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66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18 August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0238" indent="-630238"/>
            <a:r>
              <a:rPr lang="en-US" cap="none" dirty="0">
                <a:latin typeface="Comic Sans MS" panose="030F0702030302020204" pitchFamily="66" charset="0"/>
              </a:rPr>
              <a:t>LO:</a:t>
            </a:r>
            <a:r>
              <a:rPr lang="en-GB" dirty="0"/>
              <a:t> To understand compound interest.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609600" y="165833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/>
              <a:t>Compound interest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A204E1-B74D-4AE4-82DD-8FC5A9AC6F18}"/>
              </a:ext>
            </a:extLst>
          </p:cNvPr>
          <p:cNvSpPr/>
          <p:nvPr/>
        </p:nvSpPr>
        <p:spPr>
          <a:xfrm>
            <a:off x="34925" y="697061"/>
            <a:ext cx="1323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Example: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873DB27-B221-471A-8DCF-59C925CBE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157" y="1201666"/>
            <a:ext cx="816201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An investment of £5 500 amounted to £8 000 after 4 years of compound growth. What was the annual rate of growth?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BA015E-07CF-4597-937D-22EC22019FA8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6848475" cy="7127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>
                <a:solidFill>
                  <a:srgbClr val="5B0091"/>
                </a:solidFill>
              </a:rPr>
              <a:t>Compound percentage</a:t>
            </a:r>
            <a:endParaRPr lang="en-GB" altLang="en-US" dirty="0"/>
          </a:p>
        </p:txBody>
      </p:sp>
      <p:sp>
        <p:nvSpPr>
          <p:cNvPr id="7" name="14 Rectángulo">
            <a:extLst>
              <a:ext uri="{FF2B5EF4-FFF2-40B4-BE49-F238E27FC236}">
                <a16:creationId xmlns:a16="http://schemas.microsoft.com/office/drawing/2014/main" id="{B34E6DA2-36DA-4B2A-ABD8-8D281659D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358" y="2045039"/>
            <a:ext cx="8207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In this case, the multiplier is unknown,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</a:p>
        </p:txBody>
      </p:sp>
      <p:sp>
        <p:nvSpPr>
          <p:cNvPr id="8" name="14 Rectángulo">
            <a:extLst>
              <a:ext uri="{FF2B5EF4-FFF2-40B4-BE49-F238E27FC236}">
                <a16:creationId xmlns:a16="http://schemas.microsoft.com/office/drawing/2014/main" id="{B5C8D61A-5BBF-4A7B-856D-7DC380ED0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29" y="2425819"/>
            <a:ext cx="241663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After 4 years</a:t>
            </a: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B7D8A354-2EC1-4C91-A4C0-398C72203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059" y="2830092"/>
            <a:ext cx="1391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£8 000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D947F6-7231-423F-A3B3-C125A54073BC}"/>
              </a:ext>
            </a:extLst>
          </p:cNvPr>
          <p:cNvSpPr txBox="1"/>
          <p:nvPr/>
        </p:nvSpPr>
        <p:spPr>
          <a:xfrm>
            <a:off x="863350" y="3311366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amount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41B9A4-A3F9-4A9F-B9D7-F2DB5DA316A4}"/>
              </a:ext>
            </a:extLst>
          </p:cNvPr>
          <p:cNvSpPr txBox="1"/>
          <p:nvPr/>
        </p:nvSpPr>
        <p:spPr>
          <a:xfrm>
            <a:off x="2712728" y="3312280"/>
            <a:ext cx="131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Multiplier 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684B1B-9F08-4BCD-B12D-619029E9325C}"/>
              </a:ext>
            </a:extLst>
          </p:cNvPr>
          <p:cNvSpPr txBox="1"/>
          <p:nvPr/>
        </p:nvSpPr>
        <p:spPr>
          <a:xfrm>
            <a:off x="4649232" y="2456061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years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8">
            <a:extLst>
              <a:ext uri="{FF2B5EF4-FFF2-40B4-BE49-F238E27FC236}">
                <a16:creationId xmlns:a16="http://schemas.microsoft.com/office/drawing/2014/main" id="{D85C1CA5-BDB4-4BC4-A0A4-9BEE997B7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7646" y="2827414"/>
            <a:ext cx="5854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×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71E8DEC4-9434-4620-9F9D-28D047F09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60" y="2825536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£5 500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D3DEF8F-4CF4-4139-8D2C-209E1793A98D}"/>
              </a:ext>
            </a:extLst>
          </p:cNvPr>
          <p:cNvCxnSpPr>
            <a:cxnSpLocks/>
          </p:cNvCxnSpPr>
          <p:nvPr/>
        </p:nvCxnSpPr>
        <p:spPr>
          <a:xfrm flipV="1">
            <a:off x="2514600" y="3231997"/>
            <a:ext cx="396257" cy="24689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8">
            <a:extLst>
              <a:ext uri="{FF2B5EF4-FFF2-40B4-BE49-F238E27FC236}">
                <a16:creationId xmlns:a16="http://schemas.microsoft.com/office/drawing/2014/main" id="{8814AFC4-1AAB-4C7C-A9AE-014369568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5915" y="2817896"/>
            <a:ext cx="298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aseline="30000" dirty="0"/>
              <a:t>4</a:t>
            </a:r>
            <a:endParaRPr lang="en-GB" alt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EB98535-DD34-4B3F-A1BA-56CF792DF538}"/>
              </a:ext>
            </a:extLst>
          </p:cNvPr>
          <p:cNvCxnSpPr>
            <a:cxnSpLocks/>
          </p:cNvCxnSpPr>
          <p:nvPr/>
        </p:nvCxnSpPr>
        <p:spPr>
          <a:xfrm flipV="1">
            <a:off x="3790884" y="3209158"/>
            <a:ext cx="229978" cy="2166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3D32B50-B871-450B-A030-DC7302C023BD}"/>
              </a:ext>
            </a:extLst>
          </p:cNvPr>
          <p:cNvCxnSpPr/>
          <p:nvPr/>
        </p:nvCxnSpPr>
        <p:spPr>
          <a:xfrm flipH="1">
            <a:off x="4298116" y="2662314"/>
            <a:ext cx="381310" cy="26076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4 Rectángulo">
            <a:extLst>
              <a:ext uri="{FF2B5EF4-FFF2-40B4-BE49-F238E27FC236}">
                <a16:creationId xmlns:a16="http://schemas.microsoft.com/office/drawing/2014/main" id="{92F00F21-D591-4701-9AC5-77F708330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357" y="3684116"/>
            <a:ext cx="43610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Rearranging to make </a:t>
            </a:r>
            <a:r>
              <a:rPr lang="en-US" altLang="en-US" sz="1800" i="1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subject,</a:t>
            </a:r>
            <a:endParaRPr lang="en-GB" altLang="en-US" sz="1800" i="1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1E1AE204-1026-4C7F-943A-7A2AD89BA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319" y="3486460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8 000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DB2D323F-4014-4242-B024-132A72A7D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8820" y="3925119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5 500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C7802E31-DFD2-4825-980C-023E57229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450" y="3659951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0A1983-C41C-4C89-B0A8-B5C85B322F4A}"/>
              </a:ext>
            </a:extLst>
          </p:cNvPr>
          <p:cNvSpPr/>
          <p:nvPr/>
        </p:nvSpPr>
        <p:spPr>
          <a:xfrm>
            <a:off x="4967313" y="372885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8">
            <a:extLst>
              <a:ext uri="{FF2B5EF4-FFF2-40B4-BE49-F238E27FC236}">
                <a16:creationId xmlns:a16="http://schemas.microsoft.com/office/drawing/2014/main" id="{732234F4-E7B6-4586-9A0D-AB4581050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7278" y="3600636"/>
            <a:ext cx="298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aseline="30000" dirty="0"/>
              <a:t>4</a:t>
            </a:r>
            <a:endParaRPr lang="en-GB" alt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24DB2AB-1285-42E9-A298-CEE6F9058A38}"/>
              </a:ext>
            </a:extLst>
          </p:cNvPr>
          <p:cNvCxnSpPr/>
          <p:nvPr/>
        </p:nvCxnSpPr>
        <p:spPr>
          <a:xfrm>
            <a:off x="5442319" y="3936254"/>
            <a:ext cx="100584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18">
            <a:extLst>
              <a:ext uri="{FF2B5EF4-FFF2-40B4-BE49-F238E27FC236}">
                <a16:creationId xmlns:a16="http://schemas.microsoft.com/office/drawing/2014/main" id="{9C3E8139-ED62-4805-8829-5B5072BAC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1396" y="4712194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ym typeface="Symbol" panose="05050102010706020507" pitchFamily="18" charset="2"/>
              </a:rPr>
              <a:t></a:t>
            </a:r>
            <a:r>
              <a:rPr lang="en-GB" altLang="en-US" dirty="0"/>
              <a:t> 1.098201</a:t>
            </a:r>
          </a:p>
        </p:txBody>
      </p:sp>
      <p:sp>
        <p:nvSpPr>
          <p:cNvPr id="27" name="14 Rectángulo">
            <a:extLst>
              <a:ext uri="{FF2B5EF4-FFF2-40B4-BE49-F238E27FC236}">
                <a16:creationId xmlns:a16="http://schemas.microsoft.com/office/drawing/2014/main" id="{C477ECC9-E4B3-4FF5-80BD-FB7E3A02E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2847" y="6336802"/>
            <a:ext cx="54631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So, the annual rate was 9.82%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82F9364-C533-4AE5-BD19-D836046E66D7}"/>
                  </a:ext>
                </a:extLst>
              </p:cNvPr>
              <p:cNvSpPr txBox="1"/>
              <p:nvPr/>
            </p:nvSpPr>
            <p:spPr>
              <a:xfrm>
                <a:off x="5442319" y="4367659"/>
                <a:ext cx="101835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8000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5500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82F9364-C533-4AE5-BD19-D836046E66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319" y="4367659"/>
                <a:ext cx="1018356" cy="10911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18">
            <a:extLst>
              <a:ext uri="{FF2B5EF4-FFF2-40B4-BE49-F238E27FC236}">
                <a16:creationId xmlns:a16="http://schemas.microsoft.com/office/drawing/2014/main" id="{591C3005-2FA0-434C-8AB8-50AE52B5D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6817" y="4684836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01C194C-6164-4EB4-80F6-02E30E4A62BC}"/>
              </a:ext>
            </a:extLst>
          </p:cNvPr>
          <p:cNvSpPr/>
          <p:nvPr/>
        </p:nvSpPr>
        <p:spPr>
          <a:xfrm>
            <a:off x="5009680" y="4753736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18">
            <a:extLst>
              <a:ext uri="{FF2B5EF4-FFF2-40B4-BE49-F238E27FC236}">
                <a16:creationId xmlns:a16="http://schemas.microsoft.com/office/drawing/2014/main" id="{86B83D05-18CE-435E-96A1-A1C9C069E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8771" y="5438502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32" name="Text Box 18">
            <a:extLst>
              <a:ext uri="{FF2B5EF4-FFF2-40B4-BE49-F238E27FC236}">
                <a16:creationId xmlns:a16="http://schemas.microsoft.com/office/drawing/2014/main" id="{EF933940-82E1-4BE5-825E-F9D1247A8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847" y="5471078"/>
            <a:ext cx="1997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ym typeface="Symbol" panose="05050102010706020507" pitchFamily="18" charset="2"/>
              </a:rPr>
              <a:t></a:t>
            </a:r>
            <a:r>
              <a:rPr lang="en-GB" altLang="en-US" dirty="0"/>
              <a:t> 109.8201%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77912E0B-D898-4EF2-80BC-04C6828D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743" y="5878372"/>
            <a:ext cx="1826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Interest rate</a:t>
            </a:r>
          </a:p>
        </p:txBody>
      </p:sp>
      <p:sp>
        <p:nvSpPr>
          <p:cNvPr id="40" name="Text Box 18">
            <a:extLst>
              <a:ext uri="{FF2B5EF4-FFF2-40B4-BE49-F238E27FC236}">
                <a16:creationId xmlns:a16="http://schemas.microsoft.com/office/drawing/2014/main" id="{49BA5715-26DF-4925-96E6-F9168150D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381" y="5878372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GB" altLang="en-US" dirty="0"/>
          </a:p>
        </p:txBody>
      </p:sp>
      <p:sp>
        <p:nvSpPr>
          <p:cNvPr id="41" name="Text Box 18">
            <a:extLst>
              <a:ext uri="{FF2B5EF4-FFF2-40B4-BE49-F238E27FC236}">
                <a16:creationId xmlns:a16="http://schemas.microsoft.com/office/drawing/2014/main" id="{05AF1EBB-5618-4D93-8AA7-B1DE40031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81" y="5875680"/>
            <a:ext cx="14189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Multiplier</a:t>
            </a:r>
          </a:p>
        </p:txBody>
      </p:sp>
      <p:sp>
        <p:nvSpPr>
          <p:cNvPr id="42" name="Text Box 18">
            <a:extLst>
              <a:ext uri="{FF2B5EF4-FFF2-40B4-BE49-F238E27FC236}">
                <a16:creationId xmlns:a16="http://schemas.microsoft.com/office/drawing/2014/main" id="{1A5D72CA-56EB-4C2C-A8B7-6506BCA6E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6345" y="587568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43" name="Text Box 18">
            <a:extLst>
              <a:ext uri="{FF2B5EF4-FFF2-40B4-BE49-F238E27FC236}">
                <a16:creationId xmlns:a16="http://schemas.microsoft.com/office/drawing/2014/main" id="{9BE5BB60-4DCA-4AD6-A58F-0FA6DB8BB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5005" y="587513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sp>
        <p:nvSpPr>
          <p:cNvPr id="44" name="Text Box 18">
            <a:extLst>
              <a:ext uri="{FF2B5EF4-FFF2-40B4-BE49-F238E27FC236}">
                <a16:creationId xmlns:a16="http://schemas.microsoft.com/office/drawing/2014/main" id="{E5C8BED9-FFA5-4983-A423-E69753046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6888" y="5862464"/>
            <a:ext cx="1826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Interest rate</a:t>
            </a:r>
          </a:p>
        </p:txBody>
      </p:sp>
      <p:sp>
        <p:nvSpPr>
          <p:cNvPr id="45" name="Text Box 18">
            <a:extLst>
              <a:ext uri="{FF2B5EF4-FFF2-40B4-BE49-F238E27FC236}">
                <a16:creationId xmlns:a16="http://schemas.microsoft.com/office/drawing/2014/main" id="{422F3C35-5047-4888-B4CA-7568D048B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6706" y="5889762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GB" altLang="en-US" dirty="0"/>
          </a:p>
        </p:txBody>
      </p:sp>
      <p:sp>
        <p:nvSpPr>
          <p:cNvPr id="46" name="Text Box 18">
            <a:extLst>
              <a:ext uri="{FF2B5EF4-FFF2-40B4-BE49-F238E27FC236}">
                <a16:creationId xmlns:a16="http://schemas.microsoft.com/office/drawing/2014/main" id="{B125F440-0F48-4FA2-A18B-934A52BAF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925" y="5889763"/>
            <a:ext cx="1744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109.8201%</a:t>
            </a:r>
          </a:p>
        </p:txBody>
      </p:sp>
      <p:sp>
        <p:nvSpPr>
          <p:cNvPr id="47" name="Text Box 18">
            <a:extLst>
              <a:ext uri="{FF2B5EF4-FFF2-40B4-BE49-F238E27FC236}">
                <a16:creationId xmlns:a16="http://schemas.microsoft.com/office/drawing/2014/main" id="{00FBB54B-16D1-4EB4-8DD5-C552E5535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6594" y="587568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48" name="Text Box 18">
            <a:extLst>
              <a:ext uri="{FF2B5EF4-FFF2-40B4-BE49-F238E27FC236}">
                <a16:creationId xmlns:a16="http://schemas.microsoft.com/office/drawing/2014/main" id="{82951BB5-688F-4380-9345-D13EB9DA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6316" y="590016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sp>
        <p:nvSpPr>
          <p:cNvPr id="49" name="Text Box 18">
            <a:extLst>
              <a:ext uri="{FF2B5EF4-FFF2-40B4-BE49-F238E27FC236}">
                <a16:creationId xmlns:a16="http://schemas.microsoft.com/office/drawing/2014/main" id="{B985D9F6-6BDB-4F52-BB60-69E660F90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094" y="5871364"/>
            <a:ext cx="487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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030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348" y="745168"/>
            <a:ext cx="5448313" cy="3500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231105" y="2387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77844" y="4786796"/>
            <a:ext cx="450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7205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621141" y="5834390"/>
            <a:ext cx="362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1105" y="426357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4831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43545" y="1380606"/>
            <a:ext cx="5867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rgbClr val="002060"/>
                </a:solidFill>
                <a:latin typeface="+mn-lt"/>
              </a:rPr>
              <a:t>COMPOUND INTEREST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762000" y="4648200"/>
            <a:ext cx="7772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  <a:latin typeface="+mn-lt"/>
              </a:rPr>
              <a:t>Since this section involves what can happen to your money, it should be of INTEREST to you!</a:t>
            </a:r>
          </a:p>
        </p:txBody>
      </p:sp>
      <p:pic>
        <p:nvPicPr>
          <p:cNvPr id="30726" name="Picture 6" descr="http://arabiangazette.com/wp-content/uploads/2012/05/omani-rial-e13363341815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792" y="820819"/>
            <a:ext cx="3457228" cy="2314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18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39679" y="189967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Types of Interest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2701341"/>
            <a:ext cx="7848600" cy="2286000"/>
          </a:xfrm>
          <a:noFill/>
          <a:ln/>
        </p:spPr>
        <p:txBody>
          <a:bodyPr/>
          <a:lstStyle/>
          <a:p>
            <a:r>
              <a:rPr lang="en-US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Compound Interest</a:t>
            </a:r>
            <a:endParaRPr lang="en-US" sz="3200" dirty="0"/>
          </a:p>
          <a:p>
            <a:pPr lvl="1">
              <a:buFont typeface="Monotype Sorts" pitchFamily="2" charset="2"/>
              <a:buNone/>
            </a:pPr>
            <a:r>
              <a:rPr lang="en-US" sz="2800" dirty="0"/>
              <a:t>Interest paid (earned) on any previous interest earned, as well as on the principal borrowed (lent).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0" y="936938"/>
            <a:ext cx="7848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lang="en-U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Simple Interest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spcAft>
                <a:spcPct val="2000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Interest paid (earned) on only the original amount, or principal, borrowed (lent).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530179" y="4919731"/>
            <a:ext cx="7848600" cy="978792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Monotype Sorts" pitchFamily="2" charset="2"/>
              <a:buNone/>
            </a:pPr>
            <a:r>
              <a:rPr lang="en-US" sz="2800" dirty="0"/>
              <a:t>When money is deposited in a bank, it will usually earn </a:t>
            </a:r>
            <a:r>
              <a:rPr lang="en-US" sz="2800" b="1" dirty="0">
                <a:solidFill>
                  <a:srgbClr val="FF6600"/>
                </a:solidFill>
              </a:rPr>
              <a:t>compound interest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9285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 autoUpdateAnimBg="0"/>
      <p:bldP spid="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93A7787C-0EC4-4563-A9B5-610F10AE0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192" y="1117915"/>
            <a:ext cx="8766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Jack puts £500 into a savings account with an annual compound interest rate of 5%.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D2A494-349C-4DD2-98E3-293FACC8C74B}"/>
              </a:ext>
            </a:extLst>
          </p:cNvPr>
          <p:cNvSpPr txBox="1">
            <a:spLocks noChangeArrowheads="1"/>
          </p:cNvSpPr>
          <p:nvPr/>
        </p:nvSpPr>
        <p:spPr>
          <a:xfrm>
            <a:off x="54592" y="122832"/>
            <a:ext cx="6848475" cy="7127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>
                <a:solidFill>
                  <a:srgbClr val="5B0091"/>
                </a:solidFill>
              </a:rPr>
              <a:t>Compound percentage</a:t>
            </a:r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539ABC-578B-4588-9954-BB10A3111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580" y="2132328"/>
            <a:ext cx="731202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How much will he have in the account at the end of 4 years if he doesn’t add or withdraw any money?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C27E6DBA-C5D8-4BBF-861C-EF566D7D6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192" y="3175315"/>
            <a:ext cx="84740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At the end of each year interest is added to the total amount in the account. This means that each year 5% of an ever larger amount is added to the account.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7CEE6890-CD0D-4C5F-8095-6F5612596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192" y="4364353"/>
            <a:ext cx="8474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Making calculations such as this are sometimes called </a:t>
            </a:r>
            <a:r>
              <a:rPr lang="en-GB" altLang="en-US" b="1"/>
              <a:t>compound interest problems.</a:t>
            </a:r>
          </a:p>
          <a:p>
            <a:pPr eaLnBrk="1" hangingPunct="1"/>
            <a:r>
              <a:rPr lang="en-GB" altLang="en-US"/>
              <a:t>There are two ways to solve such problems.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012E545F-B692-448C-98CC-686518C09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192" y="5610540"/>
            <a:ext cx="47037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425575" indent="-1425575"/>
            <a:r>
              <a:rPr lang="en-GB" altLang="en-US" b="1" dirty="0"/>
              <a:t>Method 1 Chain percentage </a:t>
            </a:r>
            <a:r>
              <a:rPr lang="en-GB" altLang="en-US" b="1" i="1" dirty="0"/>
              <a:t>Increases</a:t>
            </a:r>
            <a:r>
              <a:rPr lang="en-GB" altLang="en-US" dirty="0"/>
              <a:t>.</a:t>
            </a:r>
          </a:p>
        </p:txBody>
      </p:sp>
      <p:sp>
        <p:nvSpPr>
          <p:cNvPr id="11" name="9 Rectángulo">
            <a:extLst>
              <a:ext uri="{FF2B5EF4-FFF2-40B4-BE49-F238E27FC236}">
                <a16:creationId xmlns:a16="http://schemas.microsoft.com/office/drawing/2014/main" id="{1E92BCA0-6551-4CAF-9755-25D0F1503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630" y="5635940"/>
            <a:ext cx="3910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Method 2 Use a multiplier</a:t>
            </a:r>
          </a:p>
        </p:txBody>
      </p: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657A474-508C-422C-B4E0-DEE5E573A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1197592"/>
            <a:ext cx="85502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Calculate the amount of interest earned after each year and add it to the previous year’s total, as shown below.</a:t>
            </a: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B2D84FD0-B72E-4B4A-9005-6A7154BD6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1946892"/>
            <a:ext cx="3219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After </a:t>
            </a:r>
            <a:r>
              <a:rPr lang="en-GB" altLang="en-US" dirty="0">
                <a:solidFill>
                  <a:srgbClr val="FF6600"/>
                </a:solidFill>
              </a:rPr>
              <a:t>first</a:t>
            </a:r>
            <a:r>
              <a:rPr lang="en-GB" altLang="en-US" dirty="0"/>
              <a:t> year: 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BC525DF9-9218-4E36-93B0-DBD9059D0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2775399"/>
            <a:ext cx="3482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After </a:t>
            </a:r>
            <a:r>
              <a:rPr lang="en-GB" altLang="en-US" dirty="0">
                <a:solidFill>
                  <a:srgbClr val="FF6600"/>
                </a:solidFill>
              </a:rPr>
              <a:t>second</a:t>
            </a:r>
            <a:r>
              <a:rPr lang="en-GB" altLang="en-US" dirty="0"/>
              <a:t> year: 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06BF4B1D-902E-4CE3-83F3-FD07CA2D9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6004542"/>
            <a:ext cx="579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At the end of year 4 Jack has </a:t>
            </a:r>
            <a:r>
              <a:rPr lang="en-GB" altLang="en-US" b="1" dirty="0">
                <a:solidFill>
                  <a:srgbClr val="CC66FF"/>
                </a:solidFill>
              </a:rPr>
              <a:t>£607.75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9DFFF678-AC4C-4DB8-A9DA-9B54F0285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406" y="5377479"/>
            <a:ext cx="6945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(These amounts are written to the nearest penny.)</a:t>
            </a: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B9C1F47E-7248-4882-BC2E-E3A4CC33A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01716"/>
            <a:ext cx="3254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After </a:t>
            </a:r>
            <a:r>
              <a:rPr lang="en-GB" altLang="en-US" dirty="0">
                <a:solidFill>
                  <a:srgbClr val="FF6600"/>
                </a:solidFill>
              </a:rPr>
              <a:t>third</a:t>
            </a:r>
            <a:r>
              <a:rPr lang="en-GB" altLang="en-US" dirty="0"/>
              <a:t> year: 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C11DA47A-948A-4690-BF68-3E9BEA185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15467"/>
            <a:ext cx="3482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After </a:t>
            </a:r>
            <a:r>
              <a:rPr lang="en-GB" altLang="en-US" dirty="0">
                <a:solidFill>
                  <a:srgbClr val="FF6600"/>
                </a:solidFill>
              </a:rPr>
              <a:t>fourth</a:t>
            </a:r>
            <a:r>
              <a:rPr lang="en-GB" altLang="en-US" dirty="0"/>
              <a:t> year: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B853A8-C1FF-4DD9-9A90-07CC41313DC2}"/>
              </a:ext>
            </a:extLst>
          </p:cNvPr>
          <p:cNvSpPr/>
          <p:nvPr/>
        </p:nvSpPr>
        <p:spPr>
          <a:xfrm>
            <a:off x="34925" y="751653"/>
            <a:ext cx="5084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Method 1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Chain percentage </a:t>
            </a:r>
            <a:r>
              <a:rPr lang="en-GB" altLang="en-US" sz="2400" b="1" i="1" dirty="0"/>
              <a:t>Increases</a:t>
            </a:r>
            <a:endParaRPr lang="en-GB" altLang="en-US" sz="2400" dirty="0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211A0A1F-F345-4939-A822-2527A813E7B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4592"/>
            <a:ext cx="6848475" cy="7127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>
                <a:solidFill>
                  <a:srgbClr val="5B0091"/>
                </a:solidFill>
              </a:rPr>
              <a:t>Compound percentage</a:t>
            </a:r>
            <a:endParaRPr lang="en-GB" altLang="en-US" dirty="0"/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B63F7940-273B-4AB9-AA1F-1F63551EC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93" y="2334709"/>
            <a:ext cx="85502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200" dirty="0"/>
              <a:t>5% of £500 = £25, which gives Jack £500 + £25 = </a:t>
            </a:r>
            <a:r>
              <a:rPr lang="en-GB" altLang="en-US" sz="2200" dirty="0">
                <a:solidFill>
                  <a:srgbClr val="FF0000"/>
                </a:solidFill>
              </a:rPr>
              <a:t>£525</a:t>
            </a: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0E5F5FBD-F554-4880-BBEE-EDDAE7504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218" y="3122623"/>
            <a:ext cx="874563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/>
              <a:t>5% of </a:t>
            </a:r>
            <a:r>
              <a:rPr lang="en-GB" altLang="en-US" sz="2200" dirty="0">
                <a:solidFill>
                  <a:srgbClr val="FF0000"/>
                </a:solidFill>
              </a:rPr>
              <a:t>£525 </a:t>
            </a:r>
            <a:r>
              <a:rPr lang="en-GB" altLang="en-US" sz="2200" dirty="0"/>
              <a:t>= £26.25, which gives Jack £525 + £26.25 = </a:t>
            </a:r>
            <a:r>
              <a:rPr lang="en-GB" altLang="en-US" sz="2200" dirty="0">
                <a:solidFill>
                  <a:srgbClr val="00B0F0"/>
                </a:solidFill>
              </a:rPr>
              <a:t>£551.25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641AAAE9-0619-4B04-B574-7D7CF670A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93" y="4032841"/>
            <a:ext cx="92381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/>
              <a:t>5% of </a:t>
            </a:r>
            <a:r>
              <a:rPr lang="en-GB" altLang="en-US" sz="2200" dirty="0">
                <a:solidFill>
                  <a:srgbClr val="00B0F0"/>
                </a:solidFill>
              </a:rPr>
              <a:t>£551.25 </a:t>
            </a:r>
            <a:r>
              <a:rPr lang="en-GB" altLang="en-US" sz="2200" dirty="0"/>
              <a:t>= £27.56, which gives Jack £551.25 + £27.56 = </a:t>
            </a:r>
            <a:r>
              <a:rPr lang="en-GB" altLang="en-US" sz="2200" dirty="0">
                <a:solidFill>
                  <a:srgbClr val="00B050"/>
                </a:solidFill>
              </a:rPr>
              <a:t>£578.81</a:t>
            </a: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533B7C59-129C-46CD-927E-E581C4A0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93" y="4915814"/>
            <a:ext cx="914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/>
              <a:t>5% of </a:t>
            </a:r>
            <a:r>
              <a:rPr lang="en-GB" altLang="en-US" sz="2200" dirty="0">
                <a:solidFill>
                  <a:srgbClr val="00B050"/>
                </a:solidFill>
              </a:rPr>
              <a:t>£578.81 </a:t>
            </a:r>
            <a:r>
              <a:rPr lang="en-GB" altLang="en-US" sz="2200" dirty="0"/>
              <a:t>= £28.94, which gives Jack £578.81 + £28.94 = </a:t>
            </a:r>
            <a:r>
              <a:rPr lang="en-GB" altLang="en-US" sz="2200" dirty="0">
                <a:solidFill>
                  <a:srgbClr val="CC66FF"/>
                </a:solidFill>
              </a:rPr>
              <a:t>£607.75</a:t>
            </a:r>
          </a:p>
        </p:txBody>
      </p:sp>
    </p:spTree>
    <p:extLst>
      <p:ext uri="{BB962C8B-B14F-4D97-AF65-F5344CB8AC3E}">
        <p14:creationId xmlns:p14="http://schemas.microsoft.com/office/powerpoint/2010/main" val="359706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40C2D701-FDC3-4196-B054-8BF504600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" y="1038353"/>
            <a:ext cx="747002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At the end of year 1 Jack has £500 × 1.05 = £525</a:t>
            </a: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F0487580-7ADF-4FDC-BBDB-FFF5E73D2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" y="1514952"/>
            <a:ext cx="7902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At the end of year 2 Jack has £525 × 1.05 = £551.25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52DA13F1-5319-4004-BB4E-DCA642DB2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49" y="2942903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At the end of year 3 Jack has £ 551.25 × 1.05 = £578.81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29286AC9-9CE9-48DE-8511-7581EC6EC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237" y="4429781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At the end of year 4 Jack has £578.81 × 1.05 = £607.75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77465834-5BB9-4F8B-8EBA-A0C81F768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305" y="5870389"/>
            <a:ext cx="694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(These amounts are written to the nearest penny.)</a:t>
            </a: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50B095EF-B95B-4A23-92CC-600CD7ABB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8862" y="4887447"/>
            <a:ext cx="3702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£500 × 1.05</a:t>
            </a:r>
            <a:r>
              <a:rPr lang="en-GB" altLang="en-US" baseline="30000" dirty="0"/>
              <a:t>4</a:t>
            </a:r>
            <a:r>
              <a:rPr lang="en-GB" altLang="en-US" dirty="0"/>
              <a:t> = </a:t>
            </a:r>
            <a:r>
              <a:rPr lang="en-GB" altLang="en-US" b="1" dirty="0">
                <a:solidFill>
                  <a:srgbClr val="FF6600"/>
                </a:solidFill>
              </a:rPr>
              <a:t>£607.75    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DA3DBAE7-B7EA-422B-9CDE-35889306C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1992897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Notice that, you could write £500 × 1.05 × 1.05 = £551.25</a:t>
            </a:r>
          </a:p>
        </p:txBody>
      </p:sp>
      <p:sp>
        <p:nvSpPr>
          <p:cNvPr id="11" name="14 Rectángulo">
            <a:extLst>
              <a:ext uri="{FF2B5EF4-FFF2-40B4-BE49-F238E27FC236}">
                <a16:creationId xmlns:a16="http://schemas.microsoft.com/office/drawing/2014/main" id="{F87D546F-1961-4121-929C-7CF946FF3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1" y="3943259"/>
            <a:ext cx="3386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£500 × 1.05</a:t>
            </a:r>
            <a:r>
              <a:rPr lang="en-GB" altLang="en-US" dirty="0">
                <a:latin typeface="Calibri" panose="020F0502020204030204" pitchFamily="34" charset="0"/>
              </a:rPr>
              <a:t>³</a:t>
            </a:r>
            <a:r>
              <a:rPr lang="en-GB" altLang="en-US" dirty="0"/>
              <a:t> = £578.81</a:t>
            </a:r>
          </a:p>
        </p:txBody>
      </p:sp>
      <p:sp>
        <p:nvSpPr>
          <p:cNvPr id="12" name="15 Rectángulo">
            <a:extLst>
              <a:ext uri="{FF2B5EF4-FFF2-40B4-BE49-F238E27FC236}">
                <a16:creationId xmlns:a16="http://schemas.microsoft.com/office/drawing/2014/main" id="{6154C4DD-4E63-4B0E-8ECF-1F6DEDED0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2763" y="3477702"/>
            <a:ext cx="518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£500 × 1.05 × 1.05 × 1.05 = £578.81</a:t>
            </a:r>
          </a:p>
        </p:txBody>
      </p:sp>
      <p:sp>
        <p:nvSpPr>
          <p:cNvPr id="13" name="16 Rectángulo">
            <a:extLst>
              <a:ext uri="{FF2B5EF4-FFF2-40B4-BE49-F238E27FC236}">
                <a16:creationId xmlns:a16="http://schemas.microsoft.com/office/drawing/2014/main" id="{835501A5-50A9-4DA8-A8A7-6DEE9C872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2488896"/>
            <a:ext cx="3387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£500 × 1.05</a:t>
            </a:r>
            <a:r>
              <a:rPr lang="en-GB" altLang="en-US" dirty="0">
                <a:latin typeface="Calibri" panose="020F0502020204030204" pitchFamily="34" charset="0"/>
              </a:rPr>
              <a:t>²</a:t>
            </a:r>
            <a:r>
              <a:rPr lang="en-GB" altLang="en-US" dirty="0"/>
              <a:t> = £551.25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0F63F79D-D49F-4C95-AA82-8D0744B3D358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6848475" cy="7127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>
                <a:solidFill>
                  <a:srgbClr val="5B0091"/>
                </a:solidFill>
              </a:rPr>
              <a:t>Compound percentage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562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13 Rectángulo">
            <a:extLst>
              <a:ext uri="{FF2B5EF4-FFF2-40B4-BE49-F238E27FC236}">
                <a16:creationId xmlns:a16="http://schemas.microsoft.com/office/drawing/2014/main" id="{3925F6FB-B6B7-42BF-B2C2-418C81148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192" y="3054407"/>
            <a:ext cx="7921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When dealing with percentage increase, the multiplier is found by adding the percentage increase expressed as a decimal to 1, which represents the original value. </a:t>
            </a:r>
          </a:p>
        </p:txBody>
      </p:sp>
      <p:sp>
        <p:nvSpPr>
          <p:cNvPr id="5" name="14 Rectángulo">
            <a:extLst>
              <a:ext uri="{FF2B5EF4-FFF2-40B4-BE49-F238E27FC236}">
                <a16:creationId xmlns:a16="http://schemas.microsoft.com/office/drawing/2014/main" id="{5AE131CE-8860-40FB-BC2A-4DC6BDD59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192" y="4268774"/>
            <a:ext cx="8207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So, in this case, the multiplier is given by 1 + 0.05 = 1.05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BFCB12-F9BA-4954-B93B-625F08AF9EB3}"/>
              </a:ext>
            </a:extLst>
          </p:cNvPr>
          <p:cNvSpPr/>
          <p:nvPr/>
        </p:nvSpPr>
        <p:spPr>
          <a:xfrm>
            <a:off x="89517" y="765301"/>
            <a:ext cx="350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Method 2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Use a multiplier</a:t>
            </a: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329E503-A4EA-4217-BF77-511900D39E7E}"/>
              </a:ext>
            </a:extLst>
          </p:cNvPr>
          <p:cNvSpPr txBox="1">
            <a:spLocks noChangeArrowheads="1"/>
          </p:cNvSpPr>
          <p:nvPr/>
        </p:nvSpPr>
        <p:spPr>
          <a:xfrm>
            <a:off x="54592" y="68240"/>
            <a:ext cx="6848475" cy="7127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>
                <a:solidFill>
                  <a:srgbClr val="5B0091"/>
                </a:solidFill>
              </a:rPr>
              <a:t>Compound percentage</a:t>
            </a:r>
            <a:endParaRPr lang="en-GB" altLang="en-US" dirty="0"/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73E24516-997C-4501-B199-E7F304274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568" y="5197388"/>
            <a:ext cx="19030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£607.75 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C359EF-F933-4139-AEA5-73873A0A6D6D}"/>
              </a:ext>
            </a:extLst>
          </p:cNvPr>
          <p:cNvSpPr txBox="1"/>
          <p:nvPr/>
        </p:nvSpPr>
        <p:spPr>
          <a:xfrm>
            <a:off x="947497" y="5832964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amount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D2DCE0-955E-43C4-BE1F-154C1B3F9E10}"/>
              </a:ext>
            </a:extLst>
          </p:cNvPr>
          <p:cNvSpPr txBox="1"/>
          <p:nvPr/>
        </p:nvSpPr>
        <p:spPr>
          <a:xfrm>
            <a:off x="3349774" y="5959178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Multiplier 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F53B8-7BF8-4C0E-A2B1-514FD5AE908E}"/>
              </a:ext>
            </a:extLst>
          </p:cNvPr>
          <p:cNvSpPr txBox="1"/>
          <p:nvPr/>
        </p:nvSpPr>
        <p:spPr>
          <a:xfrm>
            <a:off x="4453555" y="4724488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years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BE6E66BB-1930-44F5-B8C2-1E316173F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192" y="1199803"/>
            <a:ext cx="8766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Jack puts £500 into a savings account with an annual compound interest rate of 5%. 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6AF3321-EA9C-4A5A-9930-BEF1EAA23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580" y="2214216"/>
            <a:ext cx="731202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How much will he have in the account at the end of 4 years if he doesn’t add or withdraw any money?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A20C1B48-574A-433C-9831-9099726EB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644" y="5211406"/>
            <a:ext cx="1048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× 1.05</a:t>
            </a: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F0B0EB83-D0A8-44A3-A456-F4F4BB6DE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829" y="5211407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£500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35D6F0-0079-4269-9B4F-EB9C83B1E810}"/>
              </a:ext>
            </a:extLst>
          </p:cNvPr>
          <p:cNvCxnSpPr/>
          <p:nvPr/>
        </p:nvCxnSpPr>
        <p:spPr>
          <a:xfrm flipV="1">
            <a:off x="2219568" y="5586065"/>
            <a:ext cx="268942" cy="38100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18">
            <a:extLst>
              <a:ext uri="{FF2B5EF4-FFF2-40B4-BE49-F238E27FC236}">
                <a16:creationId xmlns:a16="http://schemas.microsoft.com/office/drawing/2014/main" id="{65343DC0-6F7C-4488-A4A7-57AFB4A16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424" y="5185192"/>
            <a:ext cx="298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aseline="30000" dirty="0"/>
              <a:t>4</a:t>
            </a:r>
            <a:endParaRPr lang="en-GB" alt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46F4A0C-F1B4-4691-A7C5-48333A440BCA}"/>
              </a:ext>
            </a:extLst>
          </p:cNvPr>
          <p:cNvCxnSpPr/>
          <p:nvPr/>
        </p:nvCxnSpPr>
        <p:spPr>
          <a:xfrm flipV="1">
            <a:off x="3622398" y="5576049"/>
            <a:ext cx="268942" cy="38100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C8AEEAB-76ED-47E8-BE71-1A3D7D5C99A6}"/>
              </a:ext>
            </a:extLst>
          </p:cNvPr>
          <p:cNvCxnSpPr/>
          <p:nvPr/>
        </p:nvCxnSpPr>
        <p:spPr>
          <a:xfrm flipH="1">
            <a:off x="4329625" y="5029610"/>
            <a:ext cx="381310" cy="26076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67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E83D19-471C-4B19-A7D7-75170685EEA6}"/>
              </a:ext>
            </a:extLst>
          </p:cNvPr>
          <p:cNvSpPr/>
          <p:nvPr/>
        </p:nvSpPr>
        <p:spPr>
          <a:xfrm>
            <a:off x="89517" y="778949"/>
            <a:ext cx="1323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Example: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F193505A-9B40-4F97-9700-05D0BBEBD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192" y="1258849"/>
            <a:ext cx="8766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$5000 is invested at 8% p.a. compound interest calculated annually.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FF5641-2435-4105-A7F4-DF1CAE9F7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580" y="2104448"/>
            <a:ext cx="7312025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What will it amount to after 3 years?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EC8346-31E7-4B00-869F-A7953E4B34F0}"/>
              </a:ext>
            </a:extLst>
          </p:cNvPr>
          <p:cNvSpPr txBox="1">
            <a:spLocks noChangeArrowheads="1"/>
          </p:cNvSpPr>
          <p:nvPr/>
        </p:nvSpPr>
        <p:spPr>
          <a:xfrm>
            <a:off x="54592" y="81888"/>
            <a:ext cx="6848475" cy="7127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>
                <a:solidFill>
                  <a:srgbClr val="5B0091"/>
                </a:solidFill>
              </a:rPr>
              <a:t>Compound percentage</a:t>
            </a:r>
            <a:endParaRPr lang="en-GB" altLang="en-US" dirty="0"/>
          </a:p>
        </p:txBody>
      </p:sp>
      <p:sp>
        <p:nvSpPr>
          <p:cNvPr id="8" name="14 Rectángulo">
            <a:extLst>
              <a:ext uri="{FF2B5EF4-FFF2-40B4-BE49-F238E27FC236}">
                <a16:creationId xmlns:a16="http://schemas.microsoft.com/office/drawing/2014/main" id="{3423A3FB-5771-4504-B705-34E0D11F3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192" y="2581912"/>
            <a:ext cx="8207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In this case, the multiplier is given by 1 + 0.08 = 1.08</a:t>
            </a:r>
          </a:p>
        </p:txBody>
      </p:sp>
      <p:sp>
        <p:nvSpPr>
          <p:cNvPr id="9" name="14 Rectángulo">
            <a:extLst>
              <a:ext uri="{FF2B5EF4-FFF2-40B4-BE49-F238E27FC236}">
                <a16:creationId xmlns:a16="http://schemas.microsoft.com/office/drawing/2014/main" id="{A9BF29F5-C18A-45EB-B276-E943F9B04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192" y="3051615"/>
            <a:ext cx="241663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After 3 years</a:t>
            </a: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id="{44F3983F-ABB7-43EF-A069-500C87515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2651" y="3610743"/>
            <a:ext cx="1734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$6298.56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10ABC7-2E72-479A-9B23-55B3ACF59270}"/>
              </a:ext>
            </a:extLst>
          </p:cNvPr>
          <p:cNvSpPr txBox="1"/>
          <p:nvPr/>
        </p:nvSpPr>
        <p:spPr>
          <a:xfrm>
            <a:off x="970580" y="4246319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amount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F8BEF7-86ED-4582-91EF-9643FCE139E3}"/>
              </a:ext>
            </a:extLst>
          </p:cNvPr>
          <p:cNvSpPr txBox="1"/>
          <p:nvPr/>
        </p:nvSpPr>
        <p:spPr>
          <a:xfrm>
            <a:off x="3372857" y="4372533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Multiplier 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FEACFC-5194-41EB-972B-6EFF5BA022FE}"/>
              </a:ext>
            </a:extLst>
          </p:cNvPr>
          <p:cNvSpPr txBox="1"/>
          <p:nvPr/>
        </p:nvSpPr>
        <p:spPr>
          <a:xfrm>
            <a:off x="4476638" y="3137843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years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92F51516-2BA8-41AE-9A84-2A872F02A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727" y="3624761"/>
            <a:ext cx="1048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× 1.08</a:t>
            </a: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F6F08587-46CF-4368-B9D7-E48B33EBC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267" y="3624762"/>
            <a:ext cx="10422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$5000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9A59B33-B5D3-430F-B5B1-D66CE838FAA2}"/>
              </a:ext>
            </a:extLst>
          </p:cNvPr>
          <p:cNvCxnSpPr/>
          <p:nvPr/>
        </p:nvCxnSpPr>
        <p:spPr>
          <a:xfrm flipV="1">
            <a:off x="2242651" y="3999420"/>
            <a:ext cx="268942" cy="38100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18">
            <a:extLst>
              <a:ext uri="{FF2B5EF4-FFF2-40B4-BE49-F238E27FC236}">
                <a16:creationId xmlns:a16="http://schemas.microsoft.com/office/drawing/2014/main" id="{EA92D348-1608-499C-A98F-EBD70AC50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507" y="3598547"/>
            <a:ext cx="298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aseline="30000" dirty="0"/>
              <a:t>3</a:t>
            </a:r>
            <a:endParaRPr lang="en-GB" alt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1610D6C-4432-4876-8185-268F6A6A1C82}"/>
              </a:ext>
            </a:extLst>
          </p:cNvPr>
          <p:cNvCxnSpPr/>
          <p:nvPr/>
        </p:nvCxnSpPr>
        <p:spPr>
          <a:xfrm flipV="1">
            <a:off x="3645481" y="3989404"/>
            <a:ext cx="268942" cy="38100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5129082-B018-4A16-8C34-4D56210EA11B}"/>
              </a:ext>
            </a:extLst>
          </p:cNvPr>
          <p:cNvCxnSpPr/>
          <p:nvPr/>
        </p:nvCxnSpPr>
        <p:spPr>
          <a:xfrm flipH="1">
            <a:off x="4352708" y="3442965"/>
            <a:ext cx="381310" cy="26076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6">
            <a:extLst>
              <a:ext uri="{FF2B5EF4-FFF2-40B4-BE49-F238E27FC236}">
                <a16:creationId xmlns:a16="http://schemas.microsoft.com/office/drawing/2014/main" id="{7E3FCAAD-1E40-439B-9AC6-A12F0BCE7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005" y="4754990"/>
            <a:ext cx="7312025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Find the interest earned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C916226C-EB0A-4B93-AE20-A3A65EC95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301" y="5797982"/>
            <a:ext cx="1734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$1298.56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C615238F-F6A4-4634-A969-1F8CF01A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4895" y="5771973"/>
            <a:ext cx="12121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altLang="en-US" dirty="0"/>
              <a:t> 5000 </a:t>
            </a: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F7A35D7C-76A3-49E9-BF9B-EF6514E68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9170" y="5771973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6298.56</a:t>
            </a:r>
          </a:p>
        </p:txBody>
      </p:sp>
      <p:sp>
        <p:nvSpPr>
          <p:cNvPr id="24" name="Text Box 18">
            <a:extLst>
              <a:ext uri="{FF2B5EF4-FFF2-40B4-BE49-F238E27FC236}">
                <a16:creationId xmlns:a16="http://schemas.microsoft.com/office/drawing/2014/main" id="{B92635F7-268E-4F8E-8DB4-F86641BB2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0193" y="4072031"/>
            <a:ext cx="41735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$6298.56 is the Final Amount</a:t>
            </a:r>
          </a:p>
        </p:txBody>
      </p:sp>
      <p:sp>
        <p:nvSpPr>
          <p:cNvPr id="25" name="Text Box 18">
            <a:extLst>
              <a:ext uri="{FF2B5EF4-FFF2-40B4-BE49-F238E27FC236}">
                <a16:creationId xmlns:a16="http://schemas.microsoft.com/office/drawing/2014/main" id="{59F007CF-2DF0-4DB2-A13F-A413287F8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301" y="5276486"/>
            <a:ext cx="25202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Interest earned</a:t>
            </a:r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F20D4D91-AA43-4349-8C34-42BCB1DB5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647" y="5278579"/>
            <a:ext cx="2598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altLang="en-US" dirty="0"/>
              <a:t> Original amount</a:t>
            </a:r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BFE599E8-39CB-4815-8D23-60FC8736F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320" y="5275870"/>
            <a:ext cx="1965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Final amount</a:t>
            </a:r>
          </a:p>
        </p:txBody>
      </p:sp>
    </p:spTree>
    <p:extLst>
      <p:ext uri="{BB962C8B-B14F-4D97-AF65-F5344CB8AC3E}">
        <p14:creationId xmlns:p14="http://schemas.microsoft.com/office/powerpoint/2010/main" val="220313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C2D906-AE90-400D-9116-8D33CB48B609}"/>
              </a:ext>
            </a:extLst>
          </p:cNvPr>
          <p:cNvSpPr/>
          <p:nvPr/>
        </p:nvSpPr>
        <p:spPr>
          <a:xfrm>
            <a:off x="34925" y="697061"/>
            <a:ext cx="1323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Example: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BA82CC-A7EA-43DF-B5B1-BFAC5DC8E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157" y="1328278"/>
            <a:ext cx="816201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How much do I have to invest now at 9% p.a. compound interest, if I want it to amount to €10 000 in 8 years’ time?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AEB89A-4B6B-491A-858F-A1F2DAB0E06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6848475" cy="7127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>
                <a:solidFill>
                  <a:srgbClr val="5B0091"/>
                </a:solidFill>
              </a:rPr>
              <a:t>Compound percentage</a:t>
            </a:r>
            <a:endParaRPr lang="en-GB" altLang="en-US" dirty="0"/>
          </a:p>
        </p:txBody>
      </p:sp>
      <p:sp>
        <p:nvSpPr>
          <p:cNvPr id="7" name="14 Rectángulo">
            <a:extLst>
              <a:ext uri="{FF2B5EF4-FFF2-40B4-BE49-F238E27FC236}">
                <a16:creationId xmlns:a16="http://schemas.microsoft.com/office/drawing/2014/main" id="{F32C682C-AFD7-46B1-A426-8D6EB1EFC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358" y="2349007"/>
            <a:ext cx="8207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In this case, the multiplier is given by 1 + 0.09 = 1.09</a:t>
            </a:r>
          </a:p>
        </p:txBody>
      </p:sp>
      <p:sp>
        <p:nvSpPr>
          <p:cNvPr id="8" name="14 Rectángulo">
            <a:extLst>
              <a:ext uri="{FF2B5EF4-FFF2-40B4-BE49-F238E27FC236}">
                <a16:creationId xmlns:a16="http://schemas.microsoft.com/office/drawing/2014/main" id="{64F4B410-A12F-4165-A7D7-42A072590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349556"/>
            <a:ext cx="241663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After 8 years</a:t>
            </a: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A9965B2D-F465-4451-8A5C-5EC8D00B2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059" y="3908684"/>
            <a:ext cx="15632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€10 000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7E9684-EE94-4A07-A6CF-D1E9DCC8402E}"/>
              </a:ext>
            </a:extLst>
          </p:cNvPr>
          <p:cNvSpPr txBox="1"/>
          <p:nvPr/>
        </p:nvSpPr>
        <p:spPr>
          <a:xfrm>
            <a:off x="1369844" y="4557488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amount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EE43CB-1FE5-4399-B979-9BF23244CBB9}"/>
              </a:ext>
            </a:extLst>
          </p:cNvPr>
          <p:cNvSpPr txBox="1"/>
          <p:nvPr/>
        </p:nvSpPr>
        <p:spPr>
          <a:xfrm>
            <a:off x="3288698" y="4602600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Multiplier 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5DC0F3-B95D-4CCB-8BF4-575878F7E05B}"/>
              </a:ext>
            </a:extLst>
          </p:cNvPr>
          <p:cNvSpPr txBox="1"/>
          <p:nvPr/>
        </p:nvSpPr>
        <p:spPr>
          <a:xfrm>
            <a:off x="4422046" y="3435784"/>
            <a:ext cx="1788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years</a:t>
            </a:r>
            <a:endParaRPr lang="en-GB" sz="1800" dirty="0">
              <a:solidFill>
                <a:srgbClr val="FF99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8">
            <a:extLst>
              <a:ext uri="{FF2B5EF4-FFF2-40B4-BE49-F238E27FC236}">
                <a16:creationId xmlns:a16="http://schemas.microsoft.com/office/drawing/2014/main" id="{3EF74C70-B7D5-4CD6-BED0-2687A7938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135" y="3922702"/>
            <a:ext cx="1048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× 1.09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68E55B18-BB9F-4BFD-8218-9153484E4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5138" y="3922702"/>
            <a:ext cx="577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€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403CF13-B83C-4DE1-A8D2-444321C9CAF6}"/>
              </a:ext>
            </a:extLst>
          </p:cNvPr>
          <p:cNvCxnSpPr/>
          <p:nvPr/>
        </p:nvCxnSpPr>
        <p:spPr>
          <a:xfrm flipV="1">
            <a:off x="2641915" y="4310589"/>
            <a:ext cx="268942" cy="38100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8">
            <a:extLst>
              <a:ext uri="{FF2B5EF4-FFF2-40B4-BE49-F238E27FC236}">
                <a16:creationId xmlns:a16="http://schemas.microsoft.com/office/drawing/2014/main" id="{26C61E48-42F1-4078-85E8-CDDFF3609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5915" y="3896488"/>
            <a:ext cx="298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aseline="30000" dirty="0"/>
              <a:t>8</a:t>
            </a:r>
            <a:endParaRPr lang="en-GB" alt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258A0C-FAF0-4AC2-8F0A-B2C009A73493}"/>
              </a:ext>
            </a:extLst>
          </p:cNvPr>
          <p:cNvCxnSpPr/>
          <p:nvPr/>
        </p:nvCxnSpPr>
        <p:spPr>
          <a:xfrm flipV="1">
            <a:off x="3590889" y="4287345"/>
            <a:ext cx="268942" cy="38100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49F56F8-7104-4AB8-9BE7-E7CF7A3B1638}"/>
              </a:ext>
            </a:extLst>
          </p:cNvPr>
          <p:cNvCxnSpPr/>
          <p:nvPr/>
        </p:nvCxnSpPr>
        <p:spPr>
          <a:xfrm flipH="1">
            <a:off x="4298116" y="3740906"/>
            <a:ext cx="381310" cy="26076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4 Rectángulo">
            <a:extLst>
              <a:ext uri="{FF2B5EF4-FFF2-40B4-BE49-F238E27FC236}">
                <a16:creationId xmlns:a16="http://schemas.microsoft.com/office/drawing/2014/main" id="{0E6B85CC-7350-4347-946C-9D3522BBC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358" y="2860634"/>
            <a:ext cx="8207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The original amount is unknown, so it will be </a:t>
            </a:r>
            <a:r>
              <a:rPr lang="en-GB" altLang="en-US" dirty="0"/>
              <a:t>€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14 Rectángulo">
            <a:extLst>
              <a:ext uri="{FF2B5EF4-FFF2-40B4-BE49-F238E27FC236}">
                <a16:creationId xmlns:a16="http://schemas.microsoft.com/office/drawing/2014/main" id="{68DF5EE7-B10B-4B51-8E3A-E8DD5CF8B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357" y="4955116"/>
            <a:ext cx="8207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Rearranging to make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the subject,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4326F904-9BBB-40B0-A70C-081EF4A0A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5155" y="5319797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€10 000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5C39CC79-F033-4553-8551-E641AC8AF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2086" y="5755215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1.09</a:t>
            </a: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1B955423-ECB9-46B7-B047-956B459E1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412" y="5492182"/>
            <a:ext cx="577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€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5821A9-0FED-4DBD-B738-5D26BC06B776}"/>
              </a:ext>
            </a:extLst>
          </p:cNvPr>
          <p:cNvSpPr/>
          <p:nvPr/>
        </p:nvSpPr>
        <p:spPr>
          <a:xfrm>
            <a:off x="3823110" y="555773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8">
            <a:extLst>
              <a:ext uri="{FF2B5EF4-FFF2-40B4-BE49-F238E27FC236}">
                <a16:creationId xmlns:a16="http://schemas.microsoft.com/office/drawing/2014/main" id="{0BBBD242-DDAE-4CAB-8252-8E73C4404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5005" y="5702416"/>
            <a:ext cx="298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aseline="30000" dirty="0"/>
              <a:t>8</a:t>
            </a:r>
            <a:endParaRPr lang="en-GB" alt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A6242D2-0617-4EB8-B3B4-5C745C40053A}"/>
              </a:ext>
            </a:extLst>
          </p:cNvPr>
          <p:cNvCxnSpPr/>
          <p:nvPr/>
        </p:nvCxnSpPr>
        <p:spPr>
          <a:xfrm>
            <a:off x="4298116" y="5765133"/>
            <a:ext cx="1195369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18">
            <a:extLst>
              <a:ext uri="{FF2B5EF4-FFF2-40B4-BE49-F238E27FC236}">
                <a16:creationId xmlns:a16="http://schemas.microsoft.com/office/drawing/2014/main" id="{D504DD40-7BD7-4FE1-8FB0-3AB8AC1DF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919" y="5486585"/>
            <a:ext cx="21291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ym typeface="Symbol" panose="05050102010706020507" pitchFamily="18" charset="2"/>
              </a:rPr>
              <a:t></a:t>
            </a:r>
            <a:r>
              <a:rPr lang="en-GB" altLang="en-US" dirty="0"/>
              <a:t> €5018.6628</a:t>
            </a:r>
          </a:p>
        </p:txBody>
      </p:sp>
      <p:sp>
        <p:nvSpPr>
          <p:cNvPr id="28" name="14 Rectángulo">
            <a:extLst>
              <a:ext uri="{FF2B5EF4-FFF2-40B4-BE49-F238E27FC236}">
                <a16:creationId xmlns:a16="http://schemas.microsoft.com/office/drawing/2014/main" id="{695F6CD2-6275-4C30-93C1-C55EE3469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548" y="6357532"/>
            <a:ext cx="54631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So, I need to invest about €5020 now </a:t>
            </a:r>
          </a:p>
        </p:txBody>
      </p:sp>
    </p:spTree>
    <p:extLst>
      <p:ext uri="{BB962C8B-B14F-4D97-AF65-F5344CB8AC3E}">
        <p14:creationId xmlns:p14="http://schemas.microsoft.com/office/powerpoint/2010/main" val="119632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460</TotalTime>
  <Words>903</Words>
  <Application>Microsoft Office PowerPoint</Application>
  <PresentationFormat>On-screen Show (4:3)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Monotype Sorts</vt:lpstr>
      <vt:lpstr>Times New Roman</vt:lpstr>
      <vt:lpstr>Wingdings 2</vt:lpstr>
      <vt:lpstr>Theme1</vt:lpstr>
      <vt:lpstr>PowerPoint Presentation</vt:lpstr>
      <vt:lpstr>PowerPoint Presentation</vt:lpstr>
      <vt:lpstr>Types of Interest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terminating decimals and recurring decimals  to fractions</dc:title>
  <dc:creator>Mathssupport</dc:creator>
  <cp:lastModifiedBy>Orlando Hurtado</cp:lastModifiedBy>
  <cp:revision>51</cp:revision>
  <dcterms:created xsi:type="dcterms:W3CDTF">2016-08-14T00:28:51Z</dcterms:created>
  <dcterms:modified xsi:type="dcterms:W3CDTF">2023-08-18T14:13:19Z</dcterms:modified>
</cp:coreProperties>
</file>