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9" r:id="rId2"/>
    <p:sldId id="257" r:id="rId3"/>
    <p:sldId id="316" r:id="rId4"/>
    <p:sldId id="317" r:id="rId5"/>
    <p:sldId id="258" r:id="rId6"/>
    <p:sldId id="334" r:id="rId7"/>
    <p:sldId id="383" r:id="rId8"/>
    <p:sldId id="335" r:id="rId9"/>
    <p:sldId id="336" r:id="rId10"/>
    <p:sldId id="337" r:id="rId11"/>
    <p:sldId id="382" r:id="rId12"/>
    <p:sldId id="384" r:id="rId13"/>
    <p:sldId id="38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53960-3DF8-4BD0-A78F-C3650681F1F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43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1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35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45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2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0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8566A31-B4AA-4930-B2AD-C01420051989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43EBAAF-F0FE-44EA-A1CF-7BF5F21D9B2B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694FC16-A678-42F1-AC45-7B10BF8038A6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11483" y="243379"/>
            <a:ext cx="2975317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2D1E669A-ACE8-4AF7-8003-0195B072F432}" type="datetime2">
              <a:rPr lang="en-GB" smtClean="0"/>
              <a:pPr/>
              <a:t>Friday, 18 August 2023</a:t>
            </a:fld>
            <a:endParaRPr lang="en-US" sz="2000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C638980E-3859-47EE-B2B3-A3034D47668D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39A789AC-C6E9-4CD9-A87E-D0D406B89B53}"/>
              </a:ext>
            </a:extLst>
          </p:cNvPr>
          <p:cNvSpPr/>
          <p:nvPr/>
        </p:nvSpPr>
        <p:spPr>
          <a:xfrm>
            <a:off x="457200" y="654207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72641DD9-7C29-438C-81B2-674707694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98102" cy="1600200"/>
          </a:xfrm>
        </p:spPr>
        <p:txBody>
          <a:bodyPr/>
          <a:lstStyle/>
          <a:p>
            <a:pPr marL="576263" indent="-576263" algn="l"/>
            <a:r>
              <a:rPr lang="en-US" dirty="0"/>
              <a:t>LO:  Use percentages to work problems about simple interest.</a:t>
            </a:r>
            <a:endParaRPr lang="en-GB" dirty="0"/>
          </a:p>
          <a:p>
            <a:endParaRPr lang="en-GB" dirty="0"/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D8E2BF8F-B569-4E05-89C8-7EB649C6F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400" dirty="0"/>
              <a:t>Simple interest</a:t>
            </a:r>
            <a:endParaRPr lang="en-GB" sz="44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60350"/>
            <a:ext cx="6848475" cy="474662"/>
          </a:xfrm>
          <a:noFill/>
        </p:spPr>
        <p:txBody>
          <a:bodyPr>
            <a:normAutofit fontScale="90000"/>
          </a:bodyPr>
          <a:lstStyle/>
          <a:p>
            <a:r>
              <a:rPr lang="en-GB" sz="3600" b="1" dirty="0"/>
              <a:t>Simple interest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081850" y="1080724"/>
            <a:ext cx="731202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How long will it take to earn interest of £5000 on a loan of £18 000 if a rate of 7.4% p.a. simple interest is charged?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DEF9F50-B083-4865-8618-119223EAF9AF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5217323-9E56-4778-AA43-9485D15296E4}"/>
              </a:ext>
            </a:extLst>
          </p:cNvPr>
          <p:cNvSpPr/>
          <p:nvPr/>
        </p:nvSpPr>
        <p:spPr>
          <a:xfrm>
            <a:off x="411406" y="654845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E9D82-5E54-4B84-A234-4E3F17C36F0C}"/>
              </a:ext>
            </a:extLst>
          </p:cNvPr>
          <p:cNvSpPr txBox="1"/>
          <p:nvPr/>
        </p:nvSpPr>
        <p:spPr>
          <a:xfrm>
            <a:off x="4873907" y="2962910"/>
            <a:ext cx="1069903" cy="472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5000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2722DC-1DAF-48E2-A9CA-FEF69C0A72E0}"/>
              </a:ext>
            </a:extLst>
          </p:cNvPr>
          <p:cNvSpPr txBox="1"/>
          <p:nvPr/>
        </p:nvSpPr>
        <p:spPr>
          <a:xfrm>
            <a:off x="8226530" y="2876251"/>
            <a:ext cx="7383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ED7AE2-BE92-48AA-9CB4-B299751F0DD5}"/>
              </a:ext>
            </a:extLst>
          </p:cNvPr>
          <p:cNvSpPr txBox="1"/>
          <p:nvPr/>
        </p:nvSpPr>
        <p:spPr>
          <a:xfrm>
            <a:off x="5751268" y="2973304"/>
            <a:ext cx="573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46BA03-7387-4256-9174-8EC1DEFDEF0F}"/>
              </a:ext>
            </a:extLst>
          </p:cNvPr>
          <p:cNvSpPr txBox="1"/>
          <p:nvPr/>
        </p:nvSpPr>
        <p:spPr>
          <a:xfrm>
            <a:off x="6144716" y="3527765"/>
            <a:ext cx="15529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1332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D96AB6-9F24-442C-B43B-55D4FF9BEBA9}"/>
              </a:ext>
            </a:extLst>
          </p:cNvPr>
          <p:cNvSpPr txBox="1"/>
          <p:nvPr/>
        </p:nvSpPr>
        <p:spPr>
          <a:xfrm>
            <a:off x="346075" y="5745939"/>
            <a:ext cx="81556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I would take 3 years 9 months to earn the interest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77094-8601-49E4-9385-D2D61CAD6C4A}"/>
              </a:ext>
            </a:extLst>
          </p:cNvPr>
          <p:cNvSpPr txBox="1"/>
          <p:nvPr/>
        </p:nvSpPr>
        <p:spPr>
          <a:xfrm>
            <a:off x="6061582" y="4042538"/>
            <a:ext cx="954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5000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E0C147-8BC4-4F6C-B405-EEB7951C96A3}"/>
              </a:ext>
            </a:extLst>
          </p:cNvPr>
          <p:cNvSpPr txBox="1"/>
          <p:nvPr/>
        </p:nvSpPr>
        <p:spPr>
          <a:xfrm>
            <a:off x="6020585" y="4504203"/>
            <a:ext cx="10175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1332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7D1D1A-783A-46E4-A29F-CB2B9142E842}"/>
              </a:ext>
            </a:extLst>
          </p:cNvPr>
          <p:cNvSpPr txBox="1"/>
          <p:nvPr/>
        </p:nvSpPr>
        <p:spPr>
          <a:xfrm>
            <a:off x="5755811" y="5070856"/>
            <a:ext cx="1565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GB" sz="2400" dirty="0"/>
              <a:t>3.75</a:t>
            </a:r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4F2EC336-B972-4BE2-9EEF-2DB800AE3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5" y="3169598"/>
            <a:ext cx="2239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Simple interest</a:t>
            </a:r>
            <a:endParaRPr lang="en-GB" sz="2000" dirty="0">
              <a:latin typeface="+mn-lt"/>
              <a:cs typeface="+mn-cs"/>
            </a:endParaRP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30AA94A5-7DD6-3E5C-6DE6-ED78DDD75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3" y="3722808"/>
            <a:ext cx="2464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Principal</a:t>
            </a:r>
            <a:endParaRPr lang="en-GB" sz="18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5AFC689F-DBBB-1D0D-C0CA-5F7B861FA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63" y="4273372"/>
            <a:ext cx="3325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rate of interest</a:t>
            </a:r>
            <a:endParaRPr lang="en-GB" sz="18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0AF525C0-7273-6AD5-3963-DFBD28629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2" y="4661563"/>
            <a:ext cx="3688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time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of the loan in years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93198-DDF0-AA8B-15F4-257D39213B3C}"/>
              </a:ext>
            </a:extLst>
          </p:cNvPr>
          <p:cNvSpPr txBox="1"/>
          <p:nvPr/>
        </p:nvSpPr>
        <p:spPr>
          <a:xfrm>
            <a:off x="2602964" y="3210002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5000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D7EF9E-0DC5-BE1B-3D8E-6252CA9D1EBF}"/>
              </a:ext>
            </a:extLst>
          </p:cNvPr>
          <p:cNvSpPr txBox="1"/>
          <p:nvPr/>
        </p:nvSpPr>
        <p:spPr>
          <a:xfrm>
            <a:off x="2891352" y="4273371"/>
            <a:ext cx="22077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0.074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6D2BA-5EE9-5EBB-6F5F-FD9ECD9CB306}"/>
              </a:ext>
            </a:extLst>
          </p:cNvPr>
          <p:cNvSpPr txBox="1"/>
          <p:nvPr/>
        </p:nvSpPr>
        <p:spPr>
          <a:xfrm>
            <a:off x="3890157" y="4655907"/>
            <a:ext cx="14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unknown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592DE50C-6D9D-09ED-7A0D-78BF2C4B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601" y="2319924"/>
            <a:ext cx="1714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200" b="1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23884A3-CCF4-29A6-EFC3-345D31E2A6CB}"/>
              </a:ext>
            </a:extLst>
          </p:cNvPr>
          <p:cNvSpPr txBox="1"/>
          <p:nvPr/>
        </p:nvSpPr>
        <p:spPr>
          <a:xfrm>
            <a:off x="7042886" y="2924017"/>
            <a:ext cx="14805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0.074 </a:t>
            </a: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209AA95D-6FC0-16C3-F3DE-326A2E3EF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239" y="3527765"/>
            <a:ext cx="12764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5000 </a:t>
            </a:r>
            <a:r>
              <a:rPr lang="en-GB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6241E2-DC7F-F306-78C2-8A64C7345DB2}"/>
              </a:ext>
            </a:extLst>
          </p:cNvPr>
          <p:cNvSpPr txBox="1"/>
          <p:nvPr/>
        </p:nvSpPr>
        <p:spPr>
          <a:xfrm>
            <a:off x="5479985" y="4252067"/>
            <a:ext cx="6647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ECD165-B890-7E81-08AC-C3F5AA146C91}"/>
              </a:ext>
            </a:extLst>
          </p:cNvPr>
          <p:cNvSpPr txBox="1"/>
          <p:nvPr/>
        </p:nvSpPr>
        <p:spPr>
          <a:xfrm>
            <a:off x="2625557" y="3728252"/>
            <a:ext cx="15529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18 000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3C3831F-6E14-6C68-156C-34B4EC5A6BA7}"/>
              </a:ext>
            </a:extLst>
          </p:cNvPr>
          <p:cNvSpPr txBox="1"/>
          <p:nvPr/>
        </p:nvSpPr>
        <p:spPr>
          <a:xfrm>
            <a:off x="6056031" y="2961389"/>
            <a:ext cx="1276409" cy="472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18000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10E1B7-3305-A211-099B-BFE950A745AC}"/>
              </a:ext>
            </a:extLst>
          </p:cNvPr>
          <p:cNvCxnSpPr/>
          <p:nvPr/>
        </p:nvCxnSpPr>
        <p:spPr>
          <a:xfrm>
            <a:off x="6058630" y="4488467"/>
            <a:ext cx="914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47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1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30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6E06D11B-6D89-4BCE-A378-91CB9936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50" y="95874"/>
            <a:ext cx="7772400" cy="720990"/>
          </a:xfrm>
        </p:spPr>
        <p:txBody>
          <a:bodyPr/>
          <a:lstStyle/>
          <a:p>
            <a:r>
              <a:rPr lang="en-GB" b="1" dirty="0"/>
              <a:t>Simple interest</a:t>
            </a:r>
            <a:endParaRPr lang="en-GB" dirty="0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E799CD6B-AA77-4E82-A1F1-5C2F44566C86}"/>
              </a:ext>
            </a:extLst>
          </p:cNvPr>
          <p:cNvSpPr/>
          <p:nvPr/>
        </p:nvSpPr>
        <p:spPr>
          <a:xfrm>
            <a:off x="7923224" y="6126480"/>
            <a:ext cx="1161197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22079AD6-4247-46CA-9F2B-2F8E00CD7A1F}"/>
              </a:ext>
            </a:extLst>
          </p:cNvPr>
          <p:cNvSpPr/>
          <p:nvPr/>
        </p:nvSpPr>
        <p:spPr>
          <a:xfrm>
            <a:off x="369750" y="656283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BE884C-C817-4AAA-8CE7-36B902F4EF1E}"/>
              </a:ext>
            </a:extLst>
          </p:cNvPr>
          <p:cNvSpPr txBox="1"/>
          <p:nvPr/>
        </p:nvSpPr>
        <p:spPr>
          <a:xfrm>
            <a:off x="791656" y="2615328"/>
            <a:ext cx="756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interest payment is 6% of £300.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C93FA3-DE5F-4394-A0E0-B585D5AC9F8C}"/>
              </a:ext>
            </a:extLst>
          </p:cNvPr>
          <p:cNvSpPr/>
          <p:nvPr/>
        </p:nvSpPr>
        <p:spPr>
          <a:xfrm>
            <a:off x="416689" y="2065856"/>
            <a:ext cx="8142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(a) How much is each interest payment?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3233318-6837-4AD6-B437-DED3FA1F53E6}"/>
              </a:ext>
            </a:extLst>
          </p:cNvPr>
          <p:cNvSpPr txBox="1"/>
          <p:nvPr/>
        </p:nvSpPr>
        <p:spPr>
          <a:xfrm>
            <a:off x="882648" y="3304696"/>
            <a:ext cx="4342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calculate 6% of £300.</a:t>
            </a:r>
            <a:endParaRPr lang="en-GB" sz="2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42634A8-0F03-48E8-86A9-4B24A5DA3985}"/>
              </a:ext>
            </a:extLst>
          </p:cNvPr>
          <p:cNvSpPr txBox="1"/>
          <p:nvPr/>
        </p:nvSpPr>
        <p:spPr>
          <a:xfrm>
            <a:off x="4755260" y="3337626"/>
            <a:ext cx="13142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£300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41716B-2E0A-4341-8ECC-DB7BC821C1C6}"/>
              </a:ext>
            </a:extLst>
          </p:cNvPr>
          <p:cNvSpPr txBox="1"/>
          <p:nvPr/>
        </p:nvSpPr>
        <p:spPr>
          <a:xfrm>
            <a:off x="6021125" y="3344671"/>
            <a:ext cx="11364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400" dirty="0"/>
              <a:t> 0.06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5F95A2-6710-4C27-B6C6-9E5D9CC46BB2}"/>
              </a:ext>
            </a:extLst>
          </p:cNvPr>
          <p:cNvSpPr txBox="1"/>
          <p:nvPr/>
        </p:nvSpPr>
        <p:spPr>
          <a:xfrm>
            <a:off x="7157586" y="3344672"/>
            <a:ext cx="1103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£18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1AE859E-78E8-4157-945A-918070DC869A}"/>
              </a:ext>
            </a:extLst>
          </p:cNvPr>
          <p:cNvSpPr txBox="1"/>
          <p:nvPr/>
        </p:nvSpPr>
        <p:spPr>
          <a:xfrm>
            <a:off x="882648" y="4610695"/>
            <a:ext cx="7848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She pays every 3 months, so in one year she will make 4 interest payments.</a:t>
            </a:r>
            <a:endParaRPr lang="en-GB" sz="24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587473-B88A-4738-B56B-A90A5E7258B9}"/>
              </a:ext>
            </a:extLst>
          </p:cNvPr>
          <p:cNvSpPr/>
          <p:nvPr/>
        </p:nvSpPr>
        <p:spPr>
          <a:xfrm>
            <a:off x="497747" y="3974434"/>
            <a:ext cx="8142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(b) How much interest will she pay in one year?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3A3F3B-0D63-4EBB-865D-CF0246C323F3}"/>
              </a:ext>
            </a:extLst>
          </p:cNvPr>
          <p:cNvSpPr txBox="1"/>
          <p:nvPr/>
        </p:nvSpPr>
        <p:spPr>
          <a:xfrm>
            <a:off x="945915" y="5540596"/>
            <a:ext cx="3467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one year, she pays</a:t>
            </a:r>
            <a:endParaRPr lang="en-GB" sz="24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3BC9DDD-67AE-49DC-8F7E-EB146A8D4C85}"/>
              </a:ext>
            </a:extLst>
          </p:cNvPr>
          <p:cNvSpPr txBox="1"/>
          <p:nvPr/>
        </p:nvSpPr>
        <p:spPr>
          <a:xfrm>
            <a:off x="4241021" y="5568540"/>
            <a:ext cx="844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£18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2DB503-C697-4929-AB3D-7DD34051218B}"/>
              </a:ext>
            </a:extLst>
          </p:cNvPr>
          <p:cNvSpPr txBox="1"/>
          <p:nvPr/>
        </p:nvSpPr>
        <p:spPr>
          <a:xfrm>
            <a:off x="4977945" y="5565173"/>
            <a:ext cx="844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400" dirty="0"/>
              <a:t> 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AB4DE42-06DA-468B-9179-7B5269E3575E}"/>
              </a:ext>
            </a:extLst>
          </p:cNvPr>
          <p:cNvSpPr txBox="1"/>
          <p:nvPr/>
        </p:nvSpPr>
        <p:spPr>
          <a:xfrm>
            <a:off x="5517612" y="5583568"/>
            <a:ext cx="1103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£72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EBB05C98-A47D-8DDF-6C8C-B3D62C52D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50" y="1080724"/>
            <a:ext cx="731202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Leena takes a loan of £300.00. She agrees to pay simple interest of 6% every three months.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4918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5" grpId="0"/>
      <p:bldP spid="56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6E06D11B-6D89-4BCE-A378-91CB9936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50" y="95874"/>
            <a:ext cx="7772400" cy="720990"/>
          </a:xfrm>
        </p:spPr>
        <p:txBody>
          <a:bodyPr/>
          <a:lstStyle/>
          <a:p>
            <a:r>
              <a:rPr lang="en-GB" b="1" dirty="0"/>
              <a:t>Simple interest</a:t>
            </a:r>
            <a:endParaRPr lang="en-GB" dirty="0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E799CD6B-AA77-4E82-A1F1-5C2F44566C86}"/>
              </a:ext>
            </a:extLst>
          </p:cNvPr>
          <p:cNvSpPr/>
          <p:nvPr/>
        </p:nvSpPr>
        <p:spPr>
          <a:xfrm>
            <a:off x="7923224" y="6126480"/>
            <a:ext cx="1161197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22079AD6-4247-46CA-9F2B-2F8E00CD7A1F}"/>
              </a:ext>
            </a:extLst>
          </p:cNvPr>
          <p:cNvSpPr/>
          <p:nvPr/>
        </p:nvSpPr>
        <p:spPr>
          <a:xfrm>
            <a:off x="369750" y="656283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BE884C-C817-4AAA-8CE7-36B902F4EF1E}"/>
              </a:ext>
            </a:extLst>
          </p:cNvPr>
          <p:cNvSpPr txBox="1"/>
          <p:nvPr/>
        </p:nvSpPr>
        <p:spPr>
          <a:xfrm>
            <a:off x="581464" y="2402819"/>
            <a:ext cx="756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Divide the interest paid by the amount of the loan.</a:t>
            </a:r>
            <a:endParaRPr lang="en-GB" sz="2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8A859A0-1B82-4A20-86BE-5D721431D955}"/>
              </a:ext>
            </a:extLst>
          </p:cNvPr>
          <p:cNvSpPr txBox="1"/>
          <p:nvPr/>
        </p:nvSpPr>
        <p:spPr>
          <a:xfrm>
            <a:off x="2307103" y="3135343"/>
            <a:ext cx="19303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29.05 ÷ 830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42634A8-0F03-48E8-86A9-4B24A5DA3985}"/>
              </a:ext>
            </a:extLst>
          </p:cNvPr>
          <p:cNvSpPr txBox="1"/>
          <p:nvPr/>
        </p:nvSpPr>
        <p:spPr>
          <a:xfrm>
            <a:off x="2921036" y="4486407"/>
            <a:ext cx="10189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0.035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41716B-2E0A-4341-8ECC-DB7BC821C1C6}"/>
              </a:ext>
            </a:extLst>
          </p:cNvPr>
          <p:cNvSpPr txBox="1"/>
          <p:nvPr/>
        </p:nvSpPr>
        <p:spPr>
          <a:xfrm>
            <a:off x="3855645" y="4459745"/>
            <a:ext cx="1173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400" dirty="0"/>
              <a:t> 100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5F95A2-6710-4C27-B6C6-9E5D9CC46BB2}"/>
              </a:ext>
            </a:extLst>
          </p:cNvPr>
          <p:cNvSpPr txBox="1"/>
          <p:nvPr/>
        </p:nvSpPr>
        <p:spPr>
          <a:xfrm>
            <a:off x="4983985" y="4459744"/>
            <a:ext cx="1173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3.5%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1AE859E-78E8-4157-945A-918070DC869A}"/>
              </a:ext>
            </a:extLst>
          </p:cNvPr>
          <p:cNvSpPr txBox="1"/>
          <p:nvPr/>
        </p:nvSpPr>
        <p:spPr>
          <a:xfrm>
            <a:off x="573488" y="5112956"/>
            <a:ext cx="3467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rate of interest is </a:t>
            </a:r>
            <a:endParaRPr lang="en-GB" sz="24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587473-B88A-4738-B56B-A90A5E7258B9}"/>
              </a:ext>
            </a:extLst>
          </p:cNvPr>
          <p:cNvSpPr/>
          <p:nvPr/>
        </p:nvSpPr>
        <p:spPr>
          <a:xfrm>
            <a:off x="500585" y="3663082"/>
            <a:ext cx="83057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Multiply the decimal by 100 to change it into percentage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3BC9DDD-67AE-49DC-8F7E-EB146A8D4C85}"/>
              </a:ext>
            </a:extLst>
          </p:cNvPr>
          <p:cNvSpPr txBox="1"/>
          <p:nvPr/>
        </p:nvSpPr>
        <p:spPr>
          <a:xfrm>
            <a:off x="4116812" y="5112955"/>
            <a:ext cx="11822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3.5%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AB4DE42-06DA-468B-9179-7B5269E3575E}"/>
              </a:ext>
            </a:extLst>
          </p:cNvPr>
          <p:cNvSpPr txBox="1"/>
          <p:nvPr/>
        </p:nvSpPr>
        <p:spPr>
          <a:xfrm>
            <a:off x="4361807" y="3131413"/>
            <a:ext cx="17349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0.035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67D8AD90-966F-5A42-1602-D0DD062FB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892" y="1174929"/>
            <a:ext cx="731202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400" dirty="0"/>
              <a:t>Kevin has a loan of £830. He pays interest of £29.05 per month. What is the rate of simple interest?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0334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2" grpId="0"/>
      <p:bldP spid="44" grpId="0"/>
      <p:bldP spid="45" grpId="0"/>
      <p:bldP spid="46" grpId="0"/>
      <p:bldP spid="47" grpId="0"/>
      <p:bldP spid="48" grpId="0"/>
      <p:bldP spid="55" grpId="0"/>
      <p:bldP spid="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231105" y="2387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66337" y="1142664"/>
            <a:ext cx="48026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2060"/>
                </a:solidFill>
              </a:rPr>
              <a:t>INTEREST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20485" y="2750668"/>
            <a:ext cx="81115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</a:rPr>
              <a:t>Since this section involves what can happen to your money, it should be of INTEREST to you!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49BA2AB1-3ED0-4DBA-8CCB-C21B4B49E4AF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A42E0348-94BA-4F3D-8EC1-39611CF73EEF}"/>
              </a:ext>
            </a:extLst>
          </p:cNvPr>
          <p:cNvSpPr/>
          <p:nvPr/>
        </p:nvSpPr>
        <p:spPr>
          <a:xfrm>
            <a:off x="457200" y="654207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ighest Currency in the World with Strongest Currency Value">
            <a:extLst>
              <a:ext uri="{FF2B5EF4-FFF2-40B4-BE49-F238E27FC236}">
                <a16:creationId xmlns:a16="http://schemas.microsoft.com/office/drawing/2014/main" id="{46DCFB91-2100-4B85-BC13-F5590A113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159" y="481217"/>
            <a:ext cx="3397351" cy="225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6F9D961E-0F30-4074-8B1D-BF6ADDBFC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85" y="3673324"/>
            <a:ext cx="81115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</a:rPr>
              <a:t>At some point in life, most people need either </a:t>
            </a:r>
            <a:r>
              <a:rPr lang="en-US" sz="2800" b="1" dirty="0">
                <a:solidFill>
                  <a:srgbClr val="FF6600"/>
                </a:solidFill>
              </a:rPr>
              <a:t>invest</a:t>
            </a:r>
            <a:r>
              <a:rPr lang="en-US" sz="2800" dirty="0">
                <a:solidFill>
                  <a:srgbClr val="002060"/>
                </a:solidFill>
              </a:rPr>
              <a:t> or </a:t>
            </a:r>
            <a:r>
              <a:rPr lang="en-US" sz="2800" b="1" dirty="0">
                <a:solidFill>
                  <a:srgbClr val="FF6600"/>
                </a:solidFill>
              </a:rPr>
              <a:t>borrow</a:t>
            </a:r>
            <a:r>
              <a:rPr lang="en-US" sz="2800" dirty="0">
                <a:solidFill>
                  <a:srgbClr val="002060"/>
                </a:solidFill>
              </a:rPr>
              <a:t> money.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FE620357-D3D9-4038-AAC3-942E6D244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85" y="4627431"/>
            <a:ext cx="811153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</a:rPr>
              <a:t>When money is lent, the person lending the money is know as the </a:t>
            </a:r>
            <a:r>
              <a:rPr lang="en-US" sz="2800" b="1" dirty="0">
                <a:solidFill>
                  <a:srgbClr val="FF6600"/>
                </a:solidFill>
              </a:rPr>
              <a:t>lender</a:t>
            </a:r>
            <a:r>
              <a:rPr lang="en-US" sz="2800" dirty="0">
                <a:solidFill>
                  <a:srgbClr val="002060"/>
                </a:solidFill>
              </a:rPr>
              <a:t>, and the person receiving the money is known as the </a:t>
            </a:r>
            <a:r>
              <a:rPr lang="en-US" sz="2800" b="1" dirty="0">
                <a:solidFill>
                  <a:srgbClr val="FF6600"/>
                </a:solidFill>
              </a:rPr>
              <a:t>borrower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E8E4418F-0608-4643-9B5E-4BC9BDCBE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85" y="5953498"/>
            <a:ext cx="7543799" cy="52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</a:rPr>
              <a:t>The amount borrowed is called the </a:t>
            </a:r>
            <a:r>
              <a:rPr lang="en-US" sz="2800" b="1" dirty="0">
                <a:solidFill>
                  <a:srgbClr val="FF6600"/>
                </a:solidFill>
              </a:rPr>
              <a:t>principal</a:t>
            </a:r>
          </a:p>
        </p:txBody>
      </p:sp>
    </p:spTree>
    <p:extLst>
      <p:ext uri="{BB962C8B-B14F-4D97-AF65-F5344CB8AC3E}">
        <p14:creationId xmlns:p14="http://schemas.microsoft.com/office/powerpoint/2010/main" val="429218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49179" y="189967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Types of Interest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9CD1AD4-07BC-4A3C-A2DF-4829A9582E4E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B891D2F7-EC59-4E06-9763-089EAB876760}"/>
              </a:ext>
            </a:extLst>
          </p:cNvPr>
          <p:cNvSpPr/>
          <p:nvPr/>
        </p:nvSpPr>
        <p:spPr>
          <a:xfrm>
            <a:off x="457200" y="654207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9201136-B4D7-44D3-B17B-30359932C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71" y="827406"/>
            <a:ext cx="8490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The lender usually charges a fee called </a:t>
            </a:r>
            <a:r>
              <a:rPr lang="en-US" sz="2400" b="1" dirty="0">
                <a:solidFill>
                  <a:srgbClr val="FF6600"/>
                </a:solidFill>
              </a:rPr>
              <a:t>interest </a:t>
            </a:r>
            <a:r>
              <a:rPr lang="en-US" sz="2400" dirty="0">
                <a:solidFill>
                  <a:srgbClr val="002060"/>
                </a:solidFill>
              </a:rPr>
              <a:t>to the borrower.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4E0103F-37B0-402B-B090-ED64117CC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71" y="1829402"/>
            <a:ext cx="8490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This fee represents the cost of using the other person’s money.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B8664643-E8D5-402F-80E2-5F0CE2F9B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71" y="2831398"/>
            <a:ext cx="8490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The borrower must repay the principal borrowed as well as the interest charged for using that money.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0D52AFAA-3326-4D3D-8C8B-8AB4FD569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71" y="3748167"/>
            <a:ext cx="849085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The rate at which interest is charged is usually expressed as a percentage of the principal. This percentage is known as the </a:t>
            </a:r>
            <a:r>
              <a:rPr lang="en-US" sz="2400" b="1" dirty="0">
                <a:solidFill>
                  <a:srgbClr val="FF6600"/>
                </a:solidFill>
              </a:rPr>
              <a:t>interest rate</a:t>
            </a:r>
            <a:r>
              <a:rPr lang="en-US" sz="2400" dirty="0">
                <a:solidFill>
                  <a:srgbClr val="002060"/>
                </a:solidFill>
              </a:rPr>
              <a:t>, and it is an important factor when deciding where to invest your money and where to borrow money from.</a:t>
            </a:r>
          </a:p>
        </p:txBody>
      </p:sp>
    </p:spTree>
    <p:extLst>
      <p:ext uri="{BB962C8B-B14F-4D97-AF65-F5344CB8AC3E}">
        <p14:creationId xmlns:p14="http://schemas.microsoft.com/office/powerpoint/2010/main" val="177541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49179" y="189967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Types of Interest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26572" y="4093376"/>
            <a:ext cx="8490855" cy="1600201"/>
          </a:xfrm>
          <a:noFill/>
          <a:ln/>
        </p:spPr>
        <p:txBody>
          <a:bodyPr/>
          <a:lstStyle/>
          <a:p>
            <a:r>
              <a:rPr lang="en-US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Compound Interest</a:t>
            </a:r>
            <a:endParaRPr lang="en-US" sz="3200" dirty="0"/>
          </a:p>
          <a:p>
            <a:pPr marL="228600" lvl="1" indent="11113">
              <a:buFont typeface="Monotype Sorts" pitchFamily="2" charset="2"/>
              <a:buNone/>
            </a:pPr>
            <a:r>
              <a:rPr lang="en-US" sz="2400" dirty="0"/>
              <a:t>Interest paid (earned) on any previous interest earned, as well as on the principal borrowed (lent).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91592" y="2688867"/>
            <a:ext cx="876442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05740" indent="-205740">
              <a:spcBef>
                <a:spcPts val="435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Simple Interest</a:t>
            </a:r>
          </a:p>
          <a:p>
            <a:pPr marL="228600" lvl="1" indent="0">
              <a:spcBef>
                <a:spcPts val="280"/>
              </a:spcBef>
            </a:pPr>
            <a:r>
              <a:rPr lang="en-US" dirty="0">
                <a:solidFill>
                  <a:srgbClr val="000000"/>
                </a:solidFill>
                <a:latin typeface="+mn-lt"/>
              </a:rPr>
              <a:t>Interest paid (earned) on only the original amount, or principal, borrowed (lent).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30178" y="5516292"/>
            <a:ext cx="8287249" cy="978792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1588">
              <a:buFont typeface="Monotype Sorts" pitchFamily="2" charset="2"/>
              <a:buNone/>
            </a:pPr>
            <a:r>
              <a:rPr lang="en-US" dirty="0"/>
              <a:t>When money is deposited in a bank, it will usually earn </a:t>
            </a:r>
            <a:r>
              <a:rPr lang="en-US" b="1" dirty="0">
                <a:solidFill>
                  <a:srgbClr val="FF6600"/>
                </a:solidFill>
              </a:rPr>
              <a:t>compound interest</a:t>
            </a:r>
            <a:r>
              <a:rPr lang="en-US" dirty="0"/>
              <a:t>.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9CD1AD4-07BC-4A3C-A2DF-4829A9582E4E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B891D2F7-EC59-4E06-9763-089EAB876760}"/>
              </a:ext>
            </a:extLst>
          </p:cNvPr>
          <p:cNvSpPr/>
          <p:nvPr/>
        </p:nvSpPr>
        <p:spPr>
          <a:xfrm>
            <a:off x="457200" y="654207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9201136-B4D7-44D3-B17B-30359932C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71" y="711902"/>
            <a:ext cx="8490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When money is borrowed from a bank, the bank will usually charge interest to the borrower.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4E0103F-37B0-402B-B090-ED64117CC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92" y="2311199"/>
            <a:ext cx="8490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There are two ways to charge or pay interest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4798A427-9F45-4EBB-8C87-E1A97373F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92" y="1535046"/>
            <a:ext cx="8490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By contrast, if you deposit money in the bank, it will earn interest</a:t>
            </a:r>
          </a:p>
        </p:txBody>
      </p:sp>
    </p:spTree>
    <p:extLst>
      <p:ext uri="{BB962C8B-B14F-4D97-AF65-F5344CB8AC3E}">
        <p14:creationId xmlns:p14="http://schemas.microsoft.com/office/powerpoint/2010/main" val="2839850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uiExpand="1" build="p" autoUpdateAnimBg="0"/>
      <p:bldP spid="7" grpId="0" build="p" autoUpdateAnimBg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81009" y="1288222"/>
            <a:ext cx="8474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Simple interest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is interest that is calculated each year as a fixed percentage of the original amount borrowed.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60350"/>
            <a:ext cx="6848475" cy="474662"/>
          </a:xfrm>
          <a:noFill/>
        </p:spPr>
        <p:txBody>
          <a:bodyPr>
            <a:normAutofit fontScale="90000"/>
          </a:bodyPr>
          <a:lstStyle/>
          <a:p>
            <a:r>
              <a:rPr lang="en-GB" sz="3600" b="1" dirty="0"/>
              <a:t>Simple interest</a:t>
            </a:r>
          </a:p>
        </p:txBody>
      </p:sp>
      <p:sp>
        <p:nvSpPr>
          <p:cNvPr id="172039" name="Text Box 7"/>
          <p:cNvSpPr txBox="1">
            <a:spLocks noChangeArrowheads="1"/>
          </p:cNvSpPr>
          <p:nvPr/>
        </p:nvSpPr>
        <p:spPr bwMode="auto">
          <a:xfrm>
            <a:off x="377067" y="2237071"/>
            <a:ext cx="8474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The fixed percentage is called 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interest rate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, and is usually written as a percentage </a:t>
            </a:r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per annum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, which means “per year”.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DEF9F50-B083-4865-8618-119223EAF9AF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93BE901E-4CAC-0720-348B-3E73E4748E25}"/>
              </a:ext>
            </a:extLst>
          </p:cNvPr>
          <p:cNvSpPr/>
          <p:nvPr/>
        </p:nvSpPr>
        <p:spPr>
          <a:xfrm>
            <a:off x="411406" y="654845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8D132EA7-C4B1-60FA-E912-3CB82264B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06" y="735012"/>
            <a:ext cx="8474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In this lesson we will study 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simple interest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. </a:t>
            </a: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E619ACD4-EF6A-B78A-0EC2-7E2DA4E59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423" y="3507701"/>
            <a:ext cx="43356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is 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Simple interest</a:t>
            </a:r>
            <a:endParaRPr lang="en-GB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1BC7F04F-55B5-CD16-9B67-587661F4B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422" y="4060911"/>
            <a:ext cx="43356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is 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Principal</a:t>
            </a:r>
            <a:endParaRPr lang="en-GB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736A38BF-1CC9-BA2C-B622-74E1CC5A9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792" y="4611475"/>
            <a:ext cx="709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is 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rate of interest 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per annum as a decimal</a:t>
            </a: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DBEED127-07E2-8CA0-E619-5AB455BAF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421" y="4999666"/>
            <a:ext cx="685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is 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+mn-cs"/>
              </a:rPr>
              <a:t>time or duration 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of the loan in years.</a:t>
            </a: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F49FC4FA-034E-B488-A2E1-018BBAA99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7360" y="5893375"/>
            <a:ext cx="1714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200" b="1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Prn</a:t>
            </a: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3393248E-7A70-60BF-8B6B-AE80F72E1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39" y="3599246"/>
            <a:ext cx="9276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If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B409A872-0C6B-5630-C1A1-371F8E356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06" y="5441638"/>
            <a:ext cx="8474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The formula for simple interest is </a:t>
            </a:r>
          </a:p>
        </p:txBody>
      </p:sp>
    </p:spTree>
    <p:extLst>
      <p:ext uri="{BB962C8B-B14F-4D97-AF65-F5344CB8AC3E}">
        <p14:creationId xmlns:p14="http://schemas.microsoft.com/office/powerpoint/2010/main" val="155704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172039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60350"/>
            <a:ext cx="6848475" cy="474662"/>
          </a:xfrm>
          <a:noFill/>
        </p:spPr>
        <p:txBody>
          <a:bodyPr>
            <a:normAutofit fontScale="90000"/>
          </a:bodyPr>
          <a:lstStyle/>
          <a:p>
            <a:r>
              <a:rPr lang="en-GB" sz="3600" b="1" dirty="0"/>
              <a:t>Simple interest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081850" y="1080724"/>
            <a:ext cx="731202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$4000 is borrowed at 10% per annum, simple interest,</a:t>
            </a:r>
          </a:p>
          <a:p>
            <a:r>
              <a:rPr lang="en-GB" dirty="0"/>
              <a:t>(a) How much interest is paid each Year?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DEF9F50-B083-4865-8618-119223EAF9AF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5217323-9E56-4778-AA43-9485D15296E4}"/>
              </a:ext>
            </a:extLst>
          </p:cNvPr>
          <p:cNvSpPr/>
          <p:nvPr/>
        </p:nvSpPr>
        <p:spPr>
          <a:xfrm>
            <a:off x="411406" y="654845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E9D82-5E54-4B84-A234-4E3F17C36F0C}"/>
              </a:ext>
            </a:extLst>
          </p:cNvPr>
          <p:cNvSpPr txBox="1"/>
          <p:nvPr/>
        </p:nvSpPr>
        <p:spPr>
          <a:xfrm>
            <a:off x="2728917" y="2791565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$4000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2722DC-1DAF-48E2-A9CA-FEF69C0A72E0}"/>
              </a:ext>
            </a:extLst>
          </p:cNvPr>
          <p:cNvSpPr txBox="1"/>
          <p:nvPr/>
        </p:nvSpPr>
        <p:spPr>
          <a:xfrm>
            <a:off x="3846052" y="2817784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0.1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ED7AE2-BE92-48AA-9CB4-B299751F0DD5}"/>
              </a:ext>
            </a:extLst>
          </p:cNvPr>
          <p:cNvSpPr txBox="1"/>
          <p:nvPr/>
        </p:nvSpPr>
        <p:spPr>
          <a:xfrm>
            <a:off x="4765215" y="2831112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400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A06AFE-CB46-4883-BF78-CA08A5824B15}"/>
              </a:ext>
            </a:extLst>
          </p:cNvPr>
          <p:cNvSpPr txBox="1"/>
          <p:nvPr/>
        </p:nvSpPr>
        <p:spPr>
          <a:xfrm>
            <a:off x="350045" y="4280724"/>
            <a:ext cx="43538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simple interest charge each year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46BA03-7387-4256-9174-8EC1DEFDEF0F}"/>
              </a:ext>
            </a:extLst>
          </p:cNvPr>
          <p:cNvSpPr txBox="1"/>
          <p:nvPr/>
        </p:nvSpPr>
        <p:spPr>
          <a:xfrm>
            <a:off x="4820732" y="4227383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$400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EAECE4-90AE-46CF-AD9A-59E6C3A9CBAF}"/>
              </a:ext>
            </a:extLst>
          </p:cNvPr>
          <p:cNvSpPr txBox="1"/>
          <p:nvPr/>
        </p:nvSpPr>
        <p:spPr>
          <a:xfrm>
            <a:off x="350045" y="5080835"/>
            <a:ext cx="43538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simple interest charge for 4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76D3D0A-083F-4170-A65B-39785BF446EF}"/>
              </a:ext>
            </a:extLst>
          </p:cNvPr>
          <p:cNvSpPr txBox="1"/>
          <p:nvPr/>
        </p:nvSpPr>
        <p:spPr>
          <a:xfrm>
            <a:off x="4786812" y="5012841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$400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A556C2-76AA-4E33-BF49-DE40B4059BFC}"/>
              </a:ext>
            </a:extLst>
          </p:cNvPr>
          <p:cNvSpPr txBox="1"/>
          <p:nvPr/>
        </p:nvSpPr>
        <p:spPr>
          <a:xfrm>
            <a:off x="5633584" y="4975174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4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A53C0E-BF12-4B6B-A8D5-DF88FC197647}"/>
              </a:ext>
            </a:extLst>
          </p:cNvPr>
          <p:cNvSpPr txBox="1"/>
          <p:nvPr/>
        </p:nvSpPr>
        <p:spPr>
          <a:xfrm>
            <a:off x="6552747" y="4988502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1600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D96AB6-9F24-442C-B43B-55D4FF9BEBA9}"/>
              </a:ext>
            </a:extLst>
          </p:cNvPr>
          <p:cNvSpPr txBox="1"/>
          <p:nvPr/>
        </p:nvSpPr>
        <p:spPr>
          <a:xfrm>
            <a:off x="1903147" y="5817283"/>
            <a:ext cx="2820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total to be repaid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77094-8601-49E4-9385-D2D61CAD6C4A}"/>
              </a:ext>
            </a:extLst>
          </p:cNvPr>
          <p:cNvSpPr txBox="1"/>
          <p:nvPr/>
        </p:nvSpPr>
        <p:spPr>
          <a:xfrm>
            <a:off x="4780697" y="5776284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$4000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E0C147-8BC4-4F6C-B405-EEB7951C96A3}"/>
              </a:ext>
            </a:extLst>
          </p:cNvPr>
          <p:cNvSpPr txBox="1"/>
          <p:nvPr/>
        </p:nvSpPr>
        <p:spPr>
          <a:xfrm>
            <a:off x="5824675" y="5760470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400" dirty="0"/>
              <a:t>1600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7D1D1A-783A-46E4-A29F-CB2B9142E842}"/>
              </a:ext>
            </a:extLst>
          </p:cNvPr>
          <p:cNvSpPr txBox="1"/>
          <p:nvPr/>
        </p:nvSpPr>
        <p:spPr>
          <a:xfrm>
            <a:off x="6901841" y="5759620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5600 </a:t>
            </a:r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85BAFDE2-29FE-B71E-61EE-D591E539B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49" y="3403945"/>
            <a:ext cx="7312025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(b) Find the total amount to be repaid after 4 years</a:t>
            </a:r>
          </a:p>
        </p:txBody>
      </p:sp>
    </p:spTree>
    <p:extLst>
      <p:ext uri="{BB962C8B-B14F-4D97-AF65-F5344CB8AC3E}">
        <p14:creationId xmlns:p14="http://schemas.microsoft.com/office/powerpoint/2010/main" val="119501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6E06D11B-6D89-4BCE-A378-91CB9936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50" y="95874"/>
            <a:ext cx="7772400" cy="720990"/>
          </a:xfrm>
        </p:spPr>
        <p:txBody>
          <a:bodyPr/>
          <a:lstStyle/>
          <a:p>
            <a:r>
              <a:rPr lang="en-GB" b="1" dirty="0"/>
              <a:t>Simple interest</a:t>
            </a:r>
            <a:endParaRPr lang="en-GB" dirty="0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E799CD6B-AA77-4E82-A1F1-5C2F44566C86}"/>
              </a:ext>
            </a:extLst>
          </p:cNvPr>
          <p:cNvSpPr/>
          <p:nvPr/>
        </p:nvSpPr>
        <p:spPr>
          <a:xfrm>
            <a:off x="7923224" y="6126480"/>
            <a:ext cx="1161197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22079AD6-4247-46CA-9F2B-2F8E00CD7A1F}"/>
              </a:ext>
            </a:extLst>
          </p:cNvPr>
          <p:cNvSpPr/>
          <p:nvPr/>
        </p:nvSpPr>
        <p:spPr>
          <a:xfrm>
            <a:off x="369750" y="656283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BE884C-C817-4AAA-8CE7-36B902F4EF1E}"/>
              </a:ext>
            </a:extLst>
          </p:cNvPr>
          <p:cNvSpPr txBox="1"/>
          <p:nvPr/>
        </p:nvSpPr>
        <p:spPr>
          <a:xfrm>
            <a:off x="6607008" y="4782782"/>
            <a:ext cx="1676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£1872.</a:t>
            </a:r>
            <a:endParaRPr lang="en-GB" sz="2400" dirty="0"/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D3FAE423-B24E-19E5-AB63-B9243203D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744" y="912600"/>
            <a:ext cx="744507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Tony takes out a loan of £5200.00 to buy a car. He pays simple interest of 1.5% per month. </a:t>
            </a:r>
            <a:endParaRPr lang="en-GB" dirty="0"/>
          </a:p>
          <a:p>
            <a:r>
              <a:rPr lang="en-US" dirty="0"/>
              <a:t>Calculate the amount of interest he pays in two years</a:t>
            </a:r>
            <a:endParaRPr lang="en-GB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B61FE7-5034-93BE-7AD7-ACAC39AB79FD}"/>
              </a:ext>
            </a:extLst>
          </p:cNvPr>
          <p:cNvSpPr txBox="1"/>
          <p:nvPr/>
        </p:nvSpPr>
        <p:spPr>
          <a:xfrm>
            <a:off x="2768771" y="2374002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£ </a:t>
            </a:r>
            <a:r>
              <a:rPr lang="en-GB" sz="2400" dirty="0"/>
              <a:t>5200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08DB46-7C9B-F49E-2ACC-0CDC617F2A82}"/>
              </a:ext>
            </a:extLst>
          </p:cNvPr>
          <p:cNvSpPr txBox="1"/>
          <p:nvPr/>
        </p:nvSpPr>
        <p:spPr>
          <a:xfrm>
            <a:off x="3885906" y="2400221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0.015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918556-4834-3DFE-648C-8B80BE76C102}"/>
              </a:ext>
            </a:extLst>
          </p:cNvPr>
          <p:cNvSpPr txBox="1"/>
          <p:nvPr/>
        </p:nvSpPr>
        <p:spPr>
          <a:xfrm>
            <a:off x="5173857" y="2370821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£78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269F3B-D66B-AF1E-DAE0-4DADA3A76C59}"/>
              </a:ext>
            </a:extLst>
          </p:cNvPr>
          <p:cNvSpPr txBox="1"/>
          <p:nvPr/>
        </p:nvSpPr>
        <p:spPr>
          <a:xfrm>
            <a:off x="466653" y="3107686"/>
            <a:ext cx="47064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simple interest charge each month 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9C8E8C-CC4D-EA3F-57C0-F4E2A808172C}"/>
              </a:ext>
            </a:extLst>
          </p:cNvPr>
          <p:cNvSpPr txBox="1"/>
          <p:nvPr/>
        </p:nvSpPr>
        <p:spPr>
          <a:xfrm>
            <a:off x="5382798" y="3040711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£78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42ECC6-9D82-4285-5EEB-BC47FC23CC1D}"/>
              </a:ext>
            </a:extLst>
          </p:cNvPr>
          <p:cNvSpPr txBox="1"/>
          <p:nvPr/>
        </p:nvSpPr>
        <p:spPr>
          <a:xfrm>
            <a:off x="369750" y="3921544"/>
            <a:ext cx="43538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simple interest charge for 2 years</a:t>
            </a:r>
          </a:p>
          <a:p>
            <a:pPr algn="ctr"/>
            <a:r>
              <a:rPr lang="en-GB" dirty="0">
                <a:solidFill>
                  <a:srgbClr val="FF6600"/>
                </a:solidFill>
              </a:rPr>
              <a:t>(24 months)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699929-D0B2-2037-C7FF-19A87E44D9A8}"/>
              </a:ext>
            </a:extLst>
          </p:cNvPr>
          <p:cNvSpPr txBox="1"/>
          <p:nvPr/>
        </p:nvSpPr>
        <p:spPr>
          <a:xfrm>
            <a:off x="4806517" y="3853550"/>
            <a:ext cx="9123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£78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EC3947-701C-BCB7-AAA1-F531F7123DCA}"/>
              </a:ext>
            </a:extLst>
          </p:cNvPr>
          <p:cNvSpPr txBox="1"/>
          <p:nvPr/>
        </p:nvSpPr>
        <p:spPr>
          <a:xfrm>
            <a:off x="5653289" y="3815883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24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C125AB-E7FB-DCB9-B742-FBC8F931653A}"/>
              </a:ext>
            </a:extLst>
          </p:cNvPr>
          <p:cNvSpPr txBox="1"/>
          <p:nvPr/>
        </p:nvSpPr>
        <p:spPr>
          <a:xfrm>
            <a:off x="6572452" y="3829211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1872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81F51B-ADEB-5670-B6D9-8C816DB63857}"/>
              </a:ext>
            </a:extLst>
          </p:cNvPr>
          <p:cNvSpPr txBox="1"/>
          <p:nvPr/>
        </p:nvSpPr>
        <p:spPr>
          <a:xfrm>
            <a:off x="369750" y="4889369"/>
            <a:ext cx="58597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total amount of interest he pays in two years is</a:t>
            </a:r>
          </a:p>
        </p:txBody>
      </p:sp>
    </p:spTree>
    <p:extLst>
      <p:ext uri="{BB962C8B-B14F-4D97-AF65-F5344CB8AC3E}">
        <p14:creationId xmlns:p14="http://schemas.microsoft.com/office/powerpoint/2010/main" val="259810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60350"/>
            <a:ext cx="6848475" cy="474662"/>
          </a:xfrm>
          <a:noFill/>
        </p:spPr>
        <p:txBody>
          <a:bodyPr>
            <a:normAutofit fontScale="90000"/>
          </a:bodyPr>
          <a:lstStyle/>
          <a:p>
            <a:r>
              <a:rPr lang="en-GB" sz="3600" b="1" dirty="0"/>
              <a:t>Simple interest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081850" y="1080724"/>
            <a:ext cx="731202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Calculate the simple interest on a $7000 loan at a rate of 6% per annum, simple interest, over 3 years. Hence find the total amount to be repaid.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DEF9F50-B083-4865-8618-119223EAF9AF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5217323-9E56-4778-AA43-9485D15296E4}"/>
              </a:ext>
            </a:extLst>
          </p:cNvPr>
          <p:cNvSpPr/>
          <p:nvPr/>
        </p:nvSpPr>
        <p:spPr>
          <a:xfrm>
            <a:off x="411406" y="654845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E9D82-5E54-4B84-A234-4E3F17C36F0C}"/>
              </a:ext>
            </a:extLst>
          </p:cNvPr>
          <p:cNvSpPr txBox="1"/>
          <p:nvPr/>
        </p:nvSpPr>
        <p:spPr>
          <a:xfrm>
            <a:off x="5895844" y="3065023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7000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2722DC-1DAF-48E2-A9CA-FEF69C0A72E0}"/>
              </a:ext>
            </a:extLst>
          </p:cNvPr>
          <p:cNvSpPr txBox="1"/>
          <p:nvPr/>
        </p:nvSpPr>
        <p:spPr>
          <a:xfrm>
            <a:off x="6813199" y="3034766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0.06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ED7AE2-BE92-48AA-9CB4-B299751F0DD5}"/>
              </a:ext>
            </a:extLst>
          </p:cNvPr>
          <p:cNvSpPr txBox="1"/>
          <p:nvPr/>
        </p:nvSpPr>
        <p:spPr>
          <a:xfrm>
            <a:off x="5449361" y="3103371"/>
            <a:ext cx="573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46BA03-7387-4256-9174-8EC1DEFDEF0F}"/>
              </a:ext>
            </a:extLst>
          </p:cNvPr>
          <p:cNvSpPr txBox="1"/>
          <p:nvPr/>
        </p:nvSpPr>
        <p:spPr>
          <a:xfrm>
            <a:off x="5874847" y="3881077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$1260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EAECE4-90AE-46CF-AD9A-59E6C3A9CBAF}"/>
              </a:ext>
            </a:extLst>
          </p:cNvPr>
          <p:cNvSpPr txBox="1"/>
          <p:nvPr/>
        </p:nvSpPr>
        <p:spPr>
          <a:xfrm>
            <a:off x="4636250" y="3496320"/>
            <a:ext cx="43538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simple interest charge for 4 years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D96AB6-9F24-442C-B43B-55D4FF9BEBA9}"/>
              </a:ext>
            </a:extLst>
          </p:cNvPr>
          <p:cNvSpPr txBox="1"/>
          <p:nvPr/>
        </p:nvSpPr>
        <p:spPr>
          <a:xfrm>
            <a:off x="4779224" y="4611788"/>
            <a:ext cx="2820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The total to be repaid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77094-8601-49E4-9385-D2D61CAD6C4A}"/>
              </a:ext>
            </a:extLst>
          </p:cNvPr>
          <p:cNvSpPr txBox="1"/>
          <p:nvPr/>
        </p:nvSpPr>
        <p:spPr>
          <a:xfrm>
            <a:off x="6023308" y="5038852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$7000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E0C147-8BC4-4F6C-B405-EEB7951C96A3}"/>
              </a:ext>
            </a:extLst>
          </p:cNvPr>
          <p:cNvSpPr txBox="1"/>
          <p:nvPr/>
        </p:nvSpPr>
        <p:spPr>
          <a:xfrm>
            <a:off x="7067286" y="5023038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400" dirty="0"/>
              <a:t>1260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7D1D1A-783A-46E4-A29F-CB2B9142E842}"/>
              </a:ext>
            </a:extLst>
          </p:cNvPr>
          <p:cNvSpPr txBox="1"/>
          <p:nvPr/>
        </p:nvSpPr>
        <p:spPr>
          <a:xfrm>
            <a:off x="5617041" y="5780587"/>
            <a:ext cx="1565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/>
              <a:t>$8260 </a:t>
            </a:r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4F2EC336-B972-4BE2-9EEF-2DB800AE3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4" y="3169598"/>
            <a:ext cx="43356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Simple interest </a:t>
            </a:r>
            <a:r>
              <a:rPr lang="en-GB" sz="2000" dirty="0">
                <a:latin typeface="+mn-lt"/>
                <a:cs typeface="+mn-cs"/>
              </a:rPr>
              <a:t>is unknown</a:t>
            </a: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30AA94A5-7DD6-3E5C-6DE6-ED78DDD75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3" y="3722808"/>
            <a:ext cx="2464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Principal</a:t>
            </a:r>
            <a:endParaRPr lang="en-GB" sz="18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5AFC689F-DBBB-1D0D-C0CA-5F7B861FA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63" y="4273372"/>
            <a:ext cx="3325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rate of interest</a:t>
            </a:r>
            <a:endParaRPr lang="en-GB" sz="18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0AF525C0-7273-6AD5-3963-DFBD28629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2" y="4661563"/>
            <a:ext cx="685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time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of the loan in years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93198-DDF0-AA8B-15F4-257D39213B3C}"/>
              </a:ext>
            </a:extLst>
          </p:cNvPr>
          <p:cNvSpPr txBox="1"/>
          <p:nvPr/>
        </p:nvSpPr>
        <p:spPr>
          <a:xfrm>
            <a:off x="2795984" y="3717297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7000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D7EF9E-0DC5-BE1B-3D8E-6252CA9D1EBF}"/>
              </a:ext>
            </a:extLst>
          </p:cNvPr>
          <p:cNvSpPr txBox="1"/>
          <p:nvPr/>
        </p:nvSpPr>
        <p:spPr>
          <a:xfrm>
            <a:off x="2891352" y="4273371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0.06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6D2BA-5EE9-5EBB-6F5F-FD9ECD9CB306}"/>
              </a:ext>
            </a:extLst>
          </p:cNvPr>
          <p:cNvSpPr txBox="1"/>
          <p:nvPr/>
        </p:nvSpPr>
        <p:spPr>
          <a:xfrm>
            <a:off x="3890157" y="4655907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3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592DE50C-6D9D-09ED-7A0D-78BF2C4B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694" y="2449991"/>
            <a:ext cx="1714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200" b="1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23884A3-CCF4-29A6-EFC3-345D31E2A6CB}"/>
              </a:ext>
            </a:extLst>
          </p:cNvPr>
          <p:cNvSpPr txBox="1"/>
          <p:nvPr/>
        </p:nvSpPr>
        <p:spPr>
          <a:xfrm>
            <a:off x="7884103" y="2997099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3 </a:t>
            </a: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209AA95D-6FC0-16C3-F3DE-326A2E3EF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083" y="3881077"/>
            <a:ext cx="639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6241E2-DC7F-F306-78C2-8A64C7345DB2}"/>
              </a:ext>
            </a:extLst>
          </p:cNvPr>
          <p:cNvSpPr txBox="1"/>
          <p:nvPr/>
        </p:nvSpPr>
        <p:spPr>
          <a:xfrm>
            <a:off x="5548370" y="5056568"/>
            <a:ext cx="573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08271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1" grpId="0"/>
      <p:bldP spid="22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60350"/>
            <a:ext cx="6848475" cy="474662"/>
          </a:xfrm>
          <a:noFill/>
        </p:spPr>
        <p:txBody>
          <a:bodyPr>
            <a:normAutofit fontScale="90000"/>
          </a:bodyPr>
          <a:lstStyle/>
          <a:p>
            <a:r>
              <a:rPr lang="en-GB" sz="3600" b="1" dirty="0"/>
              <a:t>Simple interest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081850" y="1080724"/>
            <a:ext cx="731202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I wanted to earn $6000 in interest on a 4 year loan of $25 000, what rate of simple interest would I need to charge?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DEF9F50-B083-4865-8618-119223EAF9AF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5217323-9E56-4778-AA43-9485D15296E4}"/>
              </a:ext>
            </a:extLst>
          </p:cNvPr>
          <p:cNvSpPr/>
          <p:nvPr/>
        </p:nvSpPr>
        <p:spPr>
          <a:xfrm>
            <a:off x="411406" y="654845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E9D82-5E54-4B84-A234-4E3F17C36F0C}"/>
              </a:ext>
            </a:extLst>
          </p:cNvPr>
          <p:cNvSpPr txBox="1"/>
          <p:nvPr/>
        </p:nvSpPr>
        <p:spPr>
          <a:xfrm>
            <a:off x="4572000" y="3092977"/>
            <a:ext cx="1069903" cy="472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6000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2722DC-1DAF-48E2-A9CA-FEF69C0A72E0}"/>
              </a:ext>
            </a:extLst>
          </p:cNvPr>
          <p:cNvSpPr txBox="1"/>
          <p:nvPr/>
        </p:nvSpPr>
        <p:spPr>
          <a:xfrm>
            <a:off x="6813199" y="3034766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400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ED7AE2-BE92-48AA-9CB4-B299751F0DD5}"/>
              </a:ext>
            </a:extLst>
          </p:cNvPr>
          <p:cNvSpPr txBox="1"/>
          <p:nvPr/>
        </p:nvSpPr>
        <p:spPr>
          <a:xfrm>
            <a:off x="5449361" y="3103371"/>
            <a:ext cx="573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46BA03-7387-4256-9174-8EC1DEFDEF0F}"/>
              </a:ext>
            </a:extLst>
          </p:cNvPr>
          <p:cNvSpPr txBox="1"/>
          <p:nvPr/>
        </p:nvSpPr>
        <p:spPr>
          <a:xfrm>
            <a:off x="5842809" y="3657832"/>
            <a:ext cx="15529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100 000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D96AB6-9F24-442C-B43B-55D4FF9BEBA9}"/>
              </a:ext>
            </a:extLst>
          </p:cNvPr>
          <p:cNvSpPr txBox="1"/>
          <p:nvPr/>
        </p:nvSpPr>
        <p:spPr>
          <a:xfrm>
            <a:off x="346075" y="5745939"/>
            <a:ext cx="81556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I would need to charge a rate of 6% p.a. simple interest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77094-8601-49E4-9385-D2D61CAD6C4A}"/>
              </a:ext>
            </a:extLst>
          </p:cNvPr>
          <p:cNvSpPr txBox="1"/>
          <p:nvPr/>
        </p:nvSpPr>
        <p:spPr>
          <a:xfrm>
            <a:off x="5921741" y="4156869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6000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E0C147-8BC4-4F6C-B405-EEB7951C96A3}"/>
              </a:ext>
            </a:extLst>
          </p:cNvPr>
          <p:cNvSpPr txBox="1"/>
          <p:nvPr/>
        </p:nvSpPr>
        <p:spPr>
          <a:xfrm>
            <a:off x="5718678" y="4634270"/>
            <a:ext cx="14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100 000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7D1D1A-783A-46E4-A29F-CB2B9142E842}"/>
              </a:ext>
            </a:extLst>
          </p:cNvPr>
          <p:cNvSpPr txBox="1"/>
          <p:nvPr/>
        </p:nvSpPr>
        <p:spPr>
          <a:xfrm>
            <a:off x="5453904" y="5200923"/>
            <a:ext cx="1565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/>
              <a:t>0.06</a:t>
            </a:r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4F2EC336-B972-4BE2-9EEF-2DB800AE3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5" y="3169598"/>
            <a:ext cx="2239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Simple interest</a:t>
            </a:r>
            <a:endParaRPr lang="en-GB" sz="2000" dirty="0">
              <a:latin typeface="+mn-lt"/>
              <a:cs typeface="+mn-cs"/>
            </a:endParaRP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30AA94A5-7DD6-3E5C-6DE6-ED78DDD75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3" y="3722808"/>
            <a:ext cx="2464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Principal</a:t>
            </a:r>
            <a:endParaRPr lang="en-GB" sz="18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5AFC689F-DBBB-1D0D-C0CA-5F7B861FA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63" y="4273372"/>
            <a:ext cx="3325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rate of interest</a:t>
            </a:r>
            <a:endParaRPr lang="en-GB" sz="18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0AF525C0-7273-6AD5-3963-DFBD28629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92" y="4661563"/>
            <a:ext cx="3688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the </a:t>
            </a:r>
            <a:r>
              <a:rPr lang="en-GB" sz="1800" dirty="0">
                <a:solidFill>
                  <a:srgbClr val="FF6600"/>
                </a:solidFill>
                <a:latin typeface="+mn-lt"/>
                <a:cs typeface="+mn-cs"/>
              </a:rPr>
              <a:t>time </a:t>
            </a:r>
            <a:r>
              <a:rPr lang="en-GB" sz="1800" dirty="0">
                <a:solidFill>
                  <a:srgbClr val="002060"/>
                </a:solidFill>
                <a:latin typeface="+mn-lt"/>
                <a:cs typeface="+mn-cs"/>
              </a:rPr>
              <a:t>of the loan in years</a:t>
            </a:r>
            <a:r>
              <a:rPr lang="en-GB" dirty="0">
                <a:solidFill>
                  <a:srgbClr val="00206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93198-DDF0-AA8B-15F4-257D39213B3C}"/>
              </a:ext>
            </a:extLst>
          </p:cNvPr>
          <p:cNvSpPr txBox="1"/>
          <p:nvPr/>
        </p:nvSpPr>
        <p:spPr>
          <a:xfrm>
            <a:off x="2602964" y="3210002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6000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D7EF9E-0DC5-BE1B-3D8E-6252CA9D1EBF}"/>
              </a:ext>
            </a:extLst>
          </p:cNvPr>
          <p:cNvSpPr txBox="1"/>
          <p:nvPr/>
        </p:nvSpPr>
        <p:spPr>
          <a:xfrm>
            <a:off x="2891352" y="4273371"/>
            <a:ext cx="15041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unknown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6D2BA-5EE9-5EBB-6F5F-FD9ECD9CB306}"/>
              </a:ext>
            </a:extLst>
          </p:cNvPr>
          <p:cNvSpPr txBox="1"/>
          <p:nvPr/>
        </p:nvSpPr>
        <p:spPr>
          <a:xfrm>
            <a:off x="3890157" y="4655907"/>
            <a:ext cx="8890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4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592DE50C-6D9D-09ED-7A0D-78BF2C4B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694" y="2449991"/>
            <a:ext cx="1714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200" b="1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GB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23884A3-CCF4-29A6-EFC3-345D31E2A6CB}"/>
              </a:ext>
            </a:extLst>
          </p:cNvPr>
          <p:cNvSpPr txBox="1"/>
          <p:nvPr/>
        </p:nvSpPr>
        <p:spPr>
          <a:xfrm>
            <a:off x="7308499" y="3040777"/>
            <a:ext cx="1287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GB" sz="2400" dirty="0"/>
              <a:t>4 </a:t>
            </a: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209AA95D-6FC0-16C3-F3DE-326A2E3EF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332" y="3657832"/>
            <a:ext cx="12764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6000 </a:t>
            </a:r>
            <a:r>
              <a:rPr lang="en-GB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6241E2-DC7F-F306-78C2-8A64C7345DB2}"/>
              </a:ext>
            </a:extLst>
          </p:cNvPr>
          <p:cNvSpPr txBox="1"/>
          <p:nvPr/>
        </p:nvSpPr>
        <p:spPr>
          <a:xfrm>
            <a:off x="5178078" y="4382134"/>
            <a:ext cx="6647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ECD165-B890-7E81-08AC-C3F5AA146C91}"/>
              </a:ext>
            </a:extLst>
          </p:cNvPr>
          <p:cNvSpPr txBox="1"/>
          <p:nvPr/>
        </p:nvSpPr>
        <p:spPr>
          <a:xfrm>
            <a:off x="2625557" y="3728252"/>
            <a:ext cx="15529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= 25 000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3C3831F-6E14-6C68-156C-34B4EC5A6BA7}"/>
              </a:ext>
            </a:extLst>
          </p:cNvPr>
          <p:cNvSpPr txBox="1"/>
          <p:nvPr/>
        </p:nvSpPr>
        <p:spPr>
          <a:xfrm>
            <a:off x="5842809" y="3106484"/>
            <a:ext cx="1276409" cy="472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25000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10E1B7-3305-A211-099B-BFE950A745AC}"/>
              </a:ext>
            </a:extLst>
          </p:cNvPr>
          <p:cNvCxnSpPr/>
          <p:nvPr/>
        </p:nvCxnSpPr>
        <p:spPr>
          <a:xfrm>
            <a:off x="5756723" y="4618534"/>
            <a:ext cx="128663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91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1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30" grpId="0"/>
      <p:bldP spid="4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485</TotalTime>
  <Words>1043</Words>
  <Application>Microsoft Office PowerPoint</Application>
  <PresentationFormat>On-screen Show (4:3)</PresentationFormat>
  <Paragraphs>169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Monotype Sorts</vt:lpstr>
      <vt:lpstr>Times New Roman</vt:lpstr>
      <vt:lpstr>Wingdings 2</vt:lpstr>
      <vt:lpstr>Theme1</vt:lpstr>
      <vt:lpstr>Simple interest</vt:lpstr>
      <vt:lpstr>PowerPoint Presentation</vt:lpstr>
      <vt:lpstr>Types of Interest</vt:lpstr>
      <vt:lpstr>Types of Interest</vt:lpstr>
      <vt:lpstr>Simple interest</vt:lpstr>
      <vt:lpstr>Simple interest</vt:lpstr>
      <vt:lpstr>Simple interest</vt:lpstr>
      <vt:lpstr>Simple interest</vt:lpstr>
      <vt:lpstr>Simple interest</vt:lpstr>
      <vt:lpstr>Simple interest</vt:lpstr>
      <vt:lpstr>Simple interest</vt:lpstr>
      <vt:lpstr>Simple interest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 interest</dc:title>
  <dc:creator>Mathssupport</dc:creator>
  <cp:lastModifiedBy>Orlando Hurtado</cp:lastModifiedBy>
  <cp:revision>15</cp:revision>
  <dcterms:created xsi:type="dcterms:W3CDTF">2020-03-17T11:52:23Z</dcterms:created>
  <dcterms:modified xsi:type="dcterms:W3CDTF">2023-08-18T14:00:11Z</dcterms:modified>
</cp:coreProperties>
</file>