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79" r:id="rId2"/>
    <p:sldId id="257" r:id="rId3"/>
    <p:sldId id="316" r:id="rId4"/>
    <p:sldId id="317" r:id="rId5"/>
    <p:sldId id="258" r:id="rId6"/>
    <p:sldId id="334" r:id="rId7"/>
    <p:sldId id="383" r:id="rId8"/>
    <p:sldId id="335" r:id="rId9"/>
    <p:sldId id="336" r:id="rId10"/>
    <p:sldId id="337" r:id="rId11"/>
    <p:sldId id="382" r:id="rId12"/>
    <p:sldId id="384" r:id="rId13"/>
    <p:sldId id="38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0066"/>
    <a:srgbClr val="FF6600"/>
    <a:srgbClr val="FFFFC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147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24300C-1D14-445A-9D9D-39C2A4EAA819}" type="datetimeFigureOut">
              <a:rPr lang="en-GB" smtClean="0"/>
              <a:pPr/>
              <a:t>18/08/2023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D5B982-10B9-466B-9B7C-7ADCCCDB1F6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71333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F53960-3DF8-4BD0-A78F-C3650681F1F4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69436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B587505-40AF-40E4-8C61-526194AED8D3}" type="slidenum">
              <a:rPr lang="en-GB" sz="1200">
                <a:solidFill>
                  <a:schemeClr val="tx1"/>
                </a:solidFill>
              </a:rPr>
              <a:pPr/>
              <a:t>5</a:t>
            </a:fld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2125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B587505-40AF-40E4-8C61-526194AED8D3}" type="slidenum">
              <a:rPr lang="en-GB" sz="1200">
                <a:solidFill>
                  <a:schemeClr val="tx1"/>
                </a:solidFill>
              </a:rPr>
              <a:pPr/>
              <a:t>6</a:t>
            </a:fld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5356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B587505-40AF-40E4-8C61-526194AED8D3}" type="slidenum">
              <a:rPr lang="en-GB" sz="1200">
                <a:solidFill>
                  <a:schemeClr val="tx1"/>
                </a:solidFill>
              </a:rPr>
              <a:pPr/>
              <a:t>8</a:t>
            </a:fld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7453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B587505-40AF-40E4-8C61-526194AED8D3}" type="slidenum">
              <a:rPr lang="en-GB" sz="1200">
                <a:solidFill>
                  <a:schemeClr val="tx1"/>
                </a:solidFill>
              </a:rPr>
              <a:pPr/>
              <a:t>9</a:t>
            </a:fld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021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B587505-40AF-40E4-8C61-526194AED8D3}" type="slidenum">
              <a:rPr lang="en-GB" sz="1200">
                <a:solidFill>
                  <a:schemeClr val="tx1"/>
                </a:solidFill>
              </a:rPr>
              <a:pPr/>
              <a:t>10</a:t>
            </a:fld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3050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350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7"/>
            <a:ext cx="9013372" cy="6692201"/>
          </a:xfrm>
          <a:prstGeom prst="roundRect">
            <a:avLst>
              <a:gd name="adj" fmla="val 1410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1950">
                <a:solidFill>
                  <a:schemeClr val="tx2"/>
                </a:solidFill>
              </a:defRPr>
            </a:lvl1pPr>
            <a:lvl2pPr marL="342900" indent="0" algn="ctr">
              <a:buNone/>
            </a:lvl2pPr>
            <a:lvl3pPr marL="685800" indent="0" algn="ctr">
              <a:buNone/>
            </a:lvl3pPr>
            <a:lvl4pPr marL="1028700" indent="0" algn="ctr">
              <a:buNone/>
            </a:lvl4pPr>
            <a:lvl5pPr marL="1371600" indent="0" algn="ctr">
              <a:buNone/>
            </a:lvl5pPr>
            <a:lvl6pPr marL="1714500" indent="0" algn="ctr">
              <a:buNone/>
            </a:lvl6pPr>
            <a:lvl7pPr marL="2057400" indent="0" algn="ctr">
              <a:buNone/>
            </a:lvl7pPr>
            <a:lvl8pPr marL="2400300" indent="0" algn="ctr">
              <a:buNone/>
            </a:lvl8pPr>
            <a:lvl9pPr marL="27432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98086"/>
            <a:ext cx="1828800" cy="20781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www.mathssupport.org</a:t>
            </a:r>
            <a:endParaRPr lang="en-GB" dirty="0"/>
          </a:p>
        </p:txBody>
      </p:sp>
      <p:sp>
        <p:nvSpPr>
          <p:cNvPr id="7" name="6 Rectángulo"/>
          <p:cNvSpPr/>
          <p:nvPr/>
        </p:nvSpPr>
        <p:spPr>
          <a:xfrm>
            <a:off x="62932" y="1449305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10" name="9 Rectángulo"/>
          <p:cNvSpPr/>
          <p:nvPr/>
        </p:nvSpPr>
        <p:spPr>
          <a:xfrm>
            <a:off x="62932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11" name="10 Rectángulo"/>
          <p:cNvSpPr/>
          <p:nvPr/>
        </p:nvSpPr>
        <p:spPr>
          <a:xfrm>
            <a:off x="62932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2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pic>
        <p:nvPicPr>
          <p:cNvPr id="3" name="Picture 2" descr="A close up of a cage&#10;&#10;Description automatically generated">
            <a:extLst>
              <a:ext uri="{FF2B5EF4-FFF2-40B4-BE49-F238E27FC236}">
                <a16:creationId xmlns:a16="http://schemas.microsoft.com/office/drawing/2014/main" id="{0D075517-0C4E-4FFA-B9AE-AB862B5E4A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28566A31-B4AA-4930-B2AD-C01420051989}"/>
              </a:ext>
            </a:extLst>
          </p:cNvPr>
          <p:cNvSpPr/>
          <p:nvPr userDrawn="1"/>
        </p:nvSpPr>
        <p:spPr>
          <a:xfrm>
            <a:off x="390580" y="6484959"/>
            <a:ext cx="1794081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www.mathssupport.org</a:t>
            </a:r>
            <a:endParaRPr lang="en-GB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17706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16 Marcador de pie de página">
            <a:extLst>
              <a:ext uri="{FF2B5EF4-FFF2-40B4-BE49-F238E27FC236}">
                <a16:creationId xmlns:a16="http://schemas.microsoft.com/office/drawing/2014/main" id="{AFD345C7-88C8-4C40-8C37-EA0E69DF80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498086"/>
            <a:ext cx="1828800" cy="20781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www.mathssupport.org</a:t>
            </a:r>
            <a:endParaRPr lang="en-GB" dirty="0"/>
          </a:p>
        </p:txBody>
      </p:sp>
      <p:pic>
        <p:nvPicPr>
          <p:cNvPr id="8" name="Picture 7" descr="A close up of a cage&#10;&#10;Description automatically generated">
            <a:extLst>
              <a:ext uri="{FF2B5EF4-FFF2-40B4-BE49-F238E27FC236}">
                <a16:creationId xmlns:a16="http://schemas.microsoft.com/office/drawing/2014/main" id="{027FC195-A4B0-453F-B5BF-518A91BCCEC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360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3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2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16 Marcador de pie de página">
            <a:extLst>
              <a:ext uri="{FF2B5EF4-FFF2-40B4-BE49-F238E27FC236}">
                <a16:creationId xmlns:a16="http://schemas.microsoft.com/office/drawing/2014/main" id="{2B2C94A5-366B-41C8-AAE3-A6FCCC4597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498086"/>
            <a:ext cx="1828800" cy="20781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www.mathssupport.org</a:t>
            </a:r>
            <a:endParaRPr lang="en-GB" dirty="0"/>
          </a:p>
        </p:txBody>
      </p:sp>
      <p:pic>
        <p:nvPicPr>
          <p:cNvPr id="8" name="Picture 7" descr="A close up of a cage&#10;&#10;Description automatically generated">
            <a:extLst>
              <a:ext uri="{FF2B5EF4-FFF2-40B4-BE49-F238E27FC236}">
                <a16:creationId xmlns:a16="http://schemas.microsoft.com/office/drawing/2014/main" id="{A4D7A1A8-5F73-4E09-9CF0-C9611111378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4433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16 Marcador de pie de página">
            <a:extLst>
              <a:ext uri="{FF2B5EF4-FFF2-40B4-BE49-F238E27FC236}">
                <a16:creationId xmlns:a16="http://schemas.microsoft.com/office/drawing/2014/main" id="{8ED31852-F201-433F-924E-1C52B0161B89}"/>
              </a:ext>
            </a:extLst>
          </p:cNvPr>
          <p:cNvSpPr txBox="1">
            <a:spLocks/>
          </p:cNvSpPr>
          <p:nvPr userDrawn="1"/>
        </p:nvSpPr>
        <p:spPr>
          <a:xfrm>
            <a:off x="457200" y="6498086"/>
            <a:ext cx="1828800" cy="207818"/>
          </a:xfrm>
          <a:prstGeom prst="rect">
            <a:avLst/>
          </a:prstGeom>
        </p:spPr>
        <p:txBody>
          <a:bodyPr anchor="ctr" anchorCtr="0"/>
          <a:lstStyle>
            <a:defPPr>
              <a:defRPr lang="en-US"/>
            </a:defPPr>
            <a:lvl1pPr marL="0" algn="l" defTabSz="914400" rtl="0" eaLnBrk="1" latinLnBrk="0" hangingPunct="1">
              <a:defRPr kumimoji="0" sz="105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www.mathssupport.org</a:t>
            </a:r>
            <a:endParaRPr lang="en-GB" dirty="0"/>
          </a:p>
        </p:txBody>
      </p:sp>
      <p:pic>
        <p:nvPicPr>
          <p:cNvPr id="9" name="Picture 8" descr="A close up of a cage&#10;&#10;Description automatically generated">
            <a:extLst>
              <a:ext uri="{FF2B5EF4-FFF2-40B4-BE49-F238E27FC236}">
                <a16:creationId xmlns:a16="http://schemas.microsoft.com/office/drawing/2014/main" id="{37CA81BE-885C-4673-AF36-4CB1C467433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58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350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7"/>
            <a:ext cx="9013372" cy="6692201"/>
          </a:xfrm>
          <a:prstGeom prst="roundRect">
            <a:avLst>
              <a:gd name="adj" fmla="val 2445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2"/>
            <a:ext cx="7772400" cy="1362075"/>
          </a:xfrm>
        </p:spPr>
        <p:txBody>
          <a:bodyPr anchor="b" anchorCtr="0"/>
          <a:lstStyle>
            <a:lvl1pPr algn="l">
              <a:buNone/>
              <a:defRPr sz="3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6 Rectángulo"/>
          <p:cNvSpPr/>
          <p:nvPr/>
        </p:nvSpPr>
        <p:spPr>
          <a:xfrm flipV="1">
            <a:off x="69413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8" name="7 Rectángulo"/>
          <p:cNvSpPr/>
          <p:nvPr/>
        </p:nvSpPr>
        <p:spPr>
          <a:xfrm>
            <a:off x="69147" y="2341477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9" name="8 Rectángulo"/>
          <p:cNvSpPr/>
          <p:nvPr/>
        </p:nvSpPr>
        <p:spPr>
          <a:xfrm>
            <a:off x="68307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12" name="16 Marcador de pie de página">
            <a:extLst>
              <a:ext uri="{FF2B5EF4-FFF2-40B4-BE49-F238E27FC236}">
                <a16:creationId xmlns:a16="http://schemas.microsoft.com/office/drawing/2014/main" id="{72A59DA7-E9EF-4EC8-8971-A8EBE1D19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498086"/>
            <a:ext cx="1828800" cy="20781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www.mathssupport.org</a:t>
            </a:r>
            <a:endParaRPr lang="en-GB" dirty="0"/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48B83A62-81DD-4AFE-9476-42B9F6DBAA6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843EBAAF-F0FE-44EA-A1CF-7BF5F21D9B2B}"/>
              </a:ext>
            </a:extLst>
          </p:cNvPr>
          <p:cNvSpPr/>
          <p:nvPr userDrawn="1"/>
        </p:nvSpPr>
        <p:spPr>
          <a:xfrm>
            <a:off x="390580" y="6484959"/>
            <a:ext cx="1794081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www.mathssupport.org</a:t>
            </a:r>
            <a:endParaRPr lang="en-GB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93275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16 Marcador de pie de página">
            <a:extLst>
              <a:ext uri="{FF2B5EF4-FFF2-40B4-BE49-F238E27FC236}">
                <a16:creationId xmlns:a16="http://schemas.microsoft.com/office/drawing/2014/main" id="{D471BE60-9A94-4F32-ABF3-AD2FDA3AB6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498086"/>
            <a:ext cx="1828800" cy="20781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www.mathssupport.org</a:t>
            </a:r>
            <a:endParaRPr lang="en-GB" dirty="0"/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035DAF40-1285-451B-87E7-930E14A10F3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7313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18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18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16 Marcador de pie de página">
            <a:extLst>
              <a:ext uri="{FF2B5EF4-FFF2-40B4-BE49-F238E27FC236}">
                <a16:creationId xmlns:a16="http://schemas.microsoft.com/office/drawing/2014/main" id="{AC40F106-4387-4ECB-A444-BCD7C487EA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498086"/>
            <a:ext cx="1828800" cy="20781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www.mathssupport.org</a:t>
            </a:r>
            <a:endParaRPr lang="en-GB" dirty="0"/>
          </a:p>
        </p:txBody>
      </p:sp>
      <p:pic>
        <p:nvPicPr>
          <p:cNvPr id="14" name="Picture 13" descr="A close up of a cage&#10;&#10;Description automatically generated">
            <a:extLst>
              <a:ext uri="{FF2B5EF4-FFF2-40B4-BE49-F238E27FC236}">
                <a16:creationId xmlns:a16="http://schemas.microsoft.com/office/drawing/2014/main" id="{25AE321E-B7CD-4A06-A49A-DB60C403974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9182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16 Marcador de pie de página">
            <a:extLst>
              <a:ext uri="{FF2B5EF4-FFF2-40B4-BE49-F238E27FC236}">
                <a16:creationId xmlns:a16="http://schemas.microsoft.com/office/drawing/2014/main" id="{1CB52BE6-EE12-48FD-86D5-0099C0049F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498086"/>
            <a:ext cx="1828800" cy="20781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www.mathssupport.org</a:t>
            </a:r>
            <a:endParaRPr lang="en-GB" dirty="0"/>
          </a:p>
        </p:txBody>
      </p:sp>
      <p:pic>
        <p:nvPicPr>
          <p:cNvPr id="7" name="Picture 6" descr="A close up of a cage&#10;&#10;Description automatically generated">
            <a:extLst>
              <a:ext uri="{FF2B5EF4-FFF2-40B4-BE49-F238E27FC236}">
                <a16:creationId xmlns:a16="http://schemas.microsoft.com/office/drawing/2014/main" id="{40389C13-F826-4771-A1E5-B566176DD59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5886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6 Marcador de pie de página">
            <a:extLst>
              <a:ext uri="{FF2B5EF4-FFF2-40B4-BE49-F238E27FC236}">
                <a16:creationId xmlns:a16="http://schemas.microsoft.com/office/drawing/2014/main" id="{B93E19C5-C10A-499F-9E3C-325C69A023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498086"/>
            <a:ext cx="1828800" cy="20781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www.mathssupport.org</a:t>
            </a:r>
            <a:endParaRPr lang="en-GB" dirty="0"/>
          </a:p>
        </p:txBody>
      </p:sp>
      <p:pic>
        <p:nvPicPr>
          <p:cNvPr id="6" name="Picture 5" descr="A close up of a cage&#10;&#10;Description automatically generated">
            <a:extLst>
              <a:ext uri="{FF2B5EF4-FFF2-40B4-BE49-F238E27FC236}">
                <a16:creationId xmlns:a16="http://schemas.microsoft.com/office/drawing/2014/main" id="{301C7021-154E-4087-9A2A-0E90C3A5444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8790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3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350"/>
            </a:lvl1pPr>
            <a:lvl2pPr>
              <a:buNone/>
              <a:defRPr sz="900"/>
            </a:lvl2pPr>
            <a:lvl3pPr>
              <a:buNone/>
              <a:defRPr sz="750"/>
            </a:lvl3pPr>
            <a:lvl4pPr>
              <a:buNone/>
              <a:defRPr sz="675"/>
            </a:lvl4pPr>
            <a:lvl5pPr>
              <a:buNone/>
              <a:defRPr sz="675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16 Marcador de pie de página">
            <a:extLst>
              <a:ext uri="{FF2B5EF4-FFF2-40B4-BE49-F238E27FC236}">
                <a16:creationId xmlns:a16="http://schemas.microsoft.com/office/drawing/2014/main" id="{C6EED7ED-6936-4C87-88C1-5C85D19313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498086"/>
            <a:ext cx="1828800" cy="207818"/>
          </a:xfrm>
        </p:spPr>
        <p:txBody>
          <a:bodyPr/>
          <a:lstStyle/>
          <a:p>
            <a:r>
              <a:rPr lang="en-US" dirty="0"/>
              <a:t>www.mathssupport.org</a:t>
            </a:r>
            <a:endParaRPr lang="en-GB" dirty="0"/>
          </a:p>
        </p:txBody>
      </p:sp>
      <p:pic>
        <p:nvPicPr>
          <p:cNvPr id="12" name="Picture 11" descr="A close up of a cage&#10;&#10;Description automatically generated">
            <a:extLst>
              <a:ext uri="{FF2B5EF4-FFF2-40B4-BE49-F238E27FC236}">
                <a16:creationId xmlns:a16="http://schemas.microsoft.com/office/drawing/2014/main" id="{69594C5B-3250-441A-A84A-478F5088486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9694FC16-A678-42F1-AC45-7B10BF8038A6}"/>
              </a:ext>
            </a:extLst>
          </p:cNvPr>
          <p:cNvSpPr/>
          <p:nvPr userDrawn="1"/>
        </p:nvSpPr>
        <p:spPr>
          <a:xfrm>
            <a:off x="390580" y="6484959"/>
            <a:ext cx="1794081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www.mathssupport.org</a:t>
            </a:r>
            <a:endParaRPr lang="en-GB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4179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1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200"/>
            </a:lvl1pPr>
            <a:lvl2pPr>
              <a:defRPr sz="900"/>
            </a:lvl2pPr>
            <a:lvl3pPr>
              <a:defRPr sz="750"/>
            </a:lvl3pPr>
            <a:lvl4pPr>
              <a:defRPr sz="675"/>
            </a:lvl4pPr>
            <a:lvl5pPr>
              <a:defRPr sz="675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12" name="11 Rectángulo"/>
          <p:cNvSpPr/>
          <p:nvPr/>
        </p:nvSpPr>
        <p:spPr>
          <a:xfrm>
            <a:off x="68509" y="4650476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13" name="12 Rectángulo"/>
          <p:cNvSpPr/>
          <p:nvPr/>
        </p:nvSpPr>
        <p:spPr>
          <a:xfrm>
            <a:off x="68511" y="4773226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9" y="66677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24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4" name="16 Marcador de pie de página">
            <a:extLst>
              <a:ext uri="{FF2B5EF4-FFF2-40B4-BE49-F238E27FC236}">
                <a16:creationId xmlns:a16="http://schemas.microsoft.com/office/drawing/2014/main" id="{173EF3A4-E56A-48E1-8851-9998283420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498086"/>
            <a:ext cx="1828800" cy="20781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www.mathssupport.org</a:t>
            </a:r>
            <a:endParaRPr lang="en-GB" dirty="0"/>
          </a:p>
        </p:txBody>
      </p:sp>
      <p:pic>
        <p:nvPicPr>
          <p:cNvPr id="15" name="Picture 14" descr="A close up of a cage&#10;&#10;Description automatically generated">
            <a:extLst>
              <a:ext uri="{FF2B5EF4-FFF2-40B4-BE49-F238E27FC236}">
                <a16:creationId xmlns:a16="http://schemas.microsoft.com/office/drawing/2014/main" id="{EEC3F205-87EA-4EA9-9083-11ECBF4EE93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4747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://www.mathssupport.org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350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2445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0" name="16 Marcador de pie de página">
            <a:extLst>
              <a:ext uri="{FF2B5EF4-FFF2-40B4-BE49-F238E27FC236}">
                <a16:creationId xmlns:a16="http://schemas.microsoft.com/office/drawing/2014/main" id="{8D69E188-FFD4-467E-A532-7C8A51D0E3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57200" y="6498086"/>
            <a:ext cx="1828800" cy="207818"/>
          </a:xfrm>
          <a:prstGeom prst="rect">
            <a:avLst/>
          </a:prstGeom>
        </p:spPr>
        <p:txBody>
          <a:bodyPr/>
          <a:lstStyle>
            <a:lvl1pPr>
              <a:defRPr sz="1050"/>
            </a:lvl1pPr>
          </a:lstStyle>
          <a:p>
            <a:r>
              <a:rPr lang="en-US"/>
              <a:t>www.mathssupport.org</a:t>
            </a:r>
            <a:endParaRPr lang="en-GB" dirty="0"/>
          </a:p>
        </p:txBody>
      </p:sp>
      <p:pic>
        <p:nvPicPr>
          <p:cNvPr id="11" name="Picture 10" descr="A close up of a cage&#10;&#10;Description automatically generated">
            <a:extLst>
              <a:ext uri="{FF2B5EF4-FFF2-40B4-BE49-F238E27FC236}">
                <a16:creationId xmlns:a16="http://schemas.microsoft.com/office/drawing/2014/main" id="{EEF646DB-8B05-4408-9BC0-30BB6870A177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0403E9F5-475F-4C01-BE9C-AD56D9BA8564}"/>
              </a:ext>
            </a:extLst>
          </p:cNvPr>
          <p:cNvSpPr/>
          <p:nvPr userDrawn="1"/>
        </p:nvSpPr>
        <p:spPr>
          <a:xfrm>
            <a:off x="390580" y="6484959"/>
            <a:ext cx="1794081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rgbClr val="0070C0"/>
                </a:solidFill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www.mathssupport.org</a:t>
            </a:r>
            <a:endParaRPr lang="en-GB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4431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05740" indent="-205740" algn="l" rtl="0" eaLnBrk="1" latinLnBrk="0" hangingPunct="1">
        <a:spcBef>
          <a:spcPts val="435"/>
        </a:spcBef>
        <a:buClr>
          <a:schemeClr val="accent1"/>
        </a:buClr>
        <a:buSzPct val="85000"/>
        <a:buFont typeface="Wingdings 2"/>
        <a:buChar char=""/>
        <a:defRPr kumimoji="0" sz="195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71450" algn="l" rtl="0" eaLnBrk="1" latinLnBrk="0" hangingPunct="1">
        <a:spcBef>
          <a:spcPts val="278"/>
        </a:spcBef>
        <a:buClr>
          <a:schemeClr val="accent2"/>
        </a:buClr>
        <a:buSzPct val="85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17220" indent="-171450" algn="l" rtl="0" eaLnBrk="1" latinLnBrk="0" hangingPunct="1">
        <a:spcBef>
          <a:spcPts val="278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822960" indent="-171450" algn="l" rtl="0" eaLnBrk="1" latinLnBrk="0" hangingPunct="1">
        <a:spcBef>
          <a:spcPts val="278"/>
        </a:spcBef>
        <a:buClr>
          <a:schemeClr val="accent3"/>
        </a:buClr>
        <a:buSzPct val="80000"/>
        <a:buFont typeface="Wingdings 2"/>
        <a:buChar char="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indent="-171450" algn="l" rtl="0" eaLnBrk="1" latinLnBrk="0" hangingPunct="1">
        <a:spcBef>
          <a:spcPts val="278"/>
        </a:spcBef>
        <a:buClr>
          <a:schemeClr val="accent3"/>
        </a:buClr>
        <a:buFontTx/>
        <a:buChar char="o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234440" indent="-171450" algn="l" rtl="0" eaLnBrk="1" latinLnBrk="0" hangingPunct="1">
        <a:spcBef>
          <a:spcPts val="278"/>
        </a:spcBef>
        <a:buClr>
          <a:schemeClr val="accent3"/>
        </a:buClr>
        <a:buChar char="•"/>
        <a:defRPr kumimoji="0" sz="135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440180" indent="-171450" algn="l" rtl="0" eaLnBrk="1" latinLnBrk="0" hangingPunct="1">
        <a:spcBef>
          <a:spcPts val="278"/>
        </a:spcBef>
        <a:buClr>
          <a:schemeClr val="accent2"/>
        </a:buClr>
        <a:buChar char="•"/>
        <a:defRPr kumimoji="0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" indent="-171450" algn="l" rtl="0" eaLnBrk="1" latinLnBrk="0" hangingPunct="1">
        <a:spcBef>
          <a:spcPts val="278"/>
        </a:spcBef>
        <a:buClr>
          <a:schemeClr val="accent1">
            <a:tint val="60000"/>
          </a:schemeClr>
        </a:buClr>
        <a:buChar char="•"/>
        <a:defRPr kumimoji="0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1851660" indent="-171450" algn="l" rtl="0" eaLnBrk="1" latinLnBrk="0" hangingPunct="1">
        <a:spcBef>
          <a:spcPts val="278"/>
        </a:spcBef>
        <a:buClr>
          <a:schemeClr val="accent2">
            <a:tint val="60000"/>
          </a:schemeClr>
        </a:buClr>
        <a:buChar char="•"/>
        <a:defRPr kumimoji="0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www.mathssupport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hyperlink" Target="mailto:info@mathssupport.or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11483" y="243379"/>
            <a:ext cx="2975317" cy="476250"/>
          </a:xfrm>
          <a:prstGeom prst="rect">
            <a:avLst/>
          </a:prstGeom>
        </p:spPr>
        <p:txBody>
          <a:bodyPr anchor="ctr" anchorCtr="0"/>
          <a:lstStyle>
            <a:defPPr>
              <a:defRPr lang="en-US"/>
            </a:defPPr>
            <a:lvl1pPr algn="r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2000" kern="120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fld id="{2D1E669A-ACE8-4AF7-8003-0195B072F432}" type="datetime2">
              <a:rPr lang="en-GB" smtClean="0"/>
              <a:pPr/>
              <a:t>Friday, 18 August 2023</a:t>
            </a:fld>
            <a:endParaRPr lang="en-US" sz="2000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6" name="Rectangle 5">
            <a:hlinkClick r:id="rId3"/>
            <a:extLst>
              <a:ext uri="{FF2B5EF4-FFF2-40B4-BE49-F238E27FC236}">
                <a16:creationId xmlns:a16="http://schemas.microsoft.com/office/drawing/2014/main" id="{C638980E-3859-47EE-B2B3-A3034D47668D}"/>
              </a:ext>
            </a:extLst>
          </p:cNvPr>
          <p:cNvSpPr/>
          <p:nvPr/>
        </p:nvSpPr>
        <p:spPr>
          <a:xfrm>
            <a:off x="8100392" y="6131768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>
            <a:hlinkClick r:id="rId3"/>
            <a:extLst>
              <a:ext uri="{FF2B5EF4-FFF2-40B4-BE49-F238E27FC236}">
                <a16:creationId xmlns:a16="http://schemas.microsoft.com/office/drawing/2014/main" id="{39A789AC-C6E9-4CD9-A87E-D0D406B89B53}"/>
              </a:ext>
            </a:extLst>
          </p:cNvPr>
          <p:cNvSpPr/>
          <p:nvPr/>
        </p:nvSpPr>
        <p:spPr>
          <a:xfrm>
            <a:off x="457200" y="6542074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Subtitle 1">
            <a:extLst>
              <a:ext uri="{FF2B5EF4-FFF2-40B4-BE49-F238E27FC236}">
                <a16:creationId xmlns:a16="http://schemas.microsoft.com/office/drawing/2014/main" id="{72641DD9-7C29-438C-81B2-674707694C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98102" cy="1600200"/>
          </a:xfrm>
        </p:spPr>
        <p:txBody>
          <a:bodyPr/>
          <a:lstStyle/>
          <a:p>
            <a:pPr marL="576263" indent="-576263" algn="l"/>
            <a:r>
              <a:rPr lang="en-US" dirty="0"/>
              <a:t>LO:  Use percentages to work problems about simple interest.</a:t>
            </a:r>
            <a:endParaRPr lang="en-GB" dirty="0"/>
          </a:p>
          <a:p>
            <a:endParaRPr lang="en-GB" dirty="0"/>
          </a:p>
        </p:txBody>
      </p:sp>
      <p:sp>
        <p:nvSpPr>
          <p:cNvPr id="12" name="Title 2">
            <a:extLst>
              <a:ext uri="{FF2B5EF4-FFF2-40B4-BE49-F238E27FC236}">
                <a16:creationId xmlns:a16="http://schemas.microsoft.com/office/drawing/2014/main" id="{D8E2BF8F-B569-4E05-89C8-7EB649C6F4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200" y="1505932"/>
            <a:ext cx="8229600" cy="1470025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US" sz="4400" dirty="0"/>
              <a:t>Simple interest</a:t>
            </a:r>
            <a:endParaRPr lang="en-GB" sz="4400" dirty="0"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260350"/>
            <a:ext cx="6848475" cy="474662"/>
          </a:xfrm>
          <a:noFill/>
        </p:spPr>
        <p:txBody>
          <a:bodyPr>
            <a:normAutofit fontScale="90000"/>
          </a:bodyPr>
          <a:lstStyle/>
          <a:p>
            <a:r>
              <a:rPr lang="en-GB" sz="3600" b="1" dirty="0"/>
              <a:t>Simple interest</a:t>
            </a:r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1081850" y="1080724"/>
            <a:ext cx="7312025" cy="1200329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How long will it take to earn interest of £5000 on a loan of £18 000 if a rate of 7.4% p.a. simple interest is charged?</a:t>
            </a:r>
          </a:p>
        </p:txBody>
      </p:sp>
      <p:sp>
        <p:nvSpPr>
          <p:cNvPr id="2" name="Rectangle 1">
            <a:hlinkClick r:id="rId3"/>
            <a:extLst>
              <a:ext uri="{FF2B5EF4-FFF2-40B4-BE49-F238E27FC236}">
                <a16:creationId xmlns:a16="http://schemas.microsoft.com/office/drawing/2014/main" id="{7DEF9F50-B083-4865-8618-119223EAF9AF}"/>
              </a:ext>
            </a:extLst>
          </p:cNvPr>
          <p:cNvSpPr/>
          <p:nvPr/>
        </p:nvSpPr>
        <p:spPr>
          <a:xfrm>
            <a:off x="8100392" y="6131768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>
            <a:hlinkClick r:id="rId3"/>
            <a:extLst>
              <a:ext uri="{FF2B5EF4-FFF2-40B4-BE49-F238E27FC236}">
                <a16:creationId xmlns:a16="http://schemas.microsoft.com/office/drawing/2014/main" id="{95217323-9E56-4778-AA43-9485D15296E4}"/>
              </a:ext>
            </a:extLst>
          </p:cNvPr>
          <p:cNvSpPr/>
          <p:nvPr/>
        </p:nvSpPr>
        <p:spPr>
          <a:xfrm>
            <a:off x="411406" y="6548452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D3E9D82-5E54-4B84-A234-4E3F17C36F0C}"/>
              </a:ext>
            </a:extLst>
          </p:cNvPr>
          <p:cNvSpPr txBox="1"/>
          <p:nvPr/>
        </p:nvSpPr>
        <p:spPr>
          <a:xfrm>
            <a:off x="4873907" y="2962910"/>
            <a:ext cx="1069903" cy="4720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dirty="0"/>
              <a:t>5000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82722DC-1DAF-48E2-A9CA-FEF69C0A72E0}"/>
              </a:ext>
            </a:extLst>
          </p:cNvPr>
          <p:cNvSpPr txBox="1"/>
          <p:nvPr/>
        </p:nvSpPr>
        <p:spPr>
          <a:xfrm>
            <a:off x="8226530" y="2876251"/>
            <a:ext cx="73832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×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GB" sz="2400" dirty="0"/>
              <a:t>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CED7AE2-BE92-48AA-9CB4-B299751F0DD5}"/>
              </a:ext>
            </a:extLst>
          </p:cNvPr>
          <p:cNvSpPr txBox="1"/>
          <p:nvPr/>
        </p:nvSpPr>
        <p:spPr>
          <a:xfrm>
            <a:off x="5751268" y="2973304"/>
            <a:ext cx="57394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646BA03-7387-4256-9174-8EC1DEFDEF0F}"/>
              </a:ext>
            </a:extLst>
          </p:cNvPr>
          <p:cNvSpPr txBox="1"/>
          <p:nvPr/>
        </p:nvSpPr>
        <p:spPr>
          <a:xfrm>
            <a:off x="6144716" y="3527765"/>
            <a:ext cx="155298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dirty="0"/>
              <a:t>1332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BAD96AB6-9F24-442C-B43B-55D4FF9BEBA9}"/>
              </a:ext>
            </a:extLst>
          </p:cNvPr>
          <p:cNvSpPr txBox="1"/>
          <p:nvPr/>
        </p:nvSpPr>
        <p:spPr>
          <a:xfrm>
            <a:off x="346075" y="5745939"/>
            <a:ext cx="815561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FF6600"/>
                </a:solidFill>
              </a:rPr>
              <a:t>I would take 3 years 9 months to earn the interest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31677094-8601-49E4-9385-D2D61CAD6C4A}"/>
              </a:ext>
            </a:extLst>
          </p:cNvPr>
          <p:cNvSpPr txBox="1"/>
          <p:nvPr/>
        </p:nvSpPr>
        <p:spPr>
          <a:xfrm>
            <a:off x="6061582" y="4042538"/>
            <a:ext cx="95445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dirty="0"/>
              <a:t>5000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CE0C147-8BC4-4F6C-B405-EEB7951C96A3}"/>
              </a:ext>
            </a:extLst>
          </p:cNvPr>
          <p:cNvSpPr txBox="1"/>
          <p:nvPr/>
        </p:nvSpPr>
        <p:spPr>
          <a:xfrm>
            <a:off x="6020585" y="4504203"/>
            <a:ext cx="101755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dirty="0"/>
              <a:t>1332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B7D1D1A-783A-46E4-A29F-CB2B9142E842}"/>
              </a:ext>
            </a:extLst>
          </p:cNvPr>
          <p:cNvSpPr txBox="1"/>
          <p:nvPr/>
        </p:nvSpPr>
        <p:spPr>
          <a:xfrm>
            <a:off x="5755811" y="5070856"/>
            <a:ext cx="156599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≈ </a:t>
            </a:r>
            <a:r>
              <a:rPr lang="en-GB" sz="2400" dirty="0"/>
              <a:t>3.75</a:t>
            </a:r>
          </a:p>
        </p:txBody>
      </p:sp>
      <p:sp>
        <p:nvSpPr>
          <p:cNvPr id="31" name="Text Box 4">
            <a:extLst>
              <a:ext uri="{FF2B5EF4-FFF2-40B4-BE49-F238E27FC236}">
                <a16:creationId xmlns:a16="http://schemas.microsoft.com/office/drawing/2014/main" id="{4F2EC336-B972-4BE2-9EEF-2DB800AE3F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295" y="3169598"/>
            <a:ext cx="223916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I, </a:t>
            </a:r>
            <a:r>
              <a:rPr lang="en-GB" sz="1800" dirty="0">
                <a:solidFill>
                  <a:srgbClr val="FF6600"/>
                </a:solidFill>
                <a:latin typeface="+mn-lt"/>
                <a:cs typeface="+mn-cs"/>
              </a:rPr>
              <a:t>Simple interest</a:t>
            </a:r>
            <a:endParaRPr lang="en-GB" sz="2000" dirty="0">
              <a:latin typeface="+mn-lt"/>
              <a:cs typeface="+mn-cs"/>
            </a:endParaRPr>
          </a:p>
        </p:txBody>
      </p:sp>
      <p:sp>
        <p:nvSpPr>
          <p:cNvPr id="32" name="Text Box 4">
            <a:extLst>
              <a:ext uri="{FF2B5EF4-FFF2-40B4-BE49-F238E27FC236}">
                <a16:creationId xmlns:a16="http://schemas.microsoft.com/office/drawing/2014/main" id="{30AA94A5-7DD6-3E5C-6DE6-ED78DDD75B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293" y="3722808"/>
            <a:ext cx="246424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P, </a:t>
            </a:r>
            <a:r>
              <a:rPr lang="en-GB" sz="1800" dirty="0">
                <a:solidFill>
                  <a:srgbClr val="002060"/>
                </a:solidFill>
                <a:latin typeface="+mn-lt"/>
                <a:cs typeface="+mn-cs"/>
              </a:rPr>
              <a:t>the </a:t>
            </a:r>
            <a:r>
              <a:rPr lang="en-GB" sz="1800" dirty="0">
                <a:solidFill>
                  <a:srgbClr val="FF6600"/>
                </a:solidFill>
                <a:latin typeface="+mn-lt"/>
                <a:cs typeface="+mn-cs"/>
              </a:rPr>
              <a:t>Principal</a:t>
            </a:r>
            <a:endParaRPr lang="en-GB" sz="1800" dirty="0">
              <a:solidFill>
                <a:srgbClr val="002060"/>
              </a:solidFill>
              <a:latin typeface="+mn-lt"/>
              <a:cs typeface="+mn-cs"/>
            </a:endParaRPr>
          </a:p>
        </p:txBody>
      </p:sp>
      <p:sp>
        <p:nvSpPr>
          <p:cNvPr id="33" name="Text Box 4">
            <a:extLst>
              <a:ext uri="{FF2B5EF4-FFF2-40B4-BE49-F238E27FC236}">
                <a16:creationId xmlns:a16="http://schemas.microsoft.com/office/drawing/2014/main" id="{5AFC689F-DBBB-1D0D-C0CA-5F7B861FA1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4663" y="4273372"/>
            <a:ext cx="332514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r,</a:t>
            </a:r>
            <a:r>
              <a:rPr lang="en-GB" dirty="0">
                <a:solidFill>
                  <a:srgbClr val="002060"/>
                </a:solidFill>
                <a:latin typeface="+mn-lt"/>
                <a:cs typeface="+mn-cs"/>
              </a:rPr>
              <a:t> </a:t>
            </a:r>
            <a:r>
              <a:rPr lang="en-GB" sz="1800" dirty="0">
                <a:solidFill>
                  <a:srgbClr val="002060"/>
                </a:solidFill>
                <a:latin typeface="+mn-lt"/>
                <a:cs typeface="+mn-cs"/>
              </a:rPr>
              <a:t>the </a:t>
            </a:r>
            <a:r>
              <a:rPr lang="en-GB" sz="1800" dirty="0">
                <a:solidFill>
                  <a:srgbClr val="FF6600"/>
                </a:solidFill>
                <a:latin typeface="+mn-lt"/>
                <a:cs typeface="+mn-cs"/>
              </a:rPr>
              <a:t>rate of interest</a:t>
            </a:r>
            <a:endParaRPr lang="en-GB" sz="1800" dirty="0">
              <a:solidFill>
                <a:srgbClr val="002060"/>
              </a:solidFill>
              <a:latin typeface="+mn-lt"/>
              <a:cs typeface="+mn-cs"/>
            </a:endParaRPr>
          </a:p>
        </p:txBody>
      </p:sp>
      <p:sp>
        <p:nvSpPr>
          <p:cNvPr id="34" name="Text Box 4">
            <a:extLst>
              <a:ext uri="{FF2B5EF4-FFF2-40B4-BE49-F238E27FC236}">
                <a16:creationId xmlns:a16="http://schemas.microsoft.com/office/drawing/2014/main" id="{0AF525C0-7273-6AD5-3963-DFBD28629D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292" y="4661563"/>
            <a:ext cx="368813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n,</a:t>
            </a:r>
            <a:r>
              <a:rPr lang="en-GB" dirty="0">
                <a:solidFill>
                  <a:srgbClr val="002060"/>
                </a:solidFill>
                <a:latin typeface="+mn-lt"/>
                <a:cs typeface="+mn-cs"/>
              </a:rPr>
              <a:t> </a:t>
            </a:r>
            <a:r>
              <a:rPr lang="en-GB" sz="1800" dirty="0">
                <a:solidFill>
                  <a:srgbClr val="002060"/>
                </a:solidFill>
                <a:latin typeface="+mn-lt"/>
                <a:cs typeface="+mn-cs"/>
              </a:rPr>
              <a:t>the </a:t>
            </a:r>
            <a:r>
              <a:rPr lang="en-GB" sz="1800" dirty="0">
                <a:solidFill>
                  <a:srgbClr val="FF6600"/>
                </a:solidFill>
                <a:latin typeface="+mn-lt"/>
                <a:cs typeface="+mn-cs"/>
              </a:rPr>
              <a:t>time </a:t>
            </a:r>
            <a:r>
              <a:rPr lang="en-GB" sz="1800" dirty="0">
                <a:solidFill>
                  <a:srgbClr val="002060"/>
                </a:solidFill>
                <a:latin typeface="+mn-lt"/>
                <a:cs typeface="+mn-cs"/>
              </a:rPr>
              <a:t>of the loan in years</a:t>
            </a:r>
            <a:r>
              <a:rPr lang="en-GB" dirty="0">
                <a:solidFill>
                  <a:srgbClr val="002060"/>
                </a:solidFill>
                <a:latin typeface="+mn-lt"/>
                <a:cs typeface="+mn-cs"/>
              </a:rPr>
              <a:t>.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86A93198-DDF0-AA8B-15F4-257D39213B3C}"/>
              </a:ext>
            </a:extLst>
          </p:cNvPr>
          <p:cNvSpPr txBox="1"/>
          <p:nvPr/>
        </p:nvSpPr>
        <p:spPr>
          <a:xfrm>
            <a:off x="2602964" y="3210002"/>
            <a:ext cx="128719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dirty="0"/>
              <a:t>= 5000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ECD7EF9E-0DC5-BE1B-3D8E-6252CA9D1EBF}"/>
              </a:ext>
            </a:extLst>
          </p:cNvPr>
          <p:cNvSpPr txBox="1"/>
          <p:nvPr/>
        </p:nvSpPr>
        <p:spPr>
          <a:xfrm>
            <a:off x="2891352" y="4273371"/>
            <a:ext cx="220779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dirty="0"/>
              <a:t>= 0.074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88C6D2BA-5EE9-5EBB-6F5F-FD9ECD9CB306}"/>
              </a:ext>
            </a:extLst>
          </p:cNvPr>
          <p:cNvSpPr txBox="1"/>
          <p:nvPr/>
        </p:nvSpPr>
        <p:spPr>
          <a:xfrm>
            <a:off x="3890157" y="4655907"/>
            <a:ext cx="14296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dirty="0"/>
              <a:t>unknown</a:t>
            </a:r>
          </a:p>
        </p:txBody>
      </p:sp>
      <p:sp>
        <p:nvSpPr>
          <p:cNvPr id="38" name="Text Box 4">
            <a:extLst>
              <a:ext uri="{FF2B5EF4-FFF2-40B4-BE49-F238E27FC236}">
                <a16:creationId xmlns:a16="http://schemas.microsoft.com/office/drawing/2014/main" id="{592DE50C-6D9D-09ED-7A0D-78BF2C4B8E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63601" y="2319924"/>
            <a:ext cx="171450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sz="3200" b="1" dirty="0">
                <a:solidFill>
                  <a:srgbClr val="002060"/>
                </a:solidFill>
                <a:latin typeface="+mn-lt"/>
                <a:cs typeface="+mn-cs"/>
              </a:rPr>
              <a:t> </a:t>
            </a:r>
            <a:r>
              <a:rPr lang="en-GB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Prn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F23884A3-CCF4-29A6-EFC3-345D31E2A6CB}"/>
              </a:ext>
            </a:extLst>
          </p:cNvPr>
          <p:cNvSpPr txBox="1"/>
          <p:nvPr/>
        </p:nvSpPr>
        <p:spPr>
          <a:xfrm>
            <a:off x="7042886" y="2924017"/>
            <a:ext cx="148058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× </a:t>
            </a:r>
            <a:r>
              <a:rPr lang="en-GB" sz="2400" dirty="0"/>
              <a:t>0.074 </a:t>
            </a:r>
          </a:p>
        </p:txBody>
      </p:sp>
      <p:sp>
        <p:nvSpPr>
          <p:cNvPr id="40" name="Text Box 4">
            <a:extLst>
              <a:ext uri="{FF2B5EF4-FFF2-40B4-BE49-F238E27FC236}">
                <a16:creationId xmlns:a16="http://schemas.microsoft.com/office/drawing/2014/main" id="{209AA95D-6FC0-16C3-F3DE-326A2E3EF4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47239" y="3527765"/>
            <a:ext cx="12764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>
                <a:solidFill>
                  <a:schemeClr val="tx1"/>
                </a:solidFill>
              </a:rPr>
              <a:t>5000 </a:t>
            </a:r>
            <a:r>
              <a:rPr lang="en-GB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076241E2-DC7F-F306-78C2-8A64C7345DB2}"/>
              </a:ext>
            </a:extLst>
          </p:cNvPr>
          <p:cNvSpPr txBox="1"/>
          <p:nvPr/>
        </p:nvSpPr>
        <p:spPr>
          <a:xfrm>
            <a:off x="5479985" y="4252067"/>
            <a:ext cx="66473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EEECD165-B890-7E81-08AC-C3F5AA146C91}"/>
              </a:ext>
            </a:extLst>
          </p:cNvPr>
          <p:cNvSpPr txBox="1"/>
          <p:nvPr/>
        </p:nvSpPr>
        <p:spPr>
          <a:xfrm>
            <a:off x="2625557" y="3728252"/>
            <a:ext cx="155298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dirty="0"/>
              <a:t>= 18 000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C3C3831F-6E14-6C68-156C-34B4EC5A6BA7}"/>
              </a:ext>
            </a:extLst>
          </p:cNvPr>
          <p:cNvSpPr txBox="1"/>
          <p:nvPr/>
        </p:nvSpPr>
        <p:spPr>
          <a:xfrm>
            <a:off x="6056031" y="2961389"/>
            <a:ext cx="1276409" cy="4720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dirty="0"/>
              <a:t>18000 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0C10E1B7-3305-A211-099B-BFE950A745AC}"/>
              </a:ext>
            </a:extLst>
          </p:cNvPr>
          <p:cNvCxnSpPr/>
          <p:nvPr/>
        </p:nvCxnSpPr>
        <p:spPr>
          <a:xfrm>
            <a:off x="6058630" y="4488467"/>
            <a:ext cx="9144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6472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21" grpId="0"/>
      <p:bldP spid="26" grpId="0"/>
      <p:bldP spid="27" grpId="0"/>
      <p:bldP spid="28" grpId="0"/>
      <p:bldP spid="29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30" grpId="0"/>
      <p:bldP spid="4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>
            <a:extLst>
              <a:ext uri="{FF2B5EF4-FFF2-40B4-BE49-F238E27FC236}">
                <a16:creationId xmlns:a16="http://schemas.microsoft.com/office/drawing/2014/main" id="{6E06D11B-6D89-4BCE-A378-91CB993649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9750" y="95874"/>
            <a:ext cx="7772400" cy="720990"/>
          </a:xfrm>
        </p:spPr>
        <p:txBody>
          <a:bodyPr/>
          <a:lstStyle/>
          <a:p>
            <a:r>
              <a:rPr lang="en-GB" b="1" dirty="0"/>
              <a:t>Simple interest</a:t>
            </a:r>
            <a:endParaRPr lang="en-GB" dirty="0"/>
          </a:p>
        </p:txBody>
      </p:sp>
      <p:sp>
        <p:nvSpPr>
          <p:cNvPr id="15" name="Rectangle 14">
            <a:hlinkClick r:id="rId2"/>
            <a:extLst>
              <a:ext uri="{FF2B5EF4-FFF2-40B4-BE49-F238E27FC236}">
                <a16:creationId xmlns:a16="http://schemas.microsoft.com/office/drawing/2014/main" id="{E799CD6B-AA77-4E82-A1F1-5C2F44566C86}"/>
              </a:ext>
            </a:extLst>
          </p:cNvPr>
          <p:cNvSpPr/>
          <p:nvPr/>
        </p:nvSpPr>
        <p:spPr>
          <a:xfrm>
            <a:off x="7923224" y="6126480"/>
            <a:ext cx="1161197" cy="7315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6" name="Rectangle 15">
            <a:hlinkClick r:id="rId2"/>
            <a:extLst>
              <a:ext uri="{FF2B5EF4-FFF2-40B4-BE49-F238E27FC236}">
                <a16:creationId xmlns:a16="http://schemas.microsoft.com/office/drawing/2014/main" id="{22079AD6-4247-46CA-9F2B-2F8E00CD7A1F}"/>
              </a:ext>
            </a:extLst>
          </p:cNvPr>
          <p:cNvSpPr/>
          <p:nvPr/>
        </p:nvSpPr>
        <p:spPr>
          <a:xfrm>
            <a:off x="369750" y="6562832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4BE884C-C817-4AAA-8CE7-36B902F4EF1E}"/>
              </a:ext>
            </a:extLst>
          </p:cNvPr>
          <p:cNvSpPr txBox="1"/>
          <p:nvPr/>
        </p:nvSpPr>
        <p:spPr>
          <a:xfrm>
            <a:off x="791656" y="2615328"/>
            <a:ext cx="75606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The interest payment is 6% of £300.</a:t>
            </a:r>
            <a:endParaRPr lang="en-GB" sz="2400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7C93FA3-DE5F-4394-A0E0-B585D5AC9F8C}"/>
              </a:ext>
            </a:extLst>
          </p:cNvPr>
          <p:cNvSpPr/>
          <p:nvPr/>
        </p:nvSpPr>
        <p:spPr>
          <a:xfrm>
            <a:off x="416689" y="2065856"/>
            <a:ext cx="814283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(a) How much is each interest payment?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13233318-6837-4AD6-B437-DED3FA1F53E6}"/>
              </a:ext>
            </a:extLst>
          </p:cNvPr>
          <p:cNvSpPr txBox="1"/>
          <p:nvPr/>
        </p:nvSpPr>
        <p:spPr>
          <a:xfrm>
            <a:off x="882648" y="3304696"/>
            <a:ext cx="43423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To calculate 6% of £300.</a:t>
            </a:r>
            <a:endParaRPr lang="en-GB" sz="2400" dirty="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D42634A8-0F03-48E8-86A9-4B24A5DA3985}"/>
              </a:ext>
            </a:extLst>
          </p:cNvPr>
          <p:cNvSpPr txBox="1"/>
          <p:nvPr/>
        </p:nvSpPr>
        <p:spPr>
          <a:xfrm>
            <a:off x="4755260" y="3337626"/>
            <a:ext cx="131423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dirty="0"/>
              <a:t>= £300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9F41716B-2E0A-4341-8ECC-DB7BC821C1C6}"/>
              </a:ext>
            </a:extLst>
          </p:cNvPr>
          <p:cNvSpPr txBox="1"/>
          <p:nvPr/>
        </p:nvSpPr>
        <p:spPr>
          <a:xfrm>
            <a:off x="6021125" y="3344671"/>
            <a:ext cx="113646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×</a:t>
            </a:r>
            <a:r>
              <a:rPr lang="en-GB" sz="2400" dirty="0"/>
              <a:t> 0.06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5D5F95A2-6710-4C27-B6C6-9E5D9CC46BB2}"/>
              </a:ext>
            </a:extLst>
          </p:cNvPr>
          <p:cNvSpPr txBox="1"/>
          <p:nvPr/>
        </p:nvSpPr>
        <p:spPr>
          <a:xfrm>
            <a:off x="7157586" y="3344672"/>
            <a:ext cx="110376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dirty="0"/>
              <a:t>= £18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D1AE859E-78E8-4157-945A-918070DC869A}"/>
              </a:ext>
            </a:extLst>
          </p:cNvPr>
          <p:cNvSpPr txBox="1"/>
          <p:nvPr/>
        </p:nvSpPr>
        <p:spPr>
          <a:xfrm>
            <a:off x="882648" y="4610695"/>
            <a:ext cx="78489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She pays every 3 months, so in one year she will make 4 interest payments.</a:t>
            </a:r>
            <a:endParaRPr lang="en-GB" sz="2400" dirty="0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6D587473-B88A-4738-B56B-A90A5E7258B9}"/>
              </a:ext>
            </a:extLst>
          </p:cNvPr>
          <p:cNvSpPr/>
          <p:nvPr/>
        </p:nvSpPr>
        <p:spPr>
          <a:xfrm>
            <a:off x="497747" y="3974434"/>
            <a:ext cx="814283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(b) How much interest will she pay in one year?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6D3A3F3B-0D63-4EBB-865D-CF0246C323F3}"/>
              </a:ext>
            </a:extLst>
          </p:cNvPr>
          <p:cNvSpPr txBox="1"/>
          <p:nvPr/>
        </p:nvSpPr>
        <p:spPr>
          <a:xfrm>
            <a:off x="945915" y="5540596"/>
            <a:ext cx="34672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In one year, she pays</a:t>
            </a:r>
            <a:endParaRPr lang="en-GB" sz="2400" dirty="0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13BC9DDD-67AE-49DC-8F7E-EB146A8D4C85}"/>
              </a:ext>
            </a:extLst>
          </p:cNvPr>
          <p:cNvSpPr txBox="1"/>
          <p:nvPr/>
        </p:nvSpPr>
        <p:spPr>
          <a:xfrm>
            <a:off x="4241021" y="5568540"/>
            <a:ext cx="84446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dirty="0"/>
              <a:t>£18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6F2DB503-C697-4929-AB3D-7DD34051218B}"/>
              </a:ext>
            </a:extLst>
          </p:cNvPr>
          <p:cNvSpPr txBox="1"/>
          <p:nvPr/>
        </p:nvSpPr>
        <p:spPr>
          <a:xfrm>
            <a:off x="4977945" y="5565173"/>
            <a:ext cx="84446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×</a:t>
            </a:r>
            <a:r>
              <a:rPr lang="en-GB" sz="2400" dirty="0"/>
              <a:t> 4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AAB4DE42-06DA-468B-9179-7B5269E3575E}"/>
              </a:ext>
            </a:extLst>
          </p:cNvPr>
          <p:cNvSpPr txBox="1"/>
          <p:nvPr/>
        </p:nvSpPr>
        <p:spPr>
          <a:xfrm>
            <a:off x="5517612" y="5583568"/>
            <a:ext cx="110376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dirty="0"/>
              <a:t>= £72</a:t>
            </a:r>
          </a:p>
        </p:txBody>
      </p:sp>
      <p:sp>
        <p:nvSpPr>
          <p:cNvPr id="2" name="Rectangle 6">
            <a:extLst>
              <a:ext uri="{FF2B5EF4-FFF2-40B4-BE49-F238E27FC236}">
                <a16:creationId xmlns:a16="http://schemas.microsoft.com/office/drawing/2014/main" id="{EBB05C98-A47D-8DDF-6C8C-B3D62C52D1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1850" y="1080724"/>
            <a:ext cx="7312025" cy="830997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Leena takes a loan of £300.00. She agrees to pay simple interest of 6% every three months.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849184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5" grpId="0"/>
      <p:bldP spid="56" grpId="0"/>
      <p:bldP spid="5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>
            <a:extLst>
              <a:ext uri="{FF2B5EF4-FFF2-40B4-BE49-F238E27FC236}">
                <a16:creationId xmlns:a16="http://schemas.microsoft.com/office/drawing/2014/main" id="{6E06D11B-6D89-4BCE-A378-91CB993649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9750" y="95874"/>
            <a:ext cx="7772400" cy="720990"/>
          </a:xfrm>
        </p:spPr>
        <p:txBody>
          <a:bodyPr/>
          <a:lstStyle/>
          <a:p>
            <a:r>
              <a:rPr lang="en-GB" b="1" dirty="0"/>
              <a:t>Simple interest</a:t>
            </a:r>
            <a:endParaRPr lang="en-GB" dirty="0"/>
          </a:p>
        </p:txBody>
      </p:sp>
      <p:sp>
        <p:nvSpPr>
          <p:cNvPr id="15" name="Rectangle 14">
            <a:hlinkClick r:id="rId2"/>
            <a:extLst>
              <a:ext uri="{FF2B5EF4-FFF2-40B4-BE49-F238E27FC236}">
                <a16:creationId xmlns:a16="http://schemas.microsoft.com/office/drawing/2014/main" id="{E799CD6B-AA77-4E82-A1F1-5C2F44566C86}"/>
              </a:ext>
            </a:extLst>
          </p:cNvPr>
          <p:cNvSpPr/>
          <p:nvPr/>
        </p:nvSpPr>
        <p:spPr>
          <a:xfrm>
            <a:off x="7923224" y="6126480"/>
            <a:ext cx="1161197" cy="7315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6" name="Rectangle 15">
            <a:hlinkClick r:id="rId2"/>
            <a:extLst>
              <a:ext uri="{FF2B5EF4-FFF2-40B4-BE49-F238E27FC236}">
                <a16:creationId xmlns:a16="http://schemas.microsoft.com/office/drawing/2014/main" id="{22079AD6-4247-46CA-9F2B-2F8E00CD7A1F}"/>
              </a:ext>
            </a:extLst>
          </p:cNvPr>
          <p:cNvSpPr/>
          <p:nvPr/>
        </p:nvSpPr>
        <p:spPr>
          <a:xfrm>
            <a:off x="369750" y="6562832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4BE884C-C817-4AAA-8CE7-36B902F4EF1E}"/>
              </a:ext>
            </a:extLst>
          </p:cNvPr>
          <p:cNvSpPr txBox="1"/>
          <p:nvPr/>
        </p:nvSpPr>
        <p:spPr>
          <a:xfrm>
            <a:off x="581464" y="2402819"/>
            <a:ext cx="75606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Divide the interest paid by the amount of the loan.</a:t>
            </a:r>
            <a:endParaRPr lang="en-GB" sz="2400" dirty="0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38A859A0-1B82-4A20-86BE-5D721431D955}"/>
              </a:ext>
            </a:extLst>
          </p:cNvPr>
          <p:cNvSpPr txBox="1"/>
          <p:nvPr/>
        </p:nvSpPr>
        <p:spPr>
          <a:xfrm>
            <a:off x="2307103" y="3135343"/>
            <a:ext cx="193033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dirty="0"/>
              <a:t>29.05 ÷ 830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D42634A8-0F03-48E8-86A9-4B24A5DA3985}"/>
              </a:ext>
            </a:extLst>
          </p:cNvPr>
          <p:cNvSpPr txBox="1"/>
          <p:nvPr/>
        </p:nvSpPr>
        <p:spPr>
          <a:xfrm>
            <a:off x="2921036" y="4486407"/>
            <a:ext cx="101898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dirty="0"/>
              <a:t>0.035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9F41716B-2E0A-4341-8ECC-DB7BC821C1C6}"/>
              </a:ext>
            </a:extLst>
          </p:cNvPr>
          <p:cNvSpPr txBox="1"/>
          <p:nvPr/>
        </p:nvSpPr>
        <p:spPr>
          <a:xfrm>
            <a:off x="3855645" y="4459745"/>
            <a:ext cx="117336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×</a:t>
            </a:r>
            <a:r>
              <a:rPr lang="en-GB" sz="2400" dirty="0"/>
              <a:t> 100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5D5F95A2-6710-4C27-B6C6-9E5D9CC46BB2}"/>
              </a:ext>
            </a:extLst>
          </p:cNvPr>
          <p:cNvSpPr txBox="1"/>
          <p:nvPr/>
        </p:nvSpPr>
        <p:spPr>
          <a:xfrm>
            <a:off x="4983985" y="4459744"/>
            <a:ext cx="117336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dirty="0"/>
              <a:t>= 3.5%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D1AE859E-78E8-4157-945A-918070DC869A}"/>
              </a:ext>
            </a:extLst>
          </p:cNvPr>
          <p:cNvSpPr txBox="1"/>
          <p:nvPr/>
        </p:nvSpPr>
        <p:spPr>
          <a:xfrm>
            <a:off x="573488" y="5112956"/>
            <a:ext cx="34672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The rate of interest is </a:t>
            </a:r>
            <a:endParaRPr lang="en-GB" sz="2400" dirty="0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6D587473-B88A-4738-B56B-A90A5E7258B9}"/>
              </a:ext>
            </a:extLst>
          </p:cNvPr>
          <p:cNvSpPr/>
          <p:nvPr/>
        </p:nvSpPr>
        <p:spPr>
          <a:xfrm>
            <a:off x="500585" y="3663082"/>
            <a:ext cx="830579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Multiply the decimal by 100 to change it into percentage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13BC9DDD-67AE-49DC-8F7E-EB146A8D4C85}"/>
              </a:ext>
            </a:extLst>
          </p:cNvPr>
          <p:cNvSpPr txBox="1"/>
          <p:nvPr/>
        </p:nvSpPr>
        <p:spPr>
          <a:xfrm>
            <a:off x="4116812" y="5112955"/>
            <a:ext cx="118223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dirty="0"/>
              <a:t>3.5%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AAB4DE42-06DA-468B-9179-7B5269E3575E}"/>
              </a:ext>
            </a:extLst>
          </p:cNvPr>
          <p:cNvSpPr txBox="1"/>
          <p:nvPr/>
        </p:nvSpPr>
        <p:spPr>
          <a:xfrm>
            <a:off x="4361807" y="3131413"/>
            <a:ext cx="173498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dirty="0"/>
              <a:t>= 0.035</a:t>
            </a:r>
          </a:p>
        </p:txBody>
      </p:sp>
      <p:sp>
        <p:nvSpPr>
          <p:cNvPr id="2" name="Rectangle 6">
            <a:extLst>
              <a:ext uri="{FF2B5EF4-FFF2-40B4-BE49-F238E27FC236}">
                <a16:creationId xmlns:a16="http://schemas.microsoft.com/office/drawing/2014/main" id="{67D8AD90-966F-5A42-1602-D0DD062FB5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9892" y="1174929"/>
            <a:ext cx="7312025" cy="830997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400" dirty="0"/>
              <a:t>Kevin has a loan of £830. He pays interest of £29.05 per month. What is the rate of simple interest?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803341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42" grpId="0"/>
      <p:bldP spid="44" grpId="0"/>
      <p:bldP spid="45" grpId="0"/>
      <p:bldP spid="46" grpId="0"/>
      <p:bldP spid="47" grpId="0"/>
      <p:bldP spid="48" grpId="0"/>
      <p:bldP spid="55" grpId="0"/>
      <p:bldP spid="5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cag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F1229F4D-42CD-45F9-A346-0BEB3F4D814D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07348" y="745168"/>
            <a:ext cx="5448313" cy="350042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34A3044-064E-4F4F-9A40-DCB022A1AF45}"/>
              </a:ext>
            </a:extLst>
          </p:cNvPr>
          <p:cNvSpPr txBox="1"/>
          <p:nvPr/>
        </p:nvSpPr>
        <p:spPr>
          <a:xfrm>
            <a:off x="1231105" y="23878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Thank you for using resources from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C7B91D-FA43-4DDC-AF24-F0D95F8771D8}"/>
              </a:ext>
            </a:extLst>
          </p:cNvPr>
          <p:cNvSpPr txBox="1"/>
          <p:nvPr/>
        </p:nvSpPr>
        <p:spPr>
          <a:xfrm>
            <a:off x="2177844" y="4786796"/>
            <a:ext cx="45073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https://www.mathssupport.org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331B16-2188-481D-902D-B24DB2D19006}"/>
              </a:ext>
            </a:extLst>
          </p:cNvPr>
          <p:cNvSpPr txBox="1"/>
          <p:nvPr/>
        </p:nvSpPr>
        <p:spPr>
          <a:xfrm>
            <a:off x="507205" y="531117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 you have a special request, drop us an email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DDA8DB-4973-4CCB-A3BF-CDF0FC0B875C}"/>
              </a:ext>
            </a:extLst>
          </p:cNvPr>
          <p:cNvSpPr txBox="1"/>
          <p:nvPr/>
        </p:nvSpPr>
        <p:spPr>
          <a:xfrm>
            <a:off x="2621141" y="5834390"/>
            <a:ext cx="36207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info@mathssupport.org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1" name="Rectangle 10">
            <a:hlinkClick r:id="rId5"/>
            <a:extLst>
              <a:ext uri="{FF2B5EF4-FFF2-40B4-BE49-F238E27FC236}">
                <a16:creationId xmlns:a16="http://schemas.microsoft.com/office/drawing/2014/main" id="{385B5B7E-21DC-4261-B654-DEFEDE6D8129}"/>
              </a:ext>
            </a:extLst>
          </p:cNvPr>
          <p:cNvSpPr/>
          <p:nvPr/>
        </p:nvSpPr>
        <p:spPr>
          <a:xfrm>
            <a:off x="8077200" y="74731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2" name="Rectangle 11">
            <a:hlinkClick r:id="rId5"/>
            <a:extLst>
              <a:ext uri="{FF2B5EF4-FFF2-40B4-BE49-F238E27FC236}">
                <a16:creationId xmlns:a16="http://schemas.microsoft.com/office/drawing/2014/main" id="{F35685D4-CF87-4E82-8D62-66EF53CDEA7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E8983EF-CE04-4600-8A87-8640EEF47371}"/>
              </a:ext>
            </a:extLst>
          </p:cNvPr>
          <p:cNvSpPr txBox="1"/>
          <p:nvPr/>
        </p:nvSpPr>
        <p:spPr>
          <a:xfrm>
            <a:off x="1231105" y="4263576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 more resources visit our website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722818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366337" y="1142664"/>
            <a:ext cx="4802631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5400" b="1" dirty="0">
                <a:solidFill>
                  <a:srgbClr val="002060"/>
                </a:solidFill>
              </a:rPr>
              <a:t>INTEREST</a:t>
            </a:r>
          </a:p>
        </p:txBody>
      </p:sp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620485" y="2750668"/>
            <a:ext cx="8111533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olidFill>
                  <a:srgbClr val="002060"/>
                </a:solidFill>
              </a:rPr>
              <a:t>Since this section involves what can happen to your money, it should be of INTEREST to you!</a:t>
            </a:r>
          </a:p>
        </p:txBody>
      </p:sp>
      <p:sp>
        <p:nvSpPr>
          <p:cNvPr id="2" name="Rectangle 1">
            <a:hlinkClick r:id="rId2"/>
            <a:extLst>
              <a:ext uri="{FF2B5EF4-FFF2-40B4-BE49-F238E27FC236}">
                <a16:creationId xmlns:a16="http://schemas.microsoft.com/office/drawing/2014/main" id="{49BA2AB1-3ED0-4DBA-8CCB-C21B4B49E4AF}"/>
              </a:ext>
            </a:extLst>
          </p:cNvPr>
          <p:cNvSpPr/>
          <p:nvPr/>
        </p:nvSpPr>
        <p:spPr>
          <a:xfrm>
            <a:off x="8100392" y="6131768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>
            <a:hlinkClick r:id="rId2"/>
            <a:extLst>
              <a:ext uri="{FF2B5EF4-FFF2-40B4-BE49-F238E27FC236}">
                <a16:creationId xmlns:a16="http://schemas.microsoft.com/office/drawing/2014/main" id="{A42E0348-94BA-4F3D-8EC1-39611CF73EEF}"/>
              </a:ext>
            </a:extLst>
          </p:cNvPr>
          <p:cNvSpPr/>
          <p:nvPr/>
        </p:nvSpPr>
        <p:spPr>
          <a:xfrm>
            <a:off x="457200" y="6542074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6" name="Picture 2" descr="Highest Currency in the World with Strongest Currency Value">
            <a:extLst>
              <a:ext uri="{FF2B5EF4-FFF2-40B4-BE49-F238E27FC236}">
                <a16:creationId xmlns:a16="http://schemas.microsoft.com/office/drawing/2014/main" id="{46DCFB91-2100-4B85-BC13-F5590A1137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1159" y="481217"/>
            <a:ext cx="3397351" cy="2252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 Box 3">
            <a:extLst>
              <a:ext uri="{FF2B5EF4-FFF2-40B4-BE49-F238E27FC236}">
                <a16:creationId xmlns:a16="http://schemas.microsoft.com/office/drawing/2014/main" id="{6F9D961E-0F30-4074-8B1D-BF6ADDBFCF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0485" y="3673324"/>
            <a:ext cx="8111533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olidFill>
                  <a:srgbClr val="002060"/>
                </a:solidFill>
              </a:rPr>
              <a:t>At some point in life, most people need either </a:t>
            </a:r>
            <a:r>
              <a:rPr lang="en-US" sz="2800" b="1" dirty="0">
                <a:solidFill>
                  <a:srgbClr val="FF6600"/>
                </a:solidFill>
              </a:rPr>
              <a:t>invest</a:t>
            </a:r>
            <a:r>
              <a:rPr lang="en-US" sz="2800" dirty="0">
                <a:solidFill>
                  <a:srgbClr val="002060"/>
                </a:solidFill>
              </a:rPr>
              <a:t> or </a:t>
            </a:r>
            <a:r>
              <a:rPr lang="en-US" sz="2800" b="1" dirty="0">
                <a:solidFill>
                  <a:srgbClr val="FF6600"/>
                </a:solidFill>
              </a:rPr>
              <a:t>borrow</a:t>
            </a:r>
            <a:r>
              <a:rPr lang="en-US" sz="2800" dirty="0">
                <a:solidFill>
                  <a:srgbClr val="002060"/>
                </a:solidFill>
              </a:rPr>
              <a:t> money.</a:t>
            </a:r>
          </a:p>
        </p:txBody>
      </p:sp>
      <p:sp>
        <p:nvSpPr>
          <p:cNvPr id="8" name="Text Box 3">
            <a:extLst>
              <a:ext uri="{FF2B5EF4-FFF2-40B4-BE49-F238E27FC236}">
                <a16:creationId xmlns:a16="http://schemas.microsoft.com/office/drawing/2014/main" id="{FE620357-D3D9-4038-AAC3-942E6D244E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0485" y="4627431"/>
            <a:ext cx="8111533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olidFill>
                  <a:srgbClr val="002060"/>
                </a:solidFill>
              </a:rPr>
              <a:t>When money is lent, the person lending the money is know as the </a:t>
            </a:r>
            <a:r>
              <a:rPr lang="en-US" sz="2800" b="1" dirty="0">
                <a:solidFill>
                  <a:srgbClr val="FF6600"/>
                </a:solidFill>
              </a:rPr>
              <a:t>lender</a:t>
            </a:r>
            <a:r>
              <a:rPr lang="en-US" sz="2800" dirty="0">
                <a:solidFill>
                  <a:srgbClr val="002060"/>
                </a:solidFill>
              </a:rPr>
              <a:t>, and the person receiving the money is known as the </a:t>
            </a:r>
            <a:r>
              <a:rPr lang="en-US" sz="2800" b="1" dirty="0">
                <a:solidFill>
                  <a:srgbClr val="FF6600"/>
                </a:solidFill>
              </a:rPr>
              <a:t>borrower</a:t>
            </a:r>
            <a:r>
              <a:rPr lang="en-US" sz="2800" dirty="0">
                <a:solidFill>
                  <a:srgbClr val="002060"/>
                </a:solidFill>
              </a:rPr>
              <a:t>.</a:t>
            </a:r>
          </a:p>
        </p:txBody>
      </p:sp>
      <p:sp>
        <p:nvSpPr>
          <p:cNvPr id="9" name="Text Box 3">
            <a:extLst>
              <a:ext uri="{FF2B5EF4-FFF2-40B4-BE49-F238E27FC236}">
                <a16:creationId xmlns:a16="http://schemas.microsoft.com/office/drawing/2014/main" id="{E8E4418F-0608-4643-9B5E-4BC9BDCBEC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0485" y="5953498"/>
            <a:ext cx="7543799" cy="5289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olidFill>
                  <a:srgbClr val="002060"/>
                </a:solidFill>
              </a:rPr>
              <a:t>The amount borrowed is called the </a:t>
            </a:r>
            <a:r>
              <a:rPr lang="en-US" sz="2800" b="1" dirty="0">
                <a:solidFill>
                  <a:srgbClr val="FF6600"/>
                </a:solidFill>
              </a:rPr>
              <a:t>principal</a:t>
            </a:r>
          </a:p>
        </p:txBody>
      </p:sp>
    </p:spTree>
    <p:extLst>
      <p:ext uri="{BB962C8B-B14F-4D97-AF65-F5344CB8AC3E}">
        <p14:creationId xmlns:p14="http://schemas.microsoft.com/office/powerpoint/2010/main" val="4292181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title"/>
          </p:nvPr>
        </p:nvSpPr>
        <p:spPr>
          <a:xfrm>
            <a:off x="149179" y="189967"/>
            <a:ext cx="8229600" cy="582768"/>
          </a:xfrm>
          <a:noFill/>
          <a:ln/>
          <a:effectLst>
            <a:outerShdw dist="71842" dir="2700000" algn="ctr" rotWithShape="0">
              <a:schemeClr val="bg2"/>
            </a:outerShdw>
          </a:effectLst>
        </p:spPr>
        <p:txBody>
          <a:bodyPr>
            <a:normAutofit fontScale="90000"/>
          </a:bodyPr>
          <a:lstStyle/>
          <a:p>
            <a:r>
              <a:rPr lang="en-US" sz="4000" b="1" dirty="0"/>
              <a:t>Types of Interest</a:t>
            </a:r>
          </a:p>
        </p:txBody>
      </p:sp>
      <p:sp>
        <p:nvSpPr>
          <p:cNvPr id="2" name="Rectangle 1">
            <a:hlinkClick r:id="rId2"/>
            <a:extLst>
              <a:ext uri="{FF2B5EF4-FFF2-40B4-BE49-F238E27FC236}">
                <a16:creationId xmlns:a16="http://schemas.microsoft.com/office/drawing/2014/main" id="{99CD1AD4-07BC-4A3C-A2DF-4829A9582E4E}"/>
              </a:ext>
            </a:extLst>
          </p:cNvPr>
          <p:cNvSpPr/>
          <p:nvPr/>
        </p:nvSpPr>
        <p:spPr>
          <a:xfrm>
            <a:off x="8100392" y="6131768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>
            <a:hlinkClick r:id="rId2"/>
            <a:extLst>
              <a:ext uri="{FF2B5EF4-FFF2-40B4-BE49-F238E27FC236}">
                <a16:creationId xmlns:a16="http://schemas.microsoft.com/office/drawing/2014/main" id="{B891D2F7-EC59-4E06-9763-089EAB876760}"/>
              </a:ext>
            </a:extLst>
          </p:cNvPr>
          <p:cNvSpPr/>
          <p:nvPr/>
        </p:nvSpPr>
        <p:spPr>
          <a:xfrm>
            <a:off x="457200" y="6542074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 Box 3">
            <a:extLst>
              <a:ext uri="{FF2B5EF4-FFF2-40B4-BE49-F238E27FC236}">
                <a16:creationId xmlns:a16="http://schemas.microsoft.com/office/drawing/2014/main" id="{49201136-B4D7-44D3-B17B-30359932CA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6571" y="827406"/>
            <a:ext cx="8490856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solidFill>
                  <a:srgbClr val="002060"/>
                </a:solidFill>
              </a:rPr>
              <a:t>The lender usually charges a fee called </a:t>
            </a:r>
            <a:r>
              <a:rPr lang="en-US" sz="2400" b="1" dirty="0">
                <a:solidFill>
                  <a:srgbClr val="FF6600"/>
                </a:solidFill>
              </a:rPr>
              <a:t>interest </a:t>
            </a:r>
            <a:r>
              <a:rPr lang="en-US" sz="2400" dirty="0">
                <a:solidFill>
                  <a:srgbClr val="002060"/>
                </a:solidFill>
              </a:rPr>
              <a:t>to the borrower.</a:t>
            </a:r>
          </a:p>
        </p:txBody>
      </p:sp>
      <p:sp>
        <p:nvSpPr>
          <p:cNvPr id="9" name="Text Box 3">
            <a:extLst>
              <a:ext uri="{FF2B5EF4-FFF2-40B4-BE49-F238E27FC236}">
                <a16:creationId xmlns:a16="http://schemas.microsoft.com/office/drawing/2014/main" id="{54E0103F-37B0-402B-B090-ED64117CCB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6571" y="1829402"/>
            <a:ext cx="8490856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solidFill>
                  <a:srgbClr val="002060"/>
                </a:solidFill>
              </a:rPr>
              <a:t>This fee represents the cost of using the other person’s money.</a:t>
            </a:r>
          </a:p>
        </p:txBody>
      </p:sp>
      <p:sp>
        <p:nvSpPr>
          <p:cNvPr id="10" name="Text Box 3">
            <a:extLst>
              <a:ext uri="{FF2B5EF4-FFF2-40B4-BE49-F238E27FC236}">
                <a16:creationId xmlns:a16="http://schemas.microsoft.com/office/drawing/2014/main" id="{B8664643-E8D5-402F-80E2-5F0CE2F9B5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6571" y="2831398"/>
            <a:ext cx="8490856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solidFill>
                  <a:srgbClr val="002060"/>
                </a:solidFill>
              </a:rPr>
              <a:t>The borrower must repay the principal borrowed as well as the interest charged for using that money.</a:t>
            </a:r>
          </a:p>
        </p:txBody>
      </p:sp>
      <p:sp>
        <p:nvSpPr>
          <p:cNvPr id="13" name="Text Box 3">
            <a:extLst>
              <a:ext uri="{FF2B5EF4-FFF2-40B4-BE49-F238E27FC236}">
                <a16:creationId xmlns:a16="http://schemas.microsoft.com/office/drawing/2014/main" id="{0D52AFAA-3326-4D3D-8C8B-8AB4FD5690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6571" y="3748167"/>
            <a:ext cx="8490856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solidFill>
                  <a:srgbClr val="002060"/>
                </a:solidFill>
              </a:rPr>
              <a:t>The rate at which interest is charged is usually expressed as a percentage of the principal. This percentage is known as the </a:t>
            </a:r>
            <a:r>
              <a:rPr lang="en-US" sz="2400" b="1" dirty="0">
                <a:solidFill>
                  <a:srgbClr val="FF6600"/>
                </a:solidFill>
              </a:rPr>
              <a:t>interest rate</a:t>
            </a:r>
            <a:r>
              <a:rPr lang="en-US" sz="2400" dirty="0">
                <a:solidFill>
                  <a:srgbClr val="002060"/>
                </a:solidFill>
              </a:rPr>
              <a:t>, and it is an important factor when deciding where to invest your money and where to borrow money from.</a:t>
            </a:r>
          </a:p>
        </p:txBody>
      </p:sp>
    </p:spTree>
    <p:extLst>
      <p:ext uri="{BB962C8B-B14F-4D97-AF65-F5344CB8AC3E}">
        <p14:creationId xmlns:p14="http://schemas.microsoft.com/office/powerpoint/2010/main" val="17754121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title"/>
          </p:nvPr>
        </p:nvSpPr>
        <p:spPr>
          <a:xfrm>
            <a:off x="149179" y="189967"/>
            <a:ext cx="8229600" cy="582768"/>
          </a:xfrm>
          <a:noFill/>
          <a:ln/>
          <a:effectLst>
            <a:outerShdw dist="71842" dir="2700000" algn="ctr" rotWithShape="0">
              <a:schemeClr val="bg2"/>
            </a:outerShdw>
          </a:effectLst>
        </p:spPr>
        <p:txBody>
          <a:bodyPr>
            <a:normAutofit fontScale="90000"/>
          </a:bodyPr>
          <a:lstStyle/>
          <a:p>
            <a:r>
              <a:rPr lang="en-US" sz="4000" b="1" dirty="0"/>
              <a:t>Types of Interest</a:t>
            </a:r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326572" y="4093376"/>
            <a:ext cx="8490855" cy="1600201"/>
          </a:xfrm>
          <a:noFill/>
          <a:ln/>
        </p:spPr>
        <p:txBody>
          <a:bodyPr/>
          <a:lstStyle/>
          <a:p>
            <a:r>
              <a:rPr lang="en-US" sz="3200" dirty="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Compound Interest</a:t>
            </a:r>
            <a:endParaRPr lang="en-US" sz="3200" dirty="0"/>
          </a:p>
          <a:p>
            <a:pPr marL="228600" lvl="1" indent="11113">
              <a:buFont typeface="Monotype Sorts" pitchFamily="2" charset="2"/>
              <a:buNone/>
            </a:pPr>
            <a:r>
              <a:rPr lang="en-US" sz="2400" dirty="0"/>
              <a:t>Interest paid (earned) on any previous interest earned, as well as on the principal borrowed (lent).</a:t>
            </a: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291592" y="2688867"/>
            <a:ext cx="876442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>
            <a:lvl1pPr marL="342900" indent="-3429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205740" indent="-205740">
              <a:spcBef>
                <a:spcPts val="435"/>
              </a:spcBef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US" sz="3200" dirty="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Simple Interest</a:t>
            </a:r>
          </a:p>
          <a:p>
            <a:pPr marL="228600" lvl="1" indent="0">
              <a:spcBef>
                <a:spcPts val="280"/>
              </a:spcBef>
            </a:pPr>
            <a:r>
              <a:rPr lang="en-US" dirty="0">
                <a:solidFill>
                  <a:srgbClr val="000000"/>
                </a:solidFill>
                <a:latin typeface="+mn-lt"/>
              </a:rPr>
              <a:t>Interest paid (earned) on only the original amount, or principal, borrowed (lent).</a:t>
            </a:r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>
          <a:xfrm>
            <a:off x="530178" y="5516292"/>
            <a:ext cx="8287249" cy="978792"/>
          </a:xfrm>
          <a:prstGeom prst="rect">
            <a:avLst/>
          </a:prstGeom>
          <a:noFill/>
          <a:ln/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1588">
              <a:buFont typeface="Monotype Sorts" pitchFamily="2" charset="2"/>
              <a:buNone/>
            </a:pPr>
            <a:r>
              <a:rPr lang="en-US" dirty="0"/>
              <a:t>When money is deposited in a bank, it will usually earn </a:t>
            </a:r>
            <a:r>
              <a:rPr lang="en-US" b="1" dirty="0">
                <a:solidFill>
                  <a:srgbClr val="FF6600"/>
                </a:solidFill>
              </a:rPr>
              <a:t>compound interest</a:t>
            </a:r>
            <a:r>
              <a:rPr lang="en-US" dirty="0"/>
              <a:t>.</a:t>
            </a:r>
          </a:p>
        </p:txBody>
      </p:sp>
      <p:sp>
        <p:nvSpPr>
          <p:cNvPr id="2" name="Rectangle 1">
            <a:hlinkClick r:id="rId2"/>
            <a:extLst>
              <a:ext uri="{FF2B5EF4-FFF2-40B4-BE49-F238E27FC236}">
                <a16:creationId xmlns:a16="http://schemas.microsoft.com/office/drawing/2014/main" id="{99CD1AD4-07BC-4A3C-A2DF-4829A9582E4E}"/>
              </a:ext>
            </a:extLst>
          </p:cNvPr>
          <p:cNvSpPr/>
          <p:nvPr/>
        </p:nvSpPr>
        <p:spPr>
          <a:xfrm>
            <a:off x="8100392" y="6131768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>
            <a:hlinkClick r:id="rId2"/>
            <a:extLst>
              <a:ext uri="{FF2B5EF4-FFF2-40B4-BE49-F238E27FC236}">
                <a16:creationId xmlns:a16="http://schemas.microsoft.com/office/drawing/2014/main" id="{B891D2F7-EC59-4E06-9763-089EAB876760}"/>
              </a:ext>
            </a:extLst>
          </p:cNvPr>
          <p:cNvSpPr/>
          <p:nvPr/>
        </p:nvSpPr>
        <p:spPr>
          <a:xfrm>
            <a:off x="457200" y="6542074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 Box 3">
            <a:extLst>
              <a:ext uri="{FF2B5EF4-FFF2-40B4-BE49-F238E27FC236}">
                <a16:creationId xmlns:a16="http://schemas.microsoft.com/office/drawing/2014/main" id="{49201136-B4D7-44D3-B17B-30359932CA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6571" y="711902"/>
            <a:ext cx="8490856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solidFill>
                  <a:srgbClr val="002060"/>
                </a:solidFill>
              </a:rPr>
              <a:t>When money is borrowed from a bank, the bank will usually charge interest to the borrower.</a:t>
            </a:r>
          </a:p>
        </p:txBody>
      </p:sp>
      <p:sp>
        <p:nvSpPr>
          <p:cNvPr id="9" name="Text Box 3">
            <a:extLst>
              <a:ext uri="{FF2B5EF4-FFF2-40B4-BE49-F238E27FC236}">
                <a16:creationId xmlns:a16="http://schemas.microsoft.com/office/drawing/2014/main" id="{54E0103F-37B0-402B-B090-ED64117CCB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1592" y="2311199"/>
            <a:ext cx="849085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solidFill>
                  <a:srgbClr val="002060"/>
                </a:solidFill>
              </a:rPr>
              <a:t>There are two ways to charge or pay interest</a:t>
            </a:r>
          </a:p>
        </p:txBody>
      </p:sp>
      <p:sp>
        <p:nvSpPr>
          <p:cNvPr id="10" name="Text Box 3">
            <a:extLst>
              <a:ext uri="{FF2B5EF4-FFF2-40B4-BE49-F238E27FC236}">
                <a16:creationId xmlns:a16="http://schemas.microsoft.com/office/drawing/2014/main" id="{4798A427-9F45-4EBB-8C87-E1A97373F9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1592" y="1535046"/>
            <a:ext cx="8490856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solidFill>
                  <a:srgbClr val="002060"/>
                </a:solidFill>
              </a:rPr>
              <a:t>By contrast, if you deposit money in the bank, it will earn interest</a:t>
            </a:r>
          </a:p>
        </p:txBody>
      </p:sp>
    </p:spTree>
    <p:extLst>
      <p:ext uri="{BB962C8B-B14F-4D97-AF65-F5344CB8AC3E}">
        <p14:creationId xmlns:p14="http://schemas.microsoft.com/office/powerpoint/2010/main" val="28398502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92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1" grpId="0" uiExpand="1" build="p" autoUpdateAnimBg="0"/>
      <p:bldP spid="7" grpId="0" build="p" autoUpdateAnimBg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381009" y="1288222"/>
            <a:ext cx="847407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b="1" dirty="0">
                <a:solidFill>
                  <a:srgbClr val="FF6600"/>
                </a:solidFill>
                <a:latin typeface="+mn-lt"/>
                <a:cs typeface="+mn-cs"/>
              </a:rPr>
              <a:t>Simple interest</a:t>
            </a:r>
            <a:r>
              <a:rPr lang="en-GB" dirty="0">
                <a:solidFill>
                  <a:srgbClr val="002060"/>
                </a:solidFill>
                <a:latin typeface="+mn-lt"/>
                <a:cs typeface="+mn-cs"/>
              </a:rPr>
              <a:t> is interest that is calculated each year as a fixed percentage of the original amount borrowed. 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260350"/>
            <a:ext cx="6848475" cy="474662"/>
          </a:xfrm>
          <a:noFill/>
        </p:spPr>
        <p:txBody>
          <a:bodyPr>
            <a:normAutofit fontScale="90000"/>
          </a:bodyPr>
          <a:lstStyle/>
          <a:p>
            <a:r>
              <a:rPr lang="en-GB" sz="3600" b="1" dirty="0"/>
              <a:t>Simple interest</a:t>
            </a:r>
          </a:p>
        </p:txBody>
      </p:sp>
      <p:sp>
        <p:nvSpPr>
          <p:cNvPr id="172039" name="Text Box 7"/>
          <p:cNvSpPr txBox="1">
            <a:spLocks noChangeArrowheads="1"/>
          </p:cNvSpPr>
          <p:nvPr/>
        </p:nvSpPr>
        <p:spPr bwMode="auto">
          <a:xfrm>
            <a:off x="377067" y="2237071"/>
            <a:ext cx="847407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>
                <a:solidFill>
                  <a:srgbClr val="002060"/>
                </a:solidFill>
                <a:latin typeface="+mn-lt"/>
                <a:cs typeface="+mn-cs"/>
              </a:rPr>
              <a:t>The fixed percentage is called the </a:t>
            </a:r>
            <a:r>
              <a:rPr lang="en-GB" b="1" dirty="0">
                <a:solidFill>
                  <a:srgbClr val="FF6600"/>
                </a:solidFill>
                <a:latin typeface="+mn-lt"/>
                <a:cs typeface="+mn-cs"/>
              </a:rPr>
              <a:t>interest rate</a:t>
            </a:r>
            <a:r>
              <a:rPr lang="en-GB" dirty="0">
                <a:solidFill>
                  <a:srgbClr val="002060"/>
                </a:solidFill>
                <a:latin typeface="+mn-lt"/>
                <a:cs typeface="+mn-cs"/>
              </a:rPr>
              <a:t>, and is usually written as a percentage </a:t>
            </a:r>
            <a:r>
              <a:rPr lang="en-GB" b="1" dirty="0">
                <a:solidFill>
                  <a:srgbClr val="FF6600"/>
                </a:solidFill>
                <a:latin typeface="+mn-lt"/>
                <a:cs typeface="+mn-cs"/>
              </a:rPr>
              <a:t>per annum</a:t>
            </a:r>
            <a:r>
              <a:rPr lang="en-GB" dirty="0">
                <a:solidFill>
                  <a:srgbClr val="002060"/>
                </a:solidFill>
                <a:latin typeface="+mn-lt"/>
                <a:cs typeface="+mn-cs"/>
              </a:rPr>
              <a:t>, which means “per year”.</a:t>
            </a:r>
          </a:p>
        </p:txBody>
      </p:sp>
      <p:sp>
        <p:nvSpPr>
          <p:cNvPr id="2" name="Rectangle 1">
            <a:hlinkClick r:id="rId3"/>
            <a:extLst>
              <a:ext uri="{FF2B5EF4-FFF2-40B4-BE49-F238E27FC236}">
                <a16:creationId xmlns:a16="http://schemas.microsoft.com/office/drawing/2014/main" id="{7DEF9F50-B083-4865-8618-119223EAF9AF}"/>
              </a:ext>
            </a:extLst>
          </p:cNvPr>
          <p:cNvSpPr/>
          <p:nvPr/>
        </p:nvSpPr>
        <p:spPr>
          <a:xfrm>
            <a:off x="8100392" y="6131768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>
            <a:hlinkClick r:id="rId3"/>
            <a:extLst>
              <a:ext uri="{FF2B5EF4-FFF2-40B4-BE49-F238E27FC236}">
                <a16:creationId xmlns:a16="http://schemas.microsoft.com/office/drawing/2014/main" id="{93BE901E-4CAC-0720-348B-3E73E4748E25}"/>
              </a:ext>
            </a:extLst>
          </p:cNvPr>
          <p:cNvSpPr/>
          <p:nvPr/>
        </p:nvSpPr>
        <p:spPr>
          <a:xfrm>
            <a:off x="411406" y="6548452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Text Box 4">
            <a:extLst>
              <a:ext uri="{FF2B5EF4-FFF2-40B4-BE49-F238E27FC236}">
                <a16:creationId xmlns:a16="http://schemas.microsoft.com/office/drawing/2014/main" id="{8D132EA7-C4B1-60FA-E912-3CB82264B3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06" y="735012"/>
            <a:ext cx="84740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>
                <a:solidFill>
                  <a:srgbClr val="002060"/>
                </a:solidFill>
                <a:latin typeface="+mn-lt"/>
                <a:cs typeface="+mn-cs"/>
              </a:rPr>
              <a:t>In this lesson we will study the </a:t>
            </a:r>
            <a:r>
              <a:rPr lang="en-GB" b="1" dirty="0">
                <a:solidFill>
                  <a:srgbClr val="FF6600"/>
                </a:solidFill>
                <a:latin typeface="+mn-lt"/>
                <a:cs typeface="+mn-cs"/>
              </a:rPr>
              <a:t>simple interest</a:t>
            </a:r>
            <a:r>
              <a:rPr lang="en-GB" dirty="0">
                <a:solidFill>
                  <a:srgbClr val="002060"/>
                </a:solidFill>
                <a:latin typeface="+mn-lt"/>
                <a:cs typeface="+mn-cs"/>
              </a:rPr>
              <a:t>. </a:t>
            </a:r>
          </a:p>
        </p:txBody>
      </p:sp>
      <p:sp>
        <p:nvSpPr>
          <p:cNvPr id="32" name="Text Box 4">
            <a:extLst>
              <a:ext uri="{FF2B5EF4-FFF2-40B4-BE49-F238E27FC236}">
                <a16:creationId xmlns:a16="http://schemas.microsoft.com/office/drawing/2014/main" id="{E619ACD4-EF6A-B78A-0EC2-7E2DA4E596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3423" y="3507701"/>
            <a:ext cx="433561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dirty="0">
                <a:solidFill>
                  <a:srgbClr val="002060"/>
                </a:solidFill>
                <a:latin typeface="+mn-lt"/>
                <a:cs typeface="+mn-cs"/>
              </a:rPr>
              <a:t> is the </a:t>
            </a:r>
            <a:r>
              <a:rPr lang="en-GB" b="1" dirty="0">
                <a:solidFill>
                  <a:srgbClr val="FF6600"/>
                </a:solidFill>
                <a:latin typeface="+mn-lt"/>
                <a:cs typeface="+mn-cs"/>
              </a:rPr>
              <a:t>Simple interest</a:t>
            </a:r>
            <a:endParaRPr lang="en-GB" dirty="0">
              <a:solidFill>
                <a:srgbClr val="002060"/>
              </a:solidFill>
              <a:latin typeface="+mn-lt"/>
              <a:cs typeface="+mn-cs"/>
            </a:endParaRPr>
          </a:p>
        </p:txBody>
      </p:sp>
      <p:sp>
        <p:nvSpPr>
          <p:cNvPr id="33" name="Text Box 4">
            <a:extLst>
              <a:ext uri="{FF2B5EF4-FFF2-40B4-BE49-F238E27FC236}">
                <a16:creationId xmlns:a16="http://schemas.microsoft.com/office/drawing/2014/main" id="{1BC7F04F-55B5-CD16-9B67-587661F4BE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3422" y="4060911"/>
            <a:ext cx="433561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GB" dirty="0">
                <a:solidFill>
                  <a:srgbClr val="002060"/>
                </a:solidFill>
                <a:latin typeface="+mn-lt"/>
                <a:cs typeface="+mn-cs"/>
              </a:rPr>
              <a:t> is the </a:t>
            </a:r>
            <a:r>
              <a:rPr lang="en-GB" b="1" dirty="0">
                <a:solidFill>
                  <a:srgbClr val="FF6600"/>
                </a:solidFill>
                <a:latin typeface="+mn-lt"/>
                <a:cs typeface="+mn-cs"/>
              </a:rPr>
              <a:t>Principal</a:t>
            </a:r>
            <a:endParaRPr lang="en-GB" dirty="0">
              <a:solidFill>
                <a:srgbClr val="002060"/>
              </a:solidFill>
              <a:latin typeface="+mn-lt"/>
              <a:cs typeface="+mn-cs"/>
            </a:endParaRPr>
          </a:p>
        </p:txBody>
      </p:sp>
      <p:sp>
        <p:nvSpPr>
          <p:cNvPr id="34" name="Text Box 4">
            <a:extLst>
              <a:ext uri="{FF2B5EF4-FFF2-40B4-BE49-F238E27FC236}">
                <a16:creationId xmlns:a16="http://schemas.microsoft.com/office/drawing/2014/main" id="{736A38BF-1CC9-BA2C-B622-74E1CC5A93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8792" y="4611475"/>
            <a:ext cx="7092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GB" dirty="0">
                <a:solidFill>
                  <a:srgbClr val="002060"/>
                </a:solidFill>
                <a:latin typeface="+mn-lt"/>
                <a:cs typeface="+mn-cs"/>
              </a:rPr>
              <a:t> is the </a:t>
            </a:r>
            <a:r>
              <a:rPr lang="en-GB" b="1" dirty="0">
                <a:solidFill>
                  <a:srgbClr val="FF6600"/>
                </a:solidFill>
                <a:latin typeface="+mn-lt"/>
                <a:cs typeface="+mn-cs"/>
              </a:rPr>
              <a:t>rate of interest </a:t>
            </a:r>
            <a:r>
              <a:rPr lang="en-GB" dirty="0">
                <a:solidFill>
                  <a:srgbClr val="002060"/>
                </a:solidFill>
                <a:latin typeface="+mn-lt"/>
                <a:cs typeface="+mn-cs"/>
              </a:rPr>
              <a:t>per annum as a decimal</a:t>
            </a:r>
          </a:p>
        </p:txBody>
      </p:sp>
      <p:sp>
        <p:nvSpPr>
          <p:cNvPr id="35" name="Text Box 4">
            <a:extLst>
              <a:ext uri="{FF2B5EF4-FFF2-40B4-BE49-F238E27FC236}">
                <a16:creationId xmlns:a16="http://schemas.microsoft.com/office/drawing/2014/main" id="{DBEED127-07E2-8CA0-E619-5AB455BAFC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3421" y="4999666"/>
            <a:ext cx="68523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GB" dirty="0">
                <a:solidFill>
                  <a:srgbClr val="002060"/>
                </a:solidFill>
                <a:latin typeface="+mn-lt"/>
                <a:cs typeface="+mn-cs"/>
              </a:rPr>
              <a:t> is the </a:t>
            </a:r>
            <a:r>
              <a:rPr lang="en-GB" b="1" dirty="0">
                <a:solidFill>
                  <a:srgbClr val="FF6600"/>
                </a:solidFill>
                <a:latin typeface="+mn-lt"/>
                <a:cs typeface="+mn-cs"/>
              </a:rPr>
              <a:t>time or duration </a:t>
            </a:r>
            <a:r>
              <a:rPr lang="en-GB" dirty="0">
                <a:solidFill>
                  <a:srgbClr val="002060"/>
                </a:solidFill>
                <a:latin typeface="+mn-lt"/>
                <a:cs typeface="+mn-cs"/>
              </a:rPr>
              <a:t>of the loan in years.</a:t>
            </a:r>
          </a:p>
        </p:txBody>
      </p:sp>
      <p:sp>
        <p:nvSpPr>
          <p:cNvPr id="36" name="Text Box 4">
            <a:extLst>
              <a:ext uri="{FF2B5EF4-FFF2-40B4-BE49-F238E27FC236}">
                <a16:creationId xmlns:a16="http://schemas.microsoft.com/office/drawing/2014/main" id="{F49FC4FA-034E-B488-A2E1-018BBAA99F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87360" y="5893375"/>
            <a:ext cx="171450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sz="3200" b="1" dirty="0">
                <a:solidFill>
                  <a:srgbClr val="002060"/>
                </a:solidFill>
                <a:latin typeface="+mn-lt"/>
                <a:cs typeface="+mn-cs"/>
              </a:rPr>
              <a:t> </a:t>
            </a:r>
            <a:r>
              <a:rPr lang="en-GB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Prn</a:t>
            </a:r>
          </a:p>
        </p:txBody>
      </p:sp>
      <p:sp>
        <p:nvSpPr>
          <p:cNvPr id="37" name="Text Box 4">
            <a:extLst>
              <a:ext uri="{FF2B5EF4-FFF2-40B4-BE49-F238E27FC236}">
                <a16:creationId xmlns:a16="http://schemas.microsoft.com/office/drawing/2014/main" id="{3393248E-7A70-60BF-8B6B-AE80F72E10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9439" y="3599246"/>
            <a:ext cx="92769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>
                <a:solidFill>
                  <a:srgbClr val="002060"/>
                </a:solidFill>
                <a:latin typeface="+mn-lt"/>
                <a:cs typeface="+mn-cs"/>
              </a:rPr>
              <a:t>If</a:t>
            </a:r>
          </a:p>
        </p:txBody>
      </p:sp>
      <p:sp>
        <p:nvSpPr>
          <p:cNvPr id="38" name="Text Box 4">
            <a:extLst>
              <a:ext uri="{FF2B5EF4-FFF2-40B4-BE49-F238E27FC236}">
                <a16:creationId xmlns:a16="http://schemas.microsoft.com/office/drawing/2014/main" id="{B409A872-0C6B-5630-C1A1-371F8E3562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06" y="5441638"/>
            <a:ext cx="84740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>
                <a:solidFill>
                  <a:srgbClr val="002060"/>
                </a:solidFill>
                <a:latin typeface="+mn-lt"/>
                <a:cs typeface="+mn-cs"/>
              </a:rPr>
              <a:t>The formula for simple interest is </a:t>
            </a:r>
          </a:p>
        </p:txBody>
      </p:sp>
    </p:spTree>
    <p:extLst>
      <p:ext uri="{BB962C8B-B14F-4D97-AF65-F5344CB8AC3E}">
        <p14:creationId xmlns:p14="http://schemas.microsoft.com/office/powerpoint/2010/main" val="1557047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/>
      <p:bldP spid="172039" grpId="0"/>
      <p:bldP spid="32" grpId="0"/>
      <p:bldP spid="33" grpId="0"/>
      <p:bldP spid="34" grpId="0"/>
      <p:bldP spid="35" grpId="0"/>
      <p:bldP spid="36" grpId="0"/>
      <p:bldP spid="37" grpId="0"/>
      <p:bldP spid="3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260350"/>
            <a:ext cx="6848475" cy="474662"/>
          </a:xfrm>
          <a:noFill/>
        </p:spPr>
        <p:txBody>
          <a:bodyPr>
            <a:normAutofit fontScale="90000"/>
          </a:bodyPr>
          <a:lstStyle/>
          <a:p>
            <a:r>
              <a:rPr lang="en-GB" sz="3600" b="1" dirty="0"/>
              <a:t>Simple interest</a:t>
            </a:r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1081850" y="1080724"/>
            <a:ext cx="7312025" cy="1200329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$4000 is borrowed at 10% per annum, simple interest,</a:t>
            </a:r>
          </a:p>
          <a:p>
            <a:r>
              <a:rPr lang="en-GB" dirty="0"/>
              <a:t>(a) How much interest is paid each Year?</a:t>
            </a:r>
          </a:p>
        </p:txBody>
      </p:sp>
      <p:sp>
        <p:nvSpPr>
          <p:cNvPr id="2" name="Rectangle 1">
            <a:hlinkClick r:id="rId3"/>
            <a:extLst>
              <a:ext uri="{FF2B5EF4-FFF2-40B4-BE49-F238E27FC236}">
                <a16:creationId xmlns:a16="http://schemas.microsoft.com/office/drawing/2014/main" id="{7DEF9F50-B083-4865-8618-119223EAF9AF}"/>
              </a:ext>
            </a:extLst>
          </p:cNvPr>
          <p:cNvSpPr/>
          <p:nvPr/>
        </p:nvSpPr>
        <p:spPr>
          <a:xfrm>
            <a:off x="8100392" y="6131768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>
            <a:hlinkClick r:id="rId3"/>
            <a:extLst>
              <a:ext uri="{FF2B5EF4-FFF2-40B4-BE49-F238E27FC236}">
                <a16:creationId xmlns:a16="http://schemas.microsoft.com/office/drawing/2014/main" id="{95217323-9E56-4778-AA43-9485D15296E4}"/>
              </a:ext>
            </a:extLst>
          </p:cNvPr>
          <p:cNvSpPr/>
          <p:nvPr/>
        </p:nvSpPr>
        <p:spPr>
          <a:xfrm>
            <a:off x="411406" y="6548452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D3E9D82-5E54-4B84-A234-4E3F17C36F0C}"/>
              </a:ext>
            </a:extLst>
          </p:cNvPr>
          <p:cNvSpPr txBox="1"/>
          <p:nvPr/>
        </p:nvSpPr>
        <p:spPr>
          <a:xfrm>
            <a:off x="2728917" y="2791565"/>
            <a:ext cx="128719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dirty="0"/>
              <a:t>$4000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82722DC-1DAF-48E2-A9CA-FEF69C0A72E0}"/>
              </a:ext>
            </a:extLst>
          </p:cNvPr>
          <p:cNvSpPr txBox="1"/>
          <p:nvPr/>
        </p:nvSpPr>
        <p:spPr>
          <a:xfrm>
            <a:off x="3846052" y="2817784"/>
            <a:ext cx="128719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× </a:t>
            </a:r>
            <a:r>
              <a:rPr lang="en-GB" sz="2400" dirty="0"/>
              <a:t>0.1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CED7AE2-BE92-48AA-9CB4-B299751F0DD5}"/>
              </a:ext>
            </a:extLst>
          </p:cNvPr>
          <p:cNvSpPr txBox="1"/>
          <p:nvPr/>
        </p:nvSpPr>
        <p:spPr>
          <a:xfrm>
            <a:off x="4765215" y="2831112"/>
            <a:ext cx="128719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dirty="0"/>
              <a:t>= 400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8A06AFE-CB46-4883-BF78-CA08A5824B15}"/>
              </a:ext>
            </a:extLst>
          </p:cNvPr>
          <p:cNvSpPr txBox="1"/>
          <p:nvPr/>
        </p:nvSpPr>
        <p:spPr>
          <a:xfrm>
            <a:off x="350045" y="4280724"/>
            <a:ext cx="435389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FF6600"/>
                </a:solidFill>
              </a:rPr>
              <a:t>The simple interest charge each year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646BA03-7387-4256-9174-8EC1DEFDEF0F}"/>
              </a:ext>
            </a:extLst>
          </p:cNvPr>
          <p:cNvSpPr txBox="1"/>
          <p:nvPr/>
        </p:nvSpPr>
        <p:spPr>
          <a:xfrm>
            <a:off x="4820732" y="4227383"/>
            <a:ext cx="128719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dirty="0"/>
              <a:t>$400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CEAECE4-90AE-46CF-AD9A-59E6C3A9CBAF}"/>
              </a:ext>
            </a:extLst>
          </p:cNvPr>
          <p:cNvSpPr txBox="1"/>
          <p:nvPr/>
        </p:nvSpPr>
        <p:spPr>
          <a:xfrm>
            <a:off x="350045" y="5080835"/>
            <a:ext cx="435389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FF6600"/>
                </a:solidFill>
              </a:rPr>
              <a:t>The simple interest charge for 4 years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76D3D0A-083F-4170-A65B-39785BF446EF}"/>
              </a:ext>
            </a:extLst>
          </p:cNvPr>
          <p:cNvSpPr txBox="1"/>
          <p:nvPr/>
        </p:nvSpPr>
        <p:spPr>
          <a:xfrm>
            <a:off x="4786812" y="5012841"/>
            <a:ext cx="128719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dirty="0"/>
              <a:t>$400 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B0A556C2-76AA-4E33-BF49-DE40B4059BFC}"/>
              </a:ext>
            </a:extLst>
          </p:cNvPr>
          <p:cNvSpPr txBox="1"/>
          <p:nvPr/>
        </p:nvSpPr>
        <p:spPr>
          <a:xfrm>
            <a:off x="5633584" y="4975174"/>
            <a:ext cx="128719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× </a:t>
            </a:r>
            <a:r>
              <a:rPr lang="en-GB" sz="2400" dirty="0"/>
              <a:t>4 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CA53C0E-BF12-4B6B-A8D5-DF88FC197647}"/>
              </a:ext>
            </a:extLst>
          </p:cNvPr>
          <p:cNvSpPr txBox="1"/>
          <p:nvPr/>
        </p:nvSpPr>
        <p:spPr>
          <a:xfrm>
            <a:off x="6552747" y="4988502"/>
            <a:ext cx="128719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dirty="0"/>
              <a:t>= 1600 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BAD96AB6-9F24-442C-B43B-55D4FF9BEBA9}"/>
              </a:ext>
            </a:extLst>
          </p:cNvPr>
          <p:cNvSpPr txBox="1"/>
          <p:nvPr/>
        </p:nvSpPr>
        <p:spPr>
          <a:xfrm>
            <a:off x="1903147" y="5817283"/>
            <a:ext cx="282054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FF6600"/>
                </a:solidFill>
              </a:rPr>
              <a:t>The total to be repaid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31677094-8601-49E4-9385-D2D61CAD6C4A}"/>
              </a:ext>
            </a:extLst>
          </p:cNvPr>
          <p:cNvSpPr txBox="1"/>
          <p:nvPr/>
        </p:nvSpPr>
        <p:spPr>
          <a:xfrm>
            <a:off x="4780697" y="5776284"/>
            <a:ext cx="128719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dirty="0"/>
              <a:t>$4000 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CE0C147-8BC4-4F6C-B405-EEB7951C96A3}"/>
              </a:ext>
            </a:extLst>
          </p:cNvPr>
          <p:cNvSpPr txBox="1"/>
          <p:nvPr/>
        </p:nvSpPr>
        <p:spPr>
          <a:xfrm>
            <a:off x="5824675" y="5760470"/>
            <a:ext cx="128719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+ </a:t>
            </a:r>
            <a:r>
              <a:rPr lang="en-GB" sz="2400" dirty="0"/>
              <a:t>1600 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B7D1D1A-783A-46E4-A29F-CB2B9142E842}"/>
              </a:ext>
            </a:extLst>
          </p:cNvPr>
          <p:cNvSpPr txBox="1"/>
          <p:nvPr/>
        </p:nvSpPr>
        <p:spPr>
          <a:xfrm>
            <a:off x="6901841" y="5759620"/>
            <a:ext cx="128719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dirty="0"/>
              <a:t>= 5600 </a:t>
            </a:r>
          </a:p>
        </p:txBody>
      </p:sp>
      <p:sp>
        <p:nvSpPr>
          <p:cNvPr id="30" name="Rectangle 6">
            <a:extLst>
              <a:ext uri="{FF2B5EF4-FFF2-40B4-BE49-F238E27FC236}">
                <a16:creationId xmlns:a16="http://schemas.microsoft.com/office/drawing/2014/main" id="{85BAFDE2-29FE-B71E-61EE-D591E539B0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1849" y="3403945"/>
            <a:ext cx="7312025" cy="461665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(b) Find the total amount to be repaid after 4 years</a:t>
            </a:r>
          </a:p>
        </p:txBody>
      </p:sp>
    </p:spTree>
    <p:extLst>
      <p:ext uri="{BB962C8B-B14F-4D97-AF65-F5344CB8AC3E}">
        <p14:creationId xmlns:p14="http://schemas.microsoft.com/office/powerpoint/2010/main" val="1195010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8" grpId="0" animBg="1"/>
      <p:bldP spid="15" grpId="0"/>
      <p:bldP spid="16" grpId="0"/>
      <p:bldP spid="17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>
            <a:extLst>
              <a:ext uri="{FF2B5EF4-FFF2-40B4-BE49-F238E27FC236}">
                <a16:creationId xmlns:a16="http://schemas.microsoft.com/office/drawing/2014/main" id="{6E06D11B-6D89-4BCE-A378-91CB993649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9750" y="95874"/>
            <a:ext cx="7772400" cy="720990"/>
          </a:xfrm>
        </p:spPr>
        <p:txBody>
          <a:bodyPr/>
          <a:lstStyle/>
          <a:p>
            <a:r>
              <a:rPr lang="en-GB" b="1" dirty="0"/>
              <a:t>Simple interest</a:t>
            </a:r>
            <a:endParaRPr lang="en-GB" dirty="0"/>
          </a:p>
        </p:txBody>
      </p:sp>
      <p:sp>
        <p:nvSpPr>
          <p:cNvPr id="15" name="Rectangle 14">
            <a:hlinkClick r:id="rId2"/>
            <a:extLst>
              <a:ext uri="{FF2B5EF4-FFF2-40B4-BE49-F238E27FC236}">
                <a16:creationId xmlns:a16="http://schemas.microsoft.com/office/drawing/2014/main" id="{E799CD6B-AA77-4E82-A1F1-5C2F44566C86}"/>
              </a:ext>
            </a:extLst>
          </p:cNvPr>
          <p:cNvSpPr/>
          <p:nvPr/>
        </p:nvSpPr>
        <p:spPr>
          <a:xfrm>
            <a:off x="7923224" y="6126480"/>
            <a:ext cx="1161197" cy="7315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6" name="Rectangle 15">
            <a:hlinkClick r:id="rId2"/>
            <a:extLst>
              <a:ext uri="{FF2B5EF4-FFF2-40B4-BE49-F238E27FC236}">
                <a16:creationId xmlns:a16="http://schemas.microsoft.com/office/drawing/2014/main" id="{22079AD6-4247-46CA-9F2B-2F8E00CD7A1F}"/>
              </a:ext>
            </a:extLst>
          </p:cNvPr>
          <p:cNvSpPr/>
          <p:nvPr/>
        </p:nvSpPr>
        <p:spPr>
          <a:xfrm>
            <a:off x="369750" y="6562832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4BE884C-C817-4AAA-8CE7-36B902F4EF1E}"/>
              </a:ext>
            </a:extLst>
          </p:cNvPr>
          <p:cNvSpPr txBox="1"/>
          <p:nvPr/>
        </p:nvSpPr>
        <p:spPr>
          <a:xfrm>
            <a:off x="6607008" y="4782782"/>
            <a:ext cx="1676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£1872.</a:t>
            </a:r>
            <a:endParaRPr lang="en-GB" sz="2400" dirty="0"/>
          </a:p>
        </p:txBody>
      </p:sp>
      <p:sp>
        <p:nvSpPr>
          <p:cNvPr id="2" name="Rectangle 6">
            <a:extLst>
              <a:ext uri="{FF2B5EF4-FFF2-40B4-BE49-F238E27FC236}">
                <a16:creationId xmlns:a16="http://schemas.microsoft.com/office/drawing/2014/main" id="{D3FAE423-B24E-19E5-AB63-B9243203D6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8744" y="912600"/>
            <a:ext cx="7445078" cy="1200329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Tony takes out a loan of £5200.00 to buy a car. He pays simple interest of 1.5% per month. </a:t>
            </a:r>
            <a:endParaRPr lang="en-GB" dirty="0"/>
          </a:p>
          <a:p>
            <a:r>
              <a:rPr lang="en-US" dirty="0"/>
              <a:t>Calculate the amount of interest he pays in two years</a:t>
            </a:r>
            <a:endParaRPr lang="en-GB" sz="32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BB61FE7-5034-93BE-7AD7-ACAC39AB79FD}"/>
              </a:ext>
            </a:extLst>
          </p:cNvPr>
          <p:cNvSpPr txBox="1"/>
          <p:nvPr/>
        </p:nvSpPr>
        <p:spPr>
          <a:xfrm>
            <a:off x="2768771" y="2374002"/>
            <a:ext cx="128719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/>
              <a:t>£ </a:t>
            </a:r>
            <a:r>
              <a:rPr lang="en-GB" sz="2400" dirty="0"/>
              <a:t>5200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508DB46-7C9B-F49E-2ACC-0CDC617F2A82}"/>
              </a:ext>
            </a:extLst>
          </p:cNvPr>
          <p:cNvSpPr txBox="1"/>
          <p:nvPr/>
        </p:nvSpPr>
        <p:spPr>
          <a:xfrm>
            <a:off x="3885906" y="2400221"/>
            <a:ext cx="128719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× </a:t>
            </a:r>
            <a:r>
              <a:rPr lang="en-GB" sz="2400" dirty="0"/>
              <a:t>0.015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C918556-4834-3DFE-648C-8B80BE76C102}"/>
              </a:ext>
            </a:extLst>
          </p:cNvPr>
          <p:cNvSpPr txBox="1"/>
          <p:nvPr/>
        </p:nvSpPr>
        <p:spPr>
          <a:xfrm>
            <a:off x="5173857" y="2370821"/>
            <a:ext cx="128719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dirty="0"/>
              <a:t>= £78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E269F3B-D66B-AF1E-DAE0-4DADA3A76C59}"/>
              </a:ext>
            </a:extLst>
          </p:cNvPr>
          <p:cNvSpPr txBox="1"/>
          <p:nvPr/>
        </p:nvSpPr>
        <p:spPr>
          <a:xfrm>
            <a:off x="466653" y="3107686"/>
            <a:ext cx="470644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FF6600"/>
                </a:solidFill>
              </a:rPr>
              <a:t>The simple interest charge each month is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99C8E8C-CC4D-EA3F-57C0-F4E2A808172C}"/>
              </a:ext>
            </a:extLst>
          </p:cNvPr>
          <p:cNvSpPr txBox="1"/>
          <p:nvPr/>
        </p:nvSpPr>
        <p:spPr>
          <a:xfrm>
            <a:off x="5382798" y="3040711"/>
            <a:ext cx="128719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dirty="0"/>
              <a:t>£78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742ECC6-9D82-4285-5EEB-BC47FC23CC1D}"/>
              </a:ext>
            </a:extLst>
          </p:cNvPr>
          <p:cNvSpPr txBox="1"/>
          <p:nvPr/>
        </p:nvSpPr>
        <p:spPr>
          <a:xfrm>
            <a:off x="369750" y="3921544"/>
            <a:ext cx="435389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FF6600"/>
                </a:solidFill>
              </a:rPr>
              <a:t>The simple interest charge for 2 years</a:t>
            </a:r>
          </a:p>
          <a:p>
            <a:pPr algn="ctr"/>
            <a:r>
              <a:rPr lang="en-GB" dirty="0">
                <a:solidFill>
                  <a:srgbClr val="FF6600"/>
                </a:solidFill>
              </a:rPr>
              <a:t>(24 months)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F699929-D0B2-2037-C7FF-19A87E44D9A8}"/>
              </a:ext>
            </a:extLst>
          </p:cNvPr>
          <p:cNvSpPr txBox="1"/>
          <p:nvPr/>
        </p:nvSpPr>
        <p:spPr>
          <a:xfrm>
            <a:off x="4806517" y="3853550"/>
            <a:ext cx="91239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dirty="0"/>
              <a:t>£78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EEC3947-701C-BCB7-AAA1-F531F7123DCA}"/>
              </a:ext>
            </a:extLst>
          </p:cNvPr>
          <p:cNvSpPr txBox="1"/>
          <p:nvPr/>
        </p:nvSpPr>
        <p:spPr>
          <a:xfrm>
            <a:off x="5653289" y="3815883"/>
            <a:ext cx="128719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× </a:t>
            </a:r>
            <a:r>
              <a:rPr lang="en-GB" sz="2400" dirty="0"/>
              <a:t>24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CC125AB-E7FB-DCB9-B742-FBC8F931653A}"/>
              </a:ext>
            </a:extLst>
          </p:cNvPr>
          <p:cNvSpPr txBox="1"/>
          <p:nvPr/>
        </p:nvSpPr>
        <p:spPr>
          <a:xfrm>
            <a:off x="6572452" y="3829211"/>
            <a:ext cx="128719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dirty="0"/>
              <a:t>= 1872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B81F51B-ADEB-5670-B6D9-8C816DB63857}"/>
              </a:ext>
            </a:extLst>
          </p:cNvPr>
          <p:cNvSpPr txBox="1"/>
          <p:nvPr/>
        </p:nvSpPr>
        <p:spPr>
          <a:xfrm>
            <a:off x="369750" y="4889369"/>
            <a:ext cx="585972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FF6600"/>
                </a:solidFill>
              </a:rPr>
              <a:t>The total amount of interest he pays in two years is</a:t>
            </a:r>
          </a:p>
        </p:txBody>
      </p:sp>
    </p:spTree>
    <p:extLst>
      <p:ext uri="{BB962C8B-B14F-4D97-AF65-F5344CB8AC3E}">
        <p14:creationId xmlns:p14="http://schemas.microsoft.com/office/powerpoint/2010/main" val="2598101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260350"/>
            <a:ext cx="6848475" cy="474662"/>
          </a:xfrm>
          <a:noFill/>
        </p:spPr>
        <p:txBody>
          <a:bodyPr>
            <a:normAutofit fontScale="90000"/>
          </a:bodyPr>
          <a:lstStyle/>
          <a:p>
            <a:r>
              <a:rPr lang="en-GB" sz="3600" b="1" dirty="0"/>
              <a:t>Simple interest</a:t>
            </a:r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1081850" y="1080724"/>
            <a:ext cx="7312025" cy="1200329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Calculate the simple interest on a $7000 loan at a rate of 6% per annum, simple interest, over 3 years. Hence find the total amount to be repaid.</a:t>
            </a:r>
          </a:p>
        </p:txBody>
      </p:sp>
      <p:sp>
        <p:nvSpPr>
          <p:cNvPr id="2" name="Rectangle 1">
            <a:hlinkClick r:id="rId3"/>
            <a:extLst>
              <a:ext uri="{FF2B5EF4-FFF2-40B4-BE49-F238E27FC236}">
                <a16:creationId xmlns:a16="http://schemas.microsoft.com/office/drawing/2014/main" id="{7DEF9F50-B083-4865-8618-119223EAF9AF}"/>
              </a:ext>
            </a:extLst>
          </p:cNvPr>
          <p:cNvSpPr/>
          <p:nvPr/>
        </p:nvSpPr>
        <p:spPr>
          <a:xfrm>
            <a:off x="8100392" y="6131768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>
            <a:hlinkClick r:id="rId3"/>
            <a:extLst>
              <a:ext uri="{FF2B5EF4-FFF2-40B4-BE49-F238E27FC236}">
                <a16:creationId xmlns:a16="http://schemas.microsoft.com/office/drawing/2014/main" id="{95217323-9E56-4778-AA43-9485D15296E4}"/>
              </a:ext>
            </a:extLst>
          </p:cNvPr>
          <p:cNvSpPr/>
          <p:nvPr/>
        </p:nvSpPr>
        <p:spPr>
          <a:xfrm>
            <a:off x="411406" y="6548452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D3E9D82-5E54-4B84-A234-4E3F17C36F0C}"/>
              </a:ext>
            </a:extLst>
          </p:cNvPr>
          <p:cNvSpPr txBox="1"/>
          <p:nvPr/>
        </p:nvSpPr>
        <p:spPr>
          <a:xfrm>
            <a:off x="5895844" y="3065023"/>
            <a:ext cx="128719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dirty="0"/>
              <a:t>7000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82722DC-1DAF-48E2-A9CA-FEF69C0A72E0}"/>
              </a:ext>
            </a:extLst>
          </p:cNvPr>
          <p:cNvSpPr txBox="1"/>
          <p:nvPr/>
        </p:nvSpPr>
        <p:spPr>
          <a:xfrm>
            <a:off x="6813199" y="3034766"/>
            <a:ext cx="128719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× </a:t>
            </a:r>
            <a:r>
              <a:rPr lang="en-GB" sz="2400" dirty="0"/>
              <a:t>0.06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CED7AE2-BE92-48AA-9CB4-B299751F0DD5}"/>
              </a:ext>
            </a:extLst>
          </p:cNvPr>
          <p:cNvSpPr txBox="1"/>
          <p:nvPr/>
        </p:nvSpPr>
        <p:spPr>
          <a:xfrm>
            <a:off x="5449361" y="3103371"/>
            <a:ext cx="57394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646BA03-7387-4256-9174-8EC1DEFDEF0F}"/>
              </a:ext>
            </a:extLst>
          </p:cNvPr>
          <p:cNvSpPr txBox="1"/>
          <p:nvPr/>
        </p:nvSpPr>
        <p:spPr>
          <a:xfrm>
            <a:off x="5874847" y="3881077"/>
            <a:ext cx="128719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dirty="0"/>
              <a:t>$1260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CEAECE4-90AE-46CF-AD9A-59E6C3A9CBAF}"/>
              </a:ext>
            </a:extLst>
          </p:cNvPr>
          <p:cNvSpPr txBox="1"/>
          <p:nvPr/>
        </p:nvSpPr>
        <p:spPr>
          <a:xfrm>
            <a:off x="4636250" y="3496320"/>
            <a:ext cx="435389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FF6600"/>
                </a:solidFill>
              </a:rPr>
              <a:t>The simple interest charge for 4 years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BAD96AB6-9F24-442C-B43B-55D4FF9BEBA9}"/>
              </a:ext>
            </a:extLst>
          </p:cNvPr>
          <p:cNvSpPr txBox="1"/>
          <p:nvPr/>
        </p:nvSpPr>
        <p:spPr>
          <a:xfrm>
            <a:off x="4779224" y="4611788"/>
            <a:ext cx="282054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FF6600"/>
                </a:solidFill>
              </a:rPr>
              <a:t>The total to be repaid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31677094-8601-49E4-9385-D2D61CAD6C4A}"/>
              </a:ext>
            </a:extLst>
          </p:cNvPr>
          <p:cNvSpPr txBox="1"/>
          <p:nvPr/>
        </p:nvSpPr>
        <p:spPr>
          <a:xfrm>
            <a:off x="6023308" y="5038852"/>
            <a:ext cx="128719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dirty="0"/>
              <a:t>$7000 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CE0C147-8BC4-4F6C-B405-EEB7951C96A3}"/>
              </a:ext>
            </a:extLst>
          </p:cNvPr>
          <p:cNvSpPr txBox="1"/>
          <p:nvPr/>
        </p:nvSpPr>
        <p:spPr>
          <a:xfrm>
            <a:off x="7067286" y="5023038"/>
            <a:ext cx="128719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+ </a:t>
            </a:r>
            <a:r>
              <a:rPr lang="en-GB" sz="2400" dirty="0"/>
              <a:t>1260 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B7D1D1A-783A-46E4-A29F-CB2B9142E842}"/>
              </a:ext>
            </a:extLst>
          </p:cNvPr>
          <p:cNvSpPr txBox="1"/>
          <p:nvPr/>
        </p:nvSpPr>
        <p:spPr>
          <a:xfrm>
            <a:off x="5617041" y="5780587"/>
            <a:ext cx="156599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GB" sz="2400" dirty="0"/>
              <a:t>$8260 </a:t>
            </a:r>
          </a:p>
        </p:txBody>
      </p:sp>
      <p:sp>
        <p:nvSpPr>
          <p:cNvPr id="31" name="Text Box 4">
            <a:extLst>
              <a:ext uri="{FF2B5EF4-FFF2-40B4-BE49-F238E27FC236}">
                <a16:creationId xmlns:a16="http://schemas.microsoft.com/office/drawing/2014/main" id="{4F2EC336-B972-4BE2-9EEF-2DB800AE3F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294" y="3169598"/>
            <a:ext cx="433561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I, </a:t>
            </a:r>
            <a:r>
              <a:rPr lang="en-GB" sz="1800" dirty="0">
                <a:solidFill>
                  <a:srgbClr val="FF6600"/>
                </a:solidFill>
                <a:latin typeface="+mn-lt"/>
                <a:cs typeface="+mn-cs"/>
              </a:rPr>
              <a:t>Simple interest </a:t>
            </a:r>
            <a:r>
              <a:rPr lang="en-GB" sz="2000" dirty="0">
                <a:latin typeface="+mn-lt"/>
                <a:cs typeface="+mn-cs"/>
              </a:rPr>
              <a:t>is unknown</a:t>
            </a:r>
          </a:p>
        </p:txBody>
      </p:sp>
      <p:sp>
        <p:nvSpPr>
          <p:cNvPr id="32" name="Text Box 4">
            <a:extLst>
              <a:ext uri="{FF2B5EF4-FFF2-40B4-BE49-F238E27FC236}">
                <a16:creationId xmlns:a16="http://schemas.microsoft.com/office/drawing/2014/main" id="{30AA94A5-7DD6-3E5C-6DE6-ED78DDD75B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293" y="3722808"/>
            <a:ext cx="246424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P, </a:t>
            </a:r>
            <a:r>
              <a:rPr lang="en-GB" sz="1800" dirty="0">
                <a:solidFill>
                  <a:srgbClr val="002060"/>
                </a:solidFill>
                <a:latin typeface="+mn-lt"/>
                <a:cs typeface="+mn-cs"/>
              </a:rPr>
              <a:t>the </a:t>
            </a:r>
            <a:r>
              <a:rPr lang="en-GB" sz="1800" dirty="0">
                <a:solidFill>
                  <a:srgbClr val="FF6600"/>
                </a:solidFill>
                <a:latin typeface="+mn-lt"/>
                <a:cs typeface="+mn-cs"/>
              </a:rPr>
              <a:t>Principal</a:t>
            </a:r>
            <a:endParaRPr lang="en-GB" sz="1800" dirty="0">
              <a:solidFill>
                <a:srgbClr val="002060"/>
              </a:solidFill>
              <a:latin typeface="+mn-lt"/>
              <a:cs typeface="+mn-cs"/>
            </a:endParaRPr>
          </a:p>
        </p:txBody>
      </p:sp>
      <p:sp>
        <p:nvSpPr>
          <p:cNvPr id="33" name="Text Box 4">
            <a:extLst>
              <a:ext uri="{FF2B5EF4-FFF2-40B4-BE49-F238E27FC236}">
                <a16:creationId xmlns:a16="http://schemas.microsoft.com/office/drawing/2014/main" id="{5AFC689F-DBBB-1D0D-C0CA-5F7B861FA1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4663" y="4273372"/>
            <a:ext cx="332514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r,</a:t>
            </a:r>
            <a:r>
              <a:rPr lang="en-GB" dirty="0">
                <a:solidFill>
                  <a:srgbClr val="002060"/>
                </a:solidFill>
                <a:latin typeface="+mn-lt"/>
                <a:cs typeface="+mn-cs"/>
              </a:rPr>
              <a:t> </a:t>
            </a:r>
            <a:r>
              <a:rPr lang="en-GB" sz="1800" dirty="0">
                <a:solidFill>
                  <a:srgbClr val="002060"/>
                </a:solidFill>
                <a:latin typeface="+mn-lt"/>
                <a:cs typeface="+mn-cs"/>
              </a:rPr>
              <a:t>the </a:t>
            </a:r>
            <a:r>
              <a:rPr lang="en-GB" sz="1800" dirty="0">
                <a:solidFill>
                  <a:srgbClr val="FF6600"/>
                </a:solidFill>
                <a:latin typeface="+mn-lt"/>
                <a:cs typeface="+mn-cs"/>
              </a:rPr>
              <a:t>rate of interest</a:t>
            </a:r>
            <a:endParaRPr lang="en-GB" sz="1800" dirty="0">
              <a:solidFill>
                <a:srgbClr val="002060"/>
              </a:solidFill>
              <a:latin typeface="+mn-lt"/>
              <a:cs typeface="+mn-cs"/>
            </a:endParaRPr>
          </a:p>
        </p:txBody>
      </p:sp>
      <p:sp>
        <p:nvSpPr>
          <p:cNvPr id="34" name="Text Box 4">
            <a:extLst>
              <a:ext uri="{FF2B5EF4-FFF2-40B4-BE49-F238E27FC236}">
                <a16:creationId xmlns:a16="http://schemas.microsoft.com/office/drawing/2014/main" id="{0AF525C0-7273-6AD5-3963-DFBD28629D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292" y="4661563"/>
            <a:ext cx="68523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n,</a:t>
            </a:r>
            <a:r>
              <a:rPr lang="en-GB" dirty="0">
                <a:solidFill>
                  <a:srgbClr val="002060"/>
                </a:solidFill>
                <a:latin typeface="+mn-lt"/>
                <a:cs typeface="+mn-cs"/>
              </a:rPr>
              <a:t> </a:t>
            </a:r>
            <a:r>
              <a:rPr lang="en-GB" sz="1800" dirty="0">
                <a:solidFill>
                  <a:srgbClr val="002060"/>
                </a:solidFill>
                <a:latin typeface="+mn-lt"/>
                <a:cs typeface="+mn-cs"/>
              </a:rPr>
              <a:t>the </a:t>
            </a:r>
            <a:r>
              <a:rPr lang="en-GB" sz="1800" dirty="0">
                <a:solidFill>
                  <a:srgbClr val="FF6600"/>
                </a:solidFill>
                <a:latin typeface="+mn-lt"/>
                <a:cs typeface="+mn-cs"/>
              </a:rPr>
              <a:t>time </a:t>
            </a:r>
            <a:r>
              <a:rPr lang="en-GB" sz="1800" dirty="0">
                <a:solidFill>
                  <a:srgbClr val="002060"/>
                </a:solidFill>
                <a:latin typeface="+mn-lt"/>
                <a:cs typeface="+mn-cs"/>
              </a:rPr>
              <a:t>of the loan in years</a:t>
            </a:r>
            <a:r>
              <a:rPr lang="en-GB" dirty="0">
                <a:solidFill>
                  <a:srgbClr val="002060"/>
                </a:solidFill>
                <a:latin typeface="+mn-lt"/>
                <a:cs typeface="+mn-cs"/>
              </a:rPr>
              <a:t>.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86A93198-DDF0-AA8B-15F4-257D39213B3C}"/>
              </a:ext>
            </a:extLst>
          </p:cNvPr>
          <p:cNvSpPr txBox="1"/>
          <p:nvPr/>
        </p:nvSpPr>
        <p:spPr>
          <a:xfrm>
            <a:off x="2795984" y="3717297"/>
            <a:ext cx="128719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dirty="0"/>
              <a:t>= 7000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ECD7EF9E-0DC5-BE1B-3D8E-6252CA9D1EBF}"/>
              </a:ext>
            </a:extLst>
          </p:cNvPr>
          <p:cNvSpPr txBox="1"/>
          <p:nvPr/>
        </p:nvSpPr>
        <p:spPr>
          <a:xfrm>
            <a:off x="2891352" y="4273371"/>
            <a:ext cx="128719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dirty="0"/>
              <a:t>= 0.06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88C6D2BA-5EE9-5EBB-6F5F-FD9ECD9CB306}"/>
              </a:ext>
            </a:extLst>
          </p:cNvPr>
          <p:cNvSpPr txBox="1"/>
          <p:nvPr/>
        </p:nvSpPr>
        <p:spPr>
          <a:xfrm>
            <a:off x="3890157" y="4655907"/>
            <a:ext cx="128719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dirty="0"/>
              <a:t>= 3</a:t>
            </a:r>
          </a:p>
        </p:txBody>
      </p:sp>
      <p:sp>
        <p:nvSpPr>
          <p:cNvPr id="38" name="Text Box 4">
            <a:extLst>
              <a:ext uri="{FF2B5EF4-FFF2-40B4-BE49-F238E27FC236}">
                <a16:creationId xmlns:a16="http://schemas.microsoft.com/office/drawing/2014/main" id="{592DE50C-6D9D-09ED-7A0D-78BF2C4B8E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61694" y="2449991"/>
            <a:ext cx="171450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sz="3200" b="1" dirty="0">
                <a:solidFill>
                  <a:srgbClr val="002060"/>
                </a:solidFill>
                <a:latin typeface="+mn-lt"/>
                <a:cs typeface="+mn-cs"/>
              </a:rPr>
              <a:t> </a:t>
            </a:r>
            <a:r>
              <a:rPr lang="en-GB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Prn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F23884A3-CCF4-29A6-EFC3-345D31E2A6CB}"/>
              </a:ext>
            </a:extLst>
          </p:cNvPr>
          <p:cNvSpPr txBox="1"/>
          <p:nvPr/>
        </p:nvSpPr>
        <p:spPr>
          <a:xfrm>
            <a:off x="7884103" y="2997099"/>
            <a:ext cx="128719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× </a:t>
            </a:r>
            <a:r>
              <a:rPr lang="en-GB" sz="2400" dirty="0"/>
              <a:t>3 </a:t>
            </a:r>
          </a:p>
        </p:txBody>
      </p:sp>
      <p:sp>
        <p:nvSpPr>
          <p:cNvPr id="40" name="Text Box 4">
            <a:extLst>
              <a:ext uri="{FF2B5EF4-FFF2-40B4-BE49-F238E27FC236}">
                <a16:creationId xmlns:a16="http://schemas.microsoft.com/office/drawing/2014/main" id="{209AA95D-6FC0-16C3-F3DE-326A2E3EF4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6083" y="3881077"/>
            <a:ext cx="63976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dirty="0">
                <a:solidFill>
                  <a:srgbClr val="002060"/>
                </a:solidFill>
                <a:latin typeface="+mn-lt"/>
                <a:cs typeface="+mn-cs"/>
              </a:rPr>
              <a:t> </a:t>
            </a:r>
            <a:r>
              <a:rPr lang="en-GB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076241E2-DC7F-F306-78C2-8A64C7345DB2}"/>
              </a:ext>
            </a:extLst>
          </p:cNvPr>
          <p:cNvSpPr txBox="1"/>
          <p:nvPr/>
        </p:nvSpPr>
        <p:spPr>
          <a:xfrm>
            <a:off x="5548370" y="5056568"/>
            <a:ext cx="57394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</p:spTree>
    <p:extLst>
      <p:ext uri="{BB962C8B-B14F-4D97-AF65-F5344CB8AC3E}">
        <p14:creationId xmlns:p14="http://schemas.microsoft.com/office/powerpoint/2010/main" val="2082714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21" grpId="0"/>
      <p:bldP spid="22" grpId="0"/>
      <p:bldP spid="26" grpId="0"/>
      <p:bldP spid="27" grpId="0"/>
      <p:bldP spid="28" grpId="0"/>
      <p:bldP spid="29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260350"/>
            <a:ext cx="6848475" cy="474662"/>
          </a:xfrm>
          <a:noFill/>
        </p:spPr>
        <p:txBody>
          <a:bodyPr>
            <a:normAutofit fontScale="90000"/>
          </a:bodyPr>
          <a:lstStyle/>
          <a:p>
            <a:r>
              <a:rPr lang="en-GB" sz="3600" b="1" dirty="0"/>
              <a:t>Simple interest</a:t>
            </a:r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1081850" y="1080724"/>
            <a:ext cx="7312025" cy="1200329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If I wanted to earn $6000 in interest on a 4 year loan of $25 000, what rate of simple interest would I need to charge?</a:t>
            </a:r>
          </a:p>
        </p:txBody>
      </p:sp>
      <p:sp>
        <p:nvSpPr>
          <p:cNvPr id="2" name="Rectangle 1">
            <a:hlinkClick r:id="rId3"/>
            <a:extLst>
              <a:ext uri="{FF2B5EF4-FFF2-40B4-BE49-F238E27FC236}">
                <a16:creationId xmlns:a16="http://schemas.microsoft.com/office/drawing/2014/main" id="{7DEF9F50-B083-4865-8618-119223EAF9AF}"/>
              </a:ext>
            </a:extLst>
          </p:cNvPr>
          <p:cNvSpPr/>
          <p:nvPr/>
        </p:nvSpPr>
        <p:spPr>
          <a:xfrm>
            <a:off x="8100392" y="6131768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>
            <a:hlinkClick r:id="rId3"/>
            <a:extLst>
              <a:ext uri="{FF2B5EF4-FFF2-40B4-BE49-F238E27FC236}">
                <a16:creationId xmlns:a16="http://schemas.microsoft.com/office/drawing/2014/main" id="{95217323-9E56-4778-AA43-9485D15296E4}"/>
              </a:ext>
            </a:extLst>
          </p:cNvPr>
          <p:cNvSpPr/>
          <p:nvPr/>
        </p:nvSpPr>
        <p:spPr>
          <a:xfrm>
            <a:off x="411406" y="6548452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D3E9D82-5E54-4B84-A234-4E3F17C36F0C}"/>
              </a:ext>
            </a:extLst>
          </p:cNvPr>
          <p:cNvSpPr txBox="1"/>
          <p:nvPr/>
        </p:nvSpPr>
        <p:spPr>
          <a:xfrm>
            <a:off x="4572000" y="3092977"/>
            <a:ext cx="1069903" cy="4720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dirty="0"/>
              <a:t>6000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82722DC-1DAF-48E2-A9CA-FEF69C0A72E0}"/>
              </a:ext>
            </a:extLst>
          </p:cNvPr>
          <p:cNvSpPr txBox="1"/>
          <p:nvPr/>
        </p:nvSpPr>
        <p:spPr>
          <a:xfrm>
            <a:off x="6813199" y="3034766"/>
            <a:ext cx="128719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×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GB" sz="2400" dirty="0"/>
              <a:t>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CED7AE2-BE92-48AA-9CB4-B299751F0DD5}"/>
              </a:ext>
            </a:extLst>
          </p:cNvPr>
          <p:cNvSpPr txBox="1"/>
          <p:nvPr/>
        </p:nvSpPr>
        <p:spPr>
          <a:xfrm>
            <a:off x="5449361" y="3103371"/>
            <a:ext cx="57394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646BA03-7387-4256-9174-8EC1DEFDEF0F}"/>
              </a:ext>
            </a:extLst>
          </p:cNvPr>
          <p:cNvSpPr txBox="1"/>
          <p:nvPr/>
        </p:nvSpPr>
        <p:spPr>
          <a:xfrm>
            <a:off x="5842809" y="3657832"/>
            <a:ext cx="155298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dirty="0"/>
              <a:t>100 000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BAD96AB6-9F24-442C-B43B-55D4FF9BEBA9}"/>
              </a:ext>
            </a:extLst>
          </p:cNvPr>
          <p:cNvSpPr txBox="1"/>
          <p:nvPr/>
        </p:nvSpPr>
        <p:spPr>
          <a:xfrm>
            <a:off x="346075" y="5745939"/>
            <a:ext cx="815561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FF6600"/>
                </a:solidFill>
              </a:rPr>
              <a:t>I would need to charge a rate of 6% p.a. simple interest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31677094-8601-49E4-9385-D2D61CAD6C4A}"/>
              </a:ext>
            </a:extLst>
          </p:cNvPr>
          <p:cNvSpPr txBox="1"/>
          <p:nvPr/>
        </p:nvSpPr>
        <p:spPr>
          <a:xfrm>
            <a:off x="5921741" y="4156869"/>
            <a:ext cx="128719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dirty="0"/>
              <a:t>6000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CE0C147-8BC4-4F6C-B405-EEB7951C96A3}"/>
              </a:ext>
            </a:extLst>
          </p:cNvPr>
          <p:cNvSpPr txBox="1"/>
          <p:nvPr/>
        </p:nvSpPr>
        <p:spPr>
          <a:xfrm>
            <a:off x="5718678" y="4634270"/>
            <a:ext cx="14296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dirty="0"/>
              <a:t>100 000 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B7D1D1A-783A-46E4-A29F-CB2B9142E842}"/>
              </a:ext>
            </a:extLst>
          </p:cNvPr>
          <p:cNvSpPr txBox="1"/>
          <p:nvPr/>
        </p:nvSpPr>
        <p:spPr>
          <a:xfrm>
            <a:off x="5453904" y="5200923"/>
            <a:ext cx="156599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GB" sz="2400" dirty="0"/>
              <a:t>0.06</a:t>
            </a:r>
          </a:p>
        </p:txBody>
      </p:sp>
      <p:sp>
        <p:nvSpPr>
          <p:cNvPr id="31" name="Text Box 4">
            <a:extLst>
              <a:ext uri="{FF2B5EF4-FFF2-40B4-BE49-F238E27FC236}">
                <a16:creationId xmlns:a16="http://schemas.microsoft.com/office/drawing/2014/main" id="{4F2EC336-B972-4BE2-9EEF-2DB800AE3F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295" y="3169598"/>
            <a:ext cx="223916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I, </a:t>
            </a:r>
            <a:r>
              <a:rPr lang="en-GB" sz="1800" dirty="0">
                <a:solidFill>
                  <a:srgbClr val="FF6600"/>
                </a:solidFill>
                <a:latin typeface="+mn-lt"/>
                <a:cs typeface="+mn-cs"/>
              </a:rPr>
              <a:t>Simple interest</a:t>
            </a:r>
            <a:endParaRPr lang="en-GB" sz="2000" dirty="0">
              <a:latin typeface="+mn-lt"/>
              <a:cs typeface="+mn-cs"/>
            </a:endParaRPr>
          </a:p>
        </p:txBody>
      </p:sp>
      <p:sp>
        <p:nvSpPr>
          <p:cNvPr id="32" name="Text Box 4">
            <a:extLst>
              <a:ext uri="{FF2B5EF4-FFF2-40B4-BE49-F238E27FC236}">
                <a16:creationId xmlns:a16="http://schemas.microsoft.com/office/drawing/2014/main" id="{30AA94A5-7DD6-3E5C-6DE6-ED78DDD75B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293" y="3722808"/>
            <a:ext cx="246424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P, </a:t>
            </a:r>
            <a:r>
              <a:rPr lang="en-GB" sz="1800" dirty="0">
                <a:solidFill>
                  <a:srgbClr val="002060"/>
                </a:solidFill>
                <a:latin typeface="+mn-lt"/>
                <a:cs typeface="+mn-cs"/>
              </a:rPr>
              <a:t>the </a:t>
            </a:r>
            <a:r>
              <a:rPr lang="en-GB" sz="1800" dirty="0">
                <a:solidFill>
                  <a:srgbClr val="FF6600"/>
                </a:solidFill>
                <a:latin typeface="+mn-lt"/>
                <a:cs typeface="+mn-cs"/>
              </a:rPr>
              <a:t>Principal</a:t>
            </a:r>
            <a:endParaRPr lang="en-GB" sz="1800" dirty="0">
              <a:solidFill>
                <a:srgbClr val="002060"/>
              </a:solidFill>
              <a:latin typeface="+mn-lt"/>
              <a:cs typeface="+mn-cs"/>
            </a:endParaRPr>
          </a:p>
        </p:txBody>
      </p:sp>
      <p:sp>
        <p:nvSpPr>
          <p:cNvPr id="33" name="Text Box 4">
            <a:extLst>
              <a:ext uri="{FF2B5EF4-FFF2-40B4-BE49-F238E27FC236}">
                <a16:creationId xmlns:a16="http://schemas.microsoft.com/office/drawing/2014/main" id="{5AFC689F-DBBB-1D0D-C0CA-5F7B861FA1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4663" y="4273372"/>
            <a:ext cx="332514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r,</a:t>
            </a:r>
            <a:r>
              <a:rPr lang="en-GB" dirty="0">
                <a:solidFill>
                  <a:srgbClr val="002060"/>
                </a:solidFill>
                <a:latin typeface="+mn-lt"/>
                <a:cs typeface="+mn-cs"/>
              </a:rPr>
              <a:t> </a:t>
            </a:r>
            <a:r>
              <a:rPr lang="en-GB" sz="1800" dirty="0">
                <a:solidFill>
                  <a:srgbClr val="002060"/>
                </a:solidFill>
                <a:latin typeface="+mn-lt"/>
                <a:cs typeface="+mn-cs"/>
              </a:rPr>
              <a:t>the </a:t>
            </a:r>
            <a:r>
              <a:rPr lang="en-GB" sz="1800" dirty="0">
                <a:solidFill>
                  <a:srgbClr val="FF6600"/>
                </a:solidFill>
                <a:latin typeface="+mn-lt"/>
                <a:cs typeface="+mn-cs"/>
              </a:rPr>
              <a:t>rate of interest</a:t>
            </a:r>
            <a:endParaRPr lang="en-GB" sz="1800" dirty="0">
              <a:solidFill>
                <a:srgbClr val="002060"/>
              </a:solidFill>
              <a:latin typeface="+mn-lt"/>
              <a:cs typeface="+mn-cs"/>
            </a:endParaRPr>
          </a:p>
        </p:txBody>
      </p:sp>
      <p:sp>
        <p:nvSpPr>
          <p:cNvPr id="34" name="Text Box 4">
            <a:extLst>
              <a:ext uri="{FF2B5EF4-FFF2-40B4-BE49-F238E27FC236}">
                <a16:creationId xmlns:a16="http://schemas.microsoft.com/office/drawing/2014/main" id="{0AF525C0-7273-6AD5-3963-DFBD28629D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292" y="4661563"/>
            <a:ext cx="368813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n,</a:t>
            </a:r>
            <a:r>
              <a:rPr lang="en-GB" dirty="0">
                <a:solidFill>
                  <a:srgbClr val="002060"/>
                </a:solidFill>
                <a:latin typeface="+mn-lt"/>
                <a:cs typeface="+mn-cs"/>
              </a:rPr>
              <a:t> </a:t>
            </a:r>
            <a:r>
              <a:rPr lang="en-GB" sz="1800" dirty="0">
                <a:solidFill>
                  <a:srgbClr val="002060"/>
                </a:solidFill>
                <a:latin typeface="+mn-lt"/>
                <a:cs typeface="+mn-cs"/>
              </a:rPr>
              <a:t>the </a:t>
            </a:r>
            <a:r>
              <a:rPr lang="en-GB" sz="1800" dirty="0">
                <a:solidFill>
                  <a:srgbClr val="FF6600"/>
                </a:solidFill>
                <a:latin typeface="+mn-lt"/>
                <a:cs typeface="+mn-cs"/>
              </a:rPr>
              <a:t>time </a:t>
            </a:r>
            <a:r>
              <a:rPr lang="en-GB" sz="1800" dirty="0">
                <a:solidFill>
                  <a:srgbClr val="002060"/>
                </a:solidFill>
                <a:latin typeface="+mn-lt"/>
                <a:cs typeface="+mn-cs"/>
              </a:rPr>
              <a:t>of the loan in years</a:t>
            </a:r>
            <a:r>
              <a:rPr lang="en-GB" dirty="0">
                <a:solidFill>
                  <a:srgbClr val="002060"/>
                </a:solidFill>
                <a:latin typeface="+mn-lt"/>
                <a:cs typeface="+mn-cs"/>
              </a:rPr>
              <a:t>.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86A93198-DDF0-AA8B-15F4-257D39213B3C}"/>
              </a:ext>
            </a:extLst>
          </p:cNvPr>
          <p:cNvSpPr txBox="1"/>
          <p:nvPr/>
        </p:nvSpPr>
        <p:spPr>
          <a:xfrm>
            <a:off x="2602964" y="3210002"/>
            <a:ext cx="128719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dirty="0"/>
              <a:t>= 6000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ECD7EF9E-0DC5-BE1B-3D8E-6252CA9D1EBF}"/>
              </a:ext>
            </a:extLst>
          </p:cNvPr>
          <p:cNvSpPr txBox="1"/>
          <p:nvPr/>
        </p:nvSpPr>
        <p:spPr>
          <a:xfrm>
            <a:off x="2891352" y="4273371"/>
            <a:ext cx="150418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dirty="0"/>
              <a:t>unknown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88C6D2BA-5EE9-5EBB-6F5F-FD9ECD9CB306}"/>
              </a:ext>
            </a:extLst>
          </p:cNvPr>
          <p:cNvSpPr txBox="1"/>
          <p:nvPr/>
        </p:nvSpPr>
        <p:spPr>
          <a:xfrm>
            <a:off x="3890157" y="4655907"/>
            <a:ext cx="88906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dirty="0"/>
              <a:t>= 4</a:t>
            </a:r>
          </a:p>
        </p:txBody>
      </p:sp>
      <p:sp>
        <p:nvSpPr>
          <p:cNvPr id="38" name="Text Box 4">
            <a:extLst>
              <a:ext uri="{FF2B5EF4-FFF2-40B4-BE49-F238E27FC236}">
                <a16:creationId xmlns:a16="http://schemas.microsoft.com/office/drawing/2014/main" id="{592DE50C-6D9D-09ED-7A0D-78BF2C4B8E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61694" y="2449991"/>
            <a:ext cx="171450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sz="3200" b="1" dirty="0">
                <a:solidFill>
                  <a:srgbClr val="002060"/>
                </a:solidFill>
                <a:latin typeface="+mn-lt"/>
                <a:cs typeface="+mn-cs"/>
              </a:rPr>
              <a:t> </a:t>
            </a:r>
            <a:r>
              <a:rPr lang="en-GB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Prn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F23884A3-CCF4-29A6-EFC3-345D31E2A6CB}"/>
              </a:ext>
            </a:extLst>
          </p:cNvPr>
          <p:cNvSpPr txBox="1"/>
          <p:nvPr/>
        </p:nvSpPr>
        <p:spPr>
          <a:xfrm>
            <a:off x="7308499" y="3040777"/>
            <a:ext cx="128719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× </a:t>
            </a:r>
            <a:r>
              <a:rPr lang="en-GB" sz="2400" dirty="0"/>
              <a:t>4 </a:t>
            </a:r>
          </a:p>
        </p:txBody>
      </p:sp>
      <p:sp>
        <p:nvSpPr>
          <p:cNvPr id="40" name="Text Box 4">
            <a:extLst>
              <a:ext uri="{FF2B5EF4-FFF2-40B4-BE49-F238E27FC236}">
                <a16:creationId xmlns:a16="http://schemas.microsoft.com/office/drawing/2014/main" id="{209AA95D-6FC0-16C3-F3DE-326A2E3EF4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5332" y="3657832"/>
            <a:ext cx="12764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>
                <a:solidFill>
                  <a:schemeClr val="tx1"/>
                </a:solidFill>
              </a:rPr>
              <a:t>6000 </a:t>
            </a:r>
            <a:r>
              <a:rPr lang="en-GB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076241E2-DC7F-F306-78C2-8A64C7345DB2}"/>
              </a:ext>
            </a:extLst>
          </p:cNvPr>
          <p:cNvSpPr txBox="1"/>
          <p:nvPr/>
        </p:nvSpPr>
        <p:spPr>
          <a:xfrm>
            <a:off x="5178078" y="4382134"/>
            <a:ext cx="66473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EEECD165-B890-7E81-08AC-C3F5AA146C91}"/>
              </a:ext>
            </a:extLst>
          </p:cNvPr>
          <p:cNvSpPr txBox="1"/>
          <p:nvPr/>
        </p:nvSpPr>
        <p:spPr>
          <a:xfrm>
            <a:off x="2625557" y="3728252"/>
            <a:ext cx="155298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dirty="0"/>
              <a:t>= 25 000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C3C3831F-6E14-6C68-156C-34B4EC5A6BA7}"/>
              </a:ext>
            </a:extLst>
          </p:cNvPr>
          <p:cNvSpPr txBox="1"/>
          <p:nvPr/>
        </p:nvSpPr>
        <p:spPr>
          <a:xfrm>
            <a:off x="5842809" y="3106484"/>
            <a:ext cx="1276409" cy="4720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dirty="0"/>
              <a:t>25000 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0C10E1B7-3305-A211-099B-BFE950A745AC}"/>
              </a:ext>
            </a:extLst>
          </p:cNvPr>
          <p:cNvCxnSpPr/>
          <p:nvPr/>
        </p:nvCxnSpPr>
        <p:spPr>
          <a:xfrm>
            <a:off x="5756723" y="4618534"/>
            <a:ext cx="1286631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5911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21" grpId="0"/>
      <p:bldP spid="26" grpId="0"/>
      <p:bldP spid="27" grpId="0"/>
      <p:bldP spid="28" grpId="0"/>
      <p:bldP spid="29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30" grpId="0"/>
      <p:bldP spid="4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Personalizado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B399F53B-1AAE-4215-9DA5-BDA6FF78F804}" vid="{0DD45F9A-902E-4534-A6C3-0C40942CC5C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4_IBAA</Template>
  <TotalTime>485</TotalTime>
  <Words>1043</Words>
  <Application>Microsoft Office PowerPoint</Application>
  <PresentationFormat>On-screen Show (4:3)</PresentationFormat>
  <Paragraphs>169</Paragraphs>
  <Slides>13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Calibri</vt:lpstr>
      <vt:lpstr>Cambria Math</vt:lpstr>
      <vt:lpstr>Comic Sans MS</vt:lpstr>
      <vt:lpstr>Monotype Sorts</vt:lpstr>
      <vt:lpstr>Times New Roman</vt:lpstr>
      <vt:lpstr>Wingdings 2</vt:lpstr>
      <vt:lpstr>Theme1</vt:lpstr>
      <vt:lpstr>Simple interest</vt:lpstr>
      <vt:lpstr>PowerPoint Presentation</vt:lpstr>
      <vt:lpstr>Types of Interest</vt:lpstr>
      <vt:lpstr>Types of Interest</vt:lpstr>
      <vt:lpstr>Simple interest</vt:lpstr>
      <vt:lpstr>Simple interest</vt:lpstr>
      <vt:lpstr>Simple interest</vt:lpstr>
      <vt:lpstr>Simple interest</vt:lpstr>
      <vt:lpstr>Simple interest</vt:lpstr>
      <vt:lpstr>Simple interest</vt:lpstr>
      <vt:lpstr>Simple interest</vt:lpstr>
      <vt:lpstr>Simple interest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Compound interest</dc:title>
  <dc:creator>Mathssupport</dc:creator>
  <cp:lastModifiedBy>Orlando Hurtado</cp:lastModifiedBy>
  <cp:revision>15</cp:revision>
  <dcterms:created xsi:type="dcterms:W3CDTF">2020-03-17T11:52:23Z</dcterms:created>
  <dcterms:modified xsi:type="dcterms:W3CDTF">2023-08-18T14:00:11Z</dcterms:modified>
</cp:coreProperties>
</file>