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1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18 August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447800" y="3352800"/>
            <a:ext cx="640080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>
                <a:latin typeface="Comic Sans MS" panose="030F0702030302020204" pitchFamily="66" charset="0"/>
              </a:rPr>
              <a:t>LO:</a:t>
            </a:r>
            <a:r>
              <a:rPr lang="en-GB"/>
              <a:t> To calculate profit and loss.</a:t>
            </a:r>
          </a:p>
          <a:p>
            <a:pPr marL="569913" indent="-569913" fontAlgn="auto">
              <a:spcAft>
                <a:spcPts val="0"/>
              </a:spcAft>
            </a:pPr>
            <a:r>
              <a:rPr lang="en-GB"/>
              <a:t>      To express profit and loss as percentage of the cost price.</a:t>
            </a:r>
          </a:p>
          <a:p>
            <a:pPr marL="620713" indent="-620713" fontAlgn="auto">
              <a:spcAft>
                <a:spcPts val="0"/>
              </a:spcAft>
            </a:pP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609600" y="165833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/>
              <a:t>Profit and Loss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31105" y="2387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FC29540F-8B7D-4263-84EA-23ABED250EF8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/>
              <a:t>Profit and Loss</a:t>
            </a:r>
            <a:endParaRPr lang="en-US" altLang="en-US" dirty="0"/>
          </a:p>
        </p:txBody>
      </p:sp>
      <p:sp>
        <p:nvSpPr>
          <p:cNvPr id="31" name="Text Box 5">
            <a:extLst>
              <a:ext uri="{FF2B5EF4-FFF2-40B4-BE49-F238E27FC236}">
                <a16:creationId xmlns:a16="http://schemas.microsoft.com/office/drawing/2014/main" id="{7B118670-563C-4FAA-82B0-D25E4A62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7" y="1308006"/>
            <a:ext cx="82280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We use money nearly every day, so we need to understand profit, loss and discount</a:t>
            </a:r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en-US" sz="2400" b="1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04E615B3-70A9-4226-BF8C-1A7DF423C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" y="3095105"/>
            <a:ext cx="84439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you later sell the article, the amount of money you are paid is called the </a:t>
            </a:r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 </a:t>
            </a:r>
            <a:endParaRPr lang="en-US" altLang="en-US" sz="24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9B8920BA-3660-4EA9-A397-7DC37BA41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14" y="4165562"/>
            <a:ext cx="82057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en-US" sz="2400" b="1" dirty="0">
                <a:solidFill>
                  <a:srgbClr val="FF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r>
              <a:rPr lang="en-US" altLang="en-US" sz="2400" b="1" dirty="0">
                <a:solidFill>
                  <a:srgbClr val="FF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occurs if the </a:t>
            </a:r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of an item is higher than the </a:t>
            </a:r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en-US" sz="2400" b="1" dirty="0">
              <a:solidFill>
                <a:srgbClr val="FF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 Box 8">
            <a:extLst>
              <a:ext uri="{FF2B5EF4-FFF2-40B4-BE49-F238E27FC236}">
                <a16:creationId xmlns:a16="http://schemas.microsoft.com/office/drawing/2014/main" id="{71946D8E-95B8-44B5-A30C-4DAC19726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31" y="5301208"/>
            <a:ext cx="82256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en-US" sz="2400" b="1" dirty="0">
                <a:solidFill>
                  <a:srgbClr val="FF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en-US" altLang="en-US" sz="2400" b="1" dirty="0">
                <a:solidFill>
                  <a:srgbClr val="FF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occurs if the </a:t>
            </a:r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of an item is lower than the </a:t>
            </a:r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en-US" sz="2400" b="1" dirty="0">
              <a:solidFill>
                <a:srgbClr val="FF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0FE31505-751C-4BD0-B582-F50A78D99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14" y="2139003"/>
            <a:ext cx="822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you buy an article the price you pay is called </a:t>
            </a:r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price.</a:t>
            </a:r>
            <a:endParaRPr lang="en-US" altLang="en-US" sz="2400" b="1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CBE02E6-E200-49DF-8A62-B3A4928CE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56" y="1166761"/>
            <a:ext cx="82826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 profit or loss is the difference between the cost price and the selling price.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369DBBBA-E837-4B99-AAFD-D1D6F370A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3428" y="2583744"/>
            <a:ext cx="2735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a </a:t>
            </a:r>
            <a:r>
              <a:rPr lang="en-GB" altLang="en-US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r>
              <a:rPr lang="en-GB" altLang="en-US" sz="2400" b="1" dirty="0">
                <a:solidFill>
                  <a:schemeClr val="fol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is made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20FB2B5-D970-4AE4-A727-92BA87E22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766" y="319317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95A9CFD8-FF09-4E5E-B0AA-A2D71006D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310" y="3193171"/>
            <a:ext cx="101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en-US" altLang="en-US" sz="2400" b="1" dirty="0">
              <a:solidFill>
                <a:srgbClr val="3333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1F06C74-379E-4C89-84AB-51B0578AE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8366" y="3212221"/>
            <a:ext cx="41252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endParaRPr lang="en-US" altLang="en-US" sz="2400" b="1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E58CC51-9592-4C46-86B6-5F0113C3F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963" y="4296607"/>
            <a:ext cx="4125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a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en-GB" altLang="en-US" sz="2400" b="1" dirty="0">
                <a:solidFill>
                  <a:schemeClr val="fol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is made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CC466C7E-3D3F-4344-81D2-53BFCB15E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233" y="5112285"/>
            <a:ext cx="93545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endParaRPr lang="en-US" altLang="en-US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27E6F0DD-A064-4A43-A79A-5506840FD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589" y="5112285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13527FD2-2EED-47FA-8173-D5C2C9AF7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99" y="5112285"/>
            <a:ext cx="3888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</a:t>
            </a:r>
            <a:endParaRPr lang="en-US" altLang="en-US" sz="24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9718FD10-508A-4CEB-9D85-223A5AFEA58D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Profit and Loss</a:t>
            </a:r>
            <a:endParaRPr lang="en-US" altLang="en-US" dirty="0"/>
          </a:p>
        </p:txBody>
      </p:sp>
      <p:sp>
        <p:nvSpPr>
          <p:cNvPr id="14" name="Rounded Rectangular Callout 1">
            <a:extLst>
              <a:ext uri="{FF2B5EF4-FFF2-40B4-BE49-F238E27FC236}">
                <a16:creationId xmlns:a16="http://schemas.microsoft.com/office/drawing/2014/main" id="{5C2C4FE2-F6D1-41A6-A15D-F49BB52D48C9}"/>
              </a:ext>
            </a:extLst>
          </p:cNvPr>
          <p:cNvSpPr/>
          <p:nvPr/>
        </p:nvSpPr>
        <p:spPr>
          <a:xfrm>
            <a:off x="910525" y="2098430"/>
            <a:ext cx="2743200" cy="949832"/>
          </a:xfrm>
          <a:prstGeom prst="wedgeRoundRectCallout">
            <a:avLst>
              <a:gd name="adj1" fmla="val 54657"/>
              <a:gd name="adj2" fmla="val 94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It must be </a:t>
            </a:r>
            <a:r>
              <a:rPr lang="en-US" sz="1800" dirty="0">
                <a:ln w="3175">
                  <a:solidFill>
                    <a:schemeClr val="tx1"/>
                  </a:solidFill>
                </a:ln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If it is negative is not a profit, it is a loss.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ounded Rectangular Callout 12">
            <a:extLst>
              <a:ext uri="{FF2B5EF4-FFF2-40B4-BE49-F238E27FC236}">
                <a16:creationId xmlns:a16="http://schemas.microsoft.com/office/drawing/2014/main" id="{86814D20-9A47-4897-8707-33B39FD355BA}"/>
              </a:ext>
            </a:extLst>
          </p:cNvPr>
          <p:cNvSpPr/>
          <p:nvPr/>
        </p:nvSpPr>
        <p:spPr>
          <a:xfrm>
            <a:off x="882448" y="3874582"/>
            <a:ext cx="2743200" cy="949832"/>
          </a:xfrm>
          <a:prstGeom prst="wedgeRoundRectCallout">
            <a:avLst>
              <a:gd name="adj1" fmla="val 66421"/>
              <a:gd name="adj2" fmla="val 1052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It must be </a:t>
            </a:r>
            <a:r>
              <a:rPr lang="en-US" sz="1800" dirty="0">
                <a:ln w="3175">
                  <a:solidFill>
                    <a:schemeClr val="tx1"/>
                  </a:solidFill>
                </a:ln>
                <a:solidFill>
                  <a:srgbClr val="FF99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If it is negative is not a loss, it is a profit.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4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8C25A2D7-4A68-4699-8B32-A28880F5B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578" y="1299045"/>
            <a:ext cx="31221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 u="sng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profit</a:t>
            </a:r>
            <a:endParaRPr lang="en-US" altLang="en-US" sz="3200" b="1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3A185725-EE6C-4BAF-9B23-972469B79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190" y="229790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26172D29-66A0-453E-AA02-F14FDAFD1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91" y="2226470"/>
            <a:ext cx="3266234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profit</a:t>
            </a:r>
            <a:endParaRPr lang="en-US" alt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D9DDEAC-F56D-4515-AB0F-B7E25B60D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0704" y="2118987"/>
            <a:ext cx="2252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en-US" altLang="en-US" sz="2400" b="1" dirty="0">
              <a:solidFill>
                <a:srgbClr val="3333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29BB70D9-DC32-4878-ABCF-706C04D64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2150" y="2516662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E7210064-51F7-42C4-A020-501B0BB3E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557" y="2525387"/>
            <a:ext cx="1442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endParaRPr lang="en-US" altLang="en-US" sz="2400" b="1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F60F923A-9B13-4A9C-99A9-B64C1B833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7125" y="229242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A27D8C21-FB65-422A-ADDC-9FB62923E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941" y="2287588"/>
            <a:ext cx="875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5A18BE27-4072-49F4-B620-5D953713F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291" y="3564730"/>
            <a:ext cx="28161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 u="sng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loss</a:t>
            </a:r>
            <a:endParaRPr lang="en-US" altLang="en-US" sz="3200" b="1" u="sng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13477176-63D8-43F8-A57E-C3AB24FD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101" y="4437063"/>
            <a:ext cx="286422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loss</a:t>
            </a:r>
            <a:endParaRPr lang="en-US" alt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99BE69A1-9138-44CE-936B-DAA5D0BDF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437" y="449383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E12AC568-2D02-4494-B52E-8FB8B6A2F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460" y="4301046"/>
            <a:ext cx="1027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endParaRPr lang="en-US" altLang="en-US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7DFDBC09-05E1-4A49-8B2D-637EEC9AF5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9239" y="4724400"/>
            <a:ext cx="129844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FEA6F206-463D-4979-A906-B6C22B565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069" y="4718044"/>
            <a:ext cx="14427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endParaRPr lang="en-US" altLang="en-US" sz="2400" b="1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C74A1FCA-1E23-4492-BFA7-A584B4A64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954" y="450228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CA1270A0-F1E5-428A-840B-9326B14A9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014" y="4504657"/>
            <a:ext cx="875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E3A62582-7360-4241-9028-178CC0A64809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Profit and Loss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22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48A09426-28D5-470F-8E89-9C3FC68D48D0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Mark up and mark down</a:t>
            </a:r>
            <a:endParaRPr lang="en-US" altLang="en-US" dirty="0"/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B616F21E-F4DF-4A67-824F-CDAFAB0A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29" y="2657477"/>
            <a:ext cx="282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BA430BC9-EEDE-4A9F-BCBE-59EA2CB13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66" y="2697153"/>
            <a:ext cx="69096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Amaal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paid £650 for a camera to be sold in her shop. She marked it up by 20%.</a:t>
            </a: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3FC31BDD-CC33-4E74-947E-9061203D4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30" y="1111286"/>
            <a:ext cx="79554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a purchase price is </a:t>
            </a:r>
            <a:r>
              <a:rPr lang="en-GB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marked up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then it is increased, and a </a:t>
            </a:r>
            <a:r>
              <a:rPr lang="en-GB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will be made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59B6C8FD-78DB-4549-94E7-B60A4656C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30" y="1918923"/>
            <a:ext cx="79554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a purchase price is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marked down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then it is decreased, and a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will be made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Text Box 5">
            <a:extLst>
              <a:ext uri="{FF2B5EF4-FFF2-40B4-BE49-F238E27FC236}">
                <a16:creationId xmlns:a16="http://schemas.microsoft.com/office/drawing/2014/main" id="{DBD211E3-A068-437F-BA74-B3266CE07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37" y="3617652"/>
            <a:ext cx="1015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Find:</a:t>
            </a:r>
          </a:p>
        </p:txBody>
      </p:sp>
      <p:sp>
        <p:nvSpPr>
          <p:cNvPr id="41" name="Text Box 5">
            <a:extLst>
              <a:ext uri="{FF2B5EF4-FFF2-40B4-BE49-F238E27FC236}">
                <a16:creationId xmlns:a16="http://schemas.microsoft.com/office/drawing/2014/main" id="{0F1448AA-C2DE-4719-BC66-6A8D1C38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649" y="3613991"/>
            <a:ext cx="1973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a) The profit</a:t>
            </a:r>
          </a:p>
        </p:txBody>
      </p:sp>
      <p:sp>
        <p:nvSpPr>
          <p:cNvPr id="42" name="Text Box 5">
            <a:extLst>
              <a:ext uri="{FF2B5EF4-FFF2-40B4-BE49-F238E27FC236}">
                <a16:creationId xmlns:a16="http://schemas.microsoft.com/office/drawing/2014/main" id="{03BD7F52-6F60-4C44-9F81-D3B9BDCBC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721" y="3613990"/>
            <a:ext cx="27216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b) The selling price</a:t>
            </a: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D01C28DD-4EB4-4F1A-B553-8A91598C9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823" y="4162053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20% of cost price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4" name="Group 17">
            <a:extLst>
              <a:ext uri="{FF2B5EF4-FFF2-40B4-BE49-F238E27FC236}">
                <a16:creationId xmlns:a16="http://schemas.microsoft.com/office/drawing/2014/main" id="{6C2573A7-BE18-4F96-918B-9086F7855B39}"/>
              </a:ext>
            </a:extLst>
          </p:cNvPr>
          <p:cNvGrpSpPr>
            <a:grpSpLocks/>
          </p:cNvGrpSpPr>
          <p:nvPr/>
        </p:nvGrpSpPr>
        <p:grpSpPr bwMode="auto">
          <a:xfrm>
            <a:off x="1549209" y="4963952"/>
            <a:ext cx="650875" cy="838201"/>
            <a:chOff x="1913" y="2679"/>
            <a:chExt cx="410" cy="528"/>
          </a:xfrm>
        </p:grpSpPr>
        <p:sp>
          <p:nvSpPr>
            <p:cNvPr id="45" name="Text Box 10">
              <a:extLst>
                <a:ext uri="{FF2B5EF4-FFF2-40B4-BE49-F238E27FC236}">
                  <a16:creationId xmlns:a16="http://schemas.microsoft.com/office/drawing/2014/main" id="{12BC2836-950F-4616-910B-041F9FD1E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8" y="2679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Line 11">
              <a:extLst>
                <a:ext uri="{FF2B5EF4-FFF2-40B4-BE49-F238E27FC236}">
                  <a16:creationId xmlns:a16="http://schemas.microsoft.com/office/drawing/2014/main" id="{14553971-C5A9-48CE-B531-C326332C19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2931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Text Box 12">
              <a:extLst>
                <a:ext uri="{FF2B5EF4-FFF2-40B4-BE49-F238E27FC236}">
                  <a16:creationId xmlns:a16="http://schemas.microsoft.com/office/drawing/2014/main" id="{6AB90E5E-D7D3-400C-8424-5633C937F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291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8" name="Text Box 18">
            <a:extLst>
              <a:ext uri="{FF2B5EF4-FFF2-40B4-BE49-F238E27FC236}">
                <a16:creationId xmlns:a16="http://schemas.microsoft.com/office/drawing/2014/main" id="{39CA71AD-285A-4074-B8B8-E7E3AD6AF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123" y="586446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 Box 6">
            <a:extLst>
              <a:ext uri="{FF2B5EF4-FFF2-40B4-BE49-F238E27FC236}">
                <a16:creationId xmlns:a16="http://schemas.microsoft.com/office/drawing/2014/main" id="{824516F4-13CA-46E7-9616-27B3550D2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42" y="4165714"/>
            <a:ext cx="1749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Profit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D16403C9-C935-48A0-9773-4A2E61FD6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131" y="4597028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20% of £650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 Box 18">
            <a:extLst>
              <a:ext uri="{FF2B5EF4-FFF2-40B4-BE49-F238E27FC236}">
                <a16:creationId xmlns:a16="http://schemas.microsoft.com/office/drawing/2014/main" id="{542B3FD2-7999-41C7-851E-11F59826C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824" y="513539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52" name="Text Box 7">
            <a:extLst>
              <a:ext uri="{FF2B5EF4-FFF2-40B4-BE49-F238E27FC236}">
                <a16:creationId xmlns:a16="http://schemas.microsoft.com/office/drawing/2014/main" id="{15A70A44-CACF-4792-B092-34C112FAA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344" y="5133512"/>
            <a:ext cx="10949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£650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 Box 7">
            <a:extLst>
              <a:ext uri="{FF2B5EF4-FFF2-40B4-BE49-F238E27FC236}">
                <a16:creationId xmlns:a16="http://schemas.microsoft.com/office/drawing/2014/main" id="{2BDC9C8A-8AA6-4CAC-B035-95497931A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072" y="5876671"/>
            <a:ext cx="10949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£130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 Box 18">
            <a:extLst>
              <a:ext uri="{FF2B5EF4-FFF2-40B4-BE49-F238E27FC236}">
                <a16:creationId xmlns:a16="http://schemas.microsoft.com/office/drawing/2014/main" id="{BD13A16A-7307-4FC7-B10D-CCCC8A175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873" y="460631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 Box 18">
            <a:extLst>
              <a:ext uri="{FF2B5EF4-FFF2-40B4-BE49-F238E27FC236}">
                <a16:creationId xmlns:a16="http://schemas.microsoft.com/office/drawing/2014/main" id="{CC691969-7A26-4AF0-8DB7-87A529308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659" y="458112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 Box 7">
            <a:extLst>
              <a:ext uri="{FF2B5EF4-FFF2-40B4-BE49-F238E27FC236}">
                <a16:creationId xmlns:a16="http://schemas.microsoft.com/office/drawing/2014/main" id="{D644B5C8-BBE5-4980-8732-CDE832396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213" y="4045655"/>
            <a:ext cx="14093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Box 6">
            <a:extLst>
              <a:ext uri="{FF2B5EF4-FFF2-40B4-BE49-F238E27FC236}">
                <a16:creationId xmlns:a16="http://schemas.microsoft.com/office/drawing/2014/main" id="{761344AF-8E3B-4C46-87B7-15FD20041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2" y="4050456"/>
            <a:ext cx="1997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Selling price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 Box 7">
            <a:extLst>
              <a:ext uri="{FF2B5EF4-FFF2-40B4-BE49-F238E27FC236}">
                <a16:creationId xmlns:a16="http://schemas.microsoft.com/office/drawing/2014/main" id="{0DCB4751-FD28-48AC-9F34-49BBB5E25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529" y="4025774"/>
            <a:ext cx="9870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2A2D67C-0151-474C-9831-72ECE975A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623" y="404565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7">
            <a:extLst>
              <a:ext uri="{FF2B5EF4-FFF2-40B4-BE49-F238E27FC236}">
                <a16:creationId xmlns:a16="http://schemas.microsoft.com/office/drawing/2014/main" id="{CA2DCB64-9323-47B5-999F-097A53D66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515" y="4564521"/>
            <a:ext cx="14093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£650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7">
            <a:extLst>
              <a:ext uri="{FF2B5EF4-FFF2-40B4-BE49-F238E27FC236}">
                <a16:creationId xmlns:a16="http://schemas.microsoft.com/office/drawing/2014/main" id="{7CC99842-5589-48E2-BEBC-399AD8031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948" y="4544640"/>
            <a:ext cx="9870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£130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 Box 18">
            <a:extLst>
              <a:ext uri="{FF2B5EF4-FFF2-40B4-BE49-F238E27FC236}">
                <a16:creationId xmlns:a16="http://schemas.microsoft.com/office/drawing/2014/main" id="{233B0BA0-FE76-431E-BFD9-976347F9B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042" y="456452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Box 18">
            <a:extLst>
              <a:ext uri="{FF2B5EF4-FFF2-40B4-BE49-F238E27FC236}">
                <a16:creationId xmlns:a16="http://schemas.microsoft.com/office/drawing/2014/main" id="{609AFFDD-9B3A-4AD0-9BEC-69D8A43BA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963" y="511876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 Box 18">
            <a:extLst>
              <a:ext uri="{FF2B5EF4-FFF2-40B4-BE49-F238E27FC236}">
                <a16:creationId xmlns:a16="http://schemas.microsoft.com/office/drawing/2014/main" id="{8DB6443B-C353-4972-B5FE-7F37F68D8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333" y="515980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 Box 7">
            <a:extLst>
              <a:ext uri="{FF2B5EF4-FFF2-40B4-BE49-F238E27FC236}">
                <a16:creationId xmlns:a16="http://schemas.microsoft.com/office/drawing/2014/main" id="{1C4A27B7-E129-466B-84FC-EDD777E7C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306" y="5143196"/>
            <a:ext cx="14093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£780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3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AAFD9558-CFDB-49A4-A931-2E07F45841F8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Mark up and mark down</a:t>
            </a:r>
            <a:endParaRPr lang="en-US" altLang="en-US" dirty="0"/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06305ADC-A855-4839-A36F-6BE66100A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998" y="2724151"/>
            <a:ext cx="282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705F6991-F2ED-453F-8838-8952B9B22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37" y="3182475"/>
            <a:ext cx="81534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 pair of board shorts was bought for $35. They were marked down by 20%  and sold in an end of summer clearance. Find:</a:t>
            </a: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684A4DE7-586F-416C-96CB-D92EF6A55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30" y="1111286"/>
            <a:ext cx="79554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a purchase price is </a:t>
            </a:r>
            <a:r>
              <a:rPr lang="en-GB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marked up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then it is increased, and a </a:t>
            </a:r>
            <a:r>
              <a:rPr lang="en-GB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will be made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B8649B6B-BC09-4122-9909-90D9E2363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30" y="1918923"/>
            <a:ext cx="79554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a purchase price is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marked down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then it is decreased, and a </a:t>
            </a:r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will be made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5">
            <a:extLst>
              <a:ext uri="{FF2B5EF4-FFF2-40B4-BE49-F238E27FC236}">
                <a16:creationId xmlns:a16="http://schemas.microsoft.com/office/drawing/2014/main" id="{71ABB806-9249-470F-BB6A-0C2893363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649" y="3909825"/>
            <a:ext cx="1973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a) The loss</a:t>
            </a:r>
          </a:p>
        </p:txBody>
      </p:sp>
      <p:sp>
        <p:nvSpPr>
          <p:cNvPr id="40" name="Text Box 5">
            <a:extLst>
              <a:ext uri="{FF2B5EF4-FFF2-40B4-BE49-F238E27FC236}">
                <a16:creationId xmlns:a16="http://schemas.microsoft.com/office/drawing/2014/main" id="{3394DE49-D11F-4B52-97C9-F1E1E3F42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721" y="3909824"/>
            <a:ext cx="27216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b) The selling price</a:t>
            </a: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65A31658-CDFB-479B-8D52-F8672728D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823" y="4350311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20% of cost price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2" name="Group 17">
            <a:extLst>
              <a:ext uri="{FF2B5EF4-FFF2-40B4-BE49-F238E27FC236}">
                <a16:creationId xmlns:a16="http://schemas.microsoft.com/office/drawing/2014/main" id="{2F55A18B-F216-486F-AD3F-EC49521E46AD}"/>
              </a:ext>
            </a:extLst>
          </p:cNvPr>
          <p:cNvGrpSpPr>
            <a:grpSpLocks/>
          </p:cNvGrpSpPr>
          <p:nvPr/>
        </p:nvGrpSpPr>
        <p:grpSpPr bwMode="auto">
          <a:xfrm>
            <a:off x="1549209" y="5152210"/>
            <a:ext cx="650875" cy="838201"/>
            <a:chOff x="1913" y="2679"/>
            <a:chExt cx="410" cy="528"/>
          </a:xfrm>
        </p:grpSpPr>
        <p:sp>
          <p:nvSpPr>
            <p:cNvPr id="43" name="Text Box 10">
              <a:extLst>
                <a:ext uri="{FF2B5EF4-FFF2-40B4-BE49-F238E27FC236}">
                  <a16:creationId xmlns:a16="http://schemas.microsoft.com/office/drawing/2014/main" id="{50D4F659-E152-4CAB-B2A7-9E46A6B428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8" y="2679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Line 11">
              <a:extLst>
                <a:ext uri="{FF2B5EF4-FFF2-40B4-BE49-F238E27FC236}">
                  <a16:creationId xmlns:a16="http://schemas.microsoft.com/office/drawing/2014/main" id="{A6A33B8D-5DC6-4EFA-944E-9B425E54B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2931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" name="Text Box 12">
              <a:extLst>
                <a:ext uri="{FF2B5EF4-FFF2-40B4-BE49-F238E27FC236}">
                  <a16:creationId xmlns:a16="http://schemas.microsoft.com/office/drawing/2014/main" id="{6FB1BAEB-150D-49CD-A726-BF0206EF3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291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6" name="Text Box 18">
            <a:extLst>
              <a:ext uri="{FF2B5EF4-FFF2-40B4-BE49-F238E27FC236}">
                <a16:creationId xmlns:a16="http://schemas.microsoft.com/office/drawing/2014/main" id="{45EF2817-CF3B-4661-AD0C-ABA360159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123" y="586446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2E524C9E-0B7A-4060-B61D-79C371B0B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336" y="4354646"/>
            <a:ext cx="117306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Loss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4C3911BF-6BDE-41DC-B3F4-CD9FBFE41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131" y="4785286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20% of $35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 Box 18">
            <a:extLst>
              <a:ext uri="{FF2B5EF4-FFF2-40B4-BE49-F238E27FC236}">
                <a16:creationId xmlns:a16="http://schemas.microsoft.com/office/drawing/2014/main" id="{F5283BE7-C331-4D67-9C5E-A8FF38A58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824" y="5323654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EC74D676-A49B-474C-82D1-BDA5FE38E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344" y="5321770"/>
            <a:ext cx="10949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$35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 Box 7">
            <a:extLst>
              <a:ext uri="{FF2B5EF4-FFF2-40B4-BE49-F238E27FC236}">
                <a16:creationId xmlns:a16="http://schemas.microsoft.com/office/drawing/2014/main" id="{CD11EED9-45E0-4408-B8DF-ABB8BC370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072" y="5876671"/>
            <a:ext cx="10949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$7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 Box 18">
            <a:extLst>
              <a:ext uri="{FF2B5EF4-FFF2-40B4-BE49-F238E27FC236}">
                <a16:creationId xmlns:a16="http://schemas.microsoft.com/office/drawing/2014/main" id="{CC6D732B-7812-40F1-911D-B4CF45DC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873" y="479456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 Box 18">
            <a:extLst>
              <a:ext uri="{FF2B5EF4-FFF2-40B4-BE49-F238E27FC236}">
                <a16:creationId xmlns:a16="http://schemas.microsoft.com/office/drawing/2014/main" id="{3FB4D4E9-68E0-4219-A865-897740DDF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659" y="476938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 Box 7">
            <a:extLst>
              <a:ext uri="{FF2B5EF4-FFF2-40B4-BE49-F238E27FC236}">
                <a16:creationId xmlns:a16="http://schemas.microsoft.com/office/drawing/2014/main" id="{F44EA037-6E4E-4AA6-BB67-147A2FFE5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213" y="4233913"/>
            <a:ext cx="14093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 Box 6">
            <a:extLst>
              <a:ext uri="{FF2B5EF4-FFF2-40B4-BE49-F238E27FC236}">
                <a16:creationId xmlns:a16="http://schemas.microsoft.com/office/drawing/2014/main" id="{50819BEA-1FA3-4125-9A51-1435CACCC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2" y="4238714"/>
            <a:ext cx="1997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Selling price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 Box 7">
            <a:extLst>
              <a:ext uri="{FF2B5EF4-FFF2-40B4-BE49-F238E27FC236}">
                <a16:creationId xmlns:a16="http://schemas.microsoft.com/office/drawing/2014/main" id="{07DB3E08-24E8-4E2E-AA49-AE123394F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529" y="4214032"/>
            <a:ext cx="9870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Box 18">
            <a:extLst>
              <a:ext uri="{FF2B5EF4-FFF2-40B4-BE49-F238E27FC236}">
                <a16:creationId xmlns:a16="http://schemas.microsoft.com/office/drawing/2014/main" id="{39102DC1-869F-44DF-A2C1-D0CE51913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623" y="4233913"/>
            <a:ext cx="2792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 Box 7">
            <a:extLst>
              <a:ext uri="{FF2B5EF4-FFF2-40B4-BE49-F238E27FC236}">
                <a16:creationId xmlns:a16="http://schemas.microsoft.com/office/drawing/2014/main" id="{84980D49-91CC-4930-A75A-C1D760E1F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8253" y="4781902"/>
            <a:ext cx="9685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$35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 Box 7">
            <a:extLst>
              <a:ext uri="{FF2B5EF4-FFF2-40B4-BE49-F238E27FC236}">
                <a16:creationId xmlns:a16="http://schemas.microsoft.com/office/drawing/2014/main" id="{C523F814-9BA1-4B08-9A61-1B54E5B1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948" y="4732898"/>
            <a:ext cx="9870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$7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18">
            <a:extLst>
              <a:ext uri="{FF2B5EF4-FFF2-40B4-BE49-F238E27FC236}">
                <a16:creationId xmlns:a16="http://schemas.microsoft.com/office/drawing/2014/main" id="{65D95BDE-4EA6-49F8-9C0D-32477BBD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042" y="4752779"/>
            <a:ext cx="2792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18">
            <a:extLst>
              <a:ext uri="{FF2B5EF4-FFF2-40B4-BE49-F238E27FC236}">
                <a16:creationId xmlns:a16="http://schemas.microsoft.com/office/drawing/2014/main" id="{B0BDBF9E-C0CB-4674-8698-9D478E7C6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963" y="530702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 Box 18">
            <a:extLst>
              <a:ext uri="{FF2B5EF4-FFF2-40B4-BE49-F238E27FC236}">
                <a16:creationId xmlns:a16="http://schemas.microsoft.com/office/drawing/2014/main" id="{2D878DE2-5A74-445B-82FA-B8164F0FA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333" y="534805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38D514DB-C181-41D9-8AAC-E197B1BEC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306" y="5331454"/>
            <a:ext cx="14093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$28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9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0" grpId="0"/>
      <p:bldP spid="41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D0B477B-9F60-4306-971A-EF5524013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1113312"/>
            <a:ext cx="282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8A2F6E6-DDC7-4AE7-95CC-D825B5BBB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079" y="1649145"/>
            <a:ext cx="81534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Ahmed paid £6500 for a car three years ago. He recently sold the car and make a loss of 28%.</a:t>
            </a:r>
          </a:p>
        </p:txBody>
      </p:sp>
      <p:grpSp>
        <p:nvGrpSpPr>
          <p:cNvPr id="6" name="Group 16">
            <a:extLst>
              <a:ext uri="{FF2B5EF4-FFF2-40B4-BE49-F238E27FC236}">
                <a16:creationId xmlns:a16="http://schemas.microsoft.com/office/drawing/2014/main" id="{16A96A8E-FA3D-440B-8BE0-BD8D3432A20E}"/>
              </a:ext>
            </a:extLst>
          </p:cNvPr>
          <p:cNvGrpSpPr>
            <a:grpSpLocks/>
          </p:cNvGrpSpPr>
          <p:nvPr/>
        </p:nvGrpSpPr>
        <p:grpSpPr bwMode="auto">
          <a:xfrm>
            <a:off x="1814513" y="3141663"/>
            <a:ext cx="3211513" cy="457200"/>
            <a:chOff x="676" y="2263"/>
            <a:chExt cx="2023" cy="288"/>
          </a:xfrm>
        </p:grpSpPr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15CB86A6-8D8E-49CF-9964-7D69DA64ED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" y="2263"/>
              <a:ext cx="11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Loss =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F5C39988-1DF0-4EED-AFBB-DC29A7948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4" y="2263"/>
              <a:ext cx="14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28% of £6500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" name="Group 17">
            <a:extLst>
              <a:ext uri="{FF2B5EF4-FFF2-40B4-BE49-F238E27FC236}">
                <a16:creationId xmlns:a16="http://schemas.microsoft.com/office/drawing/2014/main" id="{CD7285AA-112E-4183-AD67-29994EA327F1}"/>
              </a:ext>
            </a:extLst>
          </p:cNvPr>
          <p:cNvGrpSpPr>
            <a:grpSpLocks/>
          </p:cNvGrpSpPr>
          <p:nvPr/>
        </p:nvGrpSpPr>
        <p:grpSpPr bwMode="auto">
          <a:xfrm>
            <a:off x="2432051" y="3573465"/>
            <a:ext cx="1082675" cy="874713"/>
            <a:chOff x="1655" y="2671"/>
            <a:chExt cx="682" cy="551"/>
          </a:xfrm>
        </p:grpSpPr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82F75282-07A5-41BF-BB42-286C4E82B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75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=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0DE8D3BE-28C1-409A-AE74-18AC90C91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2671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28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3D8CB7D6-7C48-4B28-841D-3453C9750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2931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11304DC2-7214-431D-A1EC-34724C180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2931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4" name="Text Box 14">
            <a:extLst>
              <a:ext uri="{FF2B5EF4-FFF2-40B4-BE49-F238E27FC236}">
                <a16:creationId xmlns:a16="http://schemas.microsoft.com/office/drawing/2014/main" id="{7C5D190B-4EC4-4DF3-877D-063A7F4D6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3039" y="3759379"/>
            <a:ext cx="11849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 £6500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FDFBCFBE-FCA2-458C-B9C9-AD80EB316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519" y="4456708"/>
            <a:ext cx="39580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Selling price = cost price - loss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6D1E692B-4D1E-42BF-B678-F826EF6E8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393" y="4893083"/>
            <a:ext cx="3917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453FE2A2-6EED-4508-BE11-DE3F5BBE1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98" y="4904064"/>
            <a:ext cx="19720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£6500 - £1820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7DF2B618-1BDF-455A-9E50-7672A1568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475" y="5470943"/>
            <a:ext cx="11849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£4680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9CD8DFE-415A-4762-9A41-342CCF61CB81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Problems on profit and loss</a:t>
            </a:r>
            <a:endParaRPr lang="en-US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523E96-347E-4CAD-8306-CD7995B8A344}"/>
              </a:ext>
            </a:extLst>
          </p:cNvPr>
          <p:cNvSpPr/>
          <p:nvPr/>
        </p:nvSpPr>
        <p:spPr>
          <a:xfrm>
            <a:off x="602306" y="2503716"/>
            <a:ext cx="4606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What price did he sell the car for?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6015B13D-0DC0-432A-A27D-B5DD11019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055" y="3750631"/>
            <a:ext cx="11849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£1820</a:t>
            </a:r>
          </a:p>
        </p:txBody>
      </p:sp>
    </p:spTree>
    <p:extLst>
      <p:ext uri="{BB962C8B-B14F-4D97-AF65-F5344CB8AC3E}">
        <p14:creationId xmlns:p14="http://schemas.microsoft.com/office/powerpoint/2010/main" val="21083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E834FBA-6E96-471C-AD41-55E126AD8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001721"/>
            <a:ext cx="304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7E9DD20-58B6-4640-9C18-AC8B8408A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93044"/>
            <a:ext cx="8272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Abdullah bought a DVD player from a shop for £336 and sold it in his shop for £399. Calculate the percentage profit.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08F64A9-A360-4464-A146-881DBFA62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568" y="2816189"/>
            <a:ext cx="455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Profit  =  £399 – £336 = £63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A95D26D9-FE11-4725-8A69-48D27CC1D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414805"/>
            <a:ext cx="3455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profit </a:t>
            </a:r>
            <a:endParaRPr lang="en-US" altLang="en-US" sz="28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ED375D24-BBEB-44B1-91A9-FA719FD0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41480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25352A28-EB11-4F22-9D3F-D1935BC8C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1613" y="4616797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6AA6C6BB-1D68-4DD0-909A-A99BEC059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1613" y="4184997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£63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E61F09CD-CFCD-409C-8DD4-6C20825C3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1613" y="4689822"/>
            <a:ext cx="806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£336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9C0AE643-F879-4A84-8DE2-11D8BA3DB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194" y="347002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AE3F4A57-7DD9-43A5-9C3E-4F1CCD9D9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66" y="3452278"/>
            <a:ext cx="875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0BF3A9F-73F8-4849-BEB6-B6463A5C51C1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3270871"/>
            <a:ext cx="1443037" cy="850901"/>
            <a:chOff x="2692" y="2202"/>
            <a:chExt cx="909" cy="536"/>
          </a:xfrm>
        </p:grpSpPr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F4A9D909-A836-4B3D-B54A-FD6DB456DE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478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84B4F210-1ED7-414F-A304-23E36FDD7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8" y="2202"/>
              <a:ext cx="56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profit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FD997F1E-DAA0-4F68-96C9-65D9EC1D4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2" y="2447"/>
              <a:ext cx="9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Cost price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9" name="Text Box 21">
            <a:extLst>
              <a:ext uri="{FF2B5EF4-FFF2-40B4-BE49-F238E27FC236}">
                <a16:creationId xmlns:a16="http://schemas.microsoft.com/office/drawing/2014/main" id="{ECEAF98F-9608-4949-AD7B-EA15F1848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432946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4AC00D3C-B507-4D82-BAE4-313CF0D12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5575" y="4400897"/>
            <a:ext cx="875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24">
            <a:extLst>
              <a:ext uri="{FF2B5EF4-FFF2-40B4-BE49-F238E27FC236}">
                <a16:creationId xmlns:a16="http://schemas.microsoft.com/office/drawing/2014/main" id="{F57875A9-D3C9-486D-BA41-0228B7ED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538" y="5168822"/>
            <a:ext cx="268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0.1875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100%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53CEA95C-9130-4734-B0C8-6C3A146EC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726507"/>
            <a:ext cx="165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18.75%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 Box 29">
            <a:extLst>
              <a:ext uri="{FF2B5EF4-FFF2-40B4-BE49-F238E27FC236}">
                <a16:creationId xmlns:a16="http://schemas.microsoft.com/office/drawing/2014/main" id="{DC9E64B3-A61D-4BF5-A1A6-2B60DCCF4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75" y="6249730"/>
            <a:ext cx="470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Percentage profit = 18.75%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5C2FCD63-C042-48B6-968F-EB6FD606423A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Problems on profit and loss</a:t>
            </a:r>
            <a:endParaRPr lang="en-US" altLang="en-US" dirty="0"/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E110CC13-8CE4-470B-99D1-C066670BF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38819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853C7BE4-6946-429E-98C0-9A6BA7137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14855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D3ABFC77-CBC2-4A83-ADE9-AEBAE16ED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70184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124B9ABB-E538-4E19-8C96-34DA74B48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354" y="231561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21D15700-51B8-46D7-8DBC-1CFC986E4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898" y="2315611"/>
            <a:ext cx="101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en-US" altLang="en-US" sz="2400" b="1" dirty="0">
              <a:solidFill>
                <a:srgbClr val="3333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0E75F5F1-D4E0-4A02-B7A3-405D6E3DC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189" y="2321241"/>
            <a:ext cx="41252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</a:t>
            </a:r>
            <a:endParaRPr lang="en-US" altLang="en-US" sz="2400" b="1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2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5B86D44-A449-4C24-9D29-0EAAF7DCB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35" y="999519"/>
            <a:ext cx="2252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5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172C862-E709-46D6-A97C-9F8D88F7B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44" y="1442232"/>
            <a:ext cx="75388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Omar bought a car for £6400 and sold it for £4832. Calculate the percentage loss.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97ECBE06-5533-48DE-9F2C-3E483C485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6816" y="2671062"/>
            <a:ext cx="462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Loss = £6400 – £4832 = £1568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1121BCC6-5BC3-487D-9F90-7AF744285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183" y="3228225"/>
            <a:ext cx="280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Percentage loss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0803832D-3EEB-4072-98B2-610FD29A026C}"/>
              </a:ext>
            </a:extLst>
          </p:cNvPr>
          <p:cNvGrpSpPr>
            <a:grpSpLocks/>
          </p:cNvGrpSpPr>
          <p:nvPr/>
        </p:nvGrpSpPr>
        <p:grpSpPr bwMode="auto">
          <a:xfrm>
            <a:off x="3843338" y="3060513"/>
            <a:ext cx="1443038" cy="820738"/>
            <a:chOff x="2738" y="2212"/>
            <a:chExt cx="909" cy="517"/>
          </a:xfrm>
        </p:grpSpPr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31682495-A5A5-4791-A200-37819385C0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478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DA124416-AACB-4D89-BFC9-C97588BB2E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8" y="2212"/>
              <a:ext cx="4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Loss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B7DA73C2-78A7-4F02-B1F6-49CE2BF46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8" y="2438"/>
              <a:ext cx="9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Cost price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Text Box 12">
            <a:extLst>
              <a:ext uri="{FF2B5EF4-FFF2-40B4-BE49-F238E27FC236}">
                <a16:creationId xmlns:a16="http://schemas.microsoft.com/office/drawing/2014/main" id="{5CC81AAA-B7F1-4ED2-BE3F-E438EE24E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832" y="324293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7C644B8B-D30C-45C1-9179-B86E9C871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444" y="3245224"/>
            <a:ext cx="138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F1D679A3-B4EB-4396-8161-68B75CE4C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882" y="3853983"/>
            <a:ext cx="1173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£1568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E29A786D-2B99-4B6C-860D-8CC1642D6A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1445" y="428578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8407B9C0-998A-49ED-A34C-D002CF798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245" y="4376271"/>
            <a:ext cx="9621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£6400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59229948-E265-483B-8A21-D941C7BFD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870" y="399685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F0F5C951-E4E5-4DB6-9CA1-5690D630E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2470" y="4015908"/>
            <a:ext cx="117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8AE13CDA-EAB2-4076-BA49-658F5FD25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494" y="4908549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0.245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 100%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58700FDE-04D6-4C40-8B0F-0DB3BF8A2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953" y="549458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24.5%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1DAE9D6B-7022-43CA-BF22-7B51903A7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028" y="6131673"/>
            <a:ext cx="556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percentage loss is 24.5%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72B400D7-2BDB-438C-9D40-538BEC2C8A50}"/>
              </a:ext>
            </a:extLst>
          </p:cNvPr>
          <p:cNvSpPr txBox="1">
            <a:spLocks noChangeArrowheads="1"/>
          </p:cNvSpPr>
          <p:nvPr/>
        </p:nvSpPr>
        <p:spPr>
          <a:xfrm>
            <a:off x="381731" y="279875"/>
            <a:ext cx="7543800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Problems on profit and loss</a:t>
            </a:r>
            <a:endParaRPr lang="en-US" altLang="en-US" dirty="0"/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D4416747-66CE-4C56-951D-DAA718696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6816" y="2189974"/>
            <a:ext cx="93545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endParaRPr lang="en-US" altLang="en-US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2EF5D39E-DB3C-4701-A9A6-AEF190B6E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106" y="2189974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641D10D7-800E-4C47-B8A4-90011341C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472" y="2187741"/>
            <a:ext cx="3888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price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en-US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selling price</a:t>
            </a:r>
            <a:endParaRPr lang="en-US" altLang="en-US" sz="24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5214CAD9-73C4-40DD-8A55-9C26EA754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4036664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FAD81AB2-286E-4499-BEB9-F85C87D84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488802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F8CE49CA-7F34-4164-A7F7-627E93804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544082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  <p:bldP spid="13" grpId="0"/>
      <p:bldP spid="14" grpId="0"/>
      <p:bldP spid="15" grpId="0" animBg="1"/>
      <p:bldP spid="16" grpId="0"/>
      <p:bldP spid="18" grpId="0"/>
      <p:bldP spid="19" grpId="0"/>
      <p:bldP spid="20" grpId="0"/>
      <p:bldP spid="21" grpId="0"/>
      <p:bldP spid="23" grpId="0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379</TotalTime>
  <Words>711</Words>
  <Application>Microsoft Office PowerPoint</Application>
  <PresentationFormat>On-screen Show (4:3)</PresentationFormat>
  <Paragraphs>159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41</cp:revision>
  <dcterms:created xsi:type="dcterms:W3CDTF">2016-08-14T00:28:51Z</dcterms:created>
  <dcterms:modified xsi:type="dcterms:W3CDTF">2023-08-18T13:58:40Z</dcterms:modified>
</cp:coreProperties>
</file>