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3" r:id="rId10"/>
    <p:sldId id="344" r:id="rId11"/>
    <p:sldId id="345" r:id="rId12"/>
    <p:sldId id="342" r:id="rId13"/>
    <p:sldId id="346" r:id="rId14"/>
    <p:sldId id="347" r:id="rId15"/>
    <p:sldId id="348" r:id="rId16"/>
    <p:sldId id="31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0713" indent="-620713"/>
            <a:r>
              <a:rPr lang="en-US" cap="none" dirty="0">
                <a:latin typeface="Comic Sans MS" panose="030F0702030302020204" pitchFamily="66" charset="0"/>
              </a:rPr>
              <a:t>LO: To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percentages and the equivalent decimal </a:t>
            </a:r>
            <a:r>
              <a:rPr lang="en-GB" altLang="en-US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fraction.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0713" indent="-620713" fontAlgn="auto">
              <a:spcAft>
                <a:spcPts val="0"/>
              </a:spcAft>
            </a:pP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609600" y="165833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dirty="0"/>
              <a:t>Percentages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1281F3-B9FB-8416-27DF-2699DA95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7C26C-3307-4ACC-A6E5-37732ECA6899}" type="datetime4">
              <a:rPr lang="en-GB" smtClean="0"/>
              <a:t>07 January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583953A-C598-4603-ABAB-C99FD65EE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03" y="1281539"/>
            <a:ext cx="78980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To change a fraction to a percentage change the fraction to a decimal and multiply by 100%.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CCEF53C7-81EB-4FE6-BA75-BDF2FA61A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38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AAE7A7A-85B5-4107-A20D-D1A79D071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2148489"/>
            <a:ext cx="1494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6B24C702-68E9-459E-A5DD-8655D6B29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638" y="2683636"/>
            <a:ext cx="30469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Change to percentage: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2B248F4F-F7DF-40C0-B1EC-12477F8CF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263" y="2664586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(a).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017B3471-2A70-48E1-8135-7BAAEFABA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026" y="2664586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(b).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17">
            <a:extLst>
              <a:ext uri="{FF2B5EF4-FFF2-40B4-BE49-F238E27FC236}">
                <a16:creationId xmlns:a16="http://schemas.microsoft.com/office/drawing/2014/main" id="{E847821F-707D-4754-82AC-A9D1A13A524E}"/>
              </a:ext>
            </a:extLst>
          </p:cNvPr>
          <p:cNvGrpSpPr>
            <a:grpSpLocks/>
          </p:cNvGrpSpPr>
          <p:nvPr/>
        </p:nvGrpSpPr>
        <p:grpSpPr bwMode="auto">
          <a:xfrm>
            <a:off x="5051426" y="2521713"/>
            <a:ext cx="504825" cy="893763"/>
            <a:chOff x="2971" y="1979"/>
            <a:chExt cx="318" cy="563"/>
          </a:xfrm>
        </p:grpSpPr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42627196-F53B-4CE8-9D27-9358A834A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2251"/>
              <a:ext cx="3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FC7D1307-9424-4B84-B5F7-4774D8CFF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" y="1979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E595E615-9335-4F03-BB09-15912C9C8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" y="2251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18">
            <a:extLst>
              <a:ext uri="{FF2B5EF4-FFF2-40B4-BE49-F238E27FC236}">
                <a16:creationId xmlns:a16="http://schemas.microsoft.com/office/drawing/2014/main" id="{EBA26B5B-E365-42AB-92DF-391A3F148CC5}"/>
              </a:ext>
            </a:extLst>
          </p:cNvPr>
          <p:cNvGrpSpPr>
            <a:grpSpLocks/>
          </p:cNvGrpSpPr>
          <p:nvPr/>
        </p:nvGrpSpPr>
        <p:grpSpPr bwMode="auto">
          <a:xfrm>
            <a:off x="6635751" y="2521713"/>
            <a:ext cx="576262" cy="893763"/>
            <a:chOff x="3969" y="1979"/>
            <a:chExt cx="363" cy="563"/>
          </a:xfrm>
        </p:grpSpPr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447E538B-F133-4E13-8F5E-A1BECA747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2251"/>
              <a:ext cx="3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094D3D95-39C5-4FF8-BBAB-828FBD6D3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9" y="1979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E4876C92-9498-437E-BFA7-2CB53559A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2251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8" name="Text Box 19">
            <a:extLst>
              <a:ext uri="{FF2B5EF4-FFF2-40B4-BE49-F238E27FC236}">
                <a16:creationId xmlns:a16="http://schemas.microsoft.com/office/drawing/2014/main" id="{7A88F1DC-8647-45E2-9C98-F0D72D29E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3728625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(a).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9" name="Group 20">
            <a:extLst>
              <a:ext uri="{FF2B5EF4-FFF2-40B4-BE49-F238E27FC236}">
                <a16:creationId xmlns:a16="http://schemas.microsoft.com/office/drawing/2014/main" id="{ED6883FB-30CE-4EBA-84BD-8C64031D5C85}"/>
              </a:ext>
            </a:extLst>
          </p:cNvPr>
          <p:cNvGrpSpPr>
            <a:grpSpLocks/>
          </p:cNvGrpSpPr>
          <p:nvPr/>
        </p:nvGrpSpPr>
        <p:grpSpPr bwMode="auto">
          <a:xfrm>
            <a:off x="1320800" y="3565114"/>
            <a:ext cx="504825" cy="893763"/>
            <a:chOff x="2971" y="1979"/>
            <a:chExt cx="318" cy="563"/>
          </a:xfrm>
        </p:grpSpPr>
        <p:sp>
          <p:nvSpPr>
            <p:cNvPr id="20" name="Line 21">
              <a:extLst>
                <a:ext uri="{FF2B5EF4-FFF2-40B4-BE49-F238E27FC236}">
                  <a16:creationId xmlns:a16="http://schemas.microsoft.com/office/drawing/2014/main" id="{673B3AF2-4717-4C7C-91DE-4C1F9CB51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2251"/>
              <a:ext cx="3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 Box 22">
              <a:extLst>
                <a:ext uri="{FF2B5EF4-FFF2-40B4-BE49-F238E27FC236}">
                  <a16:creationId xmlns:a16="http://schemas.microsoft.com/office/drawing/2014/main" id="{F1DCAA4C-73FD-47C3-A0FC-EFE7BC3DD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" y="1979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Text Box 23">
              <a:extLst>
                <a:ext uri="{FF2B5EF4-FFF2-40B4-BE49-F238E27FC236}">
                  <a16:creationId xmlns:a16="http://schemas.microsoft.com/office/drawing/2014/main" id="{4A53F46A-238F-4E63-946E-C430DF3EF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6" y="2251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3" name="Text Box 24">
            <a:extLst>
              <a:ext uri="{FF2B5EF4-FFF2-40B4-BE49-F238E27FC236}">
                <a16:creationId xmlns:a16="http://schemas.microsoft.com/office/drawing/2014/main" id="{998ABD75-79EB-46D4-8E02-CA51CE777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450" y="372862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1B3A3B81-1361-4D76-9CB9-691998184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3728625"/>
            <a:ext cx="787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÷ 8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9C277D49-E532-492D-A74B-4D7E492BD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3413" y="372862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DB8C54C8-D45E-4171-B712-9B0788BE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0" y="3728625"/>
            <a:ext cx="8883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0.375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3303100F-F5F6-44DE-9845-F52931C2B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4988" y="370957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28" name="Text Box 29">
            <a:extLst>
              <a:ext uri="{FF2B5EF4-FFF2-40B4-BE49-F238E27FC236}">
                <a16:creationId xmlns:a16="http://schemas.microsoft.com/office/drawing/2014/main" id="{78F0C27C-987C-4934-9CC0-AC124E5EE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888" y="3709575"/>
            <a:ext cx="8755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30">
            <a:extLst>
              <a:ext uri="{FF2B5EF4-FFF2-40B4-BE49-F238E27FC236}">
                <a16:creationId xmlns:a16="http://schemas.microsoft.com/office/drawing/2014/main" id="{2A272FC5-F078-434F-A701-2F48C12C1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050" y="3709575"/>
            <a:ext cx="11801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 37.5%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 Box 31">
            <a:extLst>
              <a:ext uri="{FF2B5EF4-FFF2-40B4-BE49-F238E27FC236}">
                <a16:creationId xmlns:a16="http://schemas.microsoft.com/office/drawing/2014/main" id="{6F3BC91F-B45E-424F-8C46-6DC64B61D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273" y="4989514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(b).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1" name="Group 32">
            <a:extLst>
              <a:ext uri="{FF2B5EF4-FFF2-40B4-BE49-F238E27FC236}">
                <a16:creationId xmlns:a16="http://schemas.microsoft.com/office/drawing/2014/main" id="{084A0A5B-93B6-49CD-83C1-BB9946DC2C2D}"/>
              </a:ext>
            </a:extLst>
          </p:cNvPr>
          <p:cNvGrpSpPr>
            <a:grpSpLocks/>
          </p:cNvGrpSpPr>
          <p:nvPr/>
        </p:nvGrpSpPr>
        <p:grpSpPr bwMode="auto">
          <a:xfrm>
            <a:off x="1268973" y="4773616"/>
            <a:ext cx="576262" cy="893763"/>
            <a:chOff x="3969" y="1979"/>
            <a:chExt cx="363" cy="563"/>
          </a:xfrm>
        </p:grpSpPr>
        <p:sp>
          <p:nvSpPr>
            <p:cNvPr id="32" name="Line 33">
              <a:extLst>
                <a:ext uri="{FF2B5EF4-FFF2-40B4-BE49-F238E27FC236}">
                  <a16:creationId xmlns:a16="http://schemas.microsoft.com/office/drawing/2014/main" id="{A54BF759-AE4C-4CFB-AFBF-160B5D96D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2251"/>
              <a:ext cx="3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Text Box 34">
              <a:extLst>
                <a:ext uri="{FF2B5EF4-FFF2-40B4-BE49-F238E27FC236}">
                  <a16:creationId xmlns:a16="http://schemas.microsoft.com/office/drawing/2014/main" id="{5A8F3742-0D9E-4403-AB71-B004F538E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9" y="1979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 Box 35">
              <a:extLst>
                <a:ext uri="{FF2B5EF4-FFF2-40B4-BE49-F238E27FC236}">
                  <a16:creationId xmlns:a16="http://schemas.microsoft.com/office/drawing/2014/main" id="{254ABE62-C851-4689-82A3-B2D0D2291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9" y="2251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5" name="Text Box 36">
            <a:extLst>
              <a:ext uri="{FF2B5EF4-FFF2-40B4-BE49-F238E27FC236}">
                <a16:creationId xmlns:a16="http://schemas.microsoft.com/office/drawing/2014/main" id="{1A7E1B11-4969-481F-8388-080478535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623" y="493712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 Box 37">
            <a:extLst>
              <a:ext uri="{FF2B5EF4-FFF2-40B4-BE49-F238E27FC236}">
                <a16:creationId xmlns:a16="http://schemas.microsoft.com/office/drawing/2014/main" id="{04754831-E021-4423-93A9-97E3AF2C5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860" y="4937127"/>
            <a:ext cx="1165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÷ 16 =</a:t>
            </a:r>
          </a:p>
        </p:txBody>
      </p:sp>
      <p:sp>
        <p:nvSpPr>
          <p:cNvPr id="39" name="Text Box 39">
            <a:extLst>
              <a:ext uri="{FF2B5EF4-FFF2-40B4-BE49-F238E27FC236}">
                <a16:creationId xmlns:a16="http://schemas.microsoft.com/office/drawing/2014/main" id="{CAD6BF65-1587-46A9-9529-97304A85F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9285" y="4937127"/>
            <a:ext cx="1043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0.1875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Text Box 40">
            <a:extLst>
              <a:ext uri="{FF2B5EF4-FFF2-40B4-BE49-F238E27FC236}">
                <a16:creationId xmlns:a16="http://schemas.microsoft.com/office/drawing/2014/main" id="{DA0E75FC-CA35-417D-B86D-8C935EAED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0373" y="493712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</a:p>
        </p:txBody>
      </p:sp>
      <p:sp>
        <p:nvSpPr>
          <p:cNvPr id="41" name="Text Box 41">
            <a:extLst>
              <a:ext uri="{FF2B5EF4-FFF2-40B4-BE49-F238E27FC236}">
                <a16:creationId xmlns:a16="http://schemas.microsoft.com/office/drawing/2014/main" id="{5A1DE874-F385-45FA-8E7A-FA250116D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9148" y="4937127"/>
            <a:ext cx="10983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100% 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Box 43">
            <a:extLst>
              <a:ext uri="{FF2B5EF4-FFF2-40B4-BE49-F238E27FC236}">
                <a16:creationId xmlns:a16="http://schemas.microsoft.com/office/drawing/2014/main" id="{CC11520D-7273-4224-AE0C-C73CB6329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698" y="4937127"/>
            <a:ext cx="111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18.75%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itle 2">
            <a:extLst>
              <a:ext uri="{FF2B5EF4-FFF2-40B4-BE49-F238E27FC236}">
                <a16:creationId xmlns:a16="http://schemas.microsoft.com/office/drawing/2014/main" id="{6ABD693A-DC65-4272-9DE5-092016B8D429}"/>
              </a:ext>
            </a:extLst>
          </p:cNvPr>
          <p:cNvSpPr txBox="1">
            <a:spLocks/>
          </p:cNvSpPr>
          <p:nvPr/>
        </p:nvSpPr>
        <p:spPr>
          <a:xfrm>
            <a:off x="37972" y="321979"/>
            <a:ext cx="8255813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/>
              <a:t>Changing fractions to Percentages</a:t>
            </a:r>
            <a:endParaRPr lang="en-US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6025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5" grpId="0"/>
      <p:bldP spid="36" grpId="0"/>
      <p:bldP spid="39" grpId="0"/>
      <p:bldP spid="40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466FD760-BF0B-4309-A8D0-172FBD32D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98291"/>
            <a:ext cx="194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89A2C66-9E7C-4F4C-A369-5638A912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39" y="2737570"/>
            <a:ext cx="47085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write the percentage as a decimal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4B630D37-34C8-4A66-A4EF-19BFD2B62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39" y="4390146"/>
            <a:ext cx="50628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multiply the decimal by the amount.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D0093033-41FA-4162-B1A3-2CC1314C5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986" y="2026096"/>
            <a:ext cx="29624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Calculate 33% of 84kg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E3F2C83C-7421-4FA7-8286-962F0177B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6" y="3612310"/>
            <a:ext cx="942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33%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F5304841-30DA-4EF7-BEA4-8D5B0F91E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075" y="3429000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33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E7CF7C39-CBB2-49CD-AE74-661E7F763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9075" y="3860800"/>
            <a:ext cx="504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A6616605-5E4D-480A-AC86-EEBA94EF7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6050" y="38608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FE1CB2D0-36B4-4811-8429-EDA954292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6137" y="3590925"/>
            <a:ext cx="10246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 0.33 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D0CA01FC-74A5-4AF9-A4E7-53C062B80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275" y="5112141"/>
            <a:ext cx="18517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0.33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 84kg =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F87802AF-E606-49F2-87DD-52066E5BB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5112141"/>
            <a:ext cx="1181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27.72kg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2D92386-79E9-4F73-B31B-B7F8FBB1C31E}"/>
              </a:ext>
            </a:extLst>
          </p:cNvPr>
          <p:cNvSpPr txBox="1">
            <a:spLocks/>
          </p:cNvSpPr>
          <p:nvPr/>
        </p:nvSpPr>
        <p:spPr>
          <a:xfrm>
            <a:off x="364631" y="232123"/>
            <a:ext cx="8173122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chemeClr val="bg2">
                    <a:lumMod val="50000"/>
                  </a:schemeClr>
                </a:solidFill>
              </a:rPr>
              <a:t>Working out a percentage of an amount</a:t>
            </a:r>
            <a:endParaRPr lang="en-US" alt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4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"/>
                            </p:stCondLst>
                            <p:childTnLst>
                              <p:par>
                                <p:cTn id="4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00"/>
                            </p:stCondLst>
                            <p:childTnLst>
                              <p:par>
                                <p:cTn id="5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A0EF385-8591-4651-BADA-F65277E05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40482"/>
            <a:ext cx="194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  <a:endParaRPr lang="en-US" altLang="en-US" sz="2400" b="1" u="sng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3">
                <a:extLst>
                  <a:ext uri="{FF2B5EF4-FFF2-40B4-BE49-F238E27FC236}">
                    <a16:creationId xmlns:a16="http://schemas.microsoft.com/office/drawing/2014/main" id="{A76EB1A8-C713-4CD2-BAA8-2DAB245C07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225" y="1773238"/>
                <a:ext cx="2941574" cy="6240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Calculate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altLang="en-US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% of £40</a:t>
                </a:r>
                <a:endParaRPr lang="en-US" altLang="en-US" sz="24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 Box 13">
                <a:extLst>
                  <a:ext uri="{FF2B5EF4-FFF2-40B4-BE49-F238E27FC236}">
                    <a16:creationId xmlns:a16="http://schemas.microsoft.com/office/drawing/2014/main" id="{A76EB1A8-C713-4CD2-BAA8-2DAB245C0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225" y="1773238"/>
                <a:ext cx="2941574" cy="624082"/>
              </a:xfrm>
              <a:prstGeom prst="rect">
                <a:avLst/>
              </a:prstGeom>
              <a:blipFill>
                <a:blip r:embed="rId3"/>
                <a:stretch>
                  <a:fillRect l="-3320" b="-98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19">
                <a:extLst>
                  <a:ext uri="{FF2B5EF4-FFF2-40B4-BE49-F238E27FC236}">
                    <a16:creationId xmlns:a16="http://schemas.microsoft.com/office/drawing/2014/main" id="{AE21F52F-D2D7-4CA6-89D3-6F3041D33B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7837" y="2828058"/>
                <a:ext cx="1763624" cy="6240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en-US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% = 5.25%</a:t>
                </a:r>
              </a:p>
            </p:txBody>
          </p:sp>
        </mc:Choice>
        <mc:Fallback xmlns="">
          <p:sp>
            <p:nvSpPr>
              <p:cNvPr id="6" name="Text Box 19">
                <a:extLst>
                  <a:ext uri="{FF2B5EF4-FFF2-40B4-BE49-F238E27FC236}">
                    <a16:creationId xmlns:a16="http://schemas.microsoft.com/office/drawing/2014/main" id="{AE21F52F-D2D7-4CA6-89D3-6F3041D3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47837" y="2828058"/>
                <a:ext cx="1763624" cy="624082"/>
              </a:xfrm>
              <a:prstGeom prst="rect">
                <a:avLst/>
              </a:prstGeom>
              <a:blipFill>
                <a:blip r:embed="rId4"/>
                <a:stretch>
                  <a:fillRect l="-5536" r="-3806" b="-98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38">
            <a:extLst>
              <a:ext uri="{FF2B5EF4-FFF2-40B4-BE49-F238E27FC236}">
                <a16:creationId xmlns:a16="http://schemas.microsoft.com/office/drawing/2014/main" id="{12983101-547A-4834-930E-9C143C695E35}"/>
              </a:ext>
            </a:extLst>
          </p:cNvPr>
          <p:cNvGrpSpPr>
            <a:grpSpLocks/>
          </p:cNvGrpSpPr>
          <p:nvPr/>
        </p:nvGrpSpPr>
        <p:grpSpPr bwMode="auto">
          <a:xfrm>
            <a:off x="3898106" y="2720521"/>
            <a:ext cx="763588" cy="882651"/>
            <a:chOff x="1927" y="1487"/>
            <a:chExt cx="481" cy="556"/>
          </a:xfrm>
        </p:grpSpPr>
        <p:sp>
          <p:nvSpPr>
            <p:cNvPr id="8" name="Text Box 21">
              <a:extLst>
                <a:ext uri="{FF2B5EF4-FFF2-40B4-BE49-F238E27FC236}">
                  <a16:creationId xmlns:a16="http://schemas.microsoft.com/office/drawing/2014/main" id="{5D77D55C-88BD-4578-A740-7EDD0CAC6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6" y="1487"/>
              <a:ext cx="4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5.25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Line 22">
              <a:extLst>
                <a:ext uri="{FF2B5EF4-FFF2-40B4-BE49-F238E27FC236}">
                  <a16:creationId xmlns:a16="http://schemas.microsoft.com/office/drawing/2014/main" id="{DB897F52-75FC-4982-BDCF-CAFD894D15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1752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 Box 23">
              <a:extLst>
                <a:ext uri="{FF2B5EF4-FFF2-40B4-BE49-F238E27FC236}">
                  <a16:creationId xmlns:a16="http://schemas.microsoft.com/office/drawing/2014/main" id="{4D9E52B0-F930-41B7-B4AF-C134109CD0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752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Text Box 24">
            <a:extLst>
              <a:ext uri="{FF2B5EF4-FFF2-40B4-BE49-F238E27FC236}">
                <a16:creationId xmlns:a16="http://schemas.microsoft.com/office/drawing/2014/main" id="{861E2E5F-506F-45B8-906A-BC7DEF1F7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665" y="4459499"/>
            <a:ext cx="2024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0.0525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 £40</a:t>
            </a:r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F7C1CB54-48F2-4F4C-8C8E-ADED11ACB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500" y="4459499"/>
            <a:ext cx="2252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 £2.10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6BC4E44F-1DD1-4CF0-BC18-779E90FC0B06}"/>
              </a:ext>
            </a:extLst>
          </p:cNvPr>
          <p:cNvSpPr txBox="1">
            <a:spLocks/>
          </p:cNvSpPr>
          <p:nvPr/>
        </p:nvSpPr>
        <p:spPr>
          <a:xfrm>
            <a:off x="395288" y="268288"/>
            <a:ext cx="8173122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chemeClr val="bg2">
                    <a:lumMod val="50000"/>
                  </a:schemeClr>
                </a:solidFill>
              </a:rPr>
              <a:t>Working out a percentage of an amount</a:t>
            </a:r>
            <a:endParaRPr lang="en-US" alt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09FF7459-EA97-4845-B324-00E4027D1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4470" y="2878398"/>
            <a:ext cx="12666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0.0525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B7A2D6CF-F3DA-4AFB-9A7E-029B6EEFC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53" y="2292176"/>
            <a:ext cx="47085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write the percentage as a decimal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D308C0-8645-4FA3-A7B3-AF8201E99BCB}"/>
              </a:ext>
            </a:extLst>
          </p:cNvPr>
          <p:cNvSpPr/>
          <p:nvPr/>
        </p:nvSpPr>
        <p:spPr>
          <a:xfrm>
            <a:off x="3560999" y="296103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9C9ED4B-BC5B-4CFC-A95A-704F9DA22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53" y="3671181"/>
            <a:ext cx="50628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multiply the decimal by the amount.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69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37302441-ED3C-42D0-A984-034E01A5F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1886446"/>
            <a:ext cx="6323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To write one amount as a percentage of another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F23D9A11-8A61-40CE-8145-50A6DFADC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293" y="2598581"/>
            <a:ext cx="4862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write one as a fraction of the other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DE21F7F0-7A78-4831-9B64-76E8293EB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293" y="3521338"/>
            <a:ext cx="4679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 Change the fraction to a decimal  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4D83EB79-565C-48E6-8868-4FCC1020B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293" y="4444096"/>
            <a:ext cx="4261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Multiply the decimal by 100%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0853A6D7-D730-474B-ADAB-C50706CD6F1A}"/>
              </a:ext>
            </a:extLst>
          </p:cNvPr>
          <p:cNvSpPr txBox="1">
            <a:spLocks/>
          </p:cNvSpPr>
          <p:nvPr/>
        </p:nvSpPr>
        <p:spPr>
          <a:xfrm>
            <a:off x="395288" y="268288"/>
            <a:ext cx="8173122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chemeClr val="bg2">
                    <a:lumMod val="50000"/>
                  </a:schemeClr>
                </a:solidFill>
              </a:rPr>
              <a:t>Making comparisons using percentages.</a:t>
            </a:r>
            <a:endParaRPr lang="en-US" alt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5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6A0C91C5-7197-46AE-838A-EE1CC1C0B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56" y="1477962"/>
            <a:ext cx="700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Write 660g as a percentage of 4 kg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00B00EC4-579E-415B-81A1-B41792B62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062" y="1888906"/>
            <a:ext cx="50020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First, make sure to use the same units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00F1C3B1-6E49-4E62-927A-294876B50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83" y="3033470"/>
            <a:ext cx="10609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Step 1.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id="{7A6C8937-D50C-4B22-A48A-FF1CAC62B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333" y="3033470"/>
            <a:ext cx="52536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Write 660 as a fraction of 4000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27">
            <a:extLst>
              <a:ext uri="{FF2B5EF4-FFF2-40B4-BE49-F238E27FC236}">
                <a16:creationId xmlns:a16="http://schemas.microsoft.com/office/drawing/2014/main" id="{7F62C4B0-E4F2-4119-9C69-B5ED6EC8F12C}"/>
              </a:ext>
            </a:extLst>
          </p:cNvPr>
          <p:cNvGrpSpPr>
            <a:grpSpLocks/>
          </p:cNvGrpSpPr>
          <p:nvPr/>
        </p:nvGrpSpPr>
        <p:grpSpPr bwMode="auto">
          <a:xfrm>
            <a:off x="3159967" y="3368473"/>
            <a:ext cx="865188" cy="887413"/>
            <a:chOff x="1156" y="2978"/>
            <a:chExt cx="545" cy="559"/>
          </a:xfrm>
        </p:grpSpPr>
        <p:sp>
          <p:nvSpPr>
            <p:cNvPr id="14" name="Text Box 20">
              <a:extLst>
                <a:ext uri="{FF2B5EF4-FFF2-40B4-BE49-F238E27FC236}">
                  <a16:creationId xmlns:a16="http://schemas.microsoft.com/office/drawing/2014/main" id="{57CC0B2A-885D-4326-938D-5ECBC783C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7" y="2978"/>
              <a:ext cx="4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660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Line 21">
              <a:extLst>
                <a:ext uri="{FF2B5EF4-FFF2-40B4-BE49-F238E27FC236}">
                  <a16:creationId xmlns:a16="http://schemas.microsoft.com/office/drawing/2014/main" id="{0A1B13C3-AF69-4101-A51D-FB17F38DC6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6" y="3249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 Box 22">
              <a:extLst>
                <a:ext uri="{FF2B5EF4-FFF2-40B4-BE49-F238E27FC236}">
                  <a16:creationId xmlns:a16="http://schemas.microsoft.com/office/drawing/2014/main" id="{64457179-9247-4E18-8104-D68F7621B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3249"/>
              <a:ext cx="5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4000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7" name="Text Box 23">
            <a:extLst>
              <a:ext uri="{FF2B5EF4-FFF2-40B4-BE49-F238E27FC236}">
                <a16:creationId xmlns:a16="http://schemas.microsoft.com/office/drawing/2014/main" id="{7769DD58-A17E-4EFF-854C-158CC7229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127" y="424915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Step 2.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 Box 24">
            <a:extLst>
              <a:ext uri="{FF2B5EF4-FFF2-40B4-BE49-F238E27FC236}">
                <a16:creationId xmlns:a16="http://schemas.microsoft.com/office/drawing/2014/main" id="{2021FA8E-A5C2-4C61-97B3-C91E4FCEB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611" y="4249158"/>
            <a:ext cx="5205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Change the fraction to decimal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05870334-F570-4764-8C09-4B0C5E348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317" y="467555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660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÷ 4000 = 0.165</a:t>
            </a:r>
          </a:p>
        </p:txBody>
      </p:sp>
      <p:sp>
        <p:nvSpPr>
          <p:cNvPr id="25" name="Title 2">
            <a:extLst>
              <a:ext uri="{FF2B5EF4-FFF2-40B4-BE49-F238E27FC236}">
                <a16:creationId xmlns:a16="http://schemas.microsoft.com/office/drawing/2014/main" id="{CA3F2279-2B0A-4B9C-A9E5-683DF0F3A909}"/>
              </a:ext>
            </a:extLst>
          </p:cNvPr>
          <p:cNvSpPr txBox="1">
            <a:spLocks/>
          </p:cNvSpPr>
          <p:nvPr/>
        </p:nvSpPr>
        <p:spPr>
          <a:xfrm>
            <a:off x="395288" y="268288"/>
            <a:ext cx="8173122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chemeClr val="bg2">
                    <a:lumMod val="50000"/>
                  </a:schemeClr>
                </a:solidFill>
              </a:rPr>
              <a:t>Making comparisons using percentages.</a:t>
            </a:r>
            <a:endParaRPr lang="en-US" alt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BAAA7A62-435F-4BA6-9EBB-EBF3B27E3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70" y="796690"/>
            <a:ext cx="3476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en-GB" alt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F68CF7C-D7D3-42AC-B174-81793697E6A2}"/>
              </a:ext>
            </a:extLst>
          </p:cNvPr>
          <p:cNvSpPr/>
          <p:nvPr/>
        </p:nvSpPr>
        <p:spPr>
          <a:xfrm>
            <a:off x="385806" y="2290207"/>
            <a:ext cx="2672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kg to grams</a:t>
            </a:r>
            <a:endParaRPr lang="en-US" altLang="en-US" b="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14FBC2E8-3CFC-4F2A-833B-C0F2B8E10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634" y="2242961"/>
            <a:ext cx="2611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 kg = 1000g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8E29F131-B93E-424F-9A5A-740060F7B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634" y="2643012"/>
            <a:ext cx="2611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4 kg = 4000g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86276209-03BF-4CD3-AFD4-5D162BFE4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571" y="5103024"/>
            <a:ext cx="4989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Change decimal to percentage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B1B8B5E9-E375-496E-94DA-8ACC6827F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21" y="5103024"/>
            <a:ext cx="10609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Step 3.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2AFE5F19-636C-4B44-92E7-5E9E3245B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7629" y="5552416"/>
            <a:ext cx="29354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0.165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 100% = 16.5%</a:t>
            </a:r>
          </a:p>
        </p:txBody>
      </p:sp>
      <p:sp>
        <p:nvSpPr>
          <p:cNvPr id="33" name="Text Box 8">
            <a:extLst>
              <a:ext uri="{FF2B5EF4-FFF2-40B4-BE49-F238E27FC236}">
                <a16:creationId xmlns:a16="http://schemas.microsoft.com/office/drawing/2014/main" id="{A5A0DB10-D114-4C60-A95E-935D8E9F1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5780" y="6349023"/>
            <a:ext cx="32983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660g is 16.5% of 4kg</a:t>
            </a:r>
            <a:endParaRPr lang="en-US" altLang="en-US" sz="24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1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7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C6D1425C-8547-4763-989E-9CFC32CB1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319" y="1447330"/>
            <a:ext cx="7437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Write 430 people as a percentage of 1600 people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96CC6600-3A79-4AFE-8E55-BE363041D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835" y="2369854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Step 1.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FA1C0E7B-6A31-411E-A2B9-5FADA3EA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4311650"/>
            <a:ext cx="419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18">
            <a:extLst>
              <a:ext uri="{FF2B5EF4-FFF2-40B4-BE49-F238E27FC236}">
                <a16:creationId xmlns:a16="http://schemas.microsoft.com/office/drawing/2014/main" id="{9343DBB7-034F-4960-9F57-A641A5FADD3C}"/>
              </a:ext>
            </a:extLst>
          </p:cNvPr>
          <p:cNvGrpSpPr>
            <a:grpSpLocks/>
          </p:cNvGrpSpPr>
          <p:nvPr/>
        </p:nvGrpSpPr>
        <p:grpSpPr bwMode="auto">
          <a:xfrm>
            <a:off x="2848722" y="2153954"/>
            <a:ext cx="1100138" cy="889000"/>
            <a:chOff x="1202" y="2568"/>
            <a:chExt cx="693" cy="560"/>
          </a:xfrm>
        </p:grpSpPr>
        <p:sp>
          <p:nvSpPr>
            <p:cNvPr id="8" name="Text Box 15">
              <a:extLst>
                <a:ext uri="{FF2B5EF4-FFF2-40B4-BE49-F238E27FC236}">
                  <a16:creationId xmlns:a16="http://schemas.microsoft.com/office/drawing/2014/main" id="{BBF17FDD-614F-431E-89ED-6C27FFB6BE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2568"/>
              <a:ext cx="6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430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Line 16">
              <a:extLst>
                <a:ext uri="{FF2B5EF4-FFF2-40B4-BE49-F238E27FC236}">
                  <a16:creationId xmlns:a16="http://schemas.microsoft.com/office/drawing/2014/main" id="{A2EEE1C1-5314-44A1-8E42-9533C8E005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7" y="2841"/>
              <a:ext cx="4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 Box 17">
              <a:extLst>
                <a:ext uri="{FF2B5EF4-FFF2-40B4-BE49-F238E27FC236}">
                  <a16:creationId xmlns:a16="http://schemas.microsoft.com/office/drawing/2014/main" id="{D2324C0E-F02D-4A44-B1FA-0445F4AF39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2840"/>
              <a:ext cx="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1600</a:t>
              </a:r>
              <a:endPara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Text Box 19">
            <a:extLst>
              <a:ext uri="{FF2B5EF4-FFF2-40B4-BE49-F238E27FC236}">
                <a16:creationId xmlns:a16="http://schemas.microsoft.com/office/drawing/2014/main" id="{53692367-A66B-4233-94C6-65BB3E543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835" y="3651250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Step 2. 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55264DEC-EEF3-4E2F-8CC5-A047C811C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260" y="3651250"/>
            <a:ext cx="390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430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÷ 1600 = 0.26875</a:t>
            </a:r>
          </a:p>
        </p:txBody>
      </p:sp>
      <p:sp>
        <p:nvSpPr>
          <p:cNvPr id="13" name="Text Box 21">
            <a:extLst>
              <a:ext uri="{FF2B5EF4-FFF2-40B4-BE49-F238E27FC236}">
                <a16:creationId xmlns:a16="http://schemas.microsoft.com/office/drawing/2014/main" id="{E11E82E6-AF30-441C-BA83-4B556061E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835" y="4573774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Step 3. 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22">
            <a:extLst>
              <a:ext uri="{FF2B5EF4-FFF2-40B4-BE49-F238E27FC236}">
                <a16:creationId xmlns:a16="http://schemas.microsoft.com/office/drawing/2014/main" id="{A7BF551B-4A9D-4433-B906-0B0C6C523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8722" y="4646799"/>
            <a:ext cx="417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0.26875 </a:t>
            </a:r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× 100% = 26. 875% </a:t>
            </a: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id="{E73BA7D7-9F1C-4D77-9206-F5F230A6A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8152" y="5307199"/>
            <a:ext cx="11801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26.9%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24">
            <a:extLst>
              <a:ext uri="{FF2B5EF4-FFF2-40B4-BE49-F238E27FC236}">
                <a16:creationId xmlns:a16="http://schemas.microsoft.com/office/drawing/2014/main" id="{D7188A53-6887-4F26-A2C0-7E1E0B80C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2752" y="5288149"/>
            <a:ext cx="15586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 to 1 d. p )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57B8C7B9-7B52-4F04-9F8B-F5342CFC711F}"/>
              </a:ext>
            </a:extLst>
          </p:cNvPr>
          <p:cNvSpPr txBox="1">
            <a:spLocks/>
          </p:cNvSpPr>
          <p:nvPr/>
        </p:nvSpPr>
        <p:spPr>
          <a:xfrm>
            <a:off x="395288" y="268288"/>
            <a:ext cx="8173122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chemeClr val="bg2">
                    <a:lumMod val="50000"/>
                  </a:schemeClr>
                </a:solidFill>
              </a:rPr>
              <a:t>Making comparisons using percentages.</a:t>
            </a:r>
            <a:endParaRPr lang="en-US" alt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036A330D-55A3-4CB8-BB90-5CE376E55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70" y="796690"/>
            <a:ext cx="3476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en-GB" alt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89C642CB-6CAC-441D-9BA4-C75645B2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5780" y="6349023"/>
            <a:ext cx="32983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So, 430 is 26.9% of 1600</a:t>
            </a:r>
            <a:endParaRPr lang="en-US" altLang="en-US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39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/>
      <p:bldP spid="13" grpId="0"/>
      <p:bldP spid="14" grpId="0"/>
      <p:bldP spid="15" grpId="0"/>
      <p:bldP spid="16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4" y="762000"/>
            <a:ext cx="4816759" cy="30946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009775" y="4363492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4937269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514600" y="546357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56713" y="3907219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64F98812-E069-4978-BD1E-49FE02397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42" y="1287438"/>
            <a:ext cx="62849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GB" altLang="en-US" sz="3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Percent’ means out of 100 </a:t>
            </a:r>
            <a:endParaRPr lang="en-US" altLang="en-US" sz="36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A14D1AE1-ACA6-4C10-AA25-C20ADD31B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42" y="1928788"/>
            <a:ext cx="6788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symbol for percent is %</a:t>
            </a:r>
            <a:endParaRPr lang="en-US" altLang="en-US" sz="36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5E9CF93-EDDC-4C65-8198-165B17220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2804404"/>
            <a:ext cx="237766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b="1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%</a:t>
            </a:r>
            <a:r>
              <a:rPr lang="en-GB" altLang="en-US" sz="3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means</a:t>
            </a:r>
            <a:endParaRPr lang="en-US" altLang="en-US" sz="36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93F8DC6-4FED-4FC9-A203-73935D5517D0}"/>
                  </a:ext>
                </a:extLst>
              </p:cNvPr>
              <p:cNvSpPr txBox="1"/>
              <p:nvPr/>
            </p:nvSpPr>
            <p:spPr>
              <a:xfrm>
                <a:off x="3401598" y="2807951"/>
                <a:ext cx="621965" cy="637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solidFill>
                    <a:schemeClr val="bg2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93F8DC6-4FED-4FC9-A203-73935D551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598" y="2807951"/>
                <a:ext cx="621965" cy="637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4">
            <a:extLst>
              <a:ext uri="{FF2B5EF4-FFF2-40B4-BE49-F238E27FC236}">
                <a16:creationId xmlns:a16="http://schemas.microsoft.com/office/drawing/2014/main" id="{5EB5E372-944A-4952-81CA-D1713EF09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3941542"/>
            <a:ext cx="3815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3200" b="1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%</a:t>
            </a:r>
            <a:r>
              <a:rPr lang="en-GB" altLang="en-US" sz="36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a quantity is </a:t>
            </a:r>
            <a:endParaRPr lang="en-US" altLang="en-US" sz="36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A60010-EAAE-4977-B302-7641AFEF4605}"/>
                  </a:ext>
                </a:extLst>
              </p:cNvPr>
              <p:cNvSpPr txBox="1"/>
              <p:nvPr/>
            </p:nvSpPr>
            <p:spPr>
              <a:xfrm>
                <a:off x="4891991" y="3941542"/>
                <a:ext cx="3467809" cy="738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GB" sz="2400" b="1" dirty="0">
                    <a:solidFill>
                      <a:schemeClr val="bg2">
                        <a:lumMod val="5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 </a:t>
                </a:r>
                <a:r>
                  <a:rPr lang="en-GB" sz="3600" b="1" dirty="0">
                    <a:solidFill>
                      <a:schemeClr val="bg2">
                        <a:lumMod val="5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 </a:t>
                </a:r>
                <a:r>
                  <a:rPr lang="en-GB" sz="2400" b="1" dirty="0">
                    <a:solidFill>
                      <a:schemeClr val="bg2">
                        <a:lumMod val="5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 </a:t>
                </a:r>
                <a:r>
                  <a:rPr lang="en-GB" sz="3600" b="1" dirty="0">
                    <a:solidFill>
                      <a:schemeClr val="bg2">
                        <a:lumMod val="5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the quantity</a:t>
                </a:r>
                <a:endParaRPr lang="en-GB" sz="3600" b="1" dirty="0">
                  <a:solidFill>
                    <a:schemeClr val="bg2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A60010-EAAE-4977-B302-7641AFEF4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991" y="3941542"/>
                <a:ext cx="3467809" cy="738857"/>
              </a:xfrm>
              <a:prstGeom prst="rect">
                <a:avLst/>
              </a:prstGeom>
              <a:blipFill>
                <a:blip r:embed="rId4"/>
                <a:stretch>
                  <a:fillRect t="-12397" r="-6854" b="-21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itle 2">
            <a:extLst>
              <a:ext uri="{FF2B5EF4-FFF2-40B4-BE49-F238E27FC236}">
                <a16:creationId xmlns:a16="http://schemas.microsoft.com/office/drawing/2014/main" id="{101CCE10-7CA6-4624-94A6-E061F8D284C4}"/>
              </a:ext>
            </a:extLst>
          </p:cNvPr>
          <p:cNvSpPr txBox="1">
            <a:spLocks/>
          </p:cNvSpPr>
          <p:nvPr/>
        </p:nvSpPr>
        <p:spPr>
          <a:xfrm>
            <a:off x="466017" y="200001"/>
            <a:ext cx="7543800" cy="7667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b="1" dirty="0"/>
              <a:t>Understanding Percentage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2557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7402AC8F-9728-4606-AF97-8E1A46813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1000125"/>
            <a:ext cx="5276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3% means 3 out of every 100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0D8E9AC5-59F0-4C03-86F3-349D25A40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628775"/>
            <a:ext cx="578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3% is called 3 per cent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7F2EBA2E-619D-4F38-9E12-9D05A4E68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25" y="2727325"/>
            <a:ext cx="35480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This is a chocolate bar made up of eight pieces. What percentage is one piece?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A881B77E-1638-4407-BCF8-F8D5267D8A5E}"/>
              </a:ext>
            </a:extLst>
          </p:cNvPr>
          <p:cNvSpPr txBox="1">
            <a:spLocks noChangeArrowheads="1"/>
          </p:cNvSpPr>
          <p:nvPr/>
        </p:nvSpPr>
        <p:spPr bwMode="auto">
          <a:xfrm rot="-963253">
            <a:off x="3804669" y="2402489"/>
            <a:ext cx="8755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CAC8C5C9-7EE9-41A1-828B-2D583B697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13325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AB541AE5-D4C1-4109-9250-732D60E8D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013325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÷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F2CBE0A9-D48D-4ADA-8050-E97D15D7B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5013325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9">
            <a:extLst>
              <a:ext uri="{FF2B5EF4-FFF2-40B4-BE49-F238E27FC236}">
                <a16:creationId xmlns:a16="http://schemas.microsoft.com/office/drawing/2014/main" id="{4C16B90A-82A6-4CF9-9B39-2196FA918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01332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77DBEDDE-6743-4DA8-9ECB-E66A657E2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501332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12.5%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1">
            <a:extLst>
              <a:ext uri="{FF2B5EF4-FFF2-40B4-BE49-F238E27FC236}">
                <a16:creationId xmlns:a16="http://schemas.microsoft.com/office/drawing/2014/main" id="{68FE61DF-2B5B-4AFD-A2A3-81F60FA46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8" y="5680075"/>
            <a:ext cx="58447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One piece of the chocolate bar will be 12.5%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2" descr="http://pngimg.com/upload/chocolate_PNG40.png">
            <a:extLst>
              <a:ext uri="{FF2B5EF4-FFF2-40B4-BE49-F238E27FC236}">
                <a16:creationId xmlns:a16="http://schemas.microsoft.com/office/drawing/2014/main" id="{A6419696-04A0-4B9E-83C2-E191D2BA2A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25"/>
          <a:stretch/>
        </p:blipFill>
        <p:spPr bwMode="auto">
          <a:xfrm rot="15236612">
            <a:off x="1500702" y="2160741"/>
            <a:ext cx="1262124" cy="218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ight Brace 14">
            <a:extLst>
              <a:ext uri="{FF2B5EF4-FFF2-40B4-BE49-F238E27FC236}">
                <a16:creationId xmlns:a16="http://schemas.microsoft.com/office/drawing/2014/main" id="{6057D53D-F432-4EAD-BC9D-08E06EAB2CA2}"/>
              </a:ext>
            </a:extLst>
          </p:cNvPr>
          <p:cNvSpPr/>
          <p:nvPr/>
        </p:nvSpPr>
        <p:spPr>
          <a:xfrm rot="20711261">
            <a:off x="3223891" y="2330162"/>
            <a:ext cx="498475" cy="112421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A1C9AEDB-DBE0-4872-A3EA-CB3F62F35923}"/>
              </a:ext>
            </a:extLst>
          </p:cNvPr>
          <p:cNvSpPr txBox="1">
            <a:spLocks/>
          </p:cNvSpPr>
          <p:nvPr/>
        </p:nvSpPr>
        <p:spPr>
          <a:xfrm>
            <a:off x="822960" y="286605"/>
            <a:ext cx="7543800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b="1" dirty="0"/>
              <a:t>Understanding Percentage</a:t>
            </a:r>
            <a:endParaRPr lang="en-US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1934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63194D1B-4DF9-48F1-A262-0B9860BE3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229026"/>
            <a:ext cx="71977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above slice of orange is divided into ten </a:t>
            </a:r>
          </a:p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Parts. Find what percentage is one part.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B2C32D90-D19D-43A5-9953-67139CCC9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788" y="1541509"/>
            <a:ext cx="46085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 1OO%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19FD0990-E694-4A79-8158-C426B2B8F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209198"/>
            <a:ext cx="67285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To find one part; you divide 100% by the 10 parts.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168848B2-A476-429B-A131-537545009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5084763"/>
            <a:ext cx="23054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100%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÷ 10 = 10%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1E1147-6D0B-41FC-97F3-3F653A245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846" y="1052513"/>
            <a:ext cx="2070937" cy="2027338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84A9D8FE-B413-4D09-9520-1F7938702ADA}"/>
              </a:ext>
            </a:extLst>
          </p:cNvPr>
          <p:cNvSpPr txBox="1">
            <a:spLocks/>
          </p:cNvSpPr>
          <p:nvPr/>
        </p:nvSpPr>
        <p:spPr>
          <a:xfrm>
            <a:off x="265113" y="241663"/>
            <a:ext cx="7543800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b="1" dirty="0"/>
              <a:t>Understanding Percentage</a:t>
            </a:r>
            <a:endParaRPr lang="en-US" altLang="en-US" sz="4000" b="1" dirty="0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4CB30D2A-053D-4CBF-A969-1784C0CE101B}"/>
              </a:ext>
            </a:extLst>
          </p:cNvPr>
          <p:cNvSpPr/>
          <p:nvPr/>
        </p:nvSpPr>
        <p:spPr>
          <a:xfrm>
            <a:off x="3146612" y="1052513"/>
            <a:ext cx="336176" cy="189239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4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2914FB67-E249-4F3B-B14A-C8593368F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610" y="1106859"/>
            <a:ext cx="79601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 percentage can be written as a fraction with the denominator 100.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286D31E6-CF7D-485C-BF4C-4EF1B1020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" y="1914806"/>
            <a:ext cx="1747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Example1 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806075D0-07BD-4484-9195-5EE923C64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546" y="2333819"/>
            <a:ext cx="678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Write 38% as a fraction in its simplest form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D18647FF-C9E8-4A91-B99F-28C12A0B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6" y="2785411"/>
            <a:ext cx="541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38% means 38 out of 100</a:t>
            </a:r>
            <a:endParaRPr lang="en-US" altLang="en-US" sz="2400" b="1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C46A7EC1-40C9-4AA1-96CF-C18AE229B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991" y="3336268"/>
            <a:ext cx="30272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This can be written as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ine 15">
            <a:extLst>
              <a:ext uri="{FF2B5EF4-FFF2-40B4-BE49-F238E27FC236}">
                <a16:creationId xmlns:a16="http://schemas.microsoft.com/office/drawing/2014/main" id="{37959529-B29B-4984-A24C-CFFBDFFE4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4423" y="5574677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C7471267-1C4C-4E04-B334-A4595C7D4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4423" y="5574677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Calibri" panose="020F0502020204030204" pitchFamily="34" charset="0"/>
                <a:cs typeface="Calibri" panose="020F0502020204030204" pitchFamily="34" charset="0"/>
              </a:rPr>
              <a:t>50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7">
            <a:extLst>
              <a:ext uri="{FF2B5EF4-FFF2-40B4-BE49-F238E27FC236}">
                <a16:creationId xmlns:a16="http://schemas.microsoft.com/office/drawing/2014/main" id="{68980EC9-035C-4D65-BA9D-12C66399C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4423" y="5142877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B9BE5802-8D76-4709-9C9D-1A94397EC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276" y="4217569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25">
            <a:extLst>
              <a:ext uri="{FF2B5EF4-FFF2-40B4-BE49-F238E27FC236}">
                <a16:creationId xmlns:a16="http://schemas.microsoft.com/office/drawing/2014/main" id="{1AD25FD1-5C52-4DC4-8E16-9E71BF4B1820}"/>
              </a:ext>
            </a:extLst>
          </p:cNvPr>
          <p:cNvGrpSpPr>
            <a:grpSpLocks/>
          </p:cNvGrpSpPr>
          <p:nvPr/>
        </p:nvGrpSpPr>
        <p:grpSpPr bwMode="auto">
          <a:xfrm>
            <a:off x="3902710" y="3133238"/>
            <a:ext cx="650875" cy="893763"/>
            <a:chOff x="2608" y="2704"/>
            <a:chExt cx="410" cy="563"/>
          </a:xfrm>
        </p:grpSpPr>
        <p:sp>
          <p:nvSpPr>
            <p:cNvPr id="14" name="Line 26">
              <a:extLst>
                <a:ext uri="{FF2B5EF4-FFF2-40B4-BE49-F238E27FC236}">
                  <a16:creationId xmlns:a16="http://schemas.microsoft.com/office/drawing/2014/main" id="{E5AB1ABC-BD44-4075-810D-32CC11406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3" y="2976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0C53BFA2-F071-477A-B08F-AB530C39C5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976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 Box 28">
              <a:extLst>
                <a:ext uri="{FF2B5EF4-FFF2-40B4-BE49-F238E27FC236}">
                  <a16:creationId xmlns:a16="http://schemas.microsoft.com/office/drawing/2014/main" id="{0673FEFD-2D31-43A8-BDF2-4EDEE0E515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704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38</a:t>
              </a:r>
              <a:endParaRPr lang="en-US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Group 32">
            <a:extLst>
              <a:ext uri="{FF2B5EF4-FFF2-40B4-BE49-F238E27FC236}">
                <a16:creationId xmlns:a16="http://schemas.microsoft.com/office/drawing/2014/main" id="{3D50A913-FEDE-4E4F-82ED-A9ACBE0415E5}"/>
              </a:ext>
            </a:extLst>
          </p:cNvPr>
          <p:cNvGrpSpPr>
            <a:grpSpLocks/>
          </p:cNvGrpSpPr>
          <p:nvPr/>
        </p:nvGrpSpPr>
        <p:grpSpPr bwMode="auto">
          <a:xfrm>
            <a:off x="3831662" y="4047703"/>
            <a:ext cx="1223963" cy="919161"/>
            <a:chOff x="1202" y="3324"/>
            <a:chExt cx="771" cy="579"/>
          </a:xfrm>
        </p:grpSpPr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17A8285F-C209-4B82-B2F2-0DE6C02A4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7" y="3612"/>
              <a:ext cx="7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Text Box 30">
              <a:extLst>
                <a:ext uri="{FF2B5EF4-FFF2-40B4-BE49-F238E27FC236}">
                  <a16:creationId xmlns:a16="http://schemas.microsoft.com/office/drawing/2014/main" id="{E1553471-ED89-4F2F-AC21-633CCACE5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5" y="3324"/>
              <a:ext cx="59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38 </a:t>
              </a:r>
              <a:r>
                <a:rPr lang="en-US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÷ 2</a:t>
              </a:r>
            </a:p>
          </p:txBody>
        </p:sp>
        <p:sp>
          <p:nvSpPr>
            <p:cNvPr id="20" name="Text Box 31">
              <a:extLst>
                <a:ext uri="{FF2B5EF4-FFF2-40B4-BE49-F238E27FC236}">
                  <a16:creationId xmlns:a16="http://schemas.microsoft.com/office/drawing/2014/main" id="{65AB674C-A20D-469C-B3CC-5DB695AFE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612"/>
              <a:ext cx="6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100 </a:t>
              </a:r>
              <a:r>
                <a:rPr lang="en-US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÷ 2</a:t>
              </a:r>
            </a:p>
          </p:txBody>
        </p:sp>
      </p:grpSp>
      <p:sp>
        <p:nvSpPr>
          <p:cNvPr id="21" name="Text Box 33">
            <a:extLst>
              <a:ext uri="{FF2B5EF4-FFF2-40B4-BE49-F238E27FC236}">
                <a16:creationId xmlns:a16="http://schemas.microsoft.com/office/drawing/2014/main" id="{81ECC551-B5B0-4BDF-8E66-BFAA7D1BE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8648" y="533239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 Box 34">
            <a:extLst>
              <a:ext uri="{FF2B5EF4-FFF2-40B4-BE49-F238E27FC236}">
                <a16:creationId xmlns:a16="http://schemas.microsoft.com/office/drawing/2014/main" id="{8BF66F95-6015-4419-B6A3-5EB2536DF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4379" y="5632449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 38%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3" name="Group 39">
            <a:extLst>
              <a:ext uri="{FF2B5EF4-FFF2-40B4-BE49-F238E27FC236}">
                <a16:creationId xmlns:a16="http://schemas.microsoft.com/office/drawing/2014/main" id="{19DE177C-E701-4E45-B0C0-43F23A108382}"/>
              </a:ext>
            </a:extLst>
          </p:cNvPr>
          <p:cNvGrpSpPr>
            <a:grpSpLocks/>
          </p:cNvGrpSpPr>
          <p:nvPr/>
        </p:nvGrpSpPr>
        <p:grpSpPr bwMode="auto">
          <a:xfrm>
            <a:off x="7243110" y="5478448"/>
            <a:ext cx="506413" cy="893763"/>
            <a:chOff x="1610" y="3760"/>
            <a:chExt cx="319" cy="563"/>
          </a:xfrm>
        </p:grpSpPr>
        <p:sp>
          <p:nvSpPr>
            <p:cNvPr id="24" name="Line 36">
              <a:extLst>
                <a:ext uri="{FF2B5EF4-FFF2-40B4-BE49-F238E27FC236}">
                  <a16:creationId xmlns:a16="http://schemas.microsoft.com/office/drawing/2014/main" id="{BDA74387-5D5D-4F9A-8615-B76E8F8D0D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4020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Text Box 37">
              <a:extLst>
                <a:ext uri="{FF2B5EF4-FFF2-40B4-BE49-F238E27FC236}">
                  <a16:creationId xmlns:a16="http://schemas.microsoft.com/office/drawing/2014/main" id="{7289D334-3109-49F2-8C48-ECAE7AA45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4032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50</a:t>
              </a:r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Text Box 38">
              <a:extLst>
                <a:ext uri="{FF2B5EF4-FFF2-40B4-BE49-F238E27FC236}">
                  <a16:creationId xmlns:a16="http://schemas.microsoft.com/office/drawing/2014/main" id="{478E07A0-73C4-436F-82F7-3356F8040F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3760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19</a:t>
              </a:r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7" name="Title 2">
            <a:extLst>
              <a:ext uri="{FF2B5EF4-FFF2-40B4-BE49-F238E27FC236}">
                <a16:creationId xmlns:a16="http://schemas.microsoft.com/office/drawing/2014/main" id="{2F8FCE8D-88AB-450A-9DFD-3272B4DB70B8}"/>
              </a:ext>
            </a:extLst>
          </p:cNvPr>
          <p:cNvSpPr txBox="1">
            <a:spLocks/>
          </p:cNvSpPr>
          <p:nvPr/>
        </p:nvSpPr>
        <p:spPr>
          <a:xfrm>
            <a:off x="161546" y="268514"/>
            <a:ext cx="7863150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/>
              <a:t>Writing Percentages as fractions</a:t>
            </a:r>
            <a:endParaRPr lang="en-US" altLang="en-US" sz="4000" b="1" dirty="0"/>
          </a:p>
        </p:txBody>
      </p:sp>
      <p:sp>
        <p:nvSpPr>
          <p:cNvPr id="28" name="Text Box 16">
            <a:extLst>
              <a:ext uri="{FF2B5EF4-FFF2-40B4-BE49-F238E27FC236}">
                <a16:creationId xmlns:a16="http://schemas.microsoft.com/office/drawing/2014/main" id="{50D7FFB1-6101-4FD1-BD79-CD9B690CC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768" y="3293455"/>
            <a:ext cx="42434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6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 the fraction. Find the Highest Common Factor between 38 and 100</a:t>
            </a:r>
            <a:endParaRPr lang="en-US" altLang="en-US" sz="1600" b="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63A67ACB-10A5-440E-8309-BF17FF7CD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374" y="4251004"/>
            <a:ext cx="2946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6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both by 2 (HCF).</a:t>
            </a:r>
            <a:endParaRPr lang="en-US" altLang="en-US" sz="1600" b="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4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 tmFilter="0,0; .5, 1; 1, 1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21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822ED3B4-804E-41EE-B7DF-2F06F999A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21510"/>
            <a:ext cx="196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D11BBC99-7E46-467B-9B79-75DE4B6BF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1781910"/>
            <a:ext cx="772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Write 72% as a fraction in its simplest form.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9CD2D77A-1DE1-4521-BC6F-738C17BF1C0D}"/>
              </a:ext>
            </a:extLst>
          </p:cNvPr>
          <p:cNvGrpSpPr>
            <a:grpSpLocks/>
          </p:cNvGrpSpPr>
          <p:nvPr/>
        </p:nvGrpSpPr>
        <p:grpSpPr bwMode="auto">
          <a:xfrm>
            <a:off x="1557525" y="3077010"/>
            <a:ext cx="650875" cy="893763"/>
            <a:chOff x="2608" y="2704"/>
            <a:chExt cx="410" cy="563"/>
          </a:xfrm>
        </p:grpSpPr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F578B227-E4E1-4A48-87D4-BC705DCD0F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3" y="2976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44B69D97-B3D0-4F38-A6DF-5B335B77F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976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  <a:endParaRPr lang="en-US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24666E31-BD09-4E44-A1AA-04142A9E1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704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72</a:t>
              </a:r>
              <a:endParaRPr lang="en-US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0" name="Text Box 10">
            <a:extLst>
              <a:ext uri="{FF2B5EF4-FFF2-40B4-BE49-F238E27FC236}">
                <a16:creationId xmlns:a16="http://schemas.microsoft.com/office/drawing/2014/main" id="{06FFDDE7-7281-412D-AB8D-2BBCAADC1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118" y="435521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1">
            <a:extLst>
              <a:ext uri="{FF2B5EF4-FFF2-40B4-BE49-F238E27FC236}">
                <a16:creationId xmlns:a16="http://schemas.microsoft.com/office/drawing/2014/main" id="{B0ECD43D-70F7-4991-B9B7-B22F5454FD12}"/>
              </a:ext>
            </a:extLst>
          </p:cNvPr>
          <p:cNvGrpSpPr>
            <a:grpSpLocks/>
          </p:cNvGrpSpPr>
          <p:nvPr/>
        </p:nvGrpSpPr>
        <p:grpSpPr bwMode="auto">
          <a:xfrm>
            <a:off x="1551968" y="4120264"/>
            <a:ext cx="1223963" cy="895351"/>
            <a:chOff x="1202" y="3339"/>
            <a:chExt cx="771" cy="564"/>
          </a:xfrm>
        </p:grpSpPr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106804B4-F0AA-4DBB-BACC-5AA538C06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7" y="3612"/>
              <a:ext cx="7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1881E364-6183-456A-A9A1-54EAAAF5E2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3339"/>
              <a:ext cx="59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72 </a:t>
              </a:r>
              <a:r>
                <a:rPr lang="en-US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÷ 4</a:t>
              </a:r>
            </a:p>
          </p:txBody>
        </p:sp>
        <p:sp>
          <p:nvSpPr>
            <p:cNvPr id="14" name="Text Box 14">
              <a:extLst>
                <a:ext uri="{FF2B5EF4-FFF2-40B4-BE49-F238E27FC236}">
                  <a16:creationId xmlns:a16="http://schemas.microsoft.com/office/drawing/2014/main" id="{F1B51315-302E-49AC-8148-BA79D5441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612"/>
              <a:ext cx="6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100 </a:t>
              </a:r>
              <a:r>
                <a:rPr lang="en-US" altLang="en-US" sz="2400" b="1" dirty="0">
                  <a:latin typeface="Calibri" panose="020F0502020204030204" pitchFamily="34" charset="0"/>
                  <a:cs typeface="Calibri" panose="020F0502020204030204" pitchFamily="34" charset="0"/>
                </a:rPr>
                <a:t>÷ 4</a:t>
              </a:r>
            </a:p>
          </p:txBody>
        </p:sp>
      </p:grpSp>
      <p:sp>
        <p:nvSpPr>
          <p:cNvPr id="15" name="Text Box 16">
            <a:extLst>
              <a:ext uri="{FF2B5EF4-FFF2-40B4-BE49-F238E27FC236}">
                <a16:creationId xmlns:a16="http://schemas.microsoft.com/office/drawing/2014/main" id="{7D279E5A-0C6C-4705-9FC2-32FD74F10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394" y="3213817"/>
            <a:ext cx="57590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6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 the fraction. Find the Highest Common Factor between 72 and 100</a:t>
            </a:r>
            <a:endParaRPr lang="en-US" altLang="en-US" sz="1600" b="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ine 20">
            <a:extLst>
              <a:ext uri="{FF2B5EF4-FFF2-40B4-BE49-F238E27FC236}">
                <a16:creationId xmlns:a16="http://schemas.microsoft.com/office/drawing/2014/main" id="{1AB31594-E01E-4077-80A5-110D15EB9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1843" y="557309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DD704044-70DD-45AE-A26C-BDAF436BB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818" y="5573090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Calibri" panose="020F0502020204030204" pitchFamily="34" charset="0"/>
                <a:cs typeface="Calibri" panose="020F0502020204030204" pitchFamily="34" charset="0"/>
              </a:rPr>
              <a:t>25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EB7B84DB-AD57-4466-912A-11A202ADB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818" y="5141290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8D6A6CBB-2C76-4CEC-BE49-9B39088F7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118" y="535719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AFA9593D-84B5-4C0D-BB02-CB2616178DF5}"/>
              </a:ext>
            </a:extLst>
          </p:cNvPr>
          <p:cNvSpPr txBox="1">
            <a:spLocks/>
          </p:cNvSpPr>
          <p:nvPr/>
        </p:nvSpPr>
        <p:spPr>
          <a:xfrm>
            <a:off x="132893" y="214122"/>
            <a:ext cx="7909560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/>
              <a:t>Writing Percentages as fractions</a:t>
            </a:r>
            <a:endParaRPr lang="en-US" altLang="en-US" sz="4000" b="1" dirty="0"/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791032A2-2457-43E1-A6F7-F45CD44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32" y="2416608"/>
            <a:ext cx="541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72% means 72 out of 100</a:t>
            </a:r>
            <a:endParaRPr lang="en-US" altLang="en-US" sz="2400" b="1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61FA3147-33CF-453C-AEAF-1D231567B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394" y="4197474"/>
            <a:ext cx="57590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6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both by 4 (HCF).</a:t>
            </a:r>
            <a:endParaRPr lang="en-US" altLang="en-US" sz="1600" b="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 Box 34">
            <a:extLst>
              <a:ext uri="{FF2B5EF4-FFF2-40B4-BE49-F238E27FC236}">
                <a16:creationId xmlns:a16="http://schemas.microsoft.com/office/drawing/2014/main" id="{A165529D-E833-4E96-823B-07B9E1F64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4379" y="5632449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 72% 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4" name="Group 39">
            <a:extLst>
              <a:ext uri="{FF2B5EF4-FFF2-40B4-BE49-F238E27FC236}">
                <a16:creationId xmlns:a16="http://schemas.microsoft.com/office/drawing/2014/main" id="{1942448A-C452-4408-8FC0-9EFB64B00F18}"/>
              </a:ext>
            </a:extLst>
          </p:cNvPr>
          <p:cNvGrpSpPr>
            <a:grpSpLocks/>
          </p:cNvGrpSpPr>
          <p:nvPr/>
        </p:nvGrpSpPr>
        <p:grpSpPr bwMode="auto">
          <a:xfrm>
            <a:off x="7287001" y="5467955"/>
            <a:ext cx="509588" cy="893763"/>
            <a:chOff x="1610" y="3760"/>
            <a:chExt cx="321" cy="563"/>
          </a:xfrm>
        </p:grpSpPr>
        <p:sp>
          <p:nvSpPr>
            <p:cNvPr id="25" name="Line 36">
              <a:extLst>
                <a:ext uri="{FF2B5EF4-FFF2-40B4-BE49-F238E27FC236}">
                  <a16:creationId xmlns:a16="http://schemas.microsoft.com/office/drawing/2014/main" id="{4C0DD8A1-0F2A-4728-A0B4-B5EB7B9E4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4020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Text Box 37">
              <a:extLst>
                <a:ext uri="{FF2B5EF4-FFF2-40B4-BE49-F238E27FC236}">
                  <a16:creationId xmlns:a16="http://schemas.microsoft.com/office/drawing/2014/main" id="{1936C9ED-DE7E-4DFC-BC94-29837DCD3C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4032"/>
              <a:ext cx="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25</a:t>
              </a:r>
              <a:endParaRPr lang="en-US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Text Box 38">
              <a:extLst>
                <a:ext uri="{FF2B5EF4-FFF2-40B4-BE49-F238E27FC236}">
                  <a16:creationId xmlns:a16="http://schemas.microsoft.com/office/drawing/2014/main" id="{C2A00BBB-8465-4B1E-BB88-F696C5619F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3760"/>
              <a:ext cx="32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18</a:t>
              </a:r>
              <a:endParaRPr lang="en-US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363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5" grpId="0"/>
      <p:bldP spid="16" grpId="0" animBg="1"/>
      <p:bldP spid="17" grpId="0"/>
      <p:bldP spid="18" grpId="0"/>
      <p:bldP spid="19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B57F74E1-BBBF-4B52-8E18-5746D7BBC9B5}"/>
              </a:ext>
            </a:extLst>
          </p:cNvPr>
          <p:cNvGrpSpPr>
            <a:grpSpLocks/>
          </p:cNvGrpSpPr>
          <p:nvPr/>
        </p:nvGrpSpPr>
        <p:grpSpPr bwMode="auto">
          <a:xfrm>
            <a:off x="798093" y="1632092"/>
            <a:ext cx="6827837" cy="647700"/>
            <a:chOff x="418" y="151"/>
            <a:chExt cx="4301" cy="408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8BBF7495-80BC-49D8-9529-4C5055E2D9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" y="221"/>
              <a:ext cx="6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400" b="1">
                  <a:latin typeface="Calibri" panose="020F0502020204030204" pitchFamily="34" charset="0"/>
                  <a:cs typeface="Calibri" panose="020F0502020204030204" pitchFamily="34" charset="0"/>
                </a:rPr>
                <a:t>Write</a:t>
              </a:r>
              <a:endParaRPr lang="en-US" altLang="en-US" sz="2400" b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17">
                  <a:extLst>
                    <a:ext uri="{FF2B5EF4-FFF2-40B4-BE49-F238E27FC236}">
                      <a16:creationId xmlns:a16="http://schemas.microsoft.com/office/drawing/2014/main" id="{15D0F84C-0AB4-4CE5-94D6-4EDD1D6D7F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41" y="151"/>
                  <a:ext cx="3778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altLang="en-US" sz="2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 panose="02040503050406030204" pitchFamily="18" charset="0"/>
                        </a:rPr>
                        <m:t>𝟑𝟑</m:t>
                      </m:r>
                      <m:f>
                        <m:fPr>
                          <m:ctrlPr>
                            <a:rPr lang="en-US" alt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a14:m>
                  <a:r>
                    <a:rPr lang="en-GB" altLang="en-US" sz="2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as a fraction in its simplest form.</a:t>
                  </a:r>
                  <a:endParaRPr lang="en-US" altLang="en-US" sz="2400" b="1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47121" name="Text 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41" y="151"/>
                  <a:ext cx="3778" cy="40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5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 Box 27">
            <a:extLst>
              <a:ext uri="{FF2B5EF4-FFF2-40B4-BE49-F238E27FC236}">
                <a16:creationId xmlns:a16="http://schemas.microsoft.com/office/drawing/2014/main" id="{C631F148-EF5D-4337-8847-8825E89E6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599" y="283421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40">
            <a:extLst>
              <a:ext uri="{FF2B5EF4-FFF2-40B4-BE49-F238E27FC236}">
                <a16:creationId xmlns:a16="http://schemas.microsoft.com/office/drawing/2014/main" id="{1EBEDD8E-D4A6-4690-8D6D-1B55D7C21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757" y="395469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ine 55">
            <a:extLst>
              <a:ext uri="{FF2B5EF4-FFF2-40B4-BE49-F238E27FC236}">
                <a16:creationId xmlns:a16="http://schemas.microsoft.com/office/drawing/2014/main" id="{16BA1ED8-B235-453A-B1C5-A1AD2D92A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6024" y="3117851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56">
            <a:extLst>
              <a:ext uri="{FF2B5EF4-FFF2-40B4-BE49-F238E27FC236}">
                <a16:creationId xmlns:a16="http://schemas.microsoft.com/office/drawing/2014/main" id="{FA51087D-6AC7-4EB9-BE28-ACC94D909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024" y="2686051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57">
            <a:extLst>
              <a:ext uri="{FF2B5EF4-FFF2-40B4-BE49-F238E27FC236}">
                <a16:creationId xmlns:a16="http://schemas.microsoft.com/office/drawing/2014/main" id="{67CE1C08-3F4B-46D3-98F6-5FE357518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486" y="3117851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58">
            <a:extLst>
              <a:ext uri="{FF2B5EF4-FFF2-40B4-BE49-F238E27FC236}">
                <a16:creationId xmlns:a16="http://schemas.microsoft.com/office/drawing/2014/main" id="{63DF1B0C-0C6A-40B8-9A0A-74C771F5D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223" y="2859860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%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62">
            <a:extLst>
              <a:ext uri="{FF2B5EF4-FFF2-40B4-BE49-F238E27FC236}">
                <a16:creationId xmlns:a16="http://schemas.microsoft.com/office/drawing/2014/main" id="{358C13A2-2DCC-4925-BD8F-543280FCA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315" y="2209260"/>
            <a:ext cx="40260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600" b="1" dirty="0">
                <a:solidFill>
                  <a:schemeClr val="hlin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mixed numbers to improper fraction</a:t>
            </a:r>
          </a:p>
          <a:p>
            <a:endParaRPr lang="en-US" altLang="en-US" sz="1600" b="1" dirty="0">
              <a:solidFill>
                <a:schemeClr val="hlin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63">
            <a:extLst>
              <a:ext uri="{FF2B5EF4-FFF2-40B4-BE49-F238E27FC236}">
                <a16:creationId xmlns:a16="http://schemas.microsoft.com/office/drawing/2014/main" id="{3EB5E7FD-6DD8-4985-BB02-76CA55CE2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5288" y="402013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Line 64">
            <a:extLst>
              <a:ext uri="{FF2B5EF4-FFF2-40B4-BE49-F238E27FC236}">
                <a16:creationId xmlns:a16="http://schemas.microsoft.com/office/drawing/2014/main" id="{972BCCDE-8A4E-42D9-82FF-0C5D41085C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7906" y="3935641"/>
            <a:ext cx="64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65">
            <a:extLst>
              <a:ext uri="{FF2B5EF4-FFF2-40B4-BE49-F238E27FC236}">
                <a16:creationId xmlns:a16="http://schemas.microsoft.com/office/drawing/2014/main" id="{35716187-C6C5-4EF9-B225-E5E218D9E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707" y="3544558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66">
            <a:extLst>
              <a:ext uri="{FF2B5EF4-FFF2-40B4-BE49-F238E27FC236}">
                <a16:creationId xmlns:a16="http://schemas.microsoft.com/office/drawing/2014/main" id="{3D8C1150-415F-46C0-A518-230E7BD73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71" y="3878946"/>
            <a:ext cx="409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67">
            <a:extLst>
              <a:ext uri="{FF2B5EF4-FFF2-40B4-BE49-F238E27FC236}">
                <a16:creationId xmlns:a16="http://schemas.microsoft.com/office/drawing/2014/main" id="{C1184A1E-F2A7-47A9-A7CE-1CE3A5548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661" y="481602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Line 68">
            <a:extLst>
              <a:ext uri="{FF2B5EF4-FFF2-40B4-BE49-F238E27FC236}">
                <a16:creationId xmlns:a16="http://schemas.microsoft.com/office/drawing/2014/main" id="{8401B0A8-FC34-422A-B7B2-18BE84460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4586" y="5075508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69">
            <a:extLst>
              <a:ext uri="{FF2B5EF4-FFF2-40B4-BE49-F238E27FC236}">
                <a16:creationId xmlns:a16="http://schemas.microsoft.com/office/drawing/2014/main" id="{1BA9BD73-9123-4B88-8D75-E45689272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023" y="4652696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70">
            <a:extLst>
              <a:ext uri="{FF2B5EF4-FFF2-40B4-BE49-F238E27FC236}">
                <a16:creationId xmlns:a16="http://schemas.microsoft.com/office/drawing/2014/main" id="{D5909B07-B999-4B2B-BFF6-E1D4A5995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024" y="5029166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300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 Box 71">
            <a:extLst>
              <a:ext uri="{FF2B5EF4-FFF2-40B4-BE49-F238E27FC236}">
                <a16:creationId xmlns:a16="http://schemas.microsoft.com/office/drawing/2014/main" id="{86DDCD9E-FA24-48B5-BF41-9C35441BA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499" y="560987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Line 72">
            <a:extLst>
              <a:ext uri="{FF2B5EF4-FFF2-40B4-BE49-F238E27FC236}">
                <a16:creationId xmlns:a16="http://schemas.microsoft.com/office/drawing/2014/main" id="{E400E289-796F-4E83-9034-7CD469E37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7611" y="5860909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73">
            <a:extLst>
              <a:ext uri="{FF2B5EF4-FFF2-40B4-BE49-F238E27FC236}">
                <a16:creationId xmlns:a16="http://schemas.microsoft.com/office/drawing/2014/main" id="{086E914A-1A43-444B-B0F3-E54C55D21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6119" y="549903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ABD0D6A8-BB09-476E-9A47-7547825EF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6119" y="5800654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83B9AE29-539F-458B-8CBA-164F3A298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18" y="1075785"/>
            <a:ext cx="275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itle 2">
            <a:extLst>
              <a:ext uri="{FF2B5EF4-FFF2-40B4-BE49-F238E27FC236}">
                <a16:creationId xmlns:a16="http://schemas.microsoft.com/office/drawing/2014/main" id="{C9448C6B-AD47-423A-BB02-B786029103F4}"/>
              </a:ext>
            </a:extLst>
          </p:cNvPr>
          <p:cNvSpPr txBox="1">
            <a:spLocks/>
          </p:cNvSpPr>
          <p:nvPr/>
        </p:nvSpPr>
        <p:spPr>
          <a:xfrm>
            <a:off x="77764" y="251227"/>
            <a:ext cx="7891975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/>
              <a:t>Writing Percentages as fractions</a:t>
            </a:r>
            <a:endParaRPr lang="en-US" alt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F20EE4E-541A-4922-A99A-31541146F8ED}"/>
                  </a:ext>
                </a:extLst>
              </p:cNvPr>
              <p:cNvSpPr/>
              <p:nvPr/>
            </p:nvSpPr>
            <p:spPr>
              <a:xfrm>
                <a:off x="3034742" y="2132677"/>
                <a:ext cx="1133644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1" i="1" smtClean="0">
                        <a:latin typeface="Cambria Math" panose="02040503050406030204" pitchFamily="18" charset="0"/>
                      </a:rPr>
                      <m:t>𝟑𝟑</m:t>
                    </m:r>
                    <m:f>
                      <m:fPr>
                        <m:ctrlPr>
                          <a:rPr lang="en-US" alt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alt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altLang="en-US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F20EE4E-541A-4922-A99A-31541146F8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742" y="2132677"/>
                <a:ext cx="1133644" cy="6258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2">
                <a:extLst>
                  <a:ext uri="{FF2B5EF4-FFF2-40B4-BE49-F238E27FC236}">
                    <a16:creationId xmlns:a16="http://schemas.microsoft.com/office/drawing/2014/main" id="{68C5A029-9636-441F-9F7A-2BF41FBA7C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4019" y="2782888"/>
                <a:ext cx="4263464" cy="6473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altLang="en-US" sz="2400" b="1" dirty="0">
                    <a:solidFill>
                      <a:schemeClr val="hlin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% means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altLang="en-US" sz="2400" b="1" dirty="0">
                    <a:solidFill>
                      <a:schemeClr val="hlin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out of 100</a:t>
                </a:r>
                <a:endParaRPr lang="en-US" altLang="en-US" sz="2400" b="1" dirty="0">
                  <a:solidFill>
                    <a:schemeClr val="hlin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9" name="Text Box 12">
                <a:extLst>
                  <a:ext uri="{FF2B5EF4-FFF2-40B4-BE49-F238E27FC236}">
                    <a16:creationId xmlns:a16="http://schemas.microsoft.com/office/drawing/2014/main" id="{68C5A029-9636-441F-9F7A-2BF41FBA7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4019" y="2782888"/>
                <a:ext cx="4263464" cy="647357"/>
              </a:xfrm>
              <a:prstGeom prst="rect">
                <a:avLst/>
              </a:prstGeom>
              <a:blipFill>
                <a:blip r:embed="rId5"/>
                <a:stretch>
                  <a:fillRect b="-56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34">
                <a:extLst>
                  <a:ext uri="{FF2B5EF4-FFF2-40B4-BE49-F238E27FC236}">
                    <a16:creationId xmlns:a16="http://schemas.microsoft.com/office/drawing/2014/main" id="{5D8DE27F-FA5A-4F52-88E3-DFF27E8A2E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5638" y="5460578"/>
                <a:ext cx="1800225" cy="6258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altLang="en-US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 panose="02040503050406030204" pitchFamily="18" charset="0"/>
                      </a:rPr>
                      <m:t>𝟑𝟑</m:t>
                    </m:r>
                    <m:f>
                      <m:fPr>
                        <m:ctrlPr>
                          <a:rPr lang="en-US" alt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alt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altLang="en-US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</a:t>
                </a:r>
                <a:endParaRPr lang="en-US" altLang="en-US" sz="24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0" name="Text Box 34">
                <a:extLst>
                  <a:ext uri="{FF2B5EF4-FFF2-40B4-BE49-F238E27FC236}">
                    <a16:creationId xmlns:a16="http://schemas.microsoft.com/office/drawing/2014/main" id="{5D8DE27F-FA5A-4F52-88E3-DFF27E8A2E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35638" y="5460578"/>
                <a:ext cx="1800225" cy="625812"/>
              </a:xfrm>
              <a:prstGeom prst="rect">
                <a:avLst/>
              </a:prstGeom>
              <a:blipFill>
                <a:blip r:embed="rId6"/>
                <a:stretch>
                  <a:fillRect l="-5424" b="-98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9">
            <a:extLst>
              <a:ext uri="{FF2B5EF4-FFF2-40B4-BE49-F238E27FC236}">
                <a16:creationId xmlns:a16="http://schemas.microsoft.com/office/drawing/2014/main" id="{198E2E0A-EF06-465E-B841-E7D16B7B95D2}"/>
              </a:ext>
            </a:extLst>
          </p:cNvPr>
          <p:cNvGrpSpPr>
            <a:grpSpLocks/>
          </p:cNvGrpSpPr>
          <p:nvPr/>
        </p:nvGrpSpPr>
        <p:grpSpPr bwMode="auto">
          <a:xfrm>
            <a:off x="7463311" y="5356227"/>
            <a:ext cx="365126" cy="830263"/>
            <a:chOff x="1594" y="3767"/>
            <a:chExt cx="230" cy="523"/>
          </a:xfrm>
        </p:grpSpPr>
        <p:sp>
          <p:nvSpPr>
            <p:cNvPr id="32" name="Line 36">
              <a:extLst>
                <a:ext uri="{FF2B5EF4-FFF2-40B4-BE49-F238E27FC236}">
                  <a16:creationId xmlns:a16="http://schemas.microsoft.com/office/drawing/2014/main" id="{7EE7700D-37AB-424D-B350-226F23734C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4032"/>
              <a:ext cx="2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Text Box 37">
              <a:extLst>
                <a:ext uri="{FF2B5EF4-FFF2-40B4-BE49-F238E27FC236}">
                  <a16:creationId xmlns:a16="http://schemas.microsoft.com/office/drawing/2014/main" id="{62291C3F-4C32-4762-8603-A404CD448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4" y="3999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en-US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 Box 38">
              <a:extLst>
                <a:ext uri="{FF2B5EF4-FFF2-40B4-BE49-F238E27FC236}">
                  <a16:creationId xmlns:a16="http://schemas.microsoft.com/office/drawing/2014/main" id="{AFFA55E0-A6A5-45BE-8F24-04F9ABE9A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3767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en-US" alt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5" name="Line 64">
            <a:extLst>
              <a:ext uri="{FF2B5EF4-FFF2-40B4-BE49-F238E27FC236}">
                <a16:creationId xmlns:a16="http://schemas.microsoft.com/office/drawing/2014/main" id="{28D63C64-FD21-48F6-9CC4-D6030688E6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9404" y="4255705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 Box 65">
            <a:extLst>
              <a:ext uri="{FF2B5EF4-FFF2-40B4-BE49-F238E27FC236}">
                <a16:creationId xmlns:a16="http://schemas.microsoft.com/office/drawing/2014/main" id="{E039346D-F16D-4326-966B-07EBE4A73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125" y="4189247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 Box 63">
            <a:extLst>
              <a:ext uri="{FF2B5EF4-FFF2-40B4-BE49-F238E27FC236}">
                <a16:creationId xmlns:a16="http://schemas.microsoft.com/office/drawing/2014/main" id="{4D9FBD7E-3E36-4AA2-9F9E-D9AF1CACE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078" y="402710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Line 64">
            <a:extLst>
              <a:ext uri="{FF2B5EF4-FFF2-40B4-BE49-F238E27FC236}">
                <a16:creationId xmlns:a16="http://schemas.microsoft.com/office/drawing/2014/main" id="{6A066BE3-7122-46B2-9724-0BE9624457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4275" y="4272262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 Box 65">
            <a:extLst>
              <a:ext uri="{FF2B5EF4-FFF2-40B4-BE49-F238E27FC236}">
                <a16:creationId xmlns:a16="http://schemas.microsoft.com/office/drawing/2014/main" id="{811476CF-0358-4F18-9097-8A9025716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688" y="3881179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Box 66">
            <a:extLst>
              <a:ext uri="{FF2B5EF4-FFF2-40B4-BE49-F238E27FC236}">
                <a16:creationId xmlns:a16="http://schemas.microsoft.com/office/drawing/2014/main" id="{A6AF7A0F-422C-4B60-88E6-A9703D48C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142" y="4233602"/>
            <a:ext cx="10983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× 100</a:t>
            </a:r>
          </a:p>
        </p:txBody>
      </p:sp>
    </p:spTree>
    <p:extLst>
      <p:ext uri="{BB962C8B-B14F-4D97-AF65-F5344CB8AC3E}">
        <p14:creationId xmlns:p14="http://schemas.microsoft.com/office/powerpoint/2010/main" val="313762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6000"/>
                            </p:stCondLst>
                            <p:childTnLst>
                              <p:par>
                                <p:cTn id="1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6000"/>
                            </p:stCondLst>
                            <p:childTnLst>
                              <p:par>
                                <p:cTn id="15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 tmFilter="0,0; .5, 1; 1, 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8" grpId="0"/>
      <p:bldP spid="29" grpId="0"/>
      <p:bldP spid="35" grpId="0" animBg="1"/>
      <p:bldP spid="36" grpId="0"/>
      <p:bldP spid="39" grpId="0"/>
      <p:bldP spid="40" grpId="0" animBg="1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25FD19BA-D189-43C5-9825-AA9F686FD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1273682"/>
            <a:ext cx="772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To change a percentage to decimal divide by 100.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4865C266-9DC3-43C5-9D8A-24A137070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2151063"/>
            <a:ext cx="1494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u="sng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altLang="en-US" sz="2400" b="1" u="sng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F160971-54A3-4A4B-8E5D-52B4DB3F4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2871788"/>
            <a:ext cx="27463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Change to decimals: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C57C40BF-A95F-47AB-80BA-19381A740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200" y="2800350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(a).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2F2F2826-E38D-450E-8437-C546A9E26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2800350"/>
            <a:ext cx="564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7%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2601ECB8-9BCA-4FC4-A4A5-2180D90E6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2781300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(b).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08BB5604-5321-41BD-9AC7-6FE09BAA4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0150" y="2800350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19.7%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ABB0569E-BC8B-4A0E-8DEA-756155B58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789363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(a).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D5E84CFB-9431-4B50-9AEB-E995B269D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789363"/>
            <a:ext cx="564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7%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610C47B5-1752-4EAC-9E7D-791E08B28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78936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313D2024-73B9-4139-8144-FF54301AA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4005263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E6F1B026-3E36-4171-B549-BC633E9CC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573463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2FB4732C-9A1C-4DC5-9D51-1BB493C37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4005263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152EA59B-DDEF-4F95-ABF0-CB4FFEDBB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78936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2C5B790A-E8BF-43D4-AA3C-CC1CF945B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400" y="3735388"/>
            <a:ext cx="10983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÷ 100</a:t>
            </a: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A41A747D-BBF1-41E1-8639-703B283C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3735388"/>
            <a:ext cx="955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 0.07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21">
            <a:extLst>
              <a:ext uri="{FF2B5EF4-FFF2-40B4-BE49-F238E27FC236}">
                <a16:creationId xmlns:a16="http://schemas.microsoft.com/office/drawing/2014/main" id="{6A485EA8-D757-4794-9BD3-B9F4D2A6A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084763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(b).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AB26E97D-5B7D-4E22-86FE-BE8D8EFC5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084763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19.7%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 Box 23">
            <a:extLst>
              <a:ext uri="{FF2B5EF4-FFF2-40B4-BE49-F238E27FC236}">
                <a16:creationId xmlns:a16="http://schemas.microsoft.com/office/drawing/2014/main" id="{A66C20A3-291C-43F1-BC67-87D5C9042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510381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Line 24">
            <a:extLst>
              <a:ext uri="{FF2B5EF4-FFF2-40B4-BE49-F238E27FC236}">
                <a16:creationId xmlns:a16="http://schemas.microsoft.com/office/drawing/2014/main" id="{8A8E3B90-8554-4625-9B31-3408285BE4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5300663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CFE6AC2A-7CE9-4758-A5AA-6B6EE1F02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797425"/>
            <a:ext cx="732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19.7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C7109C09-1C24-4294-928C-42FCEE29B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300663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662F9B08-FB7F-4434-BECA-809BA0E0C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03237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D5141D59-D075-4D27-9D42-5EA7C22C4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25" y="5032375"/>
            <a:ext cx="1491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19.7 </a:t>
            </a:r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÷ 100</a:t>
            </a:r>
          </a:p>
        </p:txBody>
      </p:sp>
      <p:sp>
        <p:nvSpPr>
          <p:cNvPr id="28" name="Text Box 29">
            <a:extLst>
              <a:ext uri="{FF2B5EF4-FFF2-40B4-BE49-F238E27FC236}">
                <a16:creationId xmlns:a16="http://schemas.microsoft.com/office/drawing/2014/main" id="{344D00AA-7713-4066-97F0-2A9A2AB33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501332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30">
            <a:extLst>
              <a:ext uri="{FF2B5EF4-FFF2-40B4-BE49-F238E27FC236}">
                <a16:creationId xmlns:a16="http://schemas.microsoft.com/office/drawing/2014/main" id="{F0D7BED3-CBCA-4B80-9814-3871214D7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013325"/>
            <a:ext cx="8883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0.197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itle 2">
            <a:extLst>
              <a:ext uri="{FF2B5EF4-FFF2-40B4-BE49-F238E27FC236}">
                <a16:creationId xmlns:a16="http://schemas.microsoft.com/office/drawing/2014/main" id="{5F1928DE-BAD4-4D91-8F3F-AF4C836CCBA1}"/>
              </a:ext>
            </a:extLst>
          </p:cNvPr>
          <p:cNvSpPr txBox="1">
            <a:spLocks/>
          </p:cNvSpPr>
          <p:nvPr/>
        </p:nvSpPr>
        <p:spPr>
          <a:xfrm>
            <a:off x="110947" y="268994"/>
            <a:ext cx="8042910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/>
              <a:t>Changing Percentages to decimals</a:t>
            </a:r>
            <a:endParaRPr lang="en-US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805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6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F0427596-51B7-41E1-BB43-96E1E9DEC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893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To change a decimal to a percentage multiply the decimal by 100%.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EEA29350-A25D-4F53-9B8E-40E9AF849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31" y="1916113"/>
            <a:ext cx="1494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alt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73644D55-CE8C-4B52-BA25-C9673749B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" y="2532017"/>
            <a:ext cx="29619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Change to percentage</a:t>
            </a:r>
            <a:endParaRPr lang="en-US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16E9D39F-2D90-47C3-BB4B-C3C0BF618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687" y="2514555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(a).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E25D2EC4-0A57-4774-B81E-E8400222A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2514555"/>
            <a:ext cx="732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0.47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3B257B53-BD84-41AA-9086-1A2E48E5E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012" y="2514555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(b).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8B4D73F1-9A1C-4CA4-81AC-7D05EC8F6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662" y="2532017"/>
            <a:ext cx="732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0.33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74C6370B-655D-4E2C-B3FC-A06CC70D8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779" y="3480827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(a).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EC53C532-571C-428C-9FC6-A6358ECA1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304" y="3499877"/>
            <a:ext cx="17027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0.47 x 100%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684AD5C9-6E95-4461-A3D2-E80B73123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6167" y="348082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F6E23831-AA46-460F-BFC9-6A2D307C3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6529" y="3480827"/>
            <a:ext cx="7200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47%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4FA01DEC-0470-40F7-B733-B4538EE6B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754" y="4849252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(b).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437963A5-9446-4F9C-8452-757B29074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017" y="4920689"/>
            <a:ext cx="194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0.33 </a:t>
            </a:r>
            <a:r>
              <a:rPr lang="en-US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× 100%</a:t>
            </a: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35B4AD1B-C66A-4E07-96AD-34048EB62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0267" y="484925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9C7205E1-1F25-459C-93B8-C30E01BE7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504" y="4849252"/>
            <a:ext cx="7200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33%</a:t>
            </a:r>
            <a:endParaRPr lang="en-US" alt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43A47EBD-1EFE-46C7-9A20-AB0677D2F192}"/>
              </a:ext>
            </a:extLst>
          </p:cNvPr>
          <p:cNvSpPr txBox="1">
            <a:spLocks/>
          </p:cNvSpPr>
          <p:nvPr/>
        </p:nvSpPr>
        <p:spPr>
          <a:xfrm>
            <a:off x="70793" y="299724"/>
            <a:ext cx="7971472" cy="7680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4000" dirty="0"/>
              <a:t>Changing decimals to Percentages</a:t>
            </a:r>
            <a:endParaRPr lang="en-US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8172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411</TotalTime>
  <Words>824</Words>
  <Application>Microsoft Office PowerPoint</Application>
  <PresentationFormat>On-screen Show (4:3)</PresentationFormat>
  <Paragraphs>224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44</cp:revision>
  <dcterms:created xsi:type="dcterms:W3CDTF">2016-08-14T00:28:51Z</dcterms:created>
  <dcterms:modified xsi:type="dcterms:W3CDTF">2023-01-07T10:46:22Z</dcterms:modified>
</cp:coreProperties>
</file>