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322" r:id="rId3"/>
    <p:sldId id="323" r:id="rId4"/>
    <p:sldId id="324" r:id="rId5"/>
    <p:sldId id="325" r:id="rId6"/>
    <p:sldId id="330" r:id="rId7"/>
    <p:sldId id="326" r:id="rId8"/>
    <p:sldId id="328" r:id="rId9"/>
    <p:sldId id="329" r:id="rId10"/>
    <p:sldId id="331" r:id="rId11"/>
    <p:sldId id="327" r:id="rId12"/>
    <p:sldId id="29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61120" cy="1600200"/>
          </a:xfrm>
        </p:spPr>
        <p:txBody>
          <a:bodyPr/>
          <a:lstStyle/>
          <a:p>
            <a:pPr marL="630238" indent="-630238"/>
            <a:r>
              <a:rPr lang="en-US" cap="none" dirty="0">
                <a:latin typeface="Comic Sans MS" panose="030F0702030302020204" pitchFamily="66" charset="0"/>
              </a:rPr>
              <a:t>LO:</a:t>
            </a:r>
            <a:r>
              <a:rPr lang="en-GB" dirty="0"/>
              <a:t> To correctly use the rules to perform operations.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Use of four operations and brackets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18 August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30B572-5468-495E-9476-9036B7BDD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844824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24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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6 -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2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=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6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FFE32B13-91D0-4CBB-8B60-153402604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99" y="1418663"/>
            <a:ext cx="82686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brackets to make the calculation true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69ACB82-4A5B-4315-9E94-5A6879B20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648" y="2603758"/>
            <a:ext cx="563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24 </a:t>
            </a:r>
            <a:r>
              <a:rPr lang="en-GB" sz="48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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6 </a:t>
            </a:r>
            <a:r>
              <a:rPr lang="en-GB" sz="4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-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2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384CC6E-1995-4DCC-ADD8-93C045BFE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1592" y="3434755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4 </a:t>
            </a:r>
            <a:r>
              <a:rPr lang="en-GB" sz="4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-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68D55E5-7083-478E-9EB6-5E0D946A6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867" y="4271503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24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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6 -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2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=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6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F13E22A-0E90-4EDC-B4FD-D5B06C424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926" y="4196777"/>
            <a:ext cx="2420144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(</a:t>
            </a:r>
            <a:r>
              <a:rPr lang="en-GB" sz="48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 </a:t>
            </a:r>
            <a:r>
              <a:rPr lang="en-GB" sz="4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   )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3860124-6C87-4859-AD69-A772BD2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576" y="5205015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24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</a:t>
            </a:r>
            <a:r>
              <a:rPr lang="en-GB" sz="44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4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=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6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5E9FA6C3-F747-4C03-BF81-6150D031F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0206" y="3367448"/>
            <a:ext cx="27447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 6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917CD77-123C-4E4E-A819-2D19ED87A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742" y="2662088"/>
            <a:ext cx="27869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 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39DE40-0848-4385-A545-D00D46ADC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453" y="696351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DM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AS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A6FD0A71-9EA8-4EBF-8025-0F1202F64DF2}"/>
              </a:ext>
            </a:extLst>
          </p:cNvPr>
          <p:cNvSpPr txBox="1">
            <a:spLocks noChangeArrowheads="1"/>
          </p:cNvSpPr>
          <p:nvPr/>
        </p:nvSpPr>
        <p:spPr>
          <a:xfrm>
            <a:off x="955853" y="239151"/>
            <a:ext cx="7772400" cy="762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dirty="0"/>
              <a:t>Example 8</a:t>
            </a:r>
          </a:p>
        </p:txBody>
      </p:sp>
    </p:spTree>
    <p:extLst>
      <p:ext uri="{BB962C8B-B14F-4D97-AF65-F5344CB8AC3E}">
        <p14:creationId xmlns:p14="http://schemas.microsoft.com/office/powerpoint/2010/main" val="63029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7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B088FF4-C404-4F3B-98C6-A4AE978D3359}"/>
              </a:ext>
            </a:extLst>
          </p:cNvPr>
          <p:cNvSpPr txBox="1">
            <a:spLocks noChangeArrowheads="1"/>
          </p:cNvSpPr>
          <p:nvPr/>
        </p:nvSpPr>
        <p:spPr>
          <a:xfrm>
            <a:off x="1151118" y="220935"/>
            <a:ext cx="7772400" cy="762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dirty="0"/>
              <a:t>Example 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46069C-AA80-4C56-902B-4A9A398C9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9260" y="2440358"/>
            <a:ext cx="447556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16    (      7)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DC56BD-31A3-4329-B0E1-59A156F5C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9718" y="678135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DM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AS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995190A1-8EE6-4D5E-BC41-8BF1F9CF5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71" y="893226"/>
            <a:ext cx="5166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start by solving the numerator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24E8191-333F-41D1-A20C-3E51E79E4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863" y="3112019"/>
            <a:ext cx="79842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(6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E520E6-7201-4CDE-81BC-77C9A137A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011" y="1668427"/>
            <a:ext cx="7985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US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7E0D8B83-2C89-4BAC-B5B0-ABF55C52C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14" y="1748632"/>
            <a:ext cx="100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</a:rPr>
              <a:t>B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AE25D30C-639A-488B-82CC-059E42534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516" y="3730061"/>
            <a:ext cx="115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C2BC19-326E-445F-920C-56BE726D6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399" y="2454014"/>
            <a:ext cx="5530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+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C69212-6478-41EF-9F31-7FB41B21F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776" y="2442017"/>
            <a:ext cx="5530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4D7C79-485A-45EE-8256-30CBE0747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3672" y="2430735"/>
            <a:ext cx="93807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5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9A6EF648-1903-49E0-8BE0-409A06A79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475" y="3096929"/>
            <a:ext cx="13700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+ 3)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1CAE789E-5A6A-4F1D-B94D-146E1F5ED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51" y="3128975"/>
            <a:ext cx="99797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18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BFDB0B-293D-45DE-A7ED-78822FE07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153" y="2473652"/>
            <a:ext cx="5530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+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C92B01-B338-49D1-85D3-6677A1762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445" y="2388297"/>
            <a:ext cx="13692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(</a:t>
            </a:r>
            <a:r>
              <a:rPr lang="en-GB" sz="4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–2</a:t>
            </a:r>
            <a:r>
              <a:rPr lang="en-GB" sz="4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)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39F4A4-E56E-4575-8BBF-B3BAE1974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773" y="3078474"/>
            <a:ext cx="5530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÷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CBAE6A59-6933-4A50-ACAE-96ECF39B8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115" y="4823103"/>
            <a:ext cx="6843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BE8F4481-0369-4E13-9D1A-A05F1B3B5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433" y="4244537"/>
            <a:ext cx="136077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14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7A2ECE-2FA7-4FF4-828C-669AF4C6B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8719" y="3130593"/>
            <a:ext cx="5530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÷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FBCFB5E7-663C-46C3-8886-240A59BA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871" y="5783759"/>
            <a:ext cx="18383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= 7 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4F47ECB-6E9B-44D1-ADBE-007696C817E4}"/>
              </a:ext>
            </a:extLst>
          </p:cNvPr>
          <p:cNvCxnSpPr/>
          <p:nvPr/>
        </p:nvCxnSpPr>
        <p:spPr>
          <a:xfrm>
            <a:off x="581557" y="3189266"/>
            <a:ext cx="3446137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>
            <a:extLst>
              <a:ext uri="{FF2B5EF4-FFF2-40B4-BE49-F238E27FC236}">
                <a16:creationId xmlns:a16="http://schemas.microsoft.com/office/drawing/2014/main" id="{980D6A8C-9587-4B84-90C3-0A1D650E7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342" y="2497530"/>
            <a:ext cx="129296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16 </a:t>
            </a:r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681783E6-1A93-4F03-9205-417912D91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856" y="3712773"/>
            <a:ext cx="100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</a:rPr>
              <a:t>B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3D88B5AB-4E17-445A-B6C7-DE7C9AB3A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266" y="3138563"/>
            <a:ext cx="99797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18 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D67FBD5D-8BC0-4C49-B964-8B8606D08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4032" y="3108579"/>
            <a:ext cx="67853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9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68EA2A3-FEA4-4DDD-9830-832780105E72}"/>
              </a:ext>
            </a:extLst>
          </p:cNvPr>
          <p:cNvCxnSpPr/>
          <p:nvPr/>
        </p:nvCxnSpPr>
        <p:spPr>
          <a:xfrm>
            <a:off x="5546583" y="3192719"/>
            <a:ext cx="2651760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3">
            <a:extLst>
              <a:ext uri="{FF2B5EF4-FFF2-40B4-BE49-F238E27FC236}">
                <a16:creationId xmlns:a16="http://schemas.microsoft.com/office/drawing/2014/main" id="{F63A9B68-8383-41EC-9F54-362A28341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183" y="2838579"/>
            <a:ext cx="87207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=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AEFE12-074D-4879-AFE6-D83792FAB529}"/>
              </a:ext>
            </a:extLst>
          </p:cNvPr>
          <p:cNvCxnSpPr/>
          <p:nvPr/>
        </p:nvCxnSpPr>
        <p:spPr>
          <a:xfrm>
            <a:off x="5413098" y="4907504"/>
            <a:ext cx="731520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">
            <a:extLst>
              <a:ext uri="{FF2B5EF4-FFF2-40B4-BE49-F238E27FC236}">
                <a16:creationId xmlns:a16="http://schemas.microsoft.com/office/drawing/2014/main" id="{D2040F72-3993-46DE-87BC-45925CE8B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8512" y="4522783"/>
            <a:ext cx="87207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=</a:t>
            </a:r>
          </a:p>
        </p:txBody>
      </p:sp>
      <p:sp>
        <p:nvSpPr>
          <p:cNvPr id="33" name="Text Box 8">
            <a:extLst>
              <a:ext uri="{FF2B5EF4-FFF2-40B4-BE49-F238E27FC236}">
                <a16:creationId xmlns:a16="http://schemas.microsoft.com/office/drawing/2014/main" id="{F487D76E-02AF-433A-8B12-DA0919817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71" y="1341944"/>
            <a:ext cx="44755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operation we will do first?</a:t>
            </a:r>
          </a:p>
        </p:txBody>
      </p:sp>
      <p:sp>
        <p:nvSpPr>
          <p:cNvPr id="34" name="Text Box 8">
            <a:extLst>
              <a:ext uri="{FF2B5EF4-FFF2-40B4-BE49-F238E27FC236}">
                <a16:creationId xmlns:a16="http://schemas.microsoft.com/office/drawing/2014/main" id="{66F71417-B6FD-4665-82AE-4B497DC8C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1" y="4587033"/>
            <a:ext cx="44755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we solve the denominator</a:t>
            </a:r>
          </a:p>
        </p:txBody>
      </p:sp>
      <p:sp>
        <p:nvSpPr>
          <p:cNvPr id="35" name="Text Box 8">
            <a:extLst>
              <a:ext uri="{FF2B5EF4-FFF2-40B4-BE49-F238E27FC236}">
                <a16:creationId xmlns:a16="http://schemas.microsoft.com/office/drawing/2014/main" id="{3CEE78E4-2113-49DB-9108-6DB65EB7C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16" y="5037271"/>
            <a:ext cx="44755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operation we will do first?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9400673-8A73-4C20-807A-74C139BA2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82" y="2444163"/>
            <a:ext cx="196222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5 – 7)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1BB2CF4-FFBC-460E-9D8C-823923E9592B}"/>
              </a:ext>
            </a:extLst>
          </p:cNvPr>
          <p:cNvSpPr txBox="1"/>
          <p:nvPr/>
        </p:nvSpPr>
        <p:spPr>
          <a:xfrm>
            <a:off x="1995896" y="2436824"/>
            <a:ext cx="84338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(</a:t>
            </a:r>
            <a:endParaRPr lang="en-GB" sz="44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67C9B7E-9F91-4736-B734-F953E3B3C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379" y="3102934"/>
            <a:ext cx="274244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(6 + 3)</a:t>
            </a:r>
          </a:p>
        </p:txBody>
      </p:sp>
    </p:spTree>
    <p:extLst>
      <p:ext uri="{BB962C8B-B14F-4D97-AF65-F5344CB8AC3E}">
        <p14:creationId xmlns:p14="http://schemas.microsoft.com/office/powerpoint/2010/main" val="87613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7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7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5" dur="7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/>
      <p:bldP spid="8" grpId="0" autoUpdateAnimBg="0"/>
      <p:bldP spid="9" grpId="0" autoUpdateAnimBg="0"/>
      <p:bldP spid="10" grpId="0" build="allAtOnce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/>
      <p:bldP spid="23" grpId="0" autoUpdateAnimBg="0"/>
      <p:bldP spid="25" grpId="0" autoUpdateAnimBg="0"/>
      <p:bldP spid="26" grpId="0" build="allAtOnce"/>
      <p:bldP spid="27" grpId="0" autoUpdateAnimBg="0"/>
      <p:bldP spid="28" grpId="0" autoUpdateAnimBg="0"/>
      <p:bldP spid="30" grpId="0" autoUpdateAnimBg="0"/>
      <p:bldP spid="32" grpId="0" autoUpdateAnimBg="0"/>
      <p:bldP spid="33" grpId="0"/>
      <p:bldP spid="34" grpId="0"/>
      <p:bldP spid="35" grpId="0"/>
      <p:bldP spid="36" grpId="0" autoUpdateAnimBg="0"/>
      <p:bldP spid="39" grpId="0"/>
      <p:bldP spid="4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8" y="771142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3998" y="208773"/>
            <a:ext cx="5381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921438" y="4793919"/>
            <a:ext cx="4586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819994" y="5365941"/>
            <a:ext cx="6789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15509" y="5886355"/>
            <a:ext cx="3598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3999" y="4300891"/>
            <a:ext cx="5381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8395662F-F54F-478D-85C9-232E81BEE44B}"/>
              </a:ext>
            </a:extLst>
          </p:cNvPr>
          <p:cNvSpPr txBox="1">
            <a:spLocks noChangeArrowheads="1"/>
          </p:cNvSpPr>
          <p:nvPr/>
        </p:nvSpPr>
        <p:spPr>
          <a:xfrm>
            <a:off x="4890763" y="5283279"/>
            <a:ext cx="1051626" cy="131127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8000" kern="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en-GB" sz="8000" kern="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5616CBC6-CD6D-46BB-94D0-E5D467DC3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3953" y="1371421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ln>
                  <a:solidFill>
                    <a:srgbClr val="00B050"/>
                  </a:solidFill>
                </a:ln>
                <a:solidFill>
                  <a:srgbClr val="66FF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BRACKETS</a:t>
            </a:r>
          </a:p>
        </p:txBody>
      </p:sp>
      <p:sp>
        <p:nvSpPr>
          <p:cNvPr id="31" name="Text Box 6">
            <a:extLst>
              <a:ext uri="{FF2B5EF4-FFF2-40B4-BE49-F238E27FC236}">
                <a16:creationId xmlns:a16="http://schemas.microsoft.com/office/drawing/2014/main" id="{A13C0EE1-88E1-4CCE-AD78-60E3743E7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230" y="2248017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ln>
                  <a:solidFill>
                    <a:srgbClr val="FF0000"/>
                  </a:solidFill>
                </a:ln>
                <a:solidFill>
                  <a:srgbClr val="FF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ORDER</a:t>
            </a: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80DFBB43-B2F2-4D9A-B3D0-9BFB6B5F4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487" y="2824733"/>
            <a:ext cx="4403077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ln>
                  <a:solidFill>
                    <a:srgbClr val="F226B8"/>
                  </a:solidFill>
                </a:ln>
                <a:solidFill>
                  <a:srgbClr val="FF66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DIVIDE or MULTIPLY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n>
                  <a:solidFill>
                    <a:srgbClr val="F226B8"/>
                  </a:solidFill>
                </a:ln>
                <a:solidFill>
                  <a:srgbClr val="FF66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in the order that they come</a:t>
            </a:r>
          </a:p>
        </p:txBody>
      </p:sp>
      <p:sp>
        <p:nvSpPr>
          <p:cNvPr id="33" name="Text Box 8">
            <a:extLst>
              <a:ext uri="{FF2B5EF4-FFF2-40B4-BE49-F238E27FC236}">
                <a16:creationId xmlns:a16="http://schemas.microsoft.com/office/drawing/2014/main" id="{416E17CC-4720-43BF-AC21-4D8AC6F19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8294" y="3860577"/>
            <a:ext cx="434476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ADD or SUBTRACT </a:t>
            </a:r>
          </a:p>
          <a:p>
            <a:pPr>
              <a:spcBef>
                <a:spcPct val="50000"/>
              </a:spcBef>
            </a:pPr>
            <a:r>
              <a:rPr lang="en-GB" sz="22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in the order that they come</a:t>
            </a:r>
          </a:p>
        </p:txBody>
      </p:sp>
      <p:sp>
        <p:nvSpPr>
          <p:cNvPr id="35" name="AutoShape 10">
            <a:extLst>
              <a:ext uri="{FF2B5EF4-FFF2-40B4-BE49-F238E27FC236}">
                <a16:creationId xmlns:a16="http://schemas.microsoft.com/office/drawing/2014/main" id="{4CC0B1CB-5F06-4A54-8255-8AE45FD0D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62" y="1225267"/>
            <a:ext cx="594360" cy="59436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39" name="AutoShape 12">
            <a:extLst>
              <a:ext uri="{FF2B5EF4-FFF2-40B4-BE49-F238E27FC236}">
                <a16:creationId xmlns:a16="http://schemas.microsoft.com/office/drawing/2014/main" id="{F2D04FA4-663F-48D0-8649-9B8218CE2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52" y="2116098"/>
            <a:ext cx="594360" cy="59436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41" name="AutoShape 14">
            <a:extLst>
              <a:ext uri="{FF2B5EF4-FFF2-40B4-BE49-F238E27FC236}">
                <a16:creationId xmlns:a16="http://schemas.microsoft.com/office/drawing/2014/main" id="{BC8C0DDE-BDE2-409A-97D8-B8F446E2A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30" y="2870726"/>
            <a:ext cx="594360" cy="59436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43" name="AutoShape 16">
            <a:extLst>
              <a:ext uri="{FF2B5EF4-FFF2-40B4-BE49-F238E27FC236}">
                <a16:creationId xmlns:a16="http://schemas.microsoft.com/office/drawing/2014/main" id="{E7EAB0D9-404A-44DD-B537-3A2422B30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30" y="3992168"/>
            <a:ext cx="594360" cy="59436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dirty="0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44" name="Line 17">
            <a:extLst>
              <a:ext uri="{FF2B5EF4-FFF2-40B4-BE49-F238E27FC236}">
                <a16:creationId xmlns:a16="http://schemas.microsoft.com/office/drawing/2014/main" id="{19BE5254-C59F-43D9-BC2E-28C545BB4F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1314" y="4220768"/>
            <a:ext cx="265351" cy="1102472"/>
          </a:xfrm>
          <a:prstGeom prst="line">
            <a:avLst/>
          </a:prstGeom>
          <a:noFill/>
          <a:ln w="63500">
            <a:solidFill>
              <a:srgbClr val="00FFFF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s-SV"/>
          </a:p>
        </p:txBody>
      </p:sp>
      <p:sp>
        <p:nvSpPr>
          <p:cNvPr id="45" name="Line 18">
            <a:extLst>
              <a:ext uri="{FF2B5EF4-FFF2-40B4-BE49-F238E27FC236}">
                <a16:creationId xmlns:a16="http://schemas.microsoft.com/office/drawing/2014/main" id="{0F818C39-D21A-45DC-8AC3-B215F5FD8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4620" y="3245588"/>
            <a:ext cx="59881" cy="2185309"/>
          </a:xfrm>
          <a:prstGeom prst="line">
            <a:avLst/>
          </a:prstGeom>
          <a:noFill/>
          <a:ln w="63500">
            <a:solidFill>
              <a:srgbClr val="00FFFF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s-SV"/>
          </a:p>
        </p:txBody>
      </p:sp>
      <p:sp>
        <p:nvSpPr>
          <p:cNvPr id="46" name="Line 19">
            <a:extLst>
              <a:ext uri="{FF2B5EF4-FFF2-40B4-BE49-F238E27FC236}">
                <a16:creationId xmlns:a16="http://schemas.microsoft.com/office/drawing/2014/main" id="{8752BF88-77B3-4CD1-9284-53089F3E1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7222" y="2642125"/>
            <a:ext cx="51080" cy="2788773"/>
          </a:xfrm>
          <a:prstGeom prst="line">
            <a:avLst/>
          </a:prstGeom>
          <a:noFill/>
          <a:ln w="63500">
            <a:solidFill>
              <a:srgbClr val="00FFFF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s-SV"/>
          </a:p>
        </p:txBody>
      </p:sp>
      <p:sp>
        <p:nvSpPr>
          <p:cNvPr id="47" name="Line 20">
            <a:extLst>
              <a:ext uri="{FF2B5EF4-FFF2-40B4-BE49-F238E27FC236}">
                <a16:creationId xmlns:a16="http://schemas.microsoft.com/office/drawing/2014/main" id="{A686E50B-CE44-40D7-95B7-481BD4DAAB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63732" y="1833086"/>
            <a:ext cx="576775" cy="3597813"/>
          </a:xfrm>
          <a:prstGeom prst="line">
            <a:avLst/>
          </a:prstGeom>
          <a:noFill/>
          <a:ln w="63500">
            <a:solidFill>
              <a:srgbClr val="00FFFF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s-SV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92EAA185-0992-431E-9BD4-221A22E7E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246" y="5261058"/>
            <a:ext cx="97659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0" cap="none" spc="0" normalizeH="0" baseline="0" noProof="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</a:t>
            </a:r>
            <a:endParaRPr kumimoji="0" lang="en-GB" sz="8000" b="0" i="0" u="none" strike="noStrike" kern="0" cap="none" spc="0" normalizeH="0" baseline="0" noProof="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9" name="Text Box 6">
            <a:extLst>
              <a:ext uri="{FF2B5EF4-FFF2-40B4-BE49-F238E27FC236}">
                <a16:creationId xmlns:a16="http://schemas.microsoft.com/office/drawing/2014/main" id="{41416B4C-9FE8-40DB-A9C3-DDCDC5B86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896" y="2233932"/>
            <a:ext cx="33268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ln>
                  <a:solidFill>
                    <a:srgbClr val="FF0000"/>
                  </a:solidFill>
                </a:ln>
                <a:solidFill>
                  <a:srgbClr val="FF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EXPONENTS</a:t>
            </a:r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4D7A1C3D-DE3F-4DDF-956E-55891BB2F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290" y="5245004"/>
            <a:ext cx="88804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8000" kern="0" noProof="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</a:t>
            </a:r>
            <a:endParaRPr kumimoji="0" lang="en-GB" sz="8000" b="0" i="0" u="none" strike="noStrike" kern="0" cap="none" spc="0" normalizeH="0" baseline="0" noProof="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" name="Text Box 6">
            <a:extLst>
              <a:ext uri="{FF2B5EF4-FFF2-40B4-BE49-F238E27FC236}">
                <a16:creationId xmlns:a16="http://schemas.microsoft.com/office/drawing/2014/main" id="{1E181E9D-DBBC-487B-9516-8B85FAC36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5189" y="2219215"/>
            <a:ext cx="33268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ln>
                  <a:solidFill>
                    <a:srgbClr val="FF0000"/>
                  </a:solidFill>
                </a:ln>
                <a:solidFill>
                  <a:srgbClr val="FF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INDICES</a:t>
            </a:r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BA7F2A72-37A4-4291-AA87-7CDC02622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8706" y="5247071"/>
            <a:ext cx="1295899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0" cap="none" spc="0" normalizeH="0" baseline="0" noProof="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</a:t>
            </a:r>
            <a:endParaRPr kumimoji="0" lang="en-GB" sz="8000" b="0" i="0" u="none" strike="noStrike" kern="0" cap="none" spc="0" normalizeH="0" baseline="0" noProof="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1D0F952-0CDA-4793-A3E4-B04B17304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2377" y="5246318"/>
            <a:ext cx="104265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0" cap="none" spc="0" normalizeH="0" baseline="0" noProof="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</a:t>
            </a:r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3B058FCB-95E6-4366-83CD-2E8F7955F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624" y="5261058"/>
            <a:ext cx="104243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0" cap="none" spc="0" normalizeH="0" baseline="0" noProof="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</a:t>
            </a:r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D33F539F-4A96-42AF-96C2-B664C8760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573" y="5245004"/>
            <a:ext cx="8658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0" cap="none" spc="0" normalizeH="0" baseline="0" noProof="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</a:t>
            </a:r>
            <a:endParaRPr kumimoji="0" lang="en-GB" sz="8000" b="0" i="0" u="none" strike="noStrike" kern="0" cap="none" spc="0" normalizeH="0" baseline="0" noProof="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51C875E8-C152-44BB-B081-1A35DA9B7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548" y="5276506"/>
            <a:ext cx="1128081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0" cap="none" spc="0" normalizeH="0" baseline="0" noProof="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</a:t>
            </a:r>
            <a:endParaRPr kumimoji="0" lang="en-GB" sz="8000" b="0" i="0" u="none" strike="noStrike" kern="0" cap="none" spc="0" normalizeH="0" baseline="0" noProof="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9B55B69-8357-4F10-B77A-4BAAC306956E}"/>
              </a:ext>
            </a:extLst>
          </p:cNvPr>
          <p:cNvSpPr txBox="1"/>
          <p:nvPr/>
        </p:nvSpPr>
        <p:spPr>
          <a:xfrm>
            <a:off x="290770" y="75443"/>
            <a:ext cx="7745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Mathematics, the order in which the calculations are carried out is also important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930AD93-A000-4B1B-8284-A5DBD8637E85}"/>
              </a:ext>
            </a:extLst>
          </p:cNvPr>
          <p:cNvSpPr txBox="1"/>
          <p:nvPr/>
        </p:nvSpPr>
        <p:spPr>
          <a:xfrm>
            <a:off x="312948" y="486157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 can remember the order of operations by recalling: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ABEE047-7E72-4DD4-8BAF-3655BF684CCD}"/>
              </a:ext>
            </a:extLst>
          </p:cNvPr>
          <p:cNvSpPr txBox="1"/>
          <p:nvPr/>
        </p:nvSpPr>
        <p:spPr>
          <a:xfrm>
            <a:off x="693804" y="1352716"/>
            <a:ext cx="4348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Perform the operations between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7B313C9-265A-409F-867D-1538A0088F94}"/>
              </a:ext>
            </a:extLst>
          </p:cNvPr>
          <p:cNvSpPr txBox="1"/>
          <p:nvPr/>
        </p:nvSpPr>
        <p:spPr>
          <a:xfrm>
            <a:off x="749112" y="2193148"/>
            <a:ext cx="4348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Calculate anything involving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700F143-4B0C-4248-9870-67B51B717265}"/>
              </a:ext>
            </a:extLst>
          </p:cNvPr>
          <p:cNvSpPr txBox="1"/>
          <p:nvPr/>
        </p:nvSpPr>
        <p:spPr>
          <a:xfrm>
            <a:off x="771784" y="2937074"/>
            <a:ext cx="4348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Starting from the left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3E02DAB-12D6-4618-A7E3-55B429D1FDF3}"/>
              </a:ext>
            </a:extLst>
          </p:cNvPr>
          <p:cNvSpPr txBox="1"/>
          <p:nvPr/>
        </p:nvSpPr>
        <p:spPr>
          <a:xfrm>
            <a:off x="800100" y="4062469"/>
            <a:ext cx="4348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Starting again from the left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F6F77C1-D376-4113-A654-DBCF8E02CB1C}"/>
              </a:ext>
            </a:extLst>
          </p:cNvPr>
          <p:cNvSpPr txBox="1"/>
          <p:nvPr/>
        </p:nvSpPr>
        <p:spPr>
          <a:xfrm>
            <a:off x="211128" y="794282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do it correctly we follow these rules: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25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75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75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"/>
                            </p:stCondLst>
                            <p:childTnLst>
                              <p:par>
                                <p:cTn id="8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75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75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1" dur="75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4" dur="75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4" dur="75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utoUpdateAnimBg="0"/>
      <p:bldP spid="31" grpId="0" autoUpdateAnimBg="0"/>
      <p:bldP spid="32" grpId="0" autoUpdateAnimBg="0"/>
      <p:bldP spid="33" grpId="0" autoUpdateAnimBg="0"/>
      <p:bldP spid="35" grpId="0" animBg="1" autoUpdateAnimBg="0"/>
      <p:bldP spid="39" grpId="0" animBg="1" autoUpdateAnimBg="0"/>
      <p:bldP spid="41" grpId="0" animBg="1" autoUpdateAnimBg="0"/>
      <p:bldP spid="43" grpId="0" animBg="1" autoUpdateAnimBg="0"/>
      <p:bldP spid="44" grpId="0" animBg="1"/>
      <p:bldP spid="45" grpId="0" animBg="1"/>
      <p:bldP spid="46" grpId="0" animBg="1"/>
      <p:bldP spid="47" grpId="0" animBg="1"/>
      <p:bldP spid="48" grpId="0" autoUpdateAnimBg="0"/>
      <p:bldP spid="49" grpId="0" autoUpdateAnimBg="0"/>
      <p:bldP spid="49" grpId="1"/>
      <p:bldP spid="50" grpId="0" autoUpdateAnimBg="0"/>
      <p:bldP spid="50" grpId="1"/>
      <p:bldP spid="51" grpId="0" autoUpdateAnimBg="0"/>
      <p:bldP spid="51" grpId="1"/>
      <p:bldP spid="52" grpId="0" autoUpdateAnimBg="0"/>
      <p:bldP spid="53" grpId="0" autoUpdateAnimBg="0"/>
      <p:bldP spid="54" grpId="0" autoUpdateAnimBg="0"/>
      <p:bldP spid="55" grpId="0" autoUpdateAnimBg="0"/>
      <p:bldP spid="55" grpId="1"/>
      <p:bldP spid="56" grpId="0" autoUpdateAnimBg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0D2BFFB-93ED-4E7F-A158-DE22307F052C}"/>
              </a:ext>
            </a:extLst>
          </p:cNvPr>
          <p:cNvSpPr txBox="1">
            <a:spLocks noChangeArrowheads="1"/>
          </p:cNvSpPr>
          <p:nvPr/>
        </p:nvSpPr>
        <p:spPr>
          <a:xfrm>
            <a:off x="800100" y="105506"/>
            <a:ext cx="7772400" cy="762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/>
              <a:t>Example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D1411A-0053-4D67-B05A-ADDB77647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746" y="2604654"/>
            <a:ext cx="461688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23    10   </a:t>
            </a:r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537CC1-1842-420B-97F5-A1804D413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553198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DM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73774-E4AD-4D4F-8E4B-287FEFACF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916" y="3777842"/>
            <a:ext cx="17379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=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23 </a:t>
            </a:r>
            <a:endParaRPr lang="en-GB" sz="44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90A671-1EC6-45CC-93F8-51D34A43F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589" y="1880901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1E9484-010C-42D0-BE0B-E888599E5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827860"/>
            <a:ext cx="5613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4BF577-8F0C-4085-AD87-568F27892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001" y="1883748"/>
            <a:ext cx="91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D45C05-B522-4EB9-80A3-8BC44ECD5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916" y="5006605"/>
            <a:ext cx="15504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= </a:t>
            </a:r>
            <a:r>
              <a:rPr lang="en-GB" sz="4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B81F27AE-497A-438A-8FA3-274FA6ABE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1539073"/>
            <a:ext cx="723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Circle the operation that you do first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A55D0A2-4F5E-44AD-BAAB-DCEBDD379F84}"/>
              </a:ext>
            </a:extLst>
          </p:cNvPr>
          <p:cNvSpPr/>
          <p:nvPr/>
        </p:nvSpPr>
        <p:spPr bwMode="auto">
          <a:xfrm>
            <a:off x="5126887" y="2772289"/>
            <a:ext cx="432000" cy="43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B58CF289-E1BF-4CD2-A752-14F29F800430}"/>
              </a:ext>
            </a:extLst>
          </p:cNvPr>
          <p:cNvSpPr/>
          <p:nvPr/>
        </p:nvSpPr>
        <p:spPr>
          <a:xfrm rot="5400000">
            <a:off x="5128846" y="2705748"/>
            <a:ext cx="191072" cy="1578013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665E3D-B728-4625-95D9-AD2E09A8B338}"/>
              </a:ext>
            </a:extLst>
          </p:cNvPr>
          <p:cNvSpPr/>
          <p:nvPr/>
        </p:nvSpPr>
        <p:spPr>
          <a:xfrm>
            <a:off x="3712557" y="2567573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9EE8C5-6A34-4096-855E-CB70F778004C}"/>
              </a:ext>
            </a:extLst>
          </p:cNvPr>
          <p:cNvSpPr/>
          <p:nvPr/>
        </p:nvSpPr>
        <p:spPr>
          <a:xfrm>
            <a:off x="5064256" y="2531272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endParaRPr lang="en-GB" sz="4400" b="1" dirty="0">
              <a:solidFill>
                <a:schemeClr val="tx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EA28AF-71ED-47C4-887C-C00A4CAE13CD}"/>
              </a:ext>
            </a:extLst>
          </p:cNvPr>
          <p:cNvSpPr/>
          <p:nvPr/>
        </p:nvSpPr>
        <p:spPr>
          <a:xfrm>
            <a:off x="5068233" y="2531272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n>
                  <a:solidFill>
                    <a:schemeClr val="tx2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anose="05050102010706020507" pitchFamily="18" charset="2"/>
              </a:rPr>
              <a:t></a:t>
            </a:r>
            <a:endParaRPr lang="en-GB" sz="4400" dirty="0">
              <a:ln>
                <a:solidFill>
                  <a:schemeClr val="tx2"/>
                </a:solidFill>
              </a:ln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699D95-9FF9-4277-B043-28290128C661}"/>
              </a:ext>
            </a:extLst>
          </p:cNvPr>
          <p:cNvSpPr/>
          <p:nvPr/>
        </p:nvSpPr>
        <p:spPr>
          <a:xfrm>
            <a:off x="3945954" y="3789769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EF0252-481B-4175-AF51-646416C05127}"/>
              </a:ext>
            </a:extLst>
          </p:cNvPr>
          <p:cNvSpPr/>
          <p:nvPr/>
        </p:nvSpPr>
        <p:spPr>
          <a:xfrm>
            <a:off x="3945954" y="3828372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8032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7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7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7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utoUpdateAnimBg="0"/>
      <p:bldP spid="7" grpId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nimBg="1"/>
      <p:bldP spid="14" grpId="0" animBg="1"/>
      <p:bldP spid="15" grpId="0"/>
      <p:bldP spid="16" grpId="0"/>
      <p:bldP spid="16" grpId="1"/>
      <p:bldP spid="17" grpId="0"/>
      <p:bldP spid="18" grpId="0"/>
      <p:bldP spid="18" grpId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6BCD16C-7624-4436-AE9D-70AA3797F135}"/>
              </a:ext>
            </a:extLst>
          </p:cNvPr>
          <p:cNvSpPr txBox="1">
            <a:spLocks noChangeArrowheads="1"/>
          </p:cNvSpPr>
          <p:nvPr/>
        </p:nvSpPr>
        <p:spPr>
          <a:xfrm>
            <a:off x="644769" y="309489"/>
            <a:ext cx="7772400" cy="762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1" fontAlgn="auto" latinLnBrk="0" hangingPunct="1">
              <a:spcAft>
                <a:spcPts val="0"/>
              </a:spcAft>
              <a:buNone/>
              <a:defRPr kumimoji="0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Example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711D-84DF-4857-A5B4-0888F7E31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469" y="2696647"/>
            <a:ext cx="4190999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2</a:t>
            </a:r>
            <a:r>
              <a:rPr lang="en-GB" sz="4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   </a:t>
            </a:r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4   2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5BBA34-50C6-468C-84FF-D7A4764CC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369" y="766689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DM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AAEF4-1884-475E-8D9E-D8818B104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310" y="3568385"/>
            <a:ext cx="11737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=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en-GB" sz="44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6CA5AC-AA6E-4F83-8F5D-03879D6EA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3151" y="1973503"/>
            <a:ext cx="833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05AC04-7B10-4B04-B419-BB55DE10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247" y="3568385"/>
            <a:ext cx="5950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</a:t>
            </a:r>
            <a:endParaRPr lang="en-GB" sz="4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sym typeface="Symbol" pitchFamily="18" charset="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C7EFEC-78C6-48EB-A8A8-B846A4924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2394" y="1929896"/>
            <a:ext cx="810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0DA60C-8341-4BE1-B248-ACCA2DC9E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309" y="4551796"/>
            <a:ext cx="11737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=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en-GB" sz="4400" dirty="0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F7633B-22C6-4821-BF95-73EDE9CEF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309" y="5429973"/>
            <a:ext cx="11636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= </a:t>
            </a:r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673EFF-6775-4C5D-8368-C382A101C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593" y="1966339"/>
            <a:ext cx="83820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AFA26E-8E53-4AF1-B6F2-508D72D3D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7173" y="3580906"/>
            <a:ext cx="5950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61600F-12BC-4945-83A6-533079130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362" y="4576689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6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A8A81C14-4B24-47BA-91A7-8362D99EE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770" y="1593235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Circle the operation that you do first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A3EC595-C04C-46DA-86A8-66C4B0A69C2F}"/>
              </a:ext>
            </a:extLst>
          </p:cNvPr>
          <p:cNvSpPr/>
          <p:nvPr/>
        </p:nvSpPr>
        <p:spPr bwMode="auto">
          <a:xfrm>
            <a:off x="3863868" y="2892157"/>
            <a:ext cx="432000" cy="43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B3D155-E246-491F-99BF-1B75B7CF9B94}"/>
              </a:ext>
            </a:extLst>
          </p:cNvPr>
          <p:cNvSpPr/>
          <p:nvPr/>
        </p:nvSpPr>
        <p:spPr bwMode="auto">
          <a:xfrm>
            <a:off x="4860086" y="2887903"/>
            <a:ext cx="432000" cy="43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7AEA0AF-1587-4278-AFA3-A27EDC1601D7}"/>
              </a:ext>
            </a:extLst>
          </p:cNvPr>
          <p:cNvSpPr/>
          <p:nvPr/>
        </p:nvSpPr>
        <p:spPr bwMode="auto">
          <a:xfrm>
            <a:off x="3933969" y="3767883"/>
            <a:ext cx="432000" cy="43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CF71D0-0184-4DB8-8DE9-930B117A7429}"/>
              </a:ext>
            </a:extLst>
          </p:cNvPr>
          <p:cNvSpPr/>
          <p:nvPr/>
        </p:nvSpPr>
        <p:spPr>
          <a:xfrm>
            <a:off x="2859325" y="2738905"/>
            <a:ext cx="5565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+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904A6F-2916-4046-BDD6-19CEE1BAAD57}"/>
              </a:ext>
            </a:extLst>
          </p:cNvPr>
          <p:cNvSpPr/>
          <p:nvPr/>
        </p:nvSpPr>
        <p:spPr>
          <a:xfrm>
            <a:off x="2888626" y="3593728"/>
            <a:ext cx="5565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+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35E9A117-5781-487F-89FE-C608B2F7328F}"/>
              </a:ext>
            </a:extLst>
          </p:cNvPr>
          <p:cNvSpPr/>
          <p:nvPr/>
        </p:nvSpPr>
        <p:spPr>
          <a:xfrm rot="5400000">
            <a:off x="4960289" y="2744734"/>
            <a:ext cx="213882" cy="138302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5590F-1932-40A2-80A5-565F4D298D7B}"/>
              </a:ext>
            </a:extLst>
          </p:cNvPr>
          <p:cNvSpPr/>
          <p:nvPr/>
        </p:nvSpPr>
        <p:spPr>
          <a:xfrm>
            <a:off x="3902946" y="3510048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</a:t>
            </a:r>
            <a:endParaRPr lang="en-GB" sz="4400" dirty="0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61F9AC-8B90-4CA5-8BE4-AF144EDCC82A}"/>
              </a:ext>
            </a:extLst>
          </p:cNvPr>
          <p:cNvSpPr/>
          <p:nvPr/>
        </p:nvSpPr>
        <p:spPr>
          <a:xfrm>
            <a:off x="3902945" y="3513395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n>
                  <a:solidFill>
                    <a:schemeClr val="tx2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</a:t>
            </a:r>
            <a:endParaRPr lang="en-GB" sz="4400" dirty="0">
              <a:ln>
                <a:solidFill>
                  <a:schemeClr val="tx2"/>
                </a:solidFill>
              </a:ln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ED5AC9D-6992-4F00-B6AB-39350048A1A0}"/>
              </a:ext>
            </a:extLst>
          </p:cNvPr>
          <p:cNvSpPr/>
          <p:nvPr/>
        </p:nvSpPr>
        <p:spPr>
          <a:xfrm>
            <a:off x="3019030" y="4582573"/>
            <a:ext cx="5565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+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067E084E-787F-417B-9D3B-49E5A4BE08AE}"/>
              </a:ext>
            </a:extLst>
          </p:cNvPr>
          <p:cNvSpPr/>
          <p:nvPr/>
        </p:nvSpPr>
        <p:spPr>
          <a:xfrm rot="5400000">
            <a:off x="4228358" y="3543868"/>
            <a:ext cx="199868" cy="1714085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A3F4400-8EFB-42D3-801C-1610BCF56662}"/>
              </a:ext>
            </a:extLst>
          </p:cNvPr>
          <p:cNvSpPr/>
          <p:nvPr/>
        </p:nvSpPr>
        <p:spPr>
          <a:xfrm>
            <a:off x="3016145" y="4584523"/>
            <a:ext cx="5565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+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AE8503C-4A0F-413D-8866-B8BF2B067601}"/>
              </a:ext>
            </a:extLst>
          </p:cNvPr>
          <p:cNvSpPr/>
          <p:nvPr/>
        </p:nvSpPr>
        <p:spPr>
          <a:xfrm>
            <a:off x="4799727" y="2658927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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1AD8471-30EF-4425-90F1-B33FFECD7F9D}"/>
              </a:ext>
            </a:extLst>
          </p:cNvPr>
          <p:cNvSpPr/>
          <p:nvPr/>
        </p:nvSpPr>
        <p:spPr>
          <a:xfrm>
            <a:off x="3801821" y="2647583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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BCC782A-425B-447E-ADA5-1D9CD8210DD9}"/>
              </a:ext>
            </a:extLst>
          </p:cNvPr>
          <p:cNvSpPr/>
          <p:nvPr/>
        </p:nvSpPr>
        <p:spPr>
          <a:xfrm>
            <a:off x="4799727" y="2658927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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127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7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7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7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7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/>
      <p:bldP spid="23" grpId="1"/>
      <p:bldP spid="24" grpId="0"/>
      <p:bldP spid="25" grpId="0"/>
      <p:bldP spid="25" grpId="1"/>
      <p:bldP spid="26" grpId="0" animBg="1"/>
      <p:bldP spid="27" grpId="0"/>
      <p:bldP spid="28" grpId="0"/>
      <p:bldP spid="28" grpId="1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CA999E1-2E8E-4527-B485-DBA710F099DB}"/>
              </a:ext>
            </a:extLst>
          </p:cNvPr>
          <p:cNvSpPr txBox="1">
            <a:spLocks noChangeArrowheads="1"/>
          </p:cNvSpPr>
          <p:nvPr/>
        </p:nvSpPr>
        <p:spPr>
          <a:xfrm>
            <a:off x="800100" y="154902"/>
            <a:ext cx="7772400" cy="762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1" fontAlgn="auto" latinLnBrk="0" hangingPunct="1">
              <a:spcAft>
                <a:spcPts val="0"/>
              </a:spcAft>
              <a:buNone/>
              <a:defRPr kumimoji="0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Example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A9820-055B-453C-A80E-DC66C17E4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0500" y="2387158"/>
            <a:ext cx="4190999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2</a:t>
            </a:r>
            <a:r>
              <a:rPr lang="en-GB" sz="4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   </a:t>
            </a:r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4   2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917B38-8601-4E51-9C1A-7B05AA1C6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57200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DM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43529D-A9A6-4B41-AAED-4F295A2E4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5341" y="3258896"/>
            <a:ext cx="11737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=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en-GB" sz="44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25B76D-1934-437A-9736-A74648CFE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5182" y="1664014"/>
            <a:ext cx="833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786E27-0771-446C-9B2E-0101DD248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3297" y="3258896"/>
            <a:ext cx="10054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en-GB" sz="4800" b="1" dirty="0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sym typeface="Symbol" pitchFamily="18" charset="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D63F77-5D00-444C-9B0C-4AF09F97F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4425" y="1620407"/>
            <a:ext cx="810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77B6C7-2698-476A-931E-3C62B4CA5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5340" y="4242307"/>
            <a:ext cx="11737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=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en-GB" sz="4400" dirty="0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6986A5-CFC7-4118-915E-FE4E2D5C9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5340" y="5120484"/>
            <a:ext cx="11636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= </a:t>
            </a:r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D1D5C1-68C6-4FB4-904D-6BC65E186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7624" y="1656850"/>
            <a:ext cx="83820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5DCBF8-C35C-4BE8-AD0F-1E419DB6D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299" y="3268419"/>
            <a:ext cx="5950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F59156-A3E7-44C5-B0B4-8C2F4736A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3393" y="42672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6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09103D84-BA5E-4537-813D-99EE5044D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1283746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Circle the operation that you do first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B68F4FC-244E-45D4-AA7F-CEB765595A26}"/>
              </a:ext>
            </a:extLst>
          </p:cNvPr>
          <p:cNvSpPr/>
          <p:nvPr/>
        </p:nvSpPr>
        <p:spPr bwMode="auto">
          <a:xfrm>
            <a:off x="4285899" y="2582668"/>
            <a:ext cx="432000" cy="43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A4B483E-D0BF-48CE-9D1A-77F85BE329FE}"/>
              </a:ext>
            </a:extLst>
          </p:cNvPr>
          <p:cNvSpPr/>
          <p:nvPr/>
        </p:nvSpPr>
        <p:spPr bwMode="auto">
          <a:xfrm>
            <a:off x="5282117" y="2578414"/>
            <a:ext cx="432000" cy="43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7FD305A-3315-4BB2-8900-108FEE35105B}"/>
              </a:ext>
            </a:extLst>
          </p:cNvPr>
          <p:cNvSpPr/>
          <p:nvPr/>
        </p:nvSpPr>
        <p:spPr bwMode="auto">
          <a:xfrm>
            <a:off x="4812498" y="3465024"/>
            <a:ext cx="432000" cy="43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12CEC6-740E-444D-8369-84275D5ACFAC}"/>
              </a:ext>
            </a:extLst>
          </p:cNvPr>
          <p:cNvSpPr/>
          <p:nvPr/>
        </p:nvSpPr>
        <p:spPr>
          <a:xfrm>
            <a:off x="3281356" y="2429416"/>
            <a:ext cx="5565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+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3974B2-D8DD-414E-8863-0DC11CC7A34D}"/>
              </a:ext>
            </a:extLst>
          </p:cNvPr>
          <p:cNvSpPr/>
          <p:nvPr/>
        </p:nvSpPr>
        <p:spPr>
          <a:xfrm>
            <a:off x="3310657" y="3284239"/>
            <a:ext cx="5565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+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33D56246-E0D9-4848-8F36-5E9B766B5BD0}"/>
              </a:ext>
            </a:extLst>
          </p:cNvPr>
          <p:cNvSpPr/>
          <p:nvPr/>
        </p:nvSpPr>
        <p:spPr>
          <a:xfrm rot="5400000">
            <a:off x="4410684" y="2461876"/>
            <a:ext cx="213882" cy="138302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9082CF-F3DF-42BB-844B-A8D609206CB5}"/>
              </a:ext>
            </a:extLst>
          </p:cNvPr>
          <p:cNvSpPr/>
          <p:nvPr/>
        </p:nvSpPr>
        <p:spPr>
          <a:xfrm>
            <a:off x="4790135" y="3235620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anose="05050102010706020507" pitchFamily="18" charset="2"/>
              </a:rPr>
              <a:t></a:t>
            </a:r>
            <a:endParaRPr lang="en-GB" sz="4400" dirty="0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D8E3B7-E93E-46C8-9D5D-B181BFBAE652}"/>
              </a:ext>
            </a:extLst>
          </p:cNvPr>
          <p:cNvSpPr/>
          <p:nvPr/>
        </p:nvSpPr>
        <p:spPr>
          <a:xfrm>
            <a:off x="4786895" y="3251987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n>
                  <a:solidFill>
                    <a:schemeClr val="tx2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anose="05050102010706020507" pitchFamily="18" charset="2"/>
              </a:rPr>
              <a:t></a:t>
            </a:r>
            <a:endParaRPr lang="en-GB" sz="4400" dirty="0">
              <a:ln>
                <a:solidFill>
                  <a:schemeClr val="tx2"/>
                </a:solidFill>
              </a:ln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49B5F2B-E6F1-4425-9422-1C2905782FA7}"/>
              </a:ext>
            </a:extLst>
          </p:cNvPr>
          <p:cNvSpPr/>
          <p:nvPr/>
        </p:nvSpPr>
        <p:spPr>
          <a:xfrm>
            <a:off x="3441061" y="4273084"/>
            <a:ext cx="5565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+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B19795E9-F612-401D-A674-7D6F7A78FE17}"/>
              </a:ext>
            </a:extLst>
          </p:cNvPr>
          <p:cNvSpPr/>
          <p:nvPr/>
        </p:nvSpPr>
        <p:spPr>
          <a:xfrm rot="5400000">
            <a:off x="4650389" y="3234379"/>
            <a:ext cx="199868" cy="1714085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B61E323-8A11-41F3-B98C-478D2704C9A9}"/>
              </a:ext>
            </a:extLst>
          </p:cNvPr>
          <p:cNvSpPr/>
          <p:nvPr/>
        </p:nvSpPr>
        <p:spPr>
          <a:xfrm>
            <a:off x="3438176" y="4275034"/>
            <a:ext cx="5565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+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A748931-5761-4ED0-BA5B-8EAACB320FB6}"/>
              </a:ext>
            </a:extLst>
          </p:cNvPr>
          <p:cNvSpPr/>
          <p:nvPr/>
        </p:nvSpPr>
        <p:spPr>
          <a:xfrm>
            <a:off x="5221758" y="2349438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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3A1C8F7-DE9E-4D32-9B2F-1022A42533AB}"/>
              </a:ext>
            </a:extLst>
          </p:cNvPr>
          <p:cNvSpPr/>
          <p:nvPr/>
        </p:nvSpPr>
        <p:spPr>
          <a:xfrm>
            <a:off x="4223852" y="2338094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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F143DB9-4E2B-40A2-B5AE-620B32CC9374}"/>
              </a:ext>
            </a:extLst>
          </p:cNvPr>
          <p:cNvSpPr/>
          <p:nvPr/>
        </p:nvSpPr>
        <p:spPr>
          <a:xfrm>
            <a:off x="4230163" y="2323646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anose="05050102010706020507" pitchFamily="18" charset="2"/>
              </a:rPr>
              <a:t>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3366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7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7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7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7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/>
      <p:bldP spid="23" grpId="1"/>
      <p:bldP spid="24" grpId="0"/>
      <p:bldP spid="25" grpId="0"/>
      <p:bldP spid="25" grpId="1"/>
      <p:bldP spid="26" grpId="0" animBg="1"/>
      <p:bldP spid="27" grpId="0"/>
      <p:bldP spid="28" grpId="0"/>
      <p:bldP spid="29" grpId="0"/>
      <p:bldP spid="29" grpId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B2711D-84DF-4857-A5B4-0888F7E31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469" y="2696647"/>
            <a:ext cx="4190999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3</a:t>
            </a:r>
            <a:r>
              <a:rPr lang="en-GB" sz="4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8   </a:t>
            </a:r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6   5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1AD8471-30EF-4425-90F1-B33FFECD7F9D}"/>
              </a:ext>
            </a:extLst>
          </p:cNvPr>
          <p:cNvSpPr/>
          <p:nvPr/>
        </p:nvSpPr>
        <p:spPr>
          <a:xfrm>
            <a:off x="3830635" y="2718961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AE8503C-4A0F-413D-8866-B8BF2B067601}"/>
              </a:ext>
            </a:extLst>
          </p:cNvPr>
          <p:cNvSpPr/>
          <p:nvPr/>
        </p:nvSpPr>
        <p:spPr>
          <a:xfrm>
            <a:off x="4799727" y="2658927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anose="05050102010706020507" pitchFamily="18" charset="2"/>
              </a:rPr>
              <a:t>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6BCD16C-7624-4436-AE9D-70AA3797F135}"/>
              </a:ext>
            </a:extLst>
          </p:cNvPr>
          <p:cNvSpPr txBox="1">
            <a:spLocks noChangeArrowheads="1"/>
          </p:cNvSpPr>
          <p:nvPr/>
        </p:nvSpPr>
        <p:spPr>
          <a:xfrm>
            <a:off x="644769" y="309489"/>
            <a:ext cx="7772400" cy="762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1" fontAlgn="auto" latinLnBrk="0" hangingPunct="1">
              <a:spcAft>
                <a:spcPts val="0"/>
              </a:spcAft>
              <a:buNone/>
              <a:defRPr kumimoji="0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Example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5BBA34-50C6-468C-84FF-D7A4764CC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369" y="766689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DM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AAEF4-1884-475E-8D9E-D8818B104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25" y="3568385"/>
            <a:ext cx="15504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=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en-GB" sz="44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6CA5AC-AA6E-4F83-8F5D-03879D6EA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3151" y="1973503"/>
            <a:ext cx="833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05AC04-7B10-4B04-B419-BB55DE10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1302" y="3569340"/>
            <a:ext cx="10054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30</a:t>
            </a:r>
            <a:endParaRPr lang="en-GB" sz="4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sym typeface="Symbol" pitchFamily="18" charset="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C7EFEC-78C6-48EB-A8A8-B846A4924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866" y="2000078"/>
            <a:ext cx="810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0DA60C-8341-4BE1-B248-ACCA2DC9E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3186" y="4612938"/>
            <a:ext cx="1686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= </a:t>
            </a:r>
            <a:r>
              <a:rPr lang="en-GB" sz="4800" b="1" dirty="0">
                <a:ln>
                  <a:solidFill>
                    <a:schemeClr val="tx2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sym typeface="Symbol" pitchFamily="18" charset="2"/>
              </a:rPr>
              <a:t>–</a:t>
            </a:r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GB" sz="4400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673EFF-6775-4C5D-8368-C382A101C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119" y="2004543"/>
            <a:ext cx="83820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A8A81C14-4B24-47BA-91A7-8362D99EE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770" y="1593235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Circle the operation that you do first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A3EC595-C04C-46DA-86A8-66C4B0A69C2F}"/>
              </a:ext>
            </a:extLst>
          </p:cNvPr>
          <p:cNvSpPr/>
          <p:nvPr/>
        </p:nvSpPr>
        <p:spPr bwMode="auto">
          <a:xfrm>
            <a:off x="2948227" y="2932832"/>
            <a:ext cx="432000" cy="43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B3D155-E246-491F-99BF-1B75B7CF9B94}"/>
              </a:ext>
            </a:extLst>
          </p:cNvPr>
          <p:cNvSpPr/>
          <p:nvPr/>
        </p:nvSpPr>
        <p:spPr bwMode="auto">
          <a:xfrm>
            <a:off x="4871782" y="2895124"/>
            <a:ext cx="432000" cy="43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7AEA0AF-1587-4278-AFA3-A27EDC1601D7}"/>
              </a:ext>
            </a:extLst>
          </p:cNvPr>
          <p:cNvSpPr/>
          <p:nvPr/>
        </p:nvSpPr>
        <p:spPr bwMode="auto">
          <a:xfrm>
            <a:off x="3799729" y="3794477"/>
            <a:ext cx="432000" cy="43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CF71D0-0184-4DB8-8DE9-930B117A7429}"/>
              </a:ext>
            </a:extLst>
          </p:cNvPr>
          <p:cNvSpPr/>
          <p:nvPr/>
        </p:nvSpPr>
        <p:spPr>
          <a:xfrm>
            <a:off x="2886181" y="2668047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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35E9A117-5781-487F-89FE-C608B2F7328F}"/>
              </a:ext>
            </a:extLst>
          </p:cNvPr>
          <p:cNvSpPr/>
          <p:nvPr/>
        </p:nvSpPr>
        <p:spPr>
          <a:xfrm rot="5400000">
            <a:off x="4960289" y="2744734"/>
            <a:ext cx="213882" cy="138302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5590F-1932-40A2-80A5-565F4D298D7B}"/>
              </a:ext>
            </a:extLst>
          </p:cNvPr>
          <p:cNvSpPr/>
          <p:nvPr/>
        </p:nvSpPr>
        <p:spPr>
          <a:xfrm>
            <a:off x="3767125" y="3564359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sym typeface="Symbol" pitchFamily="18" charset="2"/>
              </a:rPr>
              <a:t>–</a:t>
            </a:r>
            <a:endParaRPr lang="en-GB" sz="4400" dirty="0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61F9AC-8B90-4CA5-8BE4-AF144EDCC82A}"/>
              </a:ext>
            </a:extLst>
          </p:cNvPr>
          <p:cNvSpPr/>
          <p:nvPr/>
        </p:nvSpPr>
        <p:spPr>
          <a:xfrm>
            <a:off x="3764935" y="3574449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n>
                  <a:solidFill>
                    <a:schemeClr val="tx2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sym typeface="Symbol" pitchFamily="18" charset="2"/>
              </a:rPr>
              <a:t>–</a:t>
            </a:r>
            <a:endParaRPr lang="en-GB" sz="4400" dirty="0">
              <a:ln>
                <a:solidFill>
                  <a:schemeClr val="tx2"/>
                </a:solidFill>
              </a:ln>
            </a:endParaRP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067E084E-787F-417B-9D3B-49E5A4BE08AE}"/>
              </a:ext>
            </a:extLst>
          </p:cNvPr>
          <p:cNvSpPr/>
          <p:nvPr/>
        </p:nvSpPr>
        <p:spPr>
          <a:xfrm rot="5400000">
            <a:off x="3854297" y="3135799"/>
            <a:ext cx="165860" cy="2496216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BCC782A-425B-447E-ADA5-1D9CD8210DD9}"/>
              </a:ext>
            </a:extLst>
          </p:cNvPr>
          <p:cNvSpPr/>
          <p:nvPr/>
        </p:nvSpPr>
        <p:spPr>
          <a:xfrm>
            <a:off x="4819745" y="2648822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anose="05050102010706020507" pitchFamily="18" charset="2"/>
              </a:rPr>
              <a:t></a:t>
            </a:r>
            <a:endParaRPr lang="en-GB" sz="4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DE51546-16F2-43C0-B47A-95E7BE6705A0}"/>
              </a:ext>
            </a:extLst>
          </p:cNvPr>
          <p:cNvSpPr/>
          <p:nvPr/>
        </p:nvSpPr>
        <p:spPr>
          <a:xfrm>
            <a:off x="2886181" y="2666803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anose="05050102010706020507" pitchFamily="18" charset="2"/>
              </a:rPr>
              <a:t></a:t>
            </a:r>
            <a:endParaRPr lang="en-GB" sz="4400" dirty="0"/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1AAE6AC7-ABFD-4E34-881A-B5B4A970FBC2}"/>
              </a:ext>
            </a:extLst>
          </p:cNvPr>
          <p:cNvSpPr/>
          <p:nvPr/>
        </p:nvSpPr>
        <p:spPr>
          <a:xfrm rot="5400000">
            <a:off x="3001277" y="2783895"/>
            <a:ext cx="213882" cy="138302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50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7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7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7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7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29" grpId="0"/>
      <p:bldP spid="28" grpId="0"/>
      <p:bldP spid="28" grpId="1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3" grpId="0" autoUpdateAnimBg="0"/>
      <p:bldP spid="16" grpId="0" autoUpdateAnimBg="0"/>
      <p:bldP spid="17" grpId="0" animBg="1"/>
      <p:bldP spid="18" grpId="0" animBg="1"/>
      <p:bldP spid="19" grpId="0" animBg="1"/>
      <p:bldP spid="20" grpId="0"/>
      <p:bldP spid="20" grpId="1"/>
      <p:bldP spid="22" grpId="0" animBg="1"/>
      <p:bldP spid="23" grpId="0"/>
      <p:bldP spid="23" grpId="1"/>
      <p:bldP spid="24" grpId="0"/>
      <p:bldP spid="26" grpId="0" animBg="1"/>
      <p:bldP spid="30" grpId="0"/>
      <p:bldP spid="31" grpId="0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715CDC6-4E08-4114-9F58-8383A9EA3B46}"/>
              </a:ext>
            </a:extLst>
          </p:cNvPr>
          <p:cNvSpPr txBox="1">
            <a:spLocks noChangeArrowheads="1"/>
          </p:cNvSpPr>
          <p:nvPr/>
        </p:nvSpPr>
        <p:spPr>
          <a:xfrm>
            <a:off x="955853" y="239151"/>
            <a:ext cx="7772400" cy="762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dirty="0"/>
              <a:t>Example 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7C8E02-8200-4ACC-A79A-7CEFC7B0F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853" y="2676807"/>
            <a:ext cx="2971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2 </a:t>
            </a:r>
            <a:r>
              <a:rPr lang="en-GB" sz="48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3 </a:t>
            </a:r>
            <a:r>
              <a:rPr lang="en-GB" sz="4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endParaRPr lang="en-GB" sz="4800" b="1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sym typeface="Symbol" pitchFamily="18" charset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0F906A-F793-4B27-8414-B9292EA81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453" y="696351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DM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AS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88049B0-2183-4B46-96C2-1633B5151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192" y="186209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EA5ADB3D-32D8-4113-B7E5-24E1AE339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032" y="1852733"/>
            <a:ext cx="74301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</a:t>
            </a:r>
            <a:endParaRPr lang="en-GB" sz="54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37FDA2D7-74E6-4E28-AABE-EBDEE0A71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92" y="3570045"/>
            <a:ext cx="173032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= 2  </a:t>
            </a:r>
            <a:endParaRPr lang="en-GB" sz="4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sym typeface="Symbol" pitchFamily="18" charset="2"/>
            </a:endParaRPr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C54AEE0A-58A7-4C29-9FD1-1208D748C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241" y="4513791"/>
            <a:ext cx="17232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=   </a:t>
            </a:r>
            <a:r>
              <a:rPr lang="en-GB" sz="4400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en-GB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sym typeface="Symbol" pitchFamily="18" charset="2"/>
            </a:endParaRPr>
          </a:p>
        </p:txBody>
      </p:sp>
      <p:sp>
        <p:nvSpPr>
          <p:cNvPr id="11" name="Rectangle 16">
            <a:extLst>
              <a:ext uri="{FF2B5EF4-FFF2-40B4-BE49-F238E27FC236}">
                <a16:creationId xmlns:a16="http://schemas.microsoft.com/office/drawing/2014/main" id="{07C9B85A-F3F5-4FDA-A2AF-05B2A75CA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653" y="5420751"/>
            <a:ext cx="563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= </a:t>
            </a:r>
            <a:r>
              <a:rPr lang="en-GB" sz="4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0</a:t>
            </a:r>
            <a:endParaRPr lang="en-GB" sz="48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sym typeface="Symbol" pitchFamily="18" charset="2"/>
            </a:endParaRP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1385CDB9-7A7C-46C8-A398-300C9168F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927" y="3539910"/>
            <a:ext cx="74410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6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2E7B12B9-C3E4-48F1-A8B0-B85F38B14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6361" y="4516211"/>
            <a:ext cx="74410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6</a:t>
            </a: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AA089886-6D39-4DA0-8EBD-775BD0BD6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854" y="1376376"/>
            <a:ext cx="594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Circle the operation that you do first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E6E7F93E-7F40-4B6A-AD3F-4AE682C29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412" y="1848626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</a:t>
            </a:r>
            <a:endParaRPr lang="en-GB" sz="54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1C4D11-459A-40D3-9ED6-D8F4FD60E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414" y="2649787"/>
            <a:ext cx="274052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( 4 + 2)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ADBAFB-2797-4EB9-AFA8-A571773F9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1903" y="2639681"/>
            <a:ext cx="274052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(</a:t>
            </a:r>
            <a:r>
              <a:rPr lang="en-GB" sz="48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</a:t>
            </a:r>
            <a:r>
              <a:rPr lang="en-GB" sz="4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4 + 2)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A51286-25EE-4E27-91BC-54C1FA132F6E}"/>
              </a:ext>
            </a:extLst>
          </p:cNvPr>
          <p:cNvSpPr/>
          <p:nvPr/>
        </p:nvSpPr>
        <p:spPr>
          <a:xfrm>
            <a:off x="3298280" y="2669722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D731FDB-C490-4A43-B5C9-DAA86E4B444A}"/>
              </a:ext>
            </a:extLst>
          </p:cNvPr>
          <p:cNvSpPr/>
          <p:nvPr/>
        </p:nvSpPr>
        <p:spPr>
          <a:xfrm>
            <a:off x="2086855" y="2652758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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6FF81E1-1DB4-4235-A922-11438FBFA421}"/>
              </a:ext>
            </a:extLst>
          </p:cNvPr>
          <p:cNvSpPr/>
          <p:nvPr/>
        </p:nvSpPr>
        <p:spPr>
          <a:xfrm>
            <a:off x="3765074" y="2676807"/>
            <a:ext cx="2362200" cy="83648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88EFFC-0ED4-4D16-8E1E-074E7A5F9096}"/>
              </a:ext>
            </a:extLst>
          </p:cNvPr>
          <p:cNvSpPr/>
          <p:nvPr/>
        </p:nvSpPr>
        <p:spPr>
          <a:xfrm>
            <a:off x="3298280" y="3532440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DB10AB-8732-4875-AA0D-525C0BEFAE98}"/>
              </a:ext>
            </a:extLst>
          </p:cNvPr>
          <p:cNvSpPr/>
          <p:nvPr/>
        </p:nvSpPr>
        <p:spPr>
          <a:xfrm>
            <a:off x="2097517" y="3507805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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6DC92CF7-EAE9-4680-8154-A52658052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521" y="3548796"/>
            <a:ext cx="64935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  </a:t>
            </a:r>
            <a:endParaRPr lang="en-GB" sz="4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sym typeface="Symbol" pitchFamily="18" charset="2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4C43C4D-630B-461F-8CA9-29D309E5DFF2}"/>
              </a:ext>
            </a:extLst>
          </p:cNvPr>
          <p:cNvSpPr/>
          <p:nvPr/>
        </p:nvSpPr>
        <p:spPr bwMode="auto">
          <a:xfrm>
            <a:off x="2156494" y="3733311"/>
            <a:ext cx="432000" cy="43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36A0E2-9B9F-4909-B325-88A5F050B681}"/>
              </a:ext>
            </a:extLst>
          </p:cNvPr>
          <p:cNvSpPr/>
          <p:nvPr/>
        </p:nvSpPr>
        <p:spPr>
          <a:xfrm>
            <a:off x="2089485" y="3514687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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C71799CD-A36B-4309-962C-6EDBB75C672E}"/>
              </a:ext>
            </a:extLst>
          </p:cNvPr>
          <p:cNvSpPr/>
          <p:nvPr/>
        </p:nvSpPr>
        <p:spPr>
          <a:xfrm rot="5400000">
            <a:off x="2272593" y="3547536"/>
            <a:ext cx="179753" cy="158544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681425F-C401-48D7-B83C-02ED89546473}"/>
              </a:ext>
            </a:extLst>
          </p:cNvPr>
          <p:cNvSpPr/>
          <p:nvPr/>
        </p:nvSpPr>
        <p:spPr>
          <a:xfrm>
            <a:off x="2689746" y="4455756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4E65494-AA7F-47B9-8274-30506E0FF7DE}"/>
              </a:ext>
            </a:extLst>
          </p:cNvPr>
          <p:cNvSpPr/>
          <p:nvPr/>
        </p:nvSpPr>
        <p:spPr bwMode="auto">
          <a:xfrm>
            <a:off x="2720401" y="4683951"/>
            <a:ext cx="432000" cy="43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583DE61-161A-4A7A-9C47-E41FCD1CB4C2}"/>
              </a:ext>
            </a:extLst>
          </p:cNvPr>
          <p:cNvSpPr/>
          <p:nvPr/>
        </p:nvSpPr>
        <p:spPr>
          <a:xfrm>
            <a:off x="2713971" y="4475235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5795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7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7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7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7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/>
      <p:bldP spid="15" grpId="0" autoUpdateAnimBg="0"/>
      <p:bldP spid="16" grpId="0" autoUpdateAnimBg="0"/>
      <p:bldP spid="16" grpId="1"/>
      <p:bldP spid="17" grpId="0" autoUpdateAnimBg="0"/>
      <p:bldP spid="18" grpId="0"/>
      <p:bldP spid="19" grpId="0"/>
      <p:bldP spid="20" grpId="0" animBg="1"/>
      <p:bldP spid="21" grpId="0"/>
      <p:bldP spid="22" grpId="0"/>
      <p:bldP spid="22" grpId="1"/>
      <p:bldP spid="23" grpId="0" autoUpdateAnimBg="0"/>
      <p:bldP spid="24" grpId="0" animBg="1"/>
      <p:bldP spid="25" grpId="0"/>
      <p:bldP spid="26" grpId="0" animBg="1"/>
      <p:bldP spid="27" grpId="0"/>
      <p:bldP spid="27" grpId="1"/>
      <p:bldP spid="28" grpId="0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F0B045A9-8FE2-4423-937D-7C9D9CC18EAA}"/>
              </a:ext>
            </a:extLst>
          </p:cNvPr>
          <p:cNvSpPr txBox="1">
            <a:spLocks noChangeArrowheads="1"/>
          </p:cNvSpPr>
          <p:nvPr/>
        </p:nvSpPr>
        <p:spPr>
          <a:xfrm>
            <a:off x="955853" y="239151"/>
            <a:ext cx="7772400" cy="762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dirty="0"/>
              <a:t>Example 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1A1C846-2A13-484A-8D81-E95DB17B0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453" y="696351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DM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AS</a:t>
            </a:r>
          </a:p>
        </p:txBody>
      </p:sp>
      <p:sp>
        <p:nvSpPr>
          <p:cNvPr id="32" name="Text Box 8">
            <a:extLst>
              <a:ext uri="{FF2B5EF4-FFF2-40B4-BE49-F238E27FC236}">
                <a16:creationId xmlns:a16="http://schemas.microsoft.com/office/drawing/2014/main" id="{DA9B5B20-A2F0-47B7-BEB8-E2B78B699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854" y="1376376"/>
            <a:ext cx="594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operation we will do first?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F4727FB-2D69-4E4E-8A21-ED970E71F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1804" y="2440358"/>
            <a:ext cx="620277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[12    (      3)] – 4</a:t>
            </a:r>
            <a:r>
              <a:rPr lang="en-GB" sz="4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A26B0B3-D731-4E26-9C58-01A637093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894" y="2454014"/>
            <a:ext cx="5530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+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AB09D64-DE33-4E22-B6AE-4955A22B3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4448" y="2449926"/>
            <a:ext cx="5530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anose="05050102010706020507" pitchFamily="18" charset="2"/>
              </a:rPr>
              <a:t>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8C837D6-2E7D-4E1E-B8DA-87EE9BA72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700" y="2440453"/>
            <a:ext cx="93807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9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E73AAEF-9661-45D3-81B2-9C5B09CCD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700" y="2440453"/>
            <a:ext cx="196222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9  3)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6152DAF-27BD-41B6-B56A-9EB00B37FF39}"/>
              </a:ext>
            </a:extLst>
          </p:cNvPr>
          <p:cNvSpPr txBox="1"/>
          <p:nvPr/>
        </p:nvSpPr>
        <p:spPr>
          <a:xfrm>
            <a:off x="2090262" y="2460407"/>
            <a:ext cx="84338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(</a:t>
            </a:r>
            <a:endParaRPr lang="en-GB" sz="4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3A2685-4D23-4C63-B12F-CCCEE149A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894" y="1623686"/>
            <a:ext cx="7985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US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43" name="Rectangle 13">
            <a:extLst>
              <a:ext uri="{FF2B5EF4-FFF2-40B4-BE49-F238E27FC236}">
                <a16:creationId xmlns:a16="http://schemas.microsoft.com/office/drawing/2014/main" id="{6C199F20-BD0C-4E08-A471-85CFD94D6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97" y="1703891"/>
            <a:ext cx="100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</a:rPr>
              <a:t>B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8BC256C-4EB7-48DD-A8B1-11085D1B40CF}"/>
              </a:ext>
            </a:extLst>
          </p:cNvPr>
          <p:cNvSpPr txBox="1"/>
          <p:nvPr/>
        </p:nvSpPr>
        <p:spPr>
          <a:xfrm>
            <a:off x="4989539" y="1659324"/>
            <a:ext cx="8244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</a:t>
            </a:r>
            <a:endParaRPr lang="en-GB" sz="54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388B5CB-82FD-40B1-8372-2FE788540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549" y="1630334"/>
            <a:ext cx="7985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US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46" name="Rectangle 13">
            <a:extLst>
              <a:ext uri="{FF2B5EF4-FFF2-40B4-BE49-F238E27FC236}">
                <a16:creationId xmlns:a16="http://schemas.microsoft.com/office/drawing/2014/main" id="{B3D50C57-7F6C-4A80-B4A4-E905473DE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899" y="1659324"/>
            <a:ext cx="100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5400" b="1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</a:rPr>
              <a:t>B</a:t>
            </a:r>
            <a:endParaRPr lang="en-GB" sz="54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47" name="Text Box 8">
            <a:extLst>
              <a:ext uri="{FF2B5EF4-FFF2-40B4-BE49-F238E27FC236}">
                <a16:creationId xmlns:a16="http://schemas.microsoft.com/office/drawing/2014/main" id="{AC80E6AA-8677-4687-AD2E-D93E6A512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3797" y="1908367"/>
            <a:ext cx="3410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are two brackets</a:t>
            </a:r>
          </a:p>
        </p:txBody>
      </p:sp>
      <p:sp>
        <p:nvSpPr>
          <p:cNvPr id="48" name="Text Box 8">
            <a:extLst>
              <a:ext uri="{FF2B5EF4-FFF2-40B4-BE49-F238E27FC236}">
                <a16:creationId xmlns:a16="http://schemas.microsoft.com/office/drawing/2014/main" id="{3806B468-9FDA-44D6-92D3-1179A1A85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188" y="2642912"/>
            <a:ext cx="35368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start with the inner brackets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48A933C-E423-4E2A-8AA6-DFFE55DA99D5}"/>
              </a:ext>
            </a:extLst>
          </p:cNvPr>
          <p:cNvSpPr/>
          <p:nvPr/>
        </p:nvSpPr>
        <p:spPr>
          <a:xfrm>
            <a:off x="2740655" y="1746165"/>
            <a:ext cx="938077" cy="83648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0DC3752-66B3-4176-A1D4-EB3C18F04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69" y="3475983"/>
            <a:ext cx="163183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[12</a:t>
            </a:r>
            <a:endParaRPr lang="en-GB" sz="4400" baseline="30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7F3E2A4-3A2C-4829-9D57-F3F39A6C9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899" y="3498397"/>
            <a:ext cx="5530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+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3340351-CFB2-4F17-AEDB-5ADC522BF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1164" y="3474888"/>
            <a:ext cx="163183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3]</a:t>
            </a:r>
            <a:endParaRPr lang="en-GB" sz="4400" baseline="30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19CADBF-DC8B-42DB-AEDC-E55A61EDF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0276" y="3503339"/>
            <a:ext cx="16547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 4</a:t>
            </a:r>
            <a:r>
              <a:rPr lang="en-GB" sz="4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</a:t>
            </a:r>
          </a:p>
        </p:txBody>
      </p:sp>
      <p:sp>
        <p:nvSpPr>
          <p:cNvPr id="54" name="Text Box 8">
            <a:extLst>
              <a:ext uri="{FF2B5EF4-FFF2-40B4-BE49-F238E27FC236}">
                <a16:creationId xmlns:a16="http://schemas.microsoft.com/office/drawing/2014/main" id="{37BC69D1-0217-4DDD-B255-16109FFF0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7926" y="3586662"/>
            <a:ext cx="36451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now solve the outer brackets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63AA9C4-7351-4DB2-BAB9-0FB2256ED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73" y="3474887"/>
            <a:ext cx="9382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12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AA0D5A7-49D6-4D82-8D4C-66C0907022CB}"/>
              </a:ext>
            </a:extLst>
          </p:cNvPr>
          <p:cNvSpPr txBox="1"/>
          <p:nvPr/>
        </p:nvSpPr>
        <p:spPr>
          <a:xfrm>
            <a:off x="396069" y="3488454"/>
            <a:ext cx="84338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[</a:t>
            </a:r>
            <a:endParaRPr lang="en-GB" sz="44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126B2FA-7BF6-4D65-B37C-6D78F5431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631" y="3503339"/>
            <a:ext cx="73871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+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B4FAF4C-05D1-4CA7-BB97-8C83F808E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406" y="3474793"/>
            <a:ext cx="8514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3]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7C70079-5592-4856-AE1D-9BF4A48648FE}"/>
              </a:ext>
            </a:extLst>
          </p:cNvPr>
          <p:cNvSpPr/>
          <p:nvPr/>
        </p:nvSpPr>
        <p:spPr>
          <a:xfrm>
            <a:off x="404623" y="1703891"/>
            <a:ext cx="938077" cy="83648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F1C2C50-31F9-4F6D-B68D-D08F3892E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0276" y="4288520"/>
            <a:ext cx="16547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 4</a:t>
            </a:r>
            <a:r>
              <a:rPr lang="en-GB" sz="4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F24458F-955E-43D1-88FE-4B43ACF1C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4990" y="4303720"/>
            <a:ext cx="16547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en-GB" sz="4400" baseline="30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2" name="Text Box 8">
            <a:extLst>
              <a:ext uri="{FF2B5EF4-FFF2-40B4-BE49-F238E27FC236}">
                <a16:creationId xmlns:a16="http://schemas.microsoft.com/office/drawing/2014/main" id="{E882AD5B-5F9B-409A-9337-BCC41C1E3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8873" y="4494133"/>
            <a:ext cx="36451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now solve order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8828A8B-A609-476B-9BFE-1FB10A085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456" y="5105498"/>
            <a:ext cx="16547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en-GB" sz="4400" baseline="30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9887144E-09AF-4CBB-A425-4D4F263DE1D2}"/>
              </a:ext>
            </a:extLst>
          </p:cNvPr>
          <p:cNvSpPr/>
          <p:nvPr/>
        </p:nvSpPr>
        <p:spPr>
          <a:xfrm>
            <a:off x="4868159" y="1703891"/>
            <a:ext cx="938077" cy="83648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71F5F44-79E1-4650-82FA-AB002BF9C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9385" y="5115065"/>
            <a:ext cx="16547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en-GB" sz="4400" baseline="30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3AE6C80-E881-4B74-B65F-8637CEE8DB4F}"/>
              </a:ext>
            </a:extLst>
          </p:cNvPr>
          <p:cNvSpPr/>
          <p:nvPr/>
        </p:nvSpPr>
        <p:spPr>
          <a:xfrm>
            <a:off x="3075631" y="5115066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B805E04-8B4C-4E54-9D87-54A84496F4FD}"/>
              </a:ext>
            </a:extLst>
          </p:cNvPr>
          <p:cNvSpPr/>
          <p:nvPr/>
        </p:nvSpPr>
        <p:spPr>
          <a:xfrm>
            <a:off x="3098072" y="5895930"/>
            <a:ext cx="10310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 1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68" name="Text Box 8">
            <a:extLst>
              <a:ext uri="{FF2B5EF4-FFF2-40B4-BE49-F238E27FC236}">
                <a16:creationId xmlns:a16="http://schemas.microsoft.com/office/drawing/2014/main" id="{252F9AF3-097C-46DC-90F9-521E459E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8872" y="5237828"/>
            <a:ext cx="36451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now subtract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F81BF2-EF61-45E1-99A3-5B95A9BF2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0722" y="4307606"/>
            <a:ext cx="8418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4</a:t>
            </a:r>
            <a:r>
              <a:rPr lang="en-GB" sz="4400" baseline="30000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3AA7988-AC84-4942-AFCF-3D4412AAA2B8}"/>
              </a:ext>
            </a:extLst>
          </p:cNvPr>
          <p:cNvSpPr/>
          <p:nvPr/>
        </p:nvSpPr>
        <p:spPr>
          <a:xfrm>
            <a:off x="3077440" y="5105498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–</a:t>
            </a:r>
            <a:endParaRPr lang="en-GB" sz="4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2508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75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7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75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32" grpId="0"/>
      <p:bldP spid="33" grpId="0" autoUpdateAnimBg="0"/>
      <p:bldP spid="34" grpId="0" autoUpdateAnimBg="0"/>
      <p:bldP spid="35" grpId="0" autoUpdateAnimBg="0"/>
      <p:bldP spid="36" grpId="0" autoUpdateAnimBg="0"/>
      <p:bldP spid="40" grpId="0" autoUpdateAnimBg="0"/>
      <p:bldP spid="41" grpId="0"/>
      <p:bldP spid="42" grpId="0" autoUpdateAnimBg="0"/>
      <p:bldP spid="43" grpId="0" build="allAtOnce"/>
      <p:bldP spid="44" grpId="0"/>
      <p:bldP spid="45" grpId="0" autoUpdateAnimBg="0"/>
      <p:bldP spid="46" grpId="0" build="allAtOnce"/>
      <p:bldP spid="47" grpId="0"/>
      <p:bldP spid="48" grpId="0"/>
      <p:bldP spid="49" grpId="0" animBg="1"/>
      <p:bldP spid="49" grpId="1" animBg="1"/>
      <p:bldP spid="50" grpId="0" autoUpdateAnimBg="0"/>
      <p:bldP spid="51" grpId="0" autoUpdateAnimBg="0"/>
      <p:bldP spid="52" grpId="0" autoUpdateAnimBg="0"/>
      <p:bldP spid="53" grpId="0" autoUpdateAnimBg="0"/>
      <p:bldP spid="54" grpId="0"/>
      <p:bldP spid="55" grpId="0" autoUpdateAnimBg="0"/>
      <p:bldP spid="56" grpId="0"/>
      <p:bldP spid="57" grpId="0" autoUpdateAnimBg="0"/>
      <p:bldP spid="58" grpId="0" autoUpdateAnimBg="0"/>
      <p:bldP spid="59" grpId="0" animBg="1"/>
      <p:bldP spid="59" grpId="1" animBg="1"/>
      <p:bldP spid="60" grpId="0" autoUpdateAnimBg="0"/>
      <p:bldP spid="61" grpId="0" autoUpdateAnimBg="0"/>
      <p:bldP spid="62" grpId="0"/>
      <p:bldP spid="63" grpId="0" autoUpdateAnimBg="0"/>
      <p:bldP spid="64" grpId="0" animBg="1"/>
      <p:bldP spid="64" grpId="1" animBg="1"/>
      <p:bldP spid="65" grpId="0" autoUpdateAnimBg="0"/>
      <p:bldP spid="66" grpId="0"/>
      <p:bldP spid="67" grpId="0"/>
      <p:bldP spid="68" grpId="0"/>
      <p:bldP spid="69" grpId="0" autoUpdateAnimBg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2F9A1E-F677-4E15-A51D-FE523796C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035672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5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+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1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</a:t>
            </a:r>
            <a:r>
              <a:rPr lang="en-GB" sz="44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4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=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24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1341B273-C8F8-4CDB-8570-4F1515447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99" y="1431175"/>
            <a:ext cx="82686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Put brackets to make the calculation true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A0C51F3-00FF-4C38-AAB3-920BABA54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648" y="2794606"/>
            <a:ext cx="563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5 </a:t>
            </a:r>
            <a:r>
              <a:rPr lang="en-GB" sz="4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+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1 </a:t>
            </a:r>
            <a:r>
              <a:rPr lang="en-GB" sz="48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</a:t>
            </a:r>
            <a:r>
              <a:rPr lang="en-GB" sz="44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4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7147F6C-B9F6-4B07-9939-520FB1160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625603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5 </a:t>
            </a:r>
            <a:r>
              <a:rPr lang="en-GB" sz="4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+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7E89FC7-EE7F-4D75-82AE-8F44CDFFC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624" y="4559115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5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+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1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</a:t>
            </a:r>
            <a:r>
              <a:rPr lang="en-GB" sz="44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4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=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24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9F69F31-3FEF-4133-8075-1BF2AD950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680" y="4493778"/>
            <a:ext cx="2420144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(</a:t>
            </a:r>
            <a:r>
              <a:rPr lang="en-GB" sz="48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 </a:t>
            </a:r>
            <a:r>
              <a:rPr lang="en-GB" sz="4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    )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E1257FA-1680-474D-B8AC-76D296063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395863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6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</a:t>
            </a:r>
            <a:r>
              <a:rPr lang="en-GB" sz="44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4 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=</a:t>
            </a: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24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6BF45BE4-1FA0-40A7-809B-A864815C7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3446" y="3558296"/>
            <a:ext cx="27447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 24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6DFDA4E3-05BA-47C9-94FA-AE802E3E1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2794109"/>
            <a:ext cx="27869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 24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799F45-70AE-4DBC-8006-4F7A68958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453" y="696351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DM</a:t>
            </a:r>
            <a:r>
              <a:rPr lang="en-GB" sz="5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AS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4E75433F-3CAB-4D53-A90F-BB7C36D60FF5}"/>
              </a:ext>
            </a:extLst>
          </p:cNvPr>
          <p:cNvSpPr txBox="1">
            <a:spLocks noChangeArrowheads="1"/>
          </p:cNvSpPr>
          <p:nvPr/>
        </p:nvSpPr>
        <p:spPr>
          <a:xfrm>
            <a:off x="955853" y="239151"/>
            <a:ext cx="7772400" cy="762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dirty="0"/>
              <a:t>Example 7</a:t>
            </a:r>
          </a:p>
        </p:txBody>
      </p:sp>
    </p:spTree>
    <p:extLst>
      <p:ext uri="{BB962C8B-B14F-4D97-AF65-F5344CB8AC3E}">
        <p14:creationId xmlns:p14="http://schemas.microsoft.com/office/powerpoint/2010/main" val="32224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7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345</TotalTime>
  <Words>555</Words>
  <Application>Microsoft Office PowerPoint</Application>
  <PresentationFormat>On-screen Show (4:3)</PresentationFormat>
  <Paragraphs>221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Comic Sans MS</vt:lpstr>
      <vt:lpstr>Cooper Black</vt:lpstr>
      <vt:lpstr>Times New Roman</vt:lpstr>
      <vt:lpstr>Wingdings 2</vt:lpstr>
      <vt:lpstr>Theme1</vt:lpstr>
      <vt:lpstr>Use of four operations and brackets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 terminating decimals and recurring decimals  to fractions</dc:title>
  <dc:creator>Mathssupport</dc:creator>
  <cp:lastModifiedBy>Orlando Hurtado</cp:lastModifiedBy>
  <cp:revision>37</cp:revision>
  <dcterms:created xsi:type="dcterms:W3CDTF">2016-08-14T00:28:51Z</dcterms:created>
  <dcterms:modified xsi:type="dcterms:W3CDTF">2023-08-18T12:00:45Z</dcterms:modified>
</cp:coreProperties>
</file>