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318" r:id="rId3"/>
    <p:sldId id="258" r:id="rId4"/>
    <p:sldId id="321" r:id="rId5"/>
    <p:sldId id="319" r:id="rId6"/>
    <p:sldId id="320" r:id="rId7"/>
    <p:sldId id="32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>
      <p:cViewPr varScale="1">
        <p:scale>
          <a:sx n="65" d="100"/>
          <a:sy n="65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19/08/2023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219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4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92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5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42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6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2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calculate the range, and interquartile range of data.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57200" indent="-457200" algn="ctr">
              <a:defRPr/>
            </a:pPr>
            <a:r>
              <a:rPr lang="en-GB" sz="4000" dirty="0">
                <a:latin typeface="Comic Sans MS" pitchFamily="66" charset="0"/>
              </a:rPr>
              <a:t>Measuring the spread of discrete data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19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2E383ED-1A48-4CB7-B762-A774F2FA1D65}"/>
              </a:ext>
            </a:extLst>
          </p:cNvPr>
          <p:cNvSpPr txBox="1">
            <a:spLocks noChangeArrowheads="1"/>
          </p:cNvSpPr>
          <p:nvPr/>
        </p:nvSpPr>
        <p:spPr>
          <a:xfrm>
            <a:off x="425543" y="105506"/>
            <a:ext cx="7047029" cy="587189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spread of data</a:t>
            </a:r>
          </a:p>
        </p:txBody>
      </p:sp>
      <p:sp>
        <p:nvSpPr>
          <p:cNvPr id="5" name="Text Box 38">
            <a:extLst>
              <a:ext uri="{FF2B5EF4-FFF2-40B4-BE49-F238E27FC236}">
                <a16:creationId xmlns:a16="http://schemas.microsoft.com/office/drawing/2014/main" id="{A333F664-EDDE-4C3E-B9A9-8E26DA005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831490"/>
            <a:ext cx="8604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latin typeface="Comic Sans MS" panose="030F0702030302020204" pitchFamily="66" charset="0"/>
              </a:rPr>
              <a:t>To measure the spread of the data set we have these measures:</a:t>
            </a:r>
          </a:p>
        </p:txBody>
      </p:sp>
      <p:sp>
        <p:nvSpPr>
          <p:cNvPr id="6" name="Text Box 38">
            <a:extLst>
              <a:ext uri="{FF2B5EF4-FFF2-40B4-BE49-F238E27FC236}">
                <a16:creationId xmlns:a16="http://schemas.microsoft.com/office/drawing/2014/main" id="{57FAD2C4-C37B-4FE3-8153-140C6C425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81" y="1504829"/>
            <a:ext cx="11691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Range: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7" name="Text Box 38">
            <a:extLst>
              <a:ext uri="{FF2B5EF4-FFF2-40B4-BE49-F238E27FC236}">
                <a16:creationId xmlns:a16="http://schemas.microsoft.com/office/drawing/2014/main" id="{113A313C-CAF0-45DF-BD41-3D67088C5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840" y="1504828"/>
            <a:ext cx="76273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latin typeface="Comic Sans MS" panose="030F0702030302020204" pitchFamily="66" charset="0"/>
              </a:rPr>
              <a:t>The range is the difference between the maximum (largest) and the minimum (smallest) data value.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E4EEB4-9CA8-461D-B3A0-3674D326CD82}"/>
              </a:ext>
            </a:extLst>
          </p:cNvPr>
          <p:cNvSpPr/>
          <p:nvPr/>
        </p:nvSpPr>
        <p:spPr>
          <a:xfrm>
            <a:off x="2395700" y="2542517"/>
            <a:ext cx="1442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Range = 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3D354E-4298-472E-B48E-69BDBAB5FF3E}"/>
              </a:ext>
            </a:extLst>
          </p:cNvPr>
          <p:cNvSpPr/>
          <p:nvPr/>
        </p:nvSpPr>
        <p:spPr>
          <a:xfrm>
            <a:off x="3597932" y="2542516"/>
            <a:ext cx="15946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maximum 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83522F-B3DA-4366-80FC-914CE3D1217E}"/>
              </a:ext>
            </a:extLst>
          </p:cNvPr>
          <p:cNvSpPr/>
          <p:nvPr/>
        </p:nvSpPr>
        <p:spPr>
          <a:xfrm>
            <a:off x="5434694" y="2542515"/>
            <a:ext cx="14426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minimum</a:t>
            </a:r>
            <a:endParaRPr lang="en-GB" baseline="-25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14EBC9-632A-416F-9739-4CECE9551028}"/>
              </a:ext>
            </a:extLst>
          </p:cNvPr>
          <p:cNvSpPr/>
          <p:nvPr/>
        </p:nvSpPr>
        <p:spPr>
          <a:xfrm>
            <a:off x="5040632" y="2545299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grpSp>
        <p:nvGrpSpPr>
          <p:cNvPr id="14" name="Group 110">
            <a:extLst>
              <a:ext uri="{FF2B5EF4-FFF2-40B4-BE49-F238E27FC236}">
                <a16:creationId xmlns:a16="http://schemas.microsoft.com/office/drawing/2014/main" id="{5F84B01D-542A-4CFA-9E1E-BE3A6D2CB80E}"/>
              </a:ext>
            </a:extLst>
          </p:cNvPr>
          <p:cNvGrpSpPr>
            <a:grpSpLocks/>
          </p:cNvGrpSpPr>
          <p:nvPr/>
        </p:nvGrpSpPr>
        <p:grpSpPr bwMode="auto">
          <a:xfrm>
            <a:off x="311831" y="3277998"/>
            <a:ext cx="8604250" cy="1073150"/>
            <a:chOff x="393" y="450"/>
            <a:chExt cx="5420" cy="676"/>
          </a:xfrm>
        </p:grpSpPr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52A1CCB1-B50C-46BB-AA3C-3C89317DA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" y="838"/>
              <a:ext cx="4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dirty="0">
                  <a:latin typeface="Comic Sans MS" panose="030F0702030302020204" pitchFamily="66" charset="0"/>
                </a:rPr>
                <a:t>3,    4,    4,    6,    8,    8,    8,    9,     10,    10,    15, </a:t>
              </a:r>
            </a:p>
          </p:txBody>
        </p:sp>
        <p:sp>
          <p:nvSpPr>
            <p:cNvPr id="16" name="Text Box 38">
              <a:extLst>
                <a:ext uri="{FF2B5EF4-FFF2-40B4-BE49-F238E27FC236}">
                  <a16:creationId xmlns:a16="http://schemas.microsoft.com/office/drawing/2014/main" id="{13E05362-4591-4BBA-B5AB-21F17C8D0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" y="450"/>
              <a:ext cx="54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2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Example 1</a:t>
              </a:r>
              <a:r>
                <a:rPr lang="en-GB" sz="2200" dirty="0">
                  <a:latin typeface="Comic Sans MS" panose="030F0702030302020204" pitchFamily="66" charset="0"/>
                </a:rPr>
                <a:t>:  For the data below find the range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2280C5-4745-4D43-A6CF-A15164843E17}"/>
              </a:ext>
            </a:extLst>
          </p:cNvPr>
          <p:cNvSpPr/>
          <p:nvPr/>
        </p:nvSpPr>
        <p:spPr>
          <a:xfrm>
            <a:off x="2589479" y="4551470"/>
            <a:ext cx="1442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Range = 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0446AF-D98E-4669-97F1-683A9D85EA42}"/>
              </a:ext>
            </a:extLst>
          </p:cNvPr>
          <p:cNvSpPr/>
          <p:nvPr/>
        </p:nvSpPr>
        <p:spPr>
          <a:xfrm>
            <a:off x="3791711" y="4551469"/>
            <a:ext cx="15946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maximum 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376D10-D073-4EC4-9BF0-DAD4AC415F8B}"/>
              </a:ext>
            </a:extLst>
          </p:cNvPr>
          <p:cNvSpPr/>
          <p:nvPr/>
        </p:nvSpPr>
        <p:spPr>
          <a:xfrm>
            <a:off x="5628473" y="4551468"/>
            <a:ext cx="14426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minimum</a:t>
            </a:r>
            <a:endParaRPr lang="en-GB" baseline="-25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56DA7-C3F1-468C-85CD-2248481E842F}"/>
              </a:ext>
            </a:extLst>
          </p:cNvPr>
          <p:cNvSpPr/>
          <p:nvPr/>
        </p:nvSpPr>
        <p:spPr>
          <a:xfrm>
            <a:off x="5270164" y="4551468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1C04A6-1EE0-4899-A26A-745E69604634}"/>
              </a:ext>
            </a:extLst>
          </p:cNvPr>
          <p:cNvSpPr/>
          <p:nvPr/>
        </p:nvSpPr>
        <p:spPr>
          <a:xfrm>
            <a:off x="2633149" y="5094743"/>
            <a:ext cx="1442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Range = 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F4ED0C-2897-474C-8C60-09F34B1D67BE}"/>
              </a:ext>
            </a:extLst>
          </p:cNvPr>
          <p:cNvSpPr/>
          <p:nvPr/>
        </p:nvSpPr>
        <p:spPr>
          <a:xfrm>
            <a:off x="3835381" y="5094742"/>
            <a:ext cx="5240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15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BB6894-8E2A-4E05-8D2F-6E53C68D32F7}"/>
              </a:ext>
            </a:extLst>
          </p:cNvPr>
          <p:cNvSpPr/>
          <p:nvPr/>
        </p:nvSpPr>
        <p:spPr>
          <a:xfrm>
            <a:off x="4753471" y="5080513"/>
            <a:ext cx="516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3</a:t>
            </a:r>
            <a:endParaRPr lang="en-GB" baseline="-25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74763BB-8C1F-43D2-8FDF-00AEED59975F}"/>
              </a:ext>
            </a:extLst>
          </p:cNvPr>
          <p:cNvSpPr/>
          <p:nvPr/>
        </p:nvSpPr>
        <p:spPr>
          <a:xfrm>
            <a:off x="4359409" y="5039709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1459446-706F-4C2E-B86A-6E4908444DF3}"/>
              </a:ext>
            </a:extLst>
          </p:cNvPr>
          <p:cNvSpPr/>
          <p:nvPr/>
        </p:nvSpPr>
        <p:spPr>
          <a:xfrm>
            <a:off x="2636168" y="5549606"/>
            <a:ext cx="1442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Range = 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730B5C-615B-4F5A-98E3-CD02CF91E3DB}"/>
              </a:ext>
            </a:extLst>
          </p:cNvPr>
          <p:cNvSpPr/>
          <p:nvPr/>
        </p:nvSpPr>
        <p:spPr>
          <a:xfrm>
            <a:off x="3838400" y="5549605"/>
            <a:ext cx="5240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3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2E383ED-1A48-4CB7-B762-A774F2FA1D65}"/>
              </a:ext>
            </a:extLst>
          </p:cNvPr>
          <p:cNvSpPr txBox="1">
            <a:spLocks noChangeArrowheads="1"/>
          </p:cNvSpPr>
          <p:nvPr/>
        </p:nvSpPr>
        <p:spPr>
          <a:xfrm>
            <a:off x="425543" y="105506"/>
            <a:ext cx="7047029" cy="587189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spread of data</a:t>
            </a:r>
          </a:p>
        </p:txBody>
      </p:sp>
      <p:sp>
        <p:nvSpPr>
          <p:cNvPr id="26" name="Text Box 38">
            <a:extLst>
              <a:ext uri="{FF2B5EF4-FFF2-40B4-BE49-F238E27FC236}">
                <a16:creationId xmlns:a16="http://schemas.microsoft.com/office/drawing/2014/main" id="{B2156D42-1B96-42A7-9A97-C35A9792A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718086"/>
            <a:ext cx="8604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latin typeface="Comic Sans MS" panose="030F0702030302020204" pitchFamily="66" charset="0"/>
              </a:rPr>
              <a:t>The range is not considered to be a particular reliable measure of spread because it uses only two data values</a:t>
            </a:r>
          </a:p>
        </p:txBody>
      </p:sp>
      <p:sp>
        <p:nvSpPr>
          <p:cNvPr id="34" name="Text Box 38">
            <a:extLst>
              <a:ext uri="{FF2B5EF4-FFF2-40B4-BE49-F238E27FC236}">
                <a16:creationId xmlns:a16="http://schemas.microsoft.com/office/drawing/2014/main" id="{6314F648-47A3-4324-807A-BE1D3AF0E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702057"/>
            <a:ext cx="8604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latin typeface="Comic Sans MS" panose="030F0702030302020204" pitchFamily="66" charset="0"/>
              </a:rPr>
              <a:t>The median divides the ordered data set into two halves.</a:t>
            </a:r>
          </a:p>
        </p:txBody>
      </p:sp>
      <p:sp>
        <p:nvSpPr>
          <p:cNvPr id="39" name="Text Box 38">
            <a:extLst>
              <a:ext uri="{FF2B5EF4-FFF2-40B4-BE49-F238E27FC236}">
                <a16:creationId xmlns:a16="http://schemas.microsoft.com/office/drawing/2014/main" id="{F32A2280-8402-4089-9192-8761C163A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4201922"/>
            <a:ext cx="8604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eaLnBrk="1" hangingPunct="1">
              <a:spcBef>
                <a:spcPct val="50000"/>
              </a:spcBef>
              <a:defRPr sz="2200">
                <a:latin typeface="Comic Sans MS" panose="030F0702030302020204" pitchFamily="66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The middle value of the lower half is called the </a:t>
            </a:r>
            <a:r>
              <a:rPr lang="en-GB" b="1" dirty="0">
                <a:solidFill>
                  <a:schemeClr val="accent2"/>
                </a:solidFill>
              </a:rPr>
              <a:t>lower quartile </a:t>
            </a:r>
            <a:r>
              <a:rPr lang="en-GB" dirty="0"/>
              <a:t>or 25</a:t>
            </a:r>
            <a:r>
              <a:rPr lang="en-GB" baseline="30000" dirty="0"/>
              <a:t>th</a:t>
            </a:r>
            <a:r>
              <a:rPr lang="en-GB" dirty="0"/>
              <a:t> percentile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40" name="Text Box 38">
            <a:extLst>
              <a:ext uri="{FF2B5EF4-FFF2-40B4-BE49-F238E27FC236}">
                <a16:creationId xmlns:a16="http://schemas.microsoft.com/office/drawing/2014/main" id="{7ACEE2C2-B20A-492F-BDD9-15D43C55F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1679058"/>
            <a:ext cx="8604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latin typeface="Comic Sans MS" panose="030F0702030302020204" pitchFamily="66" charset="0"/>
              </a:rPr>
              <a:t>It could be influenced by data values which are extremely low or extremely high compared with the rest of the data</a:t>
            </a:r>
          </a:p>
        </p:txBody>
      </p:sp>
      <p:sp>
        <p:nvSpPr>
          <p:cNvPr id="41" name="Text Box 38">
            <a:extLst>
              <a:ext uri="{FF2B5EF4-FFF2-40B4-BE49-F238E27FC236}">
                <a16:creationId xmlns:a16="http://schemas.microsoft.com/office/drawing/2014/main" id="{D2922F43-0FB5-443C-8D9C-013739A4C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3401120"/>
            <a:ext cx="8604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dirty="0">
                <a:latin typeface="Comic Sans MS" panose="030F0702030302020204" pitchFamily="66" charset="0"/>
              </a:rPr>
              <a:t>If we divide these halves in half again we have the </a:t>
            </a: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quartiles</a:t>
            </a:r>
          </a:p>
        </p:txBody>
      </p:sp>
      <p:sp>
        <p:nvSpPr>
          <p:cNvPr id="42" name="Text Box 38">
            <a:extLst>
              <a:ext uri="{FF2B5EF4-FFF2-40B4-BE49-F238E27FC236}">
                <a16:creationId xmlns:a16="http://schemas.microsoft.com/office/drawing/2014/main" id="{BE5C312D-E396-47B6-8917-94478A938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19" y="5395863"/>
            <a:ext cx="8604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eaLnBrk="1" hangingPunct="1">
              <a:spcBef>
                <a:spcPct val="50000"/>
              </a:spcBef>
              <a:defRPr sz="2200">
                <a:latin typeface="Comic Sans MS" panose="030F0702030302020204" pitchFamily="66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The middle value of the upper half is called the </a:t>
            </a:r>
            <a:r>
              <a:rPr lang="en-GB" b="1" dirty="0">
                <a:solidFill>
                  <a:schemeClr val="accent2"/>
                </a:solidFill>
              </a:rPr>
              <a:t>upper quartile </a:t>
            </a:r>
            <a:r>
              <a:rPr lang="en-GB" dirty="0"/>
              <a:t>or 75</a:t>
            </a:r>
            <a:r>
              <a:rPr lang="en-GB" baseline="30000" dirty="0"/>
              <a:t>th</a:t>
            </a:r>
            <a:r>
              <a:rPr lang="en-GB" dirty="0"/>
              <a:t> percentile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2E383ED-1A48-4CB7-B762-A774F2FA1D65}"/>
              </a:ext>
            </a:extLst>
          </p:cNvPr>
          <p:cNvSpPr txBox="1">
            <a:spLocks noChangeArrowheads="1"/>
          </p:cNvSpPr>
          <p:nvPr/>
        </p:nvSpPr>
        <p:spPr>
          <a:xfrm>
            <a:off x="425543" y="105506"/>
            <a:ext cx="7047029" cy="587189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spread of data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1E03CC4-AD5B-4BAB-8D2F-3E76F05DB10F}"/>
              </a:ext>
            </a:extLst>
          </p:cNvPr>
          <p:cNvSpPr/>
          <p:nvPr/>
        </p:nvSpPr>
        <p:spPr>
          <a:xfrm>
            <a:off x="248012" y="797803"/>
            <a:ext cx="83794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The data set is thus divided into quarters by the lower quartile (Q</a:t>
            </a:r>
            <a:r>
              <a:rPr lang="en-GB" baseline="-25000" dirty="0">
                <a:latin typeface="Comic Sans MS" panose="030F0702030302020204" pitchFamily="66" charset="0"/>
              </a:rPr>
              <a:t>1</a:t>
            </a:r>
            <a:r>
              <a:rPr lang="en-GB" dirty="0">
                <a:latin typeface="Comic Sans MS" panose="030F0702030302020204" pitchFamily="66" charset="0"/>
              </a:rPr>
              <a:t>), the median (Q</a:t>
            </a:r>
            <a:r>
              <a:rPr lang="en-GB" baseline="-25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) and the upper quartile (Q</a:t>
            </a:r>
            <a:r>
              <a:rPr lang="en-GB" baseline="-25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)</a:t>
            </a:r>
            <a:endParaRPr lang="en-GB" baseline="-25000" dirty="0"/>
          </a:p>
        </p:txBody>
      </p:sp>
      <p:sp>
        <p:nvSpPr>
          <p:cNvPr id="43" name="Text Box 38">
            <a:extLst>
              <a:ext uri="{FF2B5EF4-FFF2-40B4-BE49-F238E27FC236}">
                <a16:creationId xmlns:a16="http://schemas.microsoft.com/office/drawing/2014/main" id="{99E4CD65-C9BA-487F-8822-8CDAAB20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1745612"/>
            <a:ext cx="8604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eaLnBrk="1" hangingPunct="1">
              <a:spcBef>
                <a:spcPct val="50000"/>
              </a:spcBef>
              <a:defRPr sz="2200">
                <a:latin typeface="Comic Sans MS" panose="030F0702030302020204" pitchFamily="66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chemeClr val="accent2"/>
                </a:solidFill>
              </a:rPr>
              <a:t>interquartile range (IQR) </a:t>
            </a:r>
            <a:r>
              <a:rPr lang="en-GB" dirty="0"/>
              <a:t>is the range of the middle half or 50% of the data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6513A33-645F-4E7B-B377-5EBFFDC5F02E}"/>
              </a:ext>
            </a:extLst>
          </p:cNvPr>
          <p:cNvSpPr/>
          <p:nvPr/>
        </p:nvSpPr>
        <p:spPr>
          <a:xfrm>
            <a:off x="3064754" y="2596664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77A22B4-7DB2-4BD7-BB5F-1FEABA3C24BA}"/>
              </a:ext>
            </a:extLst>
          </p:cNvPr>
          <p:cNvSpPr/>
          <p:nvPr/>
        </p:nvSpPr>
        <p:spPr>
          <a:xfrm>
            <a:off x="4121404" y="2596663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Q</a:t>
            </a:r>
            <a:r>
              <a:rPr lang="en-GB" baseline="-25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D3B8ED8-D77B-4978-B103-3F0569C67CD0}"/>
              </a:ext>
            </a:extLst>
          </p:cNvPr>
          <p:cNvSpPr/>
          <p:nvPr/>
        </p:nvSpPr>
        <p:spPr>
          <a:xfrm>
            <a:off x="5266798" y="2604866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Q</a:t>
            </a:r>
            <a:r>
              <a:rPr lang="en-GB" baseline="-25000" dirty="0">
                <a:latin typeface="Comic Sans MS" panose="030F0702030302020204" pitchFamily="66" charset="0"/>
              </a:rPr>
              <a:t>1</a:t>
            </a:r>
            <a:endParaRPr lang="en-GB" baseline="-250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2EDE52E-BA17-467A-AFF6-942582C672F5}"/>
              </a:ext>
            </a:extLst>
          </p:cNvPr>
          <p:cNvSpPr/>
          <p:nvPr/>
        </p:nvSpPr>
        <p:spPr>
          <a:xfrm>
            <a:off x="4838850" y="2602710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19" name="Text Box 38">
            <a:extLst>
              <a:ext uri="{FF2B5EF4-FFF2-40B4-BE49-F238E27FC236}">
                <a16:creationId xmlns:a16="http://schemas.microsoft.com/office/drawing/2014/main" id="{043E3543-202E-46A3-98BB-057454774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76" y="3799672"/>
            <a:ext cx="86042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eaLnBrk="1" hangingPunct="1">
              <a:spcBef>
                <a:spcPct val="50000"/>
              </a:spcBef>
              <a:defRPr sz="2200">
                <a:latin typeface="Comic Sans MS" panose="030F0702030302020204" pitchFamily="66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chemeClr val="accent2"/>
                </a:solidFill>
              </a:rPr>
              <a:t>interquartile range (IQR) </a:t>
            </a:r>
            <a:r>
              <a:rPr lang="en-GB" dirty="0"/>
              <a:t>is not affected by extremely low or extremely high data values, as these lie outside the middle 50% of data values.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3" grpId="0"/>
      <p:bldP spid="44" grpId="0"/>
      <p:bldP spid="45" grpId="0"/>
      <p:bldP spid="46" grpId="0"/>
      <p:bldP spid="4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6">
            <a:extLst>
              <a:ext uri="{FF2B5EF4-FFF2-40B4-BE49-F238E27FC236}">
                <a16:creationId xmlns:a16="http://schemas.microsoft.com/office/drawing/2014/main" id="{274F4E84-9402-4EED-960D-A4A2FE113B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4768" y="3533140"/>
            <a:ext cx="0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12">
            <a:extLst>
              <a:ext uri="{FF2B5EF4-FFF2-40B4-BE49-F238E27FC236}">
                <a16:creationId xmlns:a16="http://schemas.microsoft.com/office/drawing/2014/main" id="{FEFB069B-949D-4F7A-84EB-79FDCAE98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1545" y="3514090"/>
            <a:ext cx="0" cy="48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62EAA27C-60B7-46E4-9FBC-BFE5CD7B4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0670" y="3479165"/>
            <a:ext cx="0" cy="828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2E383ED-1A48-4CB7-B762-A774F2FA1D65}"/>
              </a:ext>
            </a:extLst>
          </p:cNvPr>
          <p:cNvSpPr txBox="1">
            <a:spLocks noChangeArrowheads="1"/>
          </p:cNvSpPr>
          <p:nvPr/>
        </p:nvSpPr>
        <p:spPr>
          <a:xfrm>
            <a:off x="425543" y="105506"/>
            <a:ext cx="7047029" cy="587189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spread of data</a:t>
            </a:r>
          </a:p>
        </p:txBody>
      </p:sp>
      <p:sp>
        <p:nvSpPr>
          <p:cNvPr id="22" name="Oval 4">
            <a:extLst>
              <a:ext uri="{FF2B5EF4-FFF2-40B4-BE49-F238E27FC236}">
                <a16:creationId xmlns:a16="http://schemas.microsoft.com/office/drawing/2014/main" id="{939833DB-B16E-4DD0-AAF3-0286A17E4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9968" y="3231257"/>
            <a:ext cx="581025" cy="485775"/>
          </a:xfrm>
          <a:prstGeom prst="ellipse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7BB923D8-0E11-44D6-B7D5-75A3DE58F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056" y="3957003"/>
            <a:ext cx="1414462" cy="1096963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Upper Quartile = 10 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0C4BF5CA-64E0-4069-9D86-E0A54CF01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2590165"/>
            <a:ext cx="590550" cy="396875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Comic Sans MS" panose="030F0702030302020204" pitchFamily="66" charset="0"/>
              </a:rPr>
              <a:t>Q</a:t>
            </a:r>
            <a:r>
              <a:rPr lang="en-GB" sz="2000" b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endParaRPr lang="en-GB" sz="2000" b="1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7BCD5181-D80D-453B-98A8-C6C936B6C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270" y="3231257"/>
            <a:ext cx="581025" cy="485775"/>
          </a:xfrm>
          <a:prstGeom prst="ellipse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985A3E19-1C31-4F7C-A4F1-B79AE2D2B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695" y="4015740"/>
            <a:ext cx="1414462" cy="1096963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Lower Quartile = 4 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3E25A6F9-2C3D-4305-8B95-1E0CEF7DA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695" y="2618740"/>
            <a:ext cx="590550" cy="396875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Q</a:t>
            </a:r>
            <a:r>
              <a:rPr lang="en-GB" sz="2000" b="1" baseline="-25000" dirty="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endParaRPr lang="en-GB" sz="2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Oval 16">
            <a:extLst>
              <a:ext uri="{FF2B5EF4-FFF2-40B4-BE49-F238E27FC236}">
                <a16:creationId xmlns:a16="http://schemas.microsoft.com/office/drawing/2014/main" id="{BD7C48EC-7263-4097-A754-66B4BD8FA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1745" y="3240782"/>
            <a:ext cx="571500" cy="476250"/>
          </a:xfrm>
          <a:prstGeom prst="ellipse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320FF9D2-EEF5-48D1-A13C-F44B0F5EF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132" y="4325303"/>
            <a:ext cx="1289050" cy="762000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Median = 8</a:t>
            </a:r>
          </a:p>
        </p:txBody>
      </p:sp>
      <p:sp>
        <p:nvSpPr>
          <p:cNvPr id="11" name="Text Box 19">
            <a:extLst>
              <a:ext uri="{FF2B5EF4-FFF2-40B4-BE49-F238E27FC236}">
                <a16:creationId xmlns:a16="http://schemas.microsoft.com/office/drawing/2014/main" id="{1FFAC70D-C1F7-4D36-9FA4-FF12B363C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4120" y="2580640"/>
            <a:ext cx="590550" cy="396875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Q</a:t>
            </a:r>
            <a:r>
              <a:rPr lang="en-GB" sz="2000" b="1" baseline="-25000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endParaRPr lang="en-GB" sz="2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0057D1-A459-4624-8B49-FC061CEEAC19}"/>
              </a:ext>
            </a:extLst>
          </p:cNvPr>
          <p:cNvSpPr/>
          <p:nvPr/>
        </p:nvSpPr>
        <p:spPr>
          <a:xfrm>
            <a:off x="2824880" y="5283604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CE0408-F52B-4D13-8E80-1D70F10E6BF7}"/>
              </a:ext>
            </a:extLst>
          </p:cNvPr>
          <p:cNvSpPr/>
          <p:nvPr/>
        </p:nvSpPr>
        <p:spPr>
          <a:xfrm>
            <a:off x="3881530" y="5283603"/>
            <a:ext cx="690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Q</a:t>
            </a:r>
            <a:r>
              <a:rPr lang="en-GB" baseline="-25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83587CA-B345-479A-A30A-6804FE576F79}"/>
              </a:ext>
            </a:extLst>
          </p:cNvPr>
          <p:cNvSpPr/>
          <p:nvPr/>
        </p:nvSpPr>
        <p:spPr>
          <a:xfrm>
            <a:off x="5026924" y="5291806"/>
            <a:ext cx="666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Q</a:t>
            </a:r>
            <a:r>
              <a:rPr lang="en-GB" baseline="-25000" dirty="0">
                <a:latin typeface="Comic Sans MS" panose="030F0702030302020204" pitchFamily="66" charset="0"/>
              </a:rPr>
              <a:t>1</a:t>
            </a:r>
            <a:endParaRPr lang="en-GB" baseline="-25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DC90D1-65F9-49DA-942F-A8554261A043}"/>
              </a:ext>
            </a:extLst>
          </p:cNvPr>
          <p:cNvSpPr/>
          <p:nvPr/>
        </p:nvSpPr>
        <p:spPr>
          <a:xfrm>
            <a:off x="4548150" y="5287705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EE0A47-3ABA-4DA5-B7C4-A382D15DB6D8}"/>
              </a:ext>
            </a:extLst>
          </p:cNvPr>
          <p:cNvSpPr/>
          <p:nvPr/>
        </p:nvSpPr>
        <p:spPr>
          <a:xfrm>
            <a:off x="2862798" y="5753472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B042F2-630D-446D-A86D-5E5795D4D74B}"/>
              </a:ext>
            </a:extLst>
          </p:cNvPr>
          <p:cNvSpPr/>
          <p:nvPr/>
        </p:nvSpPr>
        <p:spPr>
          <a:xfrm>
            <a:off x="3919448" y="5753471"/>
            <a:ext cx="690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10 </a:t>
            </a:r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10BD3E4-663E-4244-9C16-59B35045CC2A}"/>
              </a:ext>
            </a:extLst>
          </p:cNvPr>
          <p:cNvSpPr/>
          <p:nvPr/>
        </p:nvSpPr>
        <p:spPr>
          <a:xfrm>
            <a:off x="5064842" y="5761674"/>
            <a:ext cx="666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-25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52904F4-AF9A-487D-BFCA-2E97D87E64DB}"/>
              </a:ext>
            </a:extLst>
          </p:cNvPr>
          <p:cNvSpPr/>
          <p:nvPr/>
        </p:nvSpPr>
        <p:spPr>
          <a:xfrm>
            <a:off x="4572000" y="5756911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E4F4D08-39E9-48A8-99B3-A84E06CA27FC}"/>
              </a:ext>
            </a:extLst>
          </p:cNvPr>
          <p:cNvSpPr/>
          <p:nvPr/>
        </p:nvSpPr>
        <p:spPr>
          <a:xfrm>
            <a:off x="2857255" y="6215137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192DA6-580E-4498-9016-6DD3A46EE670}"/>
              </a:ext>
            </a:extLst>
          </p:cNvPr>
          <p:cNvSpPr/>
          <p:nvPr/>
        </p:nvSpPr>
        <p:spPr>
          <a:xfrm>
            <a:off x="3913905" y="6215136"/>
            <a:ext cx="5815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6 </a:t>
            </a:r>
            <a:endParaRPr lang="en-GB" dirty="0"/>
          </a:p>
        </p:txBody>
      </p:sp>
      <p:grpSp>
        <p:nvGrpSpPr>
          <p:cNvPr id="25" name="Group 110">
            <a:extLst>
              <a:ext uri="{FF2B5EF4-FFF2-40B4-BE49-F238E27FC236}">
                <a16:creationId xmlns:a16="http://schemas.microsoft.com/office/drawing/2014/main" id="{D5B675FE-A484-478A-804D-64BB222089DD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639424"/>
            <a:ext cx="8604250" cy="3078164"/>
            <a:chOff x="393" y="450"/>
            <a:chExt cx="5420" cy="1939"/>
          </a:xfrm>
        </p:grpSpPr>
        <p:sp>
          <p:nvSpPr>
            <p:cNvPr id="27" name="Text Box 38">
              <a:extLst>
                <a:ext uri="{FF2B5EF4-FFF2-40B4-BE49-F238E27FC236}">
                  <a16:creationId xmlns:a16="http://schemas.microsoft.com/office/drawing/2014/main" id="{278B0AD4-3E14-4C00-8F44-C3299CDF3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" y="450"/>
              <a:ext cx="5420" cy="1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2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Example 1</a:t>
              </a:r>
              <a:r>
                <a:rPr lang="en-GB" sz="2200" dirty="0">
                  <a:latin typeface="Comic Sans MS" panose="030F0702030302020204" pitchFamily="66" charset="0"/>
                </a:rPr>
                <a:t>:  For the data below find:</a:t>
              </a:r>
            </a:p>
            <a:p>
              <a:pPr marL="457200" indent="-457200" eaLnBrk="1" hangingPunct="1">
                <a:spcBef>
                  <a:spcPct val="50000"/>
                </a:spcBef>
                <a:buAutoNum type="alphaLcParenBoth"/>
              </a:pPr>
              <a:r>
                <a:rPr lang="en-GB" sz="2200" dirty="0">
                  <a:latin typeface="Comic Sans MS" panose="030F0702030302020204" pitchFamily="66" charset="0"/>
                </a:rPr>
                <a:t>The median     </a:t>
              </a:r>
            </a:p>
            <a:p>
              <a:pPr marL="457200" indent="-457200" eaLnBrk="1" hangingPunct="1">
                <a:spcBef>
                  <a:spcPct val="50000"/>
                </a:spcBef>
                <a:buAutoNum type="alphaLcParenBoth"/>
              </a:pPr>
              <a:r>
                <a:rPr lang="en-GB" sz="2200" dirty="0">
                  <a:latin typeface="Comic Sans MS" panose="030F0702030302020204" pitchFamily="66" charset="0"/>
                </a:rPr>
                <a:t>lower and upper quartiles    </a:t>
              </a:r>
            </a:p>
            <a:p>
              <a:pPr marL="457200" indent="-457200" eaLnBrk="1" hangingPunct="1">
                <a:spcBef>
                  <a:spcPct val="50000"/>
                </a:spcBef>
                <a:buAutoNum type="alphaLcParenBoth"/>
              </a:pPr>
              <a:r>
                <a:rPr lang="en-GB" sz="2200" dirty="0">
                  <a:latin typeface="Comic Sans MS" panose="030F0702030302020204" pitchFamily="66" charset="0"/>
                </a:rPr>
                <a:t>interquartile range</a:t>
              </a:r>
            </a:p>
          </p:txBody>
        </p:sp>
        <p:sp>
          <p:nvSpPr>
            <p:cNvPr id="26" name="Text Box 20">
              <a:extLst>
                <a:ext uri="{FF2B5EF4-FFF2-40B4-BE49-F238E27FC236}">
                  <a16:creationId xmlns:a16="http://schemas.microsoft.com/office/drawing/2014/main" id="{BB881877-F3A0-4815-AF7A-982528C42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2101"/>
              <a:ext cx="4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dirty="0">
                  <a:latin typeface="Comic Sans MS" panose="030F0702030302020204" pitchFamily="66" charset="0"/>
                </a:rPr>
                <a:t>3,    4,    4,    6,    8,    8,    8,    9,    10,    10,    15, </a:t>
              </a:r>
            </a:p>
          </p:txBody>
        </p:sp>
      </p:grpSp>
      <p:sp>
        <p:nvSpPr>
          <p:cNvPr id="38" name="Right Brace 37">
            <a:extLst>
              <a:ext uri="{FF2B5EF4-FFF2-40B4-BE49-F238E27FC236}">
                <a16:creationId xmlns:a16="http://schemas.microsoft.com/office/drawing/2014/main" id="{BE7608B3-8C13-47F3-966D-773053D3D82C}"/>
              </a:ext>
            </a:extLst>
          </p:cNvPr>
          <p:cNvSpPr/>
          <p:nvPr/>
        </p:nvSpPr>
        <p:spPr>
          <a:xfrm rot="16200000">
            <a:off x="2138304" y="1488707"/>
            <a:ext cx="238880" cy="320040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ECBBA581-0606-4C58-97DC-E0F936B57FE4}"/>
              </a:ext>
            </a:extLst>
          </p:cNvPr>
          <p:cNvSpPr/>
          <p:nvPr/>
        </p:nvSpPr>
        <p:spPr>
          <a:xfrm rot="16200000">
            <a:off x="5530820" y="1360585"/>
            <a:ext cx="238880" cy="344921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Brace 39">
            <a:extLst>
              <a:ext uri="{FF2B5EF4-FFF2-40B4-BE49-F238E27FC236}">
                <a16:creationId xmlns:a16="http://schemas.microsoft.com/office/drawing/2014/main" id="{EFF1C053-7022-468C-AC5E-146C821F914A}"/>
              </a:ext>
            </a:extLst>
          </p:cNvPr>
          <p:cNvSpPr/>
          <p:nvPr/>
        </p:nvSpPr>
        <p:spPr>
          <a:xfrm rot="16200000">
            <a:off x="1193780" y="2452603"/>
            <a:ext cx="241241" cy="128016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108D834A-59C4-4375-93BF-B5625FFC33E2}"/>
              </a:ext>
            </a:extLst>
          </p:cNvPr>
          <p:cNvSpPr/>
          <p:nvPr/>
        </p:nvSpPr>
        <p:spPr>
          <a:xfrm rot="16200000">
            <a:off x="2527422" y="2448827"/>
            <a:ext cx="238880" cy="128016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 Brace 41">
            <a:extLst>
              <a:ext uri="{FF2B5EF4-FFF2-40B4-BE49-F238E27FC236}">
                <a16:creationId xmlns:a16="http://schemas.microsoft.com/office/drawing/2014/main" id="{7621E8DF-0B66-4E39-BDD8-6744E89D3C22}"/>
              </a:ext>
            </a:extLst>
          </p:cNvPr>
          <p:cNvSpPr/>
          <p:nvPr/>
        </p:nvSpPr>
        <p:spPr>
          <a:xfrm rot="16200000">
            <a:off x="4953609" y="2415690"/>
            <a:ext cx="241241" cy="137160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Brace 42">
            <a:extLst>
              <a:ext uri="{FF2B5EF4-FFF2-40B4-BE49-F238E27FC236}">
                <a16:creationId xmlns:a16="http://schemas.microsoft.com/office/drawing/2014/main" id="{A906AFB0-6983-4BCF-9683-AC3C7D5C8BFA}"/>
              </a:ext>
            </a:extLst>
          </p:cNvPr>
          <p:cNvSpPr/>
          <p:nvPr/>
        </p:nvSpPr>
        <p:spPr>
          <a:xfrm rot="16200000">
            <a:off x="6470534" y="2362344"/>
            <a:ext cx="238880" cy="146304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85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9" grpId="0" animBg="1"/>
      <p:bldP spid="13" grpId="0" animBg="1"/>
      <p:bldP spid="22" grpId="0" animBg="1"/>
      <p:bldP spid="23" grpId="0" animBg="1"/>
      <p:bldP spid="21" grpId="0" animBg="1"/>
      <p:bldP spid="17" grpId="0" animBg="1"/>
      <p:bldP spid="18" grpId="0" animBg="1"/>
      <p:bldP spid="16" grpId="0" animBg="1"/>
      <p:bldP spid="12" grpId="0" animBg="1"/>
      <p:bldP spid="14" grpId="0" animBg="1"/>
      <p:bldP spid="11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2E383ED-1A48-4CB7-B762-A774F2FA1D65}"/>
              </a:ext>
            </a:extLst>
          </p:cNvPr>
          <p:cNvSpPr txBox="1">
            <a:spLocks noChangeArrowheads="1"/>
          </p:cNvSpPr>
          <p:nvPr/>
        </p:nvSpPr>
        <p:spPr>
          <a:xfrm>
            <a:off x="425543" y="105506"/>
            <a:ext cx="7047029" cy="587189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spread of data</a:t>
            </a:r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192A4BF5-DF91-4634-875E-38B857EDE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3676" y="301752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487B3C42-6651-457F-9350-E93C5C32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338" y="3767328"/>
            <a:ext cx="1414463" cy="1096963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Lower Quartile = 5½ 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07E52981-DB9B-452C-92BD-174A589EB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338" y="2651760"/>
            <a:ext cx="590550" cy="396875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Q</a:t>
            </a:r>
            <a:r>
              <a:rPr lang="en-GB" sz="2000" b="1" baseline="-25000" dirty="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endParaRPr lang="en-GB" sz="2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AA1EEE87-0A05-48B0-B482-2317C732F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3526" y="301752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CFC7DC69-3BA0-496B-A9B7-95DB7863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128" y="3767328"/>
            <a:ext cx="1414463" cy="1096963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Upper Quartile = 9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65293DFF-335F-4377-B017-DABF756C9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2538" y="2651760"/>
            <a:ext cx="590550" cy="396875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Comic Sans MS" panose="030F0702030302020204" pitchFamily="66" charset="0"/>
              </a:rPr>
              <a:t>Q</a:t>
            </a:r>
            <a:r>
              <a:rPr lang="en-GB" sz="2000" b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endParaRPr lang="en-GB" sz="2000" b="1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Line 21">
            <a:extLst>
              <a:ext uri="{FF2B5EF4-FFF2-40B4-BE49-F238E27FC236}">
                <a16:creationId xmlns:a16="http://schemas.microsoft.com/office/drawing/2014/main" id="{190E115F-33D6-4AF5-B322-7D3E3A4D24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8514" y="301752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Text Box 22">
            <a:extLst>
              <a:ext uri="{FF2B5EF4-FFF2-40B4-BE49-F238E27FC236}">
                <a16:creationId xmlns:a16="http://schemas.microsoft.com/office/drawing/2014/main" id="{DA0747AE-DBC1-4949-B5F5-658CA25EE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048" y="3789040"/>
            <a:ext cx="1289050" cy="762000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Median = 8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E2956E94-8FCE-4F85-BB84-F59AF8D68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189" y="2651760"/>
            <a:ext cx="590550" cy="396875"/>
          </a:xfrm>
          <a:prstGeom prst="rect">
            <a:avLst/>
          </a:prstGeom>
          <a:gradFill rotWithShape="0">
            <a:gsLst>
              <a:gs pos="0">
                <a:srgbClr val="A8A877"/>
              </a:gs>
              <a:gs pos="50000">
                <a:srgbClr val="FDFDB3"/>
              </a:gs>
              <a:gs pos="100000">
                <a:srgbClr val="A8A8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Comic Sans MS" panose="030F0702030302020204" pitchFamily="66" charset="0"/>
              </a:rPr>
              <a:t>Q</a:t>
            </a:r>
            <a:r>
              <a:rPr lang="en-GB" sz="2000" b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endParaRPr lang="en-GB" sz="2000" b="1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2" name="Group 77">
            <a:extLst>
              <a:ext uri="{FF2B5EF4-FFF2-40B4-BE49-F238E27FC236}">
                <a16:creationId xmlns:a16="http://schemas.microsoft.com/office/drawing/2014/main" id="{D7BE3A39-EF61-45AC-9960-FB93A181FD00}"/>
              </a:ext>
            </a:extLst>
          </p:cNvPr>
          <p:cNvGrpSpPr>
            <a:grpSpLocks/>
          </p:cNvGrpSpPr>
          <p:nvPr/>
        </p:nvGrpSpPr>
        <p:grpSpPr bwMode="auto">
          <a:xfrm>
            <a:off x="476250" y="704851"/>
            <a:ext cx="8248650" cy="2959101"/>
            <a:chOff x="300" y="444"/>
            <a:chExt cx="5196" cy="1864"/>
          </a:xfrm>
        </p:grpSpPr>
        <p:sp>
          <p:nvSpPr>
            <p:cNvPr id="23" name="Text Box 4">
              <a:extLst>
                <a:ext uri="{FF2B5EF4-FFF2-40B4-BE49-F238E27FC236}">
                  <a16:creationId xmlns:a16="http://schemas.microsoft.com/office/drawing/2014/main" id="{6EDC6443-750F-4F07-A63A-80A7A5E85F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" y="2020"/>
              <a:ext cx="50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dirty="0">
                  <a:latin typeface="Comic Sans MS" panose="030F0702030302020204" pitchFamily="66" charset="0"/>
                </a:rPr>
                <a:t>4,    4,    5,    6,    8,    8,    8,    9,     9,    9,   10,   12</a:t>
              </a:r>
            </a:p>
          </p:txBody>
        </p:sp>
        <p:sp>
          <p:nvSpPr>
            <p:cNvPr id="24" name="Text Box 8">
              <a:extLst>
                <a:ext uri="{FF2B5EF4-FFF2-40B4-BE49-F238E27FC236}">
                  <a16:creationId xmlns:a16="http://schemas.microsoft.com/office/drawing/2014/main" id="{1CA9FC4A-85A3-4236-92D7-6F06E85B8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" y="444"/>
              <a:ext cx="5196" cy="1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2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Example 2</a:t>
              </a:r>
              <a:r>
                <a:rPr lang="en-GB" sz="2200" dirty="0">
                  <a:latin typeface="Comic Sans MS" panose="030F0702030302020204" pitchFamily="66" charset="0"/>
                </a:rPr>
                <a:t>: For the data below find:</a:t>
              </a:r>
            </a:p>
            <a:p>
              <a:pPr marL="457200" indent="-457200" eaLnBrk="1" hangingPunct="1">
                <a:spcBef>
                  <a:spcPct val="50000"/>
                </a:spcBef>
                <a:buAutoNum type="alphaLcParenBoth"/>
              </a:pPr>
              <a:r>
                <a:rPr lang="en-GB" sz="2200" dirty="0">
                  <a:latin typeface="Comic Sans MS" panose="030F0702030302020204" pitchFamily="66" charset="0"/>
                </a:rPr>
                <a:t>The median     </a:t>
              </a:r>
            </a:p>
            <a:p>
              <a:pPr marL="457200" indent="-457200" eaLnBrk="1" hangingPunct="1">
                <a:spcBef>
                  <a:spcPct val="50000"/>
                </a:spcBef>
                <a:buAutoNum type="alphaLcParenBoth"/>
              </a:pPr>
              <a:r>
                <a:rPr lang="en-GB" sz="2200" dirty="0">
                  <a:latin typeface="Comic Sans MS" panose="030F0702030302020204" pitchFamily="66" charset="0"/>
                </a:rPr>
                <a:t>lower and upper quartiles    </a:t>
              </a:r>
            </a:p>
            <a:p>
              <a:pPr marL="457200" indent="-457200" eaLnBrk="1" hangingPunct="1">
                <a:spcBef>
                  <a:spcPct val="50000"/>
                </a:spcBef>
                <a:buAutoNum type="alphaLcParenBoth"/>
              </a:pPr>
              <a:r>
                <a:rPr lang="en-GB" sz="2200" dirty="0">
                  <a:latin typeface="Comic Sans MS" panose="030F0702030302020204" pitchFamily="66" charset="0"/>
                </a:rPr>
                <a:t>interquartile range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2E783B9B-711E-4280-841E-B2CE01DD050C}"/>
              </a:ext>
            </a:extLst>
          </p:cNvPr>
          <p:cNvSpPr/>
          <p:nvPr/>
        </p:nvSpPr>
        <p:spPr>
          <a:xfrm>
            <a:off x="3071544" y="5051123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8F93D96-52F1-4B19-9E93-A675CFA6FF33}"/>
              </a:ext>
            </a:extLst>
          </p:cNvPr>
          <p:cNvSpPr/>
          <p:nvPr/>
        </p:nvSpPr>
        <p:spPr>
          <a:xfrm>
            <a:off x="4128194" y="5051122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Q</a:t>
            </a:r>
            <a:r>
              <a:rPr lang="en-GB" baseline="-25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24ECF4-D14D-4463-AB99-CA0DE217AB53}"/>
              </a:ext>
            </a:extLst>
          </p:cNvPr>
          <p:cNvSpPr/>
          <p:nvPr/>
        </p:nvSpPr>
        <p:spPr>
          <a:xfrm>
            <a:off x="5273588" y="5059325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Q</a:t>
            </a:r>
            <a:r>
              <a:rPr lang="en-GB" baseline="-25000" dirty="0">
                <a:latin typeface="Comic Sans MS" panose="030F0702030302020204" pitchFamily="66" charset="0"/>
              </a:rPr>
              <a:t>1</a:t>
            </a:r>
            <a:endParaRPr lang="en-GB" baseline="-25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C07BC42-F470-41C4-BBDB-D4E74E198952}"/>
              </a:ext>
            </a:extLst>
          </p:cNvPr>
          <p:cNvSpPr/>
          <p:nvPr/>
        </p:nvSpPr>
        <p:spPr>
          <a:xfrm>
            <a:off x="4794814" y="5068440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03C322-75E8-4E0B-A170-EF41AE777CB4}"/>
              </a:ext>
            </a:extLst>
          </p:cNvPr>
          <p:cNvSpPr/>
          <p:nvPr/>
        </p:nvSpPr>
        <p:spPr>
          <a:xfrm>
            <a:off x="3109462" y="5602014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F510AEF-15B3-4C7A-8FAF-F76A32623672}"/>
              </a:ext>
            </a:extLst>
          </p:cNvPr>
          <p:cNvSpPr/>
          <p:nvPr/>
        </p:nvSpPr>
        <p:spPr>
          <a:xfrm>
            <a:off x="4166112" y="5602013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9 </a:t>
            </a:r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EB0C63D-FEFC-47C5-BC52-2BD8D877B0C7}"/>
              </a:ext>
            </a:extLst>
          </p:cNvPr>
          <p:cNvSpPr/>
          <p:nvPr/>
        </p:nvSpPr>
        <p:spPr>
          <a:xfrm>
            <a:off x="5311506" y="5610216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5.5</a:t>
            </a:r>
            <a:endParaRPr lang="en-GB" baseline="-250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E90CF5-6CB6-4639-80B9-17FEEA665802}"/>
              </a:ext>
            </a:extLst>
          </p:cNvPr>
          <p:cNvSpPr/>
          <p:nvPr/>
        </p:nvSpPr>
        <p:spPr>
          <a:xfrm>
            <a:off x="4838752" y="5603556"/>
            <a:ext cx="516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–</a:t>
            </a:r>
            <a:endParaRPr lang="en-GB" baseline="-25000" dirty="0"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1CF0C4A-DE19-4454-AD5A-468F3A7DAE22}"/>
              </a:ext>
            </a:extLst>
          </p:cNvPr>
          <p:cNvSpPr/>
          <p:nvPr/>
        </p:nvSpPr>
        <p:spPr>
          <a:xfrm>
            <a:off x="3103919" y="6135687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IQR = </a:t>
            </a:r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3C3308-33DF-4374-AD62-4D7AC0005372}"/>
              </a:ext>
            </a:extLst>
          </p:cNvPr>
          <p:cNvSpPr/>
          <p:nvPr/>
        </p:nvSpPr>
        <p:spPr>
          <a:xfrm>
            <a:off x="4160569" y="6135686"/>
            <a:ext cx="1145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3.5 </a:t>
            </a:r>
            <a:endParaRPr lang="en-GB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DE7B42E-CF27-4524-B31B-B77566364B18}"/>
              </a:ext>
            </a:extLst>
          </p:cNvPr>
          <p:cNvSpPr/>
          <p:nvPr/>
        </p:nvSpPr>
        <p:spPr>
          <a:xfrm rot="16200000">
            <a:off x="2405267" y="1362706"/>
            <a:ext cx="238880" cy="344921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CDA2DED6-0849-4BAE-A075-120B3C9F1803}"/>
              </a:ext>
            </a:extLst>
          </p:cNvPr>
          <p:cNvSpPr/>
          <p:nvPr/>
        </p:nvSpPr>
        <p:spPr>
          <a:xfrm rot="16200000">
            <a:off x="6217899" y="1360346"/>
            <a:ext cx="238880" cy="344921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Brace 35">
            <a:extLst>
              <a:ext uri="{FF2B5EF4-FFF2-40B4-BE49-F238E27FC236}">
                <a16:creationId xmlns:a16="http://schemas.microsoft.com/office/drawing/2014/main" id="{3B321ABA-6AC5-495C-8C19-E548C49B8DF3}"/>
              </a:ext>
            </a:extLst>
          </p:cNvPr>
          <p:cNvSpPr/>
          <p:nvPr/>
        </p:nvSpPr>
        <p:spPr>
          <a:xfrm rot="16200000">
            <a:off x="1432409" y="2326136"/>
            <a:ext cx="241241" cy="155448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Brace 36">
            <a:extLst>
              <a:ext uri="{FF2B5EF4-FFF2-40B4-BE49-F238E27FC236}">
                <a16:creationId xmlns:a16="http://schemas.microsoft.com/office/drawing/2014/main" id="{52B5B282-45D4-4CEC-BCAB-6A8F67D45E9E}"/>
              </a:ext>
            </a:extLst>
          </p:cNvPr>
          <p:cNvSpPr/>
          <p:nvPr/>
        </p:nvSpPr>
        <p:spPr>
          <a:xfrm rot="16200000">
            <a:off x="3366377" y="2322668"/>
            <a:ext cx="238880" cy="155448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A9AF7F0-B50B-4901-91AB-1DD855E37C14}"/>
              </a:ext>
            </a:extLst>
          </p:cNvPr>
          <p:cNvSpPr/>
          <p:nvPr/>
        </p:nvSpPr>
        <p:spPr>
          <a:xfrm rot="16200000">
            <a:off x="5228620" y="2323849"/>
            <a:ext cx="241241" cy="155448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Brace 39">
            <a:extLst>
              <a:ext uri="{FF2B5EF4-FFF2-40B4-BE49-F238E27FC236}">
                <a16:creationId xmlns:a16="http://schemas.microsoft.com/office/drawing/2014/main" id="{C9DC32AA-EFA4-4855-9BC9-A93EAF67304D}"/>
              </a:ext>
            </a:extLst>
          </p:cNvPr>
          <p:cNvSpPr/>
          <p:nvPr/>
        </p:nvSpPr>
        <p:spPr>
          <a:xfrm rot="16200000">
            <a:off x="7275720" y="2305349"/>
            <a:ext cx="238880" cy="1554480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85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9" grpId="0" animBg="1"/>
      <p:bldP spid="16" grpId="0" animBg="1"/>
      <p:bldP spid="17" grpId="0" animBg="1"/>
      <p:bldP spid="15" grpId="0" animBg="1"/>
      <p:bldP spid="12" grpId="0" animBg="1"/>
      <p:bldP spid="13" grpId="0" animBg="1"/>
      <p:bldP spid="11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" grpId="0" animBg="1"/>
      <p:bldP spid="4" grpId="1" animBg="1"/>
      <p:bldP spid="35" grpId="0" animBg="1"/>
      <p:bldP spid="35" grpId="1" animBg="1"/>
      <p:bldP spid="36" grpId="0" animBg="1"/>
      <p:bldP spid="37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1578" y="837255"/>
            <a:ext cx="5271801" cy="33870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45306" y="275695"/>
            <a:ext cx="614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031479" y="4657701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371475" y="518811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504703" y="5688149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117079" y="423236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524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3761</TotalTime>
  <Words>479</Words>
  <Application>Microsoft Office PowerPoint</Application>
  <PresentationFormat>On-screen Show (4:3)</PresentationFormat>
  <Paragraphs>92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Comic Sans MS</vt:lpstr>
      <vt:lpstr>Times New Roman</vt:lpstr>
      <vt:lpstr>Wingdings 2</vt:lpstr>
      <vt:lpstr>Theme1</vt:lpstr>
      <vt:lpstr>Measuring the spread of discrete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between two points</dc:title>
  <dc:creator>Mathssupport</dc:creator>
  <cp:lastModifiedBy>Orlando Hurtado</cp:lastModifiedBy>
  <cp:revision>88</cp:revision>
  <dcterms:created xsi:type="dcterms:W3CDTF">2013-03-18T04:17:13Z</dcterms:created>
  <dcterms:modified xsi:type="dcterms:W3CDTF">2023-08-19T18:40:37Z</dcterms:modified>
</cp:coreProperties>
</file>