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318" r:id="rId4"/>
    <p:sldId id="326" r:id="rId5"/>
    <p:sldId id="319" r:id="rId6"/>
    <p:sldId id="327" r:id="rId7"/>
    <p:sldId id="320" r:id="rId8"/>
    <p:sldId id="321" r:id="rId9"/>
    <p:sldId id="322" r:id="rId10"/>
    <p:sldId id="328" r:id="rId11"/>
    <p:sldId id="323" r:id="rId12"/>
    <p:sldId id="31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00CC"/>
    <a:srgbClr val="0100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4660"/>
  </p:normalViewPr>
  <p:slideViewPr>
    <p:cSldViewPr>
      <p:cViewPr varScale="1">
        <p:scale>
          <a:sx n="65" d="100"/>
          <a:sy n="65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427B2-D774-49C4-B3F5-FBFBEDDD7B7A}" type="datetimeFigureOut">
              <a:rPr lang="en-GB" smtClean="0"/>
              <a:pPr/>
              <a:t>18/08/2023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2746B-5E8B-4112-B50E-FC9FB51D2A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4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2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356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11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710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3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126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4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775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5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066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6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86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7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697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8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928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9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0550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10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3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01705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4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8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142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70969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315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3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34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3753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1009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7064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00100" y="3200400"/>
            <a:ext cx="7516316" cy="1600200"/>
          </a:xfrm>
        </p:spPr>
        <p:txBody>
          <a:bodyPr/>
          <a:lstStyle/>
          <a:p>
            <a:pPr marL="630238" indent="-630238"/>
            <a:r>
              <a:rPr lang="en-US" dirty="0"/>
              <a:t>LO: To calculate the mode, mean and median </a:t>
            </a:r>
            <a:r>
              <a:rPr lang="en-US"/>
              <a:t>of discrete data.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57200" indent="-457200" algn="ctr">
              <a:defRPr/>
            </a:pPr>
            <a:r>
              <a:rPr lang="en-GB" sz="4000" dirty="0">
                <a:latin typeface="Comic Sans MS" pitchFamily="66" charset="0"/>
              </a:rPr>
              <a:t>Measuring the centre of discrete data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19D2DDB-6AF0-4030-BF06-C3F5DE9650A7}"/>
              </a:ext>
            </a:extLst>
          </p:cNvPr>
          <p:cNvSpPr/>
          <p:nvPr/>
        </p:nvSpPr>
        <p:spPr>
          <a:xfrm>
            <a:off x="8087924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7E22A5C-B3BD-4A07-835A-05232F8B65E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95BD2-D111-4413-AB12-1EF18AA29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E4DB-7C5A-481A-9D13-D69063617188}" type="datetime3">
              <a:rPr lang="en-US" smtClean="0"/>
              <a:t>18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F26830-B5A0-40AE-B1A6-37CDAEFFC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806" y="836712"/>
            <a:ext cx="668772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This is the number of questions answered in a 10 questions-maths test by 15 students.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2D7D4D7-7F4E-4316-9191-98BEE3596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1876441"/>
            <a:ext cx="7299401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3      6      5      7      7      4      6      5      6      7     6     8     10     7     8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72106C1-A1C1-46F2-B8B0-48DF113567BA}"/>
              </a:ext>
            </a:extLst>
          </p:cNvPr>
          <p:cNvCxnSpPr>
            <a:cxnSpLocks/>
          </p:cNvCxnSpPr>
          <p:nvPr/>
        </p:nvCxnSpPr>
        <p:spPr>
          <a:xfrm flipH="1">
            <a:off x="3581747" y="1851382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46CBC4-8D8C-4F7C-8A58-7ABC6F6F7FE0}"/>
              </a:ext>
            </a:extLst>
          </p:cNvPr>
          <p:cNvCxnSpPr>
            <a:cxnSpLocks/>
          </p:cNvCxnSpPr>
          <p:nvPr/>
        </p:nvCxnSpPr>
        <p:spPr>
          <a:xfrm flipH="1">
            <a:off x="4108030" y="1889036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C12BF6-5A34-4FAA-A801-9EA34401FCF6}"/>
              </a:ext>
            </a:extLst>
          </p:cNvPr>
          <p:cNvCxnSpPr>
            <a:cxnSpLocks/>
          </p:cNvCxnSpPr>
          <p:nvPr/>
        </p:nvCxnSpPr>
        <p:spPr>
          <a:xfrm flipH="1">
            <a:off x="6081537" y="1867622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E6384D9-9450-4E19-8D07-8EDE48D0A42C}"/>
              </a:ext>
            </a:extLst>
          </p:cNvPr>
          <p:cNvCxnSpPr>
            <a:cxnSpLocks/>
          </p:cNvCxnSpPr>
          <p:nvPr/>
        </p:nvCxnSpPr>
        <p:spPr>
          <a:xfrm flipH="1">
            <a:off x="2550951" y="1909832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93763F3-A8DD-4A4F-89EE-9226FB2CB413}"/>
              </a:ext>
            </a:extLst>
          </p:cNvPr>
          <p:cNvCxnSpPr>
            <a:cxnSpLocks/>
          </p:cNvCxnSpPr>
          <p:nvPr/>
        </p:nvCxnSpPr>
        <p:spPr>
          <a:xfrm flipH="1">
            <a:off x="2029501" y="1887906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D4B8513-CC0F-477E-82CD-6B3659E451F9}"/>
              </a:ext>
            </a:extLst>
          </p:cNvPr>
          <p:cNvCxnSpPr>
            <a:cxnSpLocks/>
          </p:cNvCxnSpPr>
          <p:nvPr/>
        </p:nvCxnSpPr>
        <p:spPr>
          <a:xfrm flipH="1">
            <a:off x="5135979" y="1891765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2A4F3BE-3CFA-4186-8E88-BABA9B8E0446}"/>
              </a:ext>
            </a:extLst>
          </p:cNvPr>
          <p:cNvCxnSpPr>
            <a:cxnSpLocks/>
          </p:cNvCxnSpPr>
          <p:nvPr/>
        </p:nvCxnSpPr>
        <p:spPr>
          <a:xfrm flipH="1">
            <a:off x="1549204" y="1867622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BB7ECD6-C7E5-4E48-ACA4-DB0C5E76F631}"/>
              </a:ext>
            </a:extLst>
          </p:cNvPr>
          <p:cNvCxnSpPr>
            <a:cxnSpLocks/>
          </p:cNvCxnSpPr>
          <p:nvPr/>
        </p:nvCxnSpPr>
        <p:spPr>
          <a:xfrm flipH="1">
            <a:off x="1068683" y="1880170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5">
            <a:extLst>
              <a:ext uri="{FF2B5EF4-FFF2-40B4-BE49-F238E27FC236}">
                <a16:creationId xmlns:a16="http://schemas.microsoft.com/office/drawing/2014/main" id="{8F726AB5-446C-4657-A790-FA7292F672D5}"/>
              </a:ext>
            </a:extLst>
          </p:cNvPr>
          <p:cNvSpPr txBox="1">
            <a:spLocks noChangeArrowheads="1"/>
          </p:cNvSpPr>
          <p:nvPr/>
        </p:nvSpPr>
        <p:spPr>
          <a:xfrm>
            <a:off x="251520" y="150478"/>
            <a:ext cx="7224338" cy="533400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Measuring the centre</a:t>
            </a:r>
            <a:endParaRPr lang="en-US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29D385-A45E-40D8-83CF-BC1A06A489E8}"/>
              </a:ext>
            </a:extLst>
          </p:cNvPr>
          <p:cNvSpPr txBox="1"/>
          <p:nvPr/>
        </p:nvSpPr>
        <p:spPr>
          <a:xfrm>
            <a:off x="568191" y="228801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(b) find the </a:t>
            </a:r>
            <a:r>
              <a:rPr lang="en-GB" sz="2400" dirty="0">
                <a:solidFill>
                  <a:srgbClr val="FF6600"/>
                </a:solidFill>
                <a:latin typeface="Arial" charset="0"/>
              </a:rPr>
              <a:t>median.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5A8316-E2E9-4BA1-93B8-165D87DDC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0963" y="6091535"/>
            <a:ext cx="28124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</a:t>
            </a:r>
            <a:r>
              <a:rPr lang="en-GB" dirty="0">
                <a:solidFill>
                  <a:srgbClr val="FF6600"/>
                </a:solidFill>
              </a:rPr>
              <a:t>median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is 6</a:t>
            </a:r>
          </a:p>
        </p:txBody>
      </p:sp>
      <p:sp>
        <p:nvSpPr>
          <p:cNvPr id="71" name="Text Box 11">
            <a:extLst>
              <a:ext uri="{FF2B5EF4-FFF2-40B4-BE49-F238E27FC236}">
                <a16:creationId xmlns:a16="http://schemas.microsoft.com/office/drawing/2014/main" id="{7AAE3293-6947-4897-902B-F189B3B88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725" y="2933357"/>
            <a:ext cx="706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Write the results in order</a:t>
            </a:r>
            <a:r>
              <a:rPr lang="en-US" b="0" dirty="0"/>
              <a:t> and find the middle value</a:t>
            </a:r>
            <a:r>
              <a:rPr lang="en-GB" b="0" dirty="0"/>
              <a:t>:</a:t>
            </a:r>
          </a:p>
        </p:txBody>
      </p:sp>
      <p:sp>
        <p:nvSpPr>
          <p:cNvPr id="72" name="Oval 10">
            <a:extLst>
              <a:ext uri="{FF2B5EF4-FFF2-40B4-BE49-F238E27FC236}">
                <a16:creationId xmlns:a16="http://schemas.microsoft.com/office/drawing/2014/main" id="{F5F43750-AF7D-475B-8294-3DFB08679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9152" y="3915987"/>
            <a:ext cx="517551" cy="524906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73" name="Rectangle 3">
            <a:extLst>
              <a:ext uri="{FF2B5EF4-FFF2-40B4-BE49-F238E27FC236}">
                <a16:creationId xmlns:a16="http://schemas.microsoft.com/office/drawing/2014/main" id="{72159956-EE16-44C9-8FB5-80CA12487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74" name="Rectangle 3">
            <a:extLst>
              <a:ext uri="{FF2B5EF4-FFF2-40B4-BE49-F238E27FC236}">
                <a16:creationId xmlns:a16="http://schemas.microsoft.com/office/drawing/2014/main" id="{3A85F400-DCF3-41B9-97F5-A8C451CAA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728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4</a:t>
            </a:r>
          </a:p>
        </p:txBody>
      </p:sp>
      <p:sp>
        <p:nvSpPr>
          <p:cNvPr id="75" name="Rectangle 3">
            <a:extLst>
              <a:ext uri="{FF2B5EF4-FFF2-40B4-BE49-F238E27FC236}">
                <a16:creationId xmlns:a16="http://schemas.microsoft.com/office/drawing/2014/main" id="{A1E1F75D-707C-43F5-8D75-BB30257EB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936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76" name="Rectangle 3">
            <a:extLst>
              <a:ext uri="{FF2B5EF4-FFF2-40B4-BE49-F238E27FC236}">
                <a16:creationId xmlns:a16="http://schemas.microsoft.com/office/drawing/2014/main" id="{BC1ECED4-A43F-4B7B-820C-216C2381A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144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77" name="Rectangle 3">
            <a:extLst>
              <a:ext uri="{FF2B5EF4-FFF2-40B4-BE49-F238E27FC236}">
                <a16:creationId xmlns:a16="http://schemas.microsoft.com/office/drawing/2014/main" id="{DA41B681-676F-4ED2-B1A4-1775BB197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352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78" name="Rectangle 3">
            <a:extLst>
              <a:ext uri="{FF2B5EF4-FFF2-40B4-BE49-F238E27FC236}">
                <a16:creationId xmlns:a16="http://schemas.microsoft.com/office/drawing/2014/main" id="{08BEB58F-06C9-4F0E-BBF9-3FDBBC638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7560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79" name="Rectangle 3">
            <a:extLst>
              <a:ext uri="{FF2B5EF4-FFF2-40B4-BE49-F238E27FC236}">
                <a16:creationId xmlns:a16="http://schemas.microsoft.com/office/drawing/2014/main" id="{84B0C8EB-2DA0-4CB6-B262-FA8BA4D04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8768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140B1E51-1B3E-4EE0-9409-2308ABE61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976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81" name="Rectangle 3">
            <a:extLst>
              <a:ext uri="{FF2B5EF4-FFF2-40B4-BE49-F238E27FC236}">
                <a16:creationId xmlns:a16="http://schemas.microsoft.com/office/drawing/2014/main" id="{EE6A6057-6EB1-4EB6-BA78-EC9EE369C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1184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82" name="Rectangle 3">
            <a:extLst>
              <a:ext uri="{FF2B5EF4-FFF2-40B4-BE49-F238E27FC236}">
                <a16:creationId xmlns:a16="http://schemas.microsoft.com/office/drawing/2014/main" id="{1D4C570F-5F08-4120-88A0-FA440ADF6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392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83" name="Rectangle 3">
            <a:extLst>
              <a:ext uri="{FF2B5EF4-FFF2-40B4-BE49-F238E27FC236}">
                <a16:creationId xmlns:a16="http://schemas.microsoft.com/office/drawing/2014/main" id="{DCA1B16C-B19E-4C31-9447-1F479721E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2F3C309-31E7-4CC4-8049-93D247D07BE0}"/>
              </a:ext>
            </a:extLst>
          </p:cNvPr>
          <p:cNvCxnSpPr>
            <a:cxnSpLocks/>
          </p:cNvCxnSpPr>
          <p:nvPr/>
        </p:nvCxnSpPr>
        <p:spPr>
          <a:xfrm flipH="1">
            <a:off x="5641057" y="1880169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670492B-2359-49B1-9A06-7F13D350873A}"/>
              </a:ext>
            </a:extLst>
          </p:cNvPr>
          <p:cNvCxnSpPr>
            <a:cxnSpLocks/>
          </p:cNvCxnSpPr>
          <p:nvPr/>
        </p:nvCxnSpPr>
        <p:spPr>
          <a:xfrm flipH="1">
            <a:off x="3098027" y="1868250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7B7A01E-F9FE-4770-B944-CBC3BB0C538B}"/>
              </a:ext>
            </a:extLst>
          </p:cNvPr>
          <p:cNvCxnSpPr>
            <a:cxnSpLocks/>
          </p:cNvCxnSpPr>
          <p:nvPr/>
        </p:nvCxnSpPr>
        <p:spPr>
          <a:xfrm flipH="1">
            <a:off x="4621608" y="186762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5B449A34-C3B7-4373-95D1-924925BAE7CC}"/>
              </a:ext>
            </a:extLst>
          </p:cNvPr>
          <p:cNvCxnSpPr>
            <a:cxnSpLocks/>
          </p:cNvCxnSpPr>
          <p:nvPr/>
        </p:nvCxnSpPr>
        <p:spPr>
          <a:xfrm flipH="1">
            <a:off x="7484861" y="1900530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3">
            <a:extLst>
              <a:ext uri="{FF2B5EF4-FFF2-40B4-BE49-F238E27FC236}">
                <a16:creationId xmlns:a16="http://schemas.microsoft.com/office/drawing/2014/main" id="{792A233B-A83A-4A54-BBDF-15B6085F3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4808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95" name="Rectangle 3">
            <a:extLst>
              <a:ext uri="{FF2B5EF4-FFF2-40B4-BE49-F238E27FC236}">
                <a16:creationId xmlns:a16="http://schemas.microsoft.com/office/drawing/2014/main" id="{5841A0EF-00AB-4741-94DA-5083C0642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6016" y="401198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8</a:t>
            </a:r>
          </a:p>
        </p:txBody>
      </p:sp>
      <p:sp>
        <p:nvSpPr>
          <p:cNvPr id="96" name="Rectangle 3">
            <a:extLst>
              <a:ext uri="{FF2B5EF4-FFF2-40B4-BE49-F238E27FC236}">
                <a16:creationId xmlns:a16="http://schemas.microsoft.com/office/drawing/2014/main" id="{025574DF-CEEF-4403-BBD4-D228E18DE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552" y="4014216"/>
            <a:ext cx="56326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10</a:t>
            </a:r>
          </a:p>
        </p:txBody>
      </p:sp>
      <p:sp>
        <p:nvSpPr>
          <p:cNvPr id="97" name="Rectangle 3">
            <a:extLst>
              <a:ext uri="{FF2B5EF4-FFF2-40B4-BE49-F238E27FC236}">
                <a16:creationId xmlns:a16="http://schemas.microsoft.com/office/drawing/2014/main" id="{304E0030-2728-4A0D-992F-D03C962D2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24" y="401198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8</a:t>
            </a:r>
          </a:p>
        </p:txBody>
      </p:sp>
      <p:sp>
        <p:nvSpPr>
          <p:cNvPr id="98" name="Text Box 6">
            <a:extLst>
              <a:ext uri="{FF2B5EF4-FFF2-40B4-BE49-F238E27FC236}">
                <a16:creationId xmlns:a16="http://schemas.microsoft.com/office/drawing/2014/main" id="{CAB245DA-26E8-4B52-9243-3EA46EDB0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1305" y="5056258"/>
            <a:ext cx="1016888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 + 1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9" name="Text Box 6">
            <a:extLst>
              <a:ext uri="{FF2B5EF4-FFF2-40B4-BE49-F238E27FC236}">
                <a16:creationId xmlns:a16="http://schemas.microsoft.com/office/drawing/2014/main" id="{D4603034-0711-4A84-92FB-C43BCA80A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1710" y="5430055"/>
            <a:ext cx="254054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2 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9D21848-818E-4AE0-933D-434A60AC125C}"/>
              </a:ext>
            </a:extLst>
          </p:cNvPr>
          <p:cNvCxnSpPr/>
          <p:nvPr/>
        </p:nvCxnSpPr>
        <p:spPr>
          <a:xfrm>
            <a:off x="1712416" y="5477171"/>
            <a:ext cx="709426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 Box 6">
            <a:extLst>
              <a:ext uri="{FF2B5EF4-FFF2-40B4-BE49-F238E27FC236}">
                <a16:creationId xmlns:a16="http://schemas.microsoft.com/office/drawing/2014/main" id="{9E32628B-DFDC-4ADA-A6F7-4F4FA0607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0055" y="5081330"/>
            <a:ext cx="125280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15 + 1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02" name="Text Box 6">
            <a:extLst>
              <a:ext uri="{FF2B5EF4-FFF2-40B4-BE49-F238E27FC236}">
                <a16:creationId xmlns:a16="http://schemas.microsoft.com/office/drawing/2014/main" id="{D336A7D8-FF8F-43AB-8D00-8591B9F91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0461" y="5455127"/>
            <a:ext cx="254054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2 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E466A119-E9FE-41D4-B65A-CED33AA13084}"/>
              </a:ext>
            </a:extLst>
          </p:cNvPr>
          <p:cNvCxnSpPr/>
          <p:nvPr/>
        </p:nvCxnSpPr>
        <p:spPr>
          <a:xfrm>
            <a:off x="3141167" y="5502243"/>
            <a:ext cx="822960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6">
            <a:extLst>
              <a:ext uri="{FF2B5EF4-FFF2-40B4-BE49-F238E27FC236}">
                <a16:creationId xmlns:a16="http://schemas.microsoft.com/office/drawing/2014/main" id="{AA837357-3DF9-422C-96B1-50099245D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291" y="5056258"/>
            <a:ext cx="1016888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16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05" name="Text Box 6">
            <a:extLst>
              <a:ext uri="{FF2B5EF4-FFF2-40B4-BE49-F238E27FC236}">
                <a16:creationId xmlns:a16="http://schemas.microsoft.com/office/drawing/2014/main" id="{5EF2619C-487F-42E5-86D4-A718DDBF4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0528" y="5455127"/>
            <a:ext cx="254054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2 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77CFE695-8A6B-4ACB-BD69-9E1F5C6694B7}"/>
              </a:ext>
            </a:extLst>
          </p:cNvPr>
          <p:cNvCxnSpPr/>
          <p:nvPr/>
        </p:nvCxnSpPr>
        <p:spPr>
          <a:xfrm>
            <a:off x="4544402" y="5477171"/>
            <a:ext cx="709426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6">
            <a:extLst>
              <a:ext uri="{FF2B5EF4-FFF2-40B4-BE49-F238E27FC236}">
                <a16:creationId xmlns:a16="http://schemas.microsoft.com/office/drawing/2014/main" id="{C4B1DE78-5637-4284-AAAF-A141AA951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021" y="5226527"/>
            <a:ext cx="72783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= 8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08" name="Rectangle 3">
            <a:extLst>
              <a:ext uri="{FF2B5EF4-FFF2-40B4-BE49-F238E27FC236}">
                <a16:creationId xmlns:a16="http://schemas.microsoft.com/office/drawing/2014/main" id="{07FF4CB4-93CC-4536-9268-EAF87F093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" y="365760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09" name="Rectangle 3">
            <a:extLst>
              <a:ext uri="{FF2B5EF4-FFF2-40B4-BE49-F238E27FC236}">
                <a16:creationId xmlns:a16="http://schemas.microsoft.com/office/drawing/2014/main" id="{294BE2AA-0B76-4FDD-BD35-F03D16AD8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728" y="365760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10" name="Rectangle 3">
            <a:extLst>
              <a:ext uri="{FF2B5EF4-FFF2-40B4-BE49-F238E27FC236}">
                <a16:creationId xmlns:a16="http://schemas.microsoft.com/office/drawing/2014/main" id="{51E9D069-DCC1-4468-8890-E996E66DC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936" y="365760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11" name="Rectangle 3">
            <a:extLst>
              <a:ext uri="{FF2B5EF4-FFF2-40B4-BE49-F238E27FC236}">
                <a16:creationId xmlns:a16="http://schemas.microsoft.com/office/drawing/2014/main" id="{CF12179E-2C91-47F7-BE50-CDC2BD8DA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144" y="365760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12" name="Rectangle 3">
            <a:extLst>
              <a:ext uri="{FF2B5EF4-FFF2-40B4-BE49-F238E27FC236}">
                <a16:creationId xmlns:a16="http://schemas.microsoft.com/office/drawing/2014/main" id="{3105A6E4-6FAC-4B28-AA96-E2098DFFE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352" y="365760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13" name="Rectangle 3">
            <a:extLst>
              <a:ext uri="{FF2B5EF4-FFF2-40B4-BE49-F238E27FC236}">
                <a16:creationId xmlns:a16="http://schemas.microsoft.com/office/drawing/2014/main" id="{62D53692-1296-4A73-A0D3-E46BFB2FA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7560" y="365760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114" name="Rectangle 3">
            <a:extLst>
              <a:ext uri="{FF2B5EF4-FFF2-40B4-BE49-F238E27FC236}">
                <a16:creationId xmlns:a16="http://schemas.microsoft.com/office/drawing/2014/main" id="{64A6E81E-692C-4B85-99A7-CDEF4D65C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8768" y="365760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115" name="Rectangle 3">
            <a:extLst>
              <a:ext uri="{FF2B5EF4-FFF2-40B4-BE49-F238E27FC236}">
                <a16:creationId xmlns:a16="http://schemas.microsoft.com/office/drawing/2014/main" id="{030C1A27-0495-4FA6-8F56-6B70584FF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976" y="365760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116" name="Text Box 6">
            <a:extLst>
              <a:ext uri="{FF2B5EF4-FFF2-40B4-BE49-F238E27FC236}">
                <a16:creationId xmlns:a16="http://schemas.microsoft.com/office/drawing/2014/main" id="{96A29C26-1FAC-49C3-BAD4-A2E59FA1F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9989" y="5248144"/>
            <a:ext cx="254054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=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17" name="Text Box 6">
            <a:extLst>
              <a:ext uri="{FF2B5EF4-FFF2-40B4-BE49-F238E27FC236}">
                <a16:creationId xmlns:a16="http://schemas.microsoft.com/office/drawing/2014/main" id="{0FABF21F-C2F0-4294-B3F2-EBBB9BE6C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7626" y="5240924"/>
            <a:ext cx="254054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=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18" name="Text Box 11">
            <a:extLst>
              <a:ext uri="{FF2B5EF4-FFF2-40B4-BE49-F238E27FC236}">
                <a16:creationId xmlns:a16="http://schemas.microsoft.com/office/drawing/2014/main" id="{46C0D185-B08E-4869-8558-378E85F98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28" y="4565930"/>
            <a:ext cx="65721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To calculate in what position the median will be</a:t>
            </a:r>
            <a:endParaRPr lang="en-GB" b="0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F9899FBE-7368-4D6D-8C3C-62A1129202C5}"/>
              </a:ext>
            </a:extLst>
          </p:cNvPr>
          <p:cNvCxnSpPr>
            <a:cxnSpLocks/>
          </p:cNvCxnSpPr>
          <p:nvPr/>
        </p:nvCxnSpPr>
        <p:spPr>
          <a:xfrm flipH="1">
            <a:off x="6486586" y="1896315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6EF3D7FB-440E-41B8-9AF1-EE0D8B96CE52}"/>
              </a:ext>
            </a:extLst>
          </p:cNvPr>
          <p:cNvCxnSpPr>
            <a:cxnSpLocks/>
          </p:cNvCxnSpPr>
          <p:nvPr/>
        </p:nvCxnSpPr>
        <p:spPr>
          <a:xfrm flipH="1">
            <a:off x="7976162" y="1896609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9A5BF8CD-DB7F-4B95-847B-AB3A4340D790}"/>
              </a:ext>
            </a:extLst>
          </p:cNvPr>
          <p:cNvCxnSpPr>
            <a:cxnSpLocks/>
          </p:cNvCxnSpPr>
          <p:nvPr/>
        </p:nvCxnSpPr>
        <p:spPr>
          <a:xfrm flipH="1">
            <a:off x="7007592" y="1909832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14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 autoUpdateAnimBg="0"/>
      <p:bldP spid="71" grpId="0"/>
      <p:bldP spid="72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94" grpId="0"/>
      <p:bldP spid="95" grpId="0"/>
      <p:bldP spid="96" grpId="0"/>
      <p:bldP spid="97" grpId="0"/>
      <p:bldP spid="98" grpId="0" animBg="1" autoUpdateAnimBg="0"/>
      <p:bldP spid="99" grpId="0" animBg="1" autoUpdateAnimBg="0"/>
      <p:bldP spid="101" grpId="0" animBg="1" autoUpdateAnimBg="0"/>
      <p:bldP spid="102" grpId="0" animBg="1" autoUpdateAnimBg="0"/>
      <p:bldP spid="104" grpId="0" animBg="1" autoUpdateAnimBg="0"/>
      <p:bldP spid="105" grpId="0" animBg="1" autoUpdateAnimBg="0"/>
      <p:bldP spid="107" grpId="0" animBg="1" autoUpdateAnimBg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 animBg="1" autoUpdateAnimBg="0"/>
      <p:bldP spid="117" grpId="0" animBg="1" autoUpdateAnimBg="0"/>
      <p:bldP spid="1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4922C6F-F6C9-4C93-BE7C-56913AB78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806" y="836712"/>
            <a:ext cx="668772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This is the number of questions answered in a 10 questions-maths test by 15 students.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43975EE-EB5C-4FF8-A9DC-2FDA247B7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1876441"/>
            <a:ext cx="7299401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3      6      5      7      7      4      6      5      6      7     6     8     10     7     8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6A1786E-7897-4073-9464-B04279D867CB}"/>
              </a:ext>
            </a:extLst>
          </p:cNvPr>
          <p:cNvCxnSpPr>
            <a:cxnSpLocks/>
          </p:cNvCxnSpPr>
          <p:nvPr/>
        </p:nvCxnSpPr>
        <p:spPr>
          <a:xfrm flipH="1">
            <a:off x="3581747" y="1851382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510B79-0342-487E-A344-AD0A760F0532}"/>
              </a:ext>
            </a:extLst>
          </p:cNvPr>
          <p:cNvCxnSpPr>
            <a:cxnSpLocks/>
          </p:cNvCxnSpPr>
          <p:nvPr/>
        </p:nvCxnSpPr>
        <p:spPr>
          <a:xfrm flipH="1">
            <a:off x="4108030" y="1889036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B204EC-F5F6-492D-AFDC-91B24168038C}"/>
              </a:ext>
            </a:extLst>
          </p:cNvPr>
          <p:cNvCxnSpPr>
            <a:cxnSpLocks/>
          </p:cNvCxnSpPr>
          <p:nvPr/>
        </p:nvCxnSpPr>
        <p:spPr>
          <a:xfrm flipH="1">
            <a:off x="6081537" y="1867622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F18D574-6566-47BC-BB9F-2D9CD90B94A5}"/>
              </a:ext>
            </a:extLst>
          </p:cNvPr>
          <p:cNvCxnSpPr>
            <a:cxnSpLocks/>
          </p:cNvCxnSpPr>
          <p:nvPr/>
        </p:nvCxnSpPr>
        <p:spPr>
          <a:xfrm flipH="1">
            <a:off x="2550951" y="1909832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05AEE6-98ED-4F6D-9EA7-4579C176B229}"/>
              </a:ext>
            </a:extLst>
          </p:cNvPr>
          <p:cNvCxnSpPr>
            <a:cxnSpLocks/>
          </p:cNvCxnSpPr>
          <p:nvPr/>
        </p:nvCxnSpPr>
        <p:spPr>
          <a:xfrm flipH="1">
            <a:off x="2029501" y="1887906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AFB3A-38AE-4E0A-A1F0-ECB249604FD4}"/>
              </a:ext>
            </a:extLst>
          </p:cNvPr>
          <p:cNvCxnSpPr>
            <a:cxnSpLocks/>
          </p:cNvCxnSpPr>
          <p:nvPr/>
        </p:nvCxnSpPr>
        <p:spPr>
          <a:xfrm flipH="1">
            <a:off x="5135979" y="1891765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FBC9A82-2CB4-4403-BF96-B89B980A31BC}"/>
              </a:ext>
            </a:extLst>
          </p:cNvPr>
          <p:cNvCxnSpPr>
            <a:cxnSpLocks/>
          </p:cNvCxnSpPr>
          <p:nvPr/>
        </p:nvCxnSpPr>
        <p:spPr>
          <a:xfrm flipH="1">
            <a:off x="1549204" y="1867622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BE74C7-0E31-4138-8D7D-FAB848C92A2D}"/>
              </a:ext>
            </a:extLst>
          </p:cNvPr>
          <p:cNvCxnSpPr>
            <a:cxnSpLocks/>
          </p:cNvCxnSpPr>
          <p:nvPr/>
        </p:nvCxnSpPr>
        <p:spPr>
          <a:xfrm flipH="1">
            <a:off x="1068683" y="1880170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5">
            <a:extLst>
              <a:ext uri="{FF2B5EF4-FFF2-40B4-BE49-F238E27FC236}">
                <a16:creationId xmlns:a16="http://schemas.microsoft.com/office/drawing/2014/main" id="{95CD5DC8-CC52-41D2-A190-9352835AD6CC}"/>
              </a:ext>
            </a:extLst>
          </p:cNvPr>
          <p:cNvSpPr txBox="1">
            <a:spLocks noChangeArrowheads="1"/>
          </p:cNvSpPr>
          <p:nvPr/>
        </p:nvSpPr>
        <p:spPr>
          <a:xfrm>
            <a:off x="251520" y="150478"/>
            <a:ext cx="7224338" cy="533400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Measuring the centre</a:t>
            </a:r>
            <a:endParaRPr lang="en-US" sz="3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7D93C7-052E-4672-AC42-2B2773069572}"/>
              </a:ext>
            </a:extLst>
          </p:cNvPr>
          <p:cNvSpPr txBox="1"/>
          <p:nvPr/>
        </p:nvSpPr>
        <p:spPr>
          <a:xfrm>
            <a:off x="568191" y="228801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(c) find the </a:t>
            </a:r>
            <a:r>
              <a:rPr lang="en-GB" sz="2400" dirty="0">
                <a:solidFill>
                  <a:srgbClr val="FF6600"/>
                </a:solidFill>
                <a:latin typeface="Arial" charset="0"/>
              </a:rPr>
              <a:t>mode.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8DCE91-3F23-4203-A50A-F16C1D4E5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3447" y="5680264"/>
            <a:ext cx="34427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</a:t>
            </a:r>
            <a:r>
              <a:rPr lang="en-GB" dirty="0">
                <a:solidFill>
                  <a:srgbClr val="FF6600"/>
                </a:solidFill>
              </a:rPr>
              <a:t>modes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are 6 and 7</a:t>
            </a: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7DD5A91E-1D7A-4368-950F-24DF5EAB8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57" y="2935252"/>
            <a:ext cx="85523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With the results in order,</a:t>
            </a:r>
            <a:r>
              <a:rPr lang="en-US" b="0" dirty="0"/>
              <a:t> we can find the most repeated value</a:t>
            </a:r>
            <a:r>
              <a:rPr lang="en-GB" b="0" dirty="0"/>
              <a:t>:</a:t>
            </a:r>
          </a:p>
        </p:txBody>
      </p:sp>
      <p:sp>
        <p:nvSpPr>
          <p:cNvPr id="18" name="Oval 10">
            <a:extLst>
              <a:ext uri="{FF2B5EF4-FFF2-40B4-BE49-F238E27FC236}">
                <a16:creationId xmlns:a16="http://schemas.microsoft.com/office/drawing/2014/main" id="{DB446C86-3AA6-4F84-8174-3D30227B3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3324" y="3901635"/>
            <a:ext cx="2006614" cy="524906"/>
          </a:xfrm>
          <a:prstGeom prst="round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0867354-2699-4A36-89B4-73B9B149F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" y="4014216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5F2C4428-3BA6-4157-A750-4BC1620DC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728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4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0BD3A904-C143-4E23-89C5-08BE6DE0F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936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D41F2FA3-3BAC-4181-9973-76B7CEE31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144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4FE977B1-1F84-4427-9A73-0554C9AE9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352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0690EA76-4064-4DCE-81FA-41C32D021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7560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C3D342C2-D1D5-4AC3-959E-FC44F9819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8768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E041B642-92D7-4088-AD4D-DF9DC6742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976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65B010D3-8E7C-450D-8911-CD4D8FA43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1184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38499ADA-042A-4B64-8421-DCFCD950D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392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1AC036B0-43C3-4C37-A640-CF842AB0C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0C94C94-6C7A-4BCF-A139-487A8D68C559}"/>
              </a:ext>
            </a:extLst>
          </p:cNvPr>
          <p:cNvCxnSpPr>
            <a:cxnSpLocks/>
          </p:cNvCxnSpPr>
          <p:nvPr/>
        </p:nvCxnSpPr>
        <p:spPr>
          <a:xfrm flipH="1">
            <a:off x="5641057" y="1880169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04B2D01-A9D6-46D7-B8DC-3C67735D479E}"/>
              </a:ext>
            </a:extLst>
          </p:cNvPr>
          <p:cNvCxnSpPr>
            <a:cxnSpLocks/>
          </p:cNvCxnSpPr>
          <p:nvPr/>
        </p:nvCxnSpPr>
        <p:spPr>
          <a:xfrm flipH="1">
            <a:off x="3098027" y="1868250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CEBC2A6-320A-4043-A383-EC72A322EE4F}"/>
              </a:ext>
            </a:extLst>
          </p:cNvPr>
          <p:cNvCxnSpPr>
            <a:cxnSpLocks/>
          </p:cNvCxnSpPr>
          <p:nvPr/>
        </p:nvCxnSpPr>
        <p:spPr>
          <a:xfrm flipH="1">
            <a:off x="4621608" y="186762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22F960A-DDC7-48F2-A84B-0BAE2A512A16}"/>
              </a:ext>
            </a:extLst>
          </p:cNvPr>
          <p:cNvCxnSpPr>
            <a:cxnSpLocks/>
          </p:cNvCxnSpPr>
          <p:nvPr/>
        </p:nvCxnSpPr>
        <p:spPr>
          <a:xfrm flipH="1">
            <a:off x="7484861" y="1900530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">
            <a:extLst>
              <a:ext uri="{FF2B5EF4-FFF2-40B4-BE49-F238E27FC236}">
                <a16:creationId xmlns:a16="http://schemas.microsoft.com/office/drawing/2014/main" id="{58BCB259-3F1F-4A76-A7B0-B55DD1C67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4808" y="4016842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27243E5A-02C2-4180-9810-CFD6D37D6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6016" y="401198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8</a:t>
            </a:r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05507F43-A81A-4E2B-B817-C081678E4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552" y="4014216"/>
            <a:ext cx="56326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10</a:t>
            </a:r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817F84B9-69CE-485C-AF94-26D49D13B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24" y="401198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8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9130459-753D-453E-B6C0-4025EA296668}"/>
              </a:ext>
            </a:extLst>
          </p:cNvPr>
          <p:cNvCxnSpPr>
            <a:cxnSpLocks/>
          </p:cNvCxnSpPr>
          <p:nvPr/>
        </p:nvCxnSpPr>
        <p:spPr>
          <a:xfrm flipH="1">
            <a:off x="6486586" y="1896315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2B3DAEF-EBD2-432F-BEAD-438A340AC443}"/>
              </a:ext>
            </a:extLst>
          </p:cNvPr>
          <p:cNvCxnSpPr>
            <a:cxnSpLocks/>
          </p:cNvCxnSpPr>
          <p:nvPr/>
        </p:nvCxnSpPr>
        <p:spPr>
          <a:xfrm flipH="1">
            <a:off x="7976162" y="1896609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BAD731D-BE5B-4DF7-832F-27287A4F2839}"/>
              </a:ext>
            </a:extLst>
          </p:cNvPr>
          <p:cNvCxnSpPr>
            <a:cxnSpLocks/>
          </p:cNvCxnSpPr>
          <p:nvPr/>
        </p:nvCxnSpPr>
        <p:spPr>
          <a:xfrm flipH="1">
            <a:off x="7007592" y="1909832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10">
            <a:extLst>
              <a:ext uri="{FF2B5EF4-FFF2-40B4-BE49-F238E27FC236}">
                <a16:creationId xmlns:a16="http://schemas.microsoft.com/office/drawing/2014/main" id="{90554BD2-18C6-4CBB-8D71-E841A4A79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396" y="3884152"/>
            <a:ext cx="1889509" cy="524906"/>
          </a:xfrm>
          <a:prstGeom prst="round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63" name="Text Box 11">
            <a:extLst>
              <a:ext uri="{FF2B5EF4-FFF2-40B4-BE49-F238E27FC236}">
                <a16:creationId xmlns:a16="http://schemas.microsoft.com/office/drawing/2014/main" id="{F0981FEE-DF42-426B-80CF-F575F68AD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516" y="4770225"/>
            <a:ext cx="76049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6 and 7 both occur four times, so the data is </a:t>
            </a:r>
            <a:r>
              <a:rPr lang="en-US" dirty="0">
                <a:solidFill>
                  <a:srgbClr val="FF6600"/>
                </a:solidFill>
              </a:rPr>
              <a:t>bimodal</a:t>
            </a:r>
            <a:r>
              <a:rPr lang="en-US" b="0" dirty="0"/>
              <a:t>. 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2712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autoUpdateAnimBg="0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4" grpId="0"/>
      <p:bldP spid="35" grpId="0"/>
      <p:bldP spid="36" grpId="0"/>
      <p:bldP spid="37" grpId="0"/>
      <p:bldP spid="62" grpId="0" animBg="1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1578" y="837255"/>
            <a:ext cx="5271801" cy="33870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245306" y="275695"/>
            <a:ext cx="6144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031479" y="4657701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371475" y="518811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504703" y="5688149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117079" y="423236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2E383ED-1A48-4CB7-B762-A774F2FA1D65}"/>
              </a:ext>
            </a:extLst>
          </p:cNvPr>
          <p:cNvSpPr txBox="1">
            <a:spLocks noChangeArrowheads="1"/>
          </p:cNvSpPr>
          <p:nvPr/>
        </p:nvSpPr>
        <p:spPr>
          <a:xfrm>
            <a:off x="425543" y="105506"/>
            <a:ext cx="7047029" cy="587189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Measuring the centre of data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E23AC3A-75D9-4EEC-A15B-EEFE1D317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007" y="1063461"/>
            <a:ext cx="793726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We can get a better understanding of a data set if we can locate its </a:t>
            </a:r>
            <a:r>
              <a:rPr lang="en-GB" dirty="0">
                <a:solidFill>
                  <a:srgbClr val="FF6600"/>
                </a:solidFill>
              </a:rPr>
              <a:t>middle</a:t>
            </a:r>
            <a:r>
              <a:rPr lang="en-GB" b="0" dirty="0"/>
              <a:t> or </a:t>
            </a:r>
            <a:r>
              <a:rPr lang="en-GB" dirty="0">
                <a:solidFill>
                  <a:srgbClr val="FF6600"/>
                </a:solidFill>
              </a:rPr>
              <a:t>centre</a:t>
            </a:r>
            <a:r>
              <a:rPr lang="en-GB" b="0" dirty="0"/>
              <a:t>, and also get an indication of its </a:t>
            </a:r>
            <a:r>
              <a:rPr lang="en-GB" dirty="0">
                <a:solidFill>
                  <a:srgbClr val="FF6600"/>
                </a:solidFill>
              </a:rPr>
              <a:t>spread</a:t>
            </a:r>
            <a:r>
              <a:rPr lang="en-GB" b="0" dirty="0"/>
              <a:t> or </a:t>
            </a:r>
            <a:r>
              <a:rPr lang="en-GB" dirty="0">
                <a:solidFill>
                  <a:srgbClr val="FF6600"/>
                </a:solidFill>
              </a:rPr>
              <a:t>dispersion</a:t>
            </a:r>
          </a:p>
        </p:txBody>
      </p:sp>
      <p:grpSp>
        <p:nvGrpSpPr>
          <p:cNvPr id="12" name="Group 18">
            <a:extLst>
              <a:ext uri="{FF2B5EF4-FFF2-40B4-BE49-F238E27FC236}">
                <a16:creationId xmlns:a16="http://schemas.microsoft.com/office/drawing/2014/main" id="{27409E6F-D0E3-456D-9E16-16973C892BC5}"/>
              </a:ext>
            </a:extLst>
          </p:cNvPr>
          <p:cNvGrpSpPr>
            <a:grpSpLocks/>
          </p:cNvGrpSpPr>
          <p:nvPr/>
        </p:nvGrpSpPr>
        <p:grpSpPr bwMode="auto">
          <a:xfrm>
            <a:off x="5814032" y="3487321"/>
            <a:ext cx="1835944" cy="1026319"/>
            <a:chOff x="2109" y="1181"/>
            <a:chExt cx="1542" cy="862"/>
          </a:xfrm>
        </p:grpSpPr>
        <p:sp>
          <p:nvSpPr>
            <p:cNvPr id="13" name="AutoShape 19">
              <a:extLst>
                <a:ext uri="{FF2B5EF4-FFF2-40B4-BE49-F238E27FC236}">
                  <a16:creationId xmlns:a16="http://schemas.microsoft.com/office/drawing/2014/main" id="{9B1CB171-72F9-4DC9-8E7D-3EDD008AA6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" y="1181"/>
              <a:ext cx="1542" cy="862"/>
            </a:xfrm>
            <a:prstGeom prst="roundRect">
              <a:avLst>
                <a:gd name="adj" fmla="val 16667"/>
              </a:avLst>
            </a:prstGeom>
            <a:solidFill>
              <a:srgbClr val="9FDA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sz="1800"/>
            </a:p>
          </p:txBody>
        </p:sp>
        <p:sp>
          <p:nvSpPr>
            <p:cNvPr id="14" name="Rectangle 20">
              <a:extLst>
                <a:ext uri="{FF2B5EF4-FFF2-40B4-BE49-F238E27FC236}">
                  <a16:creationId xmlns:a16="http://schemas.microsoft.com/office/drawing/2014/main" id="{1D797031-63B1-4107-A9C7-BD6F3BC77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344"/>
              <a:ext cx="864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sz="1800"/>
            </a:p>
          </p:txBody>
        </p:sp>
        <p:sp>
          <p:nvSpPr>
            <p:cNvPr id="15" name="Rectangle 21">
              <a:extLst>
                <a:ext uri="{FF2B5EF4-FFF2-40B4-BE49-F238E27FC236}">
                  <a16:creationId xmlns:a16="http://schemas.microsoft.com/office/drawing/2014/main" id="{146D32E9-1BD5-4188-81E0-673E42DD9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657"/>
              <a:ext cx="1152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sz="1800"/>
            </a:p>
          </p:txBody>
        </p:sp>
        <p:sp>
          <p:nvSpPr>
            <p:cNvPr id="16" name="Text Box 22">
              <a:extLst>
                <a:ext uri="{FF2B5EF4-FFF2-40B4-BE49-F238E27FC236}">
                  <a16:creationId xmlns:a16="http://schemas.microsoft.com/office/drawing/2014/main" id="{CB56CFFB-5653-440F-8758-966C7F65E3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9" y="1314"/>
              <a:ext cx="1243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010066"/>
                  </a:solidFill>
                </a:rPr>
                <a:t>M</a:t>
              </a:r>
              <a:r>
                <a:rPr lang="en-US" sz="1350">
                  <a:solidFill>
                    <a:srgbClr val="010066"/>
                  </a:solidFill>
                </a:rPr>
                <a:t>EDIAN</a:t>
              </a:r>
            </a:p>
            <a:p>
              <a:pPr algn="ctr"/>
              <a:endParaRPr lang="en-US" sz="600">
                <a:solidFill>
                  <a:srgbClr val="010066"/>
                </a:solidFill>
              </a:endParaRPr>
            </a:p>
            <a:p>
              <a:pPr algn="ctr"/>
              <a:r>
                <a:rPr lang="en-US" sz="1800" b="0">
                  <a:solidFill>
                    <a:srgbClr val="010066"/>
                  </a:solidFill>
                </a:rPr>
                <a:t>middle value</a:t>
              </a:r>
              <a:endParaRPr lang="en-GB" sz="1800" b="0">
                <a:solidFill>
                  <a:srgbClr val="010066"/>
                </a:solidFill>
              </a:endParaRPr>
            </a:p>
          </p:txBody>
        </p:sp>
      </p:grpSp>
      <p:sp>
        <p:nvSpPr>
          <p:cNvPr id="17" name="Text Box 23">
            <a:extLst>
              <a:ext uri="{FF2B5EF4-FFF2-40B4-BE49-F238E27FC236}">
                <a16:creationId xmlns:a16="http://schemas.microsoft.com/office/drawing/2014/main" id="{3522F48A-8D41-41F8-AB14-74E314FA9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007" y="4873098"/>
            <a:ext cx="78976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We will examine later three different measures of spread or dispersion: the </a:t>
            </a:r>
            <a:r>
              <a:rPr lang="en-GB" dirty="0">
                <a:solidFill>
                  <a:srgbClr val="FF6600"/>
                </a:solidFill>
              </a:rPr>
              <a:t>range</a:t>
            </a:r>
            <a:r>
              <a:rPr lang="en-GB" b="0" dirty="0"/>
              <a:t>, the </a:t>
            </a:r>
            <a:r>
              <a:rPr lang="en-GB" dirty="0">
                <a:solidFill>
                  <a:srgbClr val="FF6600"/>
                </a:solidFill>
              </a:rPr>
              <a:t>interquartile range </a:t>
            </a:r>
            <a:r>
              <a:rPr lang="en-GB" b="0" dirty="0"/>
              <a:t>(</a:t>
            </a:r>
            <a:r>
              <a:rPr lang="en-GB" dirty="0">
                <a:solidFill>
                  <a:srgbClr val="FF6600"/>
                </a:solidFill>
              </a:rPr>
              <a:t>IQR</a:t>
            </a:r>
            <a:r>
              <a:rPr lang="en-GB" b="0" dirty="0"/>
              <a:t>) and the </a:t>
            </a:r>
            <a:r>
              <a:rPr lang="en-GB" dirty="0">
                <a:solidFill>
                  <a:srgbClr val="FF6600"/>
                </a:solidFill>
              </a:rPr>
              <a:t>standard deviation</a:t>
            </a:r>
            <a:r>
              <a:rPr lang="en-GB" b="0" dirty="0"/>
              <a:t>.</a:t>
            </a:r>
          </a:p>
        </p:txBody>
      </p:sp>
      <p:grpSp>
        <p:nvGrpSpPr>
          <p:cNvPr id="21" name="Group 44">
            <a:extLst>
              <a:ext uri="{FF2B5EF4-FFF2-40B4-BE49-F238E27FC236}">
                <a16:creationId xmlns:a16="http://schemas.microsoft.com/office/drawing/2014/main" id="{E0D27550-4B98-4CCC-BE41-A6825B3142F1}"/>
              </a:ext>
            </a:extLst>
          </p:cNvPr>
          <p:cNvGrpSpPr>
            <a:grpSpLocks/>
          </p:cNvGrpSpPr>
          <p:nvPr/>
        </p:nvGrpSpPr>
        <p:grpSpPr bwMode="auto">
          <a:xfrm>
            <a:off x="1601600" y="3487321"/>
            <a:ext cx="1835944" cy="1026319"/>
            <a:chOff x="340" y="1181"/>
            <a:chExt cx="1542" cy="862"/>
          </a:xfrm>
        </p:grpSpPr>
        <p:sp>
          <p:nvSpPr>
            <p:cNvPr id="22" name="AutoShape 30">
              <a:extLst>
                <a:ext uri="{FF2B5EF4-FFF2-40B4-BE49-F238E27FC236}">
                  <a16:creationId xmlns:a16="http://schemas.microsoft.com/office/drawing/2014/main" id="{02B38E41-5CEB-4682-81B9-56BBB3296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181"/>
              <a:ext cx="1542" cy="862"/>
            </a:xfrm>
            <a:prstGeom prst="roundRect">
              <a:avLst>
                <a:gd name="adj" fmla="val 16667"/>
              </a:avLst>
            </a:prstGeom>
            <a:solidFill>
              <a:srgbClr val="BAEEBA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sz="1800"/>
            </a:p>
          </p:txBody>
        </p:sp>
        <p:sp>
          <p:nvSpPr>
            <p:cNvPr id="23" name="Rectangle 31">
              <a:extLst>
                <a:ext uri="{FF2B5EF4-FFF2-40B4-BE49-F238E27FC236}">
                  <a16:creationId xmlns:a16="http://schemas.microsoft.com/office/drawing/2014/main" id="{BFAB7A7A-669F-4032-8FF2-B531CED55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1344"/>
              <a:ext cx="864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sz="1800"/>
            </a:p>
          </p:txBody>
        </p:sp>
        <p:sp>
          <p:nvSpPr>
            <p:cNvPr id="24" name="Rectangle 32">
              <a:extLst>
                <a:ext uri="{FF2B5EF4-FFF2-40B4-BE49-F238E27FC236}">
                  <a16:creationId xmlns:a16="http://schemas.microsoft.com/office/drawing/2014/main" id="{113531C1-2402-4D5B-9D05-161EB0091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657"/>
              <a:ext cx="1344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sz="1800"/>
            </a:p>
          </p:txBody>
        </p:sp>
        <p:sp>
          <p:nvSpPr>
            <p:cNvPr id="27" name="Text Box 33">
              <a:extLst>
                <a:ext uri="{FF2B5EF4-FFF2-40B4-BE49-F238E27FC236}">
                  <a16:creationId xmlns:a16="http://schemas.microsoft.com/office/drawing/2014/main" id="{6620E4EE-C826-4825-B31B-76289A0F0B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" y="1314"/>
              <a:ext cx="1372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1800" dirty="0">
                  <a:solidFill>
                    <a:srgbClr val="010066"/>
                  </a:solidFill>
                </a:rPr>
                <a:t>M</a:t>
              </a:r>
              <a:r>
                <a:rPr lang="en-US" sz="1350" dirty="0">
                  <a:solidFill>
                    <a:srgbClr val="010066"/>
                  </a:solidFill>
                </a:rPr>
                <a:t>ODE</a:t>
              </a:r>
            </a:p>
            <a:p>
              <a:pPr algn="ctr"/>
              <a:endParaRPr lang="en-US" sz="600" dirty="0">
                <a:solidFill>
                  <a:srgbClr val="010066"/>
                </a:solidFill>
              </a:endParaRPr>
            </a:p>
            <a:p>
              <a:pPr algn="ctr"/>
              <a:r>
                <a:rPr lang="en-US" sz="1800" b="0" dirty="0">
                  <a:solidFill>
                    <a:srgbClr val="010066"/>
                  </a:solidFill>
                </a:rPr>
                <a:t>most common</a:t>
              </a:r>
              <a:endParaRPr lang="en-GB" sz="1800" b="0" dirty="0">
                <a:solidFill>
                  <a:srgbClr val="010066"/>
                </a:solidFill>
              </a:endParaRPr>
            </a:p>
          </p:txBody>
        </p:sp>
      </p:grpSp>
      <p:grpSp>
        <p:nvGrpSpPr>
          <p:cNvPr id="28" name="Group 34">
            <a:extLst>
              <a:ext uri="{FF2B5EF4-FFF2-40B4-BE49-F238E27FC236}">
                <a16:creationId xmlns:a16="http://schemas.microsoft.com/office/drawing/2014/main" id="{3C629642-3C84-4EC5-9B9E-FFF48C9EF309}"/>
              </a:ext>
            </a:extLst>
          </p:cNvPr>
          <p:cNvGrpSpPr>
            <a:grpSpLocks/>
          </p:cNvGrpSpPr>
          <p:nvPr/>
        </p:nvGrpSpPr>
        <p:grpSpPr bwMode="auto">
          <a:xfrm>
            <a:off x="3707816" y="3487321"/>
            <a:ext cx="1835944" cy="1026319"/>
            <a:chOff x="340" y="1181"/>
            <a:chExt cx="1542" cy="862"/>
          </a:xfrm>
        </p:grpSpPr>
        <p:sp>
          <p:nvSpPr>
            <p:cNvPr id="29" name="AutoShape 35">
              <a:extLst>
                <a:ext uri="{FF2B5EF4-FFF2-40B4-BE49-F238E27FC236}">
                  <a16:creationId xmlns:a16="http://schemas.microsoft.com/office/drawing/2014/main" id="{C164A0E1-05F4-4EBB-BA0C-6BB264F16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181"/>
              <a:ext cx="1542" cy="8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sz="1800"/>
            </a:p>
          </p:txBody>
        </p:sp>
        <p:sp>
          <p:nvSpPr>
            <p:cNvPr id="30" name="Rectangle 36">
              <a:extLst>
                <a:ext uri="{FF2B5EF4-FFF2-40B4-BE49-F238E27FC236}">
                  <a16:creationId xmlns:a16="http://schemas.microsoft.com/office/drawing/2014/main" id="{4BBEED5E-07D2-45B0-9219-2A9D0C742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" y="1274"/>
              <a:ext cx="624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sz="1800"/>
            </a:p>
          </p:txBody>
        </p:sp>
        <p:sp>
          <p:nvSpPr>
            <p:cNvPr id="31" name="Rectangle 37">
              <a:extLst>
                <a:ext uri="{FF2B5EF4-FFF2-40B4-BE49-F238E27FC236}">
                  <a16:creationId xmlns:a16="http://schemas.microsoft.com/office/drawing/2014/main" id="{221FE95B-DC73-4AAA-897A-6A4FD7EF0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584"/>
              <a:ext cx="1344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sz="1800"/>
            </a:p>
          </p:txBody>
        </p:sp>
        <p:sp>
          <p:nvSpPr>
            <p:cNvPr id="32" name="Text Box 38">
              <a:extLst>
                <a:ext uri="{FF2B5EF4-FFF2-40B4-BE49-F238E27FC236}">
                  <a16:creationId xmlns:a16="http://schemas.microsoft.com/office/drawing/2014/main" id="{0293C1D0-D41B-4631-949B-69819ECF83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" y="1250"/>
              <a:ext cx="62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>
                  <a:solidFill>
                    <a:srgbClr val="010066"/>
                  </a:solidFill>
                </a:rPr>
                <a:t>M</a:t>
              </a:r>
              <a:r>
                <a:rPr lang="en-US" sz="1350">
                  <a:solidFill>
                    <a:srgbClr val="010066"/>
                  </a:solidFill>
                </a:rPr>
                <a:t>EAN</a:t>
              </a:r>
              <a:endParaRPr lang="en-GB" sz="1350">
                <a:solidFill>
                  <a:srgbClr val="010066"/>
                </a:solidFill>
              </a:endParaRPr>
            </a:p>
          </p:txBody>
        </p:sp>
        <p:grpSp>
          <p:nvGrpSpPr>
            <p:cNvPr id="33" name="Group 39">
              <a:extLst>
                <a:ext uri="{FF2B5EF4-FFF2-40B4-BE49-F238E27FC236}">
                  <a16:creationId xmlns:a16="http://schemas.microsoft.com/office/drawing/2014/main" id="{D0941678-3DAC-4247-BBCE-5E7B701834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1" y="1571"/>
              <a:ext cx="1359" cy="427"/>
              <a:chOff x="2269" y="2614"/>
              <a:chExt cx="1359" cy="427"/>
            </a:xfrm>
          </p:grpSpPr>
          <p:sp>
            <p:nvSpPr>
              <p:cNvPr id="35" name="Text Box 40">
                <a:extLst>
                  <a:ext uri="{FF2B5EF4-FFF2-40B4-BE49-F238E27FC236}">
                    <a16:creationId xmlns:a16="http://schemas.microsoft.com/office/drawing/2014/main" id="{5D4BD7B3-7069-4ECA-BC88-A54D4C7FBF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9" y="2614"/>
                <a:ext cx="1359" cy="42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GB" sz="1350" dirty="0"/>
                  <a:t>sum of values</a:t>
                </a:r>
              </a:p>
              <a:p>
                <a:pPr algn="ctr"/>
                <a:r>
                  <a:rPr lang="en-GB" sz="1350" dirty="0"/>
                  <a:t>number of values</a:t>
                </a:r>
              </a:p>
            </p:txBody>
          </p:sp>
          <p:sp>
            <p:nvSpPr>
              <p:cNvPr id="36" name="Line 41">
                <a:extLst>
                  <a:ext uri="{FF2B5EF4-FFF2-40B4-BE49-F238E27FC236}">
                    <a16:creationId xmlns:a16="http://schemas.microsoft.com/office/drawing/2014/main" id="{340D8E46-F383-4548-A60A-A163758926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7" y="2816"/>
                <a:ext cx="12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</p:grpSp>
      <p:sp>
        <p:nvSpPr>
          <p:cNvPr id="37" name="Text Box 4">
            <a:extLst>
              <a:ext uri="{FF2B5EF4-FFF2-40B4-BE49-F238E27FC236}">
                <a16:creationId xmlns:a16="http://schemas.microsoft.com/office/drawing/2014/main" id="{F4C1E745-893F-46FB-A21C-94EA75F53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366" y="2420888"/>
            <a:ext cx="79372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There are three </a:t>
            </a:r>
            <a:r>
              <a:rPr lang="en-GB" dirty="0">
                <a:solidFill>
                  <a:srgbClr val="FF6600"/>
                </a:solidFill>
              </a:rPr>
              <a:t>statistics</a:t>
            </a:r>
            <a:r>
              <a:rPr lang="en-GB" b="0" dirty="0"/>
              <a:t> that are used to measure the centre of a data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0C1C8E-FAB0-4AEB-8272-1E090AC3D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82" y="1764958"/>
            <a:ext cx="7648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</a:t>
            </a:r>
            <a:r>
              <a:rPr lang="en-GB" dirty="0">
                <a:solidFill>
                  <a:srgbClr val="FF6600"/>
                </a:solidFill>
              </a:rPr>
              <a:t>mode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is the item that occurs the most often in a data set.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EC747E-CFFB-47F5-8164-F10FB6500BEF}"/>
              </a:ext>
            </a:extLst>
          </p:cNvPr>
          <p:cNvSpPr txBox="1">
            <a:spLocks noChangeArrowheads="1"/>
          </p:cNvSpPr>
          <p:nvPr/>
        </p:nvSpPr>
        <p:spPr>
          <a:xfrm>
            <a:off x="430305" y="118851"/>
            <a:ext cx="2743200" cy="609600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mode</a:t>
            </a:r>
            <a:endParaRPr lang="en-US" sz="3200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2D994F-B2B6-4F30-80F9-6D366C2CA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82" y="1015872"/>
            <a:ext cx="6053260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most common item is called the </a:t>
            </a:r>
            <a:r>
              <a:rPr lang="en-GB" sz="2400" dirty="0">
                <a:solidFill>
                  <a:srgbClr val="FF6600"/>
                </a:solidFill>
                <a:latin typeface="Arial" charset="0"/>
              </a:rPr>
              <a:t>mode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EF1A6D9-4A24-4314-983B-420782182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983" y="2649623"/>
            <a:ext cx="7648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For grouped numerical data, we talk about a </a:t>
            </a:r>
            <a:r>
              <a:rPr lang="en-GB" dirty="0">
                <a:solidFill>
                  <a:srgbClr val="FF6600"/>
                </a:solidFill>
                <a:latin typeface="Arial" charset="0"/>
                <a:cs typeface="+mn-cs"/>
              </a:rPr>
              <a:t>modal class</a:t>
            </a:r>
            <a:r>
              <a:rPr lang="en-GB" b="0" dirty="0">
                <a:solidFill>
                  <a:srgbClr val="010066"/>
                </a:solidFill>
              </a:rPr>
              <a:t>, which is the class that occurs most frequently.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B1230AA8-73B9-4196-AB3C-8F74EFDD5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83" y="3792202"/>
            <a:ext cx="6963766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Is it possible to have more than one modal value?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73DA3F04-B681-48A6-8152-E5F781E8E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481" y="5773288"/>
            <a:ext cx="532068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Is it possible to have no modal value?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F56B254B-0AA9-4439-8B95-D96BDA6AF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3129" y="3792202"/>
            <a:ext cx="686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Yes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819CED2A-5751-4611-80A8-023FD6191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8503" y="5775647"/>
            <a:ext cx="686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Yes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FDE2B3E-080E-4449-91E0-866B15E51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81" y="4448983"/>
            <a:ext cx="76486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If a set of scores has two modes we say it is  </a:t>
            </a:r>
            <a:r>
              <a:rPr lang="en-GB" dirty="0">
                <a:solidFill>
                  <a:srgbClr val="FF6600"/>
                </a:solidFill>
                <a:latin typeface="Arial" charset="0"/>
                <a:cs typeface="+mn-cs"/>
              </a:rPr>
              <a:t>bimodal</a:t>
            </a:r>
            <a:r>
              <a:rPr lang="en-GB" b="0" dirty="0">
                <a:solidFill>
                  <a:srgbClr val="010066"/>
                </a:solidFill>
              </a:rPr>
              <a:t>.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CB7B7500-6C71-497A-A421-AD6519115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982" y="4910648"/>
            <a:ext cx="7648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If there are more than two modes we do not use mode as a measure of the centre.</a:t>
            </a:r>
          </a:p>
        </p:txBody>
      </p:sp>
    </p:spTree>
    <p:extLst>
      <p:ext uri="{BB962C8B-B14F-4D97-AF65-F5344CB8AC3E}">
        <p14:creationId xmlns:p14="http://schemas.microsoft.com/office/powerpoint/2010/main" val="198270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7" grpId="0"/>
      <p:bldP spid="8" grpId="0" animBg="1" autoUpdateAnimBg="0"/>
      <p:bldP spid="9" grpId="0" animBg="1" autoUpdateAnimBg="0"/>
      <p:bldP spid="10" grpId="0" autoUpdateAnimBg="0"/>
      <p:bldP spid="11" grpId="0" autoUpdateAnimBg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0C1C8E-FAB0-4AEB-8272-1E090AC3D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859" y="2976383"/>
            <a:ext cx="7648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</a:t>
            </a:r>
            <a:r>
              <a:rPr lang="en-GB" dirty="0">
                <a:solidFill>
                  <a:srgbClr val="FF6600"/>
                </a:solidFill>
              </a:rPr>
              <a:t>mode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is the item that occurs the most often in a data set.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EC747E-CFFB-47F5-8164-F10FB6500BEF}"/>
              </a:ext>
            </a:extLst>
          </p:cNvPr>
          <p:cNvSpPr txBox="1">
            <a:spLocks noChangeArrowheads="1"/>
          </p:cNvSpPr>
          <p:nvPr/>
        </p:nvSpPr>
        <p:spPr>
          <a:xfrm>
            <a:off x="430305" y="118851"/>
            <a:ext cx="2743200" cy="609600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mode</a:t>
            </a:r>
            <a:endParaRPr lang="en-US" sz="3200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2D994F-B2B6-4F30-80F9-6D366C2CA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83" y="1015872"/>
            <a:ext cx="668772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This is the number of students in each class of a school, find the </a:t>
            </a:r>
            <a:r>
              <a:rPr lang="en-GB" sz="2400" dirty="0">
                <a:solidFill>
                  <a:srgbClr val="FF6600"/>
                </a:solidFill>
                <a:latin typeface="Arial" charset="0"/>
              </a:rPr>
              <a:t>mode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EF1A6D9-4A24-4314-983B-420782182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360" y="3861048"/>
            <a:ext cx="7648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If we organise this data will be easy to find the number of students that occurs most frequently.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A0296124-687B-4D94-A9C3-BE48F6CEA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884" y="2375396"/>
            <a:ext cx="691833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13      12      15      13      18      14      16      15      15      17     16 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51657C4-4126-456A-9FDE-A28D25B94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211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12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2B524A05-6771-4898-B099-5C05C01A7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784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13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D61CB4E0-E239-4256-9D9F-9619A4769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9371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13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AF2E2174-9DBF-4BAA-8EF6-689218133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9451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14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6641DFCC-B34B-45BB-B9DD-4FC3897D5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9531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31978726-2B16-4AF0-896D-1B93406D9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611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D0063D34-BB7F-4F19-9A7E-79450D50D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691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3D3540E4-BD7F-4415-9A24-0F5D519CA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9771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16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57FD5B9E-12F1-4651-90A6-D869EB306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9851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16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6252157F-D196-48CB-B659-877206437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931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17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E48FD3-C2A0-4B5E-8679-EE439CC9245E}"/>
              </a:ext>
            </a:extLst>
          </p:cNvPr>
          <p:cNvCxnSpPr>
            <a:cxnSpLocks/>
          </p:cNvCxnSpPr>
          <p:nvPr/>
        </p:nvCxnSpPr>
        <p:spPr>
          <a:xfrm flipH="1">
            <a:off x="1933019" y="239723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F0EF9FC-1EDE-42F7-9784-7BA6B5FF8108}"/>
              </a:ext>
            </a:extLst>
          </p:cNvPr>
          <p:cNvCxnSpPr>
            <a:cxnSpLocks/>
          </p:cNvCxnSpPr>
          <p:nvPr/>
        </p:nvCxnSpPr>
        <p:spPr>
          <a:xfrm flipH="1">
            <a:off x="3860701" y="239723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201B03-993F-435B-B847-3DA3F872C7EA}"/>
              </a:ext>
            </a:extLst>
          </p:cNvPr>
          <p:cNvCxnSpPr>
            <a:cxnSpLocks/>
          </p:cNvCxnSpPr>
          <p:nvPr/>
        </p:nvCxnSpPr>
        <p:spPr>
          <a:xfrm flipH="1">
            <a:off x="7005736" y="239723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B7CB392-907D-440D-B882-B5491C13BE13}"/>
              </a:ext>
            </a:extLst>
          </p:cNvPr>
          <p:cNvCxnSpPr>
            <a:cxnSpLocks/>
          </p:cNvCxnSpPr>
          <p:nvPr/>
        </p:nvCxnSpPr>
        <p:spPr>
          <a:xfrm flipH="1">
            <a:off x="5092626" y="239723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7A4DFA1-7CBF-4248-AE19-C04713FEBAD8}"/>
              </a:ext>
            </a:extLst>
          </p:cNvPr>
          <p:cNvCxnSpPr>
            <a:cxnSpLocks/>
          </p:cNvCxnSpPr>
          <p:nvPr/>
        </p:nvCxnSpPr>
        <p:spPr>
          <a:xfrm flipH="1">
            <a:off x="6388350" y="239723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4473208-5895-47AD-8EDB-AAE128201895}"/>
              </a:ext>
            </a:extLst>
          </p:cNvPr>
          <p:cNvCxnSpPr>
            <a:cxnSpLocks/>
          </p:cNvCxnSpPr>
          <p:nvPr/>
        </p:nvCxnSpPr>
        <p:spPr>
          <a:xfrm flipH="1">
            <a:off x="5751112" y="239723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3A45458-7CC4-42C5-AF38-D8DF7F6AE588}"/>
              </a:ext>
            </a:extLst>
          </p:cNvPr>
          <p:cNvCxnSpPr>
            <a:cxnSpLocks/>
          </p:cNvCxnSpPr>
          <p:nvPr/>
        </p:nvCxnSpPr>
        <p:spPr>
          <a:xfrm flipH="1">
            <a:off x="2571899" y="239723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B3B035B-4D35-485D-9781-0C8CCBA846A5}"/>
              </a:ext>
            </a:extLst>
          </p:cNvPr>
          <p:cNvCxnSpPr>
            <a:cxnSpLocks/>
          </p:cNvCxnSpPr>
          <p:nvPr/>
        </p:nvCxnSpPr>
        <p:spPr>
          <a:xfrm flipH="1">
            <a:off x="4490838" y="239723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72A5A3E-EE66-4A93-858F-17160A11BDB7}"/>
              </a:ext>
            </a:extLst>
          </p:cNvPr>
          <p:cNvCxnSpPr>
            <a:cxnSpLocks/>
          </p:cNvCxnSpPr>
          <p:nvPr/>
        </p:nvCxnSpPr>
        <p:spPr>
          <a:xfrm flipH="1">
            <a:off x="3195736" y="239723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20BBB2B-E740-4CE8-94CF-E8049940D2EC}"/>
              </a:ext>
            </a:extLst>
          </p:cNvPr>
          <p:cNvCxnSpPr>
            <a:cxnSpLocks/>
          </p:cNvCxnSpPr>
          <p:nvPr/>
        </p:nvCxnSpPr>
        <p:spPr>
          <a:xfrm flipH="1">
            <a:off x="1318849" y="239723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DA524BA-7A17-445C-88F5-C87C6378AFF7}"/>
              </a:ext>
            </a:extLst>
          </p:cNvPr>
          <p:cNvSpPr/>
          <p:nvPr/>
        </p:nvSpPr>
        <p:spPr>
          <a:xfrm>
            <a:off x="3769530" y="4819384"/>
            <a:ext cx="1698489" cy="50746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8AD175-53DF-4F70-8407-5AFF0D79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4926" y="5629402"/>
            <a:ext cx="28124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</a:t>
            </a:r>
            <a:r>
              <a:rPr lang="en-GB" dirty="0">
                <a:solidFill>
                  <a:srgbClr val="FF6600"/>
                </a:solidFill>
              </a:rPr>
              <a:t>mode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is 15.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6C31130-7D75-4548-8245-769BF9F917BF}"/>
              </a:ext>
            </a:extLst>
          </p:cNvPr>
          <p:cNvCxnSpPr>
            <a:cxnSpLocks/>
          </p:cNvCxnSpPr>
          <p:nvPr/>
        </p:nvCxnSpPr>
        <p:spPr>
          <a:xfrm flipH="1">
            <a:off x="7581340" y="2417795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3">
            <a:extLst>
              <a:ext uri="{FF2B5EF4-FFF2-40B4-BE49-F238E27FC236}">
                <a16:creationId xmlns:a16="http://schemas.microsoft.com/office/drawing/2014/main" id="{168EDF45-2558-4D00-9F74-CD19AC2B8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0011" y="4936894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55862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7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40" grpId="0" animBg="1"/>
      <p:bldP spid="41" grpId="0" build="p" autoUpdateAnimBg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4258941-07FD-4714-8AC7-D33D10842AC3}"/>
              </a:ext>
            </a:extLst>
          </p:cNvPr>
          <p:cNvSpPr txBox="1">
            <a:spLocks noChangeArrowheads="1"/>
          </p:cNvSpPr>
          <p:nvPr/>
        </p:nvSpPr>
        <p:spPr>
          <a:xfrm>
            <a:off x="427434" y="4674"/>
            <a:ext cx="2743200" cy="697058"/>
          </a:xfrm>
          <a:prstGeom prst="rect">
            <a:avLst/>
          </a:prstGeom>
          <a:noFill/>
        </p:spPr>
        <p:txBody>
          <a:bodyPr bIns="91440" anchor="ctr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mean</a:t>
            </a:r>
            <a:endParaRPr lang="en-US" sz="3200" dirty="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4A2DB787-399B-4ECF-84CD-CA5018320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101" y="576728"/>
            <a:ext cx="7299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The </a:t>
            </a:r>
            <a:r>
              <a:rPr lang="en-US" dirty="0">
                <a:solidFill>
                  <a:srgbClr val="FF6600"/>
                </a:solidFill>
              </a:rPr>
              <a:t>mean</a:t>
            </a:r>
            <a:r>
              <a:rPr lang="en-US" b="0" dirty="0">
                <a:solidFill>
                  <a:srgbClr val="010066"/>
                </a:solidFill>
              </a:rPr>
              <a:t> is the most commonly used average.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280FB947-7DF0-484E-9084-D1B60437E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26" y="1011595"/>
            <a:ext cx="81178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To calculate the mean of a set of values we add together the values and divide by the total number of values.</a:t>
            </a:r>
            <a:endParaRPr lang="en-GB" b="0" dirty="0">
              <a:solidFill>
                <a:srgbClr val="010066"/>
              </a:solidFill>
            </a:endParaRPr>
          </a:p>
        </p:txBody>
      </p:sp>
      <p:grpSp>
        <p:nvGrpSpPr>
          <p:cNvPr id="7" name="Group 33">
            <a:extLst>
              <a:ext uri="{FF2B5EF4-FFF2-40B4-BE49-F238E27FC236}">
                <a16:creationId xmlns:a16="http://schemas.microsoft.com/office/drawing/2014/main" id="{3890B2FA-62F9-441D-B08F-35A160A56A8D}"/>
              </a:ext>
            </a:extLst>
          </p:cNvPr>
          <p:cNvGrpSpPr>
            <a:grpSpLocks/>
          </p:cNvGrpSpPr>
          <p:nvPr/>
        </p:nvGrpSpPr>
        <p:grpSpPr bwMode="auto">
          <a:xfrm>
            <a:off x="2402681" y="1907113"/>
            <a:ext cx="3962400" cy="991790"/>
            <a:chOff x="1496" y="1715"/>
            <a:chExt cx="3328" cy="833"/>
          </a:xfrm>
        </p:grpSpPr>
        <p:sp>
          <p:nvSpPr>
            <p:cNvPr id="8" name="Rectangle 16">
              <a:extLst>
                <a:ext uri="{FF2B5EF4-FFF2-40B4-BE49-F238E27FC236}">
                  <a16:creationId xmlns:a16="http://schemas.microsoft.com/office/drawing/2014/main" id="{12A92651-B8DD-4E3B-9C18-3B3BDA079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" y="1715"/>
              <a:ext cx="3304" cy="81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 sz="2400">
                <a:latin typeface="Arial" charset="0"/>
              </a:endParaRPr>
            </a:p>
          </p:txBody>
        </p:sp>
        <p:grpSp>
          <p:nvGrpSpPr>
            <p:cNvPr id="9" name="Group 10">
              <a:extLst>
                <a:ext uri="{FF2B5EF4-FFF2-40B4-BE49-F238E27FC236}">
                  <a16:creationId xmlns:a16="http://schemas.microsoft.com/office/drawing/2014/main" id="{8E26E7BE-4695-4692-B728-775D044480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94" y="1796"/>
              <a:ext cx="3130" cy="752"/>
              <a:chOff x="1507" y="1750"/>
              <a:chExt cx="3130" cy="752"/>
            </a:xfrm>
          </p:grpSpPr>
          <p:sp>
            <p:nvSpPr>
              <p:cNvPr id="10" name="Text Box 11">
                <a:extLst>
                  <a:ext uri="{FF2B5EF4-FFF2-40B4-BE49-F238E27FC236}">
                    <a16:creationId xmlns:a16="http://schemas.microsoft.com/office/drawing/2014/main" id="{9575A3D5-E2D1-4942-8FB3-743C4DA9ED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7" y="1933"/>
                <a:ext cx="1025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b="0">
                    <a:solidFill>
                      <a:srgbClr val="010066"/>
                    </a:solidFill>
                  </a:rPr>
                  <a:t>Mean =</a:t>
                </a:r>
                <a:endParaRPr lang="en-GB" b="0">
                  <a:solidFill>
                    <a:srgbClr val="010066"/>
                  </a:solidFill>
                </a:endParaRPr>
              </a:p>
            </p:txBody>
          </p:sp>
          <p:grpSp>
            <p:nvGrpSpPr>
              <p:cNvPr id="11" name="Group 12">
                <a:extLst>
                  <a:ext uri="{FF2B5EF4-FFF2-40B4-BE49-F238E27FC236}">
                    <a16:creationId xmlns:a16="http://schemas.microsoft.com/office/drawing/2014/main" id="{D55C60DF-9779-4144-8595-CA51555206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54" y="1750"/>
                <a:ext cx="2183" cy="752"/>
                <a:chOff x="2499" y="1750"/>
                <a:chExt cx="2183" cy="752"/>
              </a:xfrm>
            </p:grpSpPr>
            <p:sp>
              <p:nvSpPr>
                <p:cNvPr id="12" name="Text Box 13">
                  <a:extLst>
                    <a:ext uri="{FF2B5EF4-FFF2-40B4-BE49-F238E27FC236}">
                      <a16:creationId xmlns:a16="http://schemas.microsoft.com/office/drawing/2014/main" id="{C8AE461F-A5A2-40F0-B6FC-B3D1CC0DDDE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29" y="1750"/>
                  <a:ext cx="1794" cy="3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b="0" dirty="0">
                      <a:solidFill>
                        <a:srgbClr val="010066"/>
                      </a:solidFill>
                    </a:rPr>
                    <a:t>Sum of values</a:t>
                  </a:r>
                  <a:endParaRPr lang="en-GB" b="0" dirty="0">
                    <a:solidFill>
                      <a:srgbClr val="010066"/>
                    </a:solidFill>
                  </a:endParaRPr>
                </a:p>
              </p:txBody>
            </p:sp>
            <p:sp>
              <p:nvSpPr>
                <p:cNvPr id="13" name="Line 14">
                  <a:extLst>
                    <a:ext uri="{FF2B5EF4-FFF2-40B4-BE49-F238E27FC236}">
                      <a16:creationId xmlns:a16="http://schemas.microsoft.com/office/drawing/2014/main" id="{9A2C0B83-0F71-4008-9EEB-297594160A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35" y="2121"/>
                  <a:ext cx="20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14" name="Text Box 15">
                  <a:extLst>
                    <a:ext uri="{FF2B5EF4-FFF2-40B4-BE49-F238E27FC236}">
                      <a16:creationId xmlns:a16="http://schemas.microsoft.com/office/drawing/2014/main" id="{8C704479-7829-4012-85E7-39F9887CDB5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99" y="2113"/>
                  <a:ext cx="2183" cy="3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b="0" dirty="0">
                      <a:solidFill>
                        <a:srgbClr val="010066"/>
                      </a:solidFill>
                    </a:rPr>
                    <a:t>Number of values</a:t>
                  </a:r>
                  <a:endParaRPr lang="en-GB" b="0" dirty="0">
                    <a:solidFill>
                      <a:srgbClr val="010066"/>
                    </a:solidFill>
                  </a:endParaRPr>
                </a:p>
              </p:txBody>
            </p:sp>
          </p:grpSp>
        </p:grpSp>
      </p:grpSp>
      <p:grpSp>
        <p:nvGrpSpPr>
          <p:cNvPr id="16" name="Group 31">
            <a:extLst>
              <a:ext uri="{FF2B5EF4-FFF2-40B4-BE49-F238E27FC236}">
                <a16:creationId xmlns:a16="http://schemas.microsoft.com/office/drawing/2014/main" id="{6209FAD5-4D19-40EF-82AA-EB75FEB41BE1}"/>
              </a:ext>
            </a:extLst>
          </p:cNvPr>
          <p:cNvGrpSpPr>
            <a:grpSpLocks/>
          </p:cNvGrpSpPr>
          <p:nvPr/>
        </p:nvGrpSpPr>
        <p:grpSpPr bwMode="auto">
          <a:xfrm>
            <a:off x="3858816" y="5651084"/>
            <a:ext cx="2607455" cy="779860"/>
            <a:chOff x="149" y="3095"/>
            <a:chExt cx="2095" cy="655"/>
          </a:xfrm>
        </p:grpSpPr>
        <p:grpSp>
          <p:nvGrpSpPr>
            <p:cNvPr id="17" name="Group 28">
              <a:extLst>
                <a:ext uri="{FF2B5EF4-FFF2-40B4-BE49-F238E27FC236}">
                  <a16:creationId xmlns:a16="http://schemas.microsoft.com/office/drawing/2014/main" id="{02FE8315-5A7B-4DCE-B665-A368FF8C10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9" y="3095"/>
              <a:ext cx="1889" cy="655"/>
              <a:chOff x="149" y="3095"/>
              <a:chExt cx="1889" cy="655"/>
            </a:xfrm>
          </p:grpSpPr>
          <p:sp>
            <p:nvSpPr>
              <p:cNvPr id="19" name="Text Box 19">
                <a:extLst>
                  <a:ext uri="{FF2B5EF4-FFF2-40B4-BE49-F238E27FC236}">
                    <a16:creationId xmlns:a16="http://schemas.microsoft.com/office/drawing/2014/main" id="{9C745C1F-F03F-44BD-A757-42BB1A9142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" y="3095"/>
                <a:ext cx="1889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…. + </a:t>
                </a:r>
                <a:r>
                  <a:rPr lang="en-US" sz="1800" b="0" i="1" dirty="0" err="1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 err="1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baseline="-25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Line 20">
                <a:extLst>
                  <a:ext uri="{FF2B5EF4-FFF2-40B4-BE49-F238E27FC236}">
                    <a16:creationId xmlns:a16="http://schemas.microsoft.com/office/drawing/2014/main" id="{56E513D7-97B2-4E74-81BA-4A80BBD506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" y="3448"/>
                <a:ext cx="175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1" name="Text Box 21">
                <a:extLst>
                  <a:ext uri="{FF2B5EF4-FFF2-40B4-BE49-F238E27FC236}">
                    <a16:creationId xmlns:a16="http://schemas.microsoft.com/office/drawing/2014/main" id="{AA6E5B03-6FAA-4072-A770-7CE6109FC1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4" y="3440"/>
                <a:ext cx="252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EC73213E-2554-4A85-B819-1001B6E64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6" y="3285"/>
              <a:ext cx="26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dirty="0">
                  <a:solidFill>
                    <a:srgbClr val="010066"/>
                  </a:solidFill>
                </a:rPr>
                <a:t>=</a:t>
              </a:r>
              <a:endParaRPr lang="en-GB" sz="1800" b="0" dirty="0">
                <a:solidFill>
                  <a:srgbClr val="010066"/>
                </a:solidFill>
              </a:endParaRPr>
            </a:p>
          </p:txBody>
        </p:sp>
      </p:grpSp>
      <p:sp>
        <p:nvSpPr>
          <p:cNvPr id="22" name="Text Box 8">
            <a:extLst>
              <a:ext uri="{FF2B5EF4-FFF2-40B4-BE49-F238E27FC236}">
                <a16:creationId xmlns:a16="http://schemas.microsoft.com/office/drawing/2014/main" id="{7A5FDCDD-42A8-4D9E-9A70-43BDEB0E3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626" y="2897712"/>
            <a:ext cx="81178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We denote the mean for an entire </a:t>
            </a:r>
            <a:r>
              <a:rPr lang="en-US" dirty="0">
                <a:solidFill>
                  <a:srgbClr val="FF6600"/>
                </a:solidFill>
              </a:rPr>
              <a:t>population</a:t>
            </a:r>
            <a:r>
              <a:rPr lang="en-US" b="0" dirty="0">
                <a:solidFill>
                  <a:srgbClr val="010066"/>
                </a:solidFill>
              </a:rPr>
              <a:t> by </a:t>
            </a:r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m</a:t>
            </a:r>
            <a:r>
              <a:rPr lang="en-US" b="0" dirty="0">
                <a:solidFill>
                  <a:srgbClr val="010066"/>
                </a:solidFill>
              </a:rPr>
              <a:t>, which we read as “mu”</a:t>
            </a:r>
            <a:endParaRPr lang="en-GB" b="0" dirty="0">
              <a:solidFill>
                <a:srgbClr val="010066"/>
              </a:solidFill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F548D16-889F-426A-9A21-FD035321BBF9}"/>
              </a:ext>
            </a:extLst>
          </p:cNvPr>
          <p:cNvGrpSpPr/>
          <p:nvPr/>
        </p:nvGrpSpPr>
        <p:grpSpPr>
          <a:xfrm>
            <a:off x="630626" y="3747759"/>
            <a:ext cx="8117838" cy="1569660"/>
            <a:chOff x="630626" y="3747759"/>
            <a:chExt cx="8117838" cy="1569660"/>
          </a:xfrm>
        </p:grpSpPr>
        <p:sp>
          <p:nvSpPr>
            <p:cNvPr id="15" name="Text Box 17">
              <a:extLst>
                <a:ext uri="{FF2B5EF4-FFF2-40B4-BE49-F238E27FC236}">
                  <a16:creationId xmlns:a16="http://schemas.microsoft.com/office/drawing/2014/main" id="{E06E6903-134E-4B1C-8E23-B13A3CC49B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626" y="3747759"/>
              <a:ext cx="8117838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0" dirty="0">
                  <a:solidFill>
                    <a:srgbClr val="010066"/>
                  </a:solidFill>
                </a:rPr>
                <a:t>In many cases we do not have data for all the population, and so the exact value of </a:t>
              </a:r>
              <a:r>
                <a:rPr lang="en-US" b="0" dirty="0">
                  <a:solidFill>
                    <a:srgbClr val="010066"/>
                  </a:solidFill>
                  <a:latin typeface="Symbol" panose="05050102010706020507" pitchFamily="18" charset="2"/>
                </a:rPr>
                <a:t>m</a:t>
              </a:r>
              <a:r>
                <a:rPr lang="en-US" b="0" dirty="0">
                  <a:solidFill>
                    <a:srgbClr val="010066"/>
                  </a:solidFill>
                </a:rPr>
                <a:t> is unknown. Instead, we obtain data from a sample of the population and use the mean of the sample, </a:t>
              </a:r>
              <a:r>
                <a:rPr lang="en-US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b="0" dirty="0">
                  <a:solidFill>
                    <a:srgbClr val="010066"/>
                  </a:solidFill>
                </a:rPr>
                <a:t>,  as an </a:t>
              </a:r>
              <a:r>
                <a:rPr lang="en-US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approximation</a:t>
              </a:r>
              <a:r>
                <a:rPr lang="en-US" b="0" dirty="0">
                  <a:solidFill>
                    <a:srgbClr val="010066"/>
                  </a:solidFill>
                </a:rPr>
                <a:t> for </a:t>
              </a:r>
              <a:r>
                <a:rPr lang="en-US" b="0" dirty="0">
                  <a:solidFill>
                    <a:srgbClr val="010066"/>
                  </a:solidFill>
                  <a:latin typeface="Symbol" panose="05050102010706020507" pitchFamily="18" charset="2"/>
                </a:rPr>
                <a:t>m</a:t>
              </a:r>
              <a:endParaRPr lang="en-GB" b="0" dirty="0">
                <a:solidFill>
                  <a:srgbClr val="010066"/>
                </a:solidFill>
                <a:latin typeface="Symbol" panose="05050102010706020507" pitchFamily="18" charset="2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13E16A-EA2E-495B-96E0-F1B544BCAA8F}"/>
                </a:ext>
              </a:extLst>
            </p:cNvPr>
            <p:cNvCxnSpPr/>
            <p:nvPr/>
          </p:nvCxnSpPr>
          <p:spPr>
            <a:xfrm>
              <a:off x="2378035" y="5014967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9136EE-FFAD-436D-A767-DE849ABE6718}"/>
              </a:ext>
            </a:extLst>
          </p:cNvPr>
          <p:cNvGrpSpPr/>
          <p:nvPr/>
        </p:nvGrpSpPr>
        <p:grpSpPr>
          <a:xfrm>
            <a:off x="6467657" y="5309314"/>
            <a:ext cx="728077" cy="1074181"/>
            <a:chOff x="6696656" y="5223923"/>
            <a:chExt cx="728077" cy="1074181"/>
          </a:xfrm>
        </p:grpSpPr>
        <p:grpSp>
          <p:nvGrpSpPr>
            <p:cNvPr id="25" name="Group 29">
              <a:extLst>
                <a:ext uri="{FF2B5EF4-FFF2-40B4-BE49-F238E27FC236}">
                  <a16:creationId xmlns:a16="http://schemas.microsoft.com/office/drawing/2014/main" id="{F9EEF61C-551B-4867-9ECA-1BFB708C2B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91320" y="5365856"/>
              <a:ext cx="633413" cy="932248"/>
              <a:chOff x="3305" y="3078"/>
              <a:chExt cx="532" cy="600"/>
            </a:xfrm>
          </p:grpSpPr>
          <p:sp>
            <p:nvSpPr>
              <p:cNvPr id="28" name="Text Box 24">
                <a:extLst>
                  <a:ext uri="{FF2B5EF4-FFF2-40B4-BE49-F238E27FC236}">
                    <a16:creationId xmlns:a16="http://schemas.microsoft.com/office/drawing/2014/main" id="{40A55D6C-930C-4376-A3AF-2DBDF53F1A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5" y="3078"/>
                <a:ext cx="532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2800" b="0" dirty="0">
                    <a:solidFill>
                      <a:srgbClr val="010066"/>
                    </a:solidFill>
                    <a:latin typeface="Symbol" panose="05050102010706020507" pitchFamily="18" charset="2"/>
                  </a:rPr>
                  <a:t>S 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GB" sz="1800" b="0" baseline="-25000" dirty="0">
                  <a:solidFill>
                    <a:srgbClr val="010066"/>
                  </a:solidFill>
                </a:endParaRPr>
              </a:p>
            </p:txBody>
          </p:sp>
          <p:sp>
            <p:nvSpPr>
              <p:cNvPr id="29" name="Line 25">
                <a:extLst>
                  <a:ext uri="{FF2B5EF4-FFF2-40B4-BE49-F238E27FC236}">
                    <a16:creationId xmlns:a16="http://schemas.microsoft.com/office/drawing/2014/main" id="{F67E38E4-E09B-4855-ABB7-71A0CC39D0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3473"/>
                <a:ext cx="456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30" name="Text Box 26">
                <a:extLst>
                  <a:ext uri="{FF2B5EF4-FFF2-40B4-BE49-F238E27FC236}">
                    <a16:creationId xmlns:a16="http://schemas.microsoft.com/office/drawing/2014/main" id="{3FEDF4BB-25E9-4182-B70D-C75888BB2A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8" y="3440"/>
                <a:ext cx="252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6" name="Text Box 21">
              <a:extLst>
                <a:ext uri="{FF2B5EF4-FFF2-40B4-BE49-F238E27FC236}">
                  <a16:creationId xmlns:a16="http://schemas.microsoft.com/office/drawing/2014/main" id="{A7DCAFB1-BED3-4553-9BAC-A072653E84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1125" y="5223923"/>
              <a:ext cx="300038" cy="3690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GB" sz="1800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21">
              <a:extLst>
                <a:ext uri="{FF2B5EF4-FFF2-40B4-BE49-F238E27FC236}">
                  <a16:creationId xmlns:a16="http://schemas.microsoft.com/office/drawing/2014/main" id="{DD5402E5-99FB-4E5A-B68B-5ADDFA9B00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656" y="5655159"/>
              <a:ext cx="5196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i="1" dirty="0" err="1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n-US" sz="1800" b="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sz="1800" b="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0E0A9B0-2059-46D0-A1A9-F46909625EA9}"/>
              </a:ext>
            </a:extLst>
          </p:cNvPr>
          <p:cNvGrpSpPr/>
          <p:nvPr/>
        </p:nvGrpSpPr>
        <p:grpSpPr>
          <a:xfrm>
            <a:off x="3330182" y="5815519"/>
            <a:ext cx="606256" cy="461665"/>
            <a:chOff x="2695849" y="5704803"/>
            <a:chExt cx="606256" cy="461665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40CA230-9CB5-4F39-BA3A-4D2EA523BFC6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DFCA87B-3346-4DC0-BA8E-7114E5EDFD08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D4FB3D55-E8DD-4C3F-B858-759A71039CF6}"/>
              </a:ext>
            </a:extLst>
          </p:cNvPr>
          <p:cNvSpPr/>
          <p:nvPr/>
        </p:nvSpPr>
        <p:spPr>
          <a:xfrm>
            <a:off x="635245" y="5276333"/>
            <a:ext cx="3504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mean of the sample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14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22" grpId="0" autoUpdateAnimBg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EC747E-CFFB-47F5-8164-F10FB6500BEF}"/>
              </a:ext>
            </a:extLst>
          </p:cNvPr>
          <p:cNvSpPr txBox="1">
            <a:spLocks noChangeArrowheads="1"/>
          </p:cNvSpPr>
          <p:nvPr/>
        </p:nvSpPr>
        <p:spPr>
          <a:xfrm>
            <a:off x="430305" y="118851"/>
            <a:ext cx="2743200" cy="609600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mean</a:t>
            </a:r>
            <a:endParaRPr lang="en-US" sz="3200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2D994F-B2B6-4F30-80F9-6D366C2CA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83" y="1015872"/>
            <a:ext cx="668772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This is the number of students in each class of a school, find the </a:t>
            </a:r>
            <a:r>
              <a:rPr lang="en-GB" sz="2400" dirty="0">
                <a:solidFill>
                  <a:srgbClr val="FF6600"/>
                </a:solidFill>
                <a:latin typeface="Arial" charset="0"/>
              </a:rPr>
              <a:t>mean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A0296124-687B-4D94-A9C3-BE48F6CEA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82" y="2361063"/>
            <a:ext cx="6836691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13      12      15      13      18      14      16      15      15      17      16 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51657C4-4126-456A-9FDE-A28D25B94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47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13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2B524A05-6771-4898-B099-5C05C01A7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5051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12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D61CB4E0-E239-4256-9D9F-9619A4769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363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AF2E2174-9DBF-4BAA-8EF6-689218133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371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13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6641DFCC-B34B-45BB-B9DD-4FC3897D5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79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18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31978726-2B16-4AF0-896D-1B93406D9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387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14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D0063D34-BB7F-4F19-9A7E-79450D50D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395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16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3D3540E4-BD7F-4415-9A24-0F5D519CA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03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57FD5B9E-12F1-4651-90A6-D869EB306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411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6252157F-D196-48CB-B659-877206437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19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8AD175-53DF-4F70-8407-5AFF0D79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4926" y="5629402"/>
            <a:ext cx="28124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</a:t>
            </a:r>
            <a:r>
              <a:rPr lang="en-GB" dirty="0">
                <a:solidFill>
                  <a:srgbClr val="FF6600"/>
                </a:solidFill>
              </a:rPr>
              <a:t>mean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is 14.9</a:t>
            </a:r>
          </a:p>
        </p:txBody>
      </p:sp>
      <p:grpSp>
        <p:nvGrpSpPr>
          <p:cNvPr id="42" name="Group 33">
            <a:extLst>
              <a:ext uri="{FF2B5EF4-FFF2-40B4-BE49-F238E27FC236}">
                <a16:creationId xmlns:a16="http://schemas.microsoft.com/office/drawing/2014/main" id="{BB6A3398-DB92-42D9-ACB0-3648F110F15B}"/>
              </a:ext>
            </a:extLst>
          </p:cNvPr>
          <p:cNvGrpSpPr>
            <a:grpSpLocks/>
          </p:cNvGrpSpPr>
          <p:nvPr/>
        </p:nvGrpSpPr>
        <p:grpSpPr bwMode="auto">
          <a:xfrm>
            <a:off x="2773680" y="2877192"/>
            <a:ext cx="3962400" cy="991790"/>
            <a:chOff x="1496" y="1715"/>
            <a:chExt cx="3328" cy="833"/>
          </a:xfrm>
        </p:grpSpPr>
        <p:sp>
          <p:nvSpPr>
            <p:cNvPr id="43" name="Rectangle 16">
              <a:extLst>
                <a:ext uri="{FF2B5EF4-FFF2-40B4-BE49-F238E27FC236}">
                  <a16:creationId xmlns:a16="http://schemas.microsoft.com/office/drawing/2014/main" id="{5F356A89-014F-4328-8147-CA8E7E5BB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" y="1715"/>
              <a:ext cx="3304" cy="81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 sz="2400">
                <a:latin typeface="Arial" charset="0"/>
              </a:endParaRPr>
            </a:p>
          </p:txBody>
        </p:sp>
        <p:grpSp>
          <p:nvGrpSpPr>
            <p:cNvPr id="44" name="Group 10">
              <a:extLst>
                <a:ext uri="{FF2B5EF4-FFF2-40B4-BE49-F238E27FC236}">
                  <a16:creationId xmlns:a16="http://schemas.microsoft.com/office/drawing/2014/main" id="{2281C780-D7E6-4EFD-80F6-9CB4A0D1C8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94" y="1796"/>
              <a:ext cx="3130" cy="752"/>
              <a:chOff x="1507" y="1750"/>
              <a:chExt cx="3130" cy="752"/>
            </a:xfrm>
          </p:grpSpPr>
          <p:sp>
            <p:nvSpPr>
              <p:cNvPr id="45" name="Text Box 11">
                <a:extLst>
                  <a:ext uri="{FF2B5EF4-FFF2-40B4-BE49-F238E27FC236}">
                    <a16:creationId xmlns:a16="http://schemas.microsoft.com/office/drawing/2014/main" id="{0D141753-988E-42F1-86D1-48D9D804BB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7" y="1933"/>
                <a:ext cx="1025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b="0">
                    <a:solidFill>
                      <a:srgbClr val="010066"/>
                    </a:solidFill>
                  </a:rPr>
                  <a:t>Mean =</a:t>
                </a:r>
                <a:endParaRPr lang="en-GB" b="0">
                  <a:solidFill>
                    <a:srgbClr val="010066"/>
                  </a:solidFill>
                </a:endParaRPr>
              </a:p>
            </p:txBody>
          </p:sp>
          <p:grpSp>
            <p:nvGrpSpPr>
              <p:cNvPr id="46" name="Group 12">
                <a:extLst>
                  <a:ext uri="{FF2B5EF4-FFF2-40B4-BE49-F238E27FC236}">
                    <a16:creationId xmlns:a16="http://schemas.microsoft.com/office/drawing/2014/main" id="{FA6C3F61-E09F-43F5-B6AF-C76A210C77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54" y="1750"/>
                <a:ext cx="2183" cy="752"/>
                <a:chOff x="2499" y="1750"/>
                <a:chExt cx="2183" cy="752"/>
              </a:xfrm>
            </p:grpSpPr>
            <p:sp>
              <p:nvSpPr>
                <p:cNvPr id="47" name="Text Box 13">
                  <a:extLst>
                    <a:ext uri="{FF2B5EF4-FFF2-40B4-BE49-F238E27FC236}">
                      <a16:creationId xmlns:a16="http://schemas.microsoft.com/office/drawing/2014/main" id="{653CD47B-F3D0-4B0F-9E39-0512A726654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29" y="1750"/>
                  <a:ext cx="1794" cy="3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b="0" dirty="0">
                      <a:solidFill>
                        <a:srgbClr val="010066"/>
                      </a:solidFill>
                    </a:rPr>
                    <a:t>Sum of values</a:t>
                  </a:r>
                  <a:endParaRPr lang="en-GB" b="0" dirty="0">
                    <a:solidFill>
                      <a:srgbClr val="010066"/>
                    </a:solidFill>
                  </a:endParaRPr>
                </a:p>
              </p:txBody>
            </p:sp>
            <p:sp>
              <p:nvSpPr>
                <p:cNvPr id="48" name="Line 14">
                  <a:extLst>
                    <a:ext uri="{FF2B5EF4-FFF2-40B4-BE49-F238E27FC236}">
                      <a16:creationId xmlns:a16="http://schemas.microsoft.com/office/drawing/2014/main" id="{AE08EAE1-1814-4F85-A33E-99C59DCD4B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35" y="2121"/>
                  <a:ext cx="20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49" name="Text Box 15">
                  <a:extLst>
                    <a:ext uri="{FF2B5EF4-FFF2-40B4-BE49-F238E27FC236}">
                      <a16:creationId xmlns:a16="http://schemas.microsoft.com/office/drawing/2014/main" id="{D9F5DBD4-DA91-4D25-B60E-9A7A79151D1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99" y="2113"/>
                  <a:ext cx="2183" cy="3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b="0" dirty="0">
                      <a:solidFill>
                        <a:srgbClr val="010066"/>
                      </a:solidFill>
                    </a:rPr>
                    <a:t>Number of values</a:t>
                  </a:r>
                  <a:endParaRPr lang="en-GB" b="0" dirty="0">
                    <a:solidFill>
                      <a:srgbClr val="010066"/>
                    </a:solidFill>
                  </a:endParaRPr>
                </a:p>
              </p:txBody>
            </p:sp>
          </p:grpSp>
        </p:grpSp>
      </p:grpSp>
      <p:sp>
        <p:nvSpPr>
          <p:cNvPr id="50" name="Rectangle 3">
            <a:extLst>
              <a:ext uri="{FF2B5EF4-FFF2-40B4-BE49-F238E27FC236}">
                <a16:creationId xmlns:a16="http://schemas.microsoft.com/office/drawing/2014/main" id="{D9FFCB43-E777-4313-A5C4-ADCA2EA86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4537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51" name="Rectangle 3">
            <a:extLst>
              <a:ext uri="{FF2B5EF4-FFF2-40B4-BE49-F238E27FC236}">
                <a16:creationId xmlns:a16="http://schemas.microsoft.com/office/drawing/2014/main" id="{D0F14D0F-56B8-4A1C-8682-E415E93C8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536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FEA4D169-4934-4E53-8BC0-1E04C2CAF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8535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53" name="Rectangle 3">
            <a:extLst>
              <a:ext uri="{FF2B5EF4-FFF2-40B4-BE49-F238E27FC236}">
                <a16:creationId xmlns:a16="http://schemas.microsoft.com/office/drawing/2014/main" id="{B144414B-FF0A-414D-87E6-DDF389065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8615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54" name="Rectangle 3">
            <a:extLst>
              <a:ext uri="{FF2B5EF4-FFF2-40B4-BE49-F238E27FC236}">
                <a16:creationId xmlns:a16="http://schemas.microsoft.com/office/drawing/2014/main" id="{977E29C7-D23F-4EF6-A72F-6FA73AB3E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5212" y="4076791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55" name="Rectangle 3">
            <a:extLst>
              <a:ext uri="{FF2B5EF4-FFF2-40B4-BE49-F238E27FC236}">
                <a16:creationId xmlns:a16="http://schemas.microsoft.com/office/drawing/2014/main" id="{6CB466AF-1A8C-449D-AABC-78069A702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1809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DB781686-660B-416B-ABC9-F09B9EBF9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5907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57" name="Rectangle 3">
            <a:extLst>
              <a:ext uri="{FF2B5EF4-FFF2-40B4-BE49-F238E27FC236}">
                <a16:creationId xmlns:a16="http://schemas.microsoft.com/office/drawing/2014/main" id="{273FCFF0-D73A-4A94-969E-C542980E4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0005" y="4076791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58" name="Rectangle 3">
            <a:extLst>
              <a:ext uri="{FF2B5EF4-FFF2-40B4-BE49-F238E27FC236}">
                <a16:creationId xmlns:a16="http://schemas.microsoft.com/office/drawing/2014/main" id="{7D23B5F4-441D-44B8-8ED5-64E7FA7DF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161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59" name="Line 14">
            <a:extLst>
              <a:ext uri="{FF2B5EF4-FFF2-40B4-BE49-F238E27FC236}">
                <a16:creationId xmlns:a16="http://schemas.microsoft.com/office/drawing/2014/main" id="{ED42972B-4FDD-431A-9E8C-03F6CDF023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3080" y="4458389"/>
            <a:ext cx="667512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400"/>
          </a:p>
        </p:txBody>
      </p:sp>
      <p:sp>
        <p:nvSpPr>
          <p:cNvPr id="60" name="Rectangle 3">
            <a:extLst>
              <a:ext uri="{FF2B5EF4-FFF2-40B4-BE49-F238E27FC236}">
                <a16:creationId xmlns:a16="http://schemas.microsoft.com/office/drawing/2014/main" id="{72A29C36-A957-4931-87F9-B2B4E1709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3878" y="457299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11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8F6A693-CF84-4C4C-A6B9-FAC43E52D7B3}"/>
              </a:ext>
            </a:extLst>
          </p:cNvPr>
          <p:cNvGrpSpPr/>
          <p:nvPr/>
        </p:nvGrpSpPr>
        <p:grpSpPr>
          <a:xfrm>
            <a:off x="1145112" y="4227556"/>
            <a:ext cx="606256" cy="461665"/>
            <a:chOff x="2695849" y="5704803"/>
            <a:chExt cx="606256" cy="461665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9F236F49-C04A-4831-BC88-1E36230A47B0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C5A2B4B-7D5E-44FC-9CBC-A25A9B6F6C80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ctangle 3">
            <a:extLst>
              <a:ext uri="{FF2B5EF4-FFF2-40B4-BE49-F238E27FC236}">
                <a16:creationId xmlns:a16="http://schemas.microsoft.com/office/drawing/2014/main" id="{8C0E73FB-9610-4E86-803A-C95AF8063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00" y="4881537"/>
            <a:ext cx="740100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164</a:t>
            </a:r>
          </a:p>
        </p:txBody>
      </p:sp>
      <p:sp>
        <p:nvSpPr>
          <p:cNvPr id="65" name="Line 14">
            <a:extLst>
              <a:ext uri="{FF2B5EF4-FFF2-40B4-BE49-F238E27FC236}">
                <a16:creationId xmlns:a16="http://schemas.microsoft.com/office/drawing/2014/main" id="{CE20E429-1548-4C6A-B582-B575819736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4102" y="5223169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400"/>
          </a:p>
        </p:txBody>
      </p:sp>
      <p:sp>
        <p:nvSpPr>
          <p:cNvPr id="66" name="Rectangle 3">
            <a:extLst>
              <a:ext uri="{FF2B5EF4-FFF2-40B4-BE49-F238E27FC236}">
                <a16:creationId xmlns:a16="http://schemas.microsoft.com/office/drawing/2014/main" id="{434338B3-9B80-491B-830C-F0D77D5A7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097" y="5257506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11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81B8FD4-225A-4AF9-A727-41D6F0DF8926}"/>
              </a:ext>
            </a:extLst>
          </p:cNvPr>
          <p:cNvGrpSpPr/>
          <p:nvPr/>
        </p:nvGrpSpPr>
        <p:grpSpPr>
          <a:xfrm>
            <a:off x="1146134" y="4992336"/>
            <a:ext cx="606256" cy="461665"/>
            <a:chOff x="2695849" y="5704803"/>
            <a:chExt cx="606256" cy="461665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95323F2-60F3-4D31-A7BA-512AFDEAAFEF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9504720B-F2A0-4E49-AC9E-F044ACED4B7F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tangle 3">
            <a:extLst>
              <a:ext uri="{FF2B5EF4-FFF2-40B4-BE49-F238E27FC236}">
                <a16:creationId xmlns:a16="http://schemas.microsoft.com/office/drawing/2014/main" id="{94FFD058-66D3-44FE-AD2A-17A2A9BB2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3064" y="5089224"/>
            <a:ext cx="740100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14.9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D5BEB77-A395-4F7C-B05F-9EF36AAFB9A7}"/>
              </a:ext>
            </a:extLst>
          </p:cNvPr>
          <p:cNvSpPr/>
          <p:nvPr/>
        </p:nvSpPr>
        <p:spPr>
          <a:xfrm>
            <a:off x="2413014" y="5009505"/>
            <a:ext cx="393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74" name="Rectangle 3">
            <a:extLst>
              <a:ext uri="{FF2B5EF4-FFF2-40B4-BE49-F238E27FC236}">
                <a16:creationId xmlns:a16="http://schemas.microsoft.com/office/drawing/2014/main" id="{4BBB11FB-EE22-48C6-B244-97C26A143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693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16</a:t>
            </a:r>
          </a:p>
        </p:txBody>
      </p:sp>
      <p:sp>
        <p:nvSpPr>
          <p:cNvPr id="75" name="Rectangle 3">
            <a:extLst>
              <a:ext uri="{FF2B5EF4-FFF2-40B4-BE49-F238E27FC236}">
                <a16:creationId xmlns:a16="http://schemas.microsoft.com/office/drawing/2014/main" id="{E7D494C2-4555-4F9A-A66A-B2F0FD235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6656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40622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8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41" grpId="0" build="p" autoUpdateAnimBg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 animBg="1"/>
      <p:bldP spid="60" grpId="0"/>
      <p:bldP spid="64" grpId="0"/>
      <p:bldP spid="65" grpId="0" animBg="1"/>
      <p:bldP spid="66" grpId="0"/>
      <p:bldP spid="70" grpId="0"/>
      <p:bldP spid="72" grpId="0"/>
      <p:bldP spid="74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D1C79-74F5-40E9-B613-E015CC662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178" y="943212"/>
            <a:ext cx="7381082" cy="8509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>
                <a:solidFill>
                  <a:srgbClr val="010066"/>
                </a:solidFill>
                <a:latin typeface="Arial" charset="0"/>
                <a:cs typeface="+mn-cs"/>
              </a:rPr>
              <a:t>The </a:t>
            </a:r>
            <a:r>
              <a:rPr lang="en-US" sz="2400">
                <a:solidFill>
                  <a:srgbClr val="FF6600"/>
                </a:solidFill>
                <a:latin typeface="Arial" charset="0"/>
                <a:cs typeface="+mn-cs"/>
              </a:rPr>
              <a:t>median</a:t>
            </a:r>
            <a:r>
              <a:rPr lang="en-US" sz="2400" b="0">
                <a:solidFill>
                  <a:srgbClr val="010066"/>
                </a:solidFill>
                <a:latin typeface="Arial" charset="0"/>
                <a:cs typeface="+mn-cs"/>
              </a:rPr>
              <a:t> is the </a:t>
            </a:r>
            <a:r>
              <a:rPr lang="en-US" sz="2400">
                <a:solidFill>
                  <a:srgbClr val="FF6600"/>
                </a:solidFill>
                <a:latin typeface="Arial" charset="0"/>
                <a:cs typeface="+mn-cs"/>
              </a:rPr>
              <a:t>middle number</a:t>
            </a:r>
            <a:r>
              <a:rPr lang="en-US" sz="2400">
                <a:solidFill>
                  <a:srgbClr val="FF0000"/>
                </a:solidFill>
                <a:latin typeface="Arial" charset="0"/>
                <a:cs typeface="+mn-cs"/>
              </a:rPr>
              <a:t> </a:t>
            </a:r>
            <a:r>
              <a:rPr lang="en-US" sz="2400" b="0">
                <a:solidFill>
                  <a:srgbClr val="010066"/>
                </a:solidFill>
                <a:latin typeface="Arial" charset="0"/>
                <a:cs typeface="+mn-cs"/>
              </a:rPr>
              <a:t>when all numbers are in order.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CD50E8-7820-448D-848E-626668CC9459}"/>
              </a:ext>
            </a:extLst>
          </p:cNvPr>
          <p:cNvSpPr txBox="1">
            <a:spLocks noChangeArrowheads="1"/>
          </p:cNvSpPr>
          <p:nvPr/>
        </p:nvSpPr>
        <p:spPr>
          <a:xfrm>
            <a:off x="319016" y="75442"/>
            <a:ext cx="3657600" cy="609600"/>
          </a:xfrm>
          <a:prstGeom prst="rect">
            <a:avLst/>
          </a:prstGeom>
          <a:noFill/>
        </p:spPr>
        <p:txBody>
          <a:bodyPr bIns="91440" anchor="ctr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median</a:t>
            </a:r>
            <a:endParaRPr lang="en-US" sz="3200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9487CD5-B085-450B-8217-CBDFA01F5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987787"/>
            <a:ext cx="624840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Calculate the median of students in each class of the school.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9534843A-1F84-40CF-A00E-B85463F32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5538" y="4355347"/>
            <a:ext cx="517551" cy="524906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62DA2BE5-6A62-41D1-B454-DB6B6DC96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692525"/>
            <a:ext cx="706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Write the results in order</a:t>
            </a:r>
            <a:r>
              <a:rPr lang="en-US" b="0" dirty="0"/>
              <a:t> and find the middle value</a:t>
            </a:r>
            <a:r>
              <a:rPr lang="en-GB" b="0" dirty="0"/>
              <a:t>: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2C3BF526-3ADE-405E-A368-6549C7434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292" y="3160393"/>
            <a:ext cx="6831741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13      12      15      13      18      14      16      15      15      17      16 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2E6D5F6A-F8EE-45BB-9ADE-F58A78474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878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12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5FABB182-6D79-4F58-AEFF-75F0B0F5A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7451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13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28DBC0E-0CF3-4518-B837-2F7326171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038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13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6069D73C-4154-4BF6-B593-4E5CFC264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6118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14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76DA7DCB-DE7F-4DAA-A594-7E7FD0BAB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198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D39D7CA1-A3B1-4B35-84C8-E73DD6DF8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6278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5AF0CE2C-9532-42E5-9127-67E7F23FA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358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6768042C-F868-4BE6-9DDF-4603E9A7B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6438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16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A119FCBA-E641-40B2-9E32-A0A8A65BB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6518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16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2A193F61-319B-4DB0-B82B-1C907E963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6598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17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F8770970-A8D1-4365-A8A2-10B6D7D5D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6678" y="4459963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18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BFEA0C-12CE-41BB-83CF-8B75CC3D7E9E}"/>
              </a:ext>
            </a:extLst>
          </p:cNvPr>
          <p:cNvCxnSpPr>
            <a:cxnSpLocks/>
          </p:cNvCxnSpPr>
          <p:nvPr/>
        </p:nvCxnSpPr>
        <p:spPr>
          <a:xfrm flipH="1">
            <a:off x="1729301" y="3177568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B448013-626F-47A7-9B26-4F50A65F7EB6}"/>
              </a:ext>
            </a:extLst>
          </p:cNvPr>
          <p:cNvCxnSpPr>
            <a:cxnSpLocks/>
          </p:cNvCxnSpPr>
          <p:nvPr/>
        </p:nvCxnSpPr>
        <p:spPr>
          <a:xfrm flipH="1">
            <a:off x="3656983" y="3177568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75D2E00-BAE1-4652-A66E-17DCDB7E3E1C}"/>
              </a:ext>
            </a:extLst>
          </p:cNvPr>
          <p:cNvCxnSpPr>
            <a:cxnSpLocks/>
          </p:cNvCxnSpPr>
          <p:nvPr/>
        </p:nvCxnSpPr>
        <p:spPr>
          <a:xfrm flipH="1">
            <a:off x="6802018" y="3177568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C006508-1699-4A56-8C09-712C8198E2F2}"/>
              </a:ext>
            </a:extLst>
          </p:cNvPr>
          <p:cNvCxnSpPr>
            <a:cxnSpLocks/>
          </p:cNvCxnSpPr>
          <p:nvPr/>
        </p:nvCxnSpPr>
        <p:spPr>
          <a:xfrm flipH="1">
            <a:off x="4888908" y="3177568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84CB0B3-1FFD-4FD5-A527-DFF50E4BD8DE}"/>
              </a:ext>
            </a:extLst>
          </p:cNvPr>
          <p:cNvCxnSpPr>
            <a:cxnSpLocks/>
          </p:cNvCxnSpPr>
          <p:nvPr/>
        </p:nvCxnSpPr>
        <p:spPr>
          <a:xfrm flipH="1">
            <a:off x="6184632" y="3177568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EE0A957-1722-488A-AE2E-E4EB74ACE9A4}"/>
              </a:ext>
            </a:extLst>
          </p:cNvPr>
          <p:cNvCxnSpPr>
            <a:cxnSpLocks/>
          </p:cNvCxnSpPr>
          <p:nvPr/>
        </p:nvCxnSpPr>
        <p:spPr>
          <a:xfrm flipH="1">
            <a:off x="5547394" y="3177568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371E3CC-D21E-453E-9777-E1EEE0D06011}"/>
              </a:ext>
            </a:extLst>
          </p:cNvPr>
          <p:cNvCxnSpPr>
            <a:cxnSpLocks/>
          </p:cNvCxnSpPr>
          <p:nvPr/>
        </p:nvCxnSpPr>
        <p:spPr>
          <a:xfrm flipH="1">
            <a:off x="2368181" y="3177568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E3133AC-35EC-4BF1-8920-D4BED7FAB119}"/>
              </a:ext>
            </a:extLst>
          </p:cNvPr>
          <p:cNvCxnSpPr>
            <a:cxnSpLocks/>
          </p:cNvCxnSpPr>
          <p:nvPr/>
        </p:nvCxnSpPr>
        <p:spPr>
          <a:xfrm flipH="1">
            <a:off x="4287120" y="3177568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F42310D-587B-4577-AC89-8D7328D064F3}"/>
              </a:ext>
            </a:extLst>
          </p:cNvPr>
          <p:cNvCxnSpPr>
            <a:cxnSpLocks/>
          </p:cNvCxnSpPr>
          <p:nvPr/>
        </p:nvCxnSpPr>
        <p:spPr>
          <a:xfrm flipH="1">
            <a:off x="2992018" y="3177568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6C40EAF-7DBE-4645-868A-8621B382A2E4}"/>
              </a:ext>
            </a:extLst>
          </p:cNvPr>
          <p:cNvCxnSpPr>
            <a:cxnSpLocks/>
          </p:cNvCxnSpPr>
          <p:nvPr/>
        </p:nvCxnSpPr>
        <p:spPr>
          <a:xfrm flipH="1">
            <a:off x="1115131" y="3177568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05A4980-EABF-4C94-A9FA-B79949EEE91D}"/>
              </a:ext>
            </a:extLst>
          </p:cNvPr>
          <p:cNvCxnSpPr>
            <a:cxnSpLocks/>
          </p:cNvCxnSpPr>
          <p:nvPr/>
        </p:nvCxnSpPr>
        <p:spPr>
          <a:xfrm flipH="1">
            <a:off x="7377622" y="3198130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6EA7B9A-F3AC-4BF4-9F12-88A29CACE177}"/>
              </a:ext>
            </a:extLst>
          </p:cNvPr>
          <p:cNvCxnSpPr>
            <a:cxnSpLocks/>
          </p:cNvCxnSpPr>
          <p:nvPr/>
        </p:nvCxnSpPr>
        <p:spPr>
          <a:xfrm flipH="1">
            <a:off x="1742949" y="446681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7BDA139-41AC-4293-90B3-9BBFD75F1596}"/>
              </a:ext>
            </a:extLst>
          </p:cNvPr>
          <p:cNvCxnSpPr>
            <a:cxnSpLocks/>
          </p:cNvCxnSpPr>
          <p:nvPr/>
        </p:nvCxnSpPr>
        <p:spPr>
          <a:xfrm flipH="1">
            <a:off x="3670631" y="446681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C212B85-A8CA-410F-A76C-CED697C56D1E}"/>
              </a:ext>
            </a:extLst>
          </p:cNvPr>
          <p:cNvCxnSpPr>
            <a:cxnSpLocks/>
          </p:cNvCxnSpPr>
          <p:nvPr/>
        </p:nvCxnSpPr>
        <p:spPr>
          <a:xfrm flipH="1">
            <a:off x="6815666" y="446681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2DD2800-700F-4F89-BF78-65551444D487}"/>
              </a:ext>
            </a:extLst>
          </p:cNvPr>
          <p:cNvCxnSpPr>
            <a:cxnSpLocks/>
          </p:cNvCxnSpPr>
          <p:nvPr/>
        </p:nvCxnSpPr>
        <p:spPr>
          <a:xfrm flipH="1">
            <a:off x="4902556" y="446681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95FEE32-BD8F-4B09-93AD-614CB7870E3B}"/>
              </a:ext>
            </a:extLst>
          </p:cNvPr>
          <p:cNvCxnSpPr>
            <a:cxnSpLocks/>
          </p:cNvCxnSpPr>
          <p:nvPr/>
        </p:nvCxnSpPr>
        <p:spPr>
          <a:xfrm flipH="1">
            <a:off x="6198280" y="446681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8C6AA5B-5C94-4D78-B658-9C1FDC8C8971}"/>
              </a:ext>
            </a:extLst>
          </p:cNvPr>
          <p:cNvCxnSpPr>
            <a:cxnSpLocks/>
          </p:cNvCxnSpPr>
          <p:nvPr/>
        </p:nvCxnSpPr>
        <p:spPr>
          <a:xfrm flipH="1">
            <a:off x="5561042" y="446681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9C88BBC-6830-41B0-9ED7-8AC5714A07F8}"/>
              </a:ext>
            </a:extLst>
          </p:cNvPr>
          <p:cNvCxnSpPr>
            <a:cxnSpLocks/>
          </p:cNvCxnSpPr>
          <p:nvPr/>
        </p:nvCxnSpPr>
        <p:spPr>
          <a:xfrm flipH="1">
            <a:off x="2381829" y="446681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02E60BE-3B09-495A-A4E5-303AEA0D99B1}"/>
              </a:ext>
            </a:extLst>
          </p:cNvPr>
          <p:cNvCxnSpPr>
            <a:cxnSpLocks/>
          </p:cNvCxnSpPr>
          <p:nvPr/>
        </p:nvCxnSpPr>
        <p:spPr>
          <a:xfrm flipH="1">
            <a:off x="3005666" y="446681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E6228D5-002B-449C-9C51-57BD8B13D8B0}"/>
              </a:ext>
            </a:extLst>
          </p:cNvPr>
          <p:cNvCxnSpPr>
            <a:cxnSpLocks/>
          </p:cNvCxnSpPr>
          <p:nvPr/>
        </p:nvCxnSpPr>
        <p:spPr>
          <a:xfrm flipH="1">
            <a:off x="1128779" y="4466813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DBB587D-F54F-49E2-B905-D2E05A9826F6}"/>
              </a:ext>
            </a:extLst>
          </p:cNvPr>
          <p:cNvCxnSpPr>
            <a:cxnSpLocks/>
          </p:cNvCxnSpPr>
          <p:nvPr/>
        </p:nvCxnSpPr>
        <p:spPr>
          <a:xfrm flipH="1">
            <a:off x="7391270" y="4487375"/>
            <a:ext cx="164782" cy="25683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3267CC68-3A66-4D4C-8345-561412EA9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503" y="5565572"/>
            <a:ext cx="28124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</a:t>
            </a:r>
            <a:r>
              <a:rPr lang="en-GB" dirty="0">
                <a:solidFill>
                  <a:srgbClr val="FF6600"/>
                </a:solidFill>
              </a:rPr>
              <a:t>median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is 15.</a:t>
            </a:r>
          </a:p>
        </p:txBody>
      </p:sp>
    </p:spTree>
    <p:extLst>
      <p:ext uri="{BB962C8B-B14F-4D97-AF65-F5344CB8AC3E}">
        <p14:creationId xmlns:p14="http://schemas.microsoft.com/office/powerpoint/2010/main" val="262964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61AAFEA8-933B-4F94-8326-3993D657B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27" y="2689009"/>
            <a:ext cx="922759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 + 1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134BA750-4496-4464-A98E-D329FC29E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597" y="2622963"/>
            <a:ext cx="254054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US" sz="4800" b="0" dirty="0">
              <a:solidFill>
                <a:srgbClr val="FF66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D39BB69-66D7-47DF-808E-B62E72106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88" y="769011"/>
            <a:ext cx="8068236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For an 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odd number </a:t>
            </a: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of data, the media is one of the original data values.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5BC428E-43C2-440E-AF25-0B6F74DC4C92}"/>
              </a:ext>
            </a:extLst>
          </p:cNvPr>
          <p:cNvSpPr txBox="1">
            <a:spLocks noChangeArrowheads="1"/>
          </p:cNvSpPr>
          <p:nvPr/>
        </p:nvSpPr>
        <p:spPr>
          <a:xfrm>
            <a:off x="251520" y="150478"/>
            <a:ext cx="7224338" cy="533400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median</a:t>
            </a:r>
            <a:endParaRPr lang="en-US" sz="3200" dirty="0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DCABF134-97C6-4A34-AB88-9FA7B5210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136" y="2150915"/>
            <a:ext cx="1016888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 + 1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BF37D1E7-9D2C-4756-AEB1-10156AFA3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406" y="4146996"/>
            <a:ext cx="7239000" cy="822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</a:rPr>
              <a:t>101 </a:t>
            </a:r>
            <a:r>
              <a:rPr lang="en-US" b="0" dirty="0">
                <a:solidFill>
                  <a:srgbClr val="010066"/>
                </a:solidFill>
                <a:sym typeface="Symbol" panose="05050102010706020507" pitchFamily="18" charset="2"/>
              </a:rPr>
              <a:t>÷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2 = </a:t>
            </a:r>
            <a:r>
              <a:rPr lang="en-GB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50.5</a:t>
            </a:r>
            <a:r>
              <a:rPr lang="en-GB" baseline="30000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number in the list (halfway between the 50</a:t>
            </a:r>
            <a:r>
              <a:rPr lang="en-GB" b="0" baseline="3000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and the 51</a:t>
            </a:r>
            <a:r>
              <a:rPr lang="en-GB" b="0" baseline="3000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st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).</a:t>
            </a:r>
            <a:endParaRPr lang="en-GB" b="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FE5842E1-72A1-4688-93E8-2624ABD4D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5779340"/>
            <a:ext cx="448786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</a:rPr>
              <a:t>38 </a:t>
            </a:r>
            <a:r>
              <a:rPr lang="en-US" b="0" dirty="0">
                <a:solidFill>
                  <a:srgbClr val="010066"/>
                </a:solidFill>
                <a:sym typeface="Symbol" panose="05050102010706020507" pitchFamily="18" charset="2"/>
              </a:rPr>
              <a:t>÷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2 = </a:t>
            </a:r>
            <a:r>
              <a:rPr lang="en-GB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19</a:t>
            </a:r>
            <a:r>
              <a:rPr lang="en-GB" baseline="30000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number in the list.</a:t>
            </a:r>
            <a:endParaRPr lang="en-GB" b="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13C6CE51-49B8-4735-A75E-084941DF8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44" y="2325221"/>
            <a:ext cx="429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If there are n data values, find             </a:t>
            </a: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3FADE056-3947-4136-A475-D2024BD36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3577943"/>
            <a:ext cx="7569200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>
                <a:solidFill>
                  <a:srgbClr val="010066"/>
                </a:solidFill>
              </a:rPr>
              <a:t>There are 100 numbers in a list. Where is the median?</a:t>
            </a: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EE5720CF-2173-4F48-A3A6-E00A38099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5183840"/>
            <a:ext cx="7399337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>
                <a:solidFill>
                  <a:srgbClr val="010066"/>
                </a:solidFill>
              </a:rPr>
              <a:t>There are 37 numbers in a list. Where is the median?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5118FFC6-4FED-4871-A741-037BF8FE6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191" y="1459172"/>
            <a:ext cx="8068236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For an 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even number </a:t>
            </a: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of data, the media is the average of the two middle values and may not be in the original set.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D226FED5-AB66-408C-BCFB-01F816CA6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9541" y="2524712"/>
            <a:ext cx="254054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2 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2764EA4-C030-416D-881C-66E82272A88A}"/>
              </a:ext>
            </a:extLst>
          </p:cNvPr>
          <p:cNvCxnSpPr/>
          <p:nvPr/>
        </p:nvCxnSpPr>
        <p:spPr>
          <a:xfrm>
            <a:off x="4890247" y="2571828"/>
            <a:ext cx="709426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9">
            <a:extLst>
              <a:ext uri="{FF2B5EF4-FFF2-40B4-BE49-F238E27FC236}">
                <a16:creationId xmlns:a16="http://schemas.microsoft.com/office/drawing/2014/main" id="{EA9FE5B2-09F5-4075-889C-0C2E3152D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785" y="2301435"/>
            <a:ext cx="29472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. The median is </a:t>
            </a:r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id="{99D80EB2-0284-4BB9-BEAA-0C90A9E82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88" y="2807630"/>
            <a:ext cx="4340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the                    data value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5FBA8B06-C3A6-413A-9B88-D9D098393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1632" y="3062806"/>
            <a:ext cx="254054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2 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35E8848-18A8-4BB0-B02C-E078E5244361}"/>
              </a:ext>
            </a:extLst>
          </p:cNvPr>
          <p:cNvCxnSpPr/>
          <p:nvPr/>
        </p:nvCxnSpPr>
        <p:spPr>
          <a:xfrm>
            <a:off x="1382338" y="3109922"/>
            <a:ext cx="709426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6">
            <a:extLst>
              <a:ext uri="{FF2B5EF4-FFF2-40B4-BE49-F238E27FC236}">
                <a16:creationId xmlns:a16="http://schemas.microsoft.com/office/drawing/2014/main" id="{0291F7CF-7B11-4A1C-8C15-1F9DFC428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283" y="2618842"/>
            <a:ext cx="254054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0" dirty="0">
                <a:solidFill>
                  <a:srgbClr val="FF6600"/>
                </a:solidFill>
                <a:cs typeface="Times New Roman" panose="02020603050405020304" pitchFamily="18" charset="0"/>
              </a:rPr>
              <a:t>( </a:t>
            </a:r>
            <a:endParaRPr lang="en-US" sz="4800" b="0" dirty="0">
              <a:solidFill>
                <a:srgbClr val="FF6600"/>
              </a:solidFill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3AB896D3-418D-470D-9C0D-AC6B6712C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5440" y="2814927"/>
            <a:ext cx="660997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357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/>
      <p:bldP spid="8" grpId="0" animBg="1" autoUpdateAnimBg="0"/>
      <p:bldP spid="11" grpId="0"/>
      <p:bldP spid="12" grpId="0" animBg="1"/>
      <p:bldP spid="13" grpId="0" animBg="1"/>
      <p:bldP spid="15" grpId="0" animBg="1" autoUpdateAnimBg="0"/>
      <p:bldP spid="17" grpId="0"/>
      <p:bldP spid="18" grpId="0"/>
      <p:bldP spid="19" grpId="0" animBg="1" autoUpdateAnimBg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F26830-B5A0-40AE-B1A6-37CDAEFFC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806" y="836712"/>
            <a:ext cx="668772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This is the number of questions answered in a 10 questions-maths test by 15 students.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2D7D4D7-7F4E-4316-9191-98BEE3596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972" y="1876441"/>
            <a:ext cx="7299401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3      6      5      7      7      4      6      5      6      7     6     8     10     7     8 </a:t>
            </a: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8F726AB5-446C-4657-A790-FA7292F672D5}"/>
              </a:ext>
            </a:extLst>
          </p:cNvPr>
          <p:cNvSpPr txBox="1">
            <a:spLocks noChangeArrowheads="1"/>
          </p:cNvSpPr>
          <p:nvPr/>
        </p:nvSpPr>
        <p:spPr>
          <a:xfrm>
            <a:off x="251520" y="150478"/>
            <a:ext cx="7224338" cy="533400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Measuring the centre</a:t>
            </a:r>
            <a:endParaRPr lang="en-US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29D385-A45E-40D8-83CF-BC1A06A489E8}"/>
              </a:ext>
            </a:extLst>
          </p:cNvPr>
          <p:cNvSpPr txBox="1"/>
          <p:nvPr/>
        </p:nvSpPr>
        <p:spPr>
          <a:xfrm>
            <a:off x="568191" y="228801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(a) find the </a:t>
            </a:r>
            <a:r>
              <a:rPr lang="en-GB" sz="2400" dirty="0">
                <a:solidFill>
                  <a:srgbClr val="FF6600"/>
                </a:solidFill>
                <a:latin typeface="Arial" charset="0"/>
              </a:rPr>
              <a:t>mean.</a:t>
            </a:r>
            <a:endParaRPr lang="en-US" dirty="0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DC04FEAA-C932-4637-8BA7-0A7C12B88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47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AA679184-688A-4021-B955-5847BCB26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3728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51754C1A-FD44-46C5-B1F8-7DF09C522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9122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609BE5E9-C8B8-4C70-8F8E-CFFC564AB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6CE6F070-F4FF-486A-9647-746CFA998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872" y="4095480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712E1BA4-BACE-45FD-A91A-58F774E38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935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4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85E6EF20-A5F5-4E90-B044-473835104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0B933C1C-BB6D-404B-904F-98A16670D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BFD7D239-D952-42E5-9B41-02B6745E5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4A8CC8DE-F2A9-47AA-8A0B-F8F0AB935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2120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5A8316-E2E9-4BA1-93B8-165D87DDC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4926" y="5629402"/>
            <a:ext cx="28124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</a:t>
            </a:r>
            <a:r>
              <a:rPr lang="en-GB" dirty="0">
                <a:solidFill>
                  <a:srgbClr val="FF6600"/>
                </a:solidFill>
              </a:rPr>
              <a:t>mean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is 5.73</a:t>
            </a:r>
          </a:p>
        </p:txBody>
      </p:sp>
      <p:grpSp>
        <p:nvGrpSpPr>
          <p:cNvPr id="31" name="Group 33">
            <a:extLst>
              <a:ext uri="{FF2B5EF4-FFF2-40B4-BE49-F238E27FC236}">
                <a16:creationId xmlns:a16="http://schemas.microsoft.com/office/drawing/2014/main" id="{57F99B6B-7BAA-4583-BCC8-B529532C0B3F}"/>
              </a:ext>
            </a:extLst>
          </p:cNvPr>
          <p:cNvGrpSpPr>
            <a:grpSpLocks/>
          </p:cNvGrpSpPr>
          <p:nvPr/>
        </p:nvGrpSpPr>
        <p:grpSpPr bwMode="auto">
          <a:xfrm>
            <a:off x="2773680" y="2877192"/>
            <a:ext cx="3962400" cy="991790"/>
            <a:chOff x="1496" y="1715"/>
            <a:chExt cx="3328" cy="833"/>
          </a:xfrm>
        </p:grpSpPr>
        <p:sp>
          <p:nvSpPr>
            <p:cNvPr id="32" name="Rectangle 16">
              <a:extLst>
                <a:ext uri="{FF2B5EF4-FFF2-40B4-BE49-F238E27FC236}">
                  <a16:creationId xmlns:a16="http://schemas.microsoft.com/office/drawing/2014/main" id="{381705E4-4722-47B4-9219-9BE9DDFD6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" y="1715"/>
              <a:ext cx="3304" cy="81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 sz="2400">
                <a:latin typeface="Arial" charset="0"/>
              </a:endParaRPr>
            </a:p>
          </p:txBody>
        </p:sp>
        <p:grpSp>
          <p:nvGrpSpPr>
            <p:cNvPr id="33" name="Group 10">
              <a:extLst>
                <a:ext uri="{FF2B5EF4-FFF2-40B4-BE49-F238E27FC236}">
                  <a16:creationId xmlns:a16="http://schemas.microsoft.com/office/drawing/2014/main" id="{67586735-5F67-4898-93F5-33B529F35A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94" y="1796"/>
              <a:ext cx="3130" cy="752"/>
              <a:chOff x="1507" y="1750"/>
              <a:chExt cx="3130" cy="752"/>
            </a:xfrm>
          </p:grpSpPr>
          <p:sp>
            <p:nvSpPr>
              <p:cNvPr id="34" name="Text Box 11">
                <a:extLst>
                  <a:ext uri="{FF2B5EF4-FFF2-40B4-BE49-F238E27FC236}">
                    <a16:creationId xmlns:a16="http://schemas.microsoft.com/office/drawing/2014/main" id="{2D629DDF-5DFB-4D09-8F6E-440E7D463A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7" y="1933"/>
                <a:ext cx="1025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b="0">
                    <a:solidFill>
                      <a:srgbClr val="010066"/>
                    </a:solidFill>
                  </a:rPr>
                  <a:t>Mean =</a:t>
                </a:r>
                <a:endParaRPr lang="en-GB" b="0">
                  <a:solidFill>
                    <a:srgbClr val="010066"/>
                  </a:solidFill>
                </a:endParaRPr>
              </a:p>
            </p:txBody>
          </p:sp>
          <p:grpSp>
            <p:nvGrpSpPr>
              <p:cNvPr id="35" name="Group 12">
                <a:extLst>
                  <a:ext uri="{FF2B5EF4-FFF2-40B4-BE49-F238E27FC236}">
                    <a16:creationId xmlns:a16="http://schemas.microsoft.com/office/drawing/2014/main" id="{AB28AF36-6CD1-4F9B-B9DB-170002A9B1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54" y="1750"/>
                <a:ext cx="2183" cy="752"/>
                <a:chOff x="2499" y="1750"/>
                <a:chExt cx="2183" cy="752"/>
              </a:xfrm>
            </p:grpSpPr>
            <p:sp>
              <p:nvSpPr>
                <p:cNvPr id="36" name="Text Box 13">
                  <a:extLst>
                    <a:ext uri="{FF2B5EF4-FFF2-40B4-BE49-F238E27FC236}">
                      <a16:creationId xmlns:a16="http://schemas.microsoft.com/office/drawing/2014/main" id="{B5D8F5F5-23E8-45CA-864E-03B40C16885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29" y="1750"/>
                  <a:ext cx="1794" cy="3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b="0" dirty="0">
                      <a:solidFill>
                        <a:srgbClr val="010066"/>
                      </a:solidFill>
                    </a:rPr>
                    <a:t>Sum of values</a:t>
                  </a:r>
                  <a:endParaRPr lang="en-GB" b="0" dirty="0">
                    <a:solidFill>
                      <a:srgbClr val="010066"/>
                    </a:solidFill>
                  </a:endParaRPr>
                </a:p>
              </p:txBody>
            </p:sp>
            <p:sp>
              <p:nvSpPr>
                <p:cNvPr id="37" name="Line 14">
                  <a:extLst>
                    <a:ext uri="{FF2B5EF4-FFF2-40B4-BE49-F238E27FC236}">
                      <a16:creationId xmlns:a16="http://schemas.microsoft.com/office/drawing/2014/main" id="{29FADC52-7B3D-4D73-8706-8999529FF7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35" y="2121"/>
                  <a:ext cx="20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38" name="Text Box 15">
                  <a:extLst>
                    <a:ext uri="{FF2B5EF4-FFF2-40B4-BE49-F238E27FC236}">
                      <a16:creationId xmlns:a16="http://schemas.microsoft.com/office/drawing/2014/main" id="{56B57724-573B-4311-89CD-825EAFDB13D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99" y="2113"/>
                  <a:ext cx="2183" cy="3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b="0" dirty="0">
                      <a:solidFill>
                        <a:srgbClr val="010066"/>
                      </a:solidFill>
                    </a:rPr>
                    <a:t>Number of values</a:t>
                  </a:r>
                  <a:endParaRPr lang="en-GB" b="0" dirty="0">
                    <a:solidFill>
                      <a:srgbClr val="010066"/>
                    </a:solidFill>
                  </a:endParaRPr>
                </a:p>
              </p:txBody>
            </p:sp>
          </p:grpSp>
        </p:grpSp>
      </p:grpSp>
      <p:sp>
        <p:nvSpPr>
          <p:cNvPr id="39" name="Rectangle 3">
            <a:extLst>
              <a:ext uri="{FF2B5EF4-FFF2-40B4-BE49-F238E27FC236}">
                <a16:creationId xmlns:a16="http://schemas.microsoft.com/office/drawing/2014/main" id="{F480D31D-4C84-4B84-A1BD-0FB6EB58F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687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40" name="Rectangle 3">
            <a:extLst>
              <a:ext uri="{FF2B5EF4-FFF2-40B4-BE49-F238E27FC236}">
                <a16:creationId xmlns:a16="http://schemas.microsoft.com/office/drawing/2014/main" id="{6D6FD146-78C4-401B-9185-36F0F50E2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752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653D259C-542D-479C-8027-B7C2E1594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146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08D5EF09-B88A-488F-AD19-BA1A6BEBB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9201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6D71BBF7-2D36-4DCC-999B-C57C33C00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896" y="4076791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286053B3-2990-4499-8EDF-270BC8B2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290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201DFB0F-A680-43FC-B947-F965E55E3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46" name="Rectangle 3">
            <a:extLst>
              <a:ext uri="{FF2B5EF4-FFF2-40B4-BE49-F238E27FC236}">
                <a16:creationId xmlns:a16="http://schemas.microsoft.com/office/drawing/2014/main" id="{AFE9BA8B-A49D-48D3-8B29-5B5F652F9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040" y="4076791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47" name="Rectangle 3">
            <a:extLst>
              <a:ext uri="{FF2B5EF4-FFF2-40B4-BE49-F238E27FC236}">
                <a16:creationId xmlns:a16="http://schemas.microsoft.com/office/drawing/2014/main" id="{2D498C01-F155-4E08-8491-2063C1ACC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088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48" name="Line 14">
            <a:extLst>
              <a:ext uri="{FF2B5EF4-FFF2-40B4-BE49-F238E27FC236}">
                <a16:creationId xmlns:a16="http://schemas.microsoft.com/office/drawing/2014/main" id="{868CD618-C283-4CC1-AB71-D129771745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3080" y="4458389"/>
            <a:ext cx="58521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400"/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3C46EB39-1591-422C-BF66-6B16D060A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3878" y="457299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0FA2AB5-9B8B-464C-BDCB-C9F1BC99780F}"/>
              </a:ext>
            </a:extLst>
          </p:cNvPr>
          <p:cNvGrpSpPr/>
          <p:nvPr/>
        </p:nvGrpSpPr>
        <p:grpSpPr>
          <a:xfrm>
            <a:off x="1145112" y="4227556"/>
            <a:ext cx="606256" cy="461665"/>
            <a:chOff x="2695849" y="5704803"/>
            <a:chExt cx="606256" cy="461665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486160A-0A54-4E96-91E9-AEB5DB824066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06B02AD3-A52B-406B-8290-058B2E640BB8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tangle 3">
            <a:extLst>
              <a:ext uri="{FF2B5EF4-FFF2-40B4-BE49-F238E27FC236}">
                <a16:creationId xmlns:a16="http://schemas.microsoft.com/office/drawing/2014/main" id="{25FF3ADB-78CB-44B4-8829-69C6095BE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00" y="4881537"/>
            <a:ext cx="740100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86</a:t>
            </a:r>
          </a:p>
        </p:txBody>
      </p:sp>
      <p:sp>
        <p:nvSpPr>
          <p:cNvPr id="54" name="Line 14">
            <a:extLst>
              <a:ext uri="{FF2B5EF4-FFF2-40B4-BE49-F238E27FC236}">
                <a16:creationId xmlns:a16="http://schemas.microsoft.com/office/drawing/2014/main" id="{1EBA77AB-9444-41AB-A931-CEBD3AFA29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4102" y="5223169"/>
            <a:ext cx="33832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400"/>
          </a:p>
        </p:txBody>
      </p:sp>
      <p:sp>
        <p:nvSpPr>
          <p:cNvPr id="55" name="Rectangle 3">
            <a:extLst>
              <a:ext uri="{FF2B5EF4-FFF2-40B4-BE49-F238E27FC236}">
                <a16:creationId xmlns:a16="http://schemas.microsoft.com/office/drawing/2014/main" id="{3E6A0F1C-C36A-4BBB-8492-298E387D0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709" y="5257506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15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8AFD437-F914-4311-9564-BD66B1CC7141}"/>
              </a:ext>
            </a:extLst>
          </p:cNvPr>
          <p:cNvGrpSpPr/>
          <p:nvPr/>
        </p:nvGrpSpPr>
        <p:grpSpPr>
          <a:xfrm>
            <a:off x="1146134" y="4992336"/>
            <a:ext cx="606256" cy="461665"/>
            <a:chOff x="2695849" y="5704803"/>
            <a:chExt cx="606256" cy="461665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EEA82C86-E360-49EC-B08A-B81C5F1655F4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CBAB576C-A511-456F-8359-2A5AEC51D21F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3">
            <a:extLst>
              <a:ext uri="{FF2B5EF4-FFF2-40B4-BE49-F238E27FC236}">
                <a16:creationId xmlns:a16="http://schemas.microsoft.com/office/drawing/2014/main" id="{EF280487-CA92-4443-986B-9EC8EAA49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3064" y="5089224"/>
            <a:ext cx="740100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5.73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9847C1B-FC81-4BAA-92E6-796E6F125E37}"/>
              </a:ext>
            </a:extLst>
          </p:cNvPr>
          <p:cNvSpPr/>
          <p:nvPr/>
        </p:nvSpPr>
        <p:spPr>
          <a:xfrm>
            <a:off x="2413014" y="5009505"/>
            <a:ext cx="393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7D88D9D1-C018-45AD-807D-F6359CC6E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2160" y="4116757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62" name="Rectangle 3">
            <a:extLst>
              <a:ext uri="{FF2B5EF4-FFF2-40B4-BE49-F238E27FC236}">
                <a16:creationId xmlns:a16="http://schemas.microsoft.com/office/drawing/2014/main" id="{797E523C-3B3D-47B2-80A0-41301AF48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136" y="4075207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63" name="Rectangle 3">
            <a:extLst>
              <a:ext uri="{FF2B5EF4-FFF2-40B4-BE49-F238E27FC236}">
                <a16:creationId xmlns:a16="http://schemas.microsoft.com/office/drawing/2014/main" id="{26F21B0C-5F05-4E66-96D4-64AD57C3C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00" y="4121455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64" name="Rectangle 3">
            <a:extLst>
              <a:ext uri="{FF2B5EF4-FFF2-40B4-BE49-F238E27FC236}">
                <a16:creationId xmlns:a16="http://schemas.microsoft.com/office/drawing/2014/main" id="{2A9D05E6-3C92-4ADA-B971-B21A5B297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4121455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E7DC8FCE-7FC3-4B07-8122-1808A4E4E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280" y="4121455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66" name="Rectangle 3">
            <a:extLst>
              <a:ext uri="{FF2B5EF4-FFF2-40B4-BE49-F238E27FC236}">
                <a16:creationId xmlns:a16="http://schemas.microsoft.com/office/drawing/2014/main" id="{F91AAC25-5DE8-44A8-AE19-3C7FB3EA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176" y="4079905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67" name="Rectangle 3">
            <a:extLst>
              <a:ext uri="{FF2B5EF4-FFF2-40B4-BE49-F238E27FC236}">
                <a16:creationId xmlns:a16="http://schemas.microsoft.com/office/drawing/2014/main" id="{F1FFE6A9-5751-4C42-9E97-574C1E764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216" y="4081489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68" name="Rectangle 3">
            <a:extLst>
              <a:ext uri="{FF2B5EF4-FFF2-40B4-BE49-F238E27FC236}">
                <a16:creationId xmlns:a16="http://schemas.microsoft.com/office/drawing/2014/main" id="{CF770721-0DDD-4DCF-8E7E-EEC4578E1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256" y="4079905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  <p:sp>
        <p:nvSpPr>
          <p:cNvPr id="69" name="Rectangle 3">
            <a:extLst>
              <a:ext uri="{FF2B5EF4-FFF2-40B4-BE49-F238E27FC236}">
                <a16:creationId xmlns:a16="http://schemas.microsoft.com/office/drawing/2014/main" id="{8B2FFC22-B9A5-4499-9BE2-320D98DA4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2320" y="4121455"/>
            <a:ext cx="496073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70" name="Rectangle 3">
            <a:extLst>
              <a:ext uri="{FF2B5EF4-FFF2-40B4-BE49-F238E27FC236}">
                <a16:creationId xmlns:a16="http://schemas.microsoft.com/office/drawing/2014/main" id="{34EBC1C5-28C1-4AD7-B3C9-BED3DEA1C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296" y="4079905"/>
            <a:ext cx="496073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92391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3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8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1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2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3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4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6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7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8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build="p" autoUpdateAnimBg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3" grpId="0"/>
      <p:bldP spid="54" grpId="0" animBg="1"/>
      <p:bldP spid="55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2300</TotalTime>
  <Words>1015</Words>
  <Application>Microsoft Office PowerPoint</Application>
  <PresentationFormat>On-screen Show (4:3)</PresentationFormat>
  <Paragraphs>249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Comic Sans MS</vt:lpstr>
      <vt:lpstr>Symbol</vt:lpstr>
      <vt:lpstr>Times New Roman</vt:lpstr>
      <vt:lpstr>Wingdings 2</vt:lpstr>
      <vt:lpstr>Theme1</vt:lpstr>
      <vt:lpstr>Measuring the centre of discrete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between two points</dc:title>
  <dc:creator>Mathssupport</dc:creator>
  <cp:lastModifiedBy>Orlando Hurtado</cp:lastModifiedBy>
  <cp:revision>85</cp:revision>
  <dcterms:created xsi:type="dcterms:W3CDTF">2013-03-18T04:17:13Z</dcterms:created>
  <dcterms:modified xsi:type="dcterms:W3CDTF">2023-08-18T11:05:54Z</dcterms:modified>
</cp:coreProperties>
</file>