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264" r:id="rId5"/>
    <p:sldId id="28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94" r:id="rId16"/>
    <p:sldId id="293" r:id="rId17"/>
    <p:sldId id="290" r:id="rId18"/>
    <p:sldId id="299" r:id="rId19"/>
    <p:sldId id="298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A6D3-8656-4DB9-8B0F-C1788402738B}" type="slidenum">
              <a:rPr lang="en-GB"/>
              <a:pPr/>
              <a:t>16</a:t>
            </a:fld>
            <a:endParaRPr lang="en-GB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35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A521D-A341-4FBE-BD1C-01CC803CDE30}" type="slidenum">
              <a:rPr lang="en-GB"/>
              <a:pPr/>
              <a:t>17</a:t>
            </a:fld>
            <a:endParaRPr lang="en-GB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81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5FCA5-5E1A-43A5-B070-1599E365D769}" type="slidenum">
              <a:rPr lang="en-GB"/>
              <a:pPr/>
              <a:t>18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6D8C6CB7-D0D9-43BD-A75E-230386B7C5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E71E026-5355-4317-90CA-A4DBC07AFCB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80173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0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5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7AD54C-6B6F-4B8F-86CE-7D6C3638459A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981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7534DEF5-0AF4-448B-B3B5-56A6F09242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6C49A45-C83C-407C-93EA-4545D900639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87642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213F682-172B-4961-9AF9-51D82A6EEB7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5290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3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4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BA238E2-49EB-4DE9-8E59-42909AABB11D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882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CF8DCD1-FFFF-4A0D-9414-33E2006B8CC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B596B6-107A-4CC6-8C5F-A57147FFF1D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7550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use scatter diagrams to compare and determine the relationship between two variables.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Scatter diagrams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943600" y="457200"/>
            <a:ext cx="3200400" cy="457200"/>
          </a:xfrm>
          <a:prstGeom prst="rect">
            <a:avLst/>
          </a:prstGeom>
        </p:spPr>
        <p:txBody>
          <a:bodyPr/>
          <a:lstStyle/>
          <a:p>
            <a:fld id="{418FB1FA-1B83-4CC8-939D-C627A9A0057A}" type="datetime3">
              <a:rPr lang="en-US" sz="2400" smtClean="0"/>
              <a:t>18 August 2023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Box 167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099795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1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2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73 in x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85 in y</a:t>
            </a:r>
          </a:p>
        </p:txBody>
      </p:sp>
      <p:sp>
        <p:nvSpPr>
          <p:cNvPr id="173" name="Right Arrow 172"/>
          <p:cNvSpPr/>
          <p:nvPr/>
        </p:nvSpPr>
        <p:spPr>
          <a:xfrm>
            <a:off x="1811292" y="5502461"/>
            <a:ext cx="228600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Up Arrow 173"/>
          <p:cNvSpPr/>
          <p:nvPr/>
        </p:nvSpPr>
        <p:spPr>
          <a:xfrm>
            <a:off x="4101121" y="3181255"/>
            <a:ext cx="117872" cy="237744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73" grpId="0" animBg="1"/>
      <p:bldP spid="1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/>
          <p:cNvSpPr txBox="1"/>
          <p:nvPr/>
        </p:nvSpPr>
        <p:spPr>
          <a:xfrm>
            <a:off x="3393525" y="382195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data.</a:t>
                </a:r>
                <a:endPara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5841222" y="1076878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2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3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56 in 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65 in y</a:t>
            </a:r>
          </a:p>
        </p:txBody>
      </p:sp>
      <p:sp>
        <p:nvSpPr>
          <p:cNvPr id="175" name="Right Arrow 174"/>
          <p:cNvSpPr/>
          <p:nvPr/>
        </p:nvSpPr>
        <p:spPr>
          <a:xfrm>
            <a:off x="1811292" y="5502461"/>
            <a:ext cx="164592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Up Arrow 175"/>
          <p:cNvSpPr/>
          <p:nvPr/>
        </p:nvSpPr>
        <p:spPr>
          <a:xfrm>
            <a:off x="3469832" y="4002545"/>
            <a:ext cx="117872" cy="155448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5" grpId="0" animBg="1"/>
      <p:bldP spid="1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789015" y="34632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768" y="1114323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6571836" y="1098736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3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4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393525" y="382195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67 in x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75 in y</a:t>
            </a:r>
          </a:p>
        </p:txBody>
      </p:sp>
      <p:sp>
        <p:nvSpPr>
          <p:cNvPr id="177" name="Right Arrow 176"/>
          <p:cNvSpPr/>
          <p:nvPr/>
        </p:nvSpPr>
        <p:spPr>
          <a:xfrm>
            <a:off x="1811292" y="5502461"/>
            <a:ext cx="210312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Up Arrow 177"/>
          <p:cNvSpPr/>
          <p:nvPr/>
        </p:nvSpPr>
        <p:spPr>
          <a:xfrm>
            <a:off x="3873838" y="3652653"/>
            <a:ext cx="117872" cy="192024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1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7" grpId="0" animBg="1"/>
      <p:bldP spid="1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/>
          <p:cNvSpPr txBox="1"/>
          <p:nvPr/>
        </p:nvSpPr>
        <p:spPr>
          <a:xfrm>
            <a:off x="2947948" y="400642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7315945" y="1089624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4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5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789015" y="34632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393525" y="382195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45 in x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60 in y</a:t>
            </a:r>
          </a:p>
        </p:txBody>
      </p:sp>
      <p:sp>
        <p:nvSpPr>
          <p:cNvPr id="179" name="Right Arrow 178"/>
          <p:cNvSpPr/>
          <p:nvPr/>
        </p:nvSpPr>
        <p:spPr>
          <a:xfrm>
            <a:off x="1811292" y="5502461"/>
            <a:ext cx="128016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Up Arrow 179"/>
          <p:cNvSpPr/>
          <p:nvPr/>
        </p:nvSpPr>
        <p:spPr>
          <a:xfrm>
            <a:off x="3038230" y="4161024"/>
            <a:ext cx="117872" cy="137160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179" grpId="0" animBg="1"/>
      <p:bldP spid="1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511028" y="266776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8" y="1724"/>
                <a:ext cx="3022" cy="2452"/>
                <a:chOff x="406" y="1707"/>
                <a:chExt cx="3022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3" y="263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8039101" y="111375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5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6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947948" y="400642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789015" y="34632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393525" y="382195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85 in x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95 in y</a:t>
            </a:r>
          </a:p>
        </p:txBody>
      </p:sp>
      <p:sp>
        <p:nvSpPr>
          <p:cNvPr id="185" name="Right Arrow 184"/>
          <p:cNvSpPr/>
          <p:nvPr/>
        </p:nvSpPr>
        <p:spPr>
          <a:xfrm>
            <a:off x="1811292" y="5502461"/>
            <a:ext cx="274320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Up Arrow 185"/>
          <p:cNvSpPr/>
          <p:nvPr/>
        </p:nvSpPr>
        <p:spPr>
          <a:xfrm>
            <a:off x="4584962" y="2840907"/>
            <a:ext cx="117872" cy="274320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85" grpId="0" animBg="1"/>
      <p:bldP spid="1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511028" y="266776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8" y="1724"/>
                <a:ext cx="3022" cy="2452"/>
                <a:chOff x="406" y="1707"/>
                <a:chExt cx="3022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3" y="263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8039101" y="111375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5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6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947948" y="400642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789015" y="34632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393525" y="382195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007496" y="30505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682457" y="2421206"/>
            <a:ext cx="3461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can we deduce from this graph?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755249" y="3652149"/>
            <a:ext cx="338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Describe the correlation between the number of marks in Maths and the number of marks in Science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779369" y="3097756"/>
            <a:ext cx="334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correlation between the two variables.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860501" y="5591141"/>
            <a:ext cx="3283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positive correlation between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317442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80" grpId="0"/>
      <p:bldP spid="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34404" y="42647"/>
            <a:ext cx="688498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8618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We want to find out if there is any </a:t>
            </a:r>
            <a:r>
              <a:rPr lang="en-US" sz="2400" b="1" dirty="0">
                <a:solidFill>
                  <a:srgbClr val="FF6600"/>
                </a:solidFill>
              </a:rPr>
              <a:t>correlation</a:t>
            </a:r>
            <a:r>
              <a:rPr lang="en-US" sz="2400" dirty="0"/>
              <a:t> between the number of hours watching TV and the number of hours doing homework.</a:t>
            </a:r>
            <a:endParaRPr lang="en-GB" sz="2400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25450" y="1412776"/>
            <a:ext cx="8293100" cy="914400"/>
            <a:chOff x="221" y="1200"/>
            <a:chExt cx="5224" cy="576"/>
          </a:xfrm>
        </p:grpSpPr>
        <p:sp>
          <p:nvSpPr>
            <p:cNvPr id="442380" name="Rectangle 12"/>
            <p:cNvSpPr>
              <a:spLocks noChangeArrowheads="1"/>
            </p:cNvSpPr>
            <p:nvPr/>
          </p:nvSpPr>
          <p:spPr bwMode="auto">
            <a:xfrm>
              <a:off x="221" y="1200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dirty="0"/>
                <a:t>Hours watching TV</a:t>
              </a:r>
              <a:endParaRPr lang="en-GB" sz="2000" dirty="0"/>
            </a:p>
          </p:txBody>
        </p:sp>
        <p:sp>
          <p:nvSpPr>
            <p:cNvPr id="442381" name="Rectangle 13"/>
            <p:cNvSpPr>
              <a:spLocks noChangeArrowheads="1"/>
            </p:cNvSpPr>
            <p:nvPr/>
          </p:nvSpPr>
          <p:spPr bwMode="auto">
            <a:xfrm>
              <a:off x="221" y="1488"/>
              <a:ext cx="1747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/>
                <a:t>Hours doing homework</a:t>
              </a:r>
              <a:endParaRPr lang="en-GB" sz="2000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970" y="1200"/>
              <a:ext cx="3475" cy="576"/>
              <a:chOff x="1517" y="1200"/>
              <a:chExt cx="4291" cy="576"/>
            </a:xfrm>
          </p:grpSpPr>
          <p:sp>
            <p:nvSpPr>
              <p:cNvPr id="442383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</a:t>
                </a:r>
                <a:endParaRPr lang="en-GB" sz="2000"/>
              </a:p>
            </p:txBody>
          </p:sp>
          <p:sp>
            <p:nvSpPr>
              <p:cNvPr id="442384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2.5</a:t>
                </a:r>
                <a:endParaRPr lang="en-GB" sz="2000"/>
              </a:p>
            </p:txBody>
          </p:sp>
          <p:sp>
            <p:nvSpPr>
              <p:cNvPr id="442385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4</a:t>
                </a:r>
                <a:endParaRPr lang="en-GB" sz="2000"/>
              </a:p>
            </p:txBody>
          </p:sp>
          <p:sp>
            <p:nvSpPr>
              <p:cNvPr id="442386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0.5</a:t>
                </a:r>
                <a:endParaRPr lang="en-GB" sz="2000"/>
              </a:p>
            </p:txBody>
          </p:sp>
          <p:sp>
            <p:nvSpPr>
              <p:cNvPr id="442387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3.5</a:t>
                </a:r>
                <a:endParaRPr lang="en-GB" sz="2000"/>
              </a:p>
            </p:txBody>
          </p:sp>
          <p:sp>
            <p:nvSpPr>
              <p:cNvPr id="442388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0.5</a:t>
                </a:r>
                <a:endParaRPr lang="en-GB" sz="2000"/>
              </a:p>
            </p:txBody>
          </p:sp>
          <p:sp>
            <p:nvSpPr>
              <p:cNvPr id="442389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</a:t>
                </a:r>
                <a:endParaRPr lang="en-GB" sz="2000"/>
              </a:p>
            </p:txBody>
          </p:sp>
          <p:sp>
            <p:nvSpPr>
              <p:cNvPr id="442390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</a:t>
                </a:r>
                <a:endParaRPr lang="en-GB" sz="2000"/>
              </a:p>
            </p:txBody>
          </p:sp>
          <p:sp>
            <p:nvSpPr>
              <p:cNvPr id="442391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1.5</a:t>
                </a:r>
                <a:endParaRPr lang="en-GB" sz="2000"/>
              </a:p>
            </p:txBody>
          </p:sp>
          <p:sp>
            <p:nvSpPr>
              <p:cNvPr id="442392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3</a:t>
                </a:r>
                <a:endParaRPr lang="en-GB" sz="2000"/>
              </a:p>
            </p:txBody>
          </p:sp>
          <p:sp>
            <p:nvSpPr>
              <p:cNvPr id="442393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2.5</a:t>
                </a:r>
                <a:endParaRPr lang="en-GB" sz="2000"/>
              </a:p>
            </p:txBody>
          </p:sp>
          <p:sp>
            <p:nvSpPr>
              <p:cNvPr id="442394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</a:t>
                </a:r>
                <a:endParaRPr lang="en-GB" sz="2000"/>
              </a:p>
            </p:txBody>
          </p:sp>
          <p:sp>
            <p:nvSpPr>
              <p:cNvPr id="442395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3</a:t>
                </a:r>
                <a:endParaRPr lang="en-GB" sz="2000"/>
              </a:p>
            </p:txBody>
          </p:sp>
          <p:sp>
            <p:nvSpPr>
              <p:cNvPr id="442396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</a:t>
                </a:r>
                <a:endParaRPr lang="en-GB" sz="2000"/>
              </a:p>
            </p:txBody>
          </p:sp>
          <p:sp>
            <p:nvSpPr>
              <p:cNvPr id="442397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5</a:t>
                </a:r>
                <a:endParaRPr lang="en-GB" sz="2000"/>
              </a:p>
            </p:txBody>
          </p:sp>
          <p:sp>
            <p:nvSpPr>
              <p:cNvPr id="442398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0</a:t>
                </a:r>
                <a:endParaRPr lang="en-GB" sz="2000"/>
              </a:p>
            </p:txBody>
          </p:sp>
          <p:sp>
            <p:nvSpPr>
              <p:cNvPr id="442399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</a:t>
                </a:r>
                <a:endParaRPr lang="en-GB" sz="2000"/>
              </a:p>
            </p:txBody>
          </p:sp>
          <p:sp>
            <p:nvSpPr>
              <p:cNvPr id="442400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</a:t>
                </a:r>
                <a:endParaRPr lang="en-GB" sz="2000"/>
              </a:p>
            </p:txBody>
          </p:sp>
          <p:sp>
            <p:nvSpPr>
              <p:cNvPr id="442401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0.5</a:t>
                </a:r>
                <a:endParaRPr lang="en-GB" sz="2000"/>
              </a:p>
            </p:txBody>
          </p:sp>
          <p:sp>
            <p:nvSpPr>
              <p:cNvPr id="442402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3</a:t>
                </a:r>
                <a:endParaRPr lang="en-GB" sz="2000"/>
              </a:p>
            </p:txBody>
          </p:sp>
        </p:grpSp>
      </p:grpSp>
      <p:pic>
        <p:nvPicPr>
          <p:cNvPr id="68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217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Hours watching TV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 rot="16200000">
            <a:off x="-522043" y="4331351"/>
            <a:ext cx="26068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Hours doing homework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55490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51731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0931" y="57582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15322" y="614832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034315" y="38351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7183" y="334437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28179" y="529033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573459" y="432491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93366" y="431222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26255" y="576747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4</a:t>
            </a:r>
            <a:endParaRPr lang="en-GB" sz="14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5576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0.5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endParaRPr lang="en-GB" sz="1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805004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1.5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78156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2.5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0513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3.5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915978" y="2421206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can we deduce from this graph?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988769" y="3652149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Describe the correlation between the number of hours watching TV and the number of hours doing homework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12890" y="3097756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correlation between the two variables.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94022" y="5410976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negative  correlation between the variables.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225390" y="1365201"/>
            <a:ext cx="49278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ounded Rectangle 64"/>
          <p:cNvSpPr/>
          <p:nvPr/>
        </p:nvSpPr>
        <p:spPr>
          <a:xfrm>
            <a:off x="376675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ounded Rectangle 65"/>
          <p:cNvSpPr/>
          <p:nvPr/>
        </p:nvSpPr>
        <p:spPr>
          <a:xfrm>
            <a:off x="4349695" y="1366824"/>
            <a:ext cx="514204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4891097" y="1366824"/>
            <a:ext cx="493227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ed Rectangle 86"/>
          <p:cNvSpPr/>
          <p:nvPr/>
        </p:nvSpPr>
        <p:spPr>
          <a:xfrm>
            <a:off x="541961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ounded Rectangle 92"/>
          <p:cNvSpPr/>
          <p:nvPr/>
        </p:nvSpPr>
        <p:spPr>
          <a:xfrm>
            <a:off x="59883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ounded Rectangle 100"/>
          <p:cNvSpPr/>
          <p:nvPr/>
        </p:nvSpPr>
        <p:spPr>
          <a:xfrm>
            <a:off x="6559847" y="1366824"/>
            <a:ext cx="523341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ounded Rectangle 101"/>
          <p:cNvSpPr/>
          <p:nvPr/>
        </p:nvSpPr>
        <p:spPr>
          <a:xfrm>
            <a:off x="7109829" y="1366824"/>
            <a:ext cx="47130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ounded Rectangle 104"/>
          <p:cNvSpPr/>
          <p:nvPr/>
        </p:nvSpPr>
        <p:spPr>
          <a:xfrm>
            <a:off x="759709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ounded Rectangle 105"/>
          <p:cNvSpPr/>
          <p:nvPr/>
        </p:nvSpPr>
        <p:spPr>
          <a:xfrm>
            <a:off x="8158935" y="1369096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5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61" grpId="0"/>
      <p:bldP spid="62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87" grpId="0" animBg="1"/>
      <p:bldP spid="87" grpId="1" animBg="1"/>
      <p:bldP spid="93" grpId="0" animBg="1"/>
      <p:bldP spid="93" grpId="1" animBg="1"/>
      <p:bldP spid="101" grpId="0" animBg="1"/>
      <p:bldP spid="101" grpId="1" animBg="1"/>
      <p:bldP spid="102" grpId="0" animBg="1"/>
      <p:bldP spid="102" grpId="1" animBg="1"/>
      <p:bldP spid="105" grpId="0" animBg="1"/>
      <p:bldP spid="105" grpId="1" animBg="1"/>
      <p:bldP spid="106" grpId="0" animBg="1"/>
      <p:bldP spid="10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350838" y="13550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/>
              <a:t>Hand span (cm)</a:t>
            </a:r>
            <a:endParaRPr lang="en-GB" sz="2000" dirty="0"/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350838" y="1812256"/>
            <a:ext cx="2057400" cy="457200"/>
          </a:xfrm>
          <a:prstGeom prst="rect">
            <a:avLst/>
          </a:prstGeom>
          <a:solidFill>
            <a:srgbClr val="FFB37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/>
              <a:t>Foot length (cm)</a:t>
            </a:r>
            <a:endParaRPr lang="en-GB" sz="2000"/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24082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18</a:t>
            </a:r>
            <a:endParaRPr lang="en-GB" sz="2400"/>
          </a:p>
        </p:txBody>
      </p: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24082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24</a:t>
            </a:r>
            <a:endParaRPr lang="en-GB" sz="2400"/>
          </a:p>
        </p:txBody>
      </p:sp>
      <p:sp>
        <p:nvSpPr>
          <p:cNvPr id="295952" name="Rectangle 16"/>
          <p:cNvSpPr>
            <a:spLocks noChangeArrowheads="1"/>
          </p:cNvSpPr>
          <p:nvPr/>
        </p:nvSpPr>
        <p:spPr bwMode="auto">
          <a:xfrm>
            <a:off x="30321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16</a:t>
            </a:r>
            <a:endParaRPr lang="en-GB" sz="2400"/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30321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21</a:t>
            </a:r>
            <a:endParaRPr lang="en-GB" sz="2400"/>
          </a:p>
        </p:txBody>
      </p:sp>
      <p:sp>
        <p:nvSpPr>
          <p:cNvPr id="295954" name="Rectangle 18"/>
          <p:cNvSpPr>
            <a:spLocks noChangeArrowheads="1"/>
          </p:cNvSpPr>
          <p:nvPr/>
        </p:nvSpPr>
        <p:spPr bwMode="auto">
          <a:xfrm>
            <a:off x="365760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20</a:t>
            </a:r>
            <a:endParaRPr lang="en-GB" sz="2400"/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365760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28</a:t>
            </a:r>
            <a:endParaRPr lang="en-GB" sz="2400"/>
          </a:p>
        </p:txBody>
      </p:sp>
      <p:sp>
        <p:nvSpPr>
          <p:cNvPr id="295956" name="Rectangle 20"/>
          <p:cNvSpPr>
            <a:spLocks noChangeArrowheads="1"/>
          </p:cNvSpPr>
          <p:nvPr/>
        </p:nvSpPr>
        <p:spPr bwMode="auto">
          <a:xfrm>
            <a:off x="428148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15</a:t>
            </a:r>
            <a:endParaRPr lang="en-GB" sz="2400"/>
          </a:p>
        </p:txBody>
      </p:sp>
      <p:sp>
        <p:nvSpPr>
          <p:cNvPr id="295957" name="Rectangle 21"/>
          <p:cNvSpPr>
            <a:spLocks noChangeArrowheads="1"/>
          </p:cNvSpPr>
          <p:nvPr/>
        </p:nvSpPr>
        <p:spPr bwMode="auto">
          <a:xfrm>
            <a:off x="428148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/>
              <a:t>21</a:t>
            </a:r>
            <a:endParaRPr lang="en-GB" sz="2400" dirty="0"/>
          </a:p>
        </p:txBody>
      </p:sp>
      <p:sp>
        <p:nvSpPr>
          <p:cNvPr id="295958" name="Rectangle 22"/>
          <p:cNvSpPr>
            <a:spLocks noChangeArrowheads="1"/>
          </p:cNvSpPr>
          <p:nvPr/>
        </p:nvSpPr>
        <p:spPr bwMode="auto">
          <a:xfrm>
            <a:off x="490537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16</a:t>
            </a:r>
            <a:endParaRPr lang="en-GB" sz="2400"/>
          </a:p>
        </p:txBody>
      </p:sp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490537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22</a:t>
            </a:r>
            <a:endParaRPr lang="en-GB" sz="2400"/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5530850" y="13550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21</a:t>
            </a:r>
            <a:endParaRPr lang="en-GB" sz="2400"/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5530850" y="1812256"/>
            <a:ext cx="623888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/>
              <a:t>26</a:t>
            </a:r>
            <a:endParaRPr lang="en-GB" sz="2400" dirty="0"/>
          </a:p>
        </p:txBody>
      </p:sp>
      <p:sp>
        <p:nvSpPr>
          <p:cNvPr id="295962" name="Rectangle 26"/>
          <p:cNvSpPr>
            <a:spLocks noChangeArrowheads="1"/>
          </p:cNvSpPr>
          <p:nvPr/>
        </p:nvSpPr>
        <p:spPr bwMode="auto">
          <a:xfrm>
            <a:off x="6154738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19</a:t>
            </a:r>
            <a:endParaRPr lang="en-GB" sz="2400"/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6154738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25</a:t>
            </a:r>
            <a:endParaRPr lang="en-GB" sz="2400"/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778625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17</a:t>
            </a:r>
            <a:endParaRPr lang="en-GB" sz="2400"/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6778625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22</a:t>
            </a:r>
            <a:endParaRPr lang="en-GB" sz="2400"/>
          </a:p>
        </p:txBody>
      </p:sp>
      <p:sp>
        <p:nvSpPr>
          <p:cNvPr id="295966" name="Rectangle 30"/>
          <p:cNvSpPr>
            <a:spLocks noChangeArrowheads="1"/>
          </p:cNvSpPr>
          <p:nvPr/>
        </p:nvSpPr>
        <p:spPr bwMode="auto">
          <a:xfrm>
            <a:off x="7361238" y="13550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20</a:t>
            </a:r>
            <a:endParaRPr lang="en-GB" sz="2400"/>
          </a:p>
        </p:txBody>
      </p:sp>
      <p:sp>
        <p:nvSpPr>
          <p:cNvPr id="295967" name="Rectangle 31"/>
          <p:cNvSpPr>
            <a:spLocks noChangeArrowheads="1"/>
          </p:cNvSpPr>
          <p:nvPr/>
        </p:nvSpPr>
        <p:spPr bwMode="auto">
          <a:xfrm>
            <a:off x="7361238" y="1812256"/>
            <a:ext cx="625475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27</a:t>
            </a:r>
            <a:endParaRPr lang="en-GB" sz="2400"/>
          </a:p>
        </p:txBody>
      </p:sp>
      <p:sp>
        <p:nvSpPr>
          <p:cNvPr id="295968" name="Rectangle 32"/>
          <p:cNvSpPr>
            <a:spLocks noChangeArrowheads="1"/>
          </p:cNvSpPr>
          <p:nvPr/>
        </p:nvSpPr>
        <p:spPr bwMode="auto">
          <a:xfrm>
            <a:off x="7986713" y="13550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18</a:t>
            </a:r>
            <a:endParaRPr lang="en-GB" sz="2400"/>
          </a:p>
        </p:txBody>
      </p:sp>
      <p:sp>
        <p:nvSpPr>
          <p:cNvPr id="295969" name="Rectangle 33"/>
          <p:cNvSpPr>
            <a:spLocks noChangeArrowheads="1"/>
          </p:cNvSpPr>
          <p:nvPr/>
        </p:nvSpPr>
        <p:spPr bwMode="auto">
          <a:xfrm>
            <a:off x="7986713" y="1812256"/>
            <a:ext cx="623887" cy="457200"/>
          </a:xfrm>
          <a:prstGeom prst="rect">
            <a:avLst/>
          </a:prstGeom>
          <a:solidFill>
            <a:srgbClr val="FFDCC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23</a:t>
            </a:r>
            <a:endParaRPr lang="en-GB" sz="2400"/>
          </a:p>
        </p:txBody>
      </p:sp>
      <p:pic>
        <p:nvPicPr>
          <p:cNvPr id="57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593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38100"/>
            <a:ext cx="42672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381000" y="54868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We can use scatter graphs to find out if there is any relationship or </a:t>
            </a:r>
            <a:r>
              <a:rPr lang="en-US" sz="2400" b="1" dirty="0">
                <a:solidFill>
                  <a:srgbClr val="FF6600"/>
                </a:solidFill>
              </a:rPr>
              <a:t>correlation</a:t>
            </a:r>
            <a:r>
              <a:rPr lang="en-US" sz="2400" dirty="0"/>
              <a:t> between two sets of data.</a:t>
            </a:r>
            <a:endParaRPr lang="en-GB" sz="2400" dirty="0"/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Hand spam (cm)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 rot="16200000">
            <a:off x="-196636" y="4331351"/>
            <a:ext cx="1955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Foot length (cm)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63301" y="577050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50383" y="529236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47208" y="577142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21707" y="529633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10931" y="431547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12284" y="481319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8775" y="383518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994622" y="290687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454739" y="333790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94622" y="23946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19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18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17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28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27</a:t>
            </a:r>
          </a:p>
        </p:txBody>
      </p:sp>
      <p:sp>
        <p:nvSpPr>
          <p:cNvPr id="99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237909" y="2394673"/>
            <a:ext cx="3806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can we deduce from this graph?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18112" y="3854795"/>
            <a:ext cx="3810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Describe the correlation between hand spam and foot length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166939" y="3169152"/>
            <a:ext cx="380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correlation between the hand spam and the foot length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166938" y="5123083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strong, positive linear correlation between the hand spam and the foot length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35948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3072985" y="1324257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368258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4306473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4929764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ounded Rectangle 76"/>
          <p:cNvSpPr/>
          <p:nvPr/>
        </p:nvSpPr>
        <p:spPr>
          <a:xfrm>
            <a:off x="5553816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ounded Rectangle 78"/>
          <p:cNvSpPr/>
          <p:nvPr/>
        </p:nvSpPr>
        <p:spPr>
          <a:xfrm>
            <a:off x="6177107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6775938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ounded Rectangle 100"/>
          <p:cNvSpPr/>
          <p:nvPr/>
        </p:nvSpPr>
        <p:spPr>
          <a:xfrm>
            <a:off x="7394160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ounded Rectangle 102"/>
          <p:cNvSpPr/>
          <p:nvPr/>
        </p:nvSpPr>
        <p:spPr>
          <a:xfrm>
            <a:off x="8032175" y="1325880"/>
            <a:ext cx="559629" cy="1006494"/>
          </a:xfrm>
          <a:prstGeom prst="roundRect">
            <a:avLst/>
          </a:prstGeom>
          <a:noFill/>
          <a:ln w="539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5" grpId="0"/>
      <p:bldP spid="67" grpId="0"/>
      <p:bldP spid="68" grpId="0"/>
      <p:bldP spid="70" grpId="0"/>
      <p:bldP spid="74" grpId="0"/>
      <p:bldP spid="76" grpId="0"/>
      <p:bldP spid="7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4" grpId="0"/>
      <p:bldP spid="102" grpId="0"/>
      <p:bldP spid="66" grpId="0"/>
      <p:bldP spid="69" grpId="0"/>
      <p:bldP spid="2" grpId="0" animBg="1"/>
      <p:bldP spid="2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101" grpId="0" animBg="1"/>
      <p:bldP spid="101" grpId="1" animBg="1"/>
      <p:bldP spid="103" grpId="0" animBg="1"/>
      <p:bldP spid="10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15888"/>
            <a:ext cx="6916738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u="sng" dirty="0">
                <a:solidFill>
                  <a:srgbClr val="000000"/>
                </a:solidFill>
                <a:latin typeface="Comic Sans MS" panose="030F0702030302020204" pitchFamily="66" charset="0"/>
                <a:ea typeface="+mn-ea"/>
                <a:cs typeface="+mn-cs"/>
              </a:rPr>
              <a:t>Plotting scatter graphs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81000" y="620688"/>
            <a:ext cx="8439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This table shows the temperature on 10 days and the number of ice creams a shop sold. Plot the scatter graph.</a:t>
            </a:r>
            <a:endParaRPr lang="en-GB" sz="2400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19100" y="1412776"/>
            <a:ext cx="8305800" cy="914400"/>
            <a:chOff x="144" y="1200"/>
            <a:chExt cx="5232" cy="576"/>
          </a:xfrm>
        </p:grpSpPr>
        <p:sp>
          <p:nvSpPr>
            <p:cNvPr id="444428" name="Rectangle 12"/>
            <p:cNvSpPr>
              <a:spLocks noChangeArrowheads="1"/>
            </p:cNvSpPr>
            <p:nvPr/>
          </p:nvSpPr>
          <p:spPr bwMode="auto">
            <a:xfrm>
              <a:off x="144" y="1200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dirty="0"/>
                <a:t>Temperature (</a:t>
              </a:r>
              <a:r>
                <a:rPr lang="en-US" sz="2000" dirty="0">
                  <a:cs typeface="Arial" charset="0"/>
                </a:rPr>
                <a:t>°C)</a:t>
              </a:r>
              <a:endParaRPr lang="en-GB" sz="2000" dirty="0"/>
            </a:p>
          </p:txBody>
        </p:sp>
        <p:sp>
          <p:nvSpPr>
            <p:cNvPr id="444429" name="Rectangle 13"/>
            <p:cNvSpPr>
              <a:spLocks noChangeArrowheads="1"/>
            </p:cNvSpPr>
            <p:nvPr/>
          </p:nvSpPr>
          <p:spPr bwMode="auto">
            <a:xfrm>
              <a:off x="144" y="1488"/>
              <a:ext cx="1373" cy="288"/>
            </a:xfrm>
            <a:prstGeom prst="rect">
              <a:avLst/>
            </a:prstGeom>
            <a:solidFill>
              <a:srgbClr val="BBBB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/>
                <a:t>Ice creams sold</a:t>
              </a:r>
              <a:endParaRPr lang="en-GB" sz="2000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17" y="1200"/>
              <a:ext cx="3859" cy="576"/>
              <a:chOff x="1517" y="1200"/>
              <a:chExt cx="4291" cy="576"/>
            </a:xfrm>
          </p:grpSpPr>
          <p:sp>
            <p:nvSpPr>
              <p:cNvPr id="444431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14</a:t>
                </a:r>
                <a:endParaRPr lang="en-GB" sz="2000"/>
              </a:p>
            </p:txBody>
          </p:sp>
          <p:sp>
            <p:nvSpPr>
              <p:cNvPr id="444432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10</a:t>
                </a:r>
                <a:endParaRPr lang="en-GB" sz="2000"/>
              </a:p>
            </p:txBody>
          </p:sp>
          <p:sp>
            <p:nvSpPr>
              <p:cNvPr id="444433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16</a:t>
                </a:r>
                <a:endParaRPr lang="en-GB" sz="2000"/>
              </a:p>
            </p:txBody>
          </p:sp>
          <p:sp>
            <p:nvSpPr>
              <p:cNvPr id="444434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14</a:t>
                </a:r>
                <a:endParaRPr lang="en-GB" sz="2000"/>
              </a:p>
            </p:txBody>
          </p:sp>
          <p:sp>
            <p:nvSpPr>
              <p:cNvPr id="444435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20</a:t>
                </a:r>
                <a:endParaRPr lang="en-GB" sz="2000"/>
              </a:p>
            </p:txBody>
          </p:sp>
          <p:sp>
            <p:nvSpPr>
              <p:cNvPr id="444436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20</a:t>
                </a:r>
                <a:endParaRPr lang="en-GB" sz="2000"/>
              </a:p>
            </p:txBody>
          </p:sp>
          <p:sp>
            <p:nvSpPr>
              <p:cNvPr id="444437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19</a:t>
                </a:r>
                <a:endParaRPr lang="en-GB" sz="2000"/>
              </a:p>
            </p:txBody>
          </p:sp>
          <p:sp>
            <p:nvSpPr>
              <p:cNvPr id="444438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22</a:t>
                </a:r>
                <a:endParaRPr lang="en-GB" sz="2000"/>
              </a:p>
            </p:txBody>
          </p:sp>
          <p:sp>
            <p:nvSpPr>
              <p:cNvPr id="444439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23</a:t>
                </a:r>
                <a:endParaRPr lang="en-GB" sz="2000"/>
              </a:p>
            </p:txBody>
          </p:sp>
          <p:sp>
            <p:nvSpPr>
              <p:cNvPr id="444440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19</a:t>
                </a:r>
                <a:endParaRPr lang="en-GB" sz="2000"/>
              </a:p>
            </p:txBody>
          </p:sp>
          <p:sp>
            <p:nvSpPr>
              <p:cNvPr id="444441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21</a:t>
                </a:r>
                <a:endParaRPr lang="en-GB" sz="2000"/>
              </a:p>
            </p:txBody>
          </p:sp>
          <p:sp>
            <p:nvSpPr>
              <p:cNvPr id="444442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22</a:t>
                </a:r>
                <a:endParaRPr lang="en-GB" sz="2000"/>
              </a:p>
            </p:txBody>
          </p:sp>
          <p:sp>
            <p:nvSpPr>
              <p:cNvPr id="444443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25</a:t>
                </a:r>
                <a:endParaRPr lang="en-GB" sz="2000"/>
              </a:p>
            </p:txBody>
          </p:sp>
          <p:sp>
            <p:nvSpPr>
              <p:cNvPr id="444444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30</a:t>
                </a:r>
                <a:endParaRPr lang="en-GB" sz="2000"/>
              </a:p>
            </p:txBody>
          </p:sp>
          <p:sp>
            <p:nvSpPr>
              <p:cNvPr id="444445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22</a:t>
                </a:r>
                <a:endParaRPr lang="en-GB" sz="2000"/>
              </a:p>
            </p:txBody>
          </p:sp>
          <p:sp>
            <p:nvSpPr>
              <p:cNvPr id="444446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15</a:t>
                </a:r>
                <a:endParaRPr lang="en-GB" sz="2000"/>
              </a:p>
            </p:txBody>
          </p:sp>
          <p:sp>
            <p:nvSpPr>
              <p:cNvPr id="444447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18</a:t>
                </a:r>
                <a:endParaRPr lang="en-GB" sz="2000"/>
              </a:p>
            </p:txBody>
          </p:sp>
          <p:sp>
            <p:nvSpPr>
              <p:cNvPr id="444448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16</a:t>
                </a:r>
                <a:endParaRPr lang="en-GB" sz="2000"/>
              </a:p>
            </p:txBody>
          </p:sp>
          <p:sp>
            <p:nvSpPr>
              <p:cNvPr id="444449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18</a:t>
                </a:r>
                <a:endParaRPr lang="en-GB" sz="2000"/>
              </a:p>
            </p:txBody>
          </p:sp>
          <p:sp>
            <p:nvSpPr>
              <p:cNvPr id="444450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solidFill>
                <a:srgbClr val="E3E3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19</a:t>
                </a:r>
                <a:endParaRPr lang="en-GB" sz="2000"/>
              </a:p>
            </p:txBody>
          </p:sp>
        </p:grpSp>
      </p:grpSp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1215671" y="1547767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1731954" y="6476471"/>
            <a:ext cx="2064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Temperature (</a:t>
            </a:r>
            <a:r>
              <a:rPr lang="en-US" dirty="0">
                <a:cs typeface="Arial" charset="0"/>
              </a:rPr>
              <a:t>°C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 rot="16200000">
            <a:off x="-165374" y="4331351"/>
            <a:ext cx="1893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Ice creams sold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flipV="1">
            <a:off x="1200837" y="2449241"/>
            <a:ext cx="0" cy="38404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rot="5400000" flipV="1">
            <a:off x="2920902" y="4573584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9536" y="22365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91850" y="631539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8763" y="630221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64358" y="52848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48040" y="489593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52145" y="418895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92817" y="43305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14836" y="43750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3490" y="418269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22123" y="439364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89324" y="47862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03689" y="336850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12571" y="474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5442" y="628474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69809" y="6281388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8557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1015" y="627791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22</a:t>
            </a:r>
            <a:endParaRPr lang="en-GB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7867" y="6283495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479165" y="6277184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08592" y="627718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3156" y="238617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40</a:t>
            </a:r>
            <a:endParaRPr lang="en-GB" sz="1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83440" y="571875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5</a:t>
            </a:r>
            <a:endParaRPr lang="en-GB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78807" y="5317133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10</a:t>
            </a:r>
            <a:endParaRPr lang="en-GB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78807" y="4813197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15</a:t>
            </a:r>
            <a:endParaRPr lang="en-GB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91903" y="4342840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8807" y="384488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8807" y="33716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30</a:t>
            </a:r>
            <a:endParaRPr lang="en-GB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78807" y="2914421"/>
            <a:ext cx="53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35</a:t>
            </a:r>
            <a:endParaRPr lang="en-GB" sz="1400" b="1" dirty="0"/>
          </a:p>
        </p:txBody>
      </p:sp>
      <p:sp>
        <p:nvSpPr>
          <p:cNvPr id="67" name="Freeform 2218"/>
          <p:cNvSpPr>
            <a:spLocks/>
          </p:cNvSpPr>
          <p:nvPr/>
        </p:nvSpPr>
        <p:spPr bwMode="auto">
          <a:xfrm>
            <a:off x="1204653" y="6226956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Freeform 2220"/>
          <p:cNvSpPr>
            <a:spLocks/>
          </p:cNvSpPr>
          <p:nvPr/>
        </p:nvSpPr>
        <p:spPr bwMode="auto">
          <a:xfrm rot="5400000">
            <a:off x="1021056" y="6046431"/>
            <a:ext cx="385763" cy="133350"/>
          </a:xfrm>
          <a:custGeom>
            <a:avLst/>
            <a:gdLst>
              <a:gd name="T0" fmla="*/ 0 w 243"/>
              <a:gd name="T1" fmla="*/ 48 h 84"/>
              <a:gd name="T2" fmla="*/ 97 w 243"/>
              <a:gd name="T3" fmla="*/ 48 h 84"/>
              <a:gd name="T4" fmla="*/ 120 w 243"/>
              <a:gd name="T5" fmla="*/ 0 h 84"/>
              <a:gd name="T6" fmla="*/ 154 w 243"/>
              <a:gd name="T7" fmla="*/ 84 h 84"/>
              <a:gd name="T8" fmla="*/ 175 w 243"/>
              <a:gd name="T9" fmla="*/ 44 h 84"/>
              <a:gd name="T10" fmla="*/ 243 w 243"/>
              <a:gd name="T11" fmla="*/ 4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" h="84">
                <a:moveTo>
                  <a:pt x="0" y="48"/>
                </a:moveTo>
                <a:lnTo>
                  <a:pt x="97" y="48"/>
                </a:lnTo>
                <a:lnTo>
                  <a:pt x="120" y="0"/>
                </a:lnTo>
                <a:lnTo>
                  <a:pt x="154" y="84"/>
                </a:lnTo>
                <a:lnTo>
                  <a:pt x="175" y="44"/>
                </a:lnTo>
                <a:lnTo>
                  <a:pt x="243" y="4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012890" y="2349360"/>
            <a:ext cx="4083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can we deduce from this graph?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24749" y="3901361"/>
            <a:ext cx="4119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Describe the correlation between Temperature and the number of Ice creams sold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012890" y="3097756"/>
            <a:ext cx="3806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correlation between the Temperature and the number of ice creams sold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094022" y="5410976"/>
            <a:ext cx="3806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There is strong, positive linear correlation between the Temperature and the number of ice creams sold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616063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3225390" y="1365201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383499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ounded Rectangle 75"/>
          <p:cNvSpPr/>
          <p:nvPr/>
        </p:nvSpPr>
        <p:spPr>
          <a:xfrm>
            <a:off x="4458878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ounded Rectangle 76"/>
          <p:cNvSpPr/>
          <p:nvPr/>
        </p:nvSpPr>
        <p:spPr>
          <a:xfrm>
            <a:off x="5082169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5706221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ounded Rectangle 78"/>
          <p:cNvSpPr/>
          <p:nvPr/>
        </p:nvSpPr>
        <p:spPr>
          <a:xfrm>
            <a:off x="6329512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6928343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ounded Rectangle 80"/>
          <p:cNvSpPr/>
          <p:nvPr/>
        </p:nvSpPr>
        <p:spPr>
          <a:xfrm>
            <a:off x="754656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ed Rectangle 81"/>
          <p:cNvSpPr/>
          <p:nvPr/>
        </p:nvSpPr>
        <p:spPr>
          <a:xfrm>
            <a:off x="8143015" y="1366824"/>
            <a:ext cx="559629" cy="1006494"/>
          </a:xfrm>
          <a:prstGeom prst="roundRect">
            <a:avLst/>
          </a:prstGeom>
          <a:noFill/>
          <a:ln w="539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9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8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-20400" r="-149" b="20400"/>
          <a:stretch/>
        </p:blipFill>
        <p:spPr bwMode="auto">
          <a:xfrm>
            <a:off x="904653" y="1214540"/>
            <a:ext cx="34051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0" y="152400"/>
            <a:ext cx="6781800" cy="533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Scatter graphs and correlation</a:t>
            </a:r>
            <a:endParaRPr kumimoji="0" lang="en-GB" sz="2800" b="1" i="0" u="none" strike="noStrike" kern="1200" cap="none" spc="0" normalizeH="0" baseline="0" noProof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003962" y="2343509"/>
            <a:ext cx="38885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draw a scatter diagram plot the (x, y) values from the data table as dots on a graph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251519" y="743376"/>
            <a:ext cx="848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independent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horizontal axis. (x)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1449615" y="6043358"/>
            <a:ext cx="247491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Independent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 rot="16200000">
            <a:off x="-526598" y="4015346"/>
            <a:ext cx="2259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Dependent variable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889819" y="2040409"/>
            <a:ext cx="0" cy="39319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rot="5400000" flipV="1">
            <a:off x="2609884" y="4240357"/>
            <a:ext cx="17464" cy="347472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4990270" y="4514856"/>
            <a:ext cx="374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pattern formed by the dots give us some indication of the correlation.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2329" y="1933255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y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280832" y="598217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7745" y="596898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251518" y="1595282"/>
            <a:ext cx="848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dependent variable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should be on the vertical axis. (y)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38009" y="467612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03950" y="4365639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4742" y="487519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23169" y="442254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23169" y="4070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88691" y="410792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96545" y="38598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84558" y="437201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70639" y="361780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97691" y="387252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43825" y="312128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3811" y="35442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84662" y="290783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37946" y="3158681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58038" y="289066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32253" y="24308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44280" y="290783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44280" y="244616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10400" y="20456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129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2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9387" y="404619"/>
            <a:ext cx="3775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Negative Correlation:-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97557" y="906289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97557" y="2274714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3457" y="9777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9357" y="1409526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89720" y="1338089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34182" y="1769889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665982" y="1914351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026345" y="1985789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387" y="2353653"/>
            <a:ext cx="7488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Positive Correlation:-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322262" y="2959480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22262" y="4327905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825500" y="3680205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66725" y="404056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1258887" y="3967542"/>
            <a:ext cx="71438" cy="71438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401762" y="3464305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1617662" y="303250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22487" y="2959480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745481" y="1589891"/>
            <a:ext cx="6219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When the independent variable increases, the dependent variable decreases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790823" y="3440312"/>
            <a:ext cx="6122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An increase in the independent variable means that the dependant variable generally increases.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9387" y="4360981"/>
            <a:ext cx="2520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correlation:-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25437" y="4920472"/>
            <a:ext cx="0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5437" y="6288897"/>
            <a:ext cx="2016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1269900" y="52504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469900" y="6001560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1262062" y="5928535"/>
            <a:ext cx="71438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1981200" y="6072997"/>
            <a:ext cx="71437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828675" y="4991910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125662" y="4920472"/>
            <a:ext cx="71438" cy="73025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738013" y="5886225"/>
            <a:ext cx="615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No apparent link between the variables.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4680" y="-53209"/>
            <a:ext cx="262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Correlation</a:t>
            </a:r>
            <a:endParaRPr lang="en-GB" sz="36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771775" y="781625"/>
            <a:ext cx="5905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downward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negative.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68599" y="2651231"/>
            <a:ext cx="6304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a generally upward trend, we say that the correlation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positive.</a:t>
            </a:r>
          </a:p>
        </p:txBody>
      </p:sp>
      <p:sp>
        <p:nvSpPr>
          <p:cNvPr id="35" name="Text Box 2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45481" y="4634574"/>
            <a:ext cx="6124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 randomly scattered points, with no upward or downward trend, we say there is </a:t>
            </a: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 correlation.</a:t>
            </a: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538162" y="5373273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920539" y="5860028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1715641" y="5075852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1549608" y="5587587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0" name="Oval 29"/>
          <p:cNvSpPr>
            <a:spLocks noChangeArrowheads="1"/>
          </p:cNvSpPr>
          <p:nvPr/>
        </p:nvSpPr>
        <p:spPr bwMode="auto">
          <a:xfrm>
            <a:off x="1945481" y="5484334"/>
            <a:ext cx="71437" cy="71437"/>
          </a:xfrm>
          <a:prstGeom prst="ellipse">
            <a:avLst/>
          </a:prstGeom>
          <a:solidFill>
            <a:srgbClr val="CC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5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1102472" y="2454461"/>
            <a:ext cx="4467225" cy="3552825"/>
            <a:chOff x="686" y="1724"/>
            <a:chExt cx="2814" cy="2238"/>
          </a:xfrm>
        </p:grpSpPr>
        <p:grpSp>
          <p:nvGrpSpPr>
            <p:cNvPr id="9376" name="Group 2208"/>
            <p:cNvGrpSpPr>
              <a:grpSpLocks/>
            </p:cNvGrpSpPr>
            <p:nvPr/>
          </p:nvGrpSpPr>
          <p:grpSpPr bwMode="auto">
            <a:xfrm>
              <a:off x="686" y="1724"/>
              <a:ext cx="2814" cy="2238"/>
              <a:chOff x="614" y="1707"/>
              <a:chExt cx="2814" cy="2238"/>
            </a:xfrm>
          </p:grpSpPr>
          <p:sp>
            <p:nvSpPr>
              <p:cNvPr id="9283" name="Text Box 2115"/>
              <p:cNvSpPr txBox="1">
                <a:spLocks noChangeArrowheads="1"/>
              </p:cNvSpPr>
              <p:nvPr/>
            </p:nvSpPr>
            <p:spPr bwMode="auto">
              <a:xfrm>
                <a:off x="1131" y="3751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20</a:t>
                </a:r>
              </a:p>
            </p:txBody>
          </p:sp>
          <p:sp>
            <p:nvSpPr>
              <p:cNvPr id="9284" name="Text Box 2116"/>
              <p:cNvSpPr txBox="1">
                <a:spLocks noChangeArrowheads="1"/>
              </p:cNvSpPr>
              <p:nvPr/>
            </p:nvSpPr>
            <p:spPr bwMode="auto">
              <a:xfrm>
                <a:off x="1395" y="3751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286" name="Text Box 2118"/>
              <p:cNvSpPr txBox="1">
                <a:spLocks noChangeArrowheads="1"/>
              </p:cNvSpPr>
              <p:nvPr/>
            </p:nvSpPr>
            <p:spPr bwMode="auto">
              <a:xfrm>
                <a:off x="1659" y="3747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287" name="Text Box 2119"/>
              <p:cNvSpPr txBox="1">
                <a:spLocks noChangeArrowheads="1"/>
              </p:cNvSpPr>
              <p:nvPr/>
            </p:nvSpPr>
            <p:spPr bwMode="auto">
              <a:xfrm>
                <a:off x="1869" y="3751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288" name="Text Box 2120"/>
              <p:cNvSpPr txBox="1">
                <a:spLocks noChangeArrowheads="1"/>
              </p:cNvSpPr>
              <p:nvPr/>
            </p:nvSpPr>
            <p:spPr bwMode="auto">
              <a:xfrm>
                <a:off x="2125" y="3743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289" name="Text Box 2121"/>
              <p:cNvSpPr txBox="1">
                <a:spLocks noChangeArrowheads="1"/>
              </p:cNvSpPr>
              <p:nvPr/>
            </p:nvSpPr>
            <p:spPr bwMode="auto">
              <a:xfrm>
                <a:off x="2365" y="3739"/>
                <a:ext cx="26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290" name="Text Box 2122"/>
              <p:cNvSpPr txBox="1">
                <a:spLocks noChangeArrowheads="1"/>
              </p:cNvSpPr>
              <p:nvPr/>
            </p:nvSpPr>
            <p:spPr bwMode="auto">
              <a:xfrm>
                <a:off x="2561" y="3743"/>
                <a:ext cx="32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80</a:t>
                </a:r>
              </a:p>
            </p:txBody>
          </p:sp>
          <p:sp>
            <p:nvSpPr>
              <p:cNvPr id="9291" name="Text Box 2123"/>
              <p:cNvSpPr txBox="1">
                <a:spLocks noChangeArrowheads="1"/>
              </p:cNvSpPr>
              <p:nvPr/>
            </p:nvSpPr>
            <p:spPr bwMode="auto">
              <a:xfrm>
                <a:off x="2809" y="3751"/>
                <a:ext cx="32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 dirty="0">
                    <a:latin typeface="Comic Sans MS" panose="030F0702030302020204" pitchFamily="66" charset="0"/>
                  </a:rPr>
                  <a:t>90</a:t>
                </a:r>
                <a:endParaRPr lang="en-GB" altLang="en-US" sz="1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292" name="Text Box 2124"/>
              <p:cNvSpPr txBox="1">
                <a:spLocks noChangeArrowheads="1"/>
              </p:cNvSpPr>
              <p:nvPr/>
            </p:nvSpPr>
            <p:spPr bwMode="auto">
              <a:xfrm>
                <a:off x="3033" y="3747"/>
                <a:ext cx="32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14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9295" name="Text Box 2127"/>
              <p:cNvSpPr txBox="1">
                <a:spLocks noChangeArrowheads="1"/>
              </p:cNvSpPr>
              <p:nvPr/>
            </p:nvSpPr>
            <p:spPr bwMode="auto">
              <a:xfrm>
                <a:off x="675" y="3377"/>
                <a:ext cx="3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297" name="Text Box 2129"/>
              <p:cNvSpPr txBox="1">
                <a:spLocks noChangeArrowheads="1"/>
              </p:cNvSpPr>
              <p:nvPr/>
            </p:nvSpPr>
            <p:spPr bwMode="auto">
              <a:xfrm>
                <a:off x="675" y="3125"/>
                <a:ext cx="32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298" name="Text Box 2130"/>
              <p:cNvSpPr txBox="1">
                <a:spLocks noChangeArrowheads="1"/>
              </p:cNvSpPr>
              <p:nvPr/>
            </p:nvSpPr>
            <p:spPr bwMode="auto">
              <a:xfrm>
                <a:off x="663" y="2893"/>
                <a:ext cx="3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299" name="Text Box 2131"/>
              <p:cNvSpPr txBox="1">
                <a:spLocks noChangeArrowheads="1"/>
              </p:cNvSpPr>
              <p:nvPr/>
            </p:nvSpPr>
            <p:spPr bwMode="auto">
              <a:xfrm>
                <a:off x="667" y="2657"/>
                <a:ext cx="3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00" name="Text Box 2132"/>
              <p:cNvSpPr txBox="1">
                <a:spLocks noChangeArrowheads="1"/>
              </p:cNvSpPr>
              <p:nvPr/>
            </p:nvSpPr>
            <p:spPr bwMode="auto">
              <a:xfrm>
                <a:off x="683" y="2393"/>
                <a:ext cx="3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01" name="Text Box 2133"/>
              <p:cNvSpPr txBox="1">
                <a:spLocks noChangeArrowheads="1"/>
              </p:cNvSpPr>
              <p:nvPr/>
            </p:nvSpPr>
            <p:spPr bwMode="auto">
              <a:xfrm>
                <a:off x="679" y="2169"/>
                <a:ext cx="3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80</a:t>
                </a:r>
              </a:p>
            </p:txBody>
          </p:sp>
          <p:sp>
            <p:nvSpPr>
              <p:cNvPr id="9302" name="Text Box 2134"/>
              <p:cNvSpPr txBox="1">
                <a:spLocks noChangeArrowheads="1"/>
              </p:cNvSpPr>
              <p:nvPr/>
            </p:nvSpPr>
            <p:spPr bwMode="auto">
              <a:xfrm>
                <a:off x="671" y="1933"/>
                <a:ext cx="32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90</a:t>
                </a:r>
              </a:p>
            </p:txBody>
          </p:sp>
          <p:grpSp>
            <p:nvGrpSpPr>
              <p:cNvPr id="9324" name="Group 2156"/>
              <p:cNvGrpSpPr>
                <a:grpSpLocks/>
              </p:cNvGrpSpPr>
              <p:nvPr/>
            </p:nvGrpSpPr>
            <p:grpSpPr bwMode="auto">
              <a:xfrm>
                <a:off x="1017" y="1815"/>
                <a:ext cx="2411" cy="1928"/>
                <a:chOff x="1349" y="1737"/>
                <a:chExt cx="2411" cy="1928"/>
              </a:xfrm>
            </p:grpSpPr>
            <p:sp>
              <p:nvSpPr>
                <p:cNvPr id="9170" name="Rectangle 2002"/>
                <p:cNvSpPr>
                  <a:spLocks noChangeArrowheads="1"/>
                </p:cNvSpPr>
                <p:nvPr/>
              </p:nvSpPr>
              <p:spPr bwMode="auto">
                <a:xfrm>
                  <a:off x="1349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1" name="Rectangle 2003"/>
                <p:cNvSpPr>
                  <a:spLocks noChangeArrowheads="1"/>
                </p:cNvSpPr>
                <p:nvPr/>
              </p:nvSpPr>
              <p:spPr bwMode="auto">
                <a:xfrm>
                  <a:off x="1590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2" name="Rectangle 2004"/>
                <p:cNvSpPr>
                  <a:spLocks noChangeArrowheads="1"/>
                </p:cNvSpPr>
                <p:nvPr/>
              </p:nvSpPr>
              <p:spPr bwMode="auto">
                <a:xfrm>
                  <a:off x="1831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3" name="Rectangle 2005"/>
                <p:cNvSpPr>
                  <a:spLocks noChangeArrowheads="1"/>
                </p:cNvSpPr>
                <p:nvPr/>
              </p:nvSpPr>
              <p:spPr bwMode="auto">
                <a:xfrm>
                  <a:off x="2072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4" name="Rectangle 2006"/>
                <p:cNvSpPr>
                  <a:spLocks noChangeArrowheads="1"/>
                </p:cNvSpPr>
                <p:nvPr/>
              </p:nvSpPr>
              <p:spPr bwMode="auto">
                <a:xfrm>
                  <a:off x="2313" y="3424"/>
                  <a:ext cx="242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5" name="Rectangle 2007"/>
                <p:cNvSpPr>
                  <a:spLocks noChangeArrowheads="1"/>
                </p:cNvSpPr>
                <p:nvPr/>
              </p:nvSpPr>
              <p:spPr bwMode="auto">
                <a:xfrm>
                  <a:off x="2555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6" name="Rectangle 2008"/>
                <p:cNvSpPr>
                  <a:spLocks noChangeArrowheads="1"/>
                </p:cNvSpPr>
                <p:nvPr/>
              </p:nvSpPr>
              <p:spPr bwMode="auto">
                <a:xfrm>
                  <a:off x="2796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7" name="Rectangle 2009"/>
                <p:cNvSpPr>
                  <a:spLocks noChangeArrowheads="1"/>
                </p:cNvSpPr>
                <p:nvPr/>
              </p:nvSpPr>
              <p:spPr bwMode="auto">
                <a:xfrm>
                  <a:off x="3037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8" name="Rectangle 2010"/>
                <p:cNvSpPr>
                  <a:spLocks noChangeArrowheads="1"/>
                </p:cNvSpPr>
                <p:nvPr/>
              </p:nvSpPr>
              <p:spPr bwMode="auto">
                <a:xfrm>
                  <a:off x="3278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79" name="Rectangle 2011"/>
                <p:cNvSpPr>
                  <a:spLocks noChangeArrowheads="1"/>
                </p:cNvSpPr>
                <p:nvPr/>
              </p:nvSpPr>
              <p:spPr bwMode="auto">
                <a:xfrm>
                  <a:off x="3519" y="3424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2" name="Rectangle 2014"/>
                <p:cNvSpPr>
                  <a:spLocks noChangeArrowheads="1"/>
                </p:cNvSpPr>
                <p:nvPr/>
              </p:nvSpPr>
              <p:spPr bwMode="auto">
                <a:xfrm>
                  <a:off x="1349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3" name="Rectangle 2015"/>
                <p:cNvSpPr>
                  <a:spLocks noChangeArrowheads="1"/>
                </p:cNvSpPr>
                <p:nvPr/>
              </p:nvSpPr>
              <p:spPr bwMode="auto">
                <a:xfrm>
                  <a:off x="1590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4" name="Rectangle 2016"/>
                <p:cNvSpPr>
                  <a:spLocks noChangeArrowheads="1"/>
                </p:cNvSpPr>
                <p:nvPr/>
              </p:nvSpPr>
              <p:spPr bwMode="auto">
                <a:xfrm>
                  <a:off x="1831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5" name="Rectangle 2017"/>
                <p:cNvSpPr>
                  <a:spLocks noChangeArrowheads="1"/>
                </p:cNvSpPr>
                <p:nvPr/>
              </p:nvSpPr>
              <p:spPr bwMode="auto">
                <a:xfrm>
                  <a:off x="2072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6" name="Rectangle 2018"/>
                <p:cNvSpPr>
                  <a:spLocks noChangeArrowheads="1"/>
                </p:cNvSpPr>
                <p:nvPr/>
              </p:nvSpPr>
              <p:spPr bwMode="auto">
                <a:xfrm>
                  <a:off x="2313" y="3183"/>
                  <a:ext cx="242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7" name="Rectangle 2019"/>
                <p:cNvSpPr>
                  <a:spLocks noChangeArrowheads="1"/>
                </p:cNvSpPr>
                <p:nvPr/>
              </p:nvSpPr>
              <p:spPr bwMode="auto">
                <a:xfrm>
                  <a:off x="2555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8" name="Rectangle 2020"/>
                <p:cNvSpPr>
                  <a:spLocks noChangeArrowheads="1"/>
                </p:cNvSpPr>
                <p:nvPr/>
              </p:nvSpPr>
              <p:spPr bwMode="auto">
                <a:xfrm>
                  <a:off x="2796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89" name="Rectangle 2021"/>
                <p:cNvSpPr>
                  <a:spLocks noChangeArrowheads="1"/>
                </p:cNvSpPr>
                <p:nvPr/>
              </p:nvSpPr>
              <p:spPr bwMode="auto">
                <a:xfrm>
                  <a:off x="3037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0" name="Rectangle 2022"/>
                <p:cNvSpPr>
                  <a:spLocks noChangeArrowheads="1"/>
                </p:cNvSpPr>
                <p:nvPr/>
              </p:nvSpPr>
              <p:spPr bwMode="auto">
                <a:xfrm>
                  <a:off x="3278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1" name="Rectangle 2023"/>
                <p:cNvSpPr>
                  <a:spLocks noChangeArrowheads="1"/>
                </p:cNvSpPr>
                <p:nvPr/>
              </p:nvSpPr>
              <p:spPr bwMode="auto">
                <a:xfrm>
                  <a:off x="3519" y="3183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3" name="Rectangle 2025"/>
                <p:cNvSpPr>
                  <a:spLocks noChangeArrowheads="1"/>
                </p:cNvSpPr>
                <p:nvPr/>
              </p:nvSpPr>
              <p:spPr bwMode="auto">
                <a:xfrm>
                  <a:off x="1349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4" name="Rectangle 2026"/>
                <p:cNvSpPr>
                  <a:spLocks noChangeArrowheads="1"/>
                </p:cNvSpPr>
                <p:nvPr/>
              </p:nvSpPr>
              <p:spPr bwMode="auto">
                <a:xfrm>
                  <a:off x="1590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5" name="Rectangle 2027"/>
                <p:cNvSpPr>
                  <a:spLocks noChangeArrowheads="1"/>
                </p:cNvSpPr>
                <p:nvPr/>
              </p:nvSpPr>
              <p:spPr bwMode="auto">
                <a:xfrm>
                  <a:off x="1831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6" name="Rectangle 2028"/>
                <p:cNvSpPr>
                  <a:spLocks noChangeArrowheads="1"/>
                </p:cNvSpPr>
                <p:nvPr/>
              </p:nvSpPr>
              <p:spPr bwMode="auto">
                <a:xfrm>
                  <a:off x="2072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7" name="Rectangle 2029"/>
                <p:cNvSpPr>
                  <a:spLocks noChangeArrowheads="1"/>
                </p:cNvSpPr>
                <p:nvPr/>
              </p:nvSpPr>
              <p:spPr bwMode="auto">
                <a:xfrm>
                  <a:off x="2313" y="2942"/>
                  <a:ext cx="242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8" name="Rectangle 2030"/>
                <p:cNvSpPr>
                  <a:spLocks noChangeArrowheads="1"/>
                </p:cNvSpPr>
                <p:nvPr/>
              </p:nvSpPr>
              <p:spPr bwMode="auto">
                <a:xfrm>
                  <a:off x="2555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99" name="Rectangle 2031"/>
                <p:cNvSpPr>
                  <a:spLocks noChangeArrowheads="1"/>
                </p:cNvSpPr>
                <p:nvPr/>
              </p:nvSpPr>
              <p:spPr bwMode="auto">
                <a:xfrm>
                  <a:off x="2796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0" name="Rectangle 2032"/>
                <p:cNvSpPr>
                  <a:spLocks noChangeArrowheads="1"/>
                </p:cNvSpPr>
                <p:nvPr/>
              </p:nvSpPr>
              <p:spPr bwMode="auto">
                <a:xfrm>
                  <a:off x="3037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1" name="Rectangle 2033"/>
                <p:cNvSpPr>
                  <a:spLocks noChangeArrowheads="1"/>
                </p:cNvSpPr>
                <p:nvPr/>
              </p:nvSpPr>
              <p:spPr bwMode="auto">
                <a:xfrm>
                  <a:off x="3278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2" name="Rectangle 2034"/>
                <p:cNvSpPr>
                  <a:spLocks noChangeArrowheads="1"/>
                </p:cNvSpPr>
                <p:nvPr/>
              </p:nvSpPr>
              <p:spPr bwMode="auto">
                <a:xfrm>
                  <a:off x="3519" y="2942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4" name="Rectangle 2036"/>
                <p:cNvSpPr>
                  <a:spLocks noChangeArrowheads="1"/>
                </p:cNvSpPr>
                <p:nvPr/>
              </p:nvSpPr>
              <p:spPr bwMode="auto">
                <a:xfrm>
                  <a:off x="1349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5" name="Rectangle 2037"/>
                <p:cNvSpPr>
                  <a:spLocks noChangeArrowheads="1"/>
                </p:cNvSpPr>
                <p:nvPr/>
              </p:nvSpPr>
              <p:spPr bwMode="auto">
                <a:xfrm>
                  <a:off x="1590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6" name="Rectangle 2038"/>
                <p:cNvSpPr>
                  <a:spLocks noChangeArrowheads="1"/>
                </p:cNvSpPr>
                <p:nvPr/>
              </p:nvSpPr>
              <p:spPr bwMode="auto">
                <a:xfrm>
                  <a:off x="1831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7" name="Rectangle 2039"/>
                <p:cNvSpPr>
                  <a:spLocks noChangeArrowheads="1"/>
                </p:cNvSpPr>
                <p:nvPr/>
              </p:nvSpPr>
              <p:spPr bwMode="auto">
                <a:xfrm>
                  <a:off x="2072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8" name="Rectangle 2040"/>
                <p:cNvSpPr>
                  <a:spLocks noChangeArrowheads="1"/>
                </p:cNvSpPr>
                <p:nvPr/>
              </p:nvSpPr>
              <p:spPr bwMode="auto">
                <a:xfrm>
                  <a:off x="2313" y="2700"/>
                  <a:ext cx="242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09" name="Rectangle 2041"/>
                <p:cNvSpPr>
                  <a:spLocks noChangeArrowheads="1"/>
                </p:cNvSpPr>
                <p:nvPr/>
              </p:nvSpPr>
              <p:spPr bwMode="auto">
                <a:xfrm>
                  <a:off x="2555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0" name="Rectangle 2042"/>
                <p:cNvSpPr>
                  <a:spLocks noChangeArrowheads="1"/>
                </p:cNvSpPr>
                <p:nvPr/>
              </p:nvSpPr>
              <p:spPr bwMode="auto">
                <a:xfrm>
                  <a:off x="2796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1" name="Rectangle 2043"/>
                <p:cNvSpPr>
                  <a:spLocks noChangeArrowheads="1"/>
                </p:cNvSpPr>
                <p:nvPr/>
              </p:nvSpPr>
              <p:spPr bwMode="auto">
                <a:xfrm>
                  <a:off x="3037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2" name="Rectangle 2044"/>
                <p:cNvSpPr>
                  <a:spLocks noChangeArrowheads="1"/>
                </p:cNvSpPr>
                <p:nvPr/>
              </p:nvSpPr>
              <p:spPr bwMode="auto">
                <a:xfrm>
                  <a:off x="3278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3" name="Rectangle 2045"/>
                <p:cNvSpPr>
                  <a:spLocks noChangeArrowheads="1"/>
                </p:cNvSpPr>
                <p:nvPr/>
              </p:nvSpPr>
              <p:spPr bwMode="auto">
                <a:xfrm>
                  <a:off x="3519" y="2700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5" name="Rectangle 2047"/>
                <p:cNvSpPr>
                  <a:spLocks noChangeArrowheads="1"/>
                </p:cNvSpPr>
                <p:nvPr/>
              </p:nvSpPr>
              <p:spPr bwMode="auto">
                <a:xfrm>
                  <a:off x="1349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6" name="Rectangle 2048"/>
                <p:cNvSpPr>
                  <a:spLocks noChangeArrowheads="1"/>
                </p:cNvSpPr>
                <p:nvPr/>
              </p:nvSpPr>
              <p:spPr bwMode="auto">
                <a:xfrm>
                  <a:off x="1590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7" name="Rectangle 2049"/>
                <p:cNvSpPr>
                  <a:spLocks noChangeArrowheads="1"/>
                </p:cNvSpPr>
                <p:nvPr/>
              </p:nvSpPr>
              <p:spPr bwMode="auto">
                <a:xfrm>
                  <a:off x="1831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8" name="Rectangle 2050"/>
                <p:cNvSpPr>
                  <a:spLocks noChangeArrowheads="1"/>
                </p:cNvSpPr>
                <p:nvPr/>
              </p:nvSpPr>
              <p:spPr bwMode="auto">
                <a:xfrm>
                  <a:off x="2072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19" name="Rectangle 2051"/>
                <p:cNvSpPr>
                  <a:spLocks noChangeArrowheads="1"/>
                </p:cNvSpPr>
                <p:nvPr/>
              </p:nvSpPr>
              <p:spPr bwMode="auto">
                <a:xfrm>
                  <a:off x="2313" y="2460"/>
                  <a:ext cx="242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0" name="Rectangle 2052"/>
                <p:cNvSpPr>
                  <a:spLocks noChangeArrowheads="1"/>
                </p:cNvSpPr>
                <p:nvPr/>
              </p:nvSpPr>
              <p:spPr bwMode="auto">
                <a:xfrm>
                  <a:off x="2555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1" name="Rectangle 2053"/>
                <p:cNvSpPr>
                  <a:spLocks noChangeArrowheads="1"/>
                </p:cNvSpPr>
                <p:nvPr/>
              </p:nvSpPr>
              <p:spPr bwMode="auto">
                <a:xfrm>
                  <a:off x="2796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2" name="Rectangle 2054"/>
                <p:cNvSpPr>
                  <a:spLocks noChangeArrowheads="1"/>
                </p:cNvSpPr>
                <p:nvPr/>
              </p:nvSpPr>
              <p:spPr bwMode="auto">
                <a:xfrm>
                  <a:off x="3037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3" name="Rectangle 2055"/>
                <p:cNvSpPr>
                  <a:spLocks noChangeArrowheads="1"/>
                </p:cNvSpPr>
                <p:nvPr/>
              </p:nvSpPr>
              <p:spPr bwMode="auto">
                <a:xfrm>
                  <a:off x="3278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4" name="Rectangle 2056"/>
                <p:cNvSpPr>
                  <a:spLocks noChangeArrowheads="1"/>
                </p:cNvSpPr>
                <p:nvPr/>
              </p:nvSpPr>
              <p:spPr bwMode="auto">
                <a:xfrm>
                  <a:off x="3519" y="2460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6" name="Rectangle 2058"/>
                <p:cNvSpPr>
                  <a:spLocks noChangeArrowheads="1"/>
                </p:cNvSpPr>
                <p:nvPr/>
              </p:nvSpPr>
              <p:spPr bwMode="auto">
                <a:xfrm>
                  <a:off x="1349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7" name="Rectangle 2059"/>
                <p:cNvSpPr>
                  <a:spLocks noChangeArrowheads="1"/>
                </p:cNvSpPr>
                <p:nvPr/>
              </p:nvSpPr>
              <p:spPr bwMode="auto">
                <a:xfrm>
                  <a:off x="1590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8" name="Rectangle 2060"/>
                <p:cNvSpPr>
                  <a:spLocks noChangeArrowheads="1"/>
                </p:cNvSpPr>
                <p:nvPr/>
              </p:nvSpPr>
              <p:spPr bwMode="auto">
                <a:xfrm>
                  <a:off x="1831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9" name="Rectangle 2061"/>
                <p:cNvSpPr>
                  <a:spLocks noChangeArrowheads="1"/>
                </p:cNvSpPr>
                <p:nvPr/>
              </p:nvSpPr>
              <p:spPr bwMode="auto">
                <a:xfrm>
                  <a:off x="2072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0" name="Rectangle 2062"/>
                <p:cNvSpPr>
                  <a:spLocks noChangeArrowheads="1"/>
                </p:cNvSpPr>
                <p:nvPr/>
              </p:nvSpPr>
              <p:spPr bwMode="auto">
                <a:xfrm>
                  <a:off x="2313" y="2219"/>
                  <a:ext cx="242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1" name="Rectangle 2063"/>
                <p:cNvSpPr>
                  <a:spLocks noChangeArrowheads="1"/>
                </p:cNvSpPr>
                <p:nvPr/>
              </p:nvSpPr>
              <p:spPr bwMode="auto">
                <a:xfrm>
                  <a:off x="2555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2" name="Rectangle 2064"/>
                <p:cNvSpPr>
                  <a:spLocks noChangeArrowheads="1"/>
                </p:cNvSpPr>
                <p:nvPr/>
              </p:nvSpPr>
              <p:spPr bwMode="auto">
                <a:xfrm>
                  <a:off x="2796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3" name="Rectangle 2065"/>
                <p:cNvSpPr>
                  <a:spLocks noChangeArrowheads="1"/>
                </p:cNvSpPr>
                <p:nvPr/>
              </p:nvSpPr>
              <p:spPr bwMode="auto">
                <a:xfrm>
                  <a:off x="3037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4" name="Rectangle 2066"/>
                <p:cNvSpPr>
                  <a:spLocks noChangeArrowheads="1"/>
                </p:cNvSpPr>
                <p:nvPr/>
              </p:nvSpPr>
              <p:spPr bwMode="auto">
                <a:xfrm>
                  <a:off x="3278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5" name="Rectangle 2067"/>
                <p:cNvSpPr>
                  <a:spLocks noChangeArrowheads="1"/>
                </p:cNvSpPr>
                <p:nvPr/>
              </p:nvSpPr>
              <p:spPr bwMode="auto">
                <a:xfrm>
                  <a:off x="3519" y="2219"/>
                  <a:ext cx="241" cy="241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7" name="Rectangle 2069"/>
                <p:cNvSpPr>
                  <a:spLocks noChangeArrowheads="1"/>
                </p:cNvSpPr>
                <p:nvPr/>
              </p:nvSpPr>
              <p:spPr bwMode="auto">
                <a:xfrm>
                  <a:off x="1349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8" name="Rectangle 2070"/>
                <p:cNvSpPr>
                  <a:spLocks noChangeArrowheads="1"/>
                </p:cNvSpPr>
                <p:nvPr/>
              </p:nvSpPr>
              <p:spPr bwMode="auto">
                <a:xfrm>
                  <a:off x="1590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39" name="Rectangle 2071"/>
                <p:cNvSpPr>
                  <a:spLocks noChangeArrowheads="1"/>
                </p:cNvSpPr>
                <p:nvPr/>
              </p:nvSpPr>
              <p:spPr bwMode="auto">
                <a:xfrm>
                  <a:off x="1831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0" name="Rectangle 2072"/>
                <p:cNvSpPr>
                  <a:spLocks noChangeArrowheads="1"/>
                </p:cNvSpPr>
                <p:nvPr/>
              </p:nvSpPr>
              <p:spPr bwMode="auto">
                <a:xfrm>
                  <a:off x="2072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1" name="Rectangle 2073"/>
                <p:cNvSpPr>
                  <a:spLocks noChangeArrowheads="1"/>
                </p:cNvSpPr>
                <p:nvPr/>
              </p:nvSpPr>
              <p:spPr bwMode="auto">
                <a:xfrm>
                  <a:off x="2313" y="1977"/>
                  <a:ext cx="242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2" name="Rectangle 2074"/>
                <p:cNvSpPr>
                  <a:spLocks noChangeArrowheads="1"/>
                </p:cNvSpPr>
                <p:nvPr/>
              </p:nvSpPr>
              <p:spPr bwMode="auto">
                <a:xfrm>
                  <a:off x="2555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3" name="Rectangle 2075"/>
                <p:cNvSpPr>
                  <a:spLocks noChangeArrowheads="1"/>
                </p:cNvSpPr>
                <p:nvPr/>
              </p:nvSpPr>
              <p:spPr bwMode="auto">
                <a:xfrm>
                  <a:off x="2796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4" name="Rectangle 2076"/>
                <p:cNvSpPr>
                  <a:spLocks noChangeArrowheads="1"/>
                </p:cNvSpPr>
                <p:nvPr/>
              </p:nvSpPr>
              <p:spPr bwMode="auto">
                <a:xfrm>
                  <a:off x="3037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5" name="Rectangle 2077"/>
                <p:cNvSpPr>
                  <a:spLocks noChangeArrowheads="1"/>
                </p:cNvSpPr>
                <p:nvPr/>
              </p:nvSpPr>
              <p:spPr bwMode="auto">
                <a:xfrm>
                  <a:off x="3278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6" name="Rectangle 2078"/>
                <p:cNvSpPr>
                  <a:spLocks noChangeArrowheads="1"/>
                </p:cNvSpPr>
                <p:nvPr/>
              </p:nvSpPr>
              <p:spPr bwMode="auto">
                <a:xfrm>
                  <a:off x="3519" y="1977"/>
                  <a:ext cx="241" cy="242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8" name="Rectangle 2080"/>
                <p:cNvSpPr>
                  <a:spLocks noChangeArrowheads="1"/>
                </p:cNvSpPr>
                <p:nvPr/>
              </p:nvSpPr>
              <p:spPr bwMode="auto">
                <a:xfrm>
                  <a:off x="1349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9" name="Rectangle 2081"/>
                <p:cNvSpPr>
                  <a:spLocks noChangeArrowheads="1"/>
                </p:cNvSpPr>
                <p:nvPr/>
              </p:nvSpPr>
              <p:spPr bwMode="auto">
                <a:xfrm>
                  <a:off x="1590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0" name="Rectangle 2082"/>
                <p:cNvSpPr>
                  <a:spLocks noChangeArrowheads="1"/>
                </p:cNvSpPr>
                <p:nvPr/>
              </p:nvSpPr>
              <p:spPr bwMode="auto">
                <a:xfrm>
                  <a:off x="1831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1" name="Rectangle 2083"/>
                <p:cNvSpPr>
                  <a:spLocks noChangeArrowheads="1"/>
                </p:cNvSpPr>
                <p:nvPr/>
              </p:nvSpPr>
              <p:spPr bwMode="auto">
                <a:xfrm>
                  <a:off x="2072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2" name="Rectangle 2084"/>
                <p:cNvSpPr>
                  <a:spLocks noChangeArrowheads="1"/>
                </p:cNvSpPr>
                <p:nvPr/>
              </p:nvSpPr>
              <p:spPr bwMode="auto">
                <a:xfrm>
                  <a:off x="2313" y="1737"/>
                  <a:ext cx="242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3" name="Rectangle 2085"/>
                <p:cNvSpPr>
                  <a:spLocks noChangeArrowheads="1"/>
                </p:cNvSpPr>
                <p:nvPr/>
              </p:nvSpPr>
              <p:spPr bwMode="auto">
                <a:xfrm>
                  <a:off x="2555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4" name="Rectangle 2086"/>
                <p:cNvSpPr>
                  <a:spLocks noChangeArrowheads="1"/>
                </p:cNvSpPr>
                <p:nvPr/>
              </p:nvSpPr>
              <p:spPr bwMode="auto">
                <a:xfrm>
                  <a:off x="2796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5" name="Rectangle 2087"/>
                <p:cNvSpPr>
                  <a:spLocks noChangeArrowheads="1"/>
                </p:cNvSpPr>
                <p:nvPr/>
              </p:nvSpPr>
              <p:spPr bwMode="auto">
                <a:xfrm>
                  <a:off x="3037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6" name="Rectangle 2088"/>
                <p:cNvSpPr>
                  <a:spLocks noChangeArrowheads="1"/>
                </p:cNvSpPr>
                <p:nvPr/>
              </p:nvSpPr>
              <p:spPr bwMode="auto">
                <a:xfrm>
                  <a:off x="3278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57" name="Rectangle 2089"/>
                <p:cNvSpPr>
                  <a:spLocks noChangeArrowheads="1"/>
                </p:cNvSpPr>
                <p:nvPr/>
              </p:nvSpPr>
              <p:spPr bwMode="auto">
                <a:xfrm>
                  <a:off x="3519" y="1737"/>
                  <a:ext cx="241" cy="240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315" name="Text Box 2147"/>
              <p:cNvSpPr txBox="1">
                <a:spLocks noChangeArrowheads="1"/>
              </p:cNvSpPr>
              <p:nvPr/>
            </p:nvSpPr>
            <p:spPr bwMode="auto">
              <a:xfrm>
                <a:off x="614" y="1707"/>
                <a:ext cx="44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100</a:t>
                </a:r>
              </a:p>
            </p:txBody>
          </p:sp>
          <p:sp>
            <p:nvSpPr>
              <p:cNvPr id="9325" name="Line 2157"/>
              <p:cNvSpPr>
                <a:spLocks noChangeShapeType="1"/>
              </p:cNvSpPr>
              <p:nvPr/>
            </p:nvSpPr>
            <p:spPr bwMode="auto">
              <a:xfrm>
                <a:off x="1017" y="3743"/>
                <a:ext cx="241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2" name="Line 2114"/>
              <p:cNvSpPr>
                <a:spLocks noChangeShapeType="1"/>
              </p:cNvSpPr>
              <p:nvPr/>
            </p:nvSpPr>
            <p:spPr bwMode="auto">
              <a:xfrm flipH="1">
                <a:off x="1017" y="1814"/>
                <a:ext cx="14" cy="19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5836396" y="2620156"/>
            <a:ext cx="3195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We want to show that the results in Science depends on the results in Maths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836396" y="3500921"/>
            <a:ext cx="3195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Independent variable is the results in Maths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5836396" y="4275105"/>
            <a:ext cx="3195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Dependent variable is the results in Science</a:t>
            </a:r>
          </a:p>
        </p:txBody>
      </p:sp>
      <p:sp>
        <p:nvSpPr>
          <p:cNvPr id="157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8" name="Text Box 2160" descr="Parchment"/>
          <p:cNvSpPr txBox="1">
            <a:spLocks noChangeArrowheads="1"/>
          </p:cNvSpPr>
          <p:nvPr/>
        </p:nvSpPr>
        <p:spPr bwMode="auto">
          <a:xfrm>
            <a:off x="534147" y="2076636"/>
            <a:ext cx="8077199" cy="400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Plot a 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scatter graph</a:t>
            </a:r>
            <a:r>
              <a:rPr lang="en-GB" altLang="en-US" sz="2000" dirty="0">
                <a:latin typeface="Comic Sans MS" panose="030F0702030302020204" pitchFamily="66" charset="0"/>
              </a:rPr>
              <a:t> for this data</a:t>
            </a: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159" name="Group 2224"/>
          <p:cNvGrpSpPr>
            <a:grpSpLocks/>
          </p:cNvGrpSpPr>
          <p:nvPr/>
        </p:nvGrpSpPr>
        <p:grpSpPr bwMode="auto">
          <a:xfrm>
            <a:off x="397622" y="1114611"/>
            <a:ext cx="8397874" cy="4769354"/>
            <a:chOff x="242" y="880"/>
            <a:chExt cx="5290" cy="2882"/>
          </a:xfrm>
        </p:grpSpPr>
        <p:grpSp>
          <p:nvGrpSpPr>
            <p:cNvPr id="160" name="Group 2209"/>
            <p:cNvGrpSpPr>
              <a:grpSpLocks/>
            </p:cNvGrpSpPr>
            <p:nvPr/>
          </p:nvGrpSpPr>
          <p:grpSpPr bwMode="auto">
            <a:xfrm>
              <a:off x="242" y="880"/>
              <a:ext cx="5290" cy="516"/>
              <a:chOff x="242" y="880"/>
              <a:chExt cx="5290" cy="516"/>
            </a:xfrm>
          </p:grpSpPr>
          <p:sp>
            <p:nvSpPr>
              <p:cNvPr id="164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165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166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167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168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169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171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172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17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174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175" name="Rectangle 2173"/>
              <p:cNvSpPr>
                <a:spLocks noChangeArrowheads="1"/>
              </p:cNvSpPr>
              <p:nvPr/>
            </p:nvSpPr>
            <p:spPr bwMode="auto">
              <a:xfrm>
                <a:off x="242" y="1147"/>
                <a:ext cx="644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Science</a:t>
                </a:r>
              </a:p>
            </p:txBody>
          </p:sp>
          <p:sp>
            <p:nvSpPr>
              <p:cNvPr id="176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177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17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179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180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181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182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18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184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185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186" name="Rectangle 2162"/>
              <p:cNvSpPr>
                <a:spLocks noChangeArrowheads="1"/>
              </p:cNvSpPr>
              <p:nvPr/>
            </p:nvSpPr>
            <p:spPr bwMode="auto">
              <a:xfrm>
                <a:off x="244" y="913"/>
                <a:ext cx="64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Maths</a:t>
                </a:r>
              </a:p>
            </p:txBody>
          </p:sp>
          <p:sp>
            <p:nvSpPr>
              <p:cNvPr id="187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9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0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1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2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3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6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0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1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1" name="Group 2222"/>
            <p:cNvGrpSpPr>
              <a:grpSpLocks/>
            </p:cNvGrpSpPr>
            <p:nvPr/>
          </p:nvGrpSpPr>
          <p:grpSpPr bwMode="auto">
            <a:xfrm>
              <a:off x="1086" y="3526"/>
              <a:ext cx="243" cy="236"/>
              <a:chOff x="891" y="3616"/>
              <a:chExt cx="243" cy="236"/>
            </a:xfrm>
          </p:grpSpPr>
          <p:sp>
            <p:nvSpPr>
              <p:cNvPr id="162" name="Line 2217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2219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2" name="Text Box 2148"/>
          <p:cNvSpPr txBox="1">
            <a:spLocks noChangeArrowheads="1"/>
          </p:cNvSpPr>
          <p:nvPr/>
        </p:nvSpPr>
        <p:spPr bwMode="auto">
          <a:xfrm rot="16200000">
            <a:off x="194421" y="3872099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203" name="Text Box 2126"/>
          <p:cNvSpPr txBox="1">
            <a:spLocks noChangeArrowheads="1"/>
          </p:cNvSpPr>
          <p:nvPr/>
        </p:nvSpPr>
        <p:spPr bwMode="auto">
          <a:xfrm>
            <a:off x="2875710" y="5950136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31326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5" grpId="0"/>
      <p:bldP spid="202" grpId="0"/>
      <p:bldP spid="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 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1396159" y="112086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4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55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5718228" y="2729564"/>
            <a:ext cx="3195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We are going to plot the first point.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40 in x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48 in y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811292" y="5502461"/>
            <a:ext cx="1064418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Up Arrow 2"/>
          <p:cNvSpPr/>
          <p:nvPr/>
        </p:nvSpPr>
        <p:spPr>
          <a:xfrm>
            <a:off x="2826194" y="4719824"/>
            <a:ext cx="117872" cy="775494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3" grpId="0" animBg="1"/>
      <p:bldP spid="156" grpId="0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149568" y="1103499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5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57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Second point.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79 in x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91 in y</a:t>
            </a:r>
          </a:p>
        </p:txBody>
      </p:sp>
      <p:sp>
        <p:nvSpPr>
          <p:cNvPr id="164" name="Right Arrow 163"/>
          <p:cNvSpPr/>
          <p:nvPr/>
        </p:nvSpPr>
        <p:spPr>
          <a:xfrm>
            <a:off x="1811292" y="5502461"/>
            <a:ext cx="256032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Up Arrow 164"/>
          <p:cNvSpPr/>
          <p:nvPr/>
        </p:nvSpPr>
        <p:spPr>
          <a:xfrm>
            <a:off x="4304063" y="3026358"/>
            <a:ext cx="117872" cy="246888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8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4" grpId="0" animBg="1"/>
      <p:bldP spid="1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2889996" y="1094002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8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59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60 in x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70 in y</a:t>
            </a:r>
          </a:p>
        </p:txBody>
      </p:sp>
      <p:sp>
        <p:nvSpPr>
          <p:cNvPr id="166" name="Right Arrow 165"/>
          <p:cNvSpPr/>
          <p:nvPr/>
        </p:nvSpPr>
        <p:spPr>
          <a:xfrm>
            <a:off x="1811292" y="5502461"/>
            <a:ext cx="182880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Up Arrow 166"/>
          <p:cNvSpPr/>
          <p:nvPr/>
        </p:nvSpPr>
        <p:spPr>
          <a:xfrm>
            <a:off x="3604342" y="3839625"/>
            <a:ext cx="117872" cy="173736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6" grpId="0" animBg="1"/>
      <p:bldP spid="1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3621834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59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0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65 in x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71 in y</a:t>
            </a:r>
          </a:p>
        </p:txBody>
      </p:sp>
      <p:sp>
        <p:nvSpPr>
          <p:cNvPr id="168" name="Right Arrow 167"/>
          <p:cNvSpPr/>
          <p:nvPr/>
        </p:nvSpPr>
        <p:spPr>
          <a:xfrm>
            <a:off x="1811292" y="5502461"/>
            <a:ext cx="201168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Up Arrow 168"/>
          <p:cNvSpPr/>
          <p:nvPr/>
        </p:nvSpPr>
        <p:spPr>
          <a:xfrm>
            <a:off x="3779153" y="3799284"/>
            <a:ext cx="117872" cy="173736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8" grpId="0" animBg="1"/>
      <p:bldP spid="1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2" name="Group 2224"/>
          <p:cNvGrpSpPr>
            <a:grpSpLocks/>
          </p:cNvGrpSpPr>
          <p:nvPr/>
        </p:nvGrpSpPr>
        <p:grpSpPr bwMode="auto">
          <a:xfrm>
            <a:off x="437310" y="1114611"/>
            <a:ext cx="8358187" cy="5232400"/>
            <a:chOff x="267" y="880"/>
            <a:chExt cx="5265" cy="3296"/>
          </a:xfrm>
        </p:grpSpPr>
        <p:grpSp>
          <p:nvGrpSpPr>
            <p:cNvPr id="9377" name="Group 2209"/>
            <p:cNvGrpSpPr>
              <a:grpSpLocks/>
            </p:cNvGrpSpPr>
            <p:nvPr/>
          </p:nvGrpSpPr>
          <p:grpSpPr bwMode="auto">
            <a:xfrm>
              <a:off x="267" y="880"/>
              <a:ext cx="5265" cy="3296"/>
              <a:chOff x="267" y="880"/>
              <a:chExt cx="5265" cy="3296"/>
            </a:xfrm>
          </p:grpSpPr>
          <p:grpSp>
            <p:nvGrpSpPr>
              <p:cNvPr id="9376" name="Group 2208"/>
              <p:cNvGrpSpPr>
                <a:grpSpLocks/>
              </p:cNvGrpSpPr>
              <p:nvPr/>
            </p:nvGrpSpPr>
            <p:grpSpPr bwMode="auto">
              <a:xfrm>
                <a:off x="477" y="1724"/>
                <a:ext cx="3023" cy="2452"/>
                <a:chOff x="405" y="1707"/>
                <a:chExt cx="3023" cy="2452"/>
              </a:xfrm>
            </p:grpSpPr>
            <p:sp>
              <p:nvSpPr>
                <p:cNvPr id="9283" name="Text Box 2115"/>
                <p:cNvSpPr txBox="1">
                  <a:spLocks noChangeArrowheads="1"/>
                </p:cNvSpPr>
                <p:nvPr/>
              </p:nvSpPr>
              <p:spPr bwMode="auto">
                <a:xfrm>
                  <a:off x="1131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20</a:t>
                  </a:r>
                </a:p>
              </p:txBody>
            </p:sp>
            <p:sp>
              <p:nvSpPr>
                <p:cNvPr id="9284" name="Text Box 2116"/>
                <p:cNvSpPr txBox="1">
                  <a:spLocks noChangeArrowheads="1"/>
                </p:cNvSpPr>
                <p:nvPr/>
              </p:nvSpPr>
              <p:spPr bwMode="auto">
                <a:xfrm>
                  <a:off x="1395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86" name="Text Box 2118"/>
                <p:cNvSpPr txBox="1">
                  <a:spLocks noChangeArrowheads="1"/>
                </p:cNvSpPr>
                <p:nvPr/>
              </p:nvSpPr>
              <p:spPr bwMode="auto">
                <a:xfrm>
                  <a:off x="1659" y="3747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87" name="Text Box 2119"/>
                <p:cNvSpPr txBox="1">
                  <a:spLocks noChangeArrowheads="1"/>
                </p:cNvSpPr>
                <p:nvPr/>
              </p:nvSpPr>
              <p:spPr bwMode="auto">
                <a:xfrm>
                  <a:off x="1869" y="3751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88" name="Text Box 2120"/>
                <p:cNvSpPr txBox="1">
                  <a:spLocks noChangeArrowheads="1"/>
                </p:cNvSpPr>
                <p:nvPr/>
              </p:nvSpPr>
              <p:spPr bwMode="auto">
                <a:xfrm>
                  <a:off x="2125" y="3743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289" name="Text Box 2121"/>
                <p:cNvSpPr txBox="1">
                  <a:spLocks noChangeArrowheads="1"/>
                </p:cNvSpPr>
                <p:nvPr/>
              </p:nvSpPr>
              <p:spPr bwMode="auto">
                <a:xfrm>
                  <a:off x="2365" y="3739"/>
                  <a:ext cx="26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290" name="Text Box 2122"/>
                <p:cNvSpPr txBox="1">
                  <a:spLocks noChangeArrowheads="1"/>
                </p:cNvSpPr>
                <p:nvPr/>
              </p:nvSpPr>
              <p:spPr bwMode="auto">
                <a:xfrm>
                  <a:off x="2561" y="3743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291" name="Text Box 2123"/>
                <p:cNvSpPr txBox="1">
                  <a:spLocks noChangeArrowheads="1"/>
                </p:cNvSpPr>
                <p:nvPr/>
              </p:nvSpPr>
              <p:spPr bwMode="auto">
                <a:xfrm>
                  <a:off x="2809" y="3751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400" dirty="0">
                      <a:latin typeface="Comic Sans MS" panose="030F0702030302020204" pitchFamily="66" charset="0"/>
                    </a:rPr>
                    <a:t>90</a:t>
                  </a:r>
                  <a:endParaRPr lang="en-GB" altLang="en-US" sz="14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292" name="Text Box 2124"/>
                <p:cNvSpPr txBox="1">
                  <a:spLocks noChangeArrowheads="1"/>
                </p:cNvSpPr>
                <p:nvPr/>
              </p:nvSpPr>
              <p:spPr bwMode="auto">
                <a:xfrm>
                  <a:off x="3033" y="3747"/>
                  <a:ext cx="328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14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294" name="Text Box 2126"/>
                <p:cNvSpPr txBox="1">
                  <a:spLocks noChangeArrowheads="1"/>
                </p:cNvSpPr>
                <p:nvPr/>
              </p:nvSpPr>
              <p:spPr bwMode="auto">
                <a:xfrm>
                  <a:off x="1731" y="3909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Maths</a:t>
                  </a:r>
                </a:p>
              </p:txBody>
            </p:sp>
            <p:sp>
              <p:nvSpPr>
                <p:cNvPr id="9295" name="Text Box 2127"/>
                <p:cNvSpPr txBox="1">
                  <a:spLocks noChangeArrowheads="1"/>
                </p:cNvSpPr>
                <p:nvPr/>
              </p:nvSpPr>
              <p:spPr bwMode="auto">
                <a:xfrm>
                  <a:off x="675" y="337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30</a:t>
                  </a:r>
                </a:p>
              </p:txBody>
            </p:sp>
            <p:sp>
              <p:nvSpPr>
                <p:cNvPr id="9297" name="Text Box 2129"/>
                <p:cNvSpPr txBox="1">
                  <a:spLocks noChangeArrowheads="1"/>
                </p:cNvSpPr>
                <p:nvPr/>
              </p:nvSpPr>
              <p:spPr bwMode="auto">
                <a:xfrm>
                  <a:off x="675" y="3125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40</a:t>
                  </a:r>
                </a:p>
              </p:txBody>
            </p:sp>
            <p:sp>
              <p:nvSpPr>
                <p:cNvPr id="9298" name="Text Box 2130"/>
                <p:cNvSpPr txBox="1">
                  <a:spLocks noChangeArrowheads="1"/>
                </p:cNvSpPr>
                <p:nvPr/>
              </p:nvSpPr>
              <p:spPr bwMode="auto">
                <a:xfrm>
                  <a:off x="663" y="28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50</a:t>
                  </a:r>
                </a:p>
              </p:txBody>
            </p:sp>
            <p:sp>
              <p:nvSpPr>
                <p:cNvPr id="9299" name="Text Box 2131"/>
                <p:cNvSpPr txBox="1">
                  <a:spLocks noChangeArrowheads="1"/>
                </p:cNvSpPr>
                <p:nvPr/>
              </p:nvSpPr>
              <p:spPr bwMode="auto">
                <a:xfrm>
                  <a:off x="667" y="2657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60</a:t>
                  </a:r>
                </a:p>
              </p:txBody>
            </p:sp>
            <p:sp>
              <p:nvSpPr>
                <p:cNvPr id="9300" name="Text Box 2132"/>
                <p:cNvSpPr txBox="1">
                  <a:spLocks noChangeArrowheads="1"/>
                </p:cNvSpPr>
                <p:nvPr/>
              </p:nvSpPr>
              <p:spPr bwMode="auto">
                <a:xfrm>
                  <a:off x="683" y="2393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70</a:t>
                  </a:r>
                </a:p>
              </p:txBody>
            </p:sp>
            <p:sp>
              <p:nvSpPr>
                <p:cNvPr id="9301" name="Text Box 2133"/>
                <p:cNvSpPr txBox="1">
                  <a:spLocks noChangeArrowheads="1"/>
                </p:cNvSpPr>
                <p:nvPr/>
              </p:nvSpPr>
              <p:spPr bwMode="auto">
                <a:xfrm>
                  <a:off x="679" y="2169"/>
                  <a:ext cx="32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80</a:t>
                  </a:r>
                </a:p>
              </p:txBody>
            </p:sp>
            <p:sp>
              <p:nvSpPr>
                <p:cNvPr id="9302" name="Text Box 2134"/>
                <p:cNvSpPr txBox="1">
                  <a:spLocks noChangeArrowheads="1"/>
                </p:cNvSpPr>
                <p:nvPr/>
              </p:nvSpPr>
              <p:spPr bwMode="auto">
                <a:xfrm>
                  <a:off x="671" y="1933"/>
                  <a:ext cx="328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90</a:t>
                  </a:r>
                </a:p>
              </p:txBody>
            </p:sp>
            <p:grpSp>
              <p:nvGrpSpPr>
                <p:cNvPr id="9324" name="Group 2156"/>
                <p:cNvGrpSpPr>
                  <a:grpSpLocks/>
                </p:cNvGrpSpPr>
                <p:nvPr/>
              </p:nvGrpSpPr>
              <p:grpSpPr bwMode="auto">
                <a:xfrm>
                  <a:off x="1017" y="1815"/>
                  <a:ext cx="2411" cy="1928"/>
                  <a:chOff x="1349" y="1737"/>
                  <a:chExt cx="2411" cy="1928"/>
                </a:xfrm>
              </p:grpSpPr>
              <p:sp>
                <p:nvSpPr>
                  <p:cNvPr id="9170" name="Rectangle 2002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1" name="Rectangle 2003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2" name="Rectangle 200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3" name="Rectangle 2005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4" name="Rectangle 200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424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5" name="Rectangle 2007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6" name="Rectangle 2008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7" name="Rectangle 2009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8" name="Rectangle 2010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79" name="Rectangle 2011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424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2" name="Rectangle 2014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3" name="Rectangle 2015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4" name="Rectangle 2016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5" name="Rectangle 2017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6" name="Rectangle 201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3183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7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8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89" name="Rectangle 2021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0" name="Rectangle 2022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1" name="Rectangle 2023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3183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3" name="Rectangle 2025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4" name="Rectangle 2026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5" name="Rectangle 2027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6" name="Rectangle 2028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7" name="Rectangle 202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942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8" name="Rectangle 2030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99" name="Rectangle 2031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0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1" name="Rectangle 2033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2" name="Rectangle 2034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942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4" name="Rectangle 2036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5" name="Rectangle 2037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6" name="Rectangle 2038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7" name="Rectangle 2039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8" name="Rectangle 204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700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09" name="Rectangle 2041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0" name="Rectangle 2042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1" name="Rectangle 2043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2" name="Rectangle 2044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3" name="Rectangle 2045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700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5" name="Rectangle 2047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6" name="Rectangle 2048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7" name="Rectangle 2049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8" name="Rectangle 2050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19" name="Rectangle 205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460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0" name="Rectangle 2052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1" name="Rectangle 2053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2" name="Rectangle 2054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3" name="Rectangle 2055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4" name="Rectangle 2056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460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6" name="Rectangle 2058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7" name="Rectangle 2059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8" name="Rectangle 2060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29" name="Rectangle 2061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0" name="Rectangle 20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2219"/>
                    <a:ext cx="242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1" name="Rectangle 2063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2" name="Rectangle 2064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3" name="Rectangle 2065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4" name="Rectangle 2066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5" name="Rectangle 2067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2219"/>
                    <a:ext cx="241" cy="241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7" name="Rectangle 2069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8" name="Rectangle 2070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39" name="Rectangle 2071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0" name="Rectangle 2072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1" name="Rectangle 207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977"/>
                    <a:ext cx="242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2" name="Rectangle 2074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3" name="Rectangle 2075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4" name="Rectangle 2076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5" name="Rectangle 2077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6" name="Rectangle 2078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977"/>
                    <a:ext cx="241" cy="242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8" name="Rectangle 2080"/>
                  <p:cNvSpPr>
                    <a:spLocks noChangeArrowheads="1"/>
                  </p:cNvSpPr>
                  <p:nvPr/>
                </p:nvSpPr>
                <p:spPr bwMode="auto">
                  <a:xfrm>
                    <a:off x="134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49" name="Rectangle 2081"/>
                  <p:cNvSpPr>
                    <a:spLocks noChangeArrowheads="1"/>
                  </p:cNvSpPr>
                  <p:nvPr/>
                </p:nvSpPr>
                <p:spPr bwMode="auto">
                  <a:xfrm>
                    <a:off x="1590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0" name="Rectangle 2082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1" name="Rectangle 2083"/>
                  <p:cNvSpPr>
                    <a:spLocks noChangeArrowheads="1"/>
                  </p:cNvSpPr>
                  <p:nvPr/>
                </p:nvSpPr>
                <p:spPr bwMode="auto">
                  <a:xfrm>
                    <a:off x="2072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2" name="Rectangle 208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1737"/>
                    <a:ext cx="242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3" name="Rectangle 2085"/>
                  <p:cNvSpPr>
                    <a:spLocks noChangeArrowheads="1"/>
                  </p:cNvSpPr>
                  <p:nvPr/>
                </p:nvSpPr>
                <p:spPr bwMode="auto">
                  <a:xfrm>
                    <a:off x="2555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4" name="Rectangle 2086"/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5" name="Rectangle 2087"/>
                  <p:cNvSpPr>
                    <a:spLocks noChangeArrowheads="1"/>
                  </p:cNvSpPr>
                  <p:nvPr/>
                </p:nvSpPr>
                <p:spPr bwMode="auto">
                  <a:xfrm>
                    <a:off x="3037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6" name="Rectangle 2088"/>
                  <p:cNvSpPr>
                    <a:spLocks noChangeArrowheads="1"/>
                  </p:cNvSpPr>
                  <p:nvPr/>
                </p:nvSpPr>
                <p:spPr bwMode="auto">
                  <a:xfrm>
                    <a:off x="3278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57" name="Rectangle 2089"/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1737"/>
                    <a:ext cx="241" cy="240"/>
                  </a:xfrm>
                  <a:prstGeom prst="rect">
                    <a:avLst/>
                  </a:prstGeom>
                  <a:noFill/>
                  <a:ln w="9525">
                    <a:solidFill>
                      <a:srgbClr val="C0C0C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15" name="Text Box 2147"/>
                <p:cNvSpPr txBox="1">
                  <a:spLocks noChangeArrowheads="1"/>
                </p:cNvSpPr>
                <p:nvPr/>
              </p:nvSpPr>
              <p:spPr bwMode="auto">
                <a:xfrm>
                  <a:off x="614" y="1707"/>
                  <a:ext cx="44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000" dirty="0">
                      <a:latin typeface="Comic Sans MS" panose="030F0702030302020204" pitchFamily="66" charset="0"/>
                    </a:rPr>
                    <a:t>100</a:t>
                  </a:r>
                </a:p>
              </p:txBody>
            </p:sp>
            <p:sp>
              <p:nvSpPr>
                <p:cNvPr id="9316" name="Text Box 214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42" y="2600"/>
                  <a:ext cx="97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altLang="en-US" sz="2000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Science</a:t>
                  </a:r>
                </a:p>
              </p:txBody>
            </p:sp>
            <p:sp>
              <p:nvSpPr>
                <p:cNvPr id="9325" name="Line 2157"/>
                <p:cNvSpPr>
                  <a:spLocks noChangeShapeType="1"/>
                </p:cNvSpPr>
                <p:nvPr/>
              </p:nvSpPr>
              <p:spPr bwMode="auto">
                <a:xfrm>
                  <a:off x="1017" y="3743"/>
                  <a:ext cx="24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82" name="Line 2114"/>
                <p:cNvSpPr>
                  <a:spLocks noChangeShapeType="1"/>
                </p:cNvSpPr>
                <p:nvPr/>
              </p:nvSpPr>
              <p:spPr bwMode="auto">
                <a:xfrm flipH="1">
                  <a:off x="1017" y="1814"/>
                  <a:ext cx="14" cy="19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8" name="Text Box 2160" descr="Parchment"/>
              <p:cNvSpPr txBox="1">
                <a:spLocks noChangeArrowheads="1"/>
              </p:cNvSpPr>
              <p:nvPr/>
            </p:nvSpPr>
            <p:spPr bwMode="auto">
              <a:xfrm>
                <a:off x="328" y="1486"/>
                <a:ext cx="5088" cy="25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Plot a 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scatter graph</a:t>
                </a:r>
                <a:r>
                  <a:rPr lang="en-GB" altLang="en-US" sz="2000" dirty="0">
                    <a:latin typeface="Comic Sans MS" panose="030F0702030302020204" pitchFamily="66" charset="0"/>
                  </a:rPr>
                  <a:t> for this data</a:t>
                </a: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  <p:sp>
            <p:nvSpPr>
              <p:cNvPr id="9351" name="Rectangle 2183"/>
              <p:cNvSpPr>
                <a:spLocks noChangeArrowheads="1"/>
              </p:cNvSpPr>
              <p:nvPr/>
            </p:nvSpPr>
            <p:spPr bwMode="auto">
              <a:xfrm>
                <a:off x="5066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95</a:t>
                </a:r>
              </a:p>
            </p:txBody>
          </p:sp>
          <p:sp>
            <p:nvSpPr>
              <p:cNvPr id="9350" name="Rectangle 2182"/>
              <p:cNvSpPr>
                <a:spLocks noChangeArrowheads="1"/>
              </p:cNvSpPr>
              <p:nvPr/>
            </p:nvSpPr>
            <p:spPr bwMode="auto">
              <a:xfrm>
                <a:off x="4600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49" name="Rectangle 2181"/>
              <p:cNvSpPr>
                <a:spLocks noChangeArrowheads="1"/>
              </p:cNvSpPr>
              <p:nvPr/>
            </p:nvSpPr>
            <p:spPr bwMode="auto">
              <a:xfrm>
                <a:off x="4134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75</a:t>
                </a:r>
              </a:p>
            </p:txBody>
          </p:sp>
          <p:sp>
            <p:nvSpPr>
              <p:cNvPr id="9348" name="Rectangle 2180"/>
              <p:cNvSpPr>
                <a:spLocks noChangeArrowheads="1"/>
              </p:cNvSpPr>
              <p:nvPr/>
            </p:nvSpPr>
            <p:spPr bwMode="auto">
              <a:xfrm>
                <a:off x="3668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47" name="Rectangle 2179"/>
              <p:cNvSpPr>
                <a:spLocks noChangeArrowheads="1"/>
              </p:cNvSpPr>
              <p:nvPr/>
            </p:nvSpPr>
            <p:spPr bwMode="auto">
              <a:xfrm>
                <a:off x="3202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46" name="Rectangle 2178"/>
              <p:cNvSpPr>
                <a:spLocks noChangeArrowheads="1"/>
              </p:cNvSpPr>
              <p:nvPr/>
            </p:nvSpPr>
            <p:spPr bwMode="auto">
              <a:xfrm>
                <a:off x="2735" y="1129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50</a:t>
                </a:r>
              </a:p>
            </p:txBody>
          </p:sp>
          <p:sp>
            <p:nvSpPr>
              <p:cNvPr id="9345" name="Rectangle 2177"/>
              <p:cNvSpPr>
                <a:spLocks noChangeArrowheads="1"/>
              </p:cNvSpPr>
              <p:nvPr/>
            </p:nvSpPr>
            <p:spPr bwMode="auto">
              <a:xfrm>
                <a:off x="2269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71</a:t>
                </a:r>
              </a:p>
            </p:txBody>
          </p:sp>
          <p:sp>
            <p:nvSpPr>
              <p:cNvPr id="9344" name="Rectangle 2176"/>
              <p:cNvSpPr>
                <a:spLocks noChangeArrowheads="1"/>
              </p:cNvSpPr>
              <p:nvPr/>
            </p:nvSpPr>
            <p:spPr bwMode="auto">
              <a:xfrm>
                <a:off x="1803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70</a:t>
                </a:r>
              </a:p>
            </p:txBody>
          </p:sp>
          <p:sp>
            <p:nvSpPr>
              <p:cNvPr id="9343" name="Rectangle 2175"/>
              <p:cNvSpPr>
                <a:spLocks noChangeArrowheads="1"/>
              </p:cNvSpPr>
              <p:nvPr/>
            </p:nvSpPr>
            <p:spPr bwMode="auto">
              <a:xfrm>
                <a:off x="1337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91</a:t>
                </a:r>
              </a:p>
            </p:txBody>
          </p:sp>
          <p:sp>
            <p:nvSpPr>
              <p:cNvPr id="9342" name="Rectangle 2174"/>
              <p:cNvSpPr>
                <a:spLocks noChangeArrowheads="1"/>
              </p:cNvSpPr>
              <p:nvPr/>
            </p:nvSpPr>
            <p:spPr bwMode="auto">
              <a:xfrm>
                <a:off x="871" y="1129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48</a:t>
                </a:r>
              </a:p>
            </p:txBody>
          </p:sp>
          <p:sp>
            <p:nvSpPr>
              <p:cNvPr id="9340" name="Rectangle 2172"/>
              <p:cNvSpPr>
                <a:spLocks noChangeArrowheads="1"/>
              </p:cNvSpPr>
              <p:nvPr/>
            </p:nvSpPr>
            <p:spPr bwMode="auto">
              <a:xfrm>
                <a:off x="5066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85</a:t>
                </a:r>
              </a:p>
            </p:txBody>
          </p:sp>
          <p:sp>
            <p:nvSpPr>
              <p:cNvPr id="9339" name="Rectangle 2171"/>
              <p:cNvSpPr>
                <a:spLocks noChangeArrowheads="1"/>
              </p:cNvSpPr>
              <p:nvPr/>
            </p:nvSpPr>
            <p:spPr bwMode="auto">
              <a:xfrm>
                <a:off x="4600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45</a:t>
                </a:r>
              </a:p>
            </p:txBody>
          </p:sp>
          <p:sp>
            <p:nvSpPr>
              <p:cNvPr id="9338" name="Rectangle 2170"/>
              <p:cNvSpPr>
                <a:spLocks noChangeArrowheads="1"/>
              </p:cNvSpPr>
              <p:nvPr/>
            </p:nvSpPr>
            <p:spPr bwMode="auto">
              <a:xfrm>
                <a:off x="4134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67</a:t>
                </a:r>
              </a:p>
            </p:txBody>
          </p:sp>
          <p:sp>
            <p:nvSpPr>
              <p:cNvPr id="9337" name="Rectangle 2169"/>
              <p:cNvSpPr>
                <a:spLocks noChangeArrowheads="1"/>
              </p:cNvSpPr>
              <p:nvPr/>
            </p:nvSpPr>
            <p:spPr bwMode="auto">
              <a:xfrm>
                <a:off x="3668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56</a:t>
                </a:r>
              </a:p>
            </p:txBody>
          </p:sp>
          <p:sp>
            <p:nvSpPr>
              <p:cNvPr id="9336" name="Rectangle 2168"/>
              <p:cNvSpPr>
                <a:spLocks noChangeArrowheads="1"/>
              </p:cNvSpPr>
              <p:nvPr/>
            </p:nvSpPr>
            <p:spPr bwMode="auto">
              <a:xfrm>
                <a:off x="3202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73</a:t>
                </a:r>
              </a:p>
            </p:txBody>
          </p:sp>
          <p:sp>
            <p:nvSpPr>
              <p:cNvPr id="9335" name="Rectangle 2167"/>
              <p:cNvSpPr>
                <a:spLocks noChangeArrowheads="1"/>
              </p:cNvSpPr>
              <p:nvPr/>
            </p:nvSpPr>
            <p:spPr bwMode="auto">
              <a:xfrm>
                <a:off x="2735" y="880"/>
                <a:ext cx="467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30</a:t>
                </a:r>
              </a:p>
            </p:txBody>
          </p:sp>
          <p:sp>
            <p:nvSpPr>
              <p:cNvPr id="9334" name="Rectangle 2166"/>
              <p:cNvSpPr>
                <a:spLocks noChangeArrowheads="1"/>
              </p:cNvSpPr>
              <p:nvPr/>
            </p:nvSpPr>
            <p:spPr bwMode="auto">
              <a:xfrm>
                <a:off x="2269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65</a:t>
                </a:r>
              </a:p>
            </p:txBody>
          </p:sp>
          <p:sp>
            <p:nvSpPr>
              <p:cNvPr id="9333" name="Rectangle 2165"/>
              <p:cNvSpPr>
                <a:spLocks noChangeArrowheads="1"/>
              </p:cNvSpPr>
              <p:nvPr/>
            </p:nvSpPr>
            <p:spPr bwMode="auto">
              <a:xfrm>
                <a:off x="1803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60</a:t>
                </a:r>
              </a:p>
            </p:txBody>
          </p:sp>
          <p:sp>
            <p:nvSpPr>
              <p:cNvPr id="9332" name="Rectangle 2164"/>
              <p:cNvSpPr>
                <a:spLocks noChangeArrowheads="1"/>
              </p:cNvSpPr>
              <p:nvPr/>
            </p:nvSpPr>
            <p:spPr bwMode="auto">
              <a:xfrm>
                <a:off x="1337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79</a:t>
                </a:r>
              </a:p>
            </p:txBody>
          </p:sp>
          <p:sp>
            <p:nvSpPr>
              <p:cNvPr id="9331" name="Rectangle 2163"/>
              <p:cNvSpPr>
                <a:spLocks noChangeArrowheads="1"/>
              </p:cNvSpPr>
              <p:nvPr/>
            </p:nvSpPr>
            <p:spPr bwMode="auto">
              <a:xfrm>
                <a:off x="871" y="880"/>
                <a:ext cx="46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000" dirty="0">
                    <a:latin typeface="Comic Sans MS" panose="030F0702030302020204" pitchFamily="66" charset="0"/>
                  </a:rPr>
                  <a:t>40</a:t>
                </a:r>
              </a:p>
            </p:txBody>
          </p:sp>
          <p:sp>
            <p:nvSpPr>
              <p:cNvPr id="9352" name="Line 2184"/>
              <p:cNvSpPr>
                <a:spLocks noChangeShapeType="1"/>
              </p:cNvSpPr>
              <p:nvPr/>
            </p:nvSpPr>
            <p:spPr bwMode="auto">
              <a:xfrm>
                <a:off x="267" y="880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Line 2185"/>
              <p:cNvSpPr>
                <a:spLocks noChangeShapeType="1"/>
              </p:cNvSpPr>
              <p:nvPr/>
            </p:nvSpPr>
            <p:spPr bwMode="auto">
              <a:xfrm>
                <a:off x="267" y="1125"/>
                <a:ext cx="526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Line 2186"/>
              <p:cNvSpPr>
                <a:spLocks noChangeShapeType="1"/>
              </p:cNvSpPr>
              <p:nvPr/>
            </p:nvSpPr>
            <p:spPr bwMode="auto">
              <a:xfrm>
                <a:off x="267" y="1378"/>
                <a:ext cx="526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Line 2187"/>
              <p:cNvSpPr>
                <a:spLocks noChangeShapeType="1"/>
              </p:cNvSpPr>
              <p:nvPr/>
            </p:nvSpPr>
            <p:spPr bwMode="auto">
              <a:xfrm>
                <a:off x="267" y="889"/>
                <a:ext cx="1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Line 2188"/>
              <p:cNvSpPr>
                <a:spLocks noChangeShapeType="1"/>
              </p:cNvSpPr>
              <p:nvPr/>
            </p:nvSpPr>
            <p:spPr bwMode="auto">
              <a:xfrm>
                <a:off x="871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Line 2189"/>
              <p:cNvSpPr>
                <a:spLocks noChangeShapeType="1"/>
              </p:cNvSpPr>
              <p:nvPr/>
            </p:nvSpPr>
            <p:spPr bwMode="auto">
              <a:xfrm>
                <a:off x="1337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Line 2190"/>
              <p:cNvSpPr>
                <a:spLocks noChangeShapeType="1"/>
              </p:cNvSpPr>
              <p:nvPr/>
            </p:nvSpPr>
            <p:spPr bwMode="auto">
              <a:xfrm>
                <a:off x="1803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Line 2191"/>
              <p:cNvSpPr>
                <a:spLocks noChangeShapeType="1"/>
              </p:cNvSpPr>
              <p:nvPr/>
            </p:nvSpPr>
            <p:spPr bwMode="auto">
              <a:xfrm>
                <a:off x="2269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2192"/>
              <p:cNvSpPr>
                <a:spLocks noChangeShapeType="1"/>
              </p:cNvSpPr>
              <p:nvPr/>
            </p:nvSpPr>
            <p:spPr bwMode="auto">
              <a:xfrm>
                <a:off x="2735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Line 2193"/>
              <p:cNvSpPr>
                <a:spLocks noChangeShapeType="1"/>
              </p:cNvSpPr>
              <p:nvPr/>
            </p:nvSpPr>
            <p:spPr bwMode="auto">
              <a:xfrm>
                <a:off x="3202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Line 2194"/>
              <p:cNvSpPr>
                <a:spLocks noChangeShapeType="1"/>
              </p:cNvSpPr>
              <p:nvPr/>
            </p:nvSpPr>
            <p:spPr bwMode="auto">
              <a:xfrm>
                <a:off x="3668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Line 2195"/>
              <p:cNvSpPr>
                <a:spLocks noChangeShapeType="1"/>
              </p:cNvSpPr>
              <p:nvPr/>
            </p:nvSpPr>
            <p:spPr bwMode="auto">
              <a:xfrm>
                <a:off x="4134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Line 2196"/>
              <p:cNvSpPr>
                <a:spLocks noChangeShapeType="1"/>
              </p:cNvSpPr>
              <p:nvPr/>
            </p:nvSpPr>
            <p:spPr bwMode="auto">
              <a:xfrm>
                <a:off x="4600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197"/>
              <p:cNvSpPr>
                <a:spLocks noChangeShapeType="1"/>
              </p:cNvSpPr>
              <p:nvPr/>
            </p:nvSpPr>
            <p:spPr bwMode="auto">
              <a:xfrm>
                <a:off x="5066" y="880"/>
                <a:ext cx="0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198"/>
              <p:cNvSpPr>
                <a:spLocks noChangeShapeType="1"/>
              </p:cNvSpPr>
              <p:nvPr/>
            </p:nvSpPr>
            <p:spPr bwMode="auto">
              <a:xfrm>
                <a:off x="5532" y="880"/>
                <a:ext cx="0" cy="49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391" name="Group 2223"/>
            <p:cNvGrpSpPr>
              <a:grpSpLocks/>
            </p:cNvGrpSpPr>
            <p:nvPr/>
          </p:nvGrpSpPr>
          <p:grpSpPr bwMode="auto">
            <a:xfrm>
              <a:off x="1049" y="3519"/>
              <a:ext cx="281" cy="281"/>
              <a:chOff x="854" y="3609"/>
              <a:chExt cx="281" cy="281"/>
            </a:xfrm>
          </p:grpSpPr>
          <p:grpSp>
            <p:nvGrpSpPr>
              <p:cNvPr id="9390" name="Group 2222"/>
              <p:cNvGrpSpPr>
                <a:grpSpLocks/>
              </p:cNvGrpSpPr>
              <p:nvPr/>
            </p:nvGrpSpPr>
            <p:grpSpPr bwMode="auto">
              <a:xfrm>
                <a:off x="891" y="3616"/>
                <a:ext cx="244" cy="274"/>
                <a:chOff x="891" y="3616"/>
                <a:chExt cx="244" cy="274"/>
              </a:xfrm>
            </p:grpSpPr>
            <p:sp>
              <p:nvSpPr>
                <p:cNvPr id="9385" name="Line 2217"/>
                <p:cNvSpPr>
                  <a:spLocks noChangeShapeType="1"/>
                </p:cNvSpPr>
                <p:nvPr/>
              </p:nvSpPr>
              <p:spPr bwMode="auto">
                <a:xfrm>
                  <a:off x="900" y="3852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6" name="Freeform 2218"/>
                <p:cNvSpPr>
                  <a:spLocks/>
                </p:cNvSpPr>
                <p:nvPr/>
              </p:nvSpPr>
              <p:spPr bwMode="auto">
                <a:xfrm>
                  <a:off x="892" y="3806"/>
                  <a:ext cx="243" cy="84"/>
                </a:xfrm>
                <a:custGeom>
                  <a:avLst/>
                  <a:gdLst>
                    <a:gd name="T0" fmla="*/ 0 w 243"/>
                    <a:gd name="T1" fmla="*/ 48 h 84"/>
                    <a:gd name="T2" fmla="*/ 97 w 243"/>
                    <a:gd name="T3" fmla="*/ 48 h 84"/>
                    <a:gd name="T4" fmla="*/ 120 w 243"/>
                    <a:gd name="T5" fmla="*/ 0 h 84"/>
                    <a:gd name="T6" fmla="*/ 154 w 243"/>
                    <a:gd name="T7" fmla="*/ 84 h 84"/>
                    <a:gd name="T8" fmla="*/ 175 w 243"/>
                    <a:gd name="T9" fmla="*/ 44 h 84"/>
                    <a:gd name="T10" fmla="*/ 243 w 243"/>
                    <a:gd name="T11" fmla="*/ 4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3" h="84">
                      <a:moveTo>
                        <a:pt x="0" y="48"/>
                      </a:moveTo>
                      <a:lnTo>
                        <a:pt x="97" y="48"/>
                      </a:lnTo>
                      <a:lnTo>
                        <a:pt x="120" y="0"/>
                      </a:lnTo>
                      <a:lnTo>
                        <a:pt x="154" y="84"/>
                      </a:lnTo>
                      <a:lnTo>
                        <a:pt x="175" y="44"/>
                      </a:lnTo>
                      <a:lnTo>
                        <a:pt x="243" y="44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87" name="Line 2219"/>
                <p:cNvSpPr>
                  <a:spLocks noChangeShapeType="1"/>
                </p:cNvSpPr>
                <p:nvPr/>
              </p:nvSpPr>
              <p:spPr bwMode="auto">
                <a:xfrm rot="5400000">
                  <a:off x="774" y="3733"/>
                  <a:ext cx="234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88" name="Freeform 2220"/>
              <p:cNvSpPr>
                <a:spLocks/>
              </p:cNvSpPr>
              <p:nvPr/>
            </p:nvSpPr>
            <p:spPr bwMode="auto">
              <a:xfrm rot="5400000">
                <a:off x="774" y="3689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373" name="Rectangle 2205"/>
          <p:cNvSpPr>
            <a:spLocks noChangeArrowheads="1"/>
          </p:cNvSpPr>
          <p:nvPr/>
        </p:nvSpPr>
        <p:spPr bwMode="auto">
          <a:xfrm>
            <a:off x="4369546" y="1112837"/>
            <a:ext cx="736600" cy="806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Text Box 118" descr="Parchment"/>
          <p:cNvSpPr txBox="1">
            <a:spLocks noChangeArrowheads="1"/>
          </p:cNvSpPr>
          <p:nvPr/>
        </p:nvSpPr>
        <p:spPr bwMode="auto">
          <a:xfrm>
            <a:off x="533400" y="261938"/>
            <a:ext cx="8077200" cy="7080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Ten students were surveyed to find the number of marks they received in a Maths test and a Science test. The results were:</a:t>
            </a:r>
          </a:p>
        </p:txBody>
      </p:sp>
      <p:sp>
        <p:nvSpPr>
          <p:cNvPr id="160" name="Rectangle 2173"/>
          <p:cNvSpPr>
            <a:spLocks noChangeArrowheads="1"/>
          </p:cNvSpPr>
          <p:nvPr/>
        </p:nvSpPr>
        <p:spPr bwMode="auto">
          <a:xfrm>
            <a:off x="397622" y="1556463"/>
            <a:ext cx="1022350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161" name="Rectangle 2162"/>
          <p:cNvSpPr>
            <a:spLocks noChangeArrowheads="1"/>
          </p:cNvSpPr>
          <p:nvPr/>
        </p:nvSpPr>
        <p:spPr bwMode="auto">
          <a:xfrm>
            <a:off x="400797" y="1169222"/>
            <a:ext cx="1019175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230640" y="283089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748258" y="450402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699503" y="358337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508210" y="363164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2353703" y="4412047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718228" y="2729564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Next point.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5718228" y="3471035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30 in x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836397" y="4212507"/>
            <a:ext cx="3195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50 in y</a:t>
            </a:r>
          </a:p>
        </p:txBody>
      </p:sp>
      <p:sp>
        <p:nvSpPr>
          <p:cNvPr id="171" name="Right Arrow 170"/>
          <p:cNvSpPr/>
          <p:nvPr/>
        </p:nvSpPr>
        <p:spPr>
          <a:xfrm>
            <a:off x="1811292" y="5502461"/>
            <a:ext cx="640080" cy="11430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Up Arrow 171"/>
          <p:cNvSpPr/>
          <p:nvPr/>
        </p:nvSpPr>
        <p:spPr>
          <a:xfrm>
            <a:off x="2434359" y="4581839"/>
            <a:ext cx="117872" cy="1005840"/>
          </a:xfrm>
          <a:prstGeom prst="up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  <p:bldP spid="171" grpId="0" animBg="1"/>
      <p:bldP spid="1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4EDAF550-C740-48EF-A108-05F8ECB65F4C}" vid="{191A1561-26E9-481D-8A6B-CCE4B79AF4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</Template>
  <TotalTime>234</TotalTime>
  <Words>1755</Words>
  <Application>Microsoft Office PowerPoint</Application>
  <PresentationFormat>On-screen Show (4:3)</PresentationFormat>
  <Paragraphs>840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Wingdings 2</vt:lpstr>
      <vt:lpstr>Theme1</vt:lpstr>
      <vt:lpstr>Scatter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Plotting scatter graphs</vt:lpstr>
      <vt:lpstr>Scatter graphs</vt:lpstr>
      <vt:lpstr>Plotting scatter graphs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14</cp:revision>
  <dcterms:created xsi:type="dcterms:W3CDTF">2020-04-09T11:48:32Z</dcterms:created>
  <dcterms:modified xsi:type="dcterms:W3CDTF">2023-08-18T10:08:11Z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