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292" r:id="rId4"/>
    <p:sldId id="264" r:id="rId5"/>
    <p:sldId id="289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94" r:id="rId16"/>
    <p:sldId id="293" r:id="rId17"/>
    <p:sldId id="290" r:id="rId18"/>
    <p:sldId id="299" r:id="rId19"/>
    <p:sldId id="298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33A6D3-8656-4DB9-8B0F-C1788402738B}" type="slidenum">
              <a:rPr lang="en-GB"/>
              <a:pPr/>
              <a:t>16</a:t>
            </a:fld>
            <a:endParaRPr lang="en-GB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356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3A521D-A341-4FBE-BD1C-01CC803CDE30}" type="slidenum">
              <a:rPr lang="en-GB"/>
              <a:pPr/>
              <a:t>17</a:t>
            </a:fld>
            <a:endParaRPr lang="en-GB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810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5FCA5-5E1A-43A5-B070-1599E365D769}" type="slidenum">
              <a:rPr lang="en-GB"/>
              <a:pPr/>
              <a:t>18</a:t>
            </a:fld>
            <a:endParaRPr lang="en-GB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0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6D8C6CB7-D0D9-43BD-A75E-230386B7C5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E71E026-5355-4317-90CA-A4DBC07AFCB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801734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03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5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D7AD54C-6B6F-4B8F-86CE-7D6C3638459A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981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7534DEF5-0AF4-448B-B3B5-56A6F09242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6C49A45-C83C-407C-93EA-4545D900639E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87642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213F682-172B-4961-9AF9-51D82A6EEB7E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52907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3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57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94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BA238E2-49EB-4DE9-8E59-42909AABB11D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58827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54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CF8DCD1-FFFF-4A0D-9414-33E2006B8CC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B596B6-107A-4CC6-8C5F-A57147FFF1D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7550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use scatter diagrams to compare and determine the relationship between two variables.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Scatter diagrams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943600" y="457200"/>
            <a:ext cx="3200400" cy="457200"/>
          </a:xfrm>
          <a:prstGeom prst="rect">
            <a:avLst/>
          </a:prstGeom>
        </p:spPr>
        <p:txBody>
          <a:bodyPr/>
          <a:lstStyle/>
          <a:p>
            <a:fld id="{418FB1FA-1B83-4CC8-939D-C627A9A0057A}" type="datetime3">
              <a:rPr lang="en-US" sz="2400" smtClean="0"/>
              <a:t>18 August 2023</a:t>
            </a:fld>
            <a:endParaRPr lang="en-US" sz="2400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Box 167"/>
          <p:cNvSpPr txBox="1"/>
          <p:nvPr/>
        </p:nvSpPr>
        <p:spPr>
          <a:xfrm>
            <a:off x="4007496" y="305057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5099795" y="110349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61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62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3699503" y="35833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508210" y="363164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353703" y="441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5718228" y="2729564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Next point.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73 in x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85 in y</a:t>
            </a:r>
          </a:p>
        </p:txBody>
      </p:sp>
      <p:sp>
        <p:nvSpPr>
          <p:cNvPr id="173" name="Right Arrow 172"/>
          <p:cNvSpPr/>
          <p:nvPr/>
        </p:nvSpPr>
        <p:spPr>
          <a:xfrm>
            <a:off x="1811292" y="5502461"/>
            <a:ext cx="2286000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Up Arrow 173"/>
          <p:cNvSpPr/>
          <p:nvPr/>
        </p:nvSpPr>
        <p:spPr>
          <a:xfrm>
            <a:off x="4101121" y="3181255"/>
            <a:ext cx="117872" cy="2377440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1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  <p:bldP spid="173" grpId="0" animBg="1"/>
      <p:bldP spid="17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Box 170"/>
          <p:cNvSpPr txBox="1"/>
          <p:nvPr/>
        </p:nvSpPr>
        <p:spPr>
          <a:xfrm>
            <a:off x="3393525" y="382195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data.</a:t>
                </a:r>
                <a:endParaRPr lang="en-GB" altLang="en-US" sz="2000" dirty="0">
                  <a:solidFill>
                    <a:schemeClr val="accent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5841222" y="1076878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62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63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007496" y="305057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699503" y="35833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3508210" y="363164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353703" y="441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5718228" y="2729564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Next point.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56 in x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65 in y</a:t>
            </a:r>
          </a:p>
        </p:txBody>
      </p:sp>
      <p:sp>
        <p:nvSpPr>
          <p:cNvPr id="175" name="Right Arrow 174"/>
          <p:cNvSpPr/>
          <p:nvPr/>
        </p:nvSpPr>
        <p:spPr>
          <a:xfrm>
            <a:off x="1811292" y="5502461"/>
            <a:ext cx="1645920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Up Arrow 175"/>
          <p:cNvSpPr/>
          <p:nvPr/>
        </p:nvSpPr>
        <p:spPr>
          <a:xfrm>
            <a:off x="3469832" y="4002545"/>
            <a:ext cx="117872" cy="1554480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0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5" grpId="0" animBg="1"/>
      <p:bldP spid="1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Box 168"/>
          <p:cNvSpPr txBox="1"/>
          <p:nvPr/>
        </p:nvSpPr>
        <p:spPr>
          <a:xfrm>
            <a:off x="3699503" y="35833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789015" y="346322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768" y="1114323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6571836" y="1098736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63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64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3393525" y="382195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007496" y="305057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3508210" y="363164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2353703" y="441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5718228" y="2729564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Next point.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67 in x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75 in y</a:t>
            </a:r>
          </a:p>
        </p:txBody>
      </p:sp>
      <p:sp>
        <p:nvSpPr>
          <p:cNvPr id="177" name="Right Arrow 176"/>
          <p:cNvSpPr/>
          <p:nvPr/>
        </p:nvSpPr>
        <p:spPr>
          <a:xfrm>
            <a:off x="1811292" y="5502461"/>
            <a:ext cx="2103120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Up Arrow 177"/>
          <p:cNvSpPr/>
          <p:nvPr/>
        </p:nvSpPr>
        <p:spPr>
          <a:xfrm>
            <a:off x="3873838" y="3652653"/>
            <a:ext cx="117872" cy="1920240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01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  <p:bldP spid="177" grpId="0" animBg="1"/>
      <p:bldP spid="1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Box 174"/>
          <p:cNvSpPr txBox="1"/>
          <p:nvPr/>
        </p:nvSpPr>
        <p:spPr>
          <a:xfrm>
            <a:off x="2947948" y="400642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7315945" y="1089624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64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65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699503" y="35833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789015" y="346322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3393525" y="382195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4007496" y="305057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508210" y="363164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2353703" y="441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5718228" y="2729564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Next point.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45 in x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60 in y</a:t>
            </a:r>
          </a:p>
        </p:txBody>
      </p:sp>
      <p:sp>
        <p:nvSpPr>
          <p:cNvPr id="179" name="Right Arrow 178"/>
          <p:cNvSpPr/>
          <p:nvPr/>
        </p:nvSpPr>
        <p:spPr>
          <a:xfrm>
            <a:off x="1811292" y="5502461"/>
            <a:ext cx="1280160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Up Arrow 179"/>
          <p:cNvSpPr/>
          <p:nvPr/>
        </p:nvSpPr>
        <p:spPr>
          <a:xfrm>
            <a:off x="3038230" y="4161024"/>
            <a:ext cx="117872" cy="1371600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1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  <p:bldP spid="179" grpId="0" animBg="1"/>
      <p:bldP spid="18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Box 172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4511028" y="266776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8" y="1724"/>
                <a:ext cx="3022" cy="2452"/>
                <a:chOff x="406" y="1707"/>
                <a:chExt cx="3022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3" y="263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8039101" y="111375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65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66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947948" y="400642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3699503" y="35833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3789015" y="346322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3393525" y="382195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4007496" y="305057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3508210" y="363164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2353703" y="441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18228" y="2729564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Next point.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85 in x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95 in y</a:t>
            </a:r>
          </a:p>
        </p:txBody>
      </p:sp>
      <p:sp>
        <p:nvSpPr>
          <p:cNvPr id="185" name="Right Arrow 184"/>
          <p:cNvSpPr/>
          <p:nvPr/>
        </p:nvSpPr>
        <p:spPr>
          <a:xfrm>
            <a:off x="1811292" y="5502461"/>
            <a:ext cx="2743200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Up Arrow 185"/>
          <p:cNvSpPr/>
          <p:nvPr/>
        </p:nvSpPr>
        <p:spPr>
          <a:xfrm>
            <a:off x="4584962" y="2840907"/>
            <a:ext cx="117872" cy="2743200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12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/>
      <p:bldP spid="185" grpId="0" animBg="1"/>
      <p:bldP spid="18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Box 172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4511028" y="266776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8" y="1724"/>
                <a:ext cx="3022" cy="2452"/>
                <a:chOff x="406" y="1707"/>
                <a:chExt cx="3022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3" y="263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8039101" y="111375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65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66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947948" y="400642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3699503" y="35833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3789015" y="346322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3393525" y="382195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4007496" y="305057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3508210" y="363164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2353703" y="441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5682457" y="2421206"/>
            <a:ext cx="3461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What can we deduce from this graph?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5755249" y="3652149"/>
            <a:ext cx="33887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Describe the correlation between the number of marks in Maths and the number of marks in Science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5779369" y="3097756"/>
            <a:ext cx="33479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There is correlation between the two variables.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860501" y="5591141"/>
            <a:ext cx="32834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There is positive correlation between the variables.</a:t>
            </a:r>
          </a:p>
        </p:txBody>
      </p:sp>
    </p:spTree>
    <p:extLst>
      <p:ext uri="{BB962C8B-B14F-4D97-AF65-F5344CB8AC3E}">
        <p14:creationId xmlns:p14="http://schemas.microsoft.com/office/powerpoint/2010/main" val="317442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/>
      <p:bldP spid="180" grpId="0"/>
      <p:bldP spid="1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34404" y="42647"/>
            <a:ext cx="6884988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b="1" u="sng" dirty="0">
                <a:solidFill>
                  <a:srgbClr val="000000"/>
                </a:solidFill>
                <a:latin typeface="Comic Sans MS" panose="030F0702030302020204" pitchFamily="66" charset="0"/>
                <a:ea typeface="+mn-ea"/>
                <a:cs typeface="+mn-cs"/>
              </a:rPr>
              <a:t>Plotting scatter graphs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42378" name="Text Box 10"/>
          <p:cNvSpPr txBox="1">
            <a:spLocks noChangeArrowheads="1"/>
          </p:cNvSpPr>
          <p:nvPr/>
        </p:nvSpPr>
        <p:spPr bwMode="auto">
          <a:xfrm>
            <a:off x="381000" y="620688"/>
            <a:ext cx="8618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We want to find out if there is any </a:t>
            </a:r>
            <a:r>
              <a:rPr lang="en-US" sz="2400" b="1" dirty="0">
                <a:solidFill>
                  <a:srgbClr val="FF6600"/>
                </a:solidFill>
              </a:rPr>
              <a:t>correlation</a:t>
            </a:r>
            <a:r>
              <a:rPr lang="en-US" sz="2400" dirty="0"/>
              <a:t> between the number of hours watching TV and the number of hours doing homework.</a:t>
            </a:r>
            <a:endParaRPr lang="en-GB" sz="2400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25450" y="1412776"/>
            <a:ext cx="8293100" cy="914400"/>
            <a:chOff x="221" y="1200"/>
            <a:chExt cx="5224" cy="576"/>
          </a:xfrm>
        </p:grpSpPr>
        <p:sp>
          <p:nvSpPr>
            <p:cNvPr id="442380" name="Rectangle 12"/>
            <p:cNvSpPr>
              <a:spLocks noChangeArrowheads="1"/>
            </p:cNvSpPr>
            <p:nvPr/>
          </p:nvSpPr>
          <p:spPr bwMode="auto">
            <a:xfrm>
              <a:off x="221" y="1200"/>
              <a:ext cx="1747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 dirty="0"/>
                <a:t>Hours watching TV</a:t>
              </a:r>
              <a:endParaRPr lang="en-GB" sz="2000" dirty="0"/>
            </a:p>
          </p:txBody>
        </p:sp>
        <p:sp>
          <p:nvSpPr>
            <p:cNvPr id="442381" name="Rectangle 13"/>
            <p:cNvSpPr>
              <a:spLocks noChangeArrowheads="1"/>
            </p:cNvSpPr>
            <p:nvPr/>
          </p:nvSpPr>
          <p:spPr bwMode="auto">
            <a:xfrm>
              <a:off x="221" y="1488"/>
              <a:ext cx="1747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/>
                <a:t>Hours doing homework</a:t>
              </a:r>
              <a:endParaRPr lang="en-GB" sz="2000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970" y="1200"/>
              <a:ext cx="3475" cy="576"/>
              <a:chOff x="1517" y="1200"/>
              <a:chExt cx="4291" cy="576"/>
            </a:xfrm>
          </p:grpSpPr>
          <p:sp>
            <p:nvSpPr>
              <p:cNvPr id="442383" name="Rectangle 15"/>
              <p:cNvSpPr>
                <a:spLocks noChangeArrowheads="1"/>
              </p:cNvSpPr>
              <p:nvPr/>
            </p:nvSpPr>
            <p:spPr bwMode="auto">
              <a:xfrm>
                <a:off x="151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</a:t>
                </a:r>
                <a:endParaRPr lang="en-GB" sz="2000"/>
              </a:p>
            </p:txBody>
          </p:sp>
          <p:sp>
            <p:nvSpPr>
              <p:cNvPr id="442384" name="Rectangle 16"/>
              <p:cNvSpPr>
                <a:spLocks noChangeArrowheads="1"/>
              </p:cNvSpPr>
              <p:nvPr/>
            </p:nvSpPr>
            <p:spPr bwMode="auto">
              <a:xfrm>
                <a:off x="151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2.5</a:t>
                </a:r>
                <a:endParaRPr lang="en-GB" sz="2000"/>
              </a:p>
            </p:txBody>
          </p:sp>
          <p:sp>
            <p:nvSpPr>
              <p:cNvPr id="442385" name="Rectangle 17"/>
              <p:cNvSpPr>
                <a:spLocks noChangeArrowheads="1"/>
              </p:cNvSpPr>
              <p:nvPr/>
            </p:nvSpPr>
            <p:spPr bwMode="auto">
              <a:xfrm>
                <a:off x="194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4</a:t>
                </a:r>
                <a:endParaRPr lang="en-GB" sz="2000"/>
              </a:p>
            </p:txBody>
          </p:sp>
          <p:sp>
            <p:nvSpPr>
              <p:cNvPr id="442386" name="Rectangle 18"/>
              <p:cNvSpPr>
                <a:spLocks noChangeArrowheads="1"/>
              </p:cNvSpPr>
              <p:nvPr/>
            </p:nvSpPr>
            <p:spPr bwMode="auto">
              <a:xfrm>
                <a:off x="194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0.5</a:t>
                </a:r>
                <a:endParaRPr lang="en-GB" sz="2000"/>
              </a:p>
            </p:txBody>
          </p:sp>
          <p:sp>
            <p:nvSpPr>
              <p:cNvPr id="442387" name="Rectangle 19"/>
              <p:cNvSpPr>
                <a:spLocks noChangeArrowheads="1"/>
              </p:cNvSpPr>
              <p:nvPr/>
            </p:nvSpPr>
            <p:spPr bwMode="auto">
              <a:xfrm>
                <a:off x="238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3.5</a:t>
                </a:r>
                <a:endParaRPr lang="en-GB" sz="2000"/>
              </a:p>
            </p:txBody>
          </p:sp>
          <p:sp>
            <p:nvSpPr>
              <p:cNvPr id="442388" name="Rectangle 20"/>
              <p:cNvSpPr>
                <a:spLocks noChangeArrowheads="1"/>
              </p:cNvSpPr>
              <p:nvPr/>
            </p:nvSpPr>
            <p:spPr bwMode="auto">
              <a:xfrm>
                <a:off x="238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0.5</a:t>
                </a:r>
                <a:endParaRPr lang="en-GB" sz="2000"/>
              </a:p>
            </p:txBody>
          </p:sp>
          <p:sp>
            <p:nvSpPr>
              <p:cNvPr id="442389" name="Rectangle 21"/>
              <p:cNvSpPr>
                <a:spLocks noChangeArrowheads="1"/>
              </p:cNvSpPr>
              <p:nvPr/>
            </p:nvSpPr>
            <p:spPr bwMode="auto">
              <a:xfrm>
                <a:off x="2813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</a:t>
                </a:r>
                <a:endParaRPr lang="en-GB" sz="2000"/>
              </a:p>
            </p:txBody>
          </p:sp>
          <p:sp>
            <p:nvSpPr>
              <p:cNvPr id="442390" name="Rectangle 22"/>
              <p:cNvSpPr>
                <a:spLocks noChangeArrowheads="1"/>
              </p:cNvSpPr>
              <p:nvPr/>
            </p:nvSpPr>
            <p:spPr bwMode="auto">
              <a:xfrm>
                <a:off x="2813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</a:t>
                </a:r>
                <a:endParaRPr lang="en-GB" sz="2000"/>
              </a:p>
            </p:txBody>
          </p:sp>
          <p:sp>
            <p:nvSpPr>
              <p:cNvPr id="442391" name="Rectangle 23"/>
              <p:cNvSpPr>
                <a:spLocks noChangeArrowheads="1"/>
              </p:cNvSpPr>
              <p:nvPr/>
            </p:nvSpPr>
            <p:spPr bwMode="auto">
              <a:xfrm>
                <a:off x="3245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1.5</a:t>
                </a:r>
                <a:endParaRPr lang="en-GB" sz="2000"/>
              </a:p>
            </p:txBody>
          </p:sp>
          <p:sp>
            <p:nvSpPr>
              <p:cNvPr id="442392" name="Rectangle 24"/>
              <p:cNvSpPr>
                <a:spLocks noChangeArrowheads="1"/>
              </p:cNvSpPr>
              <p:nvPr/>
            </p:nvSpPr>
            <p:spPr bwMode="auto">
              <a:xfrm>
                <a:off x="3245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3</a:t>
                </a:r>
                <a:endParaRPr lang="en-GB" sz="2000"/>
              </a:p>
            </p:txBody>
          </p:sp>
          <p:sp>
            <p:nvSpPr>
              <p:cNvPr id="442393" name="Rectangle 25"/>
              <p:cNvSpPr>
                <a:spLocks noChangeArrowheads="1"/>
              </p:cNvSpPr>
              <p:nvPr/>
            </p:nvSpPr>
            <p:spPr bwMode="auto">
              <a:xfrm>
                <a:off x="367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2.5</a:t>
                </a:r>
                <a:endParaRPr lang="en-GB" sz="2000"/>
              </a:p>
            </p:txBody>
          </p:sp>
          <p:sp>
            <p:nvSpPr>
              <p:cNvPr id="442394" name="Rectangle 26"/>
              <p:cNvSpPr>
                <a:spLocks noChangeArrowheads="1"/>
              </p:cNvSpPr>
              <p:nvPr/>
            </p:nvSpPr>
            <p:spPr bwMode="auto">
              <a:xfrm>
                <a:off x="367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</a:t>
                </a:r>
                <a:endParaRPr lang="en-GB" sz="2000"/>
              </a:p>
            </p:txBody>
          </p:sp>
          <p:sp>
            <p:nvSpPr>
              <p:cNvPr id="442395" name="Rectangle 27"/>
              <p:cNvSpPr>
                <a:spLocks noChangeArrowheads="1"/>
              </p:cNvSpPr>
              <p:nvPr/>
            </p:nvSpPr>
            <p:spPr bwMode="auto">
              <a:xfrm>
                <a:off x="410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3</a:t>
                </a:r>
                <a:endParaRPr lang="en-GB" sz="2000"/>
              </a:p>
            </p:txBody>
          </p:sp>
          <p:sp>
            <p:nvSpPr>
              <p:cNvPr id="442396" name="Rectangle 28"/>
              <p:cNvSpPr>
                <a:spLocks noChangeArrowheads="1"/>
              </p:cNvSpPr>
              <p:nvPr/>
            </p:nvSpPr>
            <p:spPr bwMode="auto">
              <a:xfrm>
                <a:off x="410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</a:t>
                </a:r>
                <a:endParaRPr lang="en-GB" sz="2000"/>
              </a:p>
            </p:txBody>
          </p:sp>
          <p:sp>
            <p:nvSpPr>
              <p:cNvPr id="442397" name="Rectangle 29"/>
              <p:cNvSpPr>
                <a:spLocks noChangeArrowheads="1"/>
              </p:cNvSpPr>
              <p:nvPr/>
            </p:nvSpPr>
            <p:spPr bwMode="auto">
              <a:xfrm>
                <a:off x="454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5</a:t>
                </a:r>
                <a:endParaRPr lang="en-GB" sz="2000"/>
              </a:p>
            </p:txBody>
          </p:sp>
          <p:sp>
            <p:nvSpPr>
              <p:cNvPr id="442398" name="Rectangle 30"/>
              <p:cNvSpPr>
                <a:spLocks noChangeArrowheads="1"/>
              </p:cNvSpPr>
              <p:nvPr/>
            </p:nvSpPr>
            <p:spPr bwMode="auto">
              <a:xfrm>
                <a:off x="454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0</a:t>
                </a:r>
                <a:endParaRPr lang="en-GB" sz="2000"/>
              </a:p>
            </p:txBody>
          </p:sp>
          <p:sp>
            <p:nvSpPr>
              <p:cNvPr id="442399" name="Rectangle 31"/>
              <p:cNvSpPr>
                <a:spLocks noChangeArrowheads="1"/>
              </p:cNvSpPr>
              <p:nvPr/>
            </p:nvSpPr>
            <p:spPr bwMode="auto">
              <a:xfrm>
                <a:off x="4944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</a:t>
                </a:r>
                <a:endParaRPr lang="en-GB" sz="2000"/>
              </a:p>
            </p:txBody>
          </p:sp>
          <p:sp>
            <p:nvSpPr>
              <p:cNvPr id="442400" name="Rectangle 32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</a:t>
                </a:r>
                <a:endParaRPr lang="en-GB" sz="2000"/>
              </a:p>
            </p:txBody>
          </p:sp>
          <p:sp>
            <p:nvSpPr>
              <p:cNvPr id="442401" name="Rectangle 33"/>
              <p:cNvSpPr>
                <a:spLocks noChangeArrowheads="1"/>
              </p:cNvSpPr>
              <p:nvPr/>
            </p:nvSpPr>
            <p:spPr bwMode="auto">
              <a:xfrm>
                <a:off x="5376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0.5</a:t>
                </a:r>
                <a:endParaRPr lang="en-GB" sz="2000"/>
              </a:p>
            </p:txBody>
          </p:sp>
          <p:sp>
            <p:nvSpPr>
              <p:cNvPr id="442402" name="Rectangle 34"/>
              <p:cNvSpPr>
                <a:spLocks noChangeArrowheads="1"/>
              </p:cNvSpPr>
              <p:nvPr/>
            </p:nvSpPr>
            <p:spPr bwMode="auto">
              <a:xfrm>
                <a:off x="5376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3</a:t>
                </a:r>
                <a:endParaRPr lang="en-GB" sz="2000"/>
              </a:p>
            </p:txBody>
          </p:sp>
        </p:grpSp>
      </p:grpSp>
      <p:pic>
        <p:nvPicPr>
          <p:cNvPr id="68" name="Picture 38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1215671" y="1547767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Text Box 23"/>
          <p:cNvSpPr txBox="1">
            <a:spLocks noChangeArrowheads="1"/>
          </p:cNvSpPr>
          <p:nvPr/>
        </p:nvSpPr>
        <p:spPr bwMode="auto">
          <a:xfrm>
            <a:off x="1731954" y="6476471"/>
            <a:ext cx="2217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Hours watching TV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Text Box 24"/>
          <p:cNvSpPr txBox="1">
            <a:spLocks noChangeArrowheads="1"/>
          </p:cNvSpPr>
          <p:nvPr/>
        </p:nvSpPr>
        <p:spPr bwMode="auto">
          <a:xfrm rot="16200000">
            <a:off x="-522043" y="4331351"/>
            <a:ext cx="26068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Hours doing homework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Line 14"/>
          <p:cNvSpPr>
            <a:spLocks noChangeShapeType="1"/>
          </p:cNvSpPr>
          <p:nvPr/>
        </p:nvSpPr>
        <p:spPr bwMode="auto">
          <a:xfrm flipV="1">
            <a:off x="1200837" y="2449241"/>
            <a:ext cx="0" cy="38404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2" name="Line 15"/>
          <p:cNvSpPr>
            <a:spLocks noChangeShapeType="1"/>
          </p:cNvSpPr>
          <p:nvPr/>
        </p:nvSpPr>
        <p:spPr bwMode="auto">
          <a:xfrm rot="5400000" flipV="1">
            <a:off x="2920902" y="4573584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169536" y="223654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y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591850" y="631539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x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38763" y="630221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0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55490" y="432491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51731" y="333790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010931" y="575824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15322" y="614832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034315" y="383518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307183" y="334437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528179" y="529033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573459" y="432491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293366" y="431222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726255" y="576747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15442" y="628474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938557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6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411015" y="627791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5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967867" y="6283495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4</a:t>
            </a:r>
            <a:endParaRPr lang="en-GB" sz="14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2479165" y="6277184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008592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55576" y="571875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0.5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78807" y="531713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</a:t>
            </a:r>
            <a:endParaRPr lang="en-GB" sz="14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805004" y="481319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1.5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91903" y="434284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78156" y="384488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2.5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78807" y="33716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90513" y="29144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3.5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915978" y="2421206"/>
            <a:ext cx="4083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What can we deduce from this graph?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988769" y="3652149"/>
            <a:ext cx="4119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Describe the correlation between the number of hours watching TV and the number of hours doing homework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012890" y="3097756"/>
            <a:ext cx="380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There is correlation between the two variables.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094022" y="5410976"/>
            <a:ext cx="380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There is negative  correlation between the variables.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3225390" y="1365201"/>
            <a:ext cx="492781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ounded Rectangle 64"/>
          <p:cNvSpPr/>
          <p:nvPr/>
        </p:nvSpPr>
        <p:spPr>
          <a:xfrm>
            <a:off x="3766751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ounded Rectangle 65"/>
          <p:cNvSpPr/>
          <p:nvPr/>
        </p:nvSpPr>
        <p:spPr>
          <a:xfrm>
            <a:off x="4349695" y="1366824"/>
            <a:ext cx="514204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ounded Rectangle 66"/>
          <p:cNvSpPr/>
          <p:nvPr/>
        </p:nvSpPr>
        <p:spPr>
          <a:xfrm>
            <a:off x="4891097" y="1366824"/>
            <a:ext cx="493227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ounded Rectangle 86"/>
          <p:cNvSpPr/>
          <p:nvPr/>
        </p:nvSpPr>
        <p:spPr>
          <a:xfrm>
            <a:off x="5419613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ounded Rectangle 92"/>
          <p:cNvSpPr/>
          <p:nvPr/>
        </p:nvSpPr>
        <p:spPr>
          <a:xfrm>
            <a:off x="5988312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ounded Rectangle 100"/>
          <p:cNvSpPr/>
          <p:nvPr/>
        </p:nvSpPr>
        <p:spPr>
          <a:xfrm>
            <a:off x="6559847" y="1366824"/>
            <a:ext cx="523341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ounded Rectangle 101"/>
          <p:cNvSpPr/>
          <p:nvPr/>
        </p:nvSpPr>
        <p:spPr>
          <a:xfrm>
            <a:off x="7109829" y="1366824"/>
            <a:ext cx="47130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ounded Rectangle 104"/>
          <p:cNvSpPr/>
          <p:nvPr/>
        </p:nvSpPr>
        <p:spPr>
          <a:xfrm>
            <a:off x="7597095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ounded Rectangle 105"/>
          <p:cNvSpPr/>
          <p:nvPr/>
        </p:nvSpPr>
        <p:spPr>
          <a:xfrm>
            <a:off x="8158935" y="1369096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5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8" grpId="0"/>
      <p:bldP spid="89" grpId="0"/>
      <p:bldP spid="90" grpId="0"/>
      <p:bldP spid="91" grpId="0"/>
      <p:bldP spid="92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3" grpId="0"/>
      <p:bldP spid="104" grpId="0"/>
      <p:bldP spid="61" grpId="0"/>
      <p:bldP spid="62" grpId="0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87" grpId="0" animBg="1"/>
      <p:bldP spid="87" grpId="1" animBg="1"/>
      <p:bldP spid="93" grpId="0" animBg="1"/>
      <p:bldP spid="93" grpId="1" animBg="1"/>
      <p:bldP spid="101" grpId="0" animBg="1"/>
      <p:bldP spid="101" grpId="1" animBg="1"/>
      <p:bldP spid="102" grpId="0" animBg="1"/>
      <p:bldP spid="102" grpId="1" animBg="1"/>
      <p:bldP spid="105" grpId="0" animBg="1"/>
      <p:bldP spid="105" grpId="1" animBg="1"/>
      <p:bldP spid="106" grpId="0" animBg="1"/>
      <p:bldP spid="10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8" name="Rectangle 12"/>
          <p:cNvSpPr>
            <a:spLocks noChangeArrowheads="1"/>
          </p:cNvSpPr>
          <p:nvPr/>
        </p:nvSpPr>
        <p:spPr bwMode="auto">
          <a:xfrm>
            <a:off x="350838" y="1355056"/>
            <a:ext cx="2057400" cy="457200"/>
          </a:xfrm>
          <a:prstGeom prst="rect">
            <a:avLst/>
          </a:prstGeom>
          <a:solidFill>
            <a:srgbClr val="FFB37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dirty="0"/>
              <a:t>Hand span (cm)</a:t>
            </a:r>
            <a:endParaRPr lang="en-GB" sz="2000" dirty="0"/>
          </a:p>
        </p:txBody>
      </p:sp>
      <p:sp>
        <p:nvSpPr>
          <p:cNvPr id="295949" name="Rectangle 13"/>
          <p:cNvSpPr>
            <a:spLocks noChangeArrowheads="1"/>
          </p:cNvSpPr>
          <p:nvPr/>
        </p:nvSpPr>
        <p:spPr bwMode="auto">
          <a:xfrm>
            <a:off x="350838" y="1812256"/>
            <a:ext cx="2057400" cy="457200"/>
          </a:xfrm>
          <a:prstGeom prst="rect">
            <a:avLst/>
          </a:prstGeom>
          <a:solidFill>
            <a:srgbClr val="FFB37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/>
              <a:t>Foot length (cm)</a:t>
            </a:r>
            <a:endParaRPr lang="en-GB" sz="2000"/>
          </a:p>
        </p:txBody>
      </p:sp>
      <p:sp>
        <p:nvSpPr>
          <p:cNvPr id="295950" name="Rectangle 14"/>
          <p:cNvSpPr>
            <a:spLocks noChangeArrowheads="1"/>
          </p:cNvSpPr>
          <p:nvPr/>
        </p:nvSpPr>
        <p:spPr bwMode="auto">
          <a:xfrm>
            <a:off x="2408238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18</a:t>
            </a:r>
            <a:endParaRPr lang="en-GB" sz="2400"/>
          </a:p>
        </p:txBody>
      </p:sp>
      <p:sp>
        <p:nvSpPr>
          <p:cNvPr id="295951" name="Rectangle 15"/>
          <p:cNvSpPr>
            <a:spLocks noChangeArrowheads="1"/>
          </p:cNvSpPr>
          <p:nvPr/>
        </p:nvSpPr>
        <p:spPr bwMode="auto">
          <a:xfrm>
            <a:off x="2408238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24</a:t>
            </a:r>
            <a:endParaRPr lang="en-GB" sz="2400"/>
          </a:p>
        </p:txBody>
      </p:sp>
      <p:sp>
        <p:nvSpPr>
          <p:cNvPr id="295952" name="Rectangle 16"/>
          <p:cNvSpPr>
            <a:spLocks noChangeArrowheads="1"/>
          </p:cNvSpPr>
          <p:nvPr/>
        </p:nvSpPr>
        <p:spPr bwMode="auto">
          <a:xfrm>
            <a:off x="3032125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16</a:t>
            </a:r>
            <a:endParaRPr lang="en-GB" sz="2400"/>
          </a:p>
        </p:txBody>
      </p:sp>
      <p:sp>
        <p:nvSpPr>
          <p:cNvPr id="295953" name="Rectangle 17"/>
          <p:cNvSpPr>
            <a:spLocks noChangeArrowheads="1"/>
          </p:cNvSpPr>
          <p:nvPr/>
        </p:nvSpPr>
        <p:spPr bwMode="auto">
          <a:xfrm>
            <a:off x="3032125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21</a:t>
            </a:r>
            <a:endParaRPr lang="en-GB" sz="2400"/>
          </a:p>
        </p:txBody>
      </p:sp>
      <p:sp>
        <p:nvSpPr>
          <p:cNvPr id="295954" name="Rectangle 18"/>
          <p:cNvSpPr>
            <a:spLocks noChangeArrowheads="1"/>
          </p:cNvSpPr>
          <p:nvPr/>
        </p:nvSpPr>
        <p:spPr bwMode="auto">
          <a:xfrm>
            <a:off x="3657600" y="13550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20</a:t>
            </a:r>
            <a:endParaRPr lang="en-GB" sz="2400"/>
          </a:p>
        </p:txBody>
      </p:sp>
      <p:sp>
        <p:nvSpPr>
          <p:cNvPr id="295955" name="Rectangle 19"/>
          <p:cNvSpPr>
            <a:spLocks noChangeArrowheads="1"/>
          </p:cNvSpPr>
          <p:nvPr/>
        </p:nvSpPr>
        <p:spPr bwMode="auto">
          <a:xfrm>
            <a:off x="3657600" y="18122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28</a:t>
            </a:r>
            <a:endParaRPr lang="en-GB" sz="2400"/>
          </a:p>
        </p:txBody>
      </p:sp>
      <p:sp>
        <p:nvSpPr>
          <p:cNvPr id="295956" name="Rectangle 20"/>
          <p:cNvSpPr>
            <a:spLocks noChangeArrowheads="1"/>
          </p:cNvSpPr>
          <p:nvPr/>
        </p:nvSpPr>
        <p:spPr bwMode="auto">
          <a:xfrm>
            <a:off x="4281488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15</a:t>
            </a:r>
            <a:endParaRPr lang="en-GB" sz="2400"/>
          </a:p>
        </p:txBody>
      </p:sp>
      <p:sp>
        <p:nvSpPr>
          <p:cNvPr id="295957" name="Rectangle 21"/>
          <p:cNvSpPr>
            <a:spLocks noChangeArrowheads="1"/>
          </p:cNvSpPr>
          <p:nvPr/>
        </p:nvSpPr>
        <p:spPr bwMode="auto">
          <a:xfrm>
            <a:off x="4281488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dirty="0"/>
              <a:t>21</a:t>
            </a:r>
            <a:endParaRPr lang="en-GB" sz="2400" dirty="0"/>
          </a:p>
        </p:txBody>
      </p:sp>
      <p:sp>
        <p:nvSpPr>
          <p:cNvPr id="295958" name="Rectangle 22"/>
          <p:cNvSpPr>
            <a:spLocks noChangeArrowheads="1"/>
          </p:cNvSpPr>
          <p:nvPr/>
        </p:nvSpPr>
        <p:spPr bwMode="auto">
          <a:xfrm>
            <a:off x="4905375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16</a:t>
            </a:r>
            <a:endParaRPr lang="en-GB" sz="2400"/>
          </a:p>
        </p:txBody>
      </p:sp>
      <p:sp>
        <p:nvSpPr>
          <p:cNvPr id="295959" name="Rectangle 23"/>
          <p:cNvSpPr>
            <a:spLocks noChangeArrowheads="1"/>
          </p:cNvSpPr>
          <p:nvPr/>
        </p:nvSpPr>
        <p:spPr bwMode="auto">
          <a:xfrm>
            <a:off x="4905375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22</a:t>
            </a:r>
            <a:endParaRPr lang="en-GB" sz="2400"/>
          </a:p>
        </p:txBody>
      </p:sp>
      <p:sp>
        <p:nvSpPr>
          <p:cNvPr id="295960" name="Rectangle 24"/>
          <p:cNvSpPr>
            <a:spLocks noChangeArrowheads="1"/>
          </p:cNvSpPr>
          <p:nvPr/>
        </p:nvSpPr>
        <p:spPr bwMode="auto">
          <a:xfrm>
            <a:off x="5530850" y="13550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21</a:t>
            </a:r>
            <a:endParaRPr lang="en-GB" sz="2400"/>
          </a:p>
        </p:txBody>
      </p:sp>
      <p:sp>
        <p:nvSpPr>
          <p:cNvPr id="295961" name="Rectangle 25"/>
          <p:cNvSpPr>
            <a:spLocks noChangeArrowheads="1"/>
          </p:cNvSpPr>
          <p:nvPr/>
        </p:nvSpPr>
        <p:spPr bwMode="auto">
          <a:xfrm>
            <a:off x="5530850" y="1812256"/>
            <a:ext cx="623888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dirty="0"/>
              <a:t>26</a:t>
            </a:r>
            <a:endParaRPr lang="en-GB" sz="2400" dirty="0"/>
          </a:p>
        </p:txBody>
      </p:sp>
      <p:sp>
        <p:nvSpPr>
          <p:cNvPr id="295962" name="Rectangle 26"/>
          <p:cNvSpPr>
            <a:spLocks noChangeArrowheads="1"/>
          </p:cNvSpPr>
          <p:nvPr/>
        </p:nvSpPr>
        <p:spPr bwMode="auto">
          <a:xfrm>
            <a:off x="6154738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19</a:t>
            </a:r>
            <a:endParaRPr lang="en-GB" sz="2400"/>
          </a:p>
        </p:txBody>
      </p:sp>
      <p:sp>
        <p:nvSpPr>
          <p:cNvPr id="295963" name="Rectangle 27"/>
          <p:cNvSpPr>
            <a:spLocks noChangeArrowheads="1"/>
          </p:cNvSpPr>
          <p:nvPr/>
        </p:nvSpPr>
        <p:spPr bwMode="auto">
          <a:xfrm>
            <a:off x="6154738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25</a:t>
            </a:r>
            <a:endParaRPr lang="en-GB" sz="2400"/>
          </a:p>
        </p:txBody>
      </p:sp>
      <p:sp>
        <p:nvSpPr>
          <p:cNvPr id="295964" name="Rectangle 28"/>
          <p:cNvSpPr>
            <a:spLocks noChangeArrowheads="1"/>
          </p:cNvSpPr>
          <p:nvPr/>
        </p:nvSpPr>
        <p:spPr bwMode="auto">
          <a:xfrm>
            <a:off x="6778625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17</a:t>
            </a:r>
            <a:endParaRPr lang="en-GB" sz="2400"/>
          </a:p>
        </p:txBody>
      </p:sp>
      <p:sp>
        <p:nvSpPr>
          <p:cNvPr id="295965" name="Rectangle 29"/>
          <p:cNvSpPr>
            <a:spLocks noChangeArrowheads="1"/>
          </p:cNvSpPr>
          <p:nvPr/>
        </p:nvSpPr>
        <p:spPr bwMode="auto">
          <a:xfrm>
            <a:off x="6778625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22</a:t>
            </a:r>
            <a:endParaRPr lang="en-GB" sz="2400"/>
          </a:p>
        </p:txBody>
      </p:sp>
      <p:sp>
        <p:nvSpPr>
          <p:cNvPr id="295966" name="Rectangle 30"/>
          <p:cNvSpPr>
            <a:spLocks noChangeArrowheads="1"/>
          </p:cNvSpPr>
          <p:nvPr/>
        </p:nvSpPr>
        <p:spPr bwMode="auto">
          <a:xfrm>
            <a:off x="7361238" y="13550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20</a:t>
            </a:r>
            <a:endParaRPr lang="en-GB" sz="2400"/>
          </a:p>
        </p:txBody>
      </p:sp>
      <p:sp>
        <p:nvSpPr>
          <p:cNvPr id="295967" name="Rectangle 31"/>
          <p:cNvSpPr>
            <a:spLocks noChangeArrowheads="1"/>
          </p:cNvSpPr>
          <p:nvPr/>
        </p:nvSpPr>
        <p:spPr bwMode="auto">
          <a:xfrm>
            <a:off x="7361238" y="1812256"/>
            <a:ext cx="625475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27</a:t>
            </a:r>
            <a:endParaRPr lang="en-GB" sz="2400"/>
          </a:p>
        </p:txBody>
      </p:sp>
      <p:sp>
        <p:nvSpPr>
          <p:cNvPr id="295968" name="Rectangle 32"/>
          <p:cNvSpPr>
            <a:spLocks noChangeArrowheads="1"/>
          </p:cNvSpPr>
          <p:nvPr/>
        </p:nvSpPr>
        <p:spPr bwMode="auto">
          <a:xfrm>
            <a:off x="7986713" y="13550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18</a:t>
            </a:r>
            <a:endParaRPr lang="en-GB" sz="2400"/>
          </a:p>
        </p:txBody>
      </p:sp>
      <p:sp>
        <p:nvSpPr>
          <p:cNvPr id="295969" name="Rectangle 33"/>
          <p:cNvSpPr>
            <a:spLocks noChangeArrowheads="1"/>
          </p:cNvSpPr>
          <p:nvPr/>
        </p:nvSpPr>
        <p:spPr bwMode="auto">
          <a:xfrm>
            <a:off x="7986713" y="1812256"/>
            <a:ext cx="623887" cy="457200"/>
          </a:xfrm>
          <a:prstGeom prst="rect">
            <a:avLst/>
          </a:prstGeom>
          <a:solidFill>
            <a:srgbClr val="FFDCC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/>
              <a:t>23</a:t>
            </a:r>
            <a:endParaRPr lang="en-GB" sz="2400"/>
          </a:p>
        </p:txBody>
      </p:sp>
      <p:pic>
        <p:nvPicPr>
          <p:cNvPr id="57" name="Picture 38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1215671" y="1547767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593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38100"/>
            <a:ext cx="42672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3600" b="1" u="sng" dirty="0">
                <a:solidFill>
                  <a:srgbClr val="000000"/>
                </a:solidFill>
                <a:latin typeface="Comic Sans MS" panose="030F0702030302020204" pitchFamily="66" charset="0"/>
                <a:ea typeface="+mn-ea"/>
                <a:cs typeface="+mn-cs"/>
              </a:rPr>
              <a:t>Scatter graphs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5947" name="Text Box 11"/>
          <p:cNvSpPr txBox="1">
            <a:spLocks noChangeArrowheads="1"/>
          </p:cNvSpPr>
          <p:nvPr/>
        </p:nvSpPr>
        <p:spPr bwMode="auto">
          <a:xfrm>
            <a:off x="381000" y="54868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dirty="0"/>
              <a:t>We can use scatter graphs to find out if there is any relationship or </a:t>
            </a:r>
            <a:r>
              <a:rPr lang="en-US" sz="2400" b="1" dirty="0">
                <a:solidFill>
                  <a:srgbClr val="FF6600"/>
                </a:solidFill>
              </a:rPr>
              <a:t>correlation</a:t>
            </a:r>
            <a:r>
              <a:rPr lang="en-US" sz="2400" dirty="0"/>
              <a:t> between two sets of data.</a:t>
            </a:r>
            <a:endParaRPr lang="en-GB" sz="2400" dirty="0"/>
          </a:p>
        </p:txBody>
      </p:sp>
      <p:sp>
        <p:nvSpPr>
          <p:cNvPr id="58" name="Text Box 23"/>
          <p:cNvSpPr txBox="1">
            <a:spLocks noChangeArrowheads="1"/>
          </p:cNvSpPr>
          <p:nvPr/>
        </p:nvSpPr>
        <p:spPr bwMode="auto">
          <a:xfrm>
            <a:off x="1731954" y="6476471"/>
            <a:ext cx="1877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Hand spam (cm)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 rot="16200000">
            <a:off x="-196636" y="4331351"/>
            <a:ext cx="19559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Foot length (cm)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Line 14"/>
          <p:cNvSpPr>
            <a:spLocks noChangeShapeType="1"/>
          </p:cNvSpPr>
          <p:nvPr/>
        </p:nvSpPr>
        <p:spPr bwMode="auto">
          <a:xfrm flipV="1">
            <a:off x="1200837" y="2449241"/>
            <a:ext cx="0" cy="38404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1" name="Line 15"/>
          <p:cNvSpPr>
            <a:spLocks noChangeShapeType="1"/>
          </p:cNvSpPr>
          <p:nvPr/>
        </p:nvSpPr>
        <p:spPr bwMode="auto">
          <a:xfrm rot="5400000" flipV="1">
            <a:off x="2920902" y="4573584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169536" y="223654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y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591850" y="631539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x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38763" y="630221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0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563301" y="577050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050383" y="529236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047208" y="577142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521707" y="529633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10931" y="431547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012284" y="481319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498775" y="383518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994622" y="290687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454739" y="333790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994622" y="23946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515442" y="628474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15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369809" y="6281388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938557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411015" y="627791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19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967867" y="6283495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18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479165" y="6277184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17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008592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16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73156" y="238617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28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83440" y="571875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78807" y="531713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78807" y="481319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23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91903" y="434284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24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78807" y="384488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25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78807" y="33716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26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78807" y="29144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27</a:t>
            </a:r>
          </a:p>
        </p:txBody>
      </p:sp>
      <p:sp>
        <p:nvSpPr>
          <p:cNvPr id="99" name="Freeform 2218"/>
          <p:cNvSpPr>
            <a:spLocks/>
          </p:cNvSpPr>
          <p:nvPr/>
        </p:nvSpPr>
        <p:spPr bwMode="auto">
          <a:xfrm>
            <a:off x="1204653" y="6226956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0" name="Freeform 2220"/>
          <p:cNvSpPr>
            <a:spLocks/>
          </p:cNvSpPr>
          <p:nvPr/>
        </p:nvSpPr>
        <p:spPr bwMode="auto">
          <a:xfrm rot="5400000">
            <a:off x="1021056" y="6046431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5237909" y="2394673"/>
            <a:ext cx="3806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What can we deduce from this graph?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5218112" y="3854795"/>
            <a:ext cx="38102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Describe the correlation between hand spam and foot length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166939" y="3169152"/>
            <a:ext cx="38062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There is correlation between the hand spam and the foot length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166938" y="5123083"/>
            <a:ext cx="3806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There is strong, positive linear correlation between the hand spam and the foot length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435948" y="1324257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ounded Rectangle 70"/>
          <p:cNvSpPr/>
          <p:nvPr/>
        </p:nvSpPr>
        <p:spPr>
          <a:xfrm>
            <a:off x="3072985" y="1324257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ounded Rectangle 71"/>
          <p:cNvSpPr/>
          <p:nvPr/>
        </p:nvSpPr>
        <p:spPr>
          <a:xfrm>
            <a:off x="3682586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ounded Rectangle 72"/>
          <p:cNvSpPr/>
          <p:nvPr/>
        </p:nvSpPr>
        <p:spPr>
          <a:xfrm>
            <a:off x="4306473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ounded Rectangle 74"/>
          <p:cNvSpPr/>
          <p:nvPr/>
        </p:nvSpPr>
        <p:spPr>
          <a:xfrm>
            <a:off x="4929764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ounded Rectangle 76"/>
          <p:cNvSpPr/>
          <p:nvPr/>
        </p:nvSpPr>
        <p:spPr>
          <a:xfrm>
            <a:off x="5553816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ounded Rectangle 78"/>
          <p:cNvSpPr/>
          <p:nvPr/>
        </p:nvSpPr>
        <p:spPr>
          <a:xfrm>
            <a:off x="6177107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ounded Rectangle 79"/>
          <p:cNvSpPr/>
          <p:nvPr/>
        </p:nvSpPr>
        <p:spPr>
          <a:xfrm>
            <a:off x="6775938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ounded Rectangle 100"/>
          <p:cNvSpPr/>
          <p:nvPr/>
        </p:nvSpPr>
        <p:spPr>
          <a:xfrm>
            <a:off x="7394160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ounded Rectangle 102"/>
          <p:cNvSpPr/>
          <p:nvPr/>
        </p:nvSpPr>
        <p:spPr>
          <a:xfrm>
            <a:off x="8032175" y="1325880"/>
            <a:ext cx="559629" cy="1006494"/>
          </a:xfrm>
          <a:prstGeom prst="roundRect">
            <a:avLst/>
          </a:prstGeom>
          <a:noFill/>
          <a:ln w="53975" cmpd="dbl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52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5" grpId="0"/>
      <p:bldP spid="67" grpId="0"/>
      <p:bldP spid="68" grpId="0"/>
      <p:bldP spid="70" grpId="0"/>
      <p:bldP spid="74" grpId="0"/>
      <p:bldP spid="76" grpId="0"/>
      <p:bldP spid="78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4" grpId="0"/>
      <p:bldP spid="102" grpId="0"/>
      <p:bldP spid="66" grpId="0"/>
      <p:bldP spid="69" grpId="0"/>
      <p:bldP spid="2" grpId="0" animBg="1"/>
      <p:bldP spid="2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5" grpId="0" animBg="1"/>
      <p:bldP spid="75" grpId="1" animBg="1"/>
      <p:bldP spid="77" grpId="0" animBg="1"/>
      <p:bldP spid="77" grpId="1" animBg="1"/>
      <p:bldP spid="79" grpId="0" animBg="1"/>
      <p:bldP spid="79" grpId="1" animBg="1"/>
      <p:bldP spid="80" grpId="0" animBg="1"/>
      <p:bldP spid="80" grpId="1" animBg="1"/>
      <p:bldP spid="101" grpId="0" animBg="1"/>
      <p:bldP spid="101" grpId="1" animBg="1"/>
      <p:bldP spid="103" grpId="0" animBg="1"/>
      <p:bldP spid="10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0" y="115888"/>
            <a:ext cx="6916738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600" b="1" u="sng" dirty="0">
                <a:solidFill>
                  <a:srgbClr val="000000"/>
                </a:solidFill>
                <a:latin typeface="Comic Sans MS" panose="030F0702030302020204" pitchFamily="66" charset="0"/>
                <a:ea typeface="+mn-ea"/>
                <a:cs typeface="+mn-cs"/>
              </a:rPr>
              <a:t>Plotting scatter graphs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44426" name="Text Box 10"/>
          <p:cNvSpPr txBox="1">
            <a:spLocks noChangeArrowheads="1"/>
          </p:cNvSpPr>
          <p:nvPr/>
        </p:nvSpPr>
        <p:spPr bwMode="auto">
          <a:xfrm>
            <a:off x="381000" y="620688"/>
            <a:ext cx="84394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This table shows the temperature on 10 days and the number of ice creams a shop sold. Plot the scatter graph.</a:t>
            </a:r>
            <a:endParaRPr lang="en-GB" sz="2400" dirty="0"/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19100" y="1412776"/>
            <a:ext cx="8305800" cy="914400"/>
            <a:chOff x="144" y="1200"/>
            <a:chExt cx="5232" cy="576"/>
          </a:xfrm>
        </p:grpSpPr>
        <p:sp>
          <p:nvSpPr>
            <p:cNvPr id="444428" name="Rectangle 12"/>
            <p:cNvSpPr>
              <a:spLocks noChangeArrowheads="1"/>
            </p:cNvSpPr>
            <p:nvPr/>
          </p:nvSpPr>
          <p:spPr bwMode="auto">
            <a:xfrm>
              <a:off x="144" y="1200"/>
              <a:ext cx="1373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 dirty="0"/>
                <a:t>Temperature (</a:t>
              </a:r>
              <a:r>
                <a:rPr lang="en-US" sz="2000" dirty="0">
                  <a:cs typeface="Arial" charset="0"/>
                </a:rPr>
                <a:t>°C)</a:t>
              </a:r>
              <a:endParaRPr lang="en-GB" sz="2000" dirty="0"/>
            </a:p>
          </p:txBody>
        </p:sp>
        <p:sp>
          <p:nvSpPr>
            <p:cNvPr id="444429" name="Rectangle 13"/>
            <p:cNvSpPr>
              <a:spLocks noChangeArrowheads="1"/>
            </p:cNvSpPr>
            <p:nvPr/>
          </p:nvSpPr>
          <p:spPr bwMode="auto">
            <a:xfrm>
              <a:off x="144" y="1488"/>
              <a:ext cx="1373" cy="288"/>
            </a:xfrm>
            <a:prstGeom prst="rect">
              <a:avLst/>
            </a:prstGeom>
            <a:solidFill>
              <a:srgbClr val="BBBB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/>
                <a:t>Ice creams sold</a:t>
              </a:r>
              <a:endParaRPr lang="en-GB" sz="2000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517" y="1200"/>
              <a:ext cx="3859" cy="576"/>
              <a:chOff x="1517" y="1200"/>
              <a:chExt cx="4291" cy="576"/>
            </a:xfrm>
          </p:grpSpPr>
          <p:sp>
            <p:nvSpPr>
              <p:cNvPr id="444431" name="Rectangle 15"/>
              <p:cNvSpPr>
                <a:spLocks noChangeArrowheads="1"/>
              </p:cNvSpPr>
              <p:nvPr/>
            </p:nvSpPr>
            <p:spPr bwMode="auto">
              <a:xfrm>
                <a:off x="151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14</a:t>
                </a:r>
                <a:endParaRPr lang="en-GB" sz="2000"/>
              </a:p>
            </p:txBody>
          </p:sp>
          <p:sp>
            <p:nvSpPr>
              <p:cNvPr id="444432" name="Rectangle 16"/>
              <p:cNvSpPr>
                <a:spLocks noChangeArrowheads="1"/>
              </p:cNvSpPr>
              <p:nvPr/>
            </p:nvSpPr>
            <p:spPr bwMode="auto">
              <a:xfrm>
                <a:off x="151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10</a:t>
                </a:r>
                <a:endParaRPr lang="en-GB" sz="2000"/>
              </a:p>
            </p:txBody>
          </p:sp>
          <p:sp>
            <p:nvSpPr>
              <p:cNvPr id="444433" name="Rectangle 17"/>
              <p:cNvSpPr>
                <a:spLocks noChangeArrowheads="1"/>
              </p:cNvSpPr>
              <p:nvPr/>
            </p:nvSpPr>
            <p:spPr bwMode="auto">
              <a:xfrm>
                <a:off x="194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16</a:t>
                </a:r>
                <a:endParaRPr lang="en-GB" sz="2000"/>
              </a:p>
            </p:txBody>
          </p:sp>
          <p:sp>
            <p:nvSpPr>
              <p:cNvPr id="444434" name="Rectangle 18"/>
              <p:cNvSpPr>
                <a:spLocks noChangeArrowheads="1"/>
              </p:cNvSpPr>
              <p:nvPr/>
            </p:nvSpPr>
            <p:spPr bwMode="auto">
              <a:xfrm>
                <a:off x="194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14</a:t>
                </a:r>
                <a:endParaRPr lang="en-GB" sz="2000"/>
              </a:p>
            </p:txBody>
          </p:sp>
          <p:sp>
            <p:nvSpPr>
              <p:cNvPr id="444435" name="Rectangle 19"/>
              <p:cNvSpPr>
                <a:spLocks noChangeArrowheads="1"/>
              </p:cNvSpPr>
              <p:nvPr/>
            </p:nvSpPr>
            <p:spPr bwMode="auto">
              <a:xfrm>
                <a:off x="238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20</a:t>
                </a:r>
                <a:endParaRPr lang="en-GB" sz="2000"/>
              </a:p>
            </p:txBody>
          </p:sp>
          <p:sp>
            <p:nvSpPr>
              <p:cNvPr id="444436" name="Rectangle 20"/>
              <p:cNvSpPr>
                <a:spLocks noChangeArrowheads="1"/>
              </p:cNvSpPr>
              <p:nvPr/>
            </p:nvSpPr>
            <p:spPr bwMode="auto">
              <a:xfrm>
                <a:off x="238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20</a:t>
                </a:r>
                <a:endParaRPr lang="en-GB" sz="2000"/>
              </a:p>
            </p:txBody>
          </p:sp>
          <p:sp>
            <p:nvSpPr>
              <p:cNvPr id="444437" name="Rectangle 21"/>
              <p:cNvSpPr>
                <a:spLocks noChangeArrowheads="1"/>
              </p:cNvSpPr>
              <p:nvPr/>
            </p:nvSpPr>
            <p:spPr bwMode="auto">
              <a:xfrm>
                <a:off x="2813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19</a:t>
                </a:r>
                <a:endParaRPr lang="en-GB" sz="2000"/>
              </a:p>
            </p:txBody>
          </p:sp>
          <p:sp>
            <p:nvSpPr>
              <p:cNvPr id="444438" name="Rectangle 22"/>
              <p:cNvSpPr>
                <a:spLocks noChangeArrowheads="1"/>
              </p:cNvSpPr>
              <p:nvPr/>
            </p:nvSpPr>
            <p:spPr bwMode="auto">
              <a:xfrm>
                <a:off x="2813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22</a:t>
                </a:r>
                <a:endParaRPr lang="en-GB" sz="2000"/>
              </a:p>
            </p:txBody>
          </p:sp>
          <p:sp>
            <p:nvSpPr>
              <p:cNvPr id="444439" name="Rectangle 23"/>
              <p:cNvSpPr>
                <a:spLocks noChangeArrowheads="1"/>
              </p:cNvSpPr>
              <p:nvPr/>
            </p:nvSpPr>
            <p:spPr bwMode="auto">
              <a:xfrm>
                <a:off x="3245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23</a:t>
                </a:r>
                <a:endParaRPr lang="en-GB" sz="2000"/>
              </a:p>
            </p:txBody>
          </p:sp>
          <p:sp>
            <p:nvSpPr>
              <p:cNvPr id="444440" name="Rectangle 24"/>
              <p:cNvSpPr>
                <a:spLocks noChangeArrowheads="1"/>
              </p:cNvSpPr>
              <p:nvPr/>
            </p:nvSpPr>
            <p:spPr bwMode="auto">
              <a:xfrm>
                <a:off x="3245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19</a:t>
                </a:r>
                <a:endParaRPr lang="en-GB" sz="2000"/>
              </a:p>
            </p:txBody>
          </p:sp>
          <p:sp>
            <p:nvSpPr>
              <p:cNvPr id="444441" name="Rectangle 25"/>
              <p:cNvSpPr>
                <a:spLocks noChangeArrowheads="1"/>
              </p:cNvSpPr>
              <p:nvPr/>
            </p:nvSpPr>
            <p:spPr bwMode="auto">
              <a:xfrm>
                <a:off x="3677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21</a:t>
                </a:r>
                <a:endParaRPr lang="en-GB" sz="2000"/>
              </a:p>
            </p:txBody>
          </p:sp>
          <p:sp>
            <p:nvSpPr>
              <p:cNvPr id="444442" name="Rectangle 26"/>
              <p:cNvSpPr>
                <a:spLocks noChangeArrowheads="1"/>
              </p:cNvSpPr>
              <p:nvPr/>
            </p:nvSpPr>
            <p:spPr bwMode="auto">
              <a:xfrm>
                <a:off x="3677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22</a:t>
                </a:r>
                <a:endParaRPr lang="en-GB" sz="2000"/>
              </a:p>
            </p:txBody>
          </p:sp>
          <p:sp>
            <p:nvSpPr>
              <p:cNvPr id="444443" name="Rectangle 27"/>
              <p:cNvSpPr>
                <a:spLocks noChangeArrowheads="1"/>
              </p:cNvSpPr>
              <p:nvPr/>
            </p:nvSpPr>
            <p:spPr bwMode="auto">
              <a:xfrm>
                <a:off x="4109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25</a:t>
                </a:r>
                <a:endParaRPr lang="en-GB" sz="2000"/>
              </a:p>
            </p:txBody>
          </p:sp>
          <p:sp>
            <p:nvSpPr>
              <p:cNvPr id="444444" name="Rectangle 28"/>
              <p:cNvSpPr>
                <a:spLocks noChangeArrowheads="1"/>
              </p:cNvSpPr>
              <p:nvPr/>
            </p:nvSpPr>
            <p:spPr bwMode="auto">
              <a:xfrm>
                <a:off x="4109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30</a:t>
                </a:r>
                <a:endParaRPr lang="en-GB" sz="2000"/>
              </a:p>
            </p:txBody>
          </p:sp>
          <p:sp>
            <p:nvSpPr>
              <p:cNvPr id="444445" name="Rectangle 29"/>
              <p:cNvSpPr>
                <a:spLocks noChangeArrowheads="1"/>
              </p:cNvSpPr>
              <p:nvPr/>
            </p:nvSpPr>
            <p:spPr bwMode="auto">
              <a:xfrm>
                <a:off x="4541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22</a:t>
                </a:r>
                <a:endParaRPr lang="en-GB" sz="2000"/>
              </a:p>
            </p:txBody>
          </p:sp>
          <p:sp>
            <p:nvSpPr>
              <p:cNvPr id="444446" name="Rectangle 30"/>
              <p:cNvSpPr>
                <a:spLocks noChangeArrowheads="1"/>
              </p:cNvSpPr>
              <p:nvPr/>
            </p:nvSpPr>
            <p:spPr bwMode="auto">
              <a:xfrm>
                <a:off x="4541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15</a:t>
                </a:r>
                <a:endParaRPr lang="en-GB" sz="2000"/>
              </a:p>
            </p:txBody>
          </p:sp>
          <p:sp>
            <p:nvSpPr>
              <p:cNvPr id="444447" name="Rectangle 31"/>
              <p:cNvSpPr>
                <a:spLocks noChangeArrowheads="1"/>
              </p:cNvSpPr>
              <p:nvPr/>
            </p:nvSpPr>
            <p:spPr bwMode="auto">
              <a:xfrm>
                <a:off x="4944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18</a:t>
                </a:r>
                <a:endParaRPr lang="en-GB" sz="2000"/>
              </a:p>
            </p:txBody>
          </p:sp>
          <p:sp>
            <p:nvSpPr>
              <p:cNvPr id="444448" name="Rectangle 32"/>
              <p:cNvSpPr>
                <a:spLocks noChangeArrowheads="1"/>
              </p:cNvSpPr>
              <p:nvPr/>
            </p:nvSpPr>
            <p:spPr bwMode="auto">
              <a:xfrm>
                <a:off x="4944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16</a:t>
                </a:r>
                <a:endParaRPr lang="en-GB" sz="2000"/>
              </a:p>
            </p:txBody>
          </p:sp>
          <p:sp>
            <p:nvSpPr>
              <p:cNvPr id="444449" name="Rectangle 33"/>
              <p:cNvSpPr>
                <a:spLocks noChangeArrowheads="1"/>
              </p:cNvSpPr>
              <p:nvPr/>
            </p:nvSpPr>
            <p:spPr bwMode="auto">
              <a:xfrm>
                <a:off x="5376" y="1200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18</a:t>
                </a:r>
                <a:endParaRPr lang="en-GB" sz="2000"/>
              </a:p>
            </p:txBody>
          </p:sp>
          <p:sp>
            <p:nvSpPr>
              <p:cNvPr id="444450" name="Rectangle 34"/>
              <p:cNvSpPr>
                <a:spLocks noChangeArrowheads="1"/>
              </p:cNvSpPr>
              <p:nvPr/>
            </p:nvSpPr>
            <p:spPr bwMode="auto">
              <a:xfrm>
                <a:off x="5376" y="1488"/>
                <a:ext cx="432" cy="288"/>
              </a:xfrm>
              <a:prstGeom prst="rect">
                <a:avLst/>
              </a:prstGeom>
              <a:solidFill>
                <a:srgbClr val="E3E3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/>
                  <a:t>19</a:t>
                </a:r>
                <a:endParaRPr lang="en-GB" sz="2000"/>
              </a:p>
            </p:txBody>
          </p:sp>
        </p:grpSp>
      </p:grpSp>
      <p:pic>
        <p:nvPicPr>
          <p:cNvPr id="34" name="Picture 38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1215671" y="1547767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1731954" y="6476471"/>
            <a:ext cx="20649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Temperature (</a:t>
            </a:r>
            <a:r>
              <a:rPr lang="en-US" dirty="0">
                <a:cs typeface="Arial" charset="0"/>
              </a:rPr>
              <a:t>°C</a:t>
            </a: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)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 rot="16200000">
            <a:off x="-165374" y="4331351"/>
            <a:ext cx="18934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Ice creams sold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Line 14"/>
          <p:cNvSpPr>
            <a:spLocks noChangeShapeType="1"/>
          </p:cNvSpPr>
          <p:nvPr/>
        </p:nvSpPr>
        <p:spPr bwMode="auto">
          <a:xfrm flipV="1">
            <a:off x="1200837" y="2449241"/>
            <a:ext cx="0" cy="38404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 rot="5400000" flipV="1">
            <a:off x="2920902" y="4573584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69536" y="2236540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y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91850" y="6315399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x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38763" y="6302211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0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64358" y="52848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48040" y="489593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52145" y="418895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92817" y="43305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714836" y="43750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33490" y="418269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22123" y="4393640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489324" y="478622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203689" y="336850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12571" y="474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15442" y="628474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69809" y="6281388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938557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411015" y="627791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22</a:t>
            </a:r>
            <a:endParaRPr lang="en-GB" sz="1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2967867" y="6283495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20</a:t>
            </a:r>
            <a:endParaRPr lang="en-GB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2479165" y="6277184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008592" y="627718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16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73156" y="238617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40</a:t>
            </a:r>
            <a:endParaRPr lang="en-GB" sz="1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883440" y="571875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5</a:t>
            </a:r>
            <a:endParaRPr lang="en-GB" sz="1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878807" y="5317133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10</a:t>
            </a:r>
            <a:endParaRPr lang="en-GB" sz="1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878807" y="4813197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15</a:t>
            </a:r>
            <a:endParaRPr lang="en-GB" sz="1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891903" y="4342840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20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78807" y="384488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25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78807" y="33716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30</a:t>
            </a:r>
            <a:endParaRPr lang="en-GB" sz="1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878807" y="2914421"/>
            <a:ext cx="53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35</a:t>
            </a:r>
            <a:endParaRPr lang="en-GB" sz="1400" b="1" dirty="0"/>
          </a:p>
        </p:txBody>
      </p:sp>
      <p:sp>
        <p:nvSpPr>
          <p:cNvPr id="67" name="Freeform 2218"/>
          <p:cNvSpPr>
            <a:spLocks/>
          </p:cNvSpPr>
          <p:nvPr/>
        </p:nvSpPr>
        <p:spPr bwMode="auto">
          <a:xfrm>
            <a:off x="1204653" y="6226956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Freeform 2220"/>
          <p:cNvSpPr>
            <a:spLocks/>
          </p:cNvSpPr>
          <p:nvPr/>
        </p:nvSpPr>
        <p:spPr bwMode="auto">
          <a:xfrm rot="5400000">
            <a:off x="1021056" y="6046431"/>
            <a:ext cx="385763" cy="133350"/>
          </a:xfrm>
          <a:custGeom>
            <a:avLst/>
            <a:gdLst>
              <a:gd name="T0" fmla="*/ 0 w 243"/>
              <a:gd name="T1" fmla="*/ 48 h 84"/>
              <a:gd name="T2" fmla="*/ 97 w 243"/>
              <a:gd name="T3" fmla="*/ 48 h 84"/>
              <a:gd name="T4" fmla="*/ 120 w 243"/>
              <a:gd name="T5" fmla="*/ 0 h 84"/>
              <a:gd name="T6" fmla="*/ 154 w 243"/>
              <a:gd name="T7" fmla="*/ 84 h 84"/>
              <a:gd name="T8" fmla="*/ 175 w 243"/>
              <a:gd name="T9" fmla="*/ 44 h 84"/>
              <a:gd name="T10" fmla="*/ 243 w 243"/>
              <a:gd name="T11" fmla="*/ 4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3" h="84">
                <a:moveTo>
                  <a:pt x="0" y="48"/>
                </a:moveTo>
                <a:lnTo>
                  <a:pt x="97" y="48"/>
                </a:lnTo>
                <a:lnTo>
                  <a:pt x="120" y="0"/>
                </a:lnTo>
                <a:lnTo>
                  <a:pt x="154" y="84"/>
                </a:lnTo>
                <a:lnTo>
                  <a:pt x="175" y="44"/>
                </a:lnTo>
                <a:lnTo>
                  <a:pt x="243" y="44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5012890" y="2349360"/>
            <a:ext cx="4083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What can we deduce from this graph?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024749" y="3901361"/>
            <a:ext cx="4119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Describe the correlation between Temperature and the number of Ice creams sold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012890" y="3097756"/>
            <a:ext cx="3806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There is correlation between the Temperature and the number of ice creams sold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094022" y="5410976"/>
            <a:ext cx="38062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There is strong, positive linear correlation between the Temperature and the number of ice creams sold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2616063" y="1365201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ounded Rectangle 73"/>
          <p:cNvSpPr/>
          <p:nvPr/>
        </p:nvSpPr>
        <p:spPr>
          <a:xfrm>
            <a:off x="3225390" y="1365201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ounded Rectangle 74"/>
          <p:cNvSpPr/>
          <p:nvPr/>
        </p:nvSpPr>
        <p:spPr>
          <a:xfrm>
            <a:off x="3834991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ounded Rectangle 75"/>
          <p:cNvSpPr/>
          <p:nvPr/>
        </p:nvSpPr>
        <p:spPr>
          <a:xfrm>
            <a:off x="4458878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ounded Rectangle 76"/>
          <p:cNvSpPr/>
          <p:nvPr/>
        </p:nvSpPr>
        <p:spPr>
          <a:xfrm>
            <a:off x="5082169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ounded Rectangle 77"/>
          <p:cNvSpPr/>
          <p:nvPr/>
        </p:nvSpPr>
        <p:spPr>
          <a:xfrm>
            <a:off x="5706221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ounded Rectangle 78"/>
          <p:cNvSpPr/>
          <p:nvPr/>
        </p:nvSpPr>
        <p:spPr>
          <a:xfrm>
            <a:off x="6329512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ounded Rectangle 79"/>
          <p:cNvSpPr/>
          <p:nvPr/>
        </p:nvSpPr>
        <p:spPr>
          <a:xfrm>
            <a:off x="6928343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ounded Rectangle 80"/>
          <p:cNvSpPr/>
          <p:nvPr/>
        </p:nvSpPr>
        <p:spPr>
          <a:xfrm>
            <a:off x="7546565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ounded Rectangle 81"/>
          <p:cNvSpPr/>
          <p:nvPr/>
        </p:nvSpPr>
        <p:spPr>
          <a:xfrm>
            <a:off x="8143015" y="1366824"/>
            <a:ext cx="559629" cy="1006494"/>
          </a:xfrm>
          <a:prstGeom prst="roundRect">
            <a:avLst/>
          </a:prstGeom>
          <a:noFill/>
          <a:ln w="53975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36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9" grpId="0"/>
      <p:bldP spid="70" grpId="0"/>
      <p:bldP spid="71" grpId="0"/>
      <p:bldP spid="72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8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" t="-20400" r="-149" b="20400"/>
          <a:stretch/>
        </p:blipFill>
        <p:spPr bwMode="auto">
          <a:xfrm>
            <a:off x="904653" y="1214540"/>
            <a:ext cx="3405188" cy="485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0" y="152400"/>
            <a:ext cx="6781800" cy="5334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Scatter graphs and correlation</a:t>
            </a:r>
            <a:endParaRPr kumimoji="0" lang="en-GB" sz="2800" b="1" i="0" u="none" strike="noStrike" kern="1200" cap="none" spc="0" normalizeH="0" baseline="0" noProof="0">
              <a:ln>
                <a:noFill/>
              </a:ln>
              <a:solidFill>
                <a:srgbClr val="5B0091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5003962" y="2343509"/>
            <a:ext cx="388851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To draw a scatter diagram plot the (x, y) values from the data table as dots on a graph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251519" y="743376"/>
            <a:ext cx="8488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independent variable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should be on the horizontal axis. (x)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1449615" y="6043358"/>
            <a:ext cx="2474916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Independent variable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 rot="16200000">
            <a:off x="-526598" y="4015346"/>
            <a:ext cx="2259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Dependent variable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Line 14"/>
          <p:cNvSpPr>
            <a:spLocks noChangeShapeType="1"/>
          </p:cNvSpPr>
          <p:nvPr/>
        </p:nvSpPr>
        <p:spPr bwMode="auto">
          <a:xfrm flipV="1">
            <a:off x="889819" y="2040409"/>
            <a:ext cx="0" cy="39319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1" name="Line 15"/>
          <p:cNvSpPr>
            <a:spLocks noChangeShapeType="1"/>
          </p:cNvSpPr>
          <p:nvPr/>
        </p:nvSpPr>
        <p:spPr bwMode="auto">
          <a:xfrm rot="5400000" flipV="1">
            <a:off x="2609884" y="4240357"/>
            <a:ext cx="17464" cy="34747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4990270" y="4514856"/>
            <a:ext cx="3749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pattern formed by the dots give us some indication of the correlation.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52329" y="1933255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y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280832" y="598217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x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27745" y="596898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0</a:t>
            </a:r>
            <a:endParaRPr lang="en-GB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251518" y="1595282"/>
            <a:ext cx="8488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The </a:t>
            </a:r>
            <a:r>
              <a:rPr 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dependent variable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should be on the vertical axis. (y)</a:t>
            </a:r>
            <a:endParaRPr lang="en-GB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38009" y="467612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403950" y="4365639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54742" y="4875192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723169" y="442254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723169" y="407068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188691" y="410792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96545" y="385988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084558" y="437201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170639" y="361780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497691" y="387252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243825" y="312128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63811" y="354429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684662" y="2907835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37946" y="3158681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958038" y="289066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132253" y="243086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444280" y="290783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444280" y="2446168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610400" y="204568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51293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2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9387" y="404619"/>
            <a:ext cx="37759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Negative Correlation:-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297557" y="906289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97557" y="2274714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13457" y="977726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29357" y="1409526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89720" y="1338089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234182" y="1769889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665982" y="1914351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026345" y="1985789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79387" y="2353653"/>
            <a:ext cx="74882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Positive Correlation:-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322262" y="2959480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22262" y="4327905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825500" y="3680205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466725" y="404056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1258887" y="3967542"/>
            <a:ext cx="71438" cy="71438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1401762" y="3464305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1617662" y="3032505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2122487" y="2959480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745481" y="1589891"/>
            <a:ext cx="62191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When the independent variable increases, the dependent variable decreases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2790823" y="3440312"/>
            <a:ext cx="61229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An increase in the independent variable means that the dependant variable generally increases.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179387" y="4360981"/>
            <a:ext cx="25205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No correlation:-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325437" y="4920472"/>
            <a:ext cx="0" cy="1368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325437" y="6288897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5" name="Oval 25"/>
          <p:cNvSpPr>
            <a:spLocks noChangeArrowheads="1"/>
          </p:cNvSpPr>
          <p:nvPr/>
        </p:nvSpPr>
        <p:spPr bwMode="auto">
          <a:xfrm>
            <a:off x="1269900" y="525049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469900" y="6001560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1262062" y="5928535"/>
            <a:ext cx="71438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1981200" y="6072997"/>
            <a:ext cx="71437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828675" y="4991910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2125662" y="4920472"/>
            <a:ext cx="71438" cy="73025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738013" y="5886225"/>
            <a:ext cx="61551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No apparent link between the variables.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124680" y="-53209"/>
            <a:ext cx="2627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Correlation</a:t>
            </a:r>
            <a:endParaRPr lang="en-GB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2771775" y="781625"/>
            <a:ext cx="5905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a generally downward trend, we say that the correlation is 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negative.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768599" y="2651231"/>
            <a:ext cx="63043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a generally upward trend, we say that the correlation is 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positive.</a:t>
            </a:r>
          </a:p>
        </p:txBody>
      </p:sp>
      <p:sp>
        <p:nvSpPr>
          <p:cNvPr id="35" name="Text Box 2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745481" y="4634574"/>
            <a:ext cx="61245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For randomly scattered points, with no upward or downward trend, we say there is </a:t>
            </a:r>
            <a:r>
              <a:rPr lang="en-GB" altLang="en-US" sz="2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no correlation.</a:t>
            </a: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538162" y="5373273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7" name="Oval 29"/>
          <p:cNvSpPr>
            <a:spLocks noChangeArrowheads="1"/>
          </p:cNvSpPr>
          <p:nvPr/>
        </p:nvSpPr>
        <p:spPr bwMode="auto">
          <a:xfrm>
            <a:off x="920539" y="5860028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8" name="Oval 29"/>
          <p:cNvSpPr>
            <a:spLocks noChangeArrowheads="1"/>
          </p:cNvSpPr>
          <p:nvPr/>
        </p:nvSpPr>
        <p:spPr bwMode="auto">
          <a:xfrm>
            <a:off x="1715641" y="5075852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9" name="Oval 29"/>
          <p:cNvSpPr>
            <a:spLocks noChangeArrowheads="1"/>
          </p:cNvSpPr>
          <p:nvPr/>
        </p:nvSpPr>
        <p:spPr bwMode="auto">
          <a:xfrm>
            <a:off x="1549608" y="5587587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0" name="Oval 29"/>
          <p:cNvSpPr>
            <a:spLocks noChangeArrowheads="1"/>
          </p:cNvSpPr>
          <p:nvPr/>
        </p:nvSpPr>
        <p:spPr bwMode="auto">
          <a:xfrm>
            <a:off x="1945481" y="5484334"/>
            <a:ext cx="71437" cy="71437"/>
          </a:xfrm>
          <a:prstGeom prst="ellipse">
            <a:avLst/>
          </a:prstGeom>
          <a:solidFill>
            <a:srgbClr val="CC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55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1102472" y="2454461"/>
            <a:ext cx="4467225" cy="3552825"/>
            <a:chOff x="686" y="1724"/>
            <a:chExt cx="2814" cy="2238"/>
          </a:xfrm>
        </p:grpSpPr>
        <p:grpSp>
          <p:nvGrpSpPr>
            <p:cNvPr id="9376" name="Group 2208"/>
            <p:cNvGrpSpPr>
              <a:grpSpLocks/>
            </p:cNvGrpSpPr>
            <p:nvPr/>
          </p:nvGrpSpPr>
          <p:grpSpPr bwMode="auto">
            <a:xfrm>
              <a:off x="686" y="1724"/>
              <a:ext cx="2814" cy="2238"/>
              <a:chOff x="614" y="1707"/>
              <a:chExt cx="2814" cy="2238"/>
            </a:xfrm>
          </p:grpSpPr>
          <p:sp>
            <p:nvSpPr>
              <p:cNvPr id="9283" name="Text Box 2115"/>
              <p:cNvSpPr txBox="1">
                <a:spLocks noChangeArrowheads="1"/>
              </p:cNvSpPr>
              <p:nvPr/>
            </p:nvSpPr>
            <p:spPr bwMode="auto">
              <a:xfrm>
                <a:off x="1131" y="3751"/>
                <a:ext cx="26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1400" dirty="0">
                    <a:latin typeface="Comic Sans MS" panose="030F0702030302020204" pitchFamily="66" charset="0"/>
                  </a:rPr>
                  <a:t>20</a:t>
                </a:r>
              </a:p>
            </p:txBody>
          </p:sp>
          <p:sp>
            <p:nvSpPr>
              <p:cNvPr id="9284" name="Text Box 2116"/>
              <p:cNvSpPr txBox="1">
                <a:spLocks noChangeArrowheads="1"/>
              </p:cNvSpPr>
              <p:nvPr/>
            </p:nvSpPr>
            <p:spPr bwMode="auto">
              <a:xfrm>
                <a:off x="1395" y="3751"/>
                <a:ext cx="26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14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286" name="Text Box 2118"/>
              <p:cNvSpPr txBox="1">
                <a:spLocks noChangeArrowheads="1"/>
              </p:cNvSpPr>
              <p:nvPr/>
            </p:nvSpPr>
            <p:spPr bwMode="auto">
              <a:xfrm>
                <a:off x="1659" y="3747"/>
                <a:ext cx="26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14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287" name="Text Box 2119"/>
              <p:cNvSpPr txBox="1">
                <a:spLocks noChangeArrowheads="1"/>
              </p:cNvSpPr>
              <p:nvPr/>
            </p:nvSpPr>
            <p:spPr bwMode="auto">
              <a:xfrm>
                <a:off x="1869" y="3751"/>
                <a:ext cx="26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14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288" name="Text Box 2120"/>
              <p:cNvSpPr txBox="1">
                <a:spLocks noChangeArrowheads="1"/>
              </p:cNvSpPr>
              <p:nvPr/>
            </p:nvSpPr>
            <p:spPr bwMode="auto">
              <a:xfrm>
                <a:off x="2125" y="3743"/>
                <a:ext cx="26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14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289" name="Text Box 2121"/>
              <p:cNvSpPr txBox="1">
                <a:spLocks noChangeArrowheads="1"/>
              </p:cNvSpPr>
              <p:nvPr/>
            </p:nvSpPr>
            <p:spPr bwMode="auto">
              <a:xfrm>
                <a:off x="2365" y="3739"/>
                <a:ext cx="264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14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290" name="Text Box 2122"/>
              <p:cNvSpPr txBox="1">
                <a:spLocks noChangeArrowheads="1"/>
              </p:cNvSpPr>
              <p:nvPr/>
            </p:nvSpPr>
            <p:spPr bwMode="auto">
              <a:xfrm>
                <a:off x="2561" y="3743"/>
                <a:ext cx="328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1400" dirty="0">
                    <a:latin typeface="Comic Sans MS" panose="030F0702030302020204" pitchFamily="66" charset="0"/>
                  </a:rPr>
                  <a:t>80</a:t>
                </a:r>
              </a:p>
            </p:txBody>
          </p:sp>
          <p:sp>
            <p:nvSpPr>
              <p:cNvPr id="9291" name="Text Box 2123"/>
              <p:cNvSpPr txBox="1">
                <a:spLocks noChangeArrowheads="1"/>
              </p:cNvSpPr>
              <p:nvPr/>
            </p:nvSpPr>
            <p:spPr bwMode="auto">
              <a:xfrm>
                <a:off x="2809" y="3751"/>
                <a:ext cx="328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400" dirty="0">
                    <a:latin typeface="Comic Sans MS" panose="030F0702030302020204" pitchFamily="66" charset="0"/>
                  </a:rPr>
                  <a:t>90</a:t>
                </a:r>
                <a:endParaRPr lang="en-GB" altLang="en-US" sz="14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9292" name="Text Box 2124"/>
              <p:cNvSpPr txBox="1">
                <a:spLocks noChangeArrowheads="1"/>
              </p:cNvSpPr>
              <p:nvPr/>
            </p:nvSpPr>
            <p:spPr bwMode="auto">
              <a:xfrm>
                <a:off x="3033" y="3747"/>
                <a:ext cx="328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1400" dirty="0">
                    <a:latin typeface="Comic Sans MS" panose="030F0702030302020204" pitchFamily="66" charset="0"/>
                  </a:rPr>
                  <a:t>100</a:t>
                </a:r>
              </a:p>
            </p:txBody>
          </p:sp>
          <p:sp>
            <p:nvSpPr>
              <p:cNvPr id="9295" name="Text Box 2127"/>
              <p:cNvSpPr txBox="1">
                <a:spLocks noChangeArrowheads="1"/>
              </p:cNvSpPr>
              <p:nvPr/>
            </p:nvSpPr>
            <p:spPr bwMode="auto">
              <a:xfrm>
                <a:off x="675" y="3377"/>
                <a:ext cx="3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297" name="Text Box 2129"/>
              <p:cNvSpPr txBox="1">
                <a:spLocks noChangeArrowheads="1"/>
              </p:cNvSpPr>
              <p:nvPr/>
            </p:nvSpPr>
            <p:spPr bwMode="auto">
              <a:xfrm>
                <a:off x="675" y="3125"/>
                <a:ext cx="32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298" name="Text Box 2130"/>
              <p:cNvSpPr txBox="1">
                <a:spLocks noChangeArrowheads="1"/>
              </p:cNvSpPr>
              <p:nvPr/>
            </p:nvSpPr>
            <p:spPr bwMode="auto">
              <a:xfrm>
                <a:off x="663" y="2893"/>
                <a:ext cx="3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299" name="Text Box 2131"/>
              <p:cNvSpPr txBox="1">
                <a:spLocks noChangeArrowheads="1"/>
              </p:cNvSpPr>
              <p:nvPr/>
            </p:nvSpPr>
            <p:spPr bwMode="auto">
              <a:xfrm>
                <a:off x="667" y="2657"/>
                <a:ext cx="3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00" name="Text Box 2132"/>
              <p:cNvSpPr txBox="1">
                <a:spLocks noChangeArrowheads="1"/>
              </p:cNvSpPr>
              <p:nvPr/>
            </p:nvSpPr>
            <p:spPr bwMode="auto">
              <a:xfrm>
                <a:off x="683" y="2393"/>
                <a:ext cx="3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01" name="Text Box 2133"/>
              <p:cNvSpPr txBox="1">
                <a:spLocks noChangeArrowheads="1"/>
              </p:cNvSpPr>
              <p:nvPr/>
            </p:nvSpPr>
            <p:spPr bwMode="auto">
              <a:xfrm>
                <a:off x="679" y="2169"/>
                <a:ext cx="3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80</a:t>
                </a:r>
              </a:p>
            </p:txBody>
          </p:sp>
          <p:sp>
            <p:nvSpPr>
              <p:cNvPr id="9302" name="Text Box 2134"/>
              <p:cNvSpPr txBox="1">
                <a:spLocks noChangeArrowheads="1"/>
              </p:cNvSpPr>
              <p:nvPr/>
            </p:nvSpPr>
            <p:spPr bwMode="auto">
              <a:xfrm>
                <a:off x="671" y="1933"/>
                <a:ext cx="328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90</a:t>
                </a:r>
              </a:p>
            </p:txBody>
          </p:sp>
          <p:grpSp>
            <p:nvGrpSpPr>
              <p:cNvPr id="9324" name="Group 2156"/>
              <p:cNvGrpSpPr>
                <a:grpSpLocks/>
              </p:cNvGrpSpPr>
              <p:nvPr/>
            </p:nvGrpSpPr>
            <p:grpSpPr bwMode="auto">
              <a:xfrm>
                <a:off x="1017" y="1815"/>
                <a:ext cx="2411" cy="1928"/>
                <a:chOff x="1349" y="1737"/>
                <a:chExt cx="2411" cy="1928"/>
              </a:xfrm>
            </p:grpSpPr>
            <p:sp>
              <p:nvSpPr>
                <p:cNvPr id="9170" name="Rectangle 2002"/>
                <p:cNvSpPr>
                  <a:spLocks noChangeArrowheads="1"/>
                </p:cNvSpPr>
                <p:nvPr/>
              </p:nvSpPr>
              <p:spPr bwMode="auto">
                <a:xfrm>
                  <a:off x="1349" y="3424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71" name="Rectangle 2003"/>
                <p:cNvSpPr>
                  <a:spLocks noChangeArrowheads="1"/>
                </p:cNvSpPr>
                <p:nvPr/>
              </p:nvSpPr>
              <p:spPr bwMode="auto">
                <a:xfrm>
                  <a:off x="1590" y="3424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72" name="Rectangle 2004"/>
                <p:cNvSpPr>
                  <a:spLocks noChangeArrowheads="1"/>
                </p:cNvSpPr>
                <p:nvPr/>
              </p:nvSpPr>
              <p:spPr bwMode="auto">
                <a:xfrm>
                  <a:off x="1831" y="3424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73" name="Rectangle 2005"/>
                <p:cNvSpPr>
                  <a:spLocks noChangeArrowheads="1"/>
                </p:cNvSpPr>
                <p:nvPr/>
              </p:nvSpPr>
              <p:spPr bwMode="auto">
                <a:xfrm>
                  <a:off x="2072" y="3424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74" name="Rectangle 2006"/>
                <p:cNvSpPr>
                  <a:spLocks noChangeArrowheads="1"/>
                </p:cNvSpPr>
                <p:nvPr/>
              </p:nvSpPr>
              <p:spPr bwMode="auto">
                <a:xfrm>
                  <a:off x="2313" y="3424"/>
                  <a:ext cx="242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75" name="Rectangle 2007"/>
                <p:cNvSpPr>
                  <a:spLocks noChangeArrowheads="1"/>
                </p:cNvSpPr>
                <p:nvPr/>
              </p:nvSpPr>
              <p:spPr bwMode="auto">
                <a:xfrm>
                  <a:off x="2555" y="3424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76" name="Rectangle 2008"/>
                <p:cNvSpPr>
                  <a:spLocks noChangeArrowheads="1"/>
                </p:cNvSpPr>
                <p:nvPr/>
              </p:nvSpPr>
              <p:spPr bwMode="auto">
                <a:xfrm>
                  <a:off x="2796" y="3424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77" name="Rectangle 2009"/>
                <p:cNvSpPr>
                  <a:spLocks noChangeArrowheads="1"/>
                </p:cNvSpPr>
                <p:nvPr/>
              </p:nvSpPr>
              <p:spPr bwMode="auto">
                <a:xfrm>
                  <a:off x="3037" y="3424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78" name="Rectangle 2010"/>
                <p:cNvSpPr>
                  <a:spLocks noChangeArrowheads="1"/>
                </p:cNvSpPr>
                <p:nvPr/>
              </p:nvSpPr>
              <p:spPr bwMode="auto">
                <a:xfrm>
                  <a:off x="3278" y="3424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79" name="Rectangle 2011"/>
                <p:cNvSpPr>
                  <a:spLocks noChangeArrowheads="1"/>
                </p:cNvSpPr>
                <p:nvPr/>
              </p:nvSpPr>
              <p:spPr bwMode="auto">
                <a:xfrm>
                  <a:off x="3519" y="3424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82" name="Rectangle 2014"/>
                <p:cNvSpPr>
                  <a:spLocks noChangeArrowheads="1"/>
                </p:cNvSpPr>
                <p:nvPr/>
              </p:nvSpPr>
              <p:spPr bwMode="auto">
                <a:xfrm>
                  <a:off x="1349" y="3183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83" name="Rectangle 2015"/>
                <p:cNvSpPr>
                  <a:spLocks noChangeArrowheads="1"/>
                </p:cNvSpPr>
                <p:nvPr/>
              </p:nvSpPr>
              <p:spPr bwMode="auto">
                <a:xfrm>
                  <a:off x="1590" y="3183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84" name="Rectangle 2016"/>
                <p:cNvSpPr>
                  <a:spLocks noChangeArrowheads="1"/>
                </p:cNvSpPr>
                <p:nvPr/>
              </p:nvSpPr>
              <p:spPr bwMode="auto">
                <a:xfrm>
                  <a:off x="1831" y="3183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85" name="Rectangle 2017"/>
                <p:cNvSpPr>
                  <a:spLocks noChangeArrowheads="1"/>
                </p:cNvSpPr>
                <p:nvPr/>
              </p:nvSpPr>
              <p:spPr bwMode="auto">
                <a:xfrm>
                  <a:off x="2072" y="3183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86" name="Rectangle 2018"/>
                <p:cNvSpPr>
                  <a:spLocks noChangeArrowheads="1"/>
                </p:cNvSpPr>
                <p:nvPr/>
              </p:nvSpPr>
              <p:spPr bwMode="auto">
                <a:xfrm>
                  <a:off x="2313" y="3183"/>
                  <a:ext cx="242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87" name="Rectangle 2019"/>
                <p:cNvSpPr>
                  <a:spLocks noChangeArrowheads="1"/>
                </p:cNvSpPr>
                <p:nvPr/>
              </p:nvSpPr>
              <p:spPr bwMode="auto">
                <a:xfrm>
                  <a:off x="2555" y="3183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88" name="Rectangle 2020"/>
                <p:cNvSpPr>
                  <a:spLocks noChangeArrowheads="1"/>
                </p:cNvSpPr>
                <p:nvPr/>
              </p:nvSpPr>
              <p:spPr bwMode="auto">
                <a:xfrm>
                  <a:off x="2796" y="3183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89" name="Rectangle 2021"/>
                <p:cNvSpPr>
                  <a:spLocks noChangeArrowheads="1"/>
                </p:cNvSpPr>
                <p:nvPr/>
              </p:nvSpPr>
              <p:spPr bwMode="auto">
                <a:xfrm>
                  <a:off x="3037" y="3183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90" name="Rectangle 2022"/>
                <p:cNvSpPr>
                  <a:spLocks noChangeArrowheads="1"/>
                </p:cNvSpPr>
                <p:nvPr/>
              </p:nvSpPr>
              <p:spPr bwMode="auto">
                <a:xfrm>
                  <a:off x="3278" y="3183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91" name="Rectangle 2023"/>
                <p:cNvSpPr>
                  <a:spLocks noChangeArrowheads="1"/>
                </p:cNvSpPr>
                <p:nvPr/>
              </p:nvSpPr>
              <p:spPr bwMode="auto">
                <a:xfrm>
                  <a:off x="3519" y="3183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93" name="Rectangle 2025"/>
                <p:cNvSpPr>
                  <a:spLocks noChangeArrowheads="1"/>
                </p:cNvSpPr>
                <p:nvPr/>
              </p:nvSpPr>
              <p:spPr bwMode="auto">
                <a:xfrm>
                  <a:off x="1349" y="2942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94" name="Rectangle 2026"/>
                <p:cNvSpPr>
                  <a:spLocks noChangeArrowheads="1"/>
                </p:cNvSpPr>
                <p:nvPr/>
              </p:nvSpPr>
              <p:spPr bwMode="auto">
                <a:xfrm>
                  <a:off x="1590" y="2942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95" name="Rectangle 2027"/>
                <p:cNvSpPr>
                  <a:spLocks noChangeArrowheads="1"/>
                </p:cNvSpPr>
                <p:nvPr/>
              </p:nvSpPr>
              <p:spPr bwMode="auto">
                <a:xfrm>
                  <a:off x="1831" y="2942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96" name="Rectangle 2028"/>
                <p:cNvSpPr>
                  <a:spLocks noChangeArrowheads="1"/>
                </p:cNvSpPr>
                <p:nvPr/>
              </p:nvSpPr>
              <p:spPr bwMode="auto">
                <a:xfrm>
                  <a:off x="2072" y="2942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97" name="Rectangle 2029"/>
                <p:cNvSpPr>
                  <a:spLocks noChangeArrowheads="1"/>
                </p:cNvSpPr>
                <p:nvPr/>
              </p:nvSpPr>
              <p:spPr bwMode="auto">
                <a:xfrm>
                  <a:off x="2313" y="2942"/>
                  <a:ext cx="242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98" name="Rectangle 2030"/>
                <p:cNvSpPr>
                  <a:spLocks noChangeArrowheads="1"/>
                </p:cNvSpPr>
                <p:nvPr/>
              </p:nvSpPr>
              <p:spPr bwMode="auto">
                <a:xfrm>
                  <a:off x="2555" y="2942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99" name="Rectangle 2031"/>
                <p:cNvSpPr>
                  <a:spLocks noChangeArrowheads="1"/>
                </p:cNvSpPr>
                <p:nvPr/>
              </p:nvSpPr>
              <p:spPr bwMode="auto">
                <a:xfrm>
                  <a:off x="2796" y="2942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00" name="Rectangle 2032"/>
                <p:cNvSpPr>
                  <a:spLocks noChangeArrowheads="1"/>
                </p:cNvSpPr>
                <p:nvPr/>
              </p:nvSpPr>
              <p:spPr bwMode="auto">
                <a:xfrm>
                  <a:off x="3037" y="2942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01" name="Rectangle 2033"/>
                <p:cNvSpPr>
                  <a:spLocks noChangeArrowheads="1"/>
                </p:cNvSpPr>
                <p:nvPr/>
              </p:nvSpPr>
              <p:spPr bwMode="auto">
                <a:xfrm>
                  <a:off x="3278" y="2942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02" name="Rectangle 2034"/>
                <p:cNvSpPr>
                  <a:spLocks noChangeArrowheads="1"/>
                </p:cNvSpPr>
                <p:nvPr/>
              </p:nvSpPr>
              <p:spPr bwMode="auto">
                <a:xfrm>
                  <a:off x="3519" y="2942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04" name="Rectangle 2036"/>
                <p:cNvSpPr>
                  <a:spLocks noChangeArrowheads="1"/>
                </p:cNvSpPr>
                <p:nvPr/>
              </p:nvSpPr>
              <p:spPr bwMode="auto">
                <a:xfrm>
                  <a:off x="1349" y="2700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05" name="Rectangle 2037"/>
                <p:cNvSpPr>
                  <a:spLocks noChangeArrowheads="1"/>
                </p:cNvSpPr>
                <p:nvPr/>
              </p:nvSpPr>
              <p:spPr bwMode="auto">
                <a:xfrm>
                  <a:off x="1590" y="2700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06" name="Rectangle 2038"/>
                <p:cNvSpPr>
                  <a:spLocks noChangeArrowheads="1"/>
                </p:cNvSpPr>
                <p:nvPr/>
              </p:nvSpPr>
              <p:spPr bwMode="auto">
                <a:xfrm>
                  <a:off x="1831" y="2700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07" name="Rectangle 2039"/>
                <p:cNvSpPr>
                  <a:spLocks noChangeArrowheads="1"/>
                </p:cNvSpPr>
                <p:nvPr/>
              </p:nvSpPr>
              <p:spPr bwMode="auto">
                <a:xfrm>
                  <a:off x="2072" y="2700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08" name="Rectangle 2040"/>
                <p:cNvSpPr>
                  <a:spLocks noChangeArrowheads="1"/>
                </p:cNvSpPr>
                <p:nvPr/>
              </p:nvSpPr>
              <p:spPr bwMode="auto">
                <a:xfrm>
                  <a:off x="2313" y="2700"/>
                  <a:ext cx="242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09" name="Rectangle 2041"/>
                <p:cNvSpPr>
                  <a:spLocks noChangeArrowheads="1"/>
                </p:cNvSpPr>
                <p:nvPr/>
              </p:nvSpPr>
              <p:spPr bwMode="auto">
                <a:xfrm>
                  <a:off x="2555" y="2700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10" name="Rectangle 2042"/>
                <p:cNvSpPr>
                  <a:spLocks noChangeArrowheads="1"/>
                </p:cNvSpPr>
                <p:nvPr/>
              </p:nvSpPr>
              <p:spPr bwMode="auto">
                <a:xfrm>
                  <a:off x="2796" y="2700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11" name="Rectangle 2043"/>
                <p:cNvSpPr>
                  <a:spLocks noChangeArrowheads="1"/>
                </p:cNvSpPr>
                <p:nvPr/>
              </p:nvSpPr>
              <p:spPr bwMode="auto">
                <a:xfrm>
                  <a:off x="3037" y="2700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12" name="Rectangle 2044"/>
                <p:cNvSpPr>
                  <a:spLocks noChangeArrowheads="1"/>
                </p:cNvSpPr>
                <p:nvPr/>
              </p:nvSpPr>
              <p:spPr bwMode="auto">
                <a:xfrm>
                  <a:off x="3278" y="2700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13" name="Rectangle 2045"/>
                <p:cNvSpPr>
                  <a:spLocks noChangeArrowheads="1"/>
                </p:cNvSpPr>
                <p:nvPr/>
              </p:nvSpPr>
              <p:spPr bwMode="auto">
                <a:xfrm>
                  <a:off x="3519" y="2700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15" name="Rectangle 2047"/>
                <p:cNvSpPr>
                  <a:spLocks noChangeArrowheads="1"/>
                </p:cNvSpPr>
                <p:nvPr/>
              </p:nvSpPr>
              <p:spPr bwMode="auto">
                <a:xfrm>
                  <a:off x="1349" y="2460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16" name="Rectangle 2048"/>
                <p:cNvSpPr>
                  <a:spLocks noChangeArrowheads="1"/>
                </p:cNvSpPr>
                <p:nvPr/>
              </p:nvSpPr>
              <p:spPr bwMode="auto">
                <a:xfrm>
                  <a:off x="1590" y="2460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17" name="Rectangle 2049"/>
                <p:cNvSpPr>
                  <a:spLocks noChangeArrowheads="1"/>
                </p:cNvSpPr>
                <p:nvPr/>
              </p:nvSpPr>
              <p:spPr bwMode="auto">
                <a:xfrm>
                  <a:off x="1831" y="2460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18" name="Rectangle 2050"/>
                <p:cNvSpPr>
                  <a:spLocks noChangeArrowheads="1"/>
                </p:cNvSpPr>
                <p:nvPr/>
              </p:nvSpPr>
              <p:spPr bwMode="auto">
                <a:xfrm>
                  <a:off x="2072" y="2460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19" name="Rectangle 2051"/>
                <p:cNvSpPr>
                  <a:spLocks noChangeArrowheads="1"/>
                </p:cNvSpPr>
                <p:nvPr/>
              </p:nvSpPr>
              <p:spPr bwMode="auto">
                <a:xfrm>
                  <a:off x="2313" y="2460"/>
                  <a:ext cx="242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20" name="Rectangle 2052"/>
                <p:cNvSpPr>
                  <a:spLocks noChangeArrowheads="1"/>
                </p:cNvSpPr>
                <p:nvPr/>
              </p:nvSpPr>
              <p:spPr bwMode="auto">
                <a:xfrm>
                  <a:off x="2555" y="2460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21" name="Rectangle 2053"/>
                <p:cNvSpPr>
                  <a:spLocks noChangeArrowheads="1"/>
                </p:cNvSpPr>
                <p:nvPr/>
              </p:nvSpPr>
              <p:spPr bwMode="auto">
                <a:xfrm>
                  <a:off x="2796" y="2460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22" name="Rectangle 2054"/>
                <p:cNvSpPr>
                  <a:spLocks noChangeArrowheads="1"/>
                </p:cNvSpPr>
                <p:nvPr/>
              </p:nvSpPr>
              <p:spPr bwMode="auto">
                <a:xfrm>
                  <a:off x="3037" y="2460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23" name="Rectangle 2055"/>
                <p:cNvSpPr>
                  <a:spLocks noChangeArrowheads="1"/>
                </p:cNvSpPr>
                <p:nvPr/>
              </p:nvSpPr>
              <p:spPr bwMode="auto">
                <a:xfrm>
                  <a:off x="3278" y="2460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24" name="Rectangle 2056"/>
                <p:cNvSpPr>
                  <a:spLocks noChangeArrowheads="1"/>
                </p:cNvSpPr>
                <p:nvPr/>
              </p:nvSpPr>
              <p:spPr bwMode="auto">
                <a:xfrm>
                  <a:off x="3519" y="2460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26" name="Rectangle 2058"/>
                <p:cNvSpPr>
                  <a:spLocks noChangeArrowheads="1"/>
                </p:cNvSpPr>
                <p:nvPr/>
              </p:nvSpPr>
              <p:spPr bwMode="auto">
                <a:xfrm>
                  <a:off x="1349" y="2219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27" name="Rectangle 2059"/>
                <p:cNvSpPr>
                  <a:spLocks noChangeArrowheads="1"/>
                </p:cNvSpPr>
                <p:nvPr/>
              </p:nvSpPr>
              <p:spPr bwMode="auto">
                <a:xfrm>
                  <a:off x="1590" y="2219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28" name="Rectangle 2060"/>
                <p:cNvSpPr>
                  <a:spLocks noChangeArrowheads="1"/>
                </p:cNvSpPr>
                <p:nvPr/>
              </p:nvSpPr>
              <p:spPr bwMode="auto">
                <a:xfrm>
                  <a:off x="1831" y="2219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29" name="Rectangle 2061"/>
                <p:cNvSpPr>
                  <a:spLocks noChangeArrowheads="1"/>
                </p:cNvSpPr>
                <p:nvPr/>
              </p:nvSpPr>
              <p:spPr bwMode="auto">
                <a:xfrm>
                  <a:off x="2072" y="2219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30" name="Rectangle 2062"/>
                <p:cNvSpPr>
                  <a:spLocks noChangeArrowheads="1"/>
                </p:cNvSpPr>
                <p:nvPr/>
              </p:nvSpPr>
              <p:spPr bwMode="auto">
                <a:xfrm>
                  <a:off x="2313" y="2219"/>
                  <a:ext cx="242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31" name="Rectangle 2063"/>
                <p:cNvSpPr>
                  <a:spLocks noChangeArrowheads="1"/>
                </p:cNvSpPr>
                <p:nvPr/>
              </p:nvSpPr>
              <p:spPr bwMode="auto">
                <a:xfrm>
                  <a:off x="2555" y="2219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32" name="Rectangle 2064"/>
                <p:cNvSpPr>
                  <a:spLocks noChangeArrowheads="1"/>
                </p:cNvSpPr>
                <p:nvPr/>
              </p:nvSpPr>
              <p:spPr bwMode="auto">
                <a:xfrm>
                  <a:off x="2796" y="2219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33" name="Rectangle 2065"/>
                <p:cNvSpPr>
                  <a:spLocks noChangeArrowheads="1"/>
                </p:cNvSpPr>
                <p:nvPr/>
              </p:nvSpPr>
              <p:spPr bwMode="auto">
                <a:xfrm>
                  <a:off x="3037" y="2219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34" name="Rectangle 2066"/>
                <p:cNvSpPr>
                  <a:spLocks noChangeArrowheads="1"/>
                </p:cNvSpPr>
                <p:nvPr/>
              </p:nvSpPr>
              <p:spPr bwMode="auto">
                <a:xfrm>
                  <a:off x="3278" y="2219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35" name="Rectangle 2067"/>
                <p:cNvSpPr>
                  <a:spLocks noChangeArrowheads="1"/>
                </p:cNvSpPr>
                <p:nvPr/>
              </p:nvSpPr>
              <p:spPr bwMode="auto">
                <a:xfrm>
                  <a:off x="3519" y="2219"/>
                  <a:ext cx="241" cy="241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37" name="Rectangle 2069"/>
                <p:cNvSpPr>
                  <a:spLocks noChangeArrowheads="1"/>
                </p:cNvSpPr>
                <p:nvPr/>
              </p:nvSpPr>
              <p:spPr bwMode="auto">
                <a:xfrm>
                  <a:off x="1349" y="1977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38" name="Rectangle 2070"/>
                <p:cNvSpPr>
                  <a:spLocks noChangeArrowheads="1"/>
                </p:cNvSpPr>
                <p:nvPr/>
              </p:nvSpPr>
              <p:spPr bwMode="auto">
                <a:xfrm>
                  <a:off x="1590" y="1977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39" name="Rectangle 2071"/>
                <p:cNvSpPr>
                  <a:spLocks noChangeArrowheads="1"/>
                </p:cNvSpPr>
                <p:nvPr/>
              </p:nvSpPr>
              <p:spPr bwMode="auto">
                <a:xfrm>
                  <a:off x="1831" y="1977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40" name="Rectangle 2072"/>
                <p:cNvSpPr>
                  <a:spLocks noChangeArrowheads="1"/>
                </p:cNvSpPr>
                <p:nvPr/>
              </p:nvSpPr>
              <p:spPr bwMode="auto">
                <a:xfrm>
                  <a:off x="2072" y="1977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41" name="Rectangle 2073"/>
                <p:cNvSpPr>
                  <a:spLocks noChangeArrowheads="1"/>
                </p:cNvSpPr>
                <p:nvPr/>
              </p:nvSpPr>
              <p:spPr bwMode="auto">
                <a:xfrm>
                  <a:off x="2313" y="1977"/>
                  <a:ext cx="242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42" name="Rectangle 2074"/>
                <p:cNvSpPr>
                  <a:spLocks noChangeArrowheads="1"/>
                </p:cNvSpPr>
                <p:nvPr/>
              </p:nvSpPr>
              <p:spPr bwMode="auto">
                <a:xfrm>
                  <a:off x="2555" y="1977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43" name="Rectangle 2075"/>
                <p:cNvSpPr>
                  <a:spLocks noChangeArrowheads="1"/>
                </p:cNvSpPr>
                <p:nvPr/>
              </p:nvSpPr>
              <p:spPr bwMode="auto">
                <a:xfrm>
                  <a:off x="2796" y="1977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44" name="Rectangle 2076"/>
                <p:cNvSpPr>
                  <a:spLocks noChangeArrowheads="1"/>
                </p:cNvSpPr>
                <p:nvPr/>
              </p:nvSpPr>
              <p:spPr bwMode="auto">
                <a:xfrm>
                  <a:off x="3037" y="1977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45" name="Rectangle 2077"/>
                <p:cNvSpPr>
                  <a:spLocks noChangeArrowheads="1"/>
                </p:cNvSpPr>
                <p:nvPr/>
              </p:nvSpPr>
              <p:spPr bwMode="auto">
                <a:xfrm>
                  <a:off x="3278" y="1977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46" name="Rectangle 2078"/>
                <p:cNvSpPr>
                  <a:spLocks noChangeArrowheads="1"/>
                </p:cNvSpPr>
                <p:nvPr/>
              </p:nvSpPr>
              <p:spPr bwMode="auto">
                <a:xfrm>
                  <a:off x="3519" y="1977"/>
                  <a:ext cx="241" cy="242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48" name="Rectangle 2080"/>
                <p:cNvSpPr>
                  <a:spLocks noChangeArrowheads="1"/>
                </p:cNvSpPr>
                <p:nvPr/>
              </p:nvSpPr>
              <p:spPr bwMode="auto">
                <a:xfrm>
                  <a:off x="1349" y="1737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49" name="Rectangle 2081"/>
                <p:cNvSpPr>
                  <a:spLocks noChangeArrowheads="1"/>
                </p:cNvSpPr>
                <p:nvPr/>
              </p:nvSpPr>
              <p:spPr bwMode="auto">
                <a:xfrm>
                  <a:off x="1590" y="1737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50" name="Rectangle 2082"/>
                <p:cNvSpPr>
                  <a:spLocks noChangeArrowheads="1"/>
                </p:cNvSpPr>
                <p:nvPr/>
              </p:nvSpPr>
              <p:spPr bwMode="auto">
                <a:xfrm>
                  <a:off x="1831" y="1737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51" name="Rectangle 2083"/>
                <p:cNvSpPr>
                  <a:spLocks noChangeArrowheads="1"/>
                </p:cNvSpPr>
                <p:nvPr/>
              </p:nvSpPr>
              <p:spPr bwMode="auto">
                <a:xfrm>
                  <a:off x="2072" y="1737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52" name="Rectangle 2084"/>
                <p:cNvSpPr>
                  <a:spLocks noChangeArrowheads="1"/>
                </p:cNvSpPr>
                <p:nvPr/>
              </p:nvSpPr>
              <p:spPr bwMode="auto">
                <a:xfrm>
                  <a:off x="2313" y="1737"/>
                  <a:ext cx="242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53" name="Rectangle 2085"/>
                <p:cNvSpPr>
                  <a:spLocks noChangeArrowheads="1"/>
                </p:cNvSpPr>
                <p:nvPr/>
              </p:nvSpPr>
              <p:spPr bwMode="auto">
                <a:xfrm>
                  <a:off x="2555" y="1737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54" name="Rectangle 2086"/>
                <p:cNvSpPr>
                  <a:spLocks noChangeArrowheads="1"/>
                </p:cNvSpPr>
                <p:nvPr/>
              </p:nvSpPr>
              <p:spPr bwMode="auto">
                <a:xfrm>
                  <a:off x="2796" y="1737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55" name="Rectangle 2087"/>
                <p:cNvSpPr>
                  <a:spLocks noChangeArrowheads="1"/>
                </p:cNvSpPr>
                <p:nvPr/>
              </p:nvSpPr>
              <p:spPr bwMode="auto">
                <a:xfrm>
                  <a:off x="3037" y="1737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56" name="Rectangle 2088"/>
                <p:cNvSpPr>
                  <a:spLocks noChangeArrowheads="1"/>
                </p:cNvSpPr>
                <p:nvPr/>
              </p:nvSpPr>
              <p:spPr bwMode="auto">
                <a:xfrm>
                  <a:off x="3278" y="1737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57" name="Rectangle 2089"/>
                <p:cNvSpPr>
                  <a:spLocks noChangeArrowheads="1"/>
                </p:cNvSpPr>
                <p:nvPr/>
              </p:nvSpPr>
              <p:spPr bwMode="auto">
                <a:xfrm>
                  <a:off x="3519" y="1737"/>
                  <a:ext cx="241" cy="240"/>
                </a:xfrm>
                <a:prstGeom prst="rect">
                  <a:avLst/>
                </a:prstGeom>
                <a:noFill/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9315" name="Text Box 2147"/>
              <p:cNvSpPr txBox="1">
                <a:spLocks noChangeArrowheads="1"/>
              </p:cNvSpPr>
              <p:nvPr/>
            </p:nvSpPr>
            <p:spPr bwMode="auto">
              <a:xfrm>
                <a:off x="614" y="1707"/>
                <a:ext cx="44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100</a:t>
                </a:r>
              </a:p>
            </p:txBody>
          </p:sp>
          <p:sp>
            <p:nvSpPr>
              <p:cNvPr id="9325" name="Line 2157"/>
              <p:cNvSpPr>
                <a:spLocks noChangeShapeType="1"/>
              </p:cNvSpPr>
              <p:nvPr/>
            </p:nvSpPr>
            <p:spPr bwMode="auto">
              <a:xfrm>
                <a:off x="1017" y="3743"/>
                <a:ext cx="241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2" name="Line 2114"/>
              <p:cNvSpPr>
                <a:spLocks noChangeShapeType="1"/>
              </p:cNvSpPr>
              <p:nvPr/>
            </p:nvSpPr>
            <p:spPr bwMode="auto">
              <a:xfrm flipH="1">
                <a:off x="1017" y="1814"/>
                <a:ext cx="14" cy="19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5836396" y="2620156"/>
            <a:ext cx="31954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We want to show that the results in Science depends on the results in Maths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5836396" y="3500921"/>
            <a:ext cx="3195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Independent variable is the results in Maths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5836396" y="4275105"/>
            <a:ext cx="3195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Dependent variable is the results in Science</a:t>
            </a:r>
          </a:p>
        </p:txBody>
      </p:sp>
      <p:sp>
        <p:nvSpPr>
          <p:cNvPr id="157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8" name="Text Box 2160" descr="Parchment"/>
          <p:cNvSpPr txBox="1">
            <a:spLocks noChangeArrowheads="1"/>
          </p:cNvSpPr>
          <p:nvPr/>
        </p:nvSpPr>
        <p:spPr bwMode="auto">
          <a:xfrm>
            <a:off x="534147" y="2076636"/>
            <a:ext cx="8077199" cy="40005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Plot a </a:t>
            </a: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scatter graph</a:t>
            </a:r>
            <a:r>
              <a:rPr lang="en-GB" altLang="en-US" sz="2000" dirty="0">
                <a:latin typeface="Comic Sans MS" panose="030F0702030302020204" pitchFamily="66" charset="0"/>
              </a:rPr>
              <a:t> for this data</a:t>
            </a: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.</a:t>
            </a:r>
          </a:p>
        </p:txBody>
      </p:sp>
      <p:grpSp>
        <p:nvGrpSpPr>
          <p:cNvPr id="159" name="Group 2224"/>
          <p:cNvGrpSpPr>
            <a:grpSpLocks/>
          </p:cNvGrpSpPr>
          <p:nvPr/>
        </p:nvGrpSpPr>
        <p:grpSpPr bwMode="auto">
          <a:xfrm>
            <a:off x="397622" y="1114611"/>
            <a:ext cx="8397874" cy="4769354"/>
            <a:chOff x="242" y="880"/>
            <a:chExt cx="5290" cy="2882"/>
          </a:xfrm>
        </p:grpSpPr>
        <p:grpSp>
          <p:nvGrpSpPr>
            <p:cNvPr id="160" name="Group 2209"/>
            <p:cNvGrpSpPr>
              <a:grpSpLocks/>
            </p:cNvGrpSpPr>
            <p:nvPr/>
          </p:nvGrpSpPr>
          <p:grpSpPr bwMode="auto">
            <a:xfrm>
              <a:off x="242" y="880"/>
              <a:ext cx="5290" cy="516"/>
              <a:chOff x="242" y="880"/>
              <a:chExt cx="5290" cy="516"/>
            </a:xfrm>
          </p:grpSpPr>
          <p:sp>
            <p:nvSpPr>
              <p:cNvPr id="164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165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166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167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168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169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171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172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17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174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175" name="Rectangle 2173"/>
              <p:cNvSpPr>
                <a:spLocks noChangeArrowheads="1"/>
              </p:cNvSpPr>
              <p:nvPr/>
            </p:nvSpPr>
            <p:spPr bwMode="auto">
              <a:xfrm>
                <a:off x="242" y="1147"/>
                <a:ext cx="644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Science</a:t>
                </a:r>
              </a:p>
            </p:txBody>
          </p:sp>
          <p:sp>
            <p:nvSpPr>
              <p:cNvPr id="176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177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17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179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180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181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182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18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184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185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186" name="Rectangle 2162"/>
              <p:cNvSpPr>
                <a:spLocks noChangeArrowheads="1"/>
              </p:cNvSpPr>
              <p:nvPr/>
            </p:nvSpPr>
            <p:spPr bwMode="auto">
              <a:xfrm>
                <a:off x="244" y="913"/>
                <a:ext cx="642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buFontTx/>
                  <a:buNone/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Maths</a:t>
                </a:r>
              </a:p>
            </p:txBody>
          </p:sp>
          <p:sp>
            <p:nvSpPr>
              <p:cNvPr id="187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8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9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0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1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2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3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4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5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6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7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8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9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0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1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61" name="Group 2222"/>
            <p:cNvGrpSpPr>
              <a:grpSpLocks/>
            </p:cNvGrpSpPr>
            <p:nvPr/>
          </p:nvGrpSpPr>
          <p:grpSpPr bwMode="auto">
            <a:xfrm>
              <a:off x="1086" y="3526"/>
              <a:ext cx="243" cy="236"/>
              <a:chOff x="891" y="3616"/>
              <a:chExt cx="243" cy="236"/>
            </a:xfrm>
          </p:grpSpPr>
          <p:sp>
            <p:nvSpPr>
              <p:cNvPr id="162" name="Line 2217"/>
              <p:cNvSpPr>
                <a:spLocks noChangeShapeType="1"/>
              </p:cNvSpPr>
              <p:nvPr/>
            </p:nvSpPr>
            <p:spPr bwMode="auto">
              <a:xfrm>
                <a:off x="900" y="3852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3" name="Line 2219"/>
              <p:cNvSpPr>
                <a:spLocks noChangeShapeType="1"/>
              </p:cNvSpPr>
              <p:nvPr/>
            </p:nvSpPr>
            <p:spPr bwMode="auto">
              <a:xfrm rot="5400000">
                <a:off x="774" y="3733"/>
                <a:ext cx="234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02" name="Text Box 2148"/>
          <p:cNvSpPr txBox="1">
            <a:spLocks noChangeArrowheads="1"/>
          </p:cNvSpPr>
          <p:nvPr/>
        </p:nvSpPr>
        <p:spPr bwMode="auto">
          <a:xfrm rot="16200000">
            <a:off x="194421" y="3872099"/>
            <a:ext cx="154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203" name="Text Box 2126"/>
          <p:cNvSpPr txBox="1">
            <a:spLocks noChangeArrowheads="1"/>
          </p:cNvSpPr>
          <p:nvPr/>
        </p:nvSpPr>
        <p:spPr bwMode="auto">
          <a:xfrm>
            <a:off x="2875710" y="5950136"/>
            <a:ext cx="154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</p:spTree>
    <p:extLst>
      <p:ext uri="{BB962C8B-B14F-4D97-AF65-F5344CB8AC3E}">
        <p14:creationId xmlns:p14="http://schemas.microsoft.com/office/powerpoint/2010/main" val="313265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5" grpId="0"/>
      <p:bldP spid="202" grpId="0"/>
      <p:bldP spid="2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 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1396159" y="1120867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4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55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5718228" y="2729564"/>
            <a:ext cx="31954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We are going to plot the first point.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40 in x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48 in y</a:t>
            </a:r>
          </a:p>
        </p:txBody>
      </p:sp>
      <p:sp>
        <p:nvSpPr>
          <p:cNvPr id="2" name="Right Arrow 1"/>
          <p:cNvSpPr/>
          <p:nvPr/>
        </p:nvSpPr>
        <p:spPr>
          <a:xfrm>
            <a:off x="1811292" y="5502461"/>
            <a:ext cx="1064418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Up Arrow 2"/>
          <p:cNvSpPr/>
          <p:nvPr/>
        </p:nvSpPr>
        <p:spPr>
          <a:xfrm>
            <a:off x="2826194" y="4719824"/>
            <a:ext cx="117872" cy="775494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0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3" grpId="0" animBg="1"/>
      <p:bldP spid="156" grpId="0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2149568" y="1103499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5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57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5718228" y="2729564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Second point.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79 in x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91 in y</a:t>
            </a:r>
          </a:p>
        </p:txBody>
      </p:sp>
      <p:sp>
        <p:nvSpPr>
          <p:cNvPr id="164" name="Right Arrow 163"/>
          <p:cNvSpPr/>
          <p:nvPr/>
        </p:nvSpPr>
        <p:spPr>
          <a:xfrm>
            <a:off x="1811292" y="5502461"/>
            <a:ext cx="2560320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Up Arrow 164"/>
          <p:cNvSpPr/>
          <p:nvPr/>
        </p:nvSpPr>
        <p:spPr>
          <a:xfrm>
            <a:off x="4304063" y="3026358"/>
            <a:ext cx="117872" cy="2468880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88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/>
      <p:bldP spid="164" grpId="0" animBg="1"/>
      <p:bldP spid="1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2889996" y="1094002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8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59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3508210" y="363164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5718228" y="2729564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Next point.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60 in x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70 in y</a:t>
            </a:r>
          </a:p>
        </p:txBody>
      </p:sp>
      <p:sp>
        <p:nvSpPr>
          <p:cNvPr id="166" name="Right Arrow 165"/>
          <p:cNvSpPr/>
          <p:nvPr/>
        </p:nvSpPr>
        <p:spPr>
          <a:xfrm>
            <a:off x="1811292" y="5502461"/>
            <a:ext cx="1828800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Up Arrow 166"/>
          <p:cNvSpPr/>
          <p:nvPr/>
        </p:nvSpPr>
        <p:spPr>
          <a:xfrm>
            <a:off x="3604342" y="3839625"/>
            <a:ext cx="117872" cy="1737360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166" grpId="0" animBg="1"/>
      <p:bldP spid="1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3621834" y="1112837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59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60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3699503" y="35833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3508210" y="363164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5718228" y="2729564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Next point.</a:t>
            </a:r>
          </a:p>
        </p:txBody>
      </p:sp>
      <p:sp>
        <p:nvSpPr>
          <p:cNvPr id="166" name="Rectangle 165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65 in x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71 in y</a:t>
            </a:r>
          </a:p>
        </p:txBody>
      </p:sp>
      <p:sp>
        <p:nvSpPr>
          <p:cNvPr id="168" name="Right Arrow 167"/>
          <p:cNvSpPr/>
          <p:nvPr/>
        </p:nvSpPr>
        <p:spPr>
          <a:xfrm>
            <a:off x="1811292" y="5502461"/>
            <a:ext cx="2011680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Up Arrow 168"/>
          <p:cNvSpPr/>
          <p:nvPr/>
        </p:nvSpPr>
        <p:spPr>
          <a:xfrm>
            <a:off x="3779153" y="3799284"/>
            <a:ext cx="117872" cy="1737360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17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68" grpId="0" animBg="1"/>
      <p:bldP spid="1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2" name="Group 2224"/>
          <p:cNvGrpSpPr>
            <a:grpSpLocks/>
          </p:cNvGrpSpPr>
          <p:nvPr/>
        </p:nvGrpSpPr>
        <p:grpSpPr bwMode="auto">
          <a:xfrm>
            <a:off x="437310" y="1114611"/>
            <a:ext cx="8358187" cy="5232400"/>
            <a:chOff x="267" y="880"/>
            <a:chExt cx="5265" cy="3296"/>
          </a:xfrm>
        </p:grpSpPr>
        <p:grpSp>
          <p:nvGrpSpPr>
            <p:cNvPr id="9377" name="Group 2209"/>
            <p:cNvGrpSpPr>
              <a:grpSpLocks/>
            </p:cNvGrpSpPr>
            <p:nvPr/>
          </p:nvGrpSpPr>
          <p:grpSpPr bwMode="auto">
            <a:xfrm>
              <a:off x="267" y="880"/>
              <a:ext cx="5265" cy="3296"/>
              <a:chOff x="267" y="880"/>
              <a:chExt cx="5265" cy="3296"/>
            </a:xfrm>
          </p:grpSpPr>
          <p:grpSp>
            <p:nvGrpSpPr>
              <p:cNvPr id="9376" name="Group 2208"/>
              <p:cNvGrpSpPr>
                <a:grpSpLocks/>
              </p:cNvGrpSpPr>
              <p:nvPr/>
            </p:nvGrpSpPr>
            <p:grpSpPr bwMode="auto">
              <a:xfrm>
                <a:off x="477" y="1724"/>
                <a:ext cx="3023" cy="2452"/>
                <a:chOff x="405" y="1707"/>
                <a:chExt cx="3023" cy="2452"/>
              </a:xfrm>
            </p:grpSpPr>
            <p:sp>
              <p:nvSpPr>
                <p:cNvPr id="9283" name="Text Box 2115"/>
                <p:cNvSpPr txBox="1">
                  <a:spLocks noChangeArrowheads="1"/>
                </p:cNvSpPr>
                <p:nvPr/>
              </p:nvSpPr>
              <p:spPr bwMode="auto">
                <a:xfrm>
                  <a:off x="1131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20</a:t>
                  </a:r>
                </a:p>
              </p:txBody>
            </p:sp>
            <p:sp>
              <p:nvSpPr>
                <p:cNvPr id="9284" name="Text Box 2116"/>
                <p:cNvSpPr txBox="1">
                  <a:spLocks noChangeArrowheads="1"/>
                </p:cNvSpPr>
                <p:nvPr/>
              </p:nvSpPr>
              <p:spPr bwMode="auto">
                <a:xfrm>
                  <a:off x="1395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86" name="Text Box 2118"/>
                <p:cNvSpPr txBox="1">
                  <a:spLocks noChangeArrowheads="1"/>
                </p:cNvSpPr>
                <p:nvPr/>
              </p:nvSpPr>
              <p:spPr bwMode="auto">
                <a:xfrm>
                  <a:off x="1659" y="3747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87" name="Text Box 2119"/>
                <p:cNvSpPr txBox="1">
                  <a:spLocks noChangeArrowheads="1"/>
                </p:cNvSpPr>
                <p:nvPr/>
              </p:nvSpPr>
              <p:spPr bwMode="auto">
                <a:xfrm>
                  <a:off x="1869" y="3751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88" name="Text Box 2120"/>
                <p:cNvSpPr txBox="1">
                  <a:spLocks noChangeArrowheads="1"/>
                </p:cNvSpPr>
                <p:nvPr/>
              </p:nvSpPr>
              <p:spPr bwMode="auto">
                <a:xfrm>
                  <a:off x="2125" y="3743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289" name="Text Box 2121"/>
                <p:cNvSpPr txBox="1">
                  <a:spLocks noChangeArrowheads="1"/>
                </p:cNvSpPr>
                <p:nvPr/>
              </p:nvSpPr>
              <p:spPr bwMode="auto">
                <a:xfrm>
                  <a:off x="2365" y="3739"/>
                  <a:ext cx="264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290" name="Text Box 2122"/>
                <p:cNvSpPr txBox="1">
                  <a:spLocks noChangeArrowheads="1"/>
                </p:cNvSpPr>
                <p:nvPr/>
              </p:nvSpPr>
              <p:spPr bwMode="auto">
                <a:xfrm>
                  <a:off x="2561" y="3743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291" name="Text Box 2123"/>
                <p:cNvSpPr txBox="1">
                  <a:spLocks noChangeArrowheads="1"/>
                </p:cNvSpPr>
                <p:nvPr/>
              </p:nvSpPr>
              <p:spPr bwMode="auto">
                <a:xfrm>
                  <a:off x="2809" y="3751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1400" dirty="0">
                      <a:latin typeface="Comic Sans MS" panose="030F0702030302020204" pitchFamily="66" charset="0"/>
                    </a:rPr>
                    <a:t>90</a:t>
                  </a:r>
                  <a:endParaRPr lang="en-GB" altLang="en-US" sz="14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292" name="Text Box 2124"/>
                <p:cNvSpPr txBox="1">
                  <a:spLocks noChangeArrowheads="1"/>
                </p:cNvSpPr>
                <p:nvPr/>
              </p:nvSpPr>
              <p:spPr bwMode="auto">
                <a:xfrm>
                  <a:off x="3033" y="3747"/>
                  <a:ext cx="328" cy="1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14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294" name="Text Box 2126"/>
                <p:cNvSpPr txBox="1">
                  <a:spLocks noChangeArrowheads="1"/>
                </p:cNvSpPr>
                <p:nvPr/>
              </p:nvSpPr>
              <p:spPr bwMode="auto">
                <a:xfrm>
                  <a:off x="1731" y="3909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Maths</a:t>
                  </a:r>
                </a:p>
              </p:txBody>
            </p:sp>
            <p:sp>
              <p:nvSpPr>
                <p:cNvPr id="9295" name="Text Box 2127"/>
                <p:cNvSpPr txBox="1">
                  <a:spLocks noChangeArrowheads="1"/>
                </p:cNvSpPr>
                <p:nvPr/>
              </p:nvSpPr>
              <p:spPr bwMode="auto">
                <a:xfrm>
                  <a:off x="675" y="337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30</a:t>
                  </a:r>
                </a:p>
              </p:txBody>
            </p:sp>
            <p:sp>
              <p:nvSpPr>
                <p:cNvPr id="9297" name="Text Box 2129"/>
                <p:cNvSpPr txBox="1">
                  <a:spLocks noChangeArrowheads="1"/>
                </p:cNvSpPr>
                <p:nvPr/>
              </p:nvSpPr>
              <p:spPr bwMode="auto">
                <a:xfrm>
                  <a:off x="675" y="3125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40</a:t>
                  </a:r>
                </a:p>
              </p:txBody>
            </p:sp>
            <p:sp>
              <p:nvSpPr>
                <p:cNvPr id="9298" name="Text Box 2130"/>
                <p:cNvSpPr txBox="1">
                  <a:spLocks noChangeArrowheads="1"/>
                </p:cNvSpPr>
                <p:nvPr/>
              </p:nvSpPr>
              <p:spPr bwMode="auto">
                <a:xfrm>
                  <a:off x="663" y="28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50</a:t>
                  </a:r>
                </a:p>
              </p:txBody>
            </p:sp>
            <p:sp>
              <p:nvSpPr>
                <p:cNvPr id="9299" name="Text Box 2131"/>
                <p:cNvSpPr txBox="1">
                  <a:spLocks noChangeArrowheads="1"/>
                </p:cNvSpPr>
                <p:nvPr/>
              </p:nvSpPr>
              <p:spPr bwMode="auto">
                <a:xfrm>
                  <a:off x="667" y="2657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60</a:t>
                  </a:r>
                </a:p>
              </p:txBody>
            </p:sp>
            <p:sp>
              <p:nvSpPr>
                <p:cNvPr id="9300" name="Text Box 2132"/>
                <p:cNvSpPr txBox="1">
                  <a:spLocks noChangeArrowheads="1"/>
                </p:cNvSpPr>
                <p:nvPr/>
              </p:nvSpPr>
              <p:spPr bwMode="auto">
                <a:xfrm>
                  <a:off x="683" y="2393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70</a:t>
                  </a:r>
                </a:p>
              </p:txBody>
            </p:sp>
            <p:sp>
              <p:nvSpPr>
                <p:cNvPr id="9301" name="Text Box 2133"/>
                <p:cNvSpPr txBox="1">
                  <a:spLocks noChangeArrowheads="1"/>
                </p:cNvSpPr>
                <p:nvPr/>
              </p:nvSpPr>
              <p:spPr bwMode="auto">
                <a:xfrm>
                  <a:off x="679" y="2169"/>
                  <a:ext cx="32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80</a:t>
                  </a:r>
                </a:p>
              </p:txBody>
            </p:sp>
            <p:sp>
              <p:nvSpPr>
                <p:cNvPr id="9302" name="Text Box 2134"/>
                <p:cNvSpPr txBox="1">
                  <a:spLocks noChangeArrowheads="1"/>
                </p:cNvSpPr>
                <p:nvPr/>
              </p:nvSpPr>
              <p:spPr bwMode="auto">
                <a:xfrm>
                  <a:off x="671" y="1933"/>
                  <a:ext cx="328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90</a:t>
                  </a:r>
                </a:p>
              </p:txBody>
            </p:sp>
            <p:grpSp>
              <p:nvGrpSpPr>
                <p:cNvPr id="9324" name="Group 2156"/>
                <p:cNvGrpSpPr>
                  <a:grpSpLocks/>
                </p:cNvGrpSpPr>
                <p:nvPr/>
              </p:nvGrpSpPr>
              <p:grpSpPr bwMode="auto">
                <a:xfrm>
                  <a:off x="1017" y="1815"/>
                  <a:ext cx="2411" cy="1928"/>
                  <a:chOff x="1349" y="1737"/>
                  <a:chExt cx="2411" cy="1928"/>
                </a:xfrm>
              </p:grpSpPr>
              <p:sp>
                <p:nvSpPr>
                  <p:cNvPr id="9170" name="Rectangle 2002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1" name="Rectangle 2003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2" name="Rectangle 2004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3" name="Rectangle 2005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4" name="Rectangle 2006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424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5" name="Rectangle 2007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6" name="Rectangle 2008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7" name="Rectangle 2009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8" name="Rectangle 2010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79" name="Rectangle 2011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424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2" name="Rectangle 2014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3" name="Rectangle 2015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4" name="Rectangle 2016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5" name="Rectangle 2017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6" name="Rectangle 2018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3183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7" name="Rectangle 2019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8" name="Rectangle 2020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89" name="Rectangle 2021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0" name="Rectangle 2022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1" name="Rectangle 2023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3183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3" name="Rectangle 2025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4" name="Rectangle 2026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5" name="Rectangle 2027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6" name="Rectangle 2028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7" name="Rectangle 2029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942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8" name="Rectangle 2030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199" name="Rectangle 2031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0" name="Rectangle 2032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1" name="Rectangle 2033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2" name="Rectangle 2034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942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4" name="Rectangle 2036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5" name="Rectangle 2037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6" name="Rectangle 2038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7" name="Rectangle 2039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8" name="Rectangle 2040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700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09" name="Rectangle 2041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0" name="Rectangle 2042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1" name="Rectangle 2043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2" name="Rectangle 2044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3" name="Rectangle 2045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700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5" name="Rectangle 2047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6" name="Rectangle 2048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7" name="Rectangle 2049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8" name="Rectangle 2050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19" name="Rectangle 2051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460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0" name="Rectangle 2052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1" name="Rectangle 2053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2" name="Rectangle 2054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3" name="Rectangle 2055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4" name="Rectangle 2056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460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6" name="Rectangle 2058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7" name="Rectangle 2059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8" name="Rectangle 2060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29" name="Rectangle 2061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0" name="Rectangle 2062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2219"/>
                    <a:ext cx="242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1" name="Rectangle 2063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2" name="Rectangle 2064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3" name="Rectangle 2065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4" name="Rectangle 2066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5" name="Rectangle 2067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2219"/>
                    <a:ext cx="241" cy="241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7" name="Rectangle 2069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8" name="Rectangle 2070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3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0" name="Rectangle 2072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1" name="Rectangle 2073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977"/>
                    <a:ext cx="242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2" name="Rectangle 2074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3" name="Rectangle 2075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4" name="Rectangle 2076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5" name="Rectangle 2077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6" name="Rectangle 2078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977"/>
                    <a:ext cx="241" cy="242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8" name="Rectangle 2080"/>
                  <p:cNvSpPr>
                    <a:spLocks noChangeArrowheads="1"/>
                  </p:cNvSpPr>
                  <p:nvPr/>
                </p:nvSpPr>
                <p:spPr bwMode="auto">
                  <a:xfrm>
                    <a:off x="134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49" name="Rectangle 2081"/>
                  <p:cNvSpPr>
                    <a:spLocks noChangeArrowheads="1"/>
                  </p:cNvSpPr>
                  <p:nvPr/>
                </p:nvSpPr>
                <p:spPr bwMode="auto">
                  <a:xfrm>
                    <a:off x="1590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0" name="Rectangle 2082"/>
                  <p:cNvSpPr>
                    <a:spLocks noChangeArrowheads="1"/>
                  </p:cNvSpPr>
                  <p:nvPr/>
                </p:nvSpPr>
                <p:spPr bwMode="auto">
                  <a:xfrm>
                    <a:off x="1831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1" name="Rectangle 2083"/>
                  <p:cNvSpPr>
                    <a:spLocks noChangeArrowheads="1"/>
                  </p:cNvSpPr>
                  <p:nvPr/>
                </p:nvSpPr>
                <p:spPr bwMode="auto">
                  <a:xfrm>
                    <a:off x="2072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2" name="Rectangle 2084"/>
                  <p:cNvSpPr>
                    <a:spLocks noChangeArrowheads="1"/>
                  </p:cNvSpPr>
                  <p:nvPr/>
                </p:nvSpPr>
                <p:spPr bwMode="auto">
                  <a:xfrm>
                    <a:off x="2313" y="1737"/>
                    <a:ext cx="242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3" name="Rectangle 2085"/>
                  <p:cNvSpPr>
                    <a:spLocks noChangeArrowheads="1"/>
                  </p:cNvSpPr>
                  <p:nvPr/>
                </p:nvSpPr>
                <p:spPr bwMode="auto">
                  <a:xfrm>
                    <a:off x="2555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4" name="Rectangle 2086"/>
                  <p:cNvSpPr>
                    <a:spLocks noChangeArrowheads="1"/>
                  </p:cNvSpPr>
                  <p:nvPr/>
                </p:nvSpPr>
                <p:spPr bwMode="auto">
                  <a:xfrm>
                    <a:off x="2796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5" name="Rectangle 2087"/>
                  <p:cNvSpPr>
                    <a:spLocks noChangeArrowheads="1"/>
                  </p:cNvSpPr>
                  <p:nvPr/>
                </p:nvSpPr>
                <p:spPr bwMode="auto">
                  <a:xfrm>
                    <a:off x="3037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6" name="Rectangle 2088"/>
                  <p:cNvSpPr>
                    <a:spLocks noChangeArrowheads="1"/>
                  </p:cNvSpPr>
                  <p:nvPr/>
                </p:nvSpPr>
                <p:spPr bwMode="auto">
                  <a:xfrm>
                    <a:off x="3278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9257" name="Rectangle 2089"/>
                  <p:cNvSpPr>
                    <a:spLocks noChangeArrowheads="1"/>
                  </p:cNvSpPr>
                  <p:nvPr/>
                </p:nvSpPr>
                <p:spPr bwMode="auto">
                  <a:xfrm>
                    <a:off x="3519" y="1737"/>
                    <a:ext cx="241" cy="240"/>
                  </a:xfrm>
                  <a:prstGeom prst="rect">
                    <a:avLst/>
                  </a:prstGeom>
                  <a:noFill/>
                  <a:ln w="9525">
                    <a:solidFill>
                      <a:srgbClr val="C0C0C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9315" name="Text Box 2147"/>
                <p:cNvSpPr txBox="1">
                  <a:spLocks noChangeArrowheads="1"/>
                </p:cNvSpPr>
                <p:nvPr/>
              </p:nvSpPr>
              <p:spPr bwMode="auto">
                <a:xfrm>
                  <a:off x="614" y="1707"/>
                  <a:ext cx="44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 altLang="en-US" sz="2000" dirty="0">
                      <a:latin typeface="Comic Sans MS" panose="030F0702030302020204" pitchFamily="66" charset="0"/>
                    </a:rPr>
                    <a:t>100</a:t>
                  </a:r>
                </a:p>
              </p:txBody>
            </p:sp>
            <p:sp>
              <p:nvSpPr>
                <p:cNvPr id="9316" name="Text Box 2148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42" y="2600"/>
                  <a:ext cx="97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altLang="en-US" sz="2000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Science</a:t>
                  </a:r>
                </a:p>
              </p:txBody>
            </p:sp>
            <p:sp>
              <p:nvSpPr>
                <p:cNvPr id="9325" name="Line 2157"/>
                <p:cNvSpPr>
                  <a:spLocks noChangeShapeType="1"/>
                </p:cNvSpPr>
                <p:nvPr/>
              </p:nvSpPr>
              <p:spPr bwMode="auto">
                <a:xfrm>
                  <a:off x="1017" y="3743"/>
                  <a:ext cx="24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282" name="Line 2114"/>
                <p:cNvSpPr>
                  <a:spLocks noChangeShapeType="1"/>
                </p:cNvSpPr>
                <p:nvPr/>
              </p:nvSpPr>
              <p:spPr bwMode="auto">
                <a:xfrm flipH="1">
                  <a:off x="1017" y="1814"/>
                  <a:ext cx="14" cy="193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28" name="Text Box 2160" descr="Parchment"/>
              <p:cNvSpPr txBox="1">
                <a:spLocks noChangeArrowheads="1"/>
              </p:cNvSpPr>
              <p:nvPr/>
            </p:nvSpPr>
            <p:spPr bwMode="auto">
              <a:xfrm>
                <a:off x="328" y="1486"/>
                <a:ext cx="5088" cy="25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Plot a 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scatter graph</a:t>
                </a:r>
                <a:r>
                  <a:rPr lang="en-GB" altLang="en-US" sz="2000" dirty="0">
                    <a:latin typeface="Comic Sans MS" panose="030F0702030302020204" pitchFamily="66" charset="0"/>
                  </a:rPr>
                  <a:t> for this data</a:t>
                </a: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  <p:sp>
            <p:nvSpPr>
              <p:cNvPr id="9351" name="Rectangle 2183"/>
              <p:cNvSpPr>
                <a:spLocks noChangeArrowheads="1"/>
              </p:cNvSpPr>
              <p:nvPr/>
            </p:nvSpPr>
            <p:spPr bwMode="auto">
              <a:xfrm>
                <a:off x="5066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95</a:t>
                </a:r>
              </a:p>
            </p:txBody>
          </p:sp>
          <p:sp>
            <p:nvSpPr>
              <p:cNvPr id="9350" name="Rectangle 2182"/>
              <p:cNvSpPr>
                <a:spLocks noChangeArrowheads="1"/>
              </p:cNvSpPr>
              <p:nvPr/>
            </p:nvSpPr>
            <p:spPr bwMode="auto">
              <a:xfrm>
                <a:off x="4600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49" name="Rectangle 2181"/>
              <p:cNvSpPr>
                <a:spLocks noChangeArrowheads="1"/>
              </p:cNvSpPr>
              <p:nvPr/>
            </p:nvSpPr>
            <p:spPr bwMode="auto">
              <a:xfrm>
                <a:off x="4134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75</a:t>
                </a:r>
              </a:p>
            </p:txBody>
          </p:sp>
          <p:sp>
            <p:nvSpPr>
              <p:cNvPr id="9348" name="Rectangle 2180"/>
              <p:cNvSpPr>
                <a:spLocks noChangeArrowheads="1"/>
              </p:cNvSpPr>
              <p:nvPr/>
            </p:nvSpPr>
            <p:spPr bwMode="auto">
              <a:xfrm>
                <a:off x="3668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47" name="Rectangle 2179"/>
              <p:cNvSpPr>
                <a:spLocks noChangeArrowheads="1"/>
              </p:cNvSpPr>
              <p:nvPr/>
            </p:nvSpPr>
            <p:spPr bwMode="auto">
              <a:xfrm>
                <a:off x="3202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46" name="Rectangle 2178"/>
              <p:cNvSpPr>
                <a:spLocks noChangeArrowheads="1"/>
              </p:cNvSpPr>
              <p:nvPr/>
            </p:nvSpPr>
            <p:spPr bwMode="auto">
              <a:xfrm>
                <a:off x="2735" y="1129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50</a:t>
                </a:r>
              </a:p>
            </p:txBody>
          </p:sp>
          <p:sp>
            <p:nvSpPr>
              <p:cNvPr id="9345" name="Rectangle 2177"/>
              <p:cNvSpPr>
                <a:spLocks noChangeArrowheads="1"/>
              </p:cNvSpPr>
              <p:nvPr/>
            </p:nvSpPr>
            <p:spPr bwMode="auto">
              <a:xfrm>
                <a:off x="2269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71</a:t>
                </a:r>
              </a:p>
            </p:txBody>
          </p:sp>
          <p:sp>
            <p:nvSpPr>
              <p:cNvPr id="9344" name="Rectangle 2176"/>
              <p:cNvSpPr>
                <a:spLocks noChangeArrowheads="1"/>
              </p:cNvSpPr>
              <p:nvPr/>
            </p:nvSpPr>
            <p:spPr bwMode="auto">
              <a:xfrm>
                <a:off x="1803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70</a:t>
                </a:r>
              </a:p>
            </p:txBody>
          </p:sp>
          <p:sp>
            <p:nvSpPr>
              <p:cNvPr id="9343" name="Rectangle 2175"/>
              <p:cNvSpPr>
                <a:spLocks noChangeArrowheads="1"/>
              </p:cNvSpPr>
              <p:nvPr/>
            </p:nvSpPr>
            <p:spPr bwMode="auto">
              <a:xfrm>
                <a:off x="1337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91</a:t>
                </a:r>
              </a:p>
            </p:txBody>
          </p:sp>
          <p:sp>
            <p:nvSpPr>
              <p:cNvPr id="9342" name="Rectangle 2174"/>
              <p:cNvSpPr>
                <a:spLocks noChangeArrowheads="1"/>
              </p:cNvSpPr>
              <p:nvPr/>
            </p:nvSpPr>
            <p:spPr bwMode="auto">
              <a:xfrm>
                <a:off x="871" y="1129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48</a:t>
                </a:r>
              </a:p>
            </p:txBody>
          </p:sp>
          <p:sp>
            <p:nvSpPr>
              <p:cNvPr id="9340" name="Rectangle 2172"/>
              <p:cNvSpPr>
                <a:spLocks noChangeArrowheads="1"/>
              </p:cNvSpPr>
              <p:nvPr/>
            </p:nvSpPr>
            <p:spPr bwMode="auto">
              <a:xfrm>
                <a:off x="5066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85</a:t>
                </a:r>
              </a:p>
            </p:txBody>
          </p:sp>
          <p:sp>
            <p:nvSpPr>
              <p:cNvPr id="9339" name="Rectangle 2171"/>
              <p:cNvSpPr>
                <a:spLocks noChangeArrowheads="1"/>
              </p:cNvSpPr>
              <p:nvPr/>
            </p:nvSpPr>
            <p:spPr bwMode="auto">
              <a:xfrm>
                <a:off x="4600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45</a:t>
                </a:r>
              </a:p>
            </p:txBody>
          </p:sp>
          <p:sp>
            <p:nvSpPr>
              <p:cNvPr id="9338" name="Rectangle 2170"/>
              <p:cNvSpPr>
                <a:spLocks noChangeArrowheads="1"/>
              </p:cNvSpPr>
              <p:nvPr/>
            </p:nvSpPr>
            <p:spPr bwMode="auto">
              <a:xfrm>
                <a:off x="4134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67</a:t>
                </a:r>
              </a:p>
            </p:txBody>
          </p:sp>
          <p:sp>
            <p:nvSpPr>
              <p:cNvPr id="9337" name="Rectangle 2169"/>
              <p:cNvSpPr>
                <a:spLocks noChangeArrowheads="1"/>
              </p:cNvSpPr>
              <p:nvPr/>
            </p:nvSpPr>
            <p:spPr bwMode="auto">
              <a:xfrm>
                <a:off x="3668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56</a:t>
                </a:r>
              </a:p>
            </p:txBody>
          </p:sp>
          <p:sp>
            <p:nvSpPr>
              <p:cNvPr id="9336" name="Rectangle 2168"/>
              <p:cNvSpPr>
                <a:spLocks noChangeArrowheads="1"/>
              </p:cNvSpPr>
              <p:nvPr/>
            </p:nvSpPr>
            <p:spPr bwMode="auto">
              <a:xfrm>
                <a:off x="3202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73</a:t>
                </a:r>
              </a:p>
            </p:txBody>
          </p:sp>
          <p:sp>
            <p:nvSpPr>
              <p:cNvPr id="9335" name="Rectangle 2167"/>
              <p:cNvSpPr>
                <a:spLocks noChangeArrowheads="1"/>
              </p:cNvSpPr>
              <p:nvPr/>
            </p:nvSpPr>
            <p:spPr bwMode="auto">
              <a:xfrm>
                <a:off x="2735" y="880"/>
                <a:ext cx="467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30</a:t>
                </a:r>
              </a:p>
            </p:txBody>
          </p:sp>
          <p:sp>
            <p:nvSpPr>
              <p:cNvPr id="9334" name="Rectangle 2166"/>
              <p:cNvSpPr>
                <a:spLocks noChangeArrowheads="1"/>
              </p:cNvSpPr>
              <p:nvPr/>
            </p:nvSpPr>
            <p:spPr bwMode="auto">
              <a:xfrm>
                <a:off x="2269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65</a:t>
                </a:r>
              </a:p>
            </p:txBody>
          </p:sp>
          <p:sp>
            <p:nvSpPr>
              <p:cNvPr id="9333" name="Rectangle 2165"/>
              <p:cNvSpPr>
                <a:spLocks noChangeArrowheads="1"/>
              </p:cNvSpPr>
              <p:nvPr/>
            </p:nvSpPr>
            <p:spPr bwMode="auto">
              <a:xfrm>
                <a:off x="1803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60</a:t>
                </a:r>
              </a:p>
            </p:txBody>
          </p:sp>
          <p:sp>
            <p:nvSpPr>
              <p:cNvPr id="9332" name="Rectangle 2164"/>
              <p:cNvSpPr>
                <a:spLocks noChangeArrowheads="1"/>
              </p:cNvSpPr>
              <p:nvPr/>
            </p:nvSpPr>
            <p:spPr bwMode="auto">
              <a:xfrm>
                <a:off x="1337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79</a:t>
                </a:r>
              </a:p>
            </p:txBody>
          </p:sp>
          <p:sp>
            <p:nvSpPr>
              <p:cNvPr id="9331" name="Rectangle 2163"/>
              <p:cNvSpPr>
                <a:spLocks noChangeArrowheads="1"/>
              </p:cNvSpPr>
              <p:nvPr/>
            </p:nvSpPr>
            <p:spPr bwMode="auto">
              <a:xfrm>
                <a:off x="871" y="880"/>
                <a:ext cx="46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000" dirty="0">
                    <a:latin typeface="Comic Sans MS" panose="030F0702030302020204" pitchFamily="66" charset="0"/>
                  </a:rPr>
                  <a:t>40</a:t>
                </a:r>
              </a:p>
            </p:txBody>
          </p:sp>
          <p:sp>
            <p:nvSpPr>
              <p:cNvPr id="9352" name="Line 2184"/>
              <p:cNvSpPr>
                <a:spLocks noChangeShapeType="1"/>
              </p:cNvSpPr>
              <p:nvPr/>
            </p:nvSpPr>
            <p:spPr bwMode="auto">
              <a:xfrm>
                <a:off x="267" y="880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Line 2185"/>
              <p:cNvSpPr>
                <a:spLocks noChangeShapeType="1"/>
              </p:cNvSpPr>
              <p:nvPr/>
            </p:nvSpPr>
            <p:spPr bwMode="auto">
              <a:xfrm>
                <a:off x="267" y="1125"/>
                <a:ext cx="5265" cy="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Line 2186"/>
              <p:cNvSpPr>
                <a:spLocks noChangeShapeType="1"/>
              </p:cNvSpPr>
              <p:nvPr/>
            </p:nvSpPr>
            <p:spPr bwMode="auto">
              <a:xfrm>
                <a:off x="267" y="1378"/>
                <a:ext cx="526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Line 2187"/>
              <p:cNvSpPr>
                <a:spLocks noChangeShapeType="1"/>
              </p:cNvSpPr>
              <p:nvPr/>
            </p:nvSpPr>
            <p:spPr bwMode="auto">
              <a:xfrm>
                <a:off x="267" y="889"/>
                <a:ext cx="1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Line 2188"/>
              <p:cNvSpPr>
                <a:spLocks noChangeShapeType="1"/>
              </p:cNvSpPr>
              <p:nvPr/>
            </p:nvSpPr>
            <p:spPr bwMode="auto">
              <a:xfrm>
                <a:off x="871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Line 2189"/>
              <p:cNvSpPr>
                <a:spLocks noChangeShapeType="1"/>
              </p:cNvSpPr>
              <p:nvPr/>
            </p:nvSpPr>
            <p:spPr bwMode="auto">
              <a:xfrm>
                <a:off x="1337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Line 2190"/>
              <p:cNvSpPr>
                <a:spLocks noChangeShapeType="1"/>
              </p:cNvSpPr>
              <p:nvPr/>
            </p:nvSpPr>
            <p:spPr bwMode="auto">
              <a:xfrm>
                <a:off x="1803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Line 2191"/>
              <p:cNvSpPr>
                <a:spLocks noChangeShapeType="1"/>
              </p:cNvSpPr>
              <p:nvPr/>
            </p:nvSpPr>
            <p:spPr bwMode="auto">
              <a:xfrm>
                <a:off x="2269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Line 2192"/>
              <p:cNvSpPr>
                <a:spLocks noChangeShapeType="1"/>
              </p:cNvSpPr>
              <p:nvPr/>
            </p:nvSpPr>
            <p:spPr bwMode="auto">
              <a:xfrm>
                <a:off x="2735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Line 2193"/>
              <p:cNvSpPr>
                <a:spLocks noChangeShapeType="1"/>
              </p:cNvSpPr>
              <p:nvPr/>
            </p:nvSpPr>
            <p:spPr bwMode="auto">
              <a:xfrm>
                <a:off x="3202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Line 2194"/>
              <p:cNvSpPr>
                <a:spLocks noChangeShapeType="1"/>
              </p:cNvSpPr>
              <p:nvPr/>
            </p:nvSpPr>
            <p:spPr bwMode="auto">
              <a:xfrm>
                <a:off x="3668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Line 2195"/>
              <p:cNvSpPr>
                <a:spLocks noChangeShapeType="1"/>
              </p:cNvSpPr>
              <p:nvPr/>
            </p:nvSpPr>
            <p:spPr bwMode="auto">
              <a:xfrm>
                <a:off x="4134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Line 2196"/>
              <p:cNvSpPr>
                <a:spLocks noChangeShapeType="1"/>
              </p:cNvSpPr>
              <p:nvPr/>
            </p:nvSpPr>
            <p:spPr bwMode="auto">
              <a:xfrm>
                <a:off x="4600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Line 2197"/>
              <p:cNvSpPr>
                <a:spLocks noChangeShapeType="1"/>
              </p:cNvSpPr>
              <p:nvPr/>
            </p:nvSpPr>
            <p:spPr bwMode="auto">
              <a:xfrm>
                <a:off x="5066" y="880"/>
                <a:ext cx="0" cy="49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Line 2198"/>
              <p:cNvSpPr>
                <a:spLocks noChangeShapeType="1"/>
              </p:cNvSpPr>
              <p:nvPr/>
            </p:nvSpPr>
            <p:spPr bwMode="auto">
              <a:xfrm>
                <a:off x="5532" y="880"/>
                <a:ext cx="0" cy="49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391" name="Group 2223"/>
            <p:cNvGrpSpPr>
              <a:grpSpLocks/>
            </p:cNvGrpSpPr>
            <p:nvPr/>
          </p:nvGrpSpPr>
          <p:grpSpPr bwMode="auto">
            <a:xfrm>
              <a:off x="1049" y="3519"/>
              <a:ext cx="281" cy="281"/>
              <a:chOff x="854" y="3609"/>
              <a:chExt cx="281" cy="281"/>
            </a:xfrm>
          </p:grpSpPr>
          <p:grpSp>
            <p:nvGrpSpPr>
              <p:cNvPr id="9390" name="Group 2222"/>
              <p:cNvGrpSpPr>
                <a:grpSpLocks/>
              </p:cNvGrpSpPr>
              <p:nvPr/>
            </p:nvGrpSpPr>
            <p:grpSpPr bwMode="auto">
              <a:xfrm>
                <a:off x="891" y="3616"/>
                <a:ext cx="244" cy="274"/>
                <a:chOff x="891" y="3616"/>
                <a:chExt cx="244" cy="274"/>
              </a:xfrm>
            </p:grpSpPr>
            <p:sp>
              <p:nvSpPr>
                <p:cNvPr id="9385" name="Line 2217"/>
                <p:cNvSpPr>
                  <a:spLocks noChangeShapeType="1"/>
                </p:cNvSpPr>
                <p:nvPr/>
              </p:nvSpPr>
              <p:spPr bwMode="auto">
                <a:xfrm>
                  <a:off x="900" y="3852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6" name="Freeform 2218"/>
                <p:cNvSpPr>
                  <a:spLocks/>
                </p:cNvSpPr>
                <p:nvPr/>
              </p:nvSpPr>
              <p:spPr bwMode="auto">
                <a:xfrm>
                  <a:off x="892" y="3806"/>
                  <a:ext cx="243" cy="84"/>
                </a:xfrm>
                <a:custGeom>
                  <a:avLst/>
                  <a:gdLst>
                    <a:gd name="T0" fmla="*/ 0 w 243"/>
                    <a:gd name="T1" fmla="*/ 48 h 84"/>
                    <a:gd name="T2" fmla="*/ 97 w 243"/>
                    <a:gd name="T3" fmla="*/ 48 h 84"/>
                    <a:gd name="T4" fmla="*/ 120 w 243"/>
                    <a:gd name="T5" fmla="*/ 0 h 84"/>
                    <a:gd name="T6" fmla="*/ 154 w 243"/>
                    <a:gd name="T7" fmla="*/ 84 h 84"/>
                    <a:gd name="T8" fmla="*/ 175 w 243"/>
                    <a:gd name="T9" fmla="*/ 44 h 84"/>
                    <a:gd name="T10" fmla="*/ 243 w 243"/>
                    <a:gd name="T11" fmla="*/ 4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3" h="84">
                      <a:moveTo>
                        <a:pt x="0" y="48"/>
                      </a:moveTo>
                      <a:lnTo>
                        <a:pt x="97" y="48"/>
                      </a:lnTo>
                      <a:lnTo>
                        <a:pt x="120" y="0"/>
                      </a:lnTo>
                      <a:lnTo>
                        <a:pt x="154" y="84"/>
                      </a:lnTo>
                      <a:lnTo>
                        <a:pt x="175" y="44"/>
                      </a:lnTo>
                      <a:lnTo>
                        <a:pt x="243" y="44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9387" name="Line 2219"/>
                <p:cNvSpPr>
                  <a:spLocks noChangeShapeType="1"/>
                </p:cNvSpPr>
                <p:nvPr/>
              </p:nvSpPr>
              <p:spPr bwMode="auto">
                <a:xfrm rot="5400000">
                  <a:off x="774" y="3733"/>
                  <a:ext cx="234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9388" name="Freeform 2220"/>
              <p:cNvSpPr>
                <a:spLocks/>
              </p:cNvSpPr>
              <p:nvPr/>
            </p:nvSpPr>
            <p:spPr bwMode="auto">
              <a:xfrm rot="5400000">
                <a:off x="774" y="3689"/>
                <a:ext cx="243" cy="84"/>
              </a:xfrm>
              <a:custGeom>
                <a:avLst/>
                <a:gdLst>
                  <a:gd name="T0" fmla="*/ 0 w 243"/>
                  <a:gd name="T1" fmla="*/ 48 h 84"/>
                  <a:gd name="T2" fmla="*/ 97 w 243"/>
                  <a:gd name="T3" fmla="*/ 48 h 84"/>
                  <a:gd name="T4" fmla="*/ 120 w 243"/>
                  <a:gd name="T5" fmla="*/ 0 h 84"/>
                  <a:gd name="T6" fmla="*/ 154 w 243"/>
                  <a:gd name="T7" fmla="*/ 84 h 84"/>
                  <a:gd name="T8" fmla="*/ 175 w 243"/>
                  <a:gd name="T9" fmla="*/ 44 h 84"/>
                  <a:gd name="T10" fmla="*/ 243 w 243"/>
                  <a:gd name="T11" fmla="*/ 4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3" h="84">
                    <a:moveTo>
                      <a:pt x="0" y="48"/>
                    </a:moveTo>
                    <a:lnTo>
                      <a:pt x="97" y="48"/>
                    </a:lnTo>
                    <a:lnTo>
                      <a:pt x="120" y="0"/>
                    </a:lnTo>
                    <a:lnTo>
                      <a:pt x="154" y="84"/>
                    </a:lnTo>
                    <a:lnTo>
                      <a:pt x="175" y="44"/>
                    </a:lnTo>
                    <a:lnTo>
                      <a:pt x="243" y="4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373" name="Rectangle 2205"/>
          <p:cNvSpPr>
            <a:spLocks noChangeArrowheads="1"/>
          </p:cNvSpPr>
          <p:nvPr/>
        </p:nvSpPr>
        <p:spPr bwMode="auto">
          <a:xfrm>
            <a:off x="4369546" y="1112837"/>
            <a:ext cx="736600" cy="8064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0" name="Text Box 118" descr="Parchment"/>
          <p:cNvSpPr txBox="1">
            <a:spLocks noChangeArrowheads="1"/>
          </p:cNvSpPr>
          <p:nvPr/>
        </p:nvSpPr>
        <p:spPr bwMode="auto">
          <a:xfrm>
            <a:off x="533400" y="261938"/>
            <a:ext cx="8077200" cy="70802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dirty="0">
                <a:latin typeface="Comic Sans MS" panose="030F0702030302020204" pitchFamily="66" charset="0"/>
              </a:rPr>
              <a:t>Ten students were surveyed to find the number of marks they received in a Maths test and a Science test. The results were:</a:t>
            </a:r>
          </a:p>
        </p:txBody>
      </p:sp>
      <p:sp>
        <p:nvSpPr>
          <p:cNvPr id="160" name="Rectangle 2173"/>
          <p:cNvSpPr>
            <a:spLocks noChangeArrowheads="1"/>
          </p:cNvSpPr>
          <p:nvPr/>
        </p:nvSpPr>
        <p:spPr bwMode="auto">
          <a:xfrm>
            <a:off x="397622" y="1556463"/>
            <a:ext cx="1022350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Science</a:t>
            </a:r>
          </a:p>
        </p:txBody>
      </p:sp>
      <p:sp>
        <p:nvSpPr>
          <p:cNvPr id="161" name="Rectangle 2162"/>
          <p:cNvSpPr>
            <a:spLocks noChangeArrowheads="1"/>
          </p:cNvSpPr>
          <p:nvPr/>
        </p:nvSpPr>
        <p:spPr bwMode="auto">
          <a:xfrm>
            <a:off x="400797" y="1169222"/>
            <a:ext cx="1019175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solidFill>
                  <a:schemeClr val="accent2"/>
                </a:solidFill>
                <a:latin typeface="Comic Sans MS" panose="030F0702030302020204" pitchFamily="66" charset="0"/>
              </a:rPr>
              <a:t>Maths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4230640" y="2830896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748258" y="450402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3699503" y="3583373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3508210" y="3631644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2353703" y="4412047"/>
            <a:ext cx="33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5718228" y="2729564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Next point.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5718228" y="3471035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30 in x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5836397" y="4212507"/>
            <a:ext cx="3195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50 in y</a:t>
            </a:r>
          </a:p>
        </p:txBody>
      </p:sp>
      <p:sp>
        <p:nvSpPr>
          <p:cNvPr id="171" name="Right Arrow 170"/>
          <p:cNvSpPr/>
          <p:nvPr/>
        </p:nvSpPr>
        <p:spPr>
          <a:xfrm>
            <a:off x="1811292" y="5502461"/>
            <a:ext cx="640080" cy="11430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Up Arrow 171"/>
          <p:cNvSpPr/>
          <p:nvPr/>
        </p:nvSpPr>
        <p:spPr>
          <a:xfrm>
            <a:off x="2434359" y="4581839"/>
            <a:ext cx="117872" cy="1005840"/>
          </a:xfrm>
          <a:prstGeom prst="up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55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/>
      <p:bldP spid="171" grpId="0" animBg="1"/>
      <p:bldP spid="17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4EDAF550-C740-48EF-A108-05F8ECB65F4C}" vid="{191A1561-26E9-481D-8A6B-CCE4B79AF4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</Template>
  <TotalTime>234</TotalTime>
  <Words>1755</Words>
  <Application>Microsoft Office PowerPoint</Application>
  <PresentationFormat>On-screen Show (4:3)</PresentationFormat>
  <Paragraphs>840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Comic Sans MS</vt:lpstr>
      <vt:lpstr>Wingdings 2</vt:lpstr>
      <vt:lpstr>Theme1</vt:lpstr>
      <vt:lpstr>Scatter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Plotting scatter graphs</vt:lpstr>
      <vt:lpstr>Scatter graphs</vt:lpstr>
      <vt:lpstr>Plotting scatter graphs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14</cp:revision>
  <dcterms:created xsi:type="dcterms:W3CDTF">2020-04-09T11:48:32Z</dcterms:created>
  <dcterms:modified xsi:type="dcterms:W3CDTF">2023-08-18T10:08:11Z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