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63" r:id="rId16"/>
    <p:sldId id="280" r:id="rId17"/>
    <p:sldId id="29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33CC"/>
    <a:srgbClr val="873AC0"/>
    <a:srgbClr val="9900CC"/>
    <a:srgbClr val="0066FF"/>
    <a:srgbClr val="C3DBF0"/>
    <a:srgbClr val="CC0097"/>
    <a:srgbClr val="0049B4"/>
    <a:srgbClr val="5A0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21C39-9B9C-4A80-A5F1-DC02C965C927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33A6F-2548-4F13-990D-C4FA71562B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847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81E29B0-30D1-4948-A8C7-EDC20D5B8B6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4233522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01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42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AE6F4-D447-4198-AB9D-8450669138EB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9562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119D081-AE8D-41C7-90E9-AD0A0DFB1489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35425820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4A031-9F30-44BA-A1B1-4B67D3D312BF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8335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0249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50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31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17ECA-20B4-4577-A86F-8A0DAADAFDE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70552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3689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blipFill rotWithShape="0">
            <a:blip r:embed="rId13">
              <a:duotone>
                <a:schemeClr val="bg1">
                  <a:tint val="95000"/>
                  <a:satMod val="200000"/>
                </a:schemeClr>
                <a:schemeClr val="bg1">
                  <a:shade val="80000"/>
                  <a:satMod val="100000"/>
                </a:schemeClr>
              </a:duotone>
            </a:blip>
            <a:tile tx="-65313" ty="-69755" sx="55000" sy="55000" flip="none" algn="tl"/>
          </a:blipFill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CF61F3E-6599-486E-80E1-E2BF680EFE58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9448326-BB06-4AA5-A1DD-90FA8AD73A14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BF179C-024A-4D64-BCFA-43374F974387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70080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383908" y="3429000"/>
            <a:ext cx="7056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latin typeface="Comic Sans MS" panose="030F0702030302020204" pitchFamily="66" charset="0"/>
              </a:rPr>
              <a:t>LO: To use a scaling method to draw pie charts.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9FB191-F855-8779-0A6E-E1CB68FB9CE7}"/>
              </a:ext>
            </a:extLst>
          </p:cNvPr>
          <p:cNvSpPr txBox="1"/>
          <p:nvPr/>
        </p:nvSpPr>
        <p:spPr>
          <a:xfrm>
            <a:off x="2050366" y="1794973"/>
            <a:ext cx="60139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4000" dirty="0">
                <a:solidFill>
                  <a:schemeClr val="bg1"/>
                </a:solidFill>
                <a:latin typeface="Comic Sans MS" panose="030F0702030302020204" pitchFamily="66" charset="0"/>
              </a:rPr>
              <a:t>Creating Pie charts</a:t>
            </a:r>
            <a:endParaRPr lang="en-GB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CC121-E786-5813-6DD3-BF24AF739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5F2B-7AE9-4AA7-BD63-9820FDE329B6}" type="datetime3">
              <a:rPr lang="en-GB" smtClean="0"/>
              <a:t>15 August, 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891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e 10"/>
          <p:cNvSpPr>
            <a:spLocks/>
          </p:cNvSpPr>
          <p:nvPr/>
        </p:nvSpPr>
        <p:spPr>
          <a:xfrm>
            <a:off x="4697367" y="2992462"/>
            <a:ext cx="3200400" cy="3200400"/>
          </a:xfrm>
          <a:prstGeom prst="pie">
            <a:avLst>
              <a:gd name="adj1" fmla="val 19168610"/>
              <a:gd name="adj2" fmla="val 67495"/>
            </a:avLst>
          </a:prstGeom>
          <a:solidFill>
            <a:srgbClr val="873A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79437" y="1254125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579437" y="1630363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Purple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79437" y="200660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9437" y="2382838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Pink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2528887" y="1254125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35</a:t>
            </a: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528887" y="1630363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2528887" y="200660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2528887" y="2382838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569912" y="609600"/>
            <a:ext cx="1951038" cy="646113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>
                <a:solidFill>
                  <a:srgbClr val="009DD9"/>
                </a:solidFill>
                <a:latin typeface="Comic Sans MS" panose="030F0702030302020204" pitchFamily="66" charset="0"/>
              </a:rPr>
              <a:t>Favourite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 err="1">
                <a:solidFill>
                  <a:srgbClr val="009DD9"/>
                </a:solidFill>
                <a:latin typeface="Comic Sans MS" panose="030F0702030302020204" pitchFamily="66" charset="0"/>
              </a:rPr>
              <a:t>color</a:t>
            </a:r>
            <a:endParaRPr lang="en-GB" altLang="en-US" sz="1800" kern="0" dirty="0">
              <a:solidFill>
                <a:srgbClr val="009DD9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579437" y="274955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2528887" y="274955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25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79438" y="3114675"/>
            <a:ext cx="19494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Total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528888" y="3114675"/>
            <a:ext cx="7556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2520950" y="604838"/>
            <a:ext cx="792163" cy="646112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Freq.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0" i="0" u="none" strike="noStrike" kern="0" cap="none" spc="0" normalizeH="0" baseline="0" noProof="0" dirty="0">
              <a:ln>
                <a:noFill/>
              </a:ln>
              <a:solidFill>
                <a:srgbClr val="009DD9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44269" y="475262"/>
            <a:ext cx="4586608" cy="2308324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In a survey, </a:t>
            </a:r>
            <a:r>
              <a:rPr lang="en-GB" altLang="en-US" sz="2000" dirty="0">
                <a:solidFill>
                  <a:schemeClr val="tx2">
                    <a:lumMod val="50000"/>
                  </a:schemeClr>
                </a:solidFill>
              </a:rPr>
              <a:t>people</a:t>
            </a:r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 were asked to indicate which one is their favourite colour. The information is given in the table. Display the information in a pie chart.</a:t>
            </a:r>
          </a:p>
        </p:txBody>
      </p:sp>
      <p:grpSp>
        <p:nvGrpSpPr>
          <p:cNvPr id="13" name="Group 12"/>
          <p:cNvGrpSpPr/>
          <p:nvPr/>
        </p:nvGrpSpPr>
        <p:grpSpPr>
          <a:xfrm rot="8400000">
            <a:off x="4702840" y="2982351"/>
            <a:ext cx="3210237" cy="3200400"/>
            <a:chOff x="4702840" y="2982351"/>
            <a:chExt cx="3210237" cy="3200400"/>
          </a:xfrm>
        </p:grpSpPr>
        <p:grpSp>
          <p:nvGrpSpPr>
            <p:cNvPr id="10" name="Group 9"/>
            <p:cNvGrpSpPr/>
            <p:nvPr/>
          </p:nvGrpSpPr>
          <p:grpSpPr>
            <a:xfrm>
              <a:off x="4702840" y="2982351"/>
              <a:ext cx="3210237" cy="3200400"/>
              <a:chOff x="4702840" y="2982351"/>
              <a:chExt cx="3210237" cy="3200400"/>
            </a:xfrm>
          </p:grpSpPr>
          <p:sp>
            <p:nvSpPr>
              <p:cNvPr id="9" name="Pie 8"/>
              <p:cNvSpPr/>
              <p:nvPr/>
            </p:nvSpPr>
            <p:spPr>
              <a:xfrm>
                <a:off x="4702840" y="2982351"/>
                <a:ext cx="3200400" cy="3200400"/>
              </a:xfrm>
              <a:prstGeom prst="pie">
                <a:avLst>
                  <a:gd name="adj1" fmla="val 13262547"/>
                  <a:gd name="adj2" fmla="val 21581905"/>
                </a:avLst>
              </a:prstGeom>
              <a:solidFill>
                <a:srgbClr val="00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4712677" y="2982351"/>
                <a:ext cx="3200400" cy="3200400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8" name="Straight Connector 57"/>
              <p:cNvCxnSpPr/>
              <p:nvPr/>
            </p:nvCxnSpPr>
            <p:spPr>
              <a:xfrm>
                <a:off x="6312877" y="4573376"/>
                <a:ext cx="1600200" cy="0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124156" y="3563259"/>
                <a:ext cx="1188720" cy="1005840"/>
              </a:xfrm>
              <a:prstGeom prst="line">
                <a:avLst/>
              </a:prstGeom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Rectangle 7"/>
            <p:cNvSpPr/>
            <p:nvPr/>
          </p:nvSpPr>
          <p:spPr>
            <a:xfrm>
              <a:off x="6346802" y="3696847"/>
              <a:ext cx="6399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spcBef>
                  <a:spcPct val="50000"/>
                </a:spcBef>
                <a:defRPr/>
              </a:pPr>
              <a:r>
                <a:rPr lang="en-GB" altLang="en-US" kern="0" dirty="0">
                  <a:solidFill>
                    <a:prstClr val="black"/>
                  </a:solidFill>
                  <a:latin typeface="Comic Sans MS" panose="030F0702030302020204" pitchFamily="66" charset="0"/>
                </a:rPr>
                <a:t>Blue</a:t>
              </a:r>
            </a:p>
          </p:txBody>
        </p:sp>
      </p:grpSp>
      <p:cxnSp>
        <p:nvCxnSpPr>
          <p:cNvPr id="57" name="Straight Connector 56"/>
          <p:cNvCxnSpPr/>
          <p:nvPr/>
        </p:nvCxnSpPr>
        <p:spPr>
          <a:xfrm flipH="1">
            <a:off x="6305028" y="3572837"/>
            <a:ext cx="1210221" cy="1010117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858199" y="4077895"/>
            <a:ext cx="848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en-GB" altLang="en-US" kern="0" dirty="0">
                <a:solidFill>
                  <a:prstClr val="black"/>
                </a:solidFill>
                <a:latin typeface="Comic Sans MS" panose="030F0702030302020204" pitchFamily="66" charset="0"/>
              </a:rPr>
              <a:t>Purple</a:t>
            </a:r>
          </a:p>
        </p:txBody>
      </p:sp>
      <p:sp>
        <p:nvSpPr>
          <p:cNvPr id="45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59A9593-B4D0-B7D0-8092-FD1EEABC9BF0}"/>
                  </a:ext>
                </a:extLst>
              </p:cNvPr>
              <p:cNvSpPr txBox="1"/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0049B4"/>
                  </a:gs>
                  <a:gs pos="50000">
                    <a:srgbClr val="0066FF"/>
                  </a:gs>
                  <a:gs pos="100000">
                    <a:srgbClr val="0049B4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59A9593-B4D0-B7D0-8092-FD1EEABC9B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blipFill>
                <a:blip r:embed="rId2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F8164EE-E683-7ECC-840C-EAA9962A7597}"/>
                  </a:ext>
                </a:extLst>
              </p:cNvPr>
              <p:cNvSpPr txBox="1"/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gradFill flip="none" rotWithShape="1">
                <a:gsLst>
                  <a:gs pos="0">
                    <a:srgbClr val="5A007A"/>
                  </a:gs>
                  <a:gs pos="50000">
                    <a:srgbClr val="873AC0"/>
                  </a:gs>
                  <a:gs pos="100000">
                    <a:srgbClr val="5A007A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F8164EE-E683-7ECC-840C-EAA9962A7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blipFill>
                <a:blip r:embed="rId3"/>
                <a:stretch>
                  <a:fillRect l="-2814" t="-8235" b="-1647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AE5312E-FB77-86DF-E0F9-83F70E71E189}"/>
                  </a:ext>
                </a:extLst>
              </p:cNvPr>
              <p:cNvSpPr txBox="1"/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FF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Yellow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360=60°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AE5312E-FB77-86DF-E0F9-83F70E71E1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blipFill>
                <a:blip r:embed="rId4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50C1300-68FE-742B-CE63-0351D0CC03B7}"/>
                  </a:ext>
                </a:extLst>
              </p:cNvPr>
              <p:cNvSpPr txBox="1"/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CC0097"/>
                  </a:gs>
                  <a:gs pos="50000">
                    <a:srgbClr val="FF33CC"/>
                  </a:gs>
                  <a:gs pos="100000">
                    <a:srgbClr val="CC0097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Pink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360=20°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50C1300-68FE-742B-CE63-0351D0CC03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blipFill>
                <a:blip r:embed="rId5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15B1299-7951-474D-C660-ABA3E5CF7C9E}"/>
                  </a:ext>
                </a:extLst>
              </p:cNvPr>
              <p:cNvSpPr txBox="1"/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00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Green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360=100°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15B1299-7951-474D-C660-ABA3E5CF7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blipFill>
                <a:blip r:embed="rId6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FCB816AC-4028-00F9-8B6F-18393084F0D2}"/>
              </a:ext>
            </a:extLst>
          </p:cNvPr>
          <p:cNvSpPr txBox="1"/>
          <p:nvPr/>
        </p:nvSpPr>
        <p:spPr>
          <a:xfrm>
            <a:off x="3828742" y="342004"/>
            <a:ext cx="4586608" cy="2308324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In a survey, people were asked to indicate which one is their favourite colour. </a:t>
            </a:r>
            <a:r>
              <a:rPr lang="en-GB" altLang="en-US" sz="2000" dirty="0">
                <a:solidFill>
                  <a:schemeClr val="tx2">
                    <a:lumMod val="50000"/>
                  </a:schemeClr>
                </a:solidFill>
              </a:rPr>
              <a:t>The</a:t>
            </a:r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 information is given in the table. Display the information in a pie chart.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75355AB-FEC2-2E21-B66D-D477A0732606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D869228-DEF8-84E7-ABED-4B5C54E2E03C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47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79437" y="1254125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579437" y="1630363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Purple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79437" y="200660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9437" y="2382838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Pink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2528887" y="1254125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35</a:t>
            </a: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528887" y="1630363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2528887" y="200660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2528887" y="2382838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569912" y="609600"/>
            <a:ext cx="1951038" cy="646113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>
                <a:solidFill>
                  <a:srgbClr val="009DD9"/>
                </a:solidFill>
                <a:latin typeface="Comic Sans MS" panose="030F0702030302020204" pitchFamily="66" charset="0"/>
              </a:rPr>
              <a:t>Favourite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 err="1">
                <a:solidFill>
                  <a:srgbClr val="009DD9"/>
                </a:solidFill>
                <a:latin typeface="Comic Sans MS" panose="030F0702030302020204" pitchFamily="66" charset="0"/>
              </a:rPr>
              <a:t>color</a:t>
            </a:r>
            <a:endParaRPr lang="en-GB" altLang="en-US" sz="1800" kern="0" dirty="0">
              <a:solidFill>
                <a:srgbClr val="009DD9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579437" y="274955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2528887" y="274955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25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79438" y="3114675"/>
            <a:ext cx="19494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Total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528888" y="3114675"/>
            <a:ext cx="7556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2520950" y="604838"/>
            <a:ext cx="792163" cy="646112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Freq.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0" i="0" u="none" strike="noStrike" kern="0" cap="none" spc="0" normalizeH="0" baseline="0" noProof="0" dirty="0">
              <a:ln>
                <a:noFill/>
              </a:ln>
              <a:solidFill>
                <a:srgbClr val="009DD9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697367" y="2982351"/>
            <a:ext cx="3215710" cy="3210511"/>
            <a:chOff x="4697367" y="2982351"/>
            <a:chExt cx="3215710" cy="3210511"/>
          </a:xfrm>
        </p:grpSpPr>
        <p:sp>
          <p:nvSpPr>
            <p:cNvPr id="11" name="Pie 10"/>
            <p:cNvSpPr>
              <a:spLocks/>
            </p:cNvSpPr>
            <p:nvPr/>
          </p:nvSpPr>
          <p:spPr>
            <a:xfrm>
              <a:off x="4697367" y="2992462"/>
              <a:ext cx="3200400" cy="3200400"/>
            </a:xfrm>
            <a:prstGeom prst="pie">
              <a:avLst>
                <a:gd name="adj1" fmla="val 19168610"/>
                <a:gd name="adj2" fmla="val 67495"/>
              </a:avLst>
            </a:prstGeom>
            <a:solidFill>
              <a:srgbClr val="873A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 rot="8400000">
              <a:off x="4702840" y="2982351"/>
              <a:ext cx="3210237" cy="3200400"/>
              <a:chOff x="4702840" y="2982351"/>
              <a:chExt cx="3210237" cy="3200400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4702840" y="2982351"/>
                <a:ext cx="3210237" cy="3200400"/>
                <a:chOff x="4702840" y="2982351"/>
                <a:chExt cx="3210237" cy="3200400"/>
              </a:xfrm>
            </p:grpSpPr>
            <p:sp>
              <p:nvSpPr>
                <p:cNvPr id="9" name="Pie 8"/>
                <p:cNvSpPr/>
                <p:nvPr/>
              </p:nvSpPr>
              <p:spPr>
                <a:xfrm>
                  <a:off x="4702840" y="2982351"/>
                  <a:ext cx="3200400" cy="3200400"/>
                </a:xfrm>
                <a:prstGeom prst="pie">
                  <a:avLst>
                    <a:gd name="adj1" fmla="val 13262547"/>
                    <a:gd name="adj2" fmla="val 21581905"/>
                  </a:avLst>
                </a:prstGeom>
                <a:solidFill>
                  <a:srgbClr val="0066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" name="Oval 53"/>
                <p:cNvSpPr/>
                <p:nvPr/>
              </p:nvSpPr>
              <p:spPr>
                <a:xfrm>
                  <a:off x="4712677" y="2982351"/>
                  <a:ext cx="3200400" cy="3200400"/>
                </a:xfrm>
                <a:prstGeom prst="ellipse">
                  <a:avLst/>
                </a:prstGeom>
                <a:noFill/>
                <a:ln w="222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6312877" y="4573376"/>
                  <a:ext cx="1600200" cy="0"/>
                </a:xfrm>
                <a:prstGeom prst="line">
                  <a:avLst/>
                </a:prstGeom>
                <a:ln w="222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5124156" y="3563259"/>
                  <a:ext cx="1188720" cy="1005840"/>
                </a:xfrm>
                <a:prstGeom prst="line">
                  <a:avLst/>
                </a:prstGeom>
                <a:ln w="2222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Rectangle 7"/>
              <p:cNvSpPr/>
              <p:nvPr/>
            </p:nvSpPr>
            <p:spPr>
              <a:xfrm>
                <a:off x="6346802" y="3696847"/>
                <a:ext cx="6399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>
                  <a:spcBef>
                    <a:spcPct val="50000"/>
                  </a:spcBef>
                  <a:defRPr/>
                </a:pPr>
                <a:r>
                  <a:rPr lang="en-GB" altLang="en-US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</a:t>
                </a:r>
              </a:p>
            </p:txBody>
          </p:sp>
        </p:grpSp>
        <p:cxnSp>
          <p:nvCxnSpPr>
            <p:cNvPr id="57" name="Straight Connector 56"/>
            <p:cNvCxnSpPr/>
            <p:nvPr/>
          </p:nvCxnSpPr>
          <p:spPr>
            <a:xfrm flipH="1">
              <a:off x="6305028" y="3572837"/>
              <a:ext cx="1210221" cy="1010117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6858199" y="4077895"/>
              <a:ext cx="84830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spcBef>
                  <a:spcPct val="50000"/>
                </a:spcBef>
                <a:defRPr/>
              </a:pPr>
              <a:r>
                <a:rPr lang="en-GB" altLang="en-US" kern="0" dirty="0">
                  <a:solidFill>
                    <a:prstClr val="black"/>
                  </a:solidFill>
                  <a:latin typeface="Comic Sans MS" panose="030F0702030302020204" pitchFamily="66" charset="0"/>
                </a:rPr>
                <a:t>Purple</a:t>
              </a:r>
            </a:p>
          </p:txBody>
        </p:sp>
      </p:grpSp>
      <p:cxnSp>
        <p:nvCxnSpPr>
          <p:cNvPr id="45" name="Straight Connector 44"/>
          <p:cNvCxnSpPr/>
          <p:nvPr/>
        </p:nvCxnSpPr>
        <p:spPr>
          <a:xfrm flipH="1">
            <a:off x="6331739" y="3197321"/>
            <a:ext cx="782232" cy="136104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pic>
        <p:nvPicPr>
          <p:cNvPr id="47" name="Picture 28" descr="Image result for protractor transparent background 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228" y="2700323"/>
            <a:ext cx="3813021" cy="210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B06C34E-2A6C-6BDA-612B-68DF9C9897D6}"/>
                  </a:ext>
                </a:extLst>
              </p:cNvPr>
              <p:cNvSpPr txBox="1"/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0049B4"/>
                  </a:gs>
                  <a:gs pos="50000">
                    <a:srgbClr val="0066FF"/>
                  </a:gs>
                  <a:gs pos="100000">
                    <a:srgbClr val="0049B4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B06C34E-2A6C-6BDA-612B-68DF9C9897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blipFill>
                <a:blip r:embed="rId3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940B067-EADB-8C50-F2B9-BEBBD6C12107}"/>
                  </a:ext>
                </a:extLst>
              </p:cNvPr>
              <p:cNvSpPr txBox="1"/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gradFill flip="none" rotWithShape="1">
                <a:gsLst>
                  <a:gs pos="0">
                    <a:srgbClr val="5A007A"/>
                  </a:gs>
                  <a:gs pos="50000">
                    <a:srgbClr val="873AC0"/>
                  </a:gs>
                  <a:gs pos="100000">
                    <a:srgbClr val="5A007A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940B067-EADB-8C50-F2B9-BEBBD6C121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blipFill>
                <a:blip r:embed="rId4"/>
                <a:stretch>
                  <a:fillRect l="-2814" t="-8235" b="-1647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4F910A0-4B20-0A53-C66D-237D4AA86682}"/>
                  </a:ext>
                </a:extLst>
              </p:cNvPr>
              <p:cNvSpPr txBox="1"/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FF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Yellow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360=60°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4F910A0-4B20-0A53-C66D-237D4AA866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blipFill>
                <a:blip r:embed="rId5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2B5CCBB-1296-A77D-C8EA-6A141BC7B87D}"/>
                  </a:ext>
                </a:extLst>
              </p:cNvPr>
              <p:cNvSpPr txBox="1"/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CC0097"/>
                  </a:gs>
                  <a:gs pos="50000">
                    <a:srgbClr val="FF33CC"/>
                  </a:gs>
                  <a:gs pos="100000">
                    <a:srgbClr val="CC0097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Pink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360=20°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2B5CCBB-1296-A77D-C8EA-6A141BC7B8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blipFill>
                <a:blip r:embed="rId6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F51C02C-8B6A-A519-D4B2-61AD78CC38F7}"/>
                  </a:ext>
                </a:extLst>
              </p:cNvPr>
              <p:cNvSpPr txBox="1"/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00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Green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360=100°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F51C02C-8B6A-A519-D4B2-61AD78CC3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blipFill>
                <a:blip r:embed="rId7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4061C1BC-D03C-28CA-8140-2D00B4E33FF6}"/>
              </a:ext>
            </a:extLst>
          </p:cNvPr>
          <p:cNvSpPr txBox="1"/>
          <p:nvPr/>
        </p:nvSpPr>
        <p:spPr>
          <a:xfrm>
            <a:off x="3828742" y="342004"/>
            <a:ext cx="4586608" cy="2308324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In a survey, people were asked to indicate which one is their favourite colour. </a:t>
            </a:r>
            <a:r>
              <a:rPr lang="en-GB" altLang="en-US" sz="2000" dirty="0">
                <a:solidFill>
                  <a:schemeClr val="tx2">
                    <a:lumMod val="50000"/>
                  </a:schemeClr>
                </a:solidFill>
              </a:rPr>
              <a:t>The</a:t>
            </a:r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 information is given in the table. Display the information in a pie chart.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65038C2-9256-3867-B26E-A57263DF832D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EFE7A99-5C81-9523-3E71-6613FBB687BA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127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0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e 16"/>
          <p:cNvSpPr/>
          <p:nvPr/>
        </p:nvSpPr>
        <p:spPr>
          <a:xfrm>
            <a:off x="4712677" y="2979234"/>
            <a:ext cx="3200400" cy="3200400"/>
          </a:xfrm>
          <a:prstGeom prst="pie">
            <a:avLst>
              <a:gd name="adj1" fmla="val 18007964"/>
              <a:gd name="adj2" fmla="val 1754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79437" y="1254125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579437" y="1630363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Purple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79437" y="200660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9437" y="2382838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Pink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2528887" y="1254125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35</a:t>
            </a: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528887" y="1630363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2528887" y="200660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2528887" y="2382838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569912" y="609600"/>
            <a:ext cx="1951038" cy="646113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>
                <a:solidFill>
                  <a:srgbClr val="009DD9"/>
                </a:solidFill>
                <a:latin typeface="Comic Sans MS" panose="030F0702030302020204" pitchFamily="66" charset="0"/>
              </a:rPr>
              <a:t>Favourite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 err="1">
                <a:solidFill>
                  <a:srgbClr val="009DD9"/>
                </a:solidFill>
                <a:latin typeface="Comic Sans MS" panose="030F0702030302020204" pitchFamily="66" charset="0"/>
              </a:rPr>
              <a:t>color</a:t>
            </a:r>
            <a:endParaRPr lang="en-GB" altLang="en-US" sz="1800" kern="0" dirty="0">
              <a:solidFill>
                <a:srgbClr val="009DD9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579437" y="274955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2528887" y="274955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25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79438" y="3114675"/>
            <a:ext cx="19494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Total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528888" y="3114675"/>
            <a:ext cx="7556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2520950" y="604838"/>
            <a:ext cx="792163" cy="646112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Freq.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0" i="0" u="none" strike="noStrike" kern="0" cap="none" spc="0" normalizeH="0" baseline="0" noProof="0" dirty="0">
              <a:ln>
                <a:noFill/>
              </a:ln>
              <a:solidFill>
                <a:srgbClr val="009DD9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 rot="2400000">
            <a:off x="4697367" y="2982351"/>
            <a:ext cx="3215710" cy="3210511"/>
            <a:chOff x="4697367" y="2982351"/>
            <a:chExt cx="3215710" cy="3210511"/>
          </a:xfrm>
        </p:grpSpPr>
        <p:sp>
          <p:nvSpPr>
            <p:cNvPr id="11" name="Pie 10"/>
            <p:cNvSpPr>
              <a:spLocks/>
            </p:cNvSpPr>
            <p:nvPr/>
          </p:nvSpPr>
          <p:spPr>
            <a:xfrm>
              <a:off x="4697367" y="2992462"/>
              <a:ext cx="3200400" cy="3200400"/>
            </a:xfrm>
            <a:prstGeom prst="pie">
              <a:avLst>
                <a:gd name="adj1" fmla="val 19168610"/>
                <a:gd name="adj2" fmla="val 67495"/>
              </a:avLst>
            </a:prstGeom>
            <a:solidFill>
              <a:srgbClr val="873A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 rot="8400000">
              <a:off x="4702840" y="2982351"/>
              <a:ext cx="3210237" cy="3200400"/>
              <a:chOff x="4702840" y="2982351"/>
              <a:chExt cx="3210237" cy="3200400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4702840" y="2982351"/>
                <a:ext cx="3210237" cy="3200400"/>
                <a:chOff x="4702840" y="2982351"/>
                <a:chExt cx="3210237" cy="3200400"/>
              </a:xfrm>
            </p:grpSpPr>
            <p:sp>
              <p:nvSpPr>
                <p:cNvPr id="9" name="Pie 8"/>
                <p:cNvSpPr/>
                <p:nvPr/>
              </p:nvSpPr>
              <p:spPr>
                <a:xfrm>
                  <a:off x="4702840" y="2982351"/>
                  <a:ext cx="3200400" cy="3200400"/>
                </a:xfrm>
                <a:prstGeom prst="pie">
                  <a:avLst>
                    <a:gd name="adj1" fmla="val 13262547"/>
                    <a:gd name="adj2" fmla="val 21581905"/>
                  </a:avLst>
                </a:prstGeom>
                <a:solidFill>
                  <a:srgbClr val="0066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4" name="Oval 53"/>
                <p:cNvSpPr/>
                <p:nvPr/>
              </p:nvSpPr>
              <p:spPr>
                <a:xfrm>
                  <a:off x="4712677" y="2982351"/>
                  <a:ext cx="3200400" cy="3200400"/>
                </a:xfrm>
                <a:prstGeom prst="ellipse">
                  <a:avLst/>
                </a:prstGeom>
                <a:noFill/>
                <a:ln w="222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6312877" y="4573376"/>
                  <a:ext cx="1600200" cy="0"/>
                </a:xfrm>
                <a:prstGeom prst="line">
                  <a:avLst/>
                </a:prstGeom>
                <a:ln w="222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5124156" y="3563259"/>
                  <a:ext cx="1188720" cy="1005840"/>
                </a:xfrm>
                <a:prstGeom prst="line">
                  <a:avLst/>
                </a:prstGeom>
                <a:ln w="2222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Rectangle 7"/>
              <p:cNvSpPr/>
              <p:nvPr/>
            </p:nvSpPr>
            <p:spPr>
              <a:xfrm>
                <a:off x="6346802" y="3696847"/>
                <a:ext cx="6399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>
                  <a:spcBef>
                    <a:spcPct val="50000"/>
                  </a:spcBef>
                  <a:defRPr/>
                </a:pPr>
                <a:r>
                  <a:rPr lang="en-GB" altLang="en-US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</a:t>
                </a:r>
              </a:p>
            </p:txBody>
          </p:sp>
        </p:grpSp>
        <p:cxnSp>
          <p:nvCxnSpPr>
            <p:cNvPr id="57" name="Straight Connector 56"/>
            <p:cNvCxnSpPr/>
            <p:nvPr/>
          </p:nvCxnSpPr>
          <p:spPr>
            <a:xfrm flipH="1">
              <a:off x="6305028" y="3572837"/>
              <a:ext cx="1210221" cy="1010117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6858199" y="4077895"/>
              <a:ext cx="84830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spcBef>
                  <a:spcPct val="50000"/>
                </a:spcBef>
                <a:defRPr/>
              </a:pPr>
              <a:r>
                <a:rPr lang="en-GB" altLang="en-US" kern="0" dirty="0">
                  <a:solidFill>
                    <a:prstClr val="black"/>
                  </a:solidFill>
                  <a:latin typeface="Comic Sans MS" panose="030F0702030302020204" pitchFamily="66" charset="0"/>
                </a:rPr>
                <a:t>Purple</a:t>
              </a:r>
            </a:p>
          </p:txBody>
        </p:sp>
      </p:grpSp>
      <p:cxnSp>
        <p:nvCxnSpPr>
          <p:cNvPr id="45" name="Straight Connector 44"/>
          <p:cNvCxnSpPr/>
          <p:nvPr/>
        </p:nvCxnSpPr>
        <p:spPr>
          <a:xfrm flipH="1">
            <a:off x="6305648" y="3221544"/>
            <a:ext cx="790602" cy="1365015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664881" y="3935324"/>
            <a:ext cx="862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en-GB" altLang="en-US" kern="0" dirty="0">
                <a:solidFill>
                  <a:prstClr val="black"/>
                </a:solidFill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46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5A66E54-E093-BDF4-4D22-53C40EA87715}"/>
                  </a:ext>
                </a:extLst>
              </p:cNvPr>
              <p:cNvSpPr txBox="1"/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0049B4"/>
                  </a:gs>
                  <a:gs pos="50000">
                    <a:srgbClr val="0066FF"/>
                  </a:gs>
                  <a:gs pos="100000">
                    <a:srgbClr val="0049B4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5A66E54-E093-BDF4-4D22-53C40EA877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blipFill>
                <a:blip r:embed="rId2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9CFC003-1E46-9C83-3313-CB07B50E3849}"/>
                  </a:ext>
                </a:extLst>
              </p:cNvPr>
              <p:cNvSpPr txBox="1"/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gradFill flip="none" rotWithShape="1">
                <a:gsLst>
                  <a:gs pos="0">
                    <a:srgbClr val="5A007A"/>
                  </a:gs>
                  <a:gs pos="50000">
                    <a:srgbClr val="873AC0"/>
                  </a:gs>
                  <a:gs pos="100000">
                    <a:srgbClr val="5A007A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9CFC003-1E46-9C83-3313-CB07B50E38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blipFill>
                <a:blip r:embed="rId3"/>
                <a:stretch>
                  <a:fillRect l="-2814" t="-8235" b="-1647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2240F8-C61C-E2EF-4BE9-CFBCFB3CDA40}"/>
                  </a:ext>
                </a:extLst>
              </p:cNvPr>
              <p:cNvSpPr txBox="1"/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FF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Yellow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360=60°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2240F8-C61C-E2EF-4BE9-CFBCFB3CDA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blipFill>
                <a:blip r:embed="rId4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6835221-C29A-5BBC-64D1-2FE1D3AC9363}"/>
                  </a:ext>
                </a:extLst>
              </p:cNvPr>
              <p:cNvSpPr txBox="1"/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CC0097"/>
                  </a:gs>
                  <a:gs pos="50000">
                    <a:srgbClr val="FF33CC"/>
                  </a:gs>
                  <a:gs pos="100000">
                    <a:srgbClr val="CC0097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Pink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360=20°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6835221-C29A-5BBC-64D1-2FE1D3AC93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blipFill>
                <a:blip r:embed="rId5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1E63DA6-CF71-3068-9BC2-9CB5CC33857C}"/>
                  </a:ext>
                </a:extLst>
              </p:cNvPr>
              <p:cNvSpPr txBox="1"/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00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Green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360=100°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1E63DA6-CF71-3068-9BC2-9CB5CC338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blipFill>
                <a:blip r:embed="rId6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10712D4C-56AC-0330-595C-60E4CFDB9008}"/>
              </a:ext>
            </a:extLst>
          </p:cNvPr>
          <p:cNvSpPr txBox="1"/>
          <p:nvPr/>
        </p:nvSpPr>
        <p:spPr>
          <a:xfrm>
            <a:off x="3828742" y="342004"/>
            <a:ext cx="4586608" cy="2308324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In a survey, people were asked to indicate which one is their favourite colour. </a:t>
            </a:r>
            <a:r>
              <a:rPr lang="en-GB" altLang="en-US" sz="2000" dirty="0">
                <a:solidFill>
                  <a:schemeClr val="tx2">
                    <a:lumMod val="50000"/>
                  </a:schemeClr>
                </a:solidFill>
              </a:rPr>
              <a:t>The</a:t>
            </a:r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 information is given in the table. Display the information in a pie chart.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ADF781-B810-058D-4C17-9323DC48BD97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AEA19B6-0950-C68F-970E-858D5028177F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588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79437" y="1254125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579437" y="1630363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Purple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79437" y="200660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9437" y="2382838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Pink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2528887" y="1254125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35</a:t>
            </a: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528887" y="1630363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2528887" y="200660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2528887" y="2382838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569912" y="609600"/>
            <a:ext cx="1951038" cy="646113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>
                <a:solidFill>
                  <a:srgbClr val="009DD9"/>
                </a:solidFill>
                <a:latin typeface="Comic Sans MS" panose="030F0702030302020204" pitchFamily="66" charset="0"/>
              </a:rPr>
              <a:t>Favourite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 err="1">
                <a:solidFill>
                  <a:srgbClr val="009DD9"/>
                </a:solidFill>
                <a:latin typeface="Comic Sans MS" panose="030F0702030302020204" pitchFamily="66" charset="0"/>
              </a:rPr>
              <a:t>color</a:t>
            </a:r>
            <a:endParaRPr lang="en-GB" altLang="en-US" sz="1800" kern="0" dirty="0">
              <a:solidFill>
                <a:srgbClr val="009DD9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579437" y="274955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2528887" y="274955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25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79438" y="3114675"/>
            <a:ext cx="19494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Total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528888" y="3114675"/>
            <a:ext cx="7556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2520950" y="604838"/>
            <a:ext cx="792163" cy="646112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Freq.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0" i="0" u="none" strike="noStrike" kern="0" cap="none" spc="0" normalizeH="0" baseline="0" noProof="0" dirty="0">
              <a:ln>
                <a:noFill/>
              </a:ln>
              <a:solidFill>
                <a:srgbClr val="009DD9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697367" y="2979234"/>
            <a:ext cx="3215710" cy="3213628"/>
            <a:chOff x="4697367" y="2979234"/>
            <a:chExt cx="3215710" cy="3213628"/>
          </a:xfrm>
        </p:grpSpPr>
        <p:sp>
          <p:nvSpPr>
            <p:cNvPr id="17" name="Pie 16"/>
            <p:cNvSpPr/>
            <p:nvPr/>
          </p:nvSpPr>
          <p:spPr>
            <a:xfrm>
              <a:off x="4712677" y="2979234"/>
              <a:ext cx="3200400" cy="3200400"/>
            </a:xfrm>
            <a:prstGeom prst="pie">
              <a:avLst>
                <a:gd name="adj1" fmla="val 18007964"/>
                <a:gd name="adj2" fmla="val 17541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 rot="2400000">
              <a:off x="4697367" y="2982351"/>
              <a:ext cx="3215710" cy="3210511"/>
              <a:chOff x="4697367" y="2982351"/>
              <a:chExt cx="3215710" cy="3210511"/>
            </a:xfrm>
          </p:grpSpPr>
          <p:sp>
            <p:nvSpPr>
              <p:cNvPr id="11" name="Pie 10"/>
              <p:cNvSpPr>
                <a:spLocks/>
              </p:cNvSpPr>
              <p:nvPr/>
            </p:nvSpPr>
            <p:spPr>
              <a:xfrm>
                <a:off x="4697367" y="2992462"/>
                <a:ext cx="3200400" cy="3200400"/>
              </a:xfrm>
              <a:prstGeom prst="pie">
                <a:avLst>
                  <a:gd name="adj1" fmla="val 19168610"/>
                  <a:gd name="adj2" fmla="val 67495"/>
                </a:avLst>
              </a:prstGeom>
              <a:solidFill>
                <a:srgbClr val="873A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 rot="8400000">
                <a:off x="4702840" y="2982351"/>
                <a:ext cx="3210237" cy="3200400"/>
                <a:chOff x="4702840" y="2982351"/>
                <a:chExt cx="3210237" cy="3200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4702840" y="2982351"/>
                  <a:ext cx="3210237" cy="3200400"/>
                  <a:chOff x="4702840" y="2982351"/>
                  <a:chExt cx="3210237" cy="3200400"/>
                </a:xfrm>
              </p:grpSpPr>
              <p:sp>
                <p:nvSpPr>
                  <p:cNvPr id="9" name="Pie 8"/>
                  <p:cNvSpPr/>
                  <p:nvPr/>
                </p:nvSpPr>
                <p:spPr>
                  <a:xfrm>
                    <a:off x="4702840" y="2982351"/>
                    <a:ext cx="3200400" cy="3200400"/>
                  </a:xfrm>
                  <a:prstGeom prst="pie">
                    <a:avLst>
                      <a:gd name="adj1" fmla="val 13262547"/>
                      <a:gd name="adj2" fmla="val 21581905"/>
                    </a:avLst>
                  </a:prstGeom>
                  <a:solidFill>
                    <a:srgbClr val="0066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4" name="Oval 53"/>
                  <p:cNvSpPr/>
                  <p:nvPr/>
                </p:nvSpPr>
                <p:spPr>
                  <a:xfrm>
                    <a:off x="4712677" y="2982351"/>
                    <a:ext cx="3200400" cy="3200400"/>
                  </a:xfrm>
                  <a:prstGeom prst="ellipse">
                    <a:avLst/>
                  </a:pr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6312877" y="4573376"/>
                    <a:ext cx="1600200" cy="0"/>
                  </a:xfrm>
                  <a:prstGeom prst="line">
                    <a:avLst/>
                  </a:prstGeom>
                  <a:ln w="22225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/>
                  <p:cNvCxnSpPr/>
                  <p:nvPr/>
                </p:nvCxnSpPr>
                <p:spPr>
                  <a:xfrm>
                    <a:off x="5124156" y="3563259"/>
                    <a:ext cx="1188720" cy="1005840"/>
                  </a:xfrm>
                  <a:prstGeom prst="line">
                    <a:avLst/>
                  </a:prstGeom>
                  <a:ln w="2222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" name="Rectangle 7"/>
                <p:cNvSpPr/>
                <p:nvPr/>
              </p:nvSpPr>
              <p:spPr>
                <a:xfrm>
                  <a:off x="6346802" y="3696847"/>
                  <a:ext cx="63991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>
                    <a:spcBef>
                      <a:spcPct val="50000"/>
                    </a:spcBef>
                    <a:defRPr/>
                  </a:pPr>
                  <a:r>
                    <a:rPr lang="en-GB" altLang="en-US" kern="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Blue</a:t>
                  </a:r>
                </a:p>
              </p:txBody>
            </p:sp>
          </p:grpSp>
          <p:cxnSp>
            <p:nvCxnSpPr>
              <p:cNvPr id="57" name="Straight Connector 56"/>
              <p:cNvCxnSpPr/>
              <p:nvPr/>
            </p:nvCxnSpPr>
            <p:spPr>
              <a:xfrm flipH="1">
                <a:off x="6305028" y="3572837"/>
                <a:ext cx="1210221" cy="1010117"/>
              </a:xfrm>
              <a:prstGeom prst="line">
                <a:avLst/>
              </a:prstGeom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11"/>
              <p:cNvSpPr/>
              <p:nvPr/>
            </p:nvSpPr>
            <p:spPr>
              <a:xfrm>
                <a:off x="6858199" y="4077895"/>
                <a:ext cx="8483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>
                  <a:spcBef>
                    <a:spcPct val="50000"/>
                  </a:spcBef>
                  <a:defRPr/>
                </a:pPr>
                <a:r>
                  <a:rPr lang="en-GB" altLang="en-US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</a:t>
                </a:r>
              </a:p>
            </p:txBody>
          </p:sp>
        </p:grpSp>
        <p:cxnSp>
          <p:nvCxnSpPr>
            <p:cNvPr id="45" name="Straight Connector 44"/>
            <p:cNvCxnSpPr/>
            <p:nvPr/>
          </p:nvCxnSpPr>
          <p:spPr>
            <a:xfrm flipH="1">
              <a:off x="6305648" y="3221544"/>
              <a:ext cx="790602" cy="1365015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6664881" y="3935324"/>
              <a:ext cx="86273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spcBef>
                  <a:spcPct val="50000"/>
                </a:spcBef>
                <a:defRPr/>
              </a:pPr>
              <a:r>
                <a:rPr lang="en-GB" altLang="en-US" kern="0" dirty="0">
                  <a:solidFill>
                    <a:prstClr val="black"/>
                  </a:solidFill>
                  <a:latin typeface="Comic Sans MS" panose="030F0702030302020204" pitchFamily="66" charset="0"/>
                </a:rPr>
                <a:t>Yellow</a:t>
              </a:r>
            </a:p>
          </p:txBody>
        </p:sp>
      </p:grpSp>
      <p:cxnSp>
        <p:nvCxnSpPr>
          <p:cNvPr id="46" name="Straight Connector 45"/>
          <p:cNvCxnSpPr/>
          <p:nvPr/>
        </p:nvCxnSpPr>
        <p:spPr>
          <a:xfrm flipH="1">
            <a:off x="6305648" y="4057650"/>
            <a:ext cx="1400658" cy="528909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pic>
        <p:nvPicPr>
          <p:cNvPr id="48" name="Picture 28" descr="Image result for protractor transparent background 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666" y="2677736"/>
            <a:ext cx="3813021" cy="210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C9C129-2A45-BF83-0161-F7E2F154BAFA}"/>
                  </a:ext>
                </a:extLst>
              </p:cNvPr>
              <p:cNvSpPr txBox="1"/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0049B4"/>
                  </a:gs>
                  <a:gs pos="50000">
                    <a:srgbClr val="0066FF"/>
                  </a:gs>
                  <a:gs pos="100000">
                    <a:srgbClr val="0049B4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0C9C129-2A45-BF83-0161-F7E2F154BA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blipFill>
                <a:blip r:embed="rId3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F4E0610-5116-AFE6-19AE-DAA75C7AA80A}"/>
                  </a:ext>
                </a:extLst>
              </p:cNvPr>
              <p:cNvSpPr txBox="1"/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gradFill flip="none" rotWithShape="1">
                <a:gsLst>
                  <a:gs pos="0">
                    <a:srgbClr val="5A007A"/>
                  </a:gs>
                  <a:gs pos="50000">
                    <a:srgbClr val="873AC0"/>
                  </a:gs>
                  <a:gs pos="100000">
                    <a:srgbClr val="5A007A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F4E0610-5116-AFE6-19AE-DAA75C7AA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blipFill>
                <a:blip r:embed="rId4"/>
                <a:stretch>
                  <a:fillRect l="-2814" t="-8235" b="-1647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2A51FCD-EEDA-E294-43FF-5B229774D857}"/>
                  </a:ext>
                </a:extLst>
              </p:cNvPr>
              <p:cNvSpPr txBox="1"/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FF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Yellow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360=60°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2A51FCD-EEDA-E294-43FF-5B229774D8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blipFill>
                <a:blip r:embed="rId5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4AADC11-11FC-B30E-6982-53C1F6F2A910}"/>
                  </a:ext>
                </a:extLst>
              </p:cNvPr>
              <p:cNvSpPr txBox="1"/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CC0097"/>
                  </a:gs>
                  <a:gs pos="50000">
                    <a:srgbClr val="FF33CC"/>
                  </a:gs>
                  <a:gs pos="100000">
                    <a:srgbClr val="CC0097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Pink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360=20°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4AADC11-11FC-B30E-6982-53C1F6F2A9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blipFill>
                <a:blip r:embed="rId6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02977F2-F146-2E9F-7ADE-A932EB3264BF}"/>
                  </a:ext>
                </a:extLst>
              </p:cNvPr>
              <p:cNvSpPr txBox="1"/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00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Green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360=100°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02977F2-F146-2E9F-7ADE-A932EB326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blipFill>
                <a:blip r:embed="rId7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D17BFF20-F792-BD8D-F811-E3AFB2C96DD9}"/>
              </a:ext>
            </a:extLst>
          </p:cNvPr>
          <p:cNvSpPr txBox="1"/>
          <p:nvPr/>
        </p:nvSpPr>
        <p:spPr>
          <a:xfrm>
            <a:off x="3828742" y="342004"/>
            <a:ext cx="4586608" cy="2308324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In a survey, people were asked to indicate which one is their favourite colour. </a:t>
            </a:r>
            <a:r>
              <a:rPr lang="en-GB" altLang="en-US" sz="2000" dirty="0">
                <a:solidFill>
                  <a:schemeClr val="tx2">
                    <a:lumMod val="50000"/>
                  </a:schemeClr>
                </a:solidFill>
              </a:rPr>
              <a:t>The</a:t>
            </a:r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 information is given in the table. Display the information in a pie chart.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75A3D78-B6BB-FEBB-2B02-AE9FADF8FB0C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2F2C999-E854-E1B0-1EC0-F7C2BC011D6B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46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e 21"/>
          <p:cNvSpPr/>
          <p:nvPr/>
        </p:nvSpPr>
        <p:spPr>
          <a:xfrm>
            <a:off x="4697770" y="2995744"/>
            <a:ext cx="3200400" cy="3200400"/>
          </a:xfrm>
          <a:prstGeom prst="pie">
            <a:avLst>
              <a:gd name="adj1" fmla="val 14425408"/>
              <a:gd name="adj2" fmla="val 20103696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79437" y="1254125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579437" y="1630363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Purple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79437" y="200660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9437" y="2382838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Pink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2528887" y="1254125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35</a:t>
            </a: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528887" y="1630363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2528887" y="200660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2528887" y="2382838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569912" y="609600"/>
            <a:ext cx="1951038" cy="646113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>
                <a:solidFill>
                  <a:srgbClr val="009DD9"/>
                </a:solidFill>
                <a:latin typeface="Comic Sans MS" panose="030F0702030302020204" pitchFamily="66" charset="0"/>
              </a:rPr>
              <a:t>Favourite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 err="1">
                <a:solidFill>
                  <a:srgbClr val="009DD9"/>
                </a:solidFill>
                <a:latin typeface="Comic Sans MS" panose="030F0702030302020204" pitchFamily="66" charset="0"/>
              </a:rPr>
              <a:t>color</a:t>
            </a:r>
            <a:endParaRPr lang="en-GB" altLang="en-US" sz="1800" kern="0" dirty="0">
              <a:solidFill>
                <a:srgbClr val="009DD9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579437" y="274955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2528887" y="274955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25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79438" y="3114675"/>
            <a:ext cx="19494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Total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528888" y="3114675"/>
            <a:ext cx="7556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2520950" y="604838"/>
            <a:ext cx="792163" cy="646112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Freq.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0" i="0" u="none" strike="noStrike" kern="0" cap="none" spc="0" normalizeH="0" baseline="0" noProof="0" dirty="0">
              <a:ln>
                <a:noFill/>
              </a:ln>
              <a:solidFill>
                <a:srgbClr val="009DD9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 rot="3600000">
            <a:off x="4697367" y="2979234"/>
            <a:ext cx="3215710" cy="3213628"/>
            <a:chOff x="4697367" y="2979234"/>
            <a:chExt cx="3215710" cy="3213628"/>
          </a:xfrm>
        </p:grpSpPr>
        <p:sp>
          <p:nvSpPr>
            <p:cNvPr id="17" name="Pie 16"/>
            <p:cNvSpPr/>
            <p:nvPr/>
          </p:nvSpPr>
          <p:spPr>
            <a:xfrm>
              <a:off x="4712677" y="2979234"/>
              <a:ext cx="3200400" cy="3200400"/>
            </a:xfrm>
            <a:prstGeom prst="pie">
              <a:avLst>
                <a:gd name="adj1" fmla="val 18007964"/>
                <a:gd name="adj2" fmla="val 17541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 rot="2400000">
              <a:off x="4697367" y="2982351"/>
              <a:ext cx="3215710" cy="3210511"/>
              <a:chOff x="4697367" y="2982351"/>
              <a:chExt cx="3215710" cy="3210511"/>
            </a:xfrm>
          </p:grpSpPr>
          <p:sp>
            <p:nvSpPr>
              <p:cNvPr id="11" name="Pie 10"/>
              <p:cNvSpPr>
                <a:spLocks/>
              </p:cNvSpPr>
              <p:nvPr/>
            </p:nvSpPr>
            <p:spPr>
              <a:xfrm>
                <a:off x="4697367" y="2992462"/>
                <a:ext cx="3200400" cy="3200400"/>
              </a:xfrm>
              <a:prstGeom prst="pie">
                <a:avLst>
                  <a:gd name="adj1" fmla="val 19168610"/>
                  <a:gd name="adj2" fmla="val 67495"/>
                </a:avLst>
              </a:prstGeom>
              <a:solidFill>
                <a:srgbClr val="873A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 rot="8400000">
                <a:off x="4702840" y="2982351"/>
                <a:ext cx="3210237" cy="3200400"/>
                <a:chOff x="4702840" y="2982351"/>
                <a:chExt cx="3210237" cy="3200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4702840" y="2982351"/>
                  <a:ext cx="3210237" cy="3200400"/>
                  <a:chOff x="4702840" y="2982351"/>
                  <a:chExt cx="3210237" cy="3200400"/>
                </a:xfrm>
              </p:grpSpPr>
              <p:sp>
                <p:nvSpPr>
                  <p:cNvPr id="9" name="Pie 8"/>
                  <p:cNvSpPr/>
                  <p:nvPr/>
                </p:nvSpPr>
                <p:spPr>
                  <a:xfrm>
                    <a:off x="4702840" y="2982351"/>
                    <a:ext cx="3200400" cy="3200400"/>
                  </a:xfrm>
                  <a:prstGeom prst="pie">
                    <a:avLst>
                      <a:gd name="adj1" fmla="val 13262547"/>
                      <a:gd name="adj2" fmla="val 21581905"/>
                    </a:avLst>
                  </a:prstGeom>
                  <a:solidFill>
                    <a:srgbClr val="0066F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4" name="Oval 53"/>
                  <p:cNvSpPr/>
                  <p:nvPr/>
                </p:nvSpPr>
                <p:spPr>
                  <a:xfrm>
                    <a:off x="4712677" y="2982351"/>
                    <a:ext cx="3200400" cy="3200400"/>
                  </a:xfrm>
                  <a:prstGeom prst="ellipse">
                    <a:avLst/>
                  </a:prstGeom>
                  <a:noFill/>
                  <a:ln w="222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/>
                  </a:p>
                </p:txBody>
              </p:sp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6312877" y="4573376"/>
                    <a:ext cx="1600200" cy="0"/>
                  </a:xfrm>
                  <a:prstGeom prst="line">
                    <a:avLst/>
                  </a:prstGeom>
                  <a:ln w="22225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/>
                  <p:cNvCxnSpPr/>
                  <p:nvPr/>
                </p:nvCxnSpPr>
                <p:spPr>
                  <a:xfrm>
                    <a:off x="5124156" y="3563259"/>
                    <a:ext cx="1188720" cy="1005840"/>
                  </a:xfrm>
                  <a:prstGeom prst="line">
                    <a:avLst/>
                  </a:prstGeom>
                  <a:ln w="2222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" name="Rectangle 7"/>
                <p:cNvSpPr/>
                <p:nvPr/>
              </p:nvSpPr>
              <p:spPr>
                <a:xfrm>
                  <a:off x="6346802" y="3696847"/>
                  <a:ext cx="63991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>
                    <a:spcBef>
                      <a:spcPct val="50000"/>
                    </a:spcBef>
                    <a:defRPr/>
                  </a:pPr>
                  <a:r>
                    <a:rPr lang="en-GB" altLang="en-US" kern="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Blue</a:t>
                  </a:r>
                </a:p>
              </p:txBody>
            </p:sp>
          </p:grpSp>
          <p:cxnSp>
            <p:nvCxnSpPr>
              <p:cNvPr id="57" name="Straight Connector 56"/>
              <p:cNvCxnSpPr/>
              <p:nvPr/>
            </p:nvCxnSpPr>
            <p:spPr>
              <a:xfrm flipH="1">
                <a:off x="6305028" y="3572837"/>
                <a:ext cx="1210221" cy="1010117"/>
              </a:xfrm>
              <a:prstGeom prst="line">
                <a:avLst/>
              </a:prstGeom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11"/>
              <p:cNvSpPr/>
              <p:nvPr/>
            </p:nvSpPr>
            <p:spPr>
              <a:xfrm>
                <a:off x="6858199" y="4077895"/>
                <a:ext cx="8483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>
                  <a:spcBef>
                    <a:spcPct val="50000"/>
                  </a:spcBef>
                  <a:defRPr/>
                </a:pPr>
                <a:r>
                  <a:rPr lang="en-GB" altLang="en-US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</a:t>
                </a:r>
              </a:p>
            </p:txBody>
          </p:sp>
        </p:grpSp>
        <p:cxnSp>
          <p:nvCxnSpPr>
            <p:cNvPr id="45" name="Straight Connector 44"/>
            <p:cNvCxnSpPr/>
            <p:nvPr/>
          </p:nvCxnSpPr>
          <p:spPr>
            <a:xfrm flipH="1">
              <a:off x="6305648" y="3221544"/>
              <a:ext cx="790602" cy="1365015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6664881" y="3935324"/>
              <a:ext cx="86273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spcBef>
                  <a:spcPct val="50000"/>
                </a:spcBef>
                <a:defRPr/>
              </a:pPr>
              <a:r>
                <a:rPr lang="en-GB" altLang="en-US" kern="0" dirty="0">
                  <a:solidFill>
                    <a:prstClr val="black"/>
                  </a:solidFill>
                  <a:latin typeface="Comic Sans MS" panose="030F0702030302020204" pitchFamily="66" charset="0"/>
                </a:rPr>
                <a:t>Yellow</a:t>
              </a:r>
            </a:p>
          </p:txBody>
        </p:sp>
      </p:grpSp>
      <p:cxnSp>
        <p:nvCxnSpPr>
          <p:cNvPr id="46" name="Straight Connector 45"/>
          <p:cNvCxnSpPr/>
          <p:nvPr/>
        </p:nvCxnSpPr>
        <p:spPr>
          <a:xfrm flipH="1">
            <a:off x="6332403" y="3952787"/>
            <a:ext cx="1401314" cy="64008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ie 19"/>
          <p:cNvSpPr/>
          <p:nvPr/>
        </p:nvSpPr>
        <p:spPr>
          <a:xfrm>
            <a:off x="4704160" y="2992667"/>
            <a:ext cx="3200400" cy="3200400"/>
          </a:xfrm>
          <a:prstGeom prst="pie">
            <a:avLst>
              <a:gd name="adj1" fmla="val 20081019"/>
              <a:gd name="adj2" fmla="val 21589377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20797" y="4200182"/>
            <a:ext cx="614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en-GB" altLang="en-US" kern="0" dirty="0">
                <a:solidFill>
                  <a:prstClr val="black"/>
                </a:solidFill>
                <a:latin typeface="Comic Sans MS" panose="030F0702030302020204" pitchFamily="66" charset="0"/>
              </a:rPr>
              <a:t>Pink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64239" y="3562412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en-GB" altLang="en-US" kern="0" dirty="0">
                <a:solidFill>
                  <a:prstClr val="black"/>
                </a:solidFill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55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A680D1C-B01A-486F-4AF7-8F60BCF744B2}"/>
                  </a:ext>
                </a:extLst>
              </p:cNvPr>
              <p:cNvSpPr txBox="1"/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0049B4"/>
                  </a:gs>
                  <a:gs pos="50000">
                    <a:srgbClr val="0066FF"/>
                  </a:gs>
                  <a:gs pos="100000">
                    <a:srgbClr val="0049B4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A680D1C-B01A-486F-4AF7-8F60BCF74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blipFill>
                <a:blip r:embed="rId2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A981A37-0962-1AA7-3F9D-9506434C09F6}"/>
                  </a:ext>
                </a:extLst>
              </p:cNvPr>
              <p:cNvSpPr txBox="1"/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gradFill flip="none" rotWithShape="1">
                <a:gsLst>
                  <a:gs pos="0">
                    <a:srgbClr val="5A007A"/>
                  </a:gs>
                  <a:gs pos="50000">
                    <a:srgbClr val="873AC0"/>
                  </a:gs>
                  <a:gs pos="100000">
                    <a:srgbClr val="5A007A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A981A37-0962-1AA7-3F9D-9506434C09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blipFill>
                <a:blip r:embed="rId3"/>
                <a:stretch>
                  <a:fillRect l="-2814" t="-8235" b="-1647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786192D-7B71-A3D7-4EF1-7E20AE7BDEFA}"/>
                  </a:ext>
                </a:extLst>
              </p:cNvPr>
              <p:cNvSpPr txBox="1"/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FF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Yellow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360=60°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786192D-7B71-A3D7-4EF1-7E20AE7BDE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blipFill>
                <a:blip r:embed="rId4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516789B-1521-DB97-FFE9-005408343C9E}"/>
                  </a:ext>
                </a:extLst>
              </p:cNvPr>
              <p:cNvSpPr txBox="1"/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CC0097"/>
                  </a:gs>
                  <a:gs pos="50000">
                    <a:srgbClr val="FF33CC"/>
                  </a:gs>
                  <a:gs pos="100000">
                    <a:srgbClr val="CC0097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Pink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360=20°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516789B-1521-DB97-FFE9-005408343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blipFill>
                <a:blip r:embed="rId5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B3EFED6-1E70-2FEB-99EA-F6DED8D7E3AC}"/>
                  </a:ext>
                </a:extLst>
              </p:cNvPr>
              <p:cNvSpPr txBox="1"/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00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Green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360=100°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B3EFED6-1E70-2FEB-99EA-F6DED8D7E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blipFill>
                <a:blip r:embed="rId6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25D1A6EA-0DE0-5084-CEEE-4CE648A9D14A}"/>
              </a:ext>
            </a:extLst>
          </p:cNvPr>
          <p:cNvSpPr txBox="1"/>
          <p:nvPr/>
        </p:nvSpPr>
        <p:spPr>
          <a:xfrm>
            <a:off x="3828742" y="342004"/>
            <a:ext cx="4586608" cy="2308324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In a survey, people were asked to indicate which one is their favourite colour. </a:t>
            </a:r>
            <a:r>
              <a:rPr lang="en-GB" altLang="en-US" sz="2000" dirty="0">
                <a:solidFill>
                  <a:schemeClr val="tx2">
                    <a:lumMod val="50000"/>
                  </a:schemeClr>
                </a:solidFill>
              </a:rPr>
              <a:t>The</a:t>
            </a:r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 information is given in the table. Display the information in a pie chart.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E2371C0-5BF4-272F-6531-859BEF4496AF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566A54A-DA8D-DE2D-2552-39AB96005B56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200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0" grpId="0" animBg="1"/>
      <p:bldP spid="21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71804" y="688973"/>
            <a:ext cx="83529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 pie chart is showing how a group of people travel to work.</a:t>
            </a:r>
            <a:endParaRPr kumimoji="0" lang="en-GB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0" name="30 Circular"/>
          <p:cNvSpPr/>
          <p:nvPr/>
        </p:nvSpPr>
        <p:spPr>
          <a:xfrm>
            <a:off x="3911589" y="1883076"/>
            <a:ext cx="4500000" cy="4500000"/>
          </a:xfrm>
          <a:prstGeom prst="pie">
            <a:avLst>
              <a:gd name="adj1" fmla="val 19459648"/>
              <a:gd name="adj2" fmla="val 1658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32 Circular"/>
          <p:cNvSpPr/>
          <p:nvPr/>
        </p:nvSpPr>
        <p:spPr>
          <a:xfrm>
            <a:off x="3911589" y="1883076"/>
            <a:ext cx="4500000" cy="4500000"/>
          </a:xfrm>
          <a:prstGeom prst="pie">
            <a:avLst>
              <a:gd name="adj1" fmla="val 11853396"/>
              <a:gd name="adj2" fmla="val 19418932"/>
            </a:avLst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33 Circular"/>
          <p:cNvSpPr/>
          <p:nvPr/>
        </p:nvSpPr>
        <p:spPr>
          <a:xfrm>
            <a:off x="3911589" y="1872832"/>
            <a:ext cx="4500000" cy="4500000"/>
          </a:xfrm>
          <a:prstGeom prst="pie">
            <a:avLst>
              <a:gd name="adj1" fmla="val 7107023"/>
              <a:gd name="adj2" fmla="val 11848258"/>
            </a:avLst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34 Circular"/>
          <p:cNvSpPr/>
          <p:nvPr/>
        </p:nvSpPr>
        <p:spPr>
          <a:xfrm>
            <a:off x="3911589" y="1883076"/>
            <a:ext cx="4500000" cy="4500000"/>
          </a:xfrm>
          <a:prstGeom prst="pie">
            <a:avLst>
              <a:gd name="adj1" fmla="val 2729018"/>
              <a:gd name="adj2" fmla="val 7099513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35 Circular"/>
          <p:cNvSpPr/>
          <p:nvPr/>
        </p:nvSpPr>
        <p:spPr>
          <a:xfrm>
            <a:off x="3911589" y="1883076"/>
            <a:ext cx="4500000" cy="4500000"/>
          </a:xfrm>
          <a:prstGeom prst="pie">
            <a:avLst>
              <a:gd name="adj1" fmla="val 29859"/>
              <a:gd name="adj2" fmla="val 2699983"/>
            </a:avLst>
          </a:prstGeom>
          <a:solidFill>
            <a:srgbClr val="FF37F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38 Rectángulo"/>
          <p:cNvSpPr/>
          <p:nvPr/>
        </p:nvSpPr>
        <p:spPr>
          <a:xfrm>
            <a:off x="7261677" y="3355260"/>
            <a:ext cx="6663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Walk</a:t>
            </a:r>
          </a:p>
        </p:txBody>
      </p:sp>
      <p:sp>
        <p:nvSpPr>
          <p:cNvPr id="16" name="39 Rectángulo"/>
          <p:cNvSpPr/>
          <p:nvPr/>
        </p:nvSpPr>
        <p:spPr>
          <a:xfrm>
            <a:off x="5245453" y="2419156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Car</a:t>
            </a:r>
          </a:p>
        </p:txBody>
      </p:sp>
      <p:sp>
        <p:nvSpPr>
          <p:cNvPr id="17" name="40 Rectángulo"/>
          <p:cNvSpPr/>
          <p:nvPr/>
        </p:nvSpPr>
        <p:spPr>
          <a:xfrm>
            <a:off x="4525373" y="4219356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Bus</a:t>
            </a:r>
          </a:p>
        </p:txBody>
      </p:sp>
      <p:sp>
        <p:nvSpPr>
          <p:cNvPr id="18" name="41 Rectángulo"/>
          <p:cNvSpPr/>
          <p:nvPr/>
        </p:nvSpPr>
        <p:spPr>
          <a:xfrm>
            <a:off x="5965533" y="5083452"/>
            <a:ext cx="676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Train</a:t>
            </a:r>
          </a:p>
        </p:txBody>
      </p:sp>
      <p:sp>
        <p:nvSpPr>
          <p:cNvPr id="19" name="42 Rectángulo"/>
          <p:cNvSpPr/>
          <p:nvPr/>
        </p:nvSpPr>
        <p:spPr>
          <a:xfrm>
            <a:off x="7189669" y="4507388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Cycle</a:t>
            </a: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1171461" y="1055922"/>
            <a:ext cx="73072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Altogether there were</a:t>
            </a:r>
            <a:r>
              <a:rPr kumimoji="0" lang="en-GB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240 people</a:t>
            </a:r>
            <a:endParaRPr kumimoji="0" lang="en-GB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237318" y="1485070"/>
            <a:ext cx="3796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</a:t>
            </a:r>
            <a:r>
              <a:rPr kumimoji="0" lang="en-GB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2400" dirty="0">
                <a:latin typeface="Comic Sans MS" pitchFamily="66" charset="0"/>
                <a:ea typeface="Times New Roman" pitchFamily="18" charset="0"/>
                <a:cs typeface="Arial" pitchFamily="34" charset="0"/>
              </a:rPr>
              <a:t>many travel by car?</a:t>
            </a:r>
            <a:endParaRPr kumimoji="0" lang="en-GB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22" name="Pie 21"/>
          <p:cNvSpPr/>
          <p:nvPr/>
        </p:nvSpPr>
        <p:spPr>
          <a:xfrm>
            <a:off x="5750109" y="3727790"/>
            <a:ext cx="822960" cy="822960"/>
          </a:xfrm>
          <a:prstGeom prst="pie">
            <a:avLst>
              <a:gd name="adj1" fmla="val 11862226"/>
              <a:gd name="adj2" fmla="val 1940074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Pie 22"/>
          <p:cNvSpPr/>
          <p:nvPr/>
        </p:nvSpPr>
        <p:spPr>
          <a:xfrm>
            <a:off x="5742383" y="3727790"/>
            <a:ext cx="822960" cy="822960"/>
          </a:xfrm>
          <a:prstGeom prst="pie">
            <a:avLst>
              <a:gd name="adj1" fmla="val 7049642"/>
              <a:gd name="adj2" fmla="val 11942353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Pie 23"/>
          <p:cNvSpPr/>
          <p:nvPr/>
        </p:nvSpPr>
        <p:spPr>
          <a:xfrm>
            <a:off x="5747778" y="3721677"/>
            <a:ext cx="822960" cy="822960"/>
          </a:xfrm>
          <a:prstGeom prst="pie">
            <a:avLst>
              <a:gd name="adj1" fmla="val 2646543"/>
              <a:gd name="adj2" fmla="val 707155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>
            <a:off x="5749067" y="3724592"/>
            <a:ext cx="822960" cy="822960"/>
          </a:xfrm>
          <a:prstGeom prst="pie">
            <a:avLst>
              <a:gd name="adj1" fmla="val 31639"/>
              <a:gd name="adj2" fmla="val 2720669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Pie 25"/>
          <p:cNvSpPr/>
          <p:nvPr/>
        </p:nvSpPr>
        <p:spPr>
          <a:xfrm>
            <a:off x="5755992" y="3725233"/>
            <a:ext cx="822960" cy="822960"/>
          </a:xfrm>
          <a:prstGeom prst="pie">
            <a:avLst>
              <a:gd name="adj1" fmla="val 19398382"/>
              <a:gd name="adj2" fmla="val 35722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566369" y="3756958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36°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742383" y="3392660"/>
            <a:ext cx="623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126°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89830" y="4207097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78°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985513" y="4593446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72°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563626" y="4210521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48°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43138" y="1970238"/>
                <a:ext cx="60112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38" y="1970238"/>
                <a:ext cx="601127" cy="69384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/>
          <p:cNvSpPr/>
          <p:nvPr/>
        </p:nvSpPr>
        <p:spPr>
          <a:xfrm>
            <a:off x="912969" y="2127817"/>
            <a:ext cx="891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 </a:t>
            </a:r>
            <a:r>
              <a:rPr lang="en-GB" sz="2400" dirty="0">
                <a:latin typeface="Times New Roman"/>
                <a:ea typeface="Times New Roman"/>
                <a:cs typeface="Times New Roman"/>
              </a:rPr>
              <a:t>240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736456" y="2126278"/>
            <a:ext cx="7425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= 8</a:t>
            </a:r>
            <a:r>
              <a:rPr lang="en-GB" sz="2400" dirty="0">
                <a:latin typeface="Times New Roman"/>
                <a:ea typeface="Times New Roman"/>
                <a:cs typeface="Times New Roman"/>
              </a:rPr>
              <a:t>4</a:t>
            </a: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232819" y="2713939"/>
            <a:ext cx="352325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</a:t>
            </a:r>
            <a:r>
              <a:rPr kumimoji="0" lang="en-GB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2400" dirty="0">
                <a:latin typeface="Comic Sans MS" pitchFamily="66" charset="0"/>
                <a:ea typeface="Times New Roman" pitchFamily="18" charset="0"/>
                <a:cs typeface="Arial" pitchFamily="34" charset="0"/>
              </a:rPr>
              <a:t>many travel by bus?</a:t>
            </a:r>
            <a:endParaRPr kumimoji="0" lang="en-GB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66560" y="3648177"/>
                <a:ext cx="60112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78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560" y="3648177"/>
                <a:ext cx="601127" cy="69384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/>
          <p:cNvSpPr/>
          <p:nvPr/>
        </p:nvSpPr>
        <p:spPr>
          <a:xfrm>
            <a:off x="836391" y="3805756"/>
            <a:ext cx="891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 </a:t>
            </a:r>
            <a:r>
              <a:rPr lang="en-GB" sz="2400" dirty="0">
                <a:latin typeface="Times New Roman"/>
                <a:ea typeface="Times New Roman"/>
                <a:cs typeface="Times New Roman"/>
              </a:rPr>
              <a:t>240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659878" y="3804217"/>
            <a:ext cx="7425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= 52</a:t>
            </a:r>
            <a:endParaRPr lang="en-GB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1" name="28 Elipse"/>
          <p:cNvSpPr/>
          <p:nvPr/>
        </p:nvSpPr>
        <p:spPr>
          <a:xfrm>
            <a:off x="3911589" y="1883076"/>
            <a:ext cx="4500000" cy="450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1"/>
          <p:cNvSpPr>
            <a:spLocks noChangeArrowheads="1"/>
          </p:cNvSpPr>
          <p:nvPr/>
        </p:nvSpPr>
        <p:spPr bwMode="auto">
          <a:xfrm>
            <a:off x="186472" y="4435363"/>
            <a:ext cx="37767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</a:t>
            </a:r>
            <a:r>
              <a:rPr kumimoji="0" lang="en-GB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2400" dirty="0">
                <a:latin typeface="Comic Sans MS" pitchFamily="66" charset="0"/>
                <a:ea typeface="Times New Roman" pitchFamily="18" charset="0"/>
                <a:cs typeface="Arial" pitchFamily="34" charset="0"/>
              </a:rPr>
              <a:t>many travel by train?</a:t>
            </a:r>
            <a:endParaRPr kumimoji="0" lang="en-GB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49039" y="5377339"/>
                <a:ext cx="60112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39" y="5377339"/>
                <a:ext cx="601127" cy="69384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818870" y="5534918"/>
            <a:ext cx="891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 </a:t>
            </a:r>
            <a:r>
              <a:rPr lang="en-GB" sz="2400" dirty="0">
                <a:latin typeface="Times New Roman"/>
                <a:ea typeface="Times New Roman"/>
                <a:cs typeface="Times New Roman"/>
              </a:rPr>
              <a:t>240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642357" y="5533379"/>
            <a:ext cx="7425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= 48</a:t>
            </a:r>
            <a:endParaRPr lang="en-GB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7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Using Pie charts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AE92C07-0E7E-5ACB-E026-8B5C30A09AF0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F1C5909-CEEC-598D-85ED-6E6306EB5ABC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3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2" grpId="0"/>
      <p:bldP spid="43" grpId="0"/>
      <p:bldP spid="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71804" y="688973"/>
            <a:ext cx="83529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 pie chart is showing how a group of people travel to work.</a:t>
            </a:r>
            <a:endParaRPr kumimoji="0" lang="en-GB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0" name="30 Circular"/>
          <p:cNvSpPr/>
          <p:nvPr/>
        </p:nvSpPr>
        <p:spPr>
          <a:xfrm>
            <a:off x="3911589" y="1897824"/>
            <a:ext cx="4500000" cy="4500000"/>
          </a:xfrm>
          <a:prstGeom prst="pie">
            <a:avLst>
              <a:gd name="adj1" fmla="val 19459648"/>
              <a:gd name="adj2" fmla="val 1658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32 Circular"/>
          <p:cNvSpPr/>
          <p:nvPr/>
        </p:nvSpPr>
        <p:spPr>
          <a:xfrm>
            <a:off x="3911589" y="1897824"/>
            <a:ext cx="4500000" cy="4500000"/>
          </a:xfrm>
          <a:prstGeom prst="pie">
            <a:avLst>
              <a:gd name="adj1" fmla="val 11853396"/>
              <a:gd name="adj2" fmla="val 19418932"/>
            </a:avLst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33 Circular"/>
          <p:cNvSpPr/>
          <p:nvPr/>
        </p:nvSpPr>
        <p:spPr>
          <a:xfrm>
            <a:off x="3911589" y="1887580"/>
            <a:ext cx="4500000" cy="4500000"/>
          </a:xfrm>
          <a:prstGeom prst="pie">
            <a:avLst>
              <a:gd name="adj1" fmla="val 7107023"/>
              <a:gd name="adj2" fmla="val 11848258"/>
            </a:avLst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34 Circular"/>
          <p:cNvSpPr/>
          <p:nvPr/>
        </p:nvSpPr>
        <p:spPr>
          <a:xfrm>
            <a:off x="3911589" y="1897824"/>
            <a:ext cx="4500000" cy="4500000"/>
          </a:xfrm>
          <a:prstGeom prst="pie">
            <a:avLst>
              <a:gd name="adj1" fmla="val 2729018"/>
              <a:gd name="adj2" fmla="val 7099513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35 Circular"/>
          <p:cNvSpPr/>
          <p:nvPr/>
        </p:nvSpPr>
        <p:spPr>
          <a:xfrm>
            <a:off x="3911589" y="1897824"/>
            <a:ext cx="4500000" cy="4500000"/>
          </a:xfrm>
          <a:prstGeom prst="pie">
            <a:avLst>
              <a:gd name="adj1" fmla="val 29859"/>
              <a:gd name="adj2" fmla="val 2699983"/>
            </a:avLst>
          </a:prstGeom>
          <a:solidFill>
            <a:srgbClr val="FF37F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38 Rectángulo"/>
          <p:cNvSpPr/>
          <p:nvPr/>
        </p:nvSpPr>
        <p:spPr>
          <a:xfrm>
            <a:off x="7261677" y="3370008"/>
            <a:ext cx="6663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Walk</a:t>
            </a:r>
          </a:p>
        </p:txBody>
      </p:sp>
      <p:sp>
        <p:nvSpPr>
          <p:cNvPr id="16" name="39 Rectángulo"/>
          <p:cNvSpPr/>
          <p:nvPr/>
        </p:nvSpPr>
        <p:spPr>
          <a:xfrm>
            <a:off x="5245453" y="2433904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Car</a:t>
            </a:r>
          </a:p>
        </p:txBody>
      </p:sp>
      <p:sp>
        <p:nvSpPr>
          <p:cNvPr id="17" name="40 Rectángulo"/>
          <p:cNvSpPr/>
          <p:nvPr/>
        </p:nvSpPr>
        <p:spPr>
          <a:xfrm>
            <a:off x="4525373" y="4234104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Bus</a:t>
            </a:r>
          </a:p>
        </p:txBody>
      </p:sp>
      <p:sp>
        <p:nvSpPr>
          <p:cNvPr id="18" name="41 Rectángulo"/>
          <p:cNvSpPr/>
          <p:nvPr/>
        </p:nvSpPr>
        <p:spPr>
          <a:xfrm>
            <a:off x="5965533" y="5098200"/>
            <a:ext cx="676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Train</a:t>
            </a:r>
          </a:p>
        </p:txBody>
      </p:sp>
      <p:sp>
        <p:nvSpPr>
          <p:cNvPr id="19" name="42 Rectángulo"/>
          <p:cNvSpPr/>
          <p:nvPr/>
        </p:nvSpPr>
        <p:spPr>
          <a:xfrm>
            <a:off x="7189669" y="4522136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Cycle</a:t>
            </a: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1171461" y="1055922"/>
            <a:ext cx="73072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Altogether there were</a:t>
            </a:r>
            <a:r>
              <a:rPr kumimoji="0" lang="en-GB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240 people</a:t>
            </a:r>
            <a:endParaRPr kumimoji="0" lang="en-GB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22" name="Pie 21"/>
          <p:cNvSpPr/>
          <p:nvPr/>
        </p:nvSpPr>
        <p:spPr>
          <a:xfrm>
            <a:off x="5750109" y="3742538"/>
            <a:ext cx="822960" cy="822960"/>
          </a:xfrm>
          <a:prstGeom prst="pie">
            <a:avLst>
              <a:gd name="adj1" fmla="val 11862226"/>
              <a:gd name="adj2" fmla="val 1940074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Pie 22"/>
          <p:cNvSpPr/>
          <p:nvPr/>
        </p:nvSpPr>
        <p:spPr>
          <a:xfrm>
            <a:off x="5742383" y="3742538"/>
            <a:ext cx="822960" cy="822960"/>
          </a:xfrm>
          <a:prstGeom prst="pie">
            <a:avLst>
              <a:gd name="adj1" fmla="val 7049642"/>
              <a:gd name="adj2" fmla="val 11942353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Pie 23"/>
          <p:cNvSpPr/>
          <p:nvPr/>
        </p:nvSpPr>
        <p:spPr>
          <a:xfrm>
            <a:off x="5747778" y="3736425"/>
            <a:ext cx="822960" cy="822960"/>
          </a:xfrm>
          <a:prstGeom prst="pie">
            <a:avLst>
              <a:gd name="adj1" fmla="val 2646543"/>
              <a:gd name="adj2" fmla="val 707155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>
            <a:off x="5749067" y="3739340"/>
            <a:ext cx="822960" cy="822960"/>
          </a:xfrm>
          <a:prstGeom prst="pie">
            <a:avLst>
              <a:gd name="adj1" fmla="val 31639"/>
              <a:gd name="adj2" fmla="val 2720669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Pie 25"/>
          <p:cNvSpPr/>
          <p:nvPr/>
        </p:nvSpPr>
        <p:spPr>
          <a:xfrm>
            <a:off x="5755992" y="3739981"/>
            <a:ext cx="822960" cy="822960"/>
          </a:xfrm>
          <a:prstGeom prst="pie">
            <a:avLst>
              <a:gd name="adj1" fmla="val 19398382"/>
              <a:gd name="adj2" fmla="val 35722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566369" y="3771706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36°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742383" y="3407408"/>
            <a:ext cx="623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126°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89830" y="4221845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78°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985513" y="4608194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72°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563626" y="4225269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Aft>
                <a:spcPts val="0"/>
              </a:spcAft>
            </a:pPr>
            <a:r>
              <a:rPr lang="en-GB" dirty="0">
                <a:latin typeface="Times New Roman"/>
                <a:ea typeface="Times New Roman"/>
                <a:cs typeface="Times New Roman"/>
              </a:rPr>
              <a:t>48°</a:t>
            </a:r>
          </a:p>
        </p:txBody>
      </p:sp>
      <p:sp>
        <p:nvSpPr>
          <p:cNvPr id="41" name="28 Elipse"/>
          <p:cNvSpPr/>
          <p:nvPr/>
        </p:nvSpPr>
        <p:spPr>
          <a:xfrm>
            <a:off x="3911589" y="1897824"/>
            <a:ext cx="4500000" cy="450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1"/>
          <p:cNvSpPr>
            <a:spLocks noChangeArrowheads="1"/>
          </p:cNvSpPr>
          <p:nvPr/>
        </p:nvSpPr>
        <p:spPr bwMode="auto">
          <a:xfrm>
            <a:off x="301683" y="2444486"/>
            <a:ext cx="41668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</a:t>
            </a:r>
            <a:r>
              <a:rPr kumimoji="0" lang="en-GB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2400" dirty="0">
                <a:latin typeface="Comic Sans MS" pitchFamily="66" charset="0"/>
                <a:ea typeface="Times New Roman" pitchFamily="18" charset="0"/>
                <a:cs typeface="Arial" pitchFamily="34" charset="0"/>
              </a:rPr>
              <a:t>many travel by cycle?</a:t>
            </a:r>
            <a:endParaRPr kumimoji="0" lang="en-GB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97860" y="3048564"/>
                <a:ext cx="60112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48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860" y="3048564"/>
                <a:ext cx="601127" cy="69384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/>
          <p:cNvSpPr/>
          <p:nvPr/>
        </p:nvSpPr>
        <p:spPr>
          <a:xfrm>
            <a:off x="1067691" y="3206143"/>
            <a:ext cx="891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 </a:t>
            </a:r>
            <a:r>
              <a:rPr lang="en-GB" sz="2400" dirty="0">
                <a:latin typeface="Times New Roman"/>
                <a:ea typeface="Times New Roman"/>
                <a:cs typeface="Times New Roman"/>
              </a:rPr>
              <a:t>240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891178" y="3204604"/>
            <a:ext cx="7425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= 32</a:t>
            </a:r>
            <a:endParaRPr lang="en-GB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267330" y="4895815"/>
            <a:ext cx="33199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</a:t>
            </a:r>
            <a:r>
              <a:rPr kumimoji="0" lang="en-GB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2400" dirty="0">
                <a:latin typeface="Comic Sans MS" pitchFamily="66" charset="0"/>
                <a:ea typeface="Times New Roman" pitchFamily="18" charset="0"/>
                <a:cs typeface="Arial" pitchFamily="34" charset="0"/>
              </a:rPr>
              <a:t>many walk?</a:t>
            </a:r>
            <a:endParaRPr kumimoji="0" lang="en-GB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63507" y="5499893"/>
                <a:ext cx="60112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07" y="5499893"/>
                <a:ext cx="601127" cy="69384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/>
          <p:cNvSpPr/>
          <p:nvPr/>
        </p:nvSpPr>
        <p:spPr>
          <a:xfrm>
            <a:off x="1033338" y="5657472"/>
            <a:ext cx="891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 </a:t>
            </a:r>
            <a:r>
              <a:rPr lang="en-GB" sz="2400" dirty="0">
                <a:latin typeface="Times New Roman"/>
                <a:ea typeface="Times New Roman"/>
                <a:cs typeface="Times New Roman"/>
              </a:rPr>
              <a:t>240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856825" y="5655933"/>
            <a:ext cx="7425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dirty="0">
                <a:latin typeface="Times New Roman"/>
                <a:ea typeface="Times New Roman"/>
                <a:cs typeface="Times New Roman"/>
                <a:sym typeface="Symbol" panose="05050102010706020507" pitchFamily="18" charset="2"/>
              </a:rPr>
              <a:t>= 24</a:t>
            </a:r>
            <a:endParaRPr lang="en-GB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3642" y="567961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itchFamily="66" charset="0"/>
                <a:ea typeface="Times New Roman" pitchFamily="18" charset="0"/>
                <a:cs typeface="Arial" pitchFamily="34" charset="0"/>
              </a:rPr>
              <a:t>walk</a:t>
            </a:r>
            <a:endParaRPr lang="en-GB" sz="2400" dirty="0"/>
          </a:p>
        </p:txBody>
      </p:sp>
      <p:sp>
        <p:nvSpPr>
          <p:cNvPr id="56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solidFill>
                  <a:srgbClr val="0070C0"/>
                </a:solidFill>
                <a:latin typeface="Comic Sans MS" panose="030F0702030302020204" pitchFamily="66" charset="0"/>
              </a:rPr>
              <a:t>Using 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Pie charts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F9B78A7-56A5-D758-E719-D3B3F6AC2413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D91F00C-B437-104B-9A2F-E1EE1F5C416C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5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75" y="762000"/>
            <a:ext cx="5381625" cy="345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Thank you for using resources from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1828800" y="4678740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2"/>
              </a:rPr>
              <a:t>https://www.mathssupport.org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762000" y="520196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you have a special request, drop us an email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286000" y="5725180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4"/>
              </a:rPr>
              <a:t>info@mathssupport.org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524000" y="415552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more resources visit our website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894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Elipse"/>
          <p:cNvSpPr/>
          <p:nvPr/>
        </p:nvSpPr>
        <p:spPr>
          <a:xfrm>
            <a:off x="2051720" y="1879596"/>
            <a:ext cx="4500000" cy="4500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sp>
        <p:nvSpPr>
          <p:cNvPr id="10" name="6 Rectángulo"/>
          <p:cNvSpPr/>
          <p:nvPr/>
        </p:nvSpPr>
        <p:spPr>
          <a:xfrm>
            <a:off x="323528" y="988120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+mn-lt"/>
              </a:rPr>
              <a:t>How you would show on the pie chart that half the class are boys and half are girls</a:t>
            </a:r>
          </a:p>
        </p:txBody>
      </p:sp>
      <p:sp>
        <p:nvSpPr>
          <p:cNvPr id="11" name="7 Acorde"/>
          <p:cNvSpPr/>
          <p:nvPr/>
        </p:nvSpPr>
        <p:spPr>
          <a:xfrm rot="5400000">
            <a:off x="2044352" y="1879596"/>
            <a:ext cx="4500000" cy="4500000"/>
          </a:xfrm>
          <a:prstGeom prst="chord">
            <a:avLst>
              <a:gd name="adj1" fmla="val 21590222"/>
              <a:gd name="adj2" fmla="val 107689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8 Acorde"/>
          <p:cNvSpPr/>
          <p:nvPr/>
        </p:nvSpPr>
        <p:spPr>
          <a:xfrm rot="16200000">
            <a:off x="2046019" y="1879596"/>
            <a:ext cx="4500000" cy="4500000"/>
          </a:xfrm>
          <a:prstGeom prst="chord">
            <a:avLst>
              <a:gd name="adj1" fmla="val 21590222"/>
              <a:gd name="adj2" fmla="val 10768970"/>
            </a:avLst>
          </a:prstGeom>
          <a:solidFill>
            <a:srgbClr val="FF37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9 CuadroTexto"/>
          <p:cNvSpPr txBox="1"/>
          <p:nvPr/>
        </p:nvSpPr>
        <p:spPr>
          <a:xfrm>
            <a:off x="2771800" y="364329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Boys</a:t>
            </a:r>
          </a:p>
        </p:txBody>
      </p:sp>
      <p:sp>
        <p:nvSpPr>
          <p:cNvPr id="14" name="10 CuadroTexto"/>
          <p:cNvSpPr txBox="1"/>
          <p:nvPr/>
        </p:nvSpPr>
        <p:spPr>
          <a:xfrm>
            <a:off x="5004048" y="364329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Girls</a:t>
            </a:r>
          </a:p>
        </p:txBody>
      </p:sp>
      <p:sp>
        <p:nvSpPr>
          <p:cNvPr id="15" name="11 Rectángulo"/>
          <p:cNvSpPr/>
          <p:nvPr/>
        </p:nvSpPr>
        <p:spPr>
          <a:xfrm>
            <a:off x="395536" y="554201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+mn-lt"/>
              </a:rPr>
              <a:t>The circle represents everyone in a classroom. 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BC6F0FD-5935-095E-9EDB-C1BEA203C3F2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86BAB91-D40C-07BE-A0E6-396E7D7836DA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31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3 Elipse"/>
          <p:cNvSpPr/>
          <p:nvPr/>
        </p:nvSpPr>
        <p:spPr>
          <a:xfrm>
            <a:off x="2153532" y="1885296"/>
            <a:ext cx="4500000" cy="450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3 Elipse"/>
          <p:cNvSpPr/>
          <p:nvPr/>
        </p:nvSpPr>
        <p:spPr>
          <a:xfrm>
            <a:off x="2160232" y="1879596"/>
            <a:ext cx="4500000" cy="4500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6 Rectángulo"/>
          <p:cNvSpPr/>
          <p:nvPr/>
        </p:nvSpPr>
        <p:spPr>
          <a:xfrm>
            <a:off x="251520" y="986635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+mn-lt"/>
              </a:rPr>
              <a:t>How you would show that one quarter of the class wear glasses and the rest do not wear glasses.</a:t>
            </a:r>
          </a:p>
        </p:txBody>
      </p:sp>
      <p:sp>
        <p:nvSpPr>
          <p:cNvPr id="12" name="12 Circular"/>
          <p:cNvSpPr/>
          <p:nvPr/>
        </p:nvSpPr>
        <p:spPr>
          <a:xfrm>
            <a:off x="2160232" y="1901032"/>
            <a:ext cx="4500000" cy="4500000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11 Rectángulo"/>
          <p:cNvSpPr/>
          <p:nvPr/>
        </p:nvSpPr>
        <p:spPr>
          <a:xfrm>
            <a:off x="323528" y="523220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+mn-lt"/>
              </a:rPr>
              <a:t>The circle represents everyone in a classroom. </a:t>
            </a:r>
          </a:p>
        </p:txBody>
      </p:sp>
      <p:sp>
        <p:nvSpPr>
          <p:cNvPr id="14" name="10 CuadroTexto"/>
          <p:cNvSpPr txBox="1"/>
          <p:nvPr/>
        </p:nvSpPr>
        <p:spPr>
          <a:xfrm>
            <a:off x="3131840" y="4435380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No Glasses</a:t>
            </a:r>
          </a:p>
        </p:txBody>
      </p:sp>
      <p:sp>
        <p:nvSpPr>
          <p:cNvPr id="15" name="9 CuadroTexto"/>
          <p:cNvSpPr txBox="1"/>
          <p:nvPr/>
        </p:nvSpPr>
        <p:spPr>
          <a:xfrm>
            <a:off x="4572000" y="285120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Glasses</a:t>
            </a:r>
          </a:p>
        </p:txBody>
      </p:sp>
      <p:sp>
        <p:nvSpPr>
          <p:cNvPr id="16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67AD877-57CA-DA60-C524-EF98CC9A6E05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635C1BF-1D7C-E5A7-F497-25189F755372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96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2" grpId="0" animBg="1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4 Rectángulo"/>
          <p:cNvSpPr/>
          <p:nvPr/>
        </p:nvSpPr>
        <p:spPr>
          <a:xfrm>
            <a:off x="323528" y="908720"/>
            <a:ext cx="4176464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20000" b="1" dirty="0">
                <a:ln w="11430"/>
                <a:gradFill>
                  <a:gsLst>
                    <a:gs pos="0">
                      <a:srgbClr val="009DD9">
                        <a:tint val="70000"/>
                        <a:satMod val="245000"/>
                      </a:srgbClr>
                    </a:gs>
                    <a:gs pos="75000">
                      <a:srgbClr val="009DD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009DD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/>
              </a:rPr>
              <a:t>36</a:t>
            </a:r>
          </a:p>
        </p:txBody>
      </p:sp>
      <p:sp>
        <p:nvSpPr>
          <p:cNvPr id="24" name="5 Rectángulo"/>
          <p:cNvSpPr/>
          <p:nvPr/>
        </p:nvSpPr>
        <p:spPr>
          <a:xfrm>
            <a:off x="251520" y="836712"/>
            <a:ext cx="52918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omic Sans MS"/>
              </a:rPr>
              <a:t>I want a pie chart about 36 people. </a:t>
            </a:r>
          </a:p>
        </p:txBody>
      </p:sp>
      <p:sp>
        <p:nvSpPr>
          <p:cNvPr id="25" name="6 Rectángulo"/>
          <p:cNvSpPr/>
          <p:nvPr/>
        </p:nvSpPr>
        <p:spPr>
          <a:xfrm>
            <a:off x="323528" y="3861048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omic Sans MS"/>
              </a:rPr>
              <a:t>How many degrees per person? </a:t>
            </a:r>
          </a:p>
        </p:txBody>
      </p:sp>
      <p:sp>
        <p:nvSpPr>
          <p:cNvPr id="26" name="8 Rectángulo"/>
          <p:cNvSpPr/>
          <p:nvPr/>
        </p:nvSpPr>
        <p:spPr>
          <a:xfrm>
            <a:off x="467544" y="4941168"/>
            <a:ext cx="26642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360° </a:t>
            </a:r>
            <a:r>
              <a:rPr lang="en-GB" sz="4000" dirty="0">
                <a:solidFill>
                  <a:prstClr val="black"/>
                </a:solidFill>
                <a:latin typeface="Comic Sans MS"/>
                <a:sym typeface="Symbol"/>
              </a:rPr>
              <a:t> 36</a:t>
            </a:r>
            <a:endParaRPr lang="en-GB" sz="4000" dirty="0">
              <a:solidFill>
                <a:prstClr val="black"/>
              </a:solidFill>
              <a:latin typeface="Comic Sans MS"/>
            </a:endParaRPr>
          </a:p>
        </p:txBody>
      </p:sp>
      <p:sp>
        <p:nvSpPr>
          <p:cNvPr id="27" name="9 Rectángulo"/>
          <p:cNvSpPr/>
          <p:nvPr/>
        </p:nvSpPr>
        <p:spPr>
          <a:xfrm>
            <a:off x="3347864" y="4941168"/>
            <a:ext cx="6480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=</a:t>
            </a:r>
          </a:p>
        </p:txBody>
      </p:sp>
      <p:sp>
        <p:nvSpPr>
          <p:cNvPr id="28" name="10 Rectángulo"/>
          <p:cNvSpPr/>
          <p:nvPr/>
        </p:nvSpPr>
        <p:spPr>
          <a:xfrm>
            <a:off x="3776840" y="3795477"/>
            <a:ext cx="488306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GB" sz="20000" b="1" dirty="0">
                <a:ln w="11430"/>
                <a:gradFill>
                  <a:gsLst>
                    <a:gs pos="0">
                      <a:srgbClr val="A5C249">
                        <a:tint val="90000"/>
                        <a:satMod val="120000"/>
                      </a:srgbClr>
                    </a:gs>
                    <a:gs pos="25000">
                      <a:srgbClr val="A5C249">
                        <a:tint val="93000"/>
                        <a:satMod val="120000"/>
                      </a:srgbClr>
                    </a:gs>
                    <a:gs pos="50000">
                      <a:srgbClr val="A5C249">
                        <a:shade val="89000"/>
                        <a:satMod val="110000"/>
                      </a:srgbClr>
                    </a:gs>
                    <a:gs pos="75000">
                      <a:srgbClr val="A5C249">
                        <a:tint val="93000"/>
                        <a:satMod val="120000"/>
                      </a:srgbClr>
                    </a:gs>
                    <a:gs pos="100000">
                      <a:srgbClr val="A5C249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/>
              </a:rPr>
              <a:t>10°</a:t>
            </a:r>
          </a:p>
        </p:txBody>
      </p:sp>
      <p:sp>
        <p:nvSpPr>
          <p:cNvPr id="29" name="11 Rectángulo"/>
          <p:cNvSpPr/>
          <p:nvPr/>
        </p:nvSpPr>
        <p:spPr>
          <a:xfrm>
            <a:off x="4401962" y="1484784"/>
            <a:ext cx="4499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omic Sans MS"/>
              </a:rPr>
              <a:t>How big each angle needs to be for the pie Chart? </a:t>
            </a:r>
          </a:p>
        </p:txBody>
      </p:sp>
      <p:sp>
        <p:nvSpPr>
          <p:cNvPr id="30" name="12 Rectángulo"/>
          <p:cNvSpPr/>
          <p:nvPr/>
        </p:nvSpPr>
        <p:spPr>
          <a:xfrm>
            <a:off x="4906018" y="2420888"/>
            <a:ext cx="7920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8</a:t>
            </a:r>
          </a:p>
        </p:txBody>
      </p:sp>
      <p:sp>
        <p:nvSpPr>
          <p:cNvPr id="31" name="13 Rectángulo"/>
          <p:cNvSpPr/>
          <p:nvPr/>
        </p:nvSpPr>
        <p:spPr>
          <a:xfrm>
            <a:off x="6058146" y="2433082"/>
            <a:ext cx="7920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12</a:t>
            </a:r>
          </a:p>
        </p:txBody>
      </p:sp>
      <p:sp>
        <p:nvSpPr>
          <p:cNvPr id="32" name="14 Rectángulo"/>
          <p:cNvSpPr/>
          <p:nvPr/>
        </p:nvSpPr>
        <p:spPr>
          <a:xfrm>
            <a:off x="7282282" y="2420888"/>
            <a:ext cx="7920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16</a:t>
            </a:r>
          </a:p>
        </p:txBody>
      </p:sp>
      <p:sp>
        <p:nvSpPr>
          <p:cNvPr id="33" name="15 Rectángulo"/>
          <p:cNvSpPr/>
          <p:nvPr/>
        </p:nvSpPr>
        <p:spPr>
          <a:xfrm>
            <a:off x="4762002" y="3140968"/>
            <a:ext cx="11521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80°</a:t>
            </a:r>
          </a:p>
        </p:txBody>
      </p:sp>
      <p:sp>
        <p:nvSpPr>
          <p:cNvPr id="34" name="16 Rectángulo"/>
          <p:cNvSpPr/>
          <p:nvPr/>
        </p:nvSpPr>
        <p:spPr>
          <a:xfrm>
            <a:off x="6058146" y="3153162"/>
            <a:ext cx="12961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120°</a:t>
            </a:r>
          </a:p>
        </p:txBody>
      </p:sp>
      <p:sp>
        <p:nvSpPr>
          <p:cNvPr id="35" name="17 Rectángulo"/>
          <p:cNvSpPr/>
          <p:nvPr/>
        </p:nvSpPr>
        <p:spPr>
          <a:xfrm>
            <a:off x="7282282" y="3140968"/>
            <a:ext cx="1368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160°</a:t>
            </a:r>
          </a:p>
        </p:txBody>
      </p:sp>
      <p:sp>
        <p:nvSpPr>
          <p:cNvPr id="36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DAD4512-6AB9-F096-B89F-0135D61B4BA9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FD458CC-842C-2A9E-1103-3B3C955B6855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43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4 Rectángulo"/>
          <p:cNvSpPr/>
          <p:nvPr/>
        </p:nvSpPr>
        <p:spPr>
          <a:xfrm>
            <a:off x="323528" y="908720"/>
            <a:ext cx="4176464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20000" b="1" dirty="0">
                <a:ln w="11430"/>
                <a:gradFill>
                  <a:gsLst>
                    <a:gs pos="0">
                      <a:srgbClr val="009DD9">
                        <a:tint val="70000"/>
                        <a:satMod val="245000"/>
                      </a:srgbClr>
                    </a:gs>
                    <a:gs pos="75000">
                      <a:srgbClr val="009DD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009DD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/>
              </a:rPr>
              <a:t>48</a:t>
            </a:r>
          </a:p>
        </p:txBody>
      </p:sp>
      <p:sp>
        <p:nvSpPr>
          <p:cNvPr id="10" name="5 Rectángulo"/>
          <p:cNvSpPr/>
          <p:nvPr/>
        </p:nvSpPr>
        <p:spPr>
          <a:xfrm>
            <a:off x="251520" y="836712"/>
            <a:ext cx="52918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omic Sans MS"/>
              </a:rPr>
              <a:t>I want a pie chart about 48 people. </a:t>
            </a:r>
          </a:p>
        </p:txBody>
      </p:sp>
      <p:sp>
        <p:nvSpPr>
          <p:cNvPr id="11" name="6 Rectángulo"/>
          <p:cNvSpPr/>
          <p:nvPr/>
        </p:nvSpPr>
        <p:spPr>
          <a:xfrm>
            <a:off x="323528" y="3861048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omic Sans MS"/>
              </a:rPr>
              <a:t>How many degrees per person? </a:t>
            </a:r>
          </a:p>
        </p:txBody>
      </p:sp>
      <p:sp>
        <p:nvSpPr>
          <p:cNvPr id="12" name="8 Rectángulo"/>
          <p:cNvSpPr/>
          <p:nvPr/>
        </p:nvSpPr>
        <p:spPr>
          <a:xfrm>
            <a:off x="467544" y="4941168"/>
            <a:ext cx="26642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360° </a:t>
            </a:r>
            <a:r>
              <a:rPr lang="en-GB" sz="4000" dirty="0">
                <a:solidFill>
                  <a:prstClr val="black"/>
                </a:solidFill>
                <a:latin typeface="Comic Sans MS"/>
                <a:sym typeface="Symbol"/>
              </a:rPr>
              <a:t> 48</a:t>
            </a:r>
            <a:endParaRPr lang="en-GB" sz="4000" dirty="0">
              <a:solidFill>
                <a:prstClr val="black"/>
              </a:solidFill>
              <a:latin typeface="Comic Sans MS"/>
            </a:endParaRPr>
          </a:p>
        </p:txBody>
      </p:sp>
      <p:sp>
        <p:nvSpPr>
          <p:cNvPr id="13" name="9 Rectángulo"/>
          <p:cNvSpPr/>
          <p:nvPr/>
        </p:nvSpPr>
        <p:spPr>
          <a:xfrm>
            <a:off x="3023828" y="4941168"/>
            <a:ext cx="6480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=</a:t>
            </a:r>
          </a:p>
        </p:txBody>
      </p:sp>
      <p:sp>
        <p:nvSpPr>
          <p:cNvPr id="14" name="10 Rectángulo"/>
          <p:cNvSpPr/>
          <p:nvPr/>
        </p:nvSpPr>
        <p:spPr>
          <a:xfrm>
            <a:off x="2922333" y="3741689"/>
            <a:ext cx="5995552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GB" sz="20000" b="1" dirty="0">
                <a:ln w="11430"/>
                <a:gradFill>
                  <a:gsLst>
                    <a:gs pos="0">
                      <a:srgbClr val="A5C249">
                        <a:tint val="90000"/>
                        <a:satMod val="120000"/>
                      </a:srgbClr>
                    </a:gs>
                    <a:gs pos="25000">
                      <a:srgbClr val="A5C249">
                        <a:tint val="93000"/>
                        <a:satMod val="120000"/>
                      </a:srgbClr>
                    </a:gs>
                    <a:gs pos="50000">
                      <a:srgbClr val="A5C249">
                        <a:shade val="89000"/>
                        <a:satMod val="110000"/>
                      </a:srgbClr>
                    </a:gs>
                    <a:gs pos="75000">
                      <a:srgbClr val="A5C249">
                        <a:tint val="93000"/>
                        <a:satMod val="120000"/>
                      </a:srgbClr>
                    </a:gs>
                    <a:gs pos="100000">
                      <a:srgbClr val="A5C249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/>
              </a:rPr>
              <a:t>7.5°</a:t>
            </a:r>
          </a:p>
        </p:txBody>
      </p:sp>
      <p:sp>
        <p:nvSpPr>
          <p:cNvPr id="15" name="11 Rectángulo"/>
          <p:cNvSpPr/>
          <p:nvPr/>
        </p:nvSpPr>
        <p:spPr>
          <a:xfrm>
            <a:off x="4388515" y="1484784"/>
            <a:ext cx="4499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omic Sans MS"/>
              </a:rPr>
              <a:t>How big each angle needs to be for the pie Chart? </a:t>
            </a:r>
          </a:p>
        </p:txBody>
      </p:sp>
      <p:sp>
        <p:nvSpPr>
          <p:cNvPr id="16" name="12 Rectángulo"/>
          <p:cNvSpPr/>
          <p:nvPr/>
        </p:nvSpPr>
        <p:spPr>
          <a:xfrm>
            <a:off x="4892571" y="2420888"/>
            <a:ext cx="7920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10</a:t>
            </a:r>
          </a:p>
        </p:txBody>
      </p:sp>
      <p:sp>
        <p:nvSpPr>
          <p:cNvPr id="17" name="13 Rectángulo"/>
          <p:cNvSpPr/>
          <p:nvPr/>
        </p:nvSpPr>
        <p:spPr>
          <a:xfrm>
            <a:off x="6044699" y="2433082"/>
            <a:ext cx="7920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18</a:t>
            </a:r>
          </a:p>
        </p:txBody>
      </p:sp>
      <p:sp>
        <p:nvSpPr>
          <p:cNvPr id="18" name="14 Rectángulo"/>
          <p:cNvSpPr/>
          <p:nvPr/>
        </p:nvSpPr>
        <p:spPr>
          <a:xfrm>
            <a:off x="7268835" y="2420888"/>
            <a:ext cx="9361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20</a:t>
            </a:r>
          </a:p>
        </p:txBody>
      </p:sp>
      <p:sp>
        <p:nvSpPr>
          <p:cNvPr id="19" name="15 Rectángulo"/>
          <p:cNvSpPr/>
          <p:nvPr/>
        </p:nvSpPr>
        <p:spPr>
          <a:xfrm>
            <a:off x="4748555" y="3140968"/>
            <a:ext cx="11521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75°</a:t>
            </a:r>
          </a:p>
        </p:txBody>
      </p:sp>
      <p:sp>
        <p:nvSpPr>
          <p:cNvPr id="20" name="16 Rectángulo"/>
          <p:cNvSpPr/>
          <p:nvPr/>
        </p:nvSpPr>
        <p:spPr>
          <a:xfrm>
            <a:off x="6044699" y="3153162"/>
            <a:ext cx="12961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135°</a:t>
            </a:r>
          </a:p>
        </p:txBody>
      </p:sp>
      <p:sp>
        <p:nvSpPr>
          <p:cNvPr id="21" name="17 Rectángulo"/>
          <p:cNvSpPr/>
          <p:nvPr/>
        </p:nvSpPr>
        <p:spPr>
          <a:xfrm>
            <a:off x="7268835" y="3140968"/>
            <a:ext cx="1368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150°</a:t>
            </a:r>
          </a:p>
        </p:txBody>
      </p:sp>
      <p:sp>
        <p:nvSpPr>
          <p:cNvPr id="22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E0694D0-CCF6-C7DB-7916-D235A50CA9B7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B67AA7-BA9F-3B0A-4DCE-D3F0FBBF406D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24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4 Rectángulo"/>
          <p:cNvSpPr/>
          <p:nvPr/>
        </p:nvSpPr>
        <p:spPr>
          <a:xfrm>
            <a:off x="323528" y="908720"/>
            <a:ext cx="4176464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20000" b="1" dirty="0">
                <a:ln w="11430"/>
                <a:gradFill>
                  <a:gsLst>
                    <a:gs pos="0">
                      <a:srgbClr val="009DD9">
                        <a:tint val="70000"/>
                        <a:satMod val="245000"/>
                      </a:srgbClr>
                    </a:gs>
                    <a:gs pos="75000">
                      <a:srgbClr val="009DD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009DD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/>
              </a:rPr>
              <a:t>24</a:t>
            </a:r>
          </a:p>
        </p:txBody>
      </p:sp>
      <p:sp>
        <p:nvSpPr>
          <p:cNvPr id="10" name="5 Rectángulo"/>
          <p:cNvSpPr/>
          <p:nvPr/>
        </p:nvSpPr>
        <p:spPr>
          <a:xfrm>
            <a:off x="251520" y="836712"/>
            <a:ext cx="52918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omic Sans MS"/>
              </a:rPr>
              <a:t>I want a pie chart about 24 people. </a:t>
            </a:r>
          </a:p>
        </p:txBody>
      </p:sp>
      <p:sp>
        <p:nvSpPr>
          <p:cNvPr id="11" name="6 Rectángulo"/>
          <p:cNvSpPr/>
          <p:nvPr/>
        </p:nvSpPr>
        <p:spPr>
          <a:xfrm>
            <a:off x="323528" y="3861048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omic Sans MS"/>
              </a:rPr>
              <a:t>How many degrees per person? </a:t>
            </a:r>
          </a:p>
        </p:txBody>
      </p:sp>
      <p:sp>
        <p:nvSpPr>
          <p:cNvPr id="12" name="8 Rectángulo"/>
          <p:cNvSpPr/>
          <p:nvPr/>
        </p:nvSpPr>
        <p:spPr>
          <a:xfrm>
            <a:off x="467544" y="4941168"/>
            <a:ext cx="26642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360° </a:t>
            </a:r>
            <a:r>
              <a:rPr lang="en-GB" sz="4000" dirty="0">
                <a:solidFill>
                  <a:prstClr val="black"/>
                </a:solidFill>
                <a:latin typeface="Comic Sans MS"/>
                <a:sym typeface="Symbol"/>
              </a:rPr>
              <a:t> 24</a:t>
            </a:r>
            <a:endParaRPr lang="en-GB" sz="4000" dirty="0">
              <a:solidFill>
                <a:prstClr val="black"/>
              </a:solidFill>
              <a:latin typeface="Comic Sans MS"/>
            </a:endParaRPr>
          </a:p>
        </p:txBody>
      </p:sp>
      <p:sp>
        <p:nvSpPr>
          <p:cNvPr id="13" name="9 Rectángulo"/>
          <p:cNvSpPr/>
          <p:nvPr/>
        </p:nvSpPr>
        <p:spPr>
          <a:xfrm>
            <a:off x="3347864" y="4941168"/>
            <a:ext cx="6480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=</a:t>
            </a:r>
          </a:p>
        </p:txBody>
      </p:sp>
      <p:sp>
        <p:nvSpPr>
          <p:cNvPr id="14" name="10 Rectángulo"/>
          <p:cNvSpPr/>
          <p:nvPr/>
        </p:nvSpPr>
        <p:spPr>
          <a:xfrm>
            <a:off x="3774408" y="3768583"/>
            <a:ext cx="488306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GB" sz="20000" b="1" dirty="0">
                <a:ln w="11430"/>
                <a:gradFill>
                  <a:gsLst>
                    <a:gs pos="0">
                      <a:srgbClr val="A5C249">
                        <a:tint val="90000"/>
                        <a:satMod val="120000"/>
                      </a:srgbClr>
                    </a:gs>
                    <a:gs pos="25000">
                      <a:srgbClr val="A5C249">
                        <a:tint val="93000"/>
                        <a:satMod val="120000"/>
                      </a:srgbClr>
                    </a:gs>
                    <a:gs pos="50000">
                      <a:srgbClr val="A5C249">
                        <a:shade val="89000"/>
                        <a:satMod val="110000"/>
                      </a:srgbClr>
                    </a:gs>
                    <a:gs pos="75000">
                      <a:srgbClr val="A5C249">
                        <a:tint val="93000"/>
                        <a:satMod val="120000"/>
                      </a:srgbClr>
                    </a:gs>
                    <a:gs pos="100000">
                      <a:srgbClr val="A5C249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/>
              </a:rPr>
              <a:t>15°</a:t>
            </a:r>
          </a:p>
        </p:txBody>
      </p:sp>
      <p:sp>
        <p:nvSpPr>
          <p:cNvPr id="15" name="11 Rectángulo"/>
          <p:cNvSpPr/>
          <p:nvPr/>
        </p:nvSpPr>
        <p:spPr>
          <a:xfrm>
            <a:off x="4388515" y="1484784"/>
            <a:ext cx="4499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Comic Sans MS"/>
              </a:rPr>
              <a:t>How big each angle needs to be for the pie Chart? </a:t>
            </a:r>
          </a:p>
        </p:txBody>
      </p:sp>
      <p:sp>
        <p:nvSpPr>
          <p:cNvPr id="16" name="12 Rectángulo"/>
          <p:cNvSpPr/>
          <p:nvPr/>
        </p:nvSpPr>
        <p:spPr>
          <a:xfrm>
            <a:off x="4892571" y="2420888"/>
            <a:ext cx="7920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6</a:t>
            </a:r>
          </a:p>
        </p:txBody>
      </p:sp>
      <p:sp>
        <p:nvSpPr>
          <p:cNvPr id="17" name="13 Rectángulo"/>
          <p:cNvSpPr/>
          <p:nvPr/>
        </p:nvSpPr>
        <p:spPr>
          <a:xfrm>
            <a:off x="6044699" y="2433082"/>
            <a:ext cx="7920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8</a:t>
            </a:r>
          </a:p>
        </p:txBody>
      </p:sp>
      <p:sp>
        <p:nvSpPr>
          <p:cNvPr id="18" name="14 Rectángulo"/>
          <p:cNvSpPr/>
          <p:nvPr/>
        </p:nvSpPr>
        <p:spPr>
          <a:xfrm>
            <a:off x="7268835" y="2420888"/>
            <a:ext cx="9361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10</a:t>
            </a:r>
          </a:p>
        </p:txBody>
      </p:sp>
      <p:sp>
        <p:nvSpPr>
          <p:cNvPr id="19" name="15 Rectángulo"/>
          <p:cNvSpPr/>
          <p:nvPr/>
        </p:nvSpPr>
        <p:spPr>
          <a:xfrm>
            <a:off x="4748555" y="3140968"/>
            <a:ext cx="11521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90°</a:t>
            </a:r>
          </a:p>
        </p:txBody>
      </p:sp>
      <p:sp>
        <p:nvSpPr>
          <p:cNvPr id="20" name="16 Rectángulo"/>
          <p:cNvSpPr/>
          <p:nvPr/>
        </p:nvSpPr>
        <p:spPr>
          <a:xfrm>
            <a:off x="6044699" y="3153162"/>
            <a:ext cx="12961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120°</a:t>
            </a:r>
          </a:p>
        </p:txBody>
      </p:sp>
      <p:sp>
        <p:nvSpPr>
          <p:cNvPr id="21" name="17 Rectángulo"/>
          <p:cNvSpPr/>
          <p:nvPr/>
        </p:nvSpPr>
        <p:spPr>
          <a:xfrm>
            <a:off x="7268835" y="3140968"/>
            <a:ext cx="1368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prstClr val="black"/>
                </a:solidFill>
                <a:latin typeface="Comic Sans MS"/>
              </a:rPr>
              <a:t>150°</a:t>
            </a:r>
          </a:p>
        </p:txBody>
      </p:sp>
      <p:sp>
        <p:nvSpPr>
          <p:cNvPr id="22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9C64C50-376D-9897-1CF5-EB7907E6ED3F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0563C7-8B66-7826-D44F-A49048BF9E96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70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2" name="Picture 28" descr="Image result for protractor transparent background 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366" y="2657183"/>
            <a:ext cx="3813021" cy="210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79437" y="1254125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579437" y="1630363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Purple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79437" y="200660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9437" y="2382838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Pink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2528887" y="1254125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35</a:t>
            </a: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528887" y="1630363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2528887" y="200660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2528887" y="2382838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560549" y="607793"/>
            <a:ext cx="1951038" cy="646331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>
                <a:solidFill>
                  <a:srgbClr val="009DD9"/>
                </a:solidFill>
                <a:latin typeface="Comic Sans MS" panose="030F0702030302020204" pitchFamily="66" charset="0"/>
              </a:rPr>
              <a:t>Favourite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 err="1">
                <a:solidFill>
                  <a:srgbClr val="009DD9"/>
                </a:solidFill>
                <a:latin typeface="Comic Sans MS" panose="030F0702030302020204" pitchFamily="66" charset="0"/>
              </a:rPr>
              <a:t>color</a:t>
            </a:r>
            <a:endParaRPr lang="en-GB" altLang="en-US" sz="1800" kern="0" dirty="0">
              <a:solidFill>
                <a:srgbClr val="009DD9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579437" y="274955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2528887" y="274955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25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79438" y="3114675"/>
            <a:ext cx="19494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Total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528888" y="3114675"/>
            <a:ext cx="7556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2520950" y="604838"/>
            <a:ext cx="792163" cy="646112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Freq.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0" i="0" u="none" strike="noStrike" kern="0" cap="none" spc="0" normalizeH="0" baseline="0" noProof="0" dirty="0">
              <a:ln>
                <a:noFill/>
              </a:ln>
              <a:solidFill>
                <a:srgbClr val="009DD9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0049B4"/>
                  </a:gs>
                  <a:gs pos="50000">
                    <a:srgbClr val="0066FF"/>
                  </a:gs>
                  <a:gs pos="100000">
                    <a:srgbClr val="0049B4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blipFill>
                <a:blip r:embed="rId3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gradFill flip="none" rotWithShape="1">
                <a:gsLst>
                  <a:gs pos="0">
                    <a:srgbClr val="5A007A"/>
                  </a:gs>
                  <a:gs pos="50000">
                    <a:srgbClr val="873AC0"/>
                  </a:gs>
                  <a:gs pos="100000">
                    <a:srgbClr val="5A007A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blipFill>
                <a:blip r:embed="rId4"/>
                <a:stretch>
                  <a:fillRect l="-2814" t="-8235" b="-1647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FF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Yellow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360=60°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blipFill>
                <a:blip r:embed="rId5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CC0097"/>
                  </a:gs>
                  <a:gs pos="50000">
                    <a:srgbClr val="FF33CC"/>
                  </a:gs>
                  <a:gs pos="100000">
                    <a:srgbClr val="CC0097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Pink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360=20°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blipFill>
                <a:blip r:embed="rId6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/>
              <p:cNvSpPr txBox="1"/>
              <p:nvPr/>
            </p:nvSpPr>
            <p:spPr>
              <a:xfrm>
                <a:off x="569913" y="5829096"/>
                <a:ext cx="3236976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00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Green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360=100°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3" y="5829096"/>
                <a:ext cx="3236976" cy="499689"/>
              </a:xfrm>
              <a:prstGeom prst="rect">
                <a:avLst/>
              </a:prstGeom>
              <a:blipFill>
                <a:blip r:embed="rId7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Oval 53"/>
          <p:cNvSpPr/>
          <p:nvPr/>
        </p:nvSpPr>
        <p:spPr>
          <a:xfrm>
            <a:off x="4712677" y="2982351"/>
            <a:ext cx="3200400" cy="3200400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Connector 57"/>
          <p:cNvCxnSpPr/>
          <p:nvPr/>
        </p:nvCxnSpPr>
        <p:spPr>
          <a:xfrm>
            <a:off x="6312877" y="4573376"/>
            <a:ext cx="16002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124156" y="3563259"/>
            <a:ext cx="1188720" cy="100584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4CB3AC-F11D-C45F-B5CB-8FBBDEDBCA51}"/>
              </a:ext>
            </a:extLst>
          </p:cNvPr>
          <p:cNvSpPr txBox="1"/>
          <p:nvPr/>
        </p:nvSpPr>
        <p:spPr>
          <a:xfrm>
            <a:off x="3828742" y="342004"/>
            <a:ext cx="4586608" cy="2308324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In a survey, people were asked to indicate which one is their favourite colour. </a:t>
            </a:r>
            <a:r>
              <a:rPr lang="en-GB" altLang="en-US" sz="2000" dirty="0">
                <a:solidFill>
                  <a:schemeClr val="tx2">
                    <a:lumMod val="50000"/>
                  </a:schemeClr>
                </a:solidFill>
              </a:rPr>
              <a:t>The</a:t>
            </a:r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 information is given in the table. Display the information in a pie chart.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305D672-A6FA-1639-A74C-2C6FBAA11779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9A836E-BD1A-FDE9-FA27-D7B6079FFD91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59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 autoUpdateAnimBg="0"/>
      <p:bldP spid="42" grpId="0" animBg="1" autoUpdateAnimBg="0"/>
      <p:bldP spid="43" grpId="0" animBg="1"/>
      <p:bldP spid="3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4702840" y="2982351"/>
            <a:ext cx="3200400" cy="3200400"/>
          </a:xfrm>
          <a:prstGeom prst="pie">
            <a:avLst>
              <a:gd name="adj1" fmla="val 13262547"/>
              <a:gd name="adj2" fmla="val 21581905"/>
            </a:avLst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79437" y="1254125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579437" y="1630363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Purple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79437" y="200660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9437" y="2382838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Pink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2528887" y="1254125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35</a:t>
            </a: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528887" y="1630363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2528887" y="200660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2528887" y="2382838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569912" y="609600"/>
            <a:ext cx="1951038" cy="646113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>
                <a:solidFill>
                  <a:srgbClr val="009DD9"/>
                </a:solidFill>
                <a:latin typeface="Comic Sans MS" panose="030F0702030302020204" pitchFamily="66" charset="0"/>
              </a:rPr>
              <a:t>Favourite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 err="1">
                <a:solidFill>
                  <a:srgbClr val="009DD9"/>
                </a:solidFill>
                <a:latin typeface="Comic Sans MS" panose="030F0702030302020204" pitchFamily="66" charset="0"/>
              </a:rPr>
              <a:t>color</a:t>
            </a:r>
            <a:endParaRPr lang="en-GB" altLang="en-US" sz="1800" kern="0" dirty="0">
              <a:solidFill>
                <a:srgbClr val="009DD9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579437" y="274955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2528887" y="274955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25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79438" y="3114675"/>
            <a:ext cx="19494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Total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528888" y="3114675"/>
            <a:ext cx="7556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2520950" y="604838"/>
            <a:ext cx="792163" cy="646112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Freq.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0" i="0" u="none" strike="noStrike" kern="0" cap="none" spc="0" normalizeH="0" baseline="0" noProof="0" dirty="0">
              <a:ln>
                <a:noFill/>
              </a:ln>
              <a:solidFill>
                <a:srgbClr val="009DD9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0049B4"/>
                  </a:gs>
                  <a:gs pos="50000">
                    <a:srgbClr val="0066FF"/>
                  </a:gs>
                  <a:gs pos="100000">
                    <a:srgbClr val="0049B4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blipFill>
                <a:blip r:embed="rId2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gradFill flip="none" rotWithShape="1">
                <a:gsLst>
                  <a:gs pos="0">
                    <a:srgbClr val="5A007A"/>
                  </a:gs>
                  <a:gs pos="50000">
                    <a:srgbClr val="873AC0"/>
                  </a:gs>
                  <a:gs pos="100000">
                    <a:srgbClr val="5A007A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blipFill>
                <a:blip r:embed="rId3"/>
                <a:stretch>
                  <a:fillRect l="-2814" t="-8235" b="-1647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FF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Yellow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360=60°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blipFill>
                <a:blip r:embed="rId4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CC0097"/>
                  </a:gs>
                  <a:gs pos="50000">
                    <a:srgbClr val="FF33CC"/>
                  </a:gs>
                  <a:gs pos="100000">
                    <a:srgbClr val="CC0097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Pink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360=20°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blipFill>
                <a:blip r:embed="rId5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/>
              <p:cNvSpPr txBox="1"/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00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Green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360=100°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blipFill>
                <a:blip r:embed="rId6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Oval 53"/>
          <p:cNvSpPr/>
          <p:nvPr/>
        </p:nvSpPr>
        <p:spPr>
          <a:xfrm>
            <a:off x="4712677" y="2982351"/>
            <a:ext cx="3200400" cy="3200400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Connector 57"/>
          <p:cNvCxnSpPr/>
          <p:nvPr/>
        </p:nvCxnSpPr>
        <p:spPr>
          <a:xfrm>
            <a:off x="6312877" y="4573376"/>
            <a:ext cx="16002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124156" y="3563259"/>
            <a:ext cx="1188720" cy="100584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346802" y="3696847"/>
            <a:ext cx="639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lang="en-GB" altLang="en-US" kern="0" dirty="0">
                <a:solidFill>
                  <a:prstClr val="black"/>
                </a:solidFill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44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E6E5D4-F865-7D2F-D47F-C2140C692336}"/>
              </a:ext>
            </a:extLst>
          </p:cNvPr>
          <p:cNvSpPr txBox="1"/>
          <p:nvPr/>
        </p:nvSpPr>
        <p:spPr>
          <a:xfrm>
            <a:off x="3828742" y="342004"/>
            <a:ext cx="4586608" cy="2308324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In a survey, people were asked to indicate which one is their favourite colour. </a:t>
            </a:r>
            <a:r>
              <a:rPr lang="en-GB" altLang="en-US" sz="2000" dirty="0">
                <a:solidFill>
                  <a:schemeClr val="tx2">
                    <a:lumMod val="50000"/>
                  </a:schemeClr>
                </a:solidFill>
              </a:rPr>
              <a:t>The</a:t>
            </a:r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 information is given in the table. Display the information in a pie chart.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C31CBDC-C0E7-B308-70A8-270F72659DC2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B62902B-4E47-84ED-6932-9B0A07663471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72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79437" y="1254125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579437" y="1630363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Purple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79437" y="200660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33" name="Text Box 23"/>
          <p:cNvSpPr txBox="1">
            <a:spLocks noChangeArrowheads="1"/>
          </p:cNvSpPr>
          <p:nvPr/>
        </p:nvSpPr>
        <p:spPr bwMode="auto">
          <a:xfrm>
            <a:off x="579437" y="2382838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Pink</a:t>
            </a:r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2528887" y="1254125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35</a:t>
            </a: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2528887" y="1630363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2528887" y="200660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2528887" y="2382838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569912" y="609600"/>
            <a:ext cx="1951038" cy="646113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>
                <a:solidFill>
                  <a:srgbClr val="009DD9"/>
                </a:solidFill>
                <a:latin typeface="Comic Sans MS" panose="030F0702030302020204" pitchFamily="66" charset="0"/>
              </a:rPr>
              <a:t>Favourite 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GB" altLang="en-US" sz="1800" kern="0" dirty="0" err="1">
                <a:solidFill>
                  <a:srgbClr val="009DD9"/>
                </a:solidFill>
                <a:latin typeface="Comic Sans MS" panose="030F0702030302020204" pitchFamily="66" charset="0"/>
              </a:rPr>
              <a:t>color</a:t>
            </a:r>
            <a:endParaRPr lang="en-GB" altLang="en-US" sz="1800" kern="0" dirty="0">
              <a:solidFill>
                <a:srgbClr val="009DD9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579437" y="2749550"/>
            <a:ext cx="1949450" cy="376238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2528887" y="2749550"/>
            <a:ext cx="755650" cy="376238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25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79438" y="3114675"/>
            <a:ext cx="19494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Total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528888" y="3114675"/>
            <a:ext cx="755650" cy="376238"/>
          </a:xfrm>
          <a:prstGeom prst="rect">
            <a:avLst/>
          </a:prstGeom>
          <a:gradFill rotWithShape="0">
            <a:gsLst>
              <a:gs pos="0">
                <a:srgbClr val="A3A77B"/>
              </a:gs>
              <a:gs pos="50000">
                <a:srgbClr val="F8FEBA"/>
              </a:gs>
              <a:gs pos="100000">
                <a:srgbClr val="A3A77B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0" cap="none" spc="0" normalizeH="0" baseline="0" noProof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2520950" y="604838"/>
            <a:ext cx="792163" cy="646112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rPr>
              <a:t>Freq.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0" i="0" u="none" strike="noStrike" kern="0" cap="none" spc="0" normalizeH="0" baseline="0" noProof="0" dirty="0">
              <a:ln>
                <a:noFill/>
              </a:ln>
              <a:solidFill>
                <a:srgbClr val="009DD9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702840" y="2982351"/>
            <a:ext cx="3210237" cy="3200400"/>
            <a:chOff x="4702840" y="2982351"/>
            <a:chExt cx="3210237" cy="3200400"/>
          </a:xfrm>
        </p:grpSpPr>
        <p:grpSp>
          <p:nvGrpSpPr>
            <p:cNvPr id="10" name="Group 9"/>
            <p:cNvGrpSpPr/>
            <p:nvPr/>
          </p:nvGrpSpPr>
          <p:grpSpPr>
            <a:xfrm>
              <a:off x="4702840" y="2982351"/>
              <a:ext cx="3210237" cy="3200400"/>
              <a:chOff x="4702840" y="2982351"/>
              <a:chExt cx="3210237" cy="3200400"/>
            </a:xfrm>
          </p:grpSpPr>
          <p:sp>
            <p:nvSpPr>
              <p:cNvPr id="9" name="Pie 8"/>
              <p:cNvSpPr/>
              <p:nvPr/>
            </p:nvSpPr>
            <p:spPr>
              <a:xfrm>
                <a:off x="4702840" y="2982351"/>
                <a:ext cx="3200400" cy="3200400"/>
              </a:xfrm>
              <a:prstGeom prst="pie">
                <a:avLst>
                  <a:gd name="adj1" fmla="val 13262547"/>
                  <a:gd name="adj2" fmla="val 21581905"/>
                </a:avLst>
              </a:prstGeom>
              <a:solidFill>
                <a:srgbClr val="0066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4712677" y="2982351"/>
                <a:ext cx="3200400" cy="3200400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8" name="Straight Connector 57"/>
              <p:cNvCxnSpPr/>
              <p:nvPr/>
            </p:nvCxnSpPr>
            <p:spPr>
              <a:xfrm>
                <a:off x="6312877" y="4573376"/>
                <a:ext cx="1600200" cy="0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124156" y="3563259"/>
                <a:ext cx="1188720" cy="1005840"/>
              </a:xfrm>
              <a:prstGeom prst="line">
                <a:avLst/>
              </a:prstGeom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Rectangle 7"/>
            <p:cNvSpPr/>
            <p:nvPr/>
          </p:nvSpPr>
          <p:spPr>
            <a:xfrm>
              <a:off x="6346802" y="3696847"/>
              <a:ext cx="6399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spcBef>
                  <a:spcPct val="50000"/>
                </a:spcBef>
                <a:defRPr/>
              </a:pPr>
              <a:r>
                <a:rPr lang="en-GB" altLang="en-US" kern="0" dirty="0">
                  <a:solidFill>
                    <a:prstClr val="black"/>
                  </a:solidFill>
                  <a:latin typeface="Comic Sans MS" panose="030F0702030302020204" pitchFamily="66" charset="0"/>
                </a:rPr>
                <a:t>Blue</a:t>
              </a:r>
            </a:p>
          </p:txBody>
        </p:sp>
      </p:grpSp>
      <p:cxnSp>
        <p:nvCxnSpPr>
          <p:cNvPr id="57" name="Straight Connector 56"/>
          <p:cNvCxnSpPr/>
          <p:nvPr/>
        </p:nvCxnSpPr>
        <p:spPr>
          <a:xfrm flipH="1">
            <a:off x="6290765" y="3545535"/>
            <a:ext cx="1210221" cy="1010117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5 CuadroTexto"/>
          <p:cNvSpPr txBox="1"/>
          <p:nvPr/>
        </p:nvSpPr>
        <p:spPr>
          <a:xfrm>
            <a:off x="395536" y="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Draw Pie charts</a:t>
            </a:r>
          </a:p>
        </p:txBody>
      </p:sp>
      <p:pic>
        <p:nvPicPr>
          <p:cNvPr id="45" name="Picture 28" descr="Image result for protractor transparent background 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892" y="2685394"/>
            <a:ext cx="3813021" cy="210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6B74C11-A3F8-EEBD-949C-07044BE2B93E}"/>
                  </a:ext>
                </a:extLst>
              </p:cNvPr>
              <p:cNvSpPr txBox="1"/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0049B4"/>
                  </a:gs>
                  <a:gs pos="50000">
                    <a:srgbClr val="0066FF"/>
                  </a:gs>
                  <a:gs pos="100000">
                    <a:srgbClr val="0049B4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Blue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6B74C11-A3F8-EEBD-949C-07044BE2B9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0" y="3638790"/>
                <a:ext cx="3235569" cy="499689"/>
              </a:xfrm>
              <a:prstGeom prst="rect">
                <a:avLst/>
              </a:prstGeom>
              <a:blipFill>
                <a:blip r:embed="rId3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30C2AC-490F-D778-541B-F86FF6C887A9}"/>
                  </a:ext>
                </a:extLst>
              </p:cNvPr>
              <p:cNvSpPr txBox="1"/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gradFill flip="none" rotWithShape="1">
                <a:gsLst>
                  <a:gs pos="0">
                    <a:srgbClr val="5A007A"/>
                  </a:gs>
                  <a:gs pos="50000">
                    <a:srgbClr val="873AC0"/>
                  </a:gs>
                  <a:gs pos="100000">
                    <a:srgbClr val="5A007A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Purple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360=40°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30C2AC-490F-D778-541B-F86FF6C88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4182999"/>
                <a:ext cx="3236976" cy="502920"/>
              </a:xfrm>
              <a:prstGeom prst="rect">
                <a:avLst/>
              </a:prstGeom>
              <a:blipFill>
                <a:blip r:embed="rId4"/>
                <a:stretch>
                  <a:fillRect l="-2814" t="-8235" b="-1647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F8CD09E-BEDD-924E-B1B3-44034C63DF82}"/>
                  </a:ext>
                </a:extLst>
              </p:cNvPr>
              <p:cNvSpPr txBox="1"/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FF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Yellow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360=60°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F8CD09E-BEDD-924E-B1B3-44034C63DF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1" y="4731698"/>
                <a:ext cx="3236976" cy="499689"/>
              </a:xfrm>
              <a:prstGeom prst="rect">
                <a:avLst/>
              </a:prstGeom>
              <a:blipFill>
                <a:blip r:embed="rId5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8460209-0949-0F5D-2FE6-B5D9CD6DF8BA}"/>
                  </a:ext>
                </a:extLst>
              </p:cNvPr>
              <p:cNvSpPr txBox="1"/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rgbClr val="CC0097"/>
                  </a:gs>
                  <a:gs pos="50000">
                    <a:srgbClr val="FF33CC"/>
                  </a:gs>
                  <a:gs pos="100000">
                    <a:srgbClr val="CC0097"/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Pink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360=20°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8460209-0949-0F5D-2FE6-B5D9CD6DF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2" y="5274451"/>
                <a:ext cx="3235569" cy="499689"/>
              </a:xfrm>
              <a:prstGeom prst="rect">
                <a:avLst/>
              </a:prstGeom>
              <a:blipFill>
                <a:blip r:embed="rId6"/>
                <a:stretch>
                  <a:fillRect l="-1313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390AE6D-B528-10F2-F8F4-F96F9A5D8D32}"/>
                  </a:ext>
                </a:extLst>
              </p:cNvPr>
              <p:cNvSpPr txBox="1"/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rgbClr val="00FF00"/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</a:ln>
            </p:spPr>
            <p:txBody>
              <a:bodyPr wrap="square" lIns="45720" rIns="45720" rtlCol="0">
                <a:spAutoFit/>
              </a:bodyPr>
              <a:lstStyle/>
              <a:p>
                <a:r>
                  <a:rPr lang="en-GB" sz="1800" kern="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Green angle </a:t>
                </a:r>
                <a:r>
                  <a:rPr lang="en-GB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den>
                        </m:f>
                        <m:r>
                          <a:rPr lang="en-GB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360=100°</m:t>
                        </m:r>
                      </m:e>
                    </m:box>
                  </m:oMath>
                </a14:m>
                <a:endParaRPr lang="en-GB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390AE6D-B528-10F2-F8F4-F96F9A5D8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13" y="5829096"/>
                <a:ext cx="3235569" cy="499689"/>
              </a:xfrm>
              <a:prstGeom prst="rect">
                <a:avLst/>
              </a:prstGeom>
              <a:blipFill>
                <a:blip r:embed="rId7"/>
                <a:stretch>
                  <a:fillRect l="-2814" t="-8333" b="-1785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728F036A-DB95-2E41-92FD-26E7E1619CC5}"/>
              </a:ext>
            </a:extLst>
          </p:cNvPr>
          <p:cNvSpPr txBox="1"/>
          <p:nvPr/>
        </p:nvSpPr>
        <p:spPr>
          <a:xfrm>
            <a:off x="3828742" y="342004"/>
            <a:ext cx="4586608" cy="2308324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chemeClr val="accent4">
                  <a:lumMod val="60000"/>
                  <a:lumOff val="40000"/>
                </a:schemeClr>
              </a:gs>
              <a:gs pos="100000">
                <a:srgbClr val="C0A888"/>
              </a:gs>
            </a:gsLst>
            <a:lin ang="5400000" scaled="1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rgbClr val="009DD9"/>
                </a:solidFill>
                <a:effectLst/>
                <a:uLnTx/>
                <a:uFillTx/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In a survey, people were asked to indicate which one is their favourite colour. </a:t>
            </a:r>
            <a:r>
              <a:rPr lang="en-GB" altLang="en-US" sz="2000" dirty="0">
                <a:solidFill>
                  <a:schemeClr val="tx2">
                    <a:lumMod val="50000"/>
                  </a:schemeClr>
                </a:solidFill>
              </a:rPr>
              <a:t>The</a:t>
            </a:r>
            <a:r>
              <a:rPr lang="en-GB" altLang="en-US" dirty="0">
                <a:solidFill>
                  <a:schemeClr val="tx2">
                    <a:lumMod val="50000"/>
                  </a:schemeClr>
                </a:solidFill>
              </a:rPr>
              <a:t> information is given in the table. Display the information in a pie chart.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703CBC-584D-FFF9-A010-4C98194DE3E7}"/>
              </a:ext>
            </a:extLst>
          </p:cNvPr>
          <p:cNvCxnSpPr/>
          <p:nvPr/>
        </p:nvCxnSpPr>
        <p:spPr>
          <a:xfrm flipH="1">
            <a:off x="981098" y="6456051"/>
            <a:ext cx="7104044" cy="69530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262AEE7-05AD-E28F-9E81-BE61AB67AC66}"/>
              </a:ext>
            </a:extLst>
          </p:cNvPr>
          <p:cNvCxnSpPr/>
          <p:nvPr/>
        </p:nvCxnSpPr>
        <p:spPr>
          <a:xfrm>
            <a:off x="8533457" y="687504"/>
            <a:ext cx="0" cy="5419165"/>
          </a:xfrm>
          <a:prstGeom prst="line">
            <a:avLst/>
          </a:prstGeom>
          <a:ln w="825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55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8400000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6F3622A-F203-43A4-8C2F-280BD01DFCEC}" vid="{3423C24D-59EF-4E21-8638-57C4530C005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4b_IBAA</Template>
  <TotalTime>1414</TotalTime>
  <Words>1002</Words>
  <Application>Microsoft Office PowerPoint</Application>
  <PresentationFormat>On-screen Show (4:3)</PresentationFormat>
  <Paragraphs>301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Cambria Math</vt:lpstr>
      <vt:lpstr>Comic Sans MS</vt:lpstr>
      <vt:lpstr>Times New Roman</vt:lpstr>
      <vt:lpstr>Wingdings 2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Mathssupport</dc:creator>
  <cp:lastModifiedBy>Orlando Hurtado</cp:lastModifiedBy>
  <cp:revision>34</cp:revision>
  <dcterms:created xsi:type="dcterms:W3CDTF">2015-11-26T13:07:32Z</dcterms:created>
  <dcterms:modified xsi:type="dcterms:W3CDTF">2023-08-15T13:23:48Z</dcterms:modified>
</cp:coreProperties>
</file>