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70" r:id="rId4"/>
    <p:sldId id="258" r:id="rId5"/>
    <p:sldId id="259" r:id="rId6"/>
    <p:sldId id="271" r:id="rId7"/>
    <p:sldId id="272" r:id="rId8"/>
    <p:sldId id="268" r:id="rId9"/>
    <p:sldId id="273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06/07/2020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2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2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8808C-D470-479D-97DF-E3C8681C10ED}" type="slidenum">
              <a:rPr lang="en-GB"/>
              <a:pPr/>
              <a:t>3</a:t>
            </a:fld>
            <a:endParaRPr lang="en-GB"/>
          </a:p>
        </p:txBody>
      </p:sp>
      <p:sp>
        <p:nvSpPr>
          <p:cNvPr id="70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74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4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5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06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6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36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6BBF7-6FFF-440E-B629-AAC6A6235005}" type="slidenum">
              <a:rPr lang="en-GB"/>
              <a:pPr/>
              <a:t>7</a:t>
            </a:fld>
            <a:endParaRPr lang="en-GB"/>
          </a:p>
        </p:txBody>
      </p:sp>
      <p:sp>
        <p:nvSpPr>
          <p:cNvPr id="71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14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273C5-407F-432C-AA3F-BF9939CF6FE4}" type="slidenum">
              <a:rPr lang="en-GB"/>
              <a:pPr/>
              <a:t>8</a:t>
            </a:fld>
            <a:endParaRPr lang="en-GB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69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273C5-407F-432C-AA3F-BF9939CF6FE4}" type="slidenum">
              <a:rPr lang="en-GB"/>
              <a:pPr/>
              <a:t>9</a:t>
            </a:fld>
            <a:endParaRPr lang="en-GB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7/6/2020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60976" cy="1600200"/>
          </a:xfrm>
        </p:spPr>
        <p:txBody>
          <a:bodyPr/>
          <a:lstStyle/>
          <a:p>
            <a:pPr marL="627063" indent="-627063"/>
            <a:r>
              <a:rPr lang="en-US" dirty="0"/>
              <a:t>LO: Identify if a point is a local maximum or minimum.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Local maximum and minimum points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6 July 2020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691680" y="3761941"/>
            <a:ext cx="82296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905" y="183928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Maxima/minima</a:t>
            </a:r>
          </a:p>
        </p:txBody>
      </p: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179512" y="927100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function has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maximum point</a:t>
            </a:r>
            <a:r>
              <a:rPr lang="en-GB" sz="2400" dirty="0">
                <a:latin typeface="+mn-lt"/>
              </a:rPr>
              <a:t> (or local maximum) when the function changes from increasing to decreasing.</a:t>
            </a:r>
          </a:p>
        </p:txBody>
      </p:sp>
      <p:sp>
        <p:nvSpPr>
          <p:cNvPr id="706565" name="Text Box 5"/>
          <p:cNvSpPr txBox="1">
            <a:spLocks noChangeArrowheads="1"/>
          </p:cNvSpPr>
          <p:nvPr/>
        </p:nvSpPr>
        <p:spPr bwMode="auto">
          <a:xfrm>
            <a:off x="1360808" y="3392609"/>
            <a:ext cx="1715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local </a:t>
            </a:r>
            <a:r>
              <a:rPr lang="en-GB" sz="1800" dirty="0">
                <a:solidFill>
                  <a:srgbClr val="FF6600"/>
                </a:solidFill>
                <a:latin typeface="+mn-lt"/>
              </a:rPr>
              <a:t>maximum</a:t>
            </a:r>
            <a:endParaRPr lang="en-GB" sz="1800" dirty="0">
              <a:latin typeface="+mn-lt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043608" y="3761942"/>
            <a:ext cx="1971675" cy="1880840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080519" y="3739082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161435" y="3691768"/>
            <a:ext cx="423509" cy="42137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330554" y="3845736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2660058" y="4459982"/>
            <a:ext cx="251194" cy="69009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748758" y="481351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527146" y="3711495"/>
            <a:ext cx="446025" cy="47464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1736304" y="392197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145618" y="4459982"/>
            <a:ext cx="269802" cy="77918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278703" y="481351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352983" y="5823805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83" y="5823805"/>
                <a:ext cx="516167" cy="7015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2007634" y="5943743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positive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008837" y="5951416"/>
            <a:ext cx="177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negative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2005820" y="5944971"/>
            <a:ext cx="740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0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79512" y="1877923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maximum</a:t>
            </a:r>
            <a:r>
              <a:rPr lang="en-GB" sz="2400" dirty="0">
                <a:latin typeface="+mn-lt"/>
              </a:rPr>
              <a:t> (or global maximum) occurs at either the relative extrema or endpoints of a function.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83404" y="5892132"/>
            <a:ext cx="3086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B is a local maximum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97398" y="6242977"/>
            <a:ext cx="3302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 is a global maximum</a:t>
            </a:r>
          </a:p>
        </p:txBody>
      </p:sp>
      <p:sp>
        <p:nvSpPr>
          <p:cNvPr id="14" name="Rectangle 13"/>
          <p:cNvSpPr/>
          <p:nvPr/>
        </p:nvSpPr>
        <p:spPr>
          <a:xfrm rot="17277031">
            <a:off x="453325" y="4573406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increasing</a:t>
            </a:r>
          </a:p>
        </p:txBody>
      </p:sp>
      <p:sp>
        <p:nvSpPr>
          <p:cNvPr id="24" name="Rectangle 23"/>
          <p:cNvSpPr/>
          <p:nvPr/>
        </p:nvSpPr>
        <p:spPr>
          <a:xfrm rot="4276492">
            <a:off x="2311346" y="4589745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decreasing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5220072" y="3027833"/>
            <a:ext cx="3349433" cy="2777431"/>
            <a:chOff x="5220072" y="3027833"/>
            <a:chExt cx="3349433" cy="2777431"/>
          </a:xfrm>
        </p:grpSpPr>
        <p:grpSp>
          <p:nvGrpSpPr>
            <p:cNvPr id="32" name="Group 31"/>
            <p:cNvGrpSpPr/>
            <p:nvPr/>
          </p:nvGrpSpPr>
          <p:grpSpPr>
            <a:xfrm>
              <a:off x="5220072" y="3027833"/>
              <a:ext cx="3349433" cy="2777431"/>
              <a:chOff x="5220072" y="3027833"/>
              <a:chExt cx="3349433" cy="2777431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5220072" y="4382274"/>
                <a:ext cx="3312368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876256" y="3027833"/>
                <a:ext cx="0" cy="277743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5981038" y="3711495"/>
                <a:ext cx="4482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B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8204021" y="3255983"/>
                <a:ext cx="365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E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315088" y="5331698"/>
                <a:ext cx="4092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A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374360" y="4895605"/>
                <a:ext cx="5110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D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5669238" y="4034343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6087183" y="4011484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7060079" y="4906404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7478024" y="4883545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5" name="Freeform 54"/>
            <p:cNvSpPr/>
            <p:nvPr/>
          </p:nvSpPr>
          <p:spPr>
            <a:xfrm>
              <a:off x="5649013" y="3725829"/>
              <a:ext cx="2734492" cy="1750423"/>
            </a:xfrm>
            <a:custGeom>
              <a:avLst/>
              <a:gdLst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584960 w 2734492"/>
                <a:gd name="connsiteY3" fmla="*/ 653143 h 1750423"/>
                <a:gd name="connsiteX4" fmla="*/ 1898469 w 2734492"/>
                <a:gd name="connsiteY4" fmla="*/ 1158240 h 1750423"/>
                <a:gd name="connsiteX5" fmla="*/ 2734492 w 2734492"/>
                <a:gd name="connsiteY5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584960 w 2734492"/>
                <a:gd name="connsiteY4" fmla="*/ 653143 h 1750423"/>
                <a:gd name="connsiteX5" fmla="*/ 1898469 w 2734492"/>
                <a:gd name="connsiteY5" fmla="*/ 1158240 h 1750423"/>
                <a:gd name="connsiteX6" fmla="*/ 2734492 w 2734492"/>
                <a:gd name="connsiteY6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584960 w 2734492"/>
                <a:gd name="connsiteY5" fmla="*/ 653143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618298 w 2734492"/>
                <a:gd name="connsiteY5" fmla="*/ 743631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02426 w 2734492"/>
                <a:gd name="connsiteY2" fmla="*/ 596809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34492" h="1750423">
                  <a:moveTo>
                    <a:pt x="0" y="1750423"/>
                  </a:moveTo>
                  <a:cubicBezTo>
                    <a:pt x="104503" y="1150257"/>
                    <a:pt x="215356" y="558029"/>
                    <a:pt x="365760" y="365760"/>
                  </a:cubicBezTo>
                  <a:cubicBezTo>
                    <a:pt x="516164" y="173491"/>
                    <a:pt x="786494" y="547697"/>
                    <a:pt x="902426" y="596809"/>
                  </a:cubicBezTo>
                  <a:cubicBezTo>
                    <a:pt x="1018358" y="645921"/>
                    <a:pt x="1013432" y="657767"/>
                    <a:pt x="1061350" y="660434"/>
                  </a:cubicBezTo>
                  <a:cubicBezTo>
                    <a:pt x="1109268" y="663101"/>
                    <a:pt x="1160568" y="664403"/>
                    <a:pt x="1228037" y="660434"/>
                  </a:cubicBezTo>
                  <a:cubicBezTo>
                    <a:pt x="1295506" y="656465"/>
                    <a:pt x="1420963" y="656886"/>
                    <a:pt x="1480450" y="655671"/>
                  </a:cubicBezTo>
                  <a:cubicBezTo>
                    <a:pt x="1539937" y="654456"/>
                    <a:pt x="1548628" y="659870"/>
                    <a:pt x="1618298" y="743631"/>
                  </a:cubicBezTo>
                  <a:cubicBezTo>
                    <a:pt x="1687968" y="827393"/>
                    <a:pt x="1712437" y="1282178"/>
                    <a:pt x="1898469" y="1158240"/>
                  </a:cubicBezTo>
                  <a:cubicBezTo>
                    <a:pt x="2084501" y="1034302"/>
                    <a:pt x="2412275" y="524691"/>
                    <a:pt x="2734492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oval" w="lg" len="lg"/>
              <a:tailEnd type="oval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824377" y="4057203"/>
            <a:ext cx="44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C1FD939F-27C6-4F69-95F9-C3ACD7B9A56D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6906F71F-E70E-43F6-A784-EAABC39C3F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5" grpId="0"/>
      <p:bldP spid="3" grpId="0" animBg="1"/>
      <p:bldP spid="4" grpId="0" animBg="1"/>
      <p:bldP spid="17" grpId="0" animBg="1"/>
      <p:bldP spid="19" grpId="0" animBg="1"/>
      <p:bldP spid="21" grpId="0" animBg="1"/>
      <p:bldP spid="23" grpId="0" animBg="1"/>
      <p:bldP spid="50" grpId="0"/>
      <p:bldP spid="50" grpId="1"/>
      <p:bldP spid="50" grpId="2"/>
      <p:bldP spid="50" grpId="3"/>
      <p:bldP spid="50" grpId="4"/>
      <p:bldP spid="50" grpId="6"/>
      <p:bldP spid="50" grpId="7"/>
      <p:bldP spid="50" grpId="8"/>
      <p:bldP spid="50" grpId="9"/>
      <p:bldP spid="50" grpId="10"/>
      <p:bldP spid="57" grpId="0"/>
      <p:bldP spid="57" grpId="1"/>
      <p:bldP spid="57" grpId="2"/>
      <p:bldP spid="57" grpId="3"/>
      <p:bldP spid="58" grpId="0"/>
      <p:bldP spid="58" grpId="1"/>
      <p:bldP spid="58" grpId="2"/>
      <p:bldP spid="58" grpId="3"/>
      <p:bldP spid="59" grpId="0"/>
      <p:bldP spid="59" grpId="1"/>
      <p:bldP spid="53" grpId="0" animBg="1"/>
      <p:bldP spid="13" grpId="0"/>
      <p:bldP spid="54" grpId="0"/>
      <p:bldP spid="14" grpId="0"/>
      <p:bldP spid="24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179512" y="927100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function has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minimum point</a:t>
            </a:r>
            <a:r>
              <a:rPr lang="en-GB" sz="2400" dirty="0">
                <a:latin typeface="+mn-lt"/>
              </a:rPr>
              <a:t> (or local minimum) when the function changes from decreasing to increasing.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79512" y="1877923"/>
            <a:ext cx="8784976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minimum</a:t>
            </a:r>
            <a:r>
              <a:rPr lang="en-GB" sz="2400" dirty="0">
                <a:latin typeface="+mn-lt"/>
              </a:rPr>
              <a:t> (or global minimum) occurs at either the relative extrema or endpoints of a function.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83404" y="5892132"/>
            <a:ext cx="3025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 is a local minimum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97398" y="6242977"/>
            <a:ext cx="3214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 is a global minimum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2051720" y="5069071"/>
            <a:ext cx="822960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1705397" y="5244797"/>
            <a:ext cx="1685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dirty="0">
                <a:latin typeface="+mn-lt"/>
              </a:rPr>
              <a:t>local</a:t>
            </a:r>
            <a:r>
              <a:rPr lang="en-GB" sz="1800" b="1" dirty="0">
                <a:solidFill>
                  <a:srgbClr val="FF6600"/>
                </a:solidFill>
                <a:latin typeface="+mn-lt"/>
              </a:rPr>
              <a:t> minimum</a:t>
            </a:r>
            <a:endParaRPr lang="en-GB" sz="1800" b="1" dirty="0">
              <a:latin typeface="+mn-lt"/>
            </a:endParaRPr>
          </a:p>
        </p:txBody>
      </p:sp>
      <p:sp>
        <p:nvSpPr>
          <p:cNvPr id="67" name="Freeform 66"/>
          <p:cNvSpPr/>
          <p:nvPr/>
        </p:nvSpPr>
        <p:spPr>
          <a:xfrm flipV="1">
            <a:off x="1403648" y="3174775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2451716" y="503557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016763" y="3759896"/>
            <a:ext cx="213705" cy="61867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3085708" y="4025528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/>
          <p:cNvCxnSpPr/>
          <p:nvPr/>
        </p:nvCxnSpPr>
        <p:spPr>
          <a:xfrm>
            <a:off x="1563267" y="3759895"/>
            <a:ext cx="234848" cy="65665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649770" y="4022682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2560498" y="4639323"/>
            <a:ext cx="372687" cy="55455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2723064" y="4883180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1869687" y="4639323"/>
            <a:ext cx="563853" cy="554555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2116525" y="4874908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621530" y="5805264"/>
                <a:ext cx="516167" cy="7015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530" y="5805264"/>
                <a:ext cx="516167" cy="7015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2343847" y="5847027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positive</a:t>
            </a: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2343847" y="5834194"/>
            <a:ext cx="177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negative</a:t>
            </a:r>
          </a:p>
        </p:txBody>
      </p: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343847" y="5847026"/>
            <a:ext cx="740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>
                <a:latin typeface="+mn-lt"/>
              </a:rPr>
              <a:t>is 0</a:t>
            </a:r>
          </a:p>
        </p:txBody>
      </p:sp>
      <p:sp>
        <p:nvSpPr>
          <p:cNvPr id="81" name="Rectangle 80"/>
          <p:cNvSpPr/>
          <p:nvPr/>
        </p:nvSpPr>
        <p:spPr>
          <a:xfrm rot="17277031">
            <a:off x="2760558" y="3934473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increasing</a:t>
            </a:r>
          </a:p>
        </p:txBody>
      </p:sp>
      <p:sp>
        <p:nvSpPr>
          <p:cNvPr id="82" name="Rectangle 81"/>
          <p:cNvSpPr/>
          <p:nvPr/>
        </p:nvSpPr>
        <p:spPr>
          <a:xfrm rot="4276492">
            <a:off x="796285" y="3904348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decreasing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5220072" y="3027833"/>
            <a:ext cx="3349433" cy="2777431"/>
            <a:chOff x="5220072" y="3027833"/>
            <a:chExt cx="3349433" cy="2777431"/>
          </a:xfrm>
        </p:grpSpPr>
        <p:grpSp>
          <p:nvGrpSpPr>
            <p:cNvPr id="84" name="Group 83"/>
            <p:cNvGrpSpPr/>
            <p:nvPr/>
          </p:nvGrpSpPr>
          <p:grpSpPr>
            <a:xfrm>
              <a:off x="5220072" y="3027833"/>
              <a:ext cx="3349433" cy="2777431"/>
              <a:chOff x="5220072" y="3027833"/>
              <a:chExt cx="3349433" cy="2777431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>
                <a:off x="5220072" y="4382274"/>
                <a:ext cx="3312368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876256" y="3027833"/>
                <a:ext cx="0" cy="2777431"/>
              </a:xfrm>
              <a:prstGeom prst="line">
                <a:avLst/>
              </a:prstGeom>
              <a:ln w="25400">
                <a:solidFill>
                  <a:schemeClr val="tx1"/>
                </a:solidFill>
                <a:headEnd type="triangle" w="lg" len="lg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/>
              <p:cNvSpPr txBox="1"/>
              <p:nvPr/>
            </p:nvSpPr>
            <p:spPr>
              <a:xfrm>
                <a:off x="5981038" y="3711495"/>
                <a:ext cx="4482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B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8204021" y="3255983"/>
                <a:ext cx="3654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E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5315088" y="5331698"/>
                <a:ext cx="4092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A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7374360" y="4895605"/>
                <a:ext cx="5110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+mn-lt"/>
                  </a:rPr>
                  <a:t>D</a:t>
                </a: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>
                <a:off x="5669238" y="4034343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/>
              <p:cNvSpPr/>
              <p:nvPr/>
            </p:nvSpPr>
            <p:spPr>
              <a:xfrm>
                <a:off x="6087183" y="4011484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7060079" y="4906404"/>
                <a:ext cx="914400" cy="0"/>
              </a:xfrm>
              <a:prstGeom prst="line">
                <a:avLst/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/>
              <p:cNvSpPr/>
              <p:nvPr/>
            </p:nvSpPr>
            <p:spPr>
              <a:xfrm>
                <a:off x="7478024" y="4883545"/>
                <a:ext cx="45720" cy="4571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5" name="Freeform 84"/>
            <p:cNvSpPr/>
            <p:nvPr/>
          </p:nvSpPr>
          <p:spPr>
            <a:xfrm>
              <a:off x="5649013" y="3725829"/>
              <a:ext cx="2734492" cy="1750423"/>
            </a:xfrm>
            <a:custGeom>
              <a:avLst/>
              <a:gdLst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584960 w 2734492"/>
                <a:gd name="connsiteY3" fmla="*/ 653143 h 1750423"/>
                <a:gd name="connsiteX4" fmla="*/ 1898469 w 2734492"/>
                <a:gd name="connsiteY4" fmla="*/ 1158240 h 1750423"/>
                <a:gd name="connsiteX5" fmla="*/ 2734492 w 2734492"/>
                <a:gd name="connsiteY5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584960 w 2734492"/>
                <a:gd name="connsiteY4" fmla="*/ 653143 h 1750423"/>
                <a:gd name="connsiteX5" fmla="*/ 1898469 w 2734492"/>
                <a:gd name="connsiteY5" fmla="*/ 1158240 h 1750423"/>
                <a:gd name="connsiteX6" fmla="*/ 2734492 w 2734492"/>
                <a:gd name="connsiteY6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584960 w 2734492"/>
                <a:gd name="connsiteY5" fmla="*/ 653143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228037 w 2734492"/>
                <a:gd name="connsiteY3" fmla="*/ 660434 h 1750423"/>
                <a:gd name="connsiteX4" fmla="*/ 1480450 w 2734492"/>
                <a:gd name="connsiteY4" fmla="*/ 655671 h 1750423"/>
                <a:gd name="connsiteX5" fmla="*/ 1618298 w 2734492"/>
                <a:gd name="connsiteY5" fmla="*/ 743631 h 1750423"/>
                <a:gd name="connsiteX6" fmla="*/ 1898469 w 2734492"/>
                <a:gd name="connsiteY6" fmla="*/ 1158240 h 1750423"/>
                <a:gd name="connsiteX7" fmla="*/ 2734492 w 2734492"/>
                <a:gd name="connsiteY7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40526 w 2734492"/>
                <a:gd name="connsiteY2" fmla="*/ 644434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  <a:gd name="connsiteX0" fmla="*/ 0 w 2734492"/>
                <a:gd name="connsiteY0" fmla="*/ 1750423 h 1750423"/>
                <a:gd name="connsiteX1" fmla="*/ 365760 w 2734492"/>
                <a:gd name="connsiteY1" fmla="*/ 365760 h 1750423"/>
                <a:gd name="connsiteX2" fmla="*/ 902426 w 2734492"/>
                <a:gd name="connsiteY2" fmla="*/ 596809 h 1750423"/>
                <a:gd name="connsiteX3" fmla="*/ 1061350 w 2734492"/>
                <a:gd name="connsiteY3" fmla="*/ 660434 h 1750423"/>
                <a:gd name="connsiteX4" fmla="*/ 1228037 w 2734492"/>
                <a:gd name="connsiteY4" fmla="*/ 660434 h 1750423"/>
                <a:gd name="connsiteX5" fmla="*/ 1480450 w 2734492"/>
                <a:gd name="connsiteY5" fmla="*/ 655671 h 1750423"/>
                <a:gd name="connsiteX6" fmla="*/ 1618298 w 2734492"/>
                <a:gd name="connsiteY6" fmla="*/ 743631 h 1750423"/>
                <a:gd name="connsiteX7" fmla="*/ 1898469 w 2734492"/>
                <a:gd name="connsiteY7" fmla="*/ 1158240 h 1750423"/>
                <a:gd name="connsiteX8" fmla="*/ 2734492 w 2734492"/>
                <a:gd name="connsiteY8" fmla="*/ 0 h 1750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34492" h="1750423">
                  <a:moveTo>
                    <a:pt x="0" y="1750423"/>
                  </a:moveTo>
                  <a:cubicBezTo>
                    <a:pt x="104503" y="1150257"/>
                    <a:pt x="215356" y="558029"/>
                    <a:pt x="365760" y="365760"/>
                  </a:cubicBezTo>
                  <a:cubicBezTo>
                    <a:pt x="516164" y="173491"/>
                    <a:pt x="786494" y="547697"/>
                    <a:pt x="902426" y="596809"/>
                  </a:cubicBezTo>
                  <a:cubicBezTo>
                    <a:pt x="1018358" y="645921"/>
                    <a:pt x="1013432" y="657767"/>
                    <a:pt x="1061350" y="660434"/>
                  </a:cubicBezTo>
                  <a:cubicBezTo>
                    <a:pt x="1109268" y="663101"/>
                    <a:pt x="1160568" y="664403"/>
                    <a:pt x="1228037" y="660434"/>
                  </a:cubicBezTo>
                  <a:cubicBezTo>
                    <a:pt x="1295506" y="656465"/>
                    <a:pt x="1420963" y="656886"/>
                    <a:pt x="1480450" y="655671"/>
                  </a:cubicBezTo>
                  <a:cubicBezTo>
                    <a:pt x="1539937" y="654456"/>
                    <a:pt x="1548628" y="659870"/>
                    <a:pt x="1618298" y="743631"/>
                  </a:cubicBezTo>
                  <a:cubicBezTo>
                    <a:pt x="1687968" y="827393"/>
                    <a:pt x="1712437" y="1282178"/>
                    <a:pt x="1898469" y="1158240"/>
                  </a:cubicBezTo>
                  <a:cubicBezTo>
                    <a:pt x="2084501" y="1034302"/>
                    <a:pt x="2412275" y="524691"/>
                    <a:pt x="2734492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oval" w="lg" len="lg"/>
              <a:tailEnd type="oval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6824377" y="4057203"/>
            <a:ext cx="44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11B755B7-3676-41BB-AE90-D5BB57E19AEF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Maxima/minima</a:t>
            </a:r>
            <a:endParaRPr lang="en-GB" sz="2800" dirty="0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14674F59-DFEB-4AFB-8CAF-023C0BC0C5E8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5BE0F9B4-877C-428F-AF5A-BB0F42ECCE4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3" grpId="0"/>
      <p:bldP spid="54" grpId="0"/>
      <p:bldP spid="66" grpId="0"/>
      <p:bldP spid="67" grpId="0" animBg="1"/>
      <p:bldP spid="68" grpId="0" animBg="1"/>
      <p:bldP spid="70" grpId="0" animBg="1"/>
      <p:bldP spid="72" grpId="0" animBg="1"/>
      <p:bldP spid="74" grpId="0" animBg="1"/>
      <p:bldP spid="76" grpId="0" animBg="1"/>
      <p:bldP spid="77" grpId="0"/>
      <p:bldP spid="77" grpId="1"/>
      <p:bldP spid="77" grpId="2"/>
      <p:bldP spid="77" grpId="3"/>
      <p:bldP spid="77" grpId="4"/>
      <p:bldP spid="77" grpId="5"/>
      <p:bldP spid="77" grpId="6"/>
      <p:bldP spid="77" grpId="7"/>
      <p:bldP spid="77" grpId="8"/>
      <p:bldP spid="77" grpId="9"/>
      <p:bldP spid="78" grpId="0"/>
      <p:bldP spid="78" grpId="1"/>
      <p:bldP spid="78" grpId="2"/>
      <p:bldP spid="78" grpId="3"/>
      <p:bldP spid="79" grpId="0"/>
      <p:bldP spid="79" grpId="1"/>
      <p:bldP spid="79" grpId="2"/>
      <p:bldP spid="79" grpId="3"/>
      <p:bldP spid="80" grpId="0"/>
      <p:bldP spid="80" grpId="1"/>
      <p:bldP spid="81" grpId="0"/>
      <p:bldP spid="82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51520" y="861864"/>
            <a:ext cx="87137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Relative minimum and maximum points are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extrema</a:t>
            </a:r>
            <a:r>
              <a:rPr lang="en-GB" sz="2400" dirty="0">
                <a:latin typeface="+mn-lt"/>
              </a:rPr>
              <a:t> of a function.</a:t>
            </a:r>
          </a:p>
        </p:txBody>
      </p:sp>
      <p:sp>
        <p:nvSpPr>
          <p:cNvPr id="708612" name="Text Box 4"/>
          <p:cNvSpPr txBox="1">
            <a:spLocks noChangeArrowheads="1"/>
          </p:cNvSpPr>
          <p:nvPr/>
        </p:nvSpPr>
        <p:spPr bwMode="auto">
          <a:xfrm>
            <a:off x="251520" y="1916832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first derivative test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used to locate relative extrema of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1520" y="2852936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defined at a critical number </a:t>
            </a:r>
            <a:r>
              <a:rPr lang="en-GB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then: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95663" y="3419708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1 -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>
                <a:solidFill>
                  <a:schemeClr val="tx1"/>
                </a:solidFill>
                <a:latin typeface="Corbel" panose="020B0503020204020204" pitchFamily="34" charset="0"/>
              </a:rPr>
              <a:t>’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changes from positive to negative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then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 has a relative maximum point at</a:t>
            </a:r>
            <a:r>
              <a:rPr lang="en-GB" sz="2400" dirty="0">
                <a:solidFill>
                  <a:schemeClr val="tx1"/>
                </a:solidFill>
              </a:rPr>
              <a:t> 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95663" y="4474676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2 -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Corbel" panose="020B0503020204020204" pitchFamily="34" charset="0"/>
              </a:rPr>
              <a:t>’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dirty="0">
                <a:latin typeface="+mn-lt"/>
              </a:rPr>
              <a:t>then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+mn-lt"/>
              </a:rPr>
              <a:t>has a relative minimum point at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)).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95663" y="5529644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3 - If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dirty="0">
                <a:latin typeface="Corbel" panose="020B0503020204020204" pitchFamily="34" charset="0"/>
              </a:rPr>
              <a:t>’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dirty="0">
                <a:latin typeface="+mn-lt"/>
              </a:rPr>
              <a:t>does not change the sign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chemeClr val="tx1"/>
                </a:solidFill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dirty="0">
                <a:latin typeface="+mn-lt"/>
              </a:rPr>
              <a:t>then, the point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horizontal inflection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Maxima/minima</a:t>
            </a:r>
            <a:endParaRPr lang="en-GB" sz="2800" dirty="0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2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6018779" y="352235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944378" y="908720"/>
            <a:ext cx="803906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Use the first derivative test to find the relative extrema for the function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–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12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4191683" y="2558300"/>
            <a:ext cx="2645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6(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2)(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+ 1) = 0</a:t>
            </a:r>
          </a:p>
        </p:txBody>
      </p:sp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348672" y="379776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changes from positive to negative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-1 </a:t>
            </a:r>
            <a:r>
              <a:rPr lang="en-GB" dirty="0">
                <a:latin typeface="+mn-lt"/>
              </a:rPr>
              <a:t>there is a relative maximum at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1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350745" y="1692135"/>
            <a:ext cx="2854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- 12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9230" y="1721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9230" y="223706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f’</a:t>
            </a:r>
            <a:r>
              <a:rPr lang="en-GB" sz="1800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232562" y="2148392"/>
            <a:ext cx="2492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– 12 = 0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309866" y="3022412"/>
            <a:ext cx="25058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   or  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404425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latin typeface="+mn-lt"/>
                <a:cs typeface="Times New Roman" panose="02020603050405020304" pitchFamily="18" charset="0"/>
              </a:rPr>
              <a:t>f’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1179" y="3689970"/>
            <a:ext cx="2468880" cy="310701"/>
            <a:chOff x="5157678" y="4470630"/>
            <a:chExt cx="2468880" cy="310701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78930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113739" y="3507090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256992" y="336075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3" name="Oval 42"/>
          <p:cNvSpPr/>
          <p:nvPr/>
        </p:nvSpPr>
        <p:spPr>
          <a:xfrm>
            <a:off x="5964892" y="3662851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675382" y="3371393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5" name="Oval 44"/>
          <p:cNvSpPr/>
          <p:nvPr/>
        </p:nvSpPr>
        <p:spPr>
          <a:xfrm>
            <a:off x="5049595" y="366051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613"/>
          <p:cNvSpPr txBox="1">
            <a:spLocks noChangeArrowheads="1"/>
          </p:cNvSpPr>
          <p:nvPr/>
        </p:nvSpPr>
        <p:spPr bwMode="auto">
          <a:xfrm>
            <a:off x="5428763" y="335699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28351" y="379705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 f’(x) to determine the signs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507618" y="3859926"/>
            <a:ext cx="38004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= 6(-2)</a:t>
            </a:r>
            <a:r>
              <a:rPr lang="en-GB" sz="2400" baseline="30000" dirty="0"/>
              <a:t>2</a:t>
            </a:r>
            <a:r>
              <a:rPr lang="en-GB" sz="2400" dirty="0"/>
              <a:t> – 6(-3) - 12</a:t>
            </a:r>
          </a:p>
        </p:txBody>
      </p:sp>
      <p:sp>
        <p:nvSpPr>
          <p:cNvPr id="5" name="Rectangle 4"/>
          <p:cNvSpPr/>
          <p:nvPr/>
        </p:nvSpPr>
        <p:spPr>
          <a:xfrm>
            <a:off x="7406342" y="3855157"/>
            <a:ext cx="1577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2)</a:t>
            </a:r>
            <a:r>
              <a:rPr lang="en-GB" sz="2400" dirty="0"/>
              <a:t> = 24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3496281" y="3861908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6(0)</a:t>
            </a:r>
            <a:r>
              <a:rPr lang="en-GB" sz="2400" baseline="30000" dirty="0"/>
              <a:t>2</a:t>
            </a:r>
            <a:r>
              <a:rPr lang="en-GB" sz="2400" dirty="0"/>
              <a:t> – 6(0) - 12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419049" y="3845367"/>
            <a:ext cx="1553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-12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496281" y="3863316"/>
            <a:ext cx="3378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= 6(3)</a:t>
            </a:r>
            <a:r>
              <a:rPr lang="en-GB" sz="2400" baseline="30000" dirty="0"/>
              <a:t>2</a:t>
            </a:r>
            <a:r>
              <a:rPr lang="en-GB" sz="2400" dirty="0"/>
              <a:t> – 6(3) - 12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419049" y="3864803"/>
            <a:ext cx="1474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(3)</a:t>
            </a:r>
            <a:r>
              <a:rPr lang="en-GB" sz="2400" dirty="0"/>
              <a:t> = 24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6049" y="450133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2 </a:t>
            </a:r>
            <a:r>
              <a:rPr lang="en-GB" dirty="0">
                <a:latin typeface="+mn-lt"/>
              </a:rPr>
              <a:t>there is a relative minimum at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254365" y="5180586"/>
            <a:ext cx="4031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2(-1)</a:t>
            </a:r>
            <a:r>
              <a:rPr lang="en-GB" sz="2400" baseline="30000" dirty="0"/>
              <a:t>3</a:t>
            </a:r>
            <a:r>
              <a:rPr lang="en-GB" sz="2400" dirty="0"/>
              <a:t> –3(-1)</a:t>
            </a:r>
            <a:r>
              <a:rPr lang="en-GB" sz="2400" baseline="30000" dirty="0"/>
              <a:t>2</a:t>
            </a:r>
            <a:r>
              <a:rPr lang="en-GB" sz="2400" dirty="0"/>
              <a:t> - 12(-1)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406342" y="5169620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7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214433" y="5957304"/>
            <a:ext cx="3693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2(2)</a:t>
            </a:r>
            <a:r>
              <a:rPr lang="en-GB" sz="2400" baseline="30000" dirty="0"/>
              <a:t>3</a:t>
            </a:r>
            <a:r>
              <a:rPr lang="en-GB" sz="2400" dirty="0"/>
              <a:t> –3(2)</a:t>
            </a:r>
            <a:r>
              <a:rPr lang="en-GB" sz="2400" baseline="30000" dirty="0"/>
              <a:t>2</a:t>
            </a:r>
            <a:r>
              <a:rPr lang="en-GB" sz="2400" dirty="0"/>
              <a:t> - 12(2)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366410" y="5946338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-20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751" y="532019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 f(x) for the critical numbers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0248" y="5567647"/>
            <a:ext cx="48141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Relative maximum point is </a:t>
            </a:r>
            <a:r>
              <a:rPr lang="en-GB" sz="2400" dirty="0"/>
              <a:t>(-1, 7)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529804" y="6380855"/>
            <a:ext cx="4961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Relative minimum point is </a:t>
            </a:r>
            <a:r>
              <a:rPr lang="en-GB" sz="2400" dirty="0"/>
              <a:t>(2, -20)</a:t>
            </a:r>
          </a:p>
        </p:txBody>
      </p:sp>
      <p:sp>
        <p:nvSpPr>
          <p:cNvPr id="60" name="Rectangle 2">
            <a:extLst>
              <a:ext uri="{FF2B5EF4-FFF2-40B4-BE49-F238E27FC236}">
                <a16:creationId xmlns:a16="http://schemas.microsoft.com/office/drawing/2014/main" id="{9786A5AF-FBAD-4AA5-B374-B010E15B9778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63" name="Rectangle 62">
            <a:hlinkClick r:id="rId3"/>
            <a:extLst>
              <a:ext uri="{FF2B5EF4-FFF2-40B4-BE49-F238E27FC236}">
                <a16:creationId xmlns:a16="http://schemas.microsoft.com/office/drawing/2014/main" id="{9975B0A7-0754-4C2F-9B8C-C4EB202BC312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49DC0328-F02C-4B18-B4F9-BE90B3DBFB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0" grpId="0"/>
      <p:bldP spid="710671" grpId="0"/>
      <p:bldP spid="18" grpId="0"/>
      <p:bldP spid="19" grpId="0"/>
      <p:bldP spid="20" grpId="0"/>
      <p:bldP spid="22" grpId="0"/>
      <p:bldP spid="23" grpId="0"/>
      <p:bldP spid="24" grpId="0"/>
      <p:bldP spid="42" grpId="0"/>
      <p:bldP spid="43" grpId="0" animBg="1"/>
      <p:bldP spid="44" grpId="0"/>
      <p:bldP spid="45" grpId="0" animBg="1"/>
      <p:bldP spid="47" grpId="0"/>
      <p:bldP spid="48" grpId="0"/>
      <p:bldP spid="48" grpId="1"/>
      <p:bldP spid="49" grpId="0"/>
      <p:bldP spid="49" grpId="1"/>
      <p:bldP spid="5" grpId="0"/>
      <p:bldP spid="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5" grpId="0"/>
      <p:bldP spid="56" grpId="0"/>
      <p:bldP spid="57" grpId="0"/>
      <p:bldP spid="58" grpId="0"/>
      <p:bldP spid="59" grpId="0"/>
      <p:bldP spid="6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944378" y="908720"/>
            <a:ext cx="803906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+mn-lt"/>
              </a:rPr>
              <a:t>Use the first derivative test to find the relative extrema for the function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.</a:t>
            </a:r>
          </a:p>
        </p:txBody>
      </p:sp>
      <p:sp>
        <p:nvSpPr>
          <p:cNvPr id="710670" name="Text Box 14"/>
          <p:cNvSpPr txBox="1">
            <a:spLocks noChangeArrowheads="1"/>
          </p:cNvSpPr>
          <p:nvPr/>
        </p:nvSpPr>
        <p:spPr bwMode="auto">
          <a:xfrm>
            <a:off x="4529905" y="2516107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486049" y="3786433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Note that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’(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= 0 </a:t>
            </a:r>
            <a:r>
              <a:rPr lang="en-GB" dirty="0">
                <a:latin typeface="+mn-lt"/>
              </a:rPr>
              <a:t>but there is not change in the sign of the gradient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4309866" y="1692135"/>
            <a:ext cx="1621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351" y="1721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351" y="223706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4191683" y="2148392"/>
            <a:ext cx="1160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24446" y="3268541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f’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2813" y="3538089"/>
            <a:ext cx="2468880" cy="311804"/>
            <a:chOff x="5157678" y="4483330"/>
            <a:chExt cx="2468880" cy="311804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6177002" y="4550659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464874" y="3344294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5785798" y="3144239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851133" y="317916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5" name="Oval 44"/>
          <p:cNvSpPr/>
          <p:nvPr/>
        </p:nvSpPr>
        <p:spPr>
          <a:xfrm>
            <a:off x="5405506" y="3496436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4446" y="3810474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’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to determine the signs</a:t>
            </a: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3951508" y="3841699"/>
            <a:ext cx="20051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1)</a:t>
            </a:r>
            <a:r>
              <a:rPr lang="en-GB" sz="2400" dirty="0"/>
              <a:t> = 3(-1)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6811702" y="3849893"/>
            <a:ext cx="1389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-</a:t>
            </a:r>
            <a:r>
              <a:rPr lang="en-GB" sz="2400" dirty="0">
                <a:latin typeface="Times New Roman" pitchFamily="18" charset="0"/>
              </a:rPr>
              <a:t>1)</a:t>
            </a:r>
            <a:r>
              <a:rPr lang="en-GB" sz="2400" dirty="0"/>
              <a:t> = 3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963999" y="3842953"/>
            <a:ext cx="17742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3(1)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53" name="Rectangle 52"/>
          <p:cNvSpPr/>
          <p:nvPr/>
        </p:nvSpPr>
        <p:spPr>
          <a:xfrm>
            <a:off x="6818185" y="3849892"/>
            <a:ext cx="1286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f’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3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86049" y="457628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dirty="0">
                <a:latin typeface="+mn-lt"/>
              </a:rPr>
              <a:t>has no relative extrema since the derivative does not change sign a</a:t>
            </a:r>
            <a:r>
              <a:rPr lang="en-GB" sz="2400" dirty="0"/>
              <a:t>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3254365" y="5255536"/>
            <a:ext cx="1596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(0)</a:t>
            </a:r>
            <a:r>
              <a:rPr lang="en-GB" sz="2400" baseline="30000" dirty="0"/>
              <a:t>3</a:t>
            </a:r>
            <a:r>
              <a:rPr lang="en-GB" sz="2400" dirty="0"/>
              <a:t> 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537683" y="5219046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73751" y="539514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for the critical number</a:t>
            </a:r>
          </a:p>
        </p:txBody>
      </p:sp>
      <p:sp>
        <p:nvSpPr>
          <p:cNvPr id="6" name="Rectangle 5"/>
          <p:cNvSpPr/>
          <p:nvPr/>
        </p:nvSpPr>
        <p:spPr>
          <a:xfrm>
            <a:off x="3091968" y="5881768"/>
            <a:ext cx="5679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The point (0, 0) is a point of inflection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BCF41140-6EE4-4C32-A8AC-9E7BDFB02837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4DC9E928-B4E2-4E34-9CBA-D724DF45B41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221B70CB-2902-459A-8FA8-2415B81783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33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0" grpId="0"/>
      <p:bldP spid="710671" grpId="0"/>
      <p:bldP spid="18" grpId="0"/>
      <p:bldP spid="19" grpId="0"/>
      <p:bldP spid="20" grpId="0"/>
      <p:bldP spid="22" grpId="0"/>
      <p:bldP spid="24" grpId="0"/>
      <p:bldP spid="42" grpId="0"/>
      <p:bldP spid="44" grpId="0"/>
      <p:bldP spid="45" grpId="0" animBg="1"/>
      <p:bldP spid="48" grpId="0"/>
      <p:bldP spid="48" grpId="1"/>
      <p:bldP spid="49" grpId="0"/>
      <p:bldP spid="49" grpId="1"/>
      <p:bldP spid="5" grpId="0"/>
      <p:bldP spid="5" grpId="1"/>
      <p:bldP spid="52" grpId="0"/>
      <p:bldP spid="52" grpId="1"/>
      <p:bldP spid="53" grpId="0"/>
      <p:bldP spid="53" grpId="1"/>
      <p:bldP spid="54" grpId="0"/>
      <p:bldP spid="55" grpId="0"/>
      <p:bldP spid="56" grpId="0"/>
      <p:bldP spid="5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6018779" y="372282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0664" name="Text Box 8"/>
              <p:cNvSpPr txBox="1">
                <a:spLocks noChangeArrowheads="1"/>
              </p:cNvSpPr>
              <p:nvPr/>
            </p:nvSpPr>
            <p:spPr bwMode="auto">
              <a:xfrm>
                <a:off x="944378" y="908720"/>
                <a:ext cx="8039062" cy="106772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>
                    <a:latin typeface="+mn-lt"/>
                  </a:rPr>
                  <a:t>Use the first derivative test to find the relative extrema for the function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71066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4378" y="908720"/>
                <a:ext cx="8039062" cy="1067728"/>
              </a:xfrm>
              <a:prstGeom prst="rect">
                <a:avLst/>
              </a:prstGeom>
              <a:blipFill>
                <a:blip r:embed="rId3"/>
                <a:stretch>
                  <a:fillRect t="-3333" b="-556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0671" name="Text Box 15"/>
          <p:cNvSpPr txBox="1">
            <a:spLocks noChangeArrowheads="1"/>
          </p:cNvSpPr>
          <p:nvPr/>
        </p:nvSpPr>
        <p:spPr bwMode="auto">
          <a:xfrm>
            <a:off x="390817" y="4163198"/>
            <a:ext cx="85149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Since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changes from negative to positive at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dirty="0"/>
              <a:t>= 0 </a:t>
            </a:r>
            <a:r>
              <a:rPr lang="en-GB" sz="2400" dirty="0">
                <a:latin typeface="+mn-lt"/>
              </a:rPr>
              <a:t>there is a relative minimum at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2"/>
              <p:cNvSpPr txBox="1">
                <a:spLocks noChangeArrowheads="1"/>
              </p:cNvSpPr>
              <p:nvPr/>
            </p:nvSpPr>
            <p:spPr bwMode="auto">
              <a:xfrm>
                <a:off x="4191683" y="1993840"/>
                <a:ext cx="1945404" cy="654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683" y="1993840"/>
                <a:ext cx="1945404" cy="654603"/>
              </a:xfrm>
              <a:prstGeom prst="rect">
                <a:avLst/>
              </a:prstGeom>
              <a:blipFill>
                <a:blip r:embed="rId4"/>
                <a:stretch>
                  <a:fillRect l="-5016" b="-3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84370" y="2048910"/>
            <a:ext cx="32665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first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4371" y="2564893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by making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3887083" y="2556989"/>
                <a:ext cx="1575111" cy="654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400" dirty="0"/>
                  <a:t> = 0</a:t>
                </a:r>
              </a:p>
            </p:txBody>
          </p:sp>
        </mc:Choice>
        <mc:Fallback xmlns="">
          <p:sp>
            <p:nvSpPr>
              <p:cNvPr id="2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7083" y="2556989"/>
                <a:ext cx="1575111" cy="654603"/>
              </a:xfrm>
              <a:prstGeom prst="rect">
                <a:avLst/>
              </a:prstGeom>
              <a:blipFill>
                <a:blip r:embed="rId5"/>
                <a:stretch>
                  <a:fillRect r="-1938" b="-185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680816" y="3183359"/>
            <a:ext cx="848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7200" y="371703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Use the sign diagram for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endParaRPr lang="en-GB" sz="1800" i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311179" y="3890449"/>
            <a:ext cx="2468880" cy="310701"/>
            <a:chOff x="5157678" y="4470630"/>
            <a:chExt cx="2468880" cy="310701"/>
          </a:xfrm>
        </p:grpSpPr>
        <p:sp>
          <p:nvSpPr>
            <p:cNvPr id="26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 Box 613"/>
            <p:cNvSpPr txBox="1">
              <a:spLocks noChangeArrowheads="1"/>
            </p:cNvSpPr>
            <p:nvPr/>
          </p:nvSpPr>
          <p:spPr bwMode="auto">
            <a:xfrm>
              <a:off x="6745182" y="4525301"/>
              <a:ext cx="2921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630"/>
            <p:cNvSpPr txBox="1">
              <a:spLocks noChangeArrowheads="1"/>
            </p:cNvSpPr>
            <p:nvPr/>
          </p:nvSpPr>
          <p:spPr bwMode="auto">
            <a:xfrm>
              <a:off x="5794490" y="4536856"/>
              <a:ext cx="3683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63634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65482" y="44706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5113739" y="370756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13"/>
          <p:cNvSpPr txBox="1">
            <a:spLocks noChangeArrowheads="1"/>
          </p:cNvSpPr>
          <p:nvPr/>
        </p:nvSpPr>
        <p:spPr bwMode="auto">
          <a:xfrm>
            <a:off x="6254962" y="3577625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3" name="Oval 42"/>
          <p:cNvSpPr/>
          <p:nvPr/>
        </p:nvSpPr>
        <p:spPr>
          <a:xfrm>
            <a:off x="5976060" y="3851329"/>
            <a:ext cx="91440" cy="9144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613"/>
          <p:cNvSpPr txBox="1">
            <a:spLocks noChangeArrowheads="1"/>
          </p:cNvSpPr>
          <p:nvPr/>
        </p:nvSpPr>
        <p:spPr bwMode="auto">
          <a:xfrm>
            <a:off x="4675382" y="357187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45" name="Oval 44"/>
          <p:cNvSpPr/>
          <p:nvPr/>
        </p:nvSpPr>
        <p:spPr>
          <a:xfrm>
            <a:off x="5072945" y="3853501"/>
            <a:ext cx="91440" cy="9144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613"/>
          <p:cNvSpPr txBox="1">
            <a:spLocks noChangeArrowheads="1"/>
          </p:cNvSpPr>
          <p:nvPr/>
        </p:nvSpPr>
        <p:spPr bwMode="auto">
          <a:xfrm>
            <a:off x="5596259" y="3569238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9848" y="4257649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 </a:t>
            </a:r>
            <a:r>
              <a:rPr lang="en-GB" sz="1800" dirty="0">
                <a:solidFill>
                  <a:srgbClr val="FF3300"/>
                </a:solidFill>
                <a:latin typeface="Corbel" panose="020B0503020204020204" pitchFamily="34" charset="0"/>
              </a:rPr>
              <a:t>’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) to determine the signs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12"/>
              <p:cNvSpPr txBox="1">
                <a:spLocks noChangeArrowheads="1"/>
              </p:cNvSpPr>
              <p:nvPr/>
            </p:nvSpPr>
            <p:spPr bwMode="auto">
              <a:xfrm>
                <a:off x="4097377" y="4214141"/>
                <a:ext cx="2401491" cy="680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-</a:t>
                </a:r>
                <a:r>
                  <a:rPr lang="en-GB" sz="2400" dirty="0">
                    <a:latin typeface="Times New Roman" pitchFamily="18" charset="0"/>
                  </a:rPr>
                  <a:t>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9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7377" y="4214141"/>
                <a:ext cx="2401491" cy="680699"/>
              </a:xfrm>
              <a:prstGeom prst="rect">
                <a:avLst/>
              </a:prstGeom>
              <a:blipFill>
                <a:blip r:embed="rId6"/>
                <a:stretch>
                  <a:fillRect l="-3807" b="-89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72011" y="4203474"/>
                <a:ext cx="1648208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-</a:t>
                </a:r>
                <a:r>
                  <a:rPr lang="en-GB" sz="2400" dirty="0">
                    <a:latin typeface="Times New Roman" pitchFamily="18" charset="0"/>
                  </a:rPr>
                  <a:t>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011" y="4203474"/>
                <a:ext cx="1648208" cy="614977"/>
              </a:xfrm>
              <a:prstGeom prst="rect">
                <a:avLst/>
              </a:prstGeom>
              <a:blipFill>
                <a:blip r:embed="rId7"/>
                <a:stretch>
                  <a:fillRect l="-555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12"/>
              <p:cNvSpPr txBox="1">
                <a:spLocks noChangeArrowheads="1"/>
              </p:cNvSpPr>
              <p:nvPr/>
            </p:nvSpPr>
            <p:spPr bwMode="auto">
              <a:xfrm>
                <a:off x="4098367" y="4214141"/>
                <a:ext cx="2926635" cy="7510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(-0.5)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0.5)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0.5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8367" y="4214141"/>
                <a:ext cx="2926635" cy="751039"/>
              </a:xfrm>
              <a:prstGeom prst="rect">
                <a:avLst/>
              </a:prstGeom>
              <a:blipFill>
                <a:blip r:embed="rId8"/>
                <a:stretch>
                  <a:fillRect l="-312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058386" y="4201135"/>
                <a:ext cx="1675459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86" y="4201135"/>
                <a:ext cx="1675459" cy="616515"/>
              </a:xfrm>
              <a:prstGeom prst="rect">
                <a:avLst/>
              </a:prstGeom>
              <a:blipFill>
                <a:blip r:embed="rId9"/>
                <a:stretch>
                  <a:fillRect l="-5818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12"/>
              <p:cNvSpPr txBox="1">
                <a:spLocks noChangeArrowheads="1"/>
              </p:cNvSpPr>
              <p:nvPr/>
            </p:nvSpPr>
            <p:spPr bwMode="auto">
              <a:xfrm>
                <a:off x="4097377" y="4214141"/>
                <a:ext cx="1949444" cy="671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7377" y="4214141"/>
                <a:ext cx="1949444" cy="671018"/>
              </a:xfrm>
              <a:prstGeom prst="rect">
                <a:avLst/>
              </a:prstGeom>
              <a:blipFill>
                <a:blip r:embed="rId10"/>
                <a:stretch>
                  <a:fillRect l="-4688" b="-272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053985" y="4214092"/>
                <a:ext cx="1229824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(2)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985" y="4214092"/>
                <a:ext cx="1229824" cy="614977"/>
              </a:xfrm>
              <a:prstGeom prst="rect">
                <a:avLst/>
              </a:prstGeom>
              <a:blipFill>
                <a:blip r:embed="rId11"/>
                <a:stretch>
                  <a:fillRect l="-742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62863" y="4861777"/>
            <a:ext cx="85149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There would not be relative extrema at </a:t>
            </a:r>
            <a:r>
              <a:rPr lang="en-GB" sz="2400" i="1" dirty="0"/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</a:t>
            </a:r>
            <a:r>
              <a:rPr lang="en-GB" sz="2400" i="1" dirty="0"/>
              <a:t>x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even if the sign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Corbel" panose="020B0503020204020204" pitchFamily="34" charset="0"/>
              </a:rPr>
              <a:t>’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+mn-lt"/>
              </a:rPr>
              <a:t>had changed, since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latin typeface="+mn-lt"/>
              </a:rPr>
              <a:t>is undefined at </a:t>
            </a:r>
            <a:r>
              <a:rPr lang="en-GB" sz="2400" i="1" dirty="0"/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and</a:t>
            </a:r>
            <a:r>
              <a:rPr lang="en-GB" sz="2400" dirty="0"/>
              <a:t> </a:t>
            </a:r>
            <a:r>
              <a:rPr lang="en-GB" sz="2400" i="1" dirty="0"/>
              <a:t>x</a:t>
            </a:r>
            <a:r>
              <a:rPr lang="en-GB" sz="2400" dirty="0"/>
              <a:t> = 1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12"/>
              <p:cNvSpPr txBox="1">
                <a:spLocks noChangeArrowheads="1"/>
              </p:cNvSpPr>
              <p:nvPr/>
            </p:nvSpPr>
            <p:spPr bwMode="auto">
              <a:xfrm>
                <a:off x="4707571" y="5746168"/>
                <a:ext cx="1511632" cy="666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(0)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7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07571" y="5746168"/>
                <a:ext cx="1511632" cy="666401"/>
              </a:xfrm>
              <a:prstGeom prst="rect">
                <a:avLst/>
              </a:prstGeom>
              <a:blipFill>
                <a:blip r:embed="rId12"/>
                <a:stretch>
                  <a:fillRect l="-6048" b="-82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/>
          <p:cNvSpPr/>
          <p:nvPr/>
        </p:nvSpPr>
        <p:spPr>
          <a:xfrm>
            <a:off x="6854304" y="5867106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4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62862" y="5986148"/>
            <a:ext cx="4209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for the critical number 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623735" y="6333264"/>
            <a:ext cx="4645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Relative minimum point is (0, 4)</a:t>
            </a:r>
          </a:p>
        </p:txBody>
      </p: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546876" y="3203004"/>
            <a:ext cx="4488729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1   or  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–1 </a:t>
            </a:r>
            <a:r>
              <a:rPr lang="en-GB" sz="2400" dirty="0">
                <a:latin typeface="+mn-lt"/>
              </a:rPr>
              <a:t>are undefined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5552816" y="3715135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613"/>
          <p:cNvSpPr txBox="1">
            <a:spLocks noChangeArrowheads="1"/>
          </p:cNvSpPr>
          <p:nvPr/>
        </p:nvSpPr>
        <p:spPr bwMode="auto">
          <a:xfrm>
            <a:off x="5406766" y="3976538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4104828" y="4214141"/>
                <a:ext cx="2356607" cy="6710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0.5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0.5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4828" y="4214141"/>
                <a:ext cx="2356607" cy="671018"/>
              </a:xfrm>
              <a:prstGeom prst="rect">
                <a:avLst/>
              </a:prstGeom>
              <a:blipFill>
                <a:blip r:embed="rId13"/>
                <a:stretch>
                  <a:fillRect l="-3876" b="-272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7058386" y="4201135"/>
                <a:ext cx="1625766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:r>
                  <a:rPr lang="en-GB" sz="2400" i="1" dirty="0">
                    <a:latin typeface="Corbel" panose="020B0503020204020204" pitchFamily="34" charset="0"/>
                  </a:rPr>
                  <a:t>’</a:t>
                </a:r>
                <a:r>
                  <a:rPr lang="en-GB" sz="2400" dirty="0">
                    <a:latin typeface="Times New Roman" pitchFamily="18" charset="0"/>
                  </a:rPr>
                  <a:t>(0.5)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86" y="4201135"/>
                <a:ext cx="1625766" cy="616515"/>
              </a:xfrm>
              <a:prstGeom prst="rect">
                <a:avLst/>
              </a:prstGeom>
              <a:blipFill>
                <a:blip r:embed="rId14"/>
                <a:stretch>
                  <a:fillRect l="-5993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613"/>
          <p:cNvSpPr txBox="1">
            <a:spLocks noChangeArrowheads="1"/>
          </p:cNvSpPr>
          <p:nvPr/>
        </p:nvSpPr>
        <p:spPr bwMode="auto">
          <a:xfrm>
            <a:off x="5143195" y="3566747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5553176" y="3910616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2">
            <a:extLst>
              <a:ext uri="{FF2B5EF4-FFF2-40B4-BE49-F238E27FC236}">
                <a16:creationId xmlns:a16="http://schemas.microsoft.com/office/drawing/2014/main" id="{0A1ED0E3-4925-4BF9-BAB1-1275D738BD1C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63" name="Oval 62"/>
          <p:cNvSpPr/>
          <p:nvPr/>
        </p:nvSpPr>
        <p:spPr>
          <a:xfrm>
            <a:off x="5507370" y="3856121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15"/>
            <a:extLst>
              <a:ext uri="{FF2B5EF4-FFF2-40B4-BE49-F238E27FC236}">
                <a16:creationId xmlns:a16="http://schemas.microsoft.com/office/drawing/2014/main" id="{450A7652-1926-4770-8756-200C8F0E6FFC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hlinkClick r:id="rId15"/>
            <a:extLst>
              <a:ext uri="{FF2B5EF4-FFF2-40B4-BE49-F238E27FC236}">
                <a16:creationId xmlns:a16="http://schemas.microsoft.com/office/drawing/2014/main" id="{10043486-331F-4DB3-BEFD-F9B7D62CE2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0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671" grpId="0"/>
      <p:bldP spid="18" grpId="0"/>
      <p:bldP spid="19" grpId="0"/>
      <p:bldP spid="20" grpId="0"/>
      <p:bldP spid="22" grpId="0"/>
      <p:bldP spid="23" grpId="0"/>
      <p:bldP spid="24" grpId="0"/>
      <p:bldP spid="42" grpId="0"/>
      <p:bldP spid="43" grpId="0" animBg="1"/>
      <p:bldP spid="44" grpId="0"/>
      <p:bldP spid="45" grpId="0" animBg="1"/>
      <p:bldP spid="47" grpId="0"/>
      <p:bldP spid="48" grpId="0"/>
      <p:bldP spid="48" grpId="1"/>
      <p:bldP spid="49" grpId="0"/>
      <p:bldP spid="49" grpId="1"/>
      <p:bldP spid="5" grpId="0"/>
      <p:bldP spid="5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7" grpId="0"/>
      <p:bldP spid="58" grpId="0"/>
      <p:bldP spid="59" grpId="0"/>
      <p:bldP spid="61" grpId="0"/>
      <p:bldP spid="60" grpId="0" animBg="1"/>
      <p:bldP spid="64" grpId="0"/>
      <p:bldP spid="65" grpId="0"/>
      <p:bldP spid="65" grpId="1"/>
      <p:bldP spid="66" grpId="0"/>
      <p:bldP spid="66" grpId="1"/>
      <p:bldP spid="67" grpId="0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50304" y="853261"/>
            <a:ext cx="822960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Identify each labelled point as an absolute maximum or minimum, a relative maximum or minimum or neither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2076" y="5229200"/>
            <a:ext cx="2137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 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neither</a:t>
            </a:r>
            <a:endParaRPr lang="en-GB" sz="2400" dirty="0">
              <a:latin typeface="+mn-lt"/>
            </a:endParaRP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262552" y="5627155"/>
            <a:ext cx="86413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The points on the graph above the blue line have values greater than the value of the function at D and those below the blue line have values less than the value of the function at D</a:t>
            </a:r>
          </a:p>
        </p:txBody>
      </p:sp>
      <p:sp>
        <p:nvSpPr>
          <p:cNvPr id="2" name="Freeform 1"/>
          <p:cNvSpPr/>
          <p:nvPr/>
        </p:nvSpPr>
        <p:spPr>
          <a:xfrm rot="10800000">
            <a:off x="5599820" y="1799409"/>
            <a:ext cx="3080084" cy="2570928"/>
          </a:xfrm>
          <a:custGeom>
            <a:avLst/>
            <a:gdLst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73769 w 3080084"/>
              <a:gd name="connsiteY2" fmla="*/ 465221 h 2570928"/>
              <a:gd name="connsiteX3" fmla="*/ 786063 w 3080084"/>
              <a:gd name="connsiteY3" fmla="*/ 46522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73769 w 3080084"/>
              <a:gd name="connsiteY2" fmla="*/ 465221 h 2570928"/>
              <a:gd name="connsiteX3" fmla="*/ 769233 w 3080084"/>
              <a:gd name="connsiteY3" fmla="*/ 45400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54001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42782 h 2570928"/>
              <a:gd name="connsiteX4" fmla="*/ 882316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23281 w 3080084"/>
              <a:gd name="connsiteY2" fmla="*/ 487660 h 2570928"/>
              <a:gd name="connsiteX3" fmla="*/ 769233 w 3080084"/>
              <a:gd name="connsiteY3" fmla="*/ 44278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12061 w 3080084"/>
              <a:gd name="connsiteY2" fmla="*/ 482050 h 2570928"/>
              <a:gd name="connsiteX3" fmla="*/ 769233 w 3080084"/>
              <a:gd name="connsiteY3" fmla="*/ 44278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612061 w 3080084"/>
              <a:gd name="connsiteY2" fmla="*/ 482050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55963 w 3080084"/>
              <a:gd name="connsiteY2" fmla="*/ 521319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83027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54978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  <a:gd name="connsiteX0" fmla="*/ 0 w 3080084"/>
              <a:gd name="connsiteY0" fmla="*/ 2165684 h 2570928"/>
              <a:gd name="connsiteX1" fmla="*/ 417095 w 3080084"/>
              <a:gd name="connsiteY1" fmla="*/ 802105 h 2570928"/>
              <a:gd name="connsiteX2" fmla="*/ 533524 w 3080084"/>
              <a:gd name="connsiteY2" fmla="*/ 554978 h 2570928"/>
              <a:gd name="connsiteX3" fmla="*/ 741184 w 3080084"/>
              <a:gd name="connsiteY3" fmla="*/ 437172 h 2570928"/>
              <a:gd name="connsiteX4" fmla="*/ 921585 w 3080084"/>
              <a:gd name="connsiteY4" fmla="*/ 529389 h 2570928"/>
              <a:gd name="connsiteX5" fmla="*/ 1122948 w 3080084"/>
              <a:gd name="connsiteY5" fmla="*/ 834189 h 2570928"/>
              <a:gd name="connsiteX6" fmla="*/ 1475874 w 3080084"/>
              <a:gd name="connsiteY6" fmla="*/ 1748589 h 2570928"/>
              <a:gd name="connsiteX7" fmla="*/ 1732548 w 3080084"/>
              <a:gd name="connsiteY7" fmla="*/ 2326105 h 2570928"/>
              <a:gd name="connsiteX8" fmla="*/ 1925053 w 3080084"/>
              <a:gd name="connsiteY8" fmla="*/ 2534653 h 2570928"/>
              <a:gd name="connsiteX9" fmla="*/ 2037348 w 3080084"/>
              <a:gd name="connsiteY9" fmla="*/ 2566737 h 2570928"/>
              <a:gd name="connsiteX10" fmla="*/ 2197769 w 3080084"/>
              <a:gd name="connsiteY10" fmla="*/ 2486526 h 2570928"/>
              <a:gd name="connsiteX11" fmla="*/ 2406316 w 3080084"/>
              <a:gd name="connsiteY11" fmla="*/ 2261937 h 2570928"/>
              <a:gd name="connsiteX12" fmla="*/ 2614863 w 3080084"/>
              <a:gd name="connsiteY12" fmla="*/ 1716505 h 2570928"/>
              <a:gd name="connsiteX13" fmla="*/ 2935705 w 3080084"/>
              <a:gd name="connsiteY13" fmla="*/ 625642 h 2570928"/>
              <a:gd name="connsiteX14" fmla="*/ 3080084 w 3080084"/>
              <a:gd name="connsiteY14" fmla="*/ 0 h 2570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80084" h="2570928">
                <a:moveTo>
                  <a:pt x="0" y="2165684"/>
                </a:moveTo>
                <a:cubicBezTo>
                  <a:pt x="152400" y="1625599"/>
                  <a:pt x="328174" y="1070556"/>
                  <a:pt x="417095" y="802105"/>
                </a:cubicBezTo>
                <a:cubicBezTo>
                  <a:pt x="506016" y="533654"/>
                  <a:pt x="479509" y="632629"/>
                  <a:pt x="533524" y="554978"/>
                </a:cubicBezTo>
                <a:cubicBezTo>
                  <a:pt x="587539" y="477327"/>
                  <a:pt x="676507" y="441437"/>
                  <a:pt x="741184" y="437172"/>
                </a:cubicBezTo>
                <a:cubicBezTo>
                  <a:pt x="805861" y="432907"/>
                  <a:pt x="857958" y="463220"/>
                  <a:pt x="921585" y="529389"/>
                </a:cubicBezTo>
                <a:cubicBezTo>
                  <a:pt x="985212" y="595559"/>
                  <a:pt x="1030567" y="630989"/>
                  <a:pt x="1122948" y="834189"/>
                </a:cubicBezTo>
                <a:cubicBezTo>
                  <a:pt x="1215329" y="1037389"/>
                  <a:pt x="1374274" y="1499936"/>
                  <a:pt x="1475874" y="1748589"/>
                </a:cubicBezTo>
                <a:cubicBezTo>
                  <a:pt x="1577474" y="1997242"/>
                  <a:pt x="1657685" y="2195094"/>
                  <a:pt x="1732548" y="2326105"/>
                </a:cubicBezTo>
                <a:cubicBezTo>
                  <a:pt x="1807411" y="2457116"/>
                  <a:pt x="1874253" y="2494548"/>
                  <a:pt x="1925053" y="2534653"/>
                </a:cubicBezTo>
                <a:cubicBezTo>
                  <a:pt x="1975853" y="2574758"/>
                  <a:pt x="1991895" y="2574758"/>
                  <a:pt x="2037348" y="2566737"/>
                </a:cubicBezTo>
                <a:cubicBezTo>
                  <a:pt x="2082801" y="2558716"/>
                  <a:pt x="2136274" y="2537326"/>
                  <a:pt x="2197769" y="2486526"/>
                </a:cubicBezTo>
                <a:cubicBezTo>
                  <a:pt x="2259264" y="2435726"/>
                  <a:pt x="2336800" y="2390274"/>
                  <a:pt x="2406316" y="2261937"/>
                </a:cubicBezTo>
                <a:cubicBezTo>
                  <a:pt x="2475832" y="2133600"/>
                  <a:pt x="2526632" y="1989221"/>
                  <a:pt x="2614863" y="1716505"/>
                </a:cubicBezTo>
                <a:cubicBezTo>
                  <a:pt x="2703094" y="1443789"/>
                  <a:pt x="2858168" y="911726"/>
                  <a:pt x="2935705" y="625642"/>
                </a:cubicBezTo>
                <a:cubicBezTo>
                  <a:pt x="3013242" y="339558"/>
                  <a:pt x="3046663" y="169779"/>
                  <a:pt x="3080084" y="0"/>
                </a:cubicBezTo>
              </a:path>
            </a:pathLst>
          </a:custGeom>
          <a:noFill/>
          <a:ln>
            <a:solidFill>
              <a:srgbClr val="FF0000"/>
            </a:solidFill>
            <a:headEnd type="oval" w="lg" len="lg"/>
            <a:tail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190617" y="4032200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9512" y="1930742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91189" y="3975047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79904" y="1998688"/>
            <a:ext cx="409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</a:rPr>
              <a:t>D</a:t>
            </a:r>
          </a:p>
        </p:txBody>
      </p:sp>
      <p:sp>
        <p:nvSpPr>
          <p:cNvPr id="3" name="Oval 2"/>
          <p:cNvSpPr/>
          <p:nvPr/>
        </p:nvSpPr>
        <p:spPr>
          <a:xfrm>
            <a:off x="7865943" y="3871986"/>
            <a:ext cx="137160" cy="1371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546954" y="1756774"/>
            <a:ext cx="137160" cy="13716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72075" y="1700808"/>
            <a:ext cx="3809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 is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minimum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72075" y="2060848"/>
            <a:ext cx="59868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Since the value of the function of A is the least value of the function over its entire domain.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240073" y="3933056"/>
            <a:ext cx="46199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C is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absolute maximum and relative maximum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40073" y="4653136"/>
            <a:ext cx="86638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Since the value of the function of C is the greatest value of the function over its entire domain.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240073" y="2636912"/>
            <a:ext cx="4187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B is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relative minimum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40073" y="2996952"/>
            <a:ext cx="52680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Cannot be an absolute minimum since there are values of the function less than the value of the function at B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044244" y="2204864"/>
            <a:ext cx="301752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4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E8EB16D-B924-4833-8877-4EBBE2993D99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CEDBC67-520C-465D-B097-57E80AA8A21E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E7C5C1A9-47B2-4FE6-8362-0D3EED97C00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115616" y="1022925"/>
            <a:ext cx="69127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Find the absolute maximum and minimum for </a:t>
            </a:r>
            <a:r>
              <a:rPr lang="en-GB" sz="2400" i="1" dirty="0">
                <a:latin typeface="Times New Roman" pitchFamily="18" charset="0"/>
              </a:rPr>
              <a:t>f(x)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- 2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>
                <a:latin typeface="+mn-lt"/>
              </a:rPr>
              <a:t>on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-1 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latin typeface="Times New Roman" pitchFamily="18" charset="0"/>
                <a:sym typeface="Symbol" panose="05050102010706020507" pitchFamily="18" charset="2"/>
              </a:rPr>
              <a:t>  2</a:t>
            </a:r>
            <a:endParaRPr lang="en-GB" sz="2400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782303" y="2820113"/>
            <a:ext cx="10358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2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309866" y="1865230"/>
            <a:ext cx="1834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GB" sz="2400" i="1" dirty="0">
                <a:latin typeface="Corbel" panose="020B0503020204020204" pitchFamily="34" charset="0"/>
              </a:rPr>
              <a:t>’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351" y="1894181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derivative of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351" y="2377912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Find the critical numbers where 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f </a:t>
            </a:r>
            <a:r>
              <a:rPr lang="en-GB" sz="1800" i="1" dirty="0">
                <a:solidFill>
                  <a:srgbClr val="FF3300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’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3300"/>
                </a:solidFill>
              </a:rPr>
              <a:t>= 0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275754" y="2360937"/>
            <a:ext cx="1542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2 = 0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987463" y="3216081"/>
            <a:ext cx="798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=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687908" y="3755002"/>
            <a:ext cx="26837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(-1)</a:t>
            </a:r>
            <a:r>
              <a:rPr lang="en-GB" sz="2400" baseline="30000" dirty="0"/>
              <a:t>2</a:t>
            </a:r>
            <a:r>
              <a:rPr lang="en-GB" sz="2400" dirty="0"/>
              <a:t> – 2(-1)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32741" y="3751691"/>
            <a:ext cx="1258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(-1)</a:t>
            </a:r>
            <a:r>
              <a:rPr lang="en-GB" sz="2400" dirty="0"/>
              <a:t> = 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4724" y="3762405"/>
            <a:ext cx="31130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Evaluate</a:t>
            </a:r>
            <a:r>
              <a:rPr lang="en-GB" sz="1800" dirty="0">
                <a:solidFill>
                  <a:srgbClr val="FF3300"/>
                </a:solidFill>
              </a:rPr>
              <a:t> </a:t>
            </a:r>
            <a:r>
              <a:rPr lang="en-GB" sz="1800" i="1" dirty="0">
                <a:solidFill>
                  <a:srgbClr val="FF3300"/>
                </a:solidFill>
              </a:rPr>
              <a:t>f</a:t>
            </a:r>
            <a:r>
              <a:rPr lang="en-GB" sz="1800" dirty="0">
                <a:solidFill>
                  <a:srgbClr val="FF3300"/>
                </a:solidFill>
              </a:rPr>
              <a:t>(</a:t>
            </a:r>
            <a:r>
              <a:rPr lang="en-GB" sz="1800" i="1" dirty="0">
                <a:solidFill>
                  <a:srgbClr val="FF3300"/>
                </a:solidFill>
              </a:rPr>
              <a:t>x</a:t>
            </a:r>
            <a:r>
              <a:rPr lang="en-GB" sz="1800" dirty="0">
                <a:solidFill>
                  <a:srgbClr val="FF3300"/>
                </a:solidFill>
              </a:rPr>
              <a:t>) </a:t>
            </a:r>
            <a:r>
              <a:rPr lang="en-GB" sz="1800" dirty="0">
                <a:solidFill>
                  <a:srgbClr val="FF3300"/>
                </a:solidFill>
                <a:latin typeface="+mn-lt"/>
              </a:rPr>
              <a:t>at each endpoint and critical number in the interval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72151" y="6062786"/>
            <a:ext cx="3560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Absolute minimum is -1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775432" y="4250709"/>
            <a:ext cx="24240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(2)</a:t>
            </a:r>
            <a:r>
              <a:rPr lang="en-GB" sz="2400" baseline="30000" dirty="0"/>
              <a:t>2</a:t>
            </a:r>
            <a:r>
              <a:rPr lang="en-GB" sz="2400" dirty="0"/>
              <a:t> – 2(2)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190422" y="4255395"/>
            <a:ext cx="1156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0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770312" y="4978873"/>
            <a:ext cx="2324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(1)</a:t>
            </a:r>
            <a:r>
              <a:rPr lang="en-GB" sz="2400" baseline="30000" dirty="0"/>
              <a:t>2</a:t>
            </a:r>
            <a:r>
              <a:rPr lang="en-GB" sz="2400" dirty="0"/>
              <a:t> – 2(1)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185302" y="4983559"/>
            <a:ext cx="123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(2)</a:t>
            </a:r>
            <a:r>
              <a:rPr lang="en-GB" sz="2400" dirty="0"/>
              <a:t> = -1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87908" y="352298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Endpoints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87908" y="4685735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+mn-lt"/>
              </a:rPr>
              <a:t>Critical number</a:t>
            </a:r>
            <a:endParaRPr lang="en-GB" sz="18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75132" y="5455219"/>
            <a:ext cx="3459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Absolute maximum is 3</a:t>
            </a:r>
          </a:p>
        </p:txBody>
      </p:sp>
      <p:sp>
        <p:nvSpPr>
          <p:cNvPr id="27" name="16 Rectángulo"/>
          <p:cNvSpPr/>
          <p:nvPr/>
        </p:nvSpPr>
        <p:spPr>
          <a:xfrm>
            <a:off x="179512" y="476672"/>
            <a:ext cx="1651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Example 5</a:t>
            </a: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B1A7D36C-D1A7-458C-8A66-C08577E8EED9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CE69988A-E241-4BF6-A3B3-0404F3F372A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A9BD29D1-3B23-4978-91B4-E23525C327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85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3151</TotalTime>
  <Words>1316</Words>
  <Application>Microsoft Office PowerPoint</Application>
  <PresentationFormat>On-screen Show (4:3)</PresentationFormat>
  <Paragraphs>178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Comic Sans MS</vt:lpstr>
      <vt:lpstr>Corbel</vt:lpstr>
      <vt:lpstr>Times New Roman</vt:lpstr>
      <vt:lpstr>Wingdings 2</vt:lpstr>
      <vt:lpstr>Theme1</vt:lpstr>
      <vt:lpstr>Local maximum and minimum points</vt:lpstr>
      <vt:lpstr>Maxima/minima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91</cp:revision>
  <dcterms:created xsi:type="dcterms:W3CDTF">2013-02-27T02:24:37Z</dcterms:created>
  <dcterms:modified xsi:type="dcterms:W3CDTF">2020-07-06T10:17:09Z</dcterms:modified>
</cp:coreProperties>
</file>