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56" r:id="rId2"/>
    <p:sldId id="262" r:id="rId3"/>
    <p:sldId id="315" r:id="rId4"/>
    <p:sldId id="316" r:id="rId5"/>
    <p:sldId id="317" r:id="rId6"/>
    <p:sldId id="329" r:id="rId7"/>
    <p:sldId id="318" r:id="rId8"/>
    <p:sldId id="322" r:id="rId9"/>
    <p:sldId id="323" r:id="rId10"/>
    <p:sldId id="324" r:id="rId11"/>
    <p:sldId id="325" r:id="rId12"/>
    <p:sldId id="326" r:id="rId13"/>
    <p:sldId id="298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0100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014" y="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A0B8AC-CB57-4E3A-BFE1-D2E008EA5243}" type="datetimeFigureOut">
              <a:rPr lang="en-GB" smtClean="0"/>
              <a:pPr/>
              <a:t>10/08/2023</a:t>
            </a:fld>
            <a:endParaRPr lang="en-GB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E9DFC2-F24E-43F0-976A-6BB7EB248BD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42135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CBC84F-1893-4C24-8EA9-365996078AE7}" type="slidenum">
              <a:rPr lang="en-GB"/>
              <a:pPr/>
              <a:t>2</a:t>
            </a:fld>
            <a:endParaRPr lang="en-GB"/>
          </a:p>
        </p:txBody>
      </p:sp>
      <p:sp>
        <p:nvSpPr>
          <p:cNvPr id="848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889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70102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>
                <a:solidFill>
                  <a:prstClr val="black"/>
                </a:solidFill>
              </a:rPr>
              <a:pPr/>
              <a:t>11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1644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>
                <a:solidFill>
                  <a:prstClr val="black"/>
                </a:solidFill>
              </a:rPr>
              <a:pPr/>
              <a:t>12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6965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>
                <a:solidFill>
                  <a:prstClr val="black"/>
                </a:solidFill>
              </a:rPr>
              <a:pPr/>
              <a:t>3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5504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>
                <a:solidFill>
                  <a:prstClr val="black"/>
                </a:solidFill>
              </a:rPr>
              <a:pPr/>
              <a:t>4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1774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>
                <a:solidFill>
                  <a:prstClr val="black"/>
                </a:solidFill>
              </a:rPr>
              <a:pPr/>
              <a:t>5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5177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>
                <a:solidFill>
                  <a:prstClr val="black"/>
                </a:solidFill>
              </a:rPr>
              <a:pPr/>
              <a:t>6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6229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>
                <a:solidFill>
                  <a:prstClr val="black"/>
                </a:solidFill>
              </a:rPr>
              <a:pPr/>
              <a:t>7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1929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>
                <a:solidFill>
                  <a:prstClr val="black"/>
                </a:solidFill>
              </a:rPr>
              <a:pPr/>
              <a:t>8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9553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>
                <a:solidFill>
                  <a:prstClr val="black"/>
                </a:solidFill>
              </a:rPr>
              <a:pPr/>
              <a:t>9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6904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>
                <a:solidFill>
                  <a:prstClr val="black"/>
                </a:solidFill>
              </a:rPr>
              <a:pPr/>
              <a:t>10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4250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47C9B81F-C347-4BEF-BFDF-29C42F48304A}" type="datetimeFigureOut">
              <a:rPr lang="en-US" smtClean="0"/>
              <a:pPr/>
              <a:t>8/10/2023</a:t>
            </a:fld>
            <a:endParaRPr lang="en-U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8870020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8/10/2023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937206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8/10/2023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405450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8/10/2023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433223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47C9B81F-C347-4BEF-BFDF-29C42F48304A}" type="datetimeFigureOut">
              <a:rPr lang="en-US" smtClean="0"/>
              <a:pPr/>
              <a:t>8/10/2023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5035804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8/10/2023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013232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8/10/2023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224390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8/10/2023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243705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8/10/2023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745870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8/10/2023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23885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8/10/2023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238707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8/10/2023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934870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hyperlink" Target="http://www.mathssupport.org/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hyperlink" Target="http://www.mathssupport.org/" TargetMode="External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hyperlink" Target="http://www.mathssupport.org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17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17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17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24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0.png"/><Relationship Id="rId5" Type="http://schemas.openxmlformats.org/officeDocument/2006/relationships/image" Target="../media/image170.png"/><Relationship Id="rId4" Type="http://schemas.openxmlformats.org/officeDocument/2006/relationships/hyperlink" Target="http://www.mathssupport.org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marL="630238" indent="-630238"/>
            <a:r>
              <a:rPr lang="en-US" dirty="0"/>
              <a:t>LO: Use the GDC to find the definite integral.</a:t>
            </a:r>
            <a:endParaRPr lang="en-GB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en-GB" sz="4800" dirty="0"/>
              <a:t>Definite integral using technology</a:t>
            </a:r>
            <a:endParaRPr lang="en-GB" sz="4800" i="1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>
            <a:hlinkClick r:id="rId2"/>
            <a:extLst>
              <a:ext uri="{FF2B5EF4-FFF2-40B4-BE49-F238E27FC236}">
                <a16:creationId xmlns:a16="http://schemas.microsoft.com/office/drawing/2014/main" id="{9C253A4B-085E-4F2C-B74A-5EAA9173BDF4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60B80391-0512-426E-B0EA-D7568BB55772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D96B9EF-A99F-495C-AD42-A10B2B6DE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A409D-DDCE-413C-92AD-66CCD558DA33}" type="datetime3">
              <a:rPr lang="en-US" smtClean="0"/>
              <a:t>10 August 2023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673"/>
    </mc:Choice>
    <mc:Fallback xmlns="">
      <p:transition spd="slow" advTm="4673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635" name="Text Box 3"/>
          <p:cNvSpPr txBox="1">
            <a:spLocks noChangeArrowheads="1"/>
          </p:cNvSpPr>
          <p:nvPr/>
        </p:nvSpPr>
        <p:spPr bwMode="auto">
          <a:xfrm>
            <a:off x="250824" y="1074738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Evaluate the definite integral</a:t>
            </a: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457200" y="260648"/>
            <a:ext cx="8229600" cy="432048"/>
          </a:xfrm>
          <a:prstGeom prst="rect">
            <a:avLst/>
          </a:prstGeom>
        </p:spPr>
        <p:txBody>
          <a:bodyPr vert="horz" lIns="0" rIns="0" bIns="0" anchor="b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>
                <a:solidFill>
                  <a:srgbClr val="04617B"/>
                </a:solidFill>
              </a:rPr>
              <a:t>Definite integrals using GDC</a:t>
            </a:r>
          </a:p>
        </p:txBody>
      </p:sp>
      <p:sp>
        <p:nvSpPr>
          <p:cNvPr id="39" name="Rectangle 38">
            <a:hlinkClick r:id="rId3"/>
            <a:extLst>
              <a:ext uri="{FF2B5EF4-FFF2-40B4-BE49-F238E27FC236}">
                <a16:creationId xmlns:a16="http://schemas.microsoft.com/office/drawing/2014/main" id="{26384138-3A18-40AF-BD4F-507282C628C5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>
            <a:hlinkClick r:id="rId3"/>
            <a:extLst>
              <a:ext uri="{FF2B5EF4-FFF2-40B4-BE49-F238E27FC236}">
                <a16:creationId xmlns:a16="http://schemas.microsoft.com/office/drawing/2014/main" id="{AE6C82DA-1117-4FC6-9E1F-9BCC4ADE6320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523BD42-778F-700D-9CB0-792EE5709D29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1520" y="1554480"/>
            <a:ext cx="2114936" cy="493776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B979ED6D-A2A7-CAA0-F1FF-5C5D412F757E}"/>
              </a:ext>
            </a:extLst>
          </p:cNvPr>
          <p:cNvSpPr/>
          <p:nvPr/>
        </p:nvSpPr>
        <p:spPr>
          <a:xfrm>
            <a:off x="3497068" y="1830195"/>
            <a:ext cx="27987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</a:rPr>
              <a:t>Turn on the GDC</a:t>
            </a:r>
            <a:endParaRPr lang="en-GB" sz="24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6" name="Text Box 7">
            <a:extLst>
              <a:ext uri="{FF2B5EF4-FFF2-40B4-BE49-F238E27FC236}">
                <a16:creationId xmlns:a16="http://schemas.microsoft.com/office/drawing/2014/main" id="{D5290598-6AC7-CDD8-FCE1-DD316B984A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3802" y="2816484"/>
            <a:ext cx="22717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</a:rPr>
              <a:t>Press 9 </a:t>
            </a:r>
            <a:r>
              <a:rPr lang="en-US" sz="2400" dirty="0" err="1">
                <a:solidFill>
                  <a:srgbClr val="FF6600"/>
                </a:solidFill>
                <a:latin typeface="+mn-lt"/>
              </a:rPr>
              <a:t>fnINT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7" name="Text Box 7">
            <a:extLst>
              <a:ext uri="{FF2B5EF4-FFF2-40B4-BE49-F238E27FC236}">
                <a16:creationId xmlns:a16="http://schemas.microsoft.com/office/drawing/2014/main" id="{A9F246ED-16A4-E76E-E9BC-000829BBA1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5573" y="2354819"/>
            <a:ext cx="199285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</a:rPr>
              <a:t>Press MATH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8" name="Text Box 7">
            <a:extLst>
              <a:ext uri="{FF2B5EF4-FFF2-40B4-BE49-F238E27FC236}">
                <a16:creationId xmlns:a16="http://schemas.microsoft.com/office/drawing/2014/main" id="{455E3968-D1EA-8F57-EF2D-821E6C9B1E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39216" y="3341108"/>
            <a:ext cx="122822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Type in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10" name="Text Box 7">
            <a:extLst>
              <a:ext uri="{FF2B5EF4-FFF2-40B4-BE49-F238E27FC236}">
                <a16:creationId xmlns:a16="http://schemas.microsoft.com/office/drawing/2014/main" id="{6F9F9DD8-2AAD-CD89-1D0E-794C80DB5B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2925" y="3291840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  <a:sym typeface="Webdings" panose="05030102010509060703" pitchFamily="18" charset="2"/>
              </a:rPr>
              <a:t>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18" name="Text Box 7">
            <a:extLst>
              <a:ext uri="{FF2B5EF4-FFF2-40B4-BE49-F238E27FC236}">
                <a16:creationId xmlns:a16="http://schemas.microsoft.com/office/drawing/2014/main" id="{D5CC09D4-910F-EBA7-33EE-CC04E45A0E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9259" y="3291840"/>
            <a:ext cx="3722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4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19" name="Text Box 7">
            <a:extLst>
              <a:ext uri="{FF2B5EF4-FFF2-40B4-BE49-F238E27FC236}">
                <a16:creationId xmlns:a16="http://schemas.microsoft.com/office/drawing/2014/main" id="{0AB0FB38-CC49-4C1E-86E9-5CFCA5E3A3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2269" y="3291840"/>
            <a:ext cx="2984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1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20" name="Text Box 7">
            <a:extLst>
              <a:ext uri="{FF2B5EF4-FFF2-40B4-BE49-F238E27FC236}">
                <a16:creationId xmlns:a16="http://schemas.microsoft.com/office/drawing/2014/main" id="{624FE108-EB8E-4F03-07C1-EC85C8CA67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2971" y="3278149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  <a:sym typeface="Webdings" panose="05030102010509060703" pitchFamily="18" charset="2"/>
              </a:rPr>
              <a:t>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 Box 7">
                <a:extLst>
                  <a:ext uri="{FF2B5EF4-FFF2-40B4-BE49-F238E27FC236}">
                    <a16:creationId xmlns:a16="http://schemas.microsoft.com/office/drawing/2014/main" id="{07B23433-B462-3836-0C56-FA1CB7AAFC9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860613" y="3248943"/>
                <a:ext cx="1324209" cy="4657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 dirty="0">
                    <a:solidFill>
                      <a:srgbClr val="FF6600"/>
                    </a:solidFill>
                    <a:latin typeface="+mn-lt"/>
                  </a:rPr>
                  <a:t>(1 -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i="1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rad>
                  </m:oMath>
                </a14:m>
                <a:r>
                  <a:rPr lang="en-US" sz="2400" dirty="0">
                    <a:solidFill>
                      <a:srgbClr val="FF6600"/>
                    </a:solidFill>
                    <a:latin typeface="+mn-lt"/>
                  </a:rPr>
                  <a:t> )</a:t>
                </a:r>
                <a:endParaRPr lang="en-US" sz="2400" baseline="30000" dirty="0">
                  <a:solidFill>
                    <a:srgbClr val="FF6600"/>
                  </a:solidFill>
                  <a:latin typeface="+mn-lt"/>
                </a:endParaRPr>
              </a:p>
            </p:txBody>
          </p:sp>
        </mc:Choice>
        <mc:Fallback>
          <p:sp>
            <p:nvSpPr>
              <p:cNvPr id="22" name="Text Box 7">
                <a:extLst>
                  <a:ext uri="{FF2B5EF4-FFF2-40B4-BE49-F238E27FC236}">
                    <a16:creationId xmlns:a16="http://schemas.microsoft.com/office/drawing/2014/main" id="{07B23433-B462-3836-0C56-FA1CB7AAFC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860613" y="3248943"/>
                <a:ext cx="1324209" cy="465769"/>
              </a:xfrm>
              <a:prstGeom prst="rect">
                <a:avLst/>
              </a:prstGeom>
              <a:blipFill>
                <a:blip r:embed="rId5"/>
                <a:stretch>
                  <a:fillRect l="-6881" t="-9211" r="-5963" b="-30263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 Box 7">
                <a:extLst>
                  <a:ext uri="{FF2B5EF4-FFF2-40B4-BE49-F238E27FC236}">
                    <a16:creationId xmlns:a16="http://schemas.microsoft.com/office/drawing/2014/main" id="{33935542-3941-100F-2031-A43D920287E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516350" y="3278149"/>
                <a:ext cx="620491" cy="4657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i="1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</m:oMath>
                  </m:oMathPara>
                </a14:m>
                <a:endParaRPr lang="en-US" sz="2400" baseline="30000" dirty="0">
                  <a:solidFill>
                    <a:srgbClr val="FF6600"/>
                  </a:solidFill>
                  <a:latin typeface="+mn-lt"/>
                </a:endParaRPr>
              </a:p>
            </p:txBody>
          </p:sp>
        </mc:Choice>
        <mc:Fallback>
          <p:sp>
            <p:nvSpPr>
              <p:cNvPr id="26" name="Text Box 7">
                <a:extLst>
                  <a:ext uri="{FF2B5EF4-FFF2-40B4-BE49-F238E27FC236}">
                    <a16:creationId xmlns:a16="http://schemas.microsoft.com/office/drawing/2014/main" id="{33935542-3941-100F-2031-A43D920287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16350" y="3278149"/>
                <a:ext cx="620491" cy="46576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 Box 7">
            <a:extLst>
              <a:ext uri="{FF2B5EF4-FFF2-40B4-BE49-F238E27FC236}">
                <a16:creationId xmlns:a16="http://schemas.microsoft.com/office/drawing/2014/main" id="{EB6FF197-03EB-8FBB-51E0-5054BA6A12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50997" y="3235143"/>
            <a:ext cx="4138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32" name="Text Box 7">
            <a:extLst>
              <a:ext uri="{FF2B5EF4-FFF2-40B4-BE49-F238E27FC236}">
                <a16:creationId xmlns:a16="http://schemas.microsoft.com/office/drawing/2014/main" id="{0DAD8344-2C82-A045-FD21-47558FF35A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10056" y="3297893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  <a:sym typeface="Webdings" panose="05030102010509060703" pitchFamily="18" charset="2"/>
              </a:rPr>
              <a:t>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0F529245-830C-EA36-9109-FB6BE7B8C6B5}"/>
                  </a:ext>
                </a:extLst>
              </p:cNvPr>
              <p:cNvSpPr txBox="1"/>
              <p:nvPr/>
            </p:nvSpPr>
            <p:spPr>
              <a:xfrm>
                <a:off x="4595753" y="840179"/>
                <a:ext cx="2186881" cy="84670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kumimoji="0" lang="en-GB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10078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10078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1</m:t>
                          </m:r>
                        </m:sub>
                        <m:sup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10078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4</m:t>
                          </m:r>
                        </m:sup>
                        <m:e>
                          <m:d>
                            <m:dPr>
                              <m:ctrlPr>
                                <a:rPr kumimoji="0" lang="en-GB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10078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kumimoji="0" lang="en-US" sz="24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010078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fPr>
                                <m:num>
                                  <m:r>
                                    <a:rPr kumimoji="0" lang="en-US" sz="24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010078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1</m:t>
                                  </m:r>
                                  <m: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010078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−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kumimoji="0" lang="en-US" sz="2400" b="0" i="1" u="none" strike="noStrike" kern="1200" cap="none" spc="0" normalizeH="0" baseline="0" noProof="0" smtClean="0">
                                          <a:ln>
                                            <a:noFill/>
                                          </a:ln>
                                          <a:solidFill>
                                            <a:srgbClr val="010078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kumimoji="0" lang="en-US" sz="2400" b="0" i="1" u="none" strike="noStrike" kern="1200" cap="none" spc="0" normalizeH="0" baseline="0" noProof="0" smtClean="0">
                                          <a:ln>
                                            <a:noFill/>
                                          </a:ln>
                                          <a:solidFill>
                                            <a:srgbClr val="010078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  <m:t>𝑥</m:t>
                                      </m:r>
                                    </m:e>
                                  </m:rad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kumimoji="0" lang="en-US" sz="2400" b="0" i="1" u="none" strike="noStrike" kern="1200" cap="none" spc="0" normalizeH="0" baseline="0" noProof="0" smtClean="0">
                                          <a:ln>
                                            <a:noFill/>
                                          </a:ln>
                                          <a:solidFill>
                                            <a:srgbClr val="010078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kumimoji="0" lang="en-US" sz="2400" b="0" i="1" u="none" strike="noStrike" kern="1200" cap="none" spc="0" normalizeH="0" baseline="0" noProof="0" smtClean="0">
                                          <a:ln>
                                            <a:noFill/>
                                          </a:ln>
                                          <a:solidFill>
                                            <a:srgbClr val="010078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  <m:t>𝑥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d>
                          <m:r>
                            <a:rPr kumimoji="0" 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10078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10078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0F529245-830C-EA36-9109-FB6BE7B8C6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5753" y="840179"/>
                <a:ext cx="2186881" cy="84670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Text Box 7">
            <a:extLst>
              <a:ext uri="{FF2B5EF4-FFF2-40B4-BE49-F238E27FC236}">
                <a16:creationId xmlns:a16="http://schemas.microsoft.com/office/drawing/2014/main" id="{CD128836-F509-5D3A-1671-83E458E691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82004" y="3291840"/>
            <a:ext cx="32092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FF6600"/>
                </a:solidFill>
                <a:cs typeface="Times New Roman" panose="02020603050405020304" pitchFamily="18" charset="0"/>
              </a:rPr>
              <a:t>x</a:t>
            </a:r>
            <a:endParaRPr lang="en-US" sz="2400" baseline="30000" dirty="0">
              <a:solidFill>
                <a:srgbClr val="FF6600"/>
              </a:solidFill>
              <a:cs typeface="Times New Roman" panose="02020603050405020304" pitchFamily="18" charset="0"/>
            </a:endParaRPr>
          </a:p>
        </p:txBody>
      </p:sp>
      <p:sp>
        <p:nvSpPr>
          <p:cNvPr id="44" name="Text Box 7">
            <a:extLst>
              <a:ext uri="{FF2B5EF4-FFF2-40B4-BE49-F238E27FC236}">
                <a16:creationId xmlns:a16="http://schemas.microsoft.com/office/drawing/2014/main" id="{53560AB5-ADB1-CE53-EC09-42F7F805E4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56277" y="3291840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  <a:sym typeface="Webdings" panose="05030102010509060703" pitchFamily="18" charset="2"/>
              </a:rPr>
              <a:t>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32963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8" grpId="0"/>
      <p:bldP spid="19" grpId="0"/>
      <p:bldP spid="20" grpId="0"/>
      <p:bldP spid="22" grpId="0"/>
      <p:bldP spid="26" grpId="0"/>
      <p:bldP spid="30" grpId="0"/>
      <p:bldP spid="32" grpId="0"/>
      <p:bldP spid="43" grpId="0"/>
      <p:bldP spid="4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>
            <a:extLst>
              <a:ext uri="{FF2B5EF4-FFF2-40B4-BE49-F238E27FC236}">
                <a16:creationId xmlns:a16="http://schemas.microsoft.com/office/drawing/2014/main" id="{EFE95525-9D79-42DE-7AEE-6344732EA0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1520" y="1554480"/>
            <a:ext cx="2138710" cy="4937760"/>
          </a:xfrm>
          <a:prstGeom prst="rect">
            <a:avLst/>
          </a:prstGeom>
        </p:spPr>
      </p:pic>
      <p:sp>
        <p:nvSpPr>
          <p:cNvPr id="965635" name="Text Box 3"/>
          <p:cNvSpPr txBox="1">
            <a:spLocks noChangeArrowheads="1"/>
          </p:cNvSpPr>
          <p:nvPr/>
        </p:nvSpPr>
        <p:spPr bwMode="auto">
          <a:xfrm>
            <a:off x="250824" y="1074738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Evaluate the definite integral</a:t>
            </a: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457200" y="260648"/>
            <a:ext cx="8229600" cy="432048"/>
          </a:xfrm>
          <a:prstGeom prst="rect">
            <a:avLst/>
          </a:prstGeom>
        </p:spPr>
        <p:txBody>
          <a:bodyPr vert="horz" lIns="0" rIns="0" bIns="0" anchor="b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>
                <a:solidFill>
                  <a:srgbClr val="04617B"/>
                </a:solidFill>
              </a:rPr>
              <a:t>Definite integrals using GDC</a:t>
            </a:r>
          </a:p>
        </p:txBody>
      </p:sp>
      <p:sp>
        <p:nvSpPr>
          <p:cNvPr id="39" name="Rectangle 38">
            <a:hlinkClick r:id="rId4"/>
            <a:extLst>
              <a:ext uri="{FF2B5EF4-FFF2-40B4-BE49-F238E27FC236}">
                <a16:creationId xmlns:a16="http://schemas.microsoft.com/office/drawing/2014/main" id="{26384138-3A18-40AF-BD4F-507282C628C5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>
            <a:hlinkClick r:id="rId4"/>
            <a:extLst>
              <a:ext uri="{FF2B5EF4-FFF2-40B4-BE49-F238E27FC236}">
                <a16:creationId xmlns:a16="http://schemas.microsoft.com/office/drawing/2014/main" id="{AE6C82DA-1117-4FC6-9E1F-9BCC4ADE6320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B96CD0E3-EAE0-46E9-8DF2-97A11CFBB43A}"/>
              </a:ext>
            </a:extLst>
          </p:cNvPr>
          <p:cNvSpPr/>
          <p:nvPr/>
        </p:nvSpPr>
        <p:spPr>
          <a:xfrm>
            <a:off x="2416833" y="6249491"/>
            <a:ext cx="338328" cy="169499"/>
          </a:xfrm>
          <a:prstGeom prst="roundRect">
            <a:avLst/>
          </a:prstGeom>
          <a:noFill/>
          <a:ln w="1905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29E65C5-352D-AF15-968A-1010E2A29AC2}"/>
              </a:ext>
            </a:extLst>
          </p:cNvPr>
          <p:cNvSpPr/>
          <p:nvPr/>
        </p:nvSpPr>
        <p:spPr>
          <a:xfrm>
            <a:off x="3497068" y="1830195"/>
            <a:ext cx="27987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</a:rPr>
              <a:t>Turn on the GDC</a:t>
            </a:r>
            <a:endParaRPr lang="en-GB" sz="24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7" name="Text Box 7">
            <a:extLst>
              <a:ext uri="{FF2B5EF4-FFF2-40B4-BE49-F238E27FC236}">
                <a16:creationId xmlns:a16="http://schemas.microsoft.com/office/drawing/2014/main" id="{E1B17AE6-73B1-839E-3089-5D78B54E04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3802" y="2816484"/>
            <a:ext cx="22717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</a:rPr>
              <a:t>Press 9 </a:t>
            </a:r>
            <a:r>
              <a:rPr lang="en-US" sz="2400" dirty="0" err="1">
                <a:solidFill>
                  <a:srgbClr val="FF6600"/>
                </a:solidFill>
                <a:latin typeface="+mn-lt"/>
              </a:rPr>
              <a:t>fnINT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8" name="Text Box 7">
            <a:extLst>
              <a:ext uri="{FF2B5EF4-FFF2-40B4-BE49-F238E27FC236}">
                <a16:creationId xmlns:a16="http://schemas.microsoft.com/office/drawing/2014/main" id="{90B83B0E-2450-107C-10CA-35D2785ED9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5573" y="2354819"/>
            <a:ext cx="199285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</a:rPr>
              <a:t>Press MATH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52" name="Text Box 7">
            <a:extLst>
              <a:ext uri="{FF2B5EF4-FFF2-40B4-BE49-F238E27FC236}">
                <a16:creationId xmlns:a16="http://schemas.microsoft.com/office/drawing/2014/main" id="{8C2849CE-FCBD-53C7-7064-1D33E7CEA8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5218" y="3814468"/>
            <a:ext cx="99899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Enter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2" name="Text Box 7">
            <a:extLst>
              <a:ext uri="{FF2B5EF4-FFF2-40B4-BE49-F238E27FC236}">
                <a16:creationId xmlns:a16="http://schemas.microsoft.com/office/drawing/2014/main" id="{5B98DD13-1E94-369A-FF3C-1AB4C3B779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39216" y="3341108"/>
            <a:ext cx="122822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Type in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4" name="Text Box 7">
            <a:extLst>
              <a:ext uri="{FF2B5EF4-FFF2-40B4-BE49-F238E27FC236}">
                <a16:creationId xmlns:a16="http://schemas.microsoft.com/office/drawing/2014/main" id="{C0145831-AAFA-9B43-FA0D-D6D7E0EBBC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2925" y="3291840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  <a:sym typeface="Webdings" panose="05030102010509060703" pitchFamily="18" charset="2"/>
              </a:rPr>
              <a:t>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5" name="Text Box 7">
            <a:extLst>
              <a:ext uri="{FF2B5EF4-FFF2-40B4-BE49-F238E27FC236}">
                <a16:creationId xmlns:a16="http://schemas.microsoft.com/office/drawing/2014/main" id="{5AEDB3C2-1563-A612-6FF6-65DF1A6BEA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9259" y="3291840"/>
            <a:ext cx="3722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4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12" name="Text Box 7">
            <a:extLst>
              <a:ext uri="{FF2B5EF4-FFF2-40B4-BE49-F238E27FC236}">
                <a16:creationId xmlns:a16="http://schemas.microsoft.com/office/drawing/2014/main" id="{D8CBE49E-26D0-C5B0-30E0-E078454A95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2269" y="3291840"/>
            <a:ext cx="2984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1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14" name="Text Box 7">
            <a:extLst>
              <a:ext uri="{FF2B5EF4-FFF2-40B4-BE49-F238E27FC236}">
                <a16:creationId xmlns:a16="http://schemas.microsoft.com/office/drawing/2014/main" id="{F8698824-3108-4F9F-1D68-DF51573B19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2971" y="3278149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  <a:sym typeface="Webdings" panose="05030102010509060703" pitchFamily="18" charset="2"/>
              </a:rPr>
              <a:t>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 Box 7">
                <a:extLst>
                  <a:ext uri="{FF2B5EF4-FFF2-40B4-BE49-F238E27FC236}">
                    <a16:creationId xmlns:a16="http://schemas.microsoft.com/office/drawing/2014/main" id="{9CB13492-3854-AC00-DE7C-74DD1FDBE00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860613" y="3248943"/>
                <a:ext cx="1324209" cy="4657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 dirty="0">
                    <a:solidFill>
                      <a:srgbClr val="FF6600"/>
                    </a:solidFill>
                    <a:latin typeface="+mn-lt"/>
                  </a:rPr>
                  <a:t>(1 -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i="1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rad>
                  </m:oMath>
                </a14:m>
                <a:r>
                  <a:rPr lang="en-US" sz="2400" dirty="0">
                    <a:solidFill>
                      <a:srgbClr val="FF6600"/>
                    </a:solidFill>
                    <a:latin typeface="+mn-lt"/>
                  </a:rPr>
                  <a:t> )</a:t>
                </a:r>
                <a:endParaRPr lang="en-US" sz="2400" baseline="30000" dirty="0">
                  <a:solidFill>
                    <a:srgbClr val="FF6600"/>
                  </a:solidFill>
                  <a:latin typeface="+mn-lt"/>
                </a:endParaRPr>
              </a:p>
            </p:txBody>
          </p:sp>
        </mc:Choice>
        <mc:Fallback>
          <p:sp>
            <p:nvSpPr>
              <p:cNvPr id="15" name="Text Box 7">
                <a:extLst>
                  <a:ext uri="{FF2B5EF4-FFF2-40B4-BE49-F238E27FC236}">
                    <a16:creationId xmlns:a16="http://schemas.microsoft.com/office/drawing/2014/main" id="{9CB13492-3854-AC00-DE7C-74DD1FDBE0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860613" y="3248943"/>
                <a:ext cx="1324209" cy="465769"/>
              </a:xfrm>
              <a:prstGeom prst="rect">
                <a:avLst/>
              </a:prstGeom>
              <a:blipFill>
                <a:blip r:embed="rId5"/>
                <a:stretch>
                  <a:fillRect l="-6881" t="-9211" r="-5963" b="-30263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 Box 7">
                <a:extLst>
                  <a:ext uri="{FF2B5EF4-FFF2-40B4-BE49-F238E27FC236}">
                    <a16:creationId xmlns:a16="http://schemas.microsoft.com/office/drawing/2014/main" id="{7B4EBE15-EBC6-62F1-2196-6225B47C9FD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516350" y="3278149"/>
                <a:ext cx="620491" cy="4657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i="1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</m:oMath>
                  </m:oMathPara>
                </a14:m>
                <a:endParaRPr lang="en-US" sz="2400" baseline="30000" dirty="0">
                  <a:solidFill>
                    <a:srgbClr val="FF6600"/>
                  </a:solidFill>
                  <a:latin typeface="+mn-lt"/>
                </a:endParaRPr>
              </a:p>
            </p:txBody>
          </p:sp>
        </mc:Choice>
        <mc:Fallback>
          <p:sp>
            <p:nvSpPr>
              <p:cNvPr id="16" name="Text Box 7">
                <a:extLst>
                  <a:ext uri="{FF2B5EF4-FFF2-40B4-BE49-F238E27FC236}">
                    <a16:creationId xmlns:a16="http://schemas.microsoft.com/office/drawing/2014/main" id="{7B4EBE15-EBC6-62F1-2196-6225B47C9F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16350" y="3278149"/>
                <a:ext cx="620491" cy="46576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 Box 7">
            <a:extLst>
              <a:ext uri="{FF2B5EF4-FFF2-40B4-BE49-F238E27FC236}">
                <a16:creationId xmlns:a16="http://schemas.microsoft.com/office/drawing/2014/main" id="{48E257EF-73AB-181F-760E-2DA96101E6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50997" y="3235143"/>
            <a:ext cx="4138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19" name="Text Box 7">
            <a:extLst>
              <a:ext uri="{FF2B5EF4-FFF2-40B4-BE49-F238E27FC236}">
                <a16:creationId xmlns:a16="http://schemas.microsoft.com/office/drawing/2014/main" id="{97672B84-E6F6-E8F3-C20D-093BFB5E58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10056" y="3297893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  <a:sym typeface="Webdings" panose="05030102010509060703" pitchFamily="18" charset="2"/>
              </a:rPr>
              <a:t>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21" name="Text Box 7">
            <a:extLst>
              <a:ext uri="{FF2B5EF4-FFF2-40B4-BE49-F238E27FC236}">
                <a16:creationId xmlns:a16="http://schemas.microsoft.com/office/drawing/2014/main" id="{FB336CF9-E612-D05E-5400-E96FF657F7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82004" y="3291840"/>
            <a:ext cx="32092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FF6600"/>
                </a:solidFill>
                <a:cs typeface="Times New Roman" panose="02020603050405020304" pitchFamily="18" charset="0"/>
              </a:rPr>
              <a:t>x</a:t>
            </a:r>
            <a:endParaRPr lang="en-US" sz="2400" baseline="30000" dirty="0">
              <a:solidFill>
                <a:srgbClr val="FF6600"/>
              </a:solidFill>
              <a:cs typeface="Times New Roman" panose="02020603050405020304" pitchFamily="18" charset="0"/>
            </a:endParaRPr>
          </a:p>
        </p:txBody>
      </p:sp>
      <p:sp>
        <p:nvSpPr>
          <p:cNvPr id="25" name="Text Box 7">
            <a:extLst>
              <a:ext uri="{FF2B5EF4-FFF2-40B4-BE49-F238E27FC236}">
                <a16:creationId xmlns:a16="http://schemas.microsoft.com/office/drawing/2014/main" id="{185D2E38-1DA7-DE44-4541-0DB89141D7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56277" y="3291840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  <a:sym typeface="Webdings" panose="05030102010509060703" pitchFamily="18" charset="2"/>
              </a:rPr>
              <a:t>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C94743F0-6D25-4935-B768-4A0E57F8BE30}"/>
                  </a:ext>
                </a:extLst>
              </p:cNvPr>
              <p:cNvSpPr txBox="1"/>
              <p:nvPr/>
            </p:nvSpPr>
            <p:spPr>
              <a:xfrm>
                <a:off x="4595753" y="840179"/>
                <a:ext cx="2186881" cy="84670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kumimoji="0" lang="en-GB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10078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10078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1</m:t>
                          </m:r>
                        </m:sub>
                        <m:sup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10078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4</m:t>
                          </m:r>
                        </m:sup>
                        <m:e>
                          <m:d>
                            <m:dPr>
                              <m:ctrlPr>
                                <a:rPr kumimoji="0" lang="en-GB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10078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kumimoji="0" lang="en-US" sz="24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010078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fPr>
                                <m:num>
                                  <m:r>
                                    <a:rPr kumimoji="0" lang="en-US" sz="24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010078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1</m:t>
                                  </m:r>
                                  <m: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010078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−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kumimoji="0" lang="en-US" sz="2400" b="0" i="1" u="none" strike="noStrike" kern="1200" cap="none" spc="0" normalizeH="0" baseline="0" noProof="0" smtClean="0">
                                          <a:ln>
                                            <a:noFill/>
                                          </a:ln>
                                          <a:solidFill>
                                            <a:srgbClr val="010078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kumimoji="0" lang="en-US" sz="2400" b="0" i="1" u="none" strike="noStrike" kern="1200" cap="none" spc="0" normalizeH="0" baseline="0" noProof="0" smtClean="0">
                                          <a:ln>
                                            <a:noFill/>
                                          </a:ln>
                                          <a:solidFill>
                                            <a:srgbClr val="010078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  <m:t>𝑥</m:t>
                                      </m:r>
                                    </m:e>
                                  </m:rad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kumimoji="0" lang="en-US" sz="2400" b="0" i="1" u="none" strike="noStrike" kern="1200" cap="none" spc="0" normalizeH="0" baseline="0" noProof="0" smtClean="0">
                                          <a:ln>
                                            <a:noFill/>
                                          </a:ln>
                                          <a:solidFill>
                                            <a:srgbClr val="010078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kumimoji="0" lang="en-US" sz="2400" b="0" i="1" u="none" strike="noStrike" kern="1200" cap="none" spc="0" normalizeH="0" baseline="0" noProof="0" smtClean="0">
                                          <a:ln>
                                            <a:noFill/>
                                          </a:ln>
                                          <a:solidFill>
                                            <a:srgbClr val="010078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  <m:t>𝑥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d>
                          <m:r>
                            <a:rPr kumimoji="0" 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10078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10078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C94743F0-6D25-4935-B768-4A0E57F8BE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5753" y="840179"/>
                <a:ext cx="2186881" cy="84670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96637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52" grpId="0"/>
      <p:bldP spid="2" grpId="0"/>
      <p:bldP spid="4" grpId="0"/>
      <p:bldP spid="5" grpId="0"/>
      <p:bldP spid="12" grpId="0"/>
      <p:bldP spid="14" grpId="0"/>
      <p:bldP spid="15" grpId="0"/>
      <p:bldP spid="16" grpId="0"/>
      <p:bldP spid="17" grpId="0"/>
      <p:bldP spid="19" grpId="0"/>
      <p:bldP spid="21" grpId="0"/>
      <p:bldP spid="2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635" name="Text Box 3"/>
          <p:cNvSpPr txBox="1">
            <a:spLocks noChangeArrowheads="1"/>
          </p:cNvSpPr>
          <p:nvPr/>
        </p:nvSpPr>
        <p:spPr bwMode="auto">
          <a:xfrm>
            <a:off x="250824" y="1074738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Evaluate the definite integral</a:t>
            </a: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457200" y="260648"/>
            <a:ext cx="8229600" cy="432048"/>
          </a:xfrm>
          <a:prstGeom prst="rect">
            <a:avLst/>
          </a:prstGeom>
        </p:spPr>
        <p:txBody>
          <a:bodyPr vert="horz" lIns="0" rIns="0" bIns="0" anchor="b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>
                <a:solidFill>
                  <a:srgbClr val="04617B"/>
                </a:solidFill>
              </a:rPr>
              <a:t>Definite integrals using GDC</a:t>
            </a:r>
          </a:p>
        </p:txBody>
      </p:sp>
      <p:sp>
        <p:nvSpPr>
          <p:cNvPr id="39" name="Rectangle 38">
            <a:hlinkClick r:id="rId3"/>
            <a:extLst>
              <a:ext uri="{FF2B5EF4-FFF2-40B4-BE49-F238E27FC236}">
                <a16:creationId xmlns:a16="http://schemas.microsoft.com/office/drawing/2014/main" id="{26384138-3A18-40AF-BD4F-507282C628C5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>
            <a:hlinkClick r:id="rId3"/>
            <a:extLst>
              <a:ext uri="{FF2B5EF4-FFF2-40B4-BE49-F238E27FC236}">
                <a16:creationId xmlns:a16="http://schemas.microsoft.com/office/drawing/2014/main" id="{AE6C82DA-1117-4FC6-9E1F-9BCC4ADE6320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1CF20C5-2E2F-5B93-AF8A-9D31C53E1B1D}"/>
              </a:ext>
            </a:extLst>
          </p:cNvPr>
          <p:cNvSpPr/>
          <p:nvPr/>
        </p:nvSpPr>
        <p:spPr>
          <a:xfrm>
            <a:off x="3497068" y="1830195"/>
            <a:ext cx="27987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</a:rPr>
              <a:t>Turn on the GDC</a:t>
            </a:r>
            <a:endParaRPr lang="en-GB" sz="24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6" name="Text Box 7">
            <a:extLst>
              <a:ext uri="{FF2B5EF4-FFF2-40B4-BE49-F238E27FC236}">
                <a16:creationId xmlns:a16="http://schemas.microsoft.com/office/drawing/2014/main" id="{3312AAF1-1F55-DAAB-8C5D-CA2A97A4BB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3802" y="2816484"/>
            <a:ext cx="22717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</a:rPr>
              <a:t>Press 9 </a:t>
            </a:r>
            <a:r>
              <a:rPr lang="en-US" sz="2400" dirty="0" err="1">
                <a:solidFill>
                  <a:srgbClr val="FF6600"/>
                </a:solidFill>
                <a:latin typeface="+mn-lt"/>
              </a:rPr>
              <a:t>fnINT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7" name="Text Box 7">
            <a:extLst>
              <a:ext uri="{FF2B5EF4-FFF2-40B4-BE49-F238E27FC236}">
                <a16:creationId xmlns:a16="http://schemas.microsoft.com/office/drawing/2014/main" id="{A1CA80A0-68E4-C591-BC1B-41F992818A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5573" y="2354819"/>
            <a:ext cx="199285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</a:rPr>
              <a:t>Press MATH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7DE60156-3A52-F3AD-6492-5FB71CED443F}"/>
              </a:ext>
            </a:extLst>
          </p:cNvPr>
          <p:cNvSpPr/>
          <p:nvPr/>
        </p:nvSpPr>
        <p:spPr>
          <a:xfrm>
            <a:off x="6453840" y="4645770"/>
            <a:ext cx="7425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/>
              <a:t>= –1</a:t>
            </a:r>
          </a:p>
        </p:txBody>
      </p:sp>
      <p:sp>
        <p:nvSpPr>
          <p:cNvPr id="2" name="Text Box 7">
            <a:extLst>
              <a:ext uri="{FF2B5EF4-FFF2-40B4-BE49-F238E27FC236}">
                <a16:creationId xmlns:a16="http://schemas.microsoft.com/office/drawing/2014/main" id="{76C1E5DA-445F-00B9-488C-D3D6376E3E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5218" y="3814468"/>
            <a:ext cx="99899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Enter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3" name="Text Box 7">
            <a:extLst>
              <a:ext uri="{FF2B5EF4-FFF2-40B4-BE49-F238E27FC236}">
                <a16:creationId xmlns:a16="http://schemas.microsoft.com/office/drawing/2014/main" id="{AE462634-1855-496D-8DB3-A62572A21B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39216" y="3341108"/>
            <a:ext cx="122822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Type in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12" name="Text Box 7">
            <a:extLst>
              <a:ext uri="{FF2B5EF4-FFF2-40B4-BE49-F238E27FC236}">
                <a16:creationId xmlns:a16="http://schemas.microsoft.com/office/drawing/2014/main" id="{447A7B1A-1820-FB16-EE9F-8FDB078EF8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2925" y="3291840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  <a:sym typeface="Webdings" panose="05030102010509060703" pitchFamily="18" charset="2"/>
              </a:rPr>
              <a:t>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14" name="Text Box 7">
            <a:extLst>
              <a:ext uri="{FF2B5EF4-FFF2-40B4-BE49-F238E27FC236}">
                <a16:creationId xmlns:a16="http://schemas.microsoft.com/office/drawing/2014/main" id="{0BD75C4C-F631-5E8A-DE99-D5D5323A2B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9259" y="3291840"/>
            <a:ext cx="3722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4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15" name="Text Box 7">
            <a:extLst>
              <a:ext uri="{FF2B5EF4-FFF2-40B4-BE49-F238E27FC236}">
                <a16:creationId xmlns:a16="http://schemas.microsoft.com/office/drawing/2014/main" id="{3ACB8CED-8CCF-8E57-F578-7EBC1ADF6D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2269" y="3291840"/>
            <a:ext cx="2984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1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16" name="Text Box 7">
            <a:extLst>
              <a:ext uri="{FF2B5EF4-FFF2-40B4-BE49-F238E27FC236}">
                <a16:creationId xmlns:a16="http://schemas.microsoft.com/office/drawing/2014/main" id="{A784A89B-94EF-91D2-80E1-A4385BBED3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2971" y="3278149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  <a:sym typeface="Webdings" panose="05030102010509060703" pitchFamily="18" charset="2"/>
              </a:rPr>
              <a:t>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 Box 7">
                <a:extLst>
                  <a:ext uri="{FF2B5EF4-FFF2-40B4-BE49-F238E27FC236}">
                    <a16:creationId xmlns:a16="http://schemas.microsoft.com/office/drawing/2014/main" id="{BB71BE83-F761-F9F6-0AB7-1608789AFCE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860613" y="3248943"/>
                <a:ext cx="1324209" cy="4657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 dirty="0">
                    <a:solidFill>
                      <a:srgbClr val="FF6600"/>
                    </a:solidFill>
                    <a:latin typeface="+mn-lt"/>
                  </a:rPr>
                  <a:t>(1 -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i="1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rad>
                  </m:oMath>
                </a14:m>
                <a:r>
                  <a:rPr lang="en-US" sz="2400" dirty="0">
                    <a:solidFill>
                      <a:srgbClr val="FF6600"/>
                    </a:solidFill>
                    <a:latin typeface="+mn-lt"/>
                  </a:rPr>
                  <a:t> )</a:t>
                </a:r>
                <a:endParaRPr lang="en-US" sz="2400" baseline="30000" dirty="0">
                  <a:solidFill>
                    <a:srgbClr val="FF6600"/>
                  </a:solidFill>
                  <a:latin typeface="+mn-lt"/>
                </a:endParaRPr>
              </a:p>
            </p:txBody>
          </p:sp>
        </mc:Choice>
        <mc:Fallback>
          <p:sp>
            <p:nvSpPr>
              <p:cNvPr id="17" name="Text Box 7">
                <a:extLst>
                  <a:ext uri="{FF2B5EF4-FFF2-40B4-BE49-F238E27FC236}">
                    <a16:creationId xmlns:a16="http://schemas.microsoft.com/office/drawing/2014/main" id="{BB71BE83-F761-F9F6-0AB7-1608789AFC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860613" y="3248943"/>
                <a:ext cx="1324209" cy="465769"/>
              </a:xfrm>
              <a:prstGeom prst="rect">
                <a:avLst/>
              </a:prstGeom>
              <a:blipFill>
                <a:blip r:embed="rId4"/>
                <a:stretch>
                  <a:fillRect l="-6881" t="-9211" r="-5963" b="-30263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 Box 7">
                <a:extLst>
                  <a:ext uri="{FF2B5EF4-FFF2-40B4-BE49-F238E27FC236}">
                    <a16:creationId xmlns:a16="http://schemas.microsoft.com/office/drawing/2014/main" id="{76B66084-BEDB-AFBA-7FB0-46419A601E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516350" y="3278149"/>
                <a:ext cx="620491" cy="4657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i="1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</m:oMath>
                  </m:oMathPara>
                </a14:m>
                <a:endParaRPr lang="en-US" sz="2400" baseline="30000" dirty="0">
                  <a:solidFill>
                    <a:srgbClr val="FF6600"/>
                  </a:solidFill>
                  <a:latin typeface="+mn-lt"/>
                </a:endParaRPr>
              </a:p>
            </p:txBody>
          </p:sp>
        </mc:Choice>
        <mc:Fallback>
          <p:sp>
            <p:nvSpPr>
              <p:cNvPr id="19" name="Text Box 7">
                <a:extLst>
                  <a:ext uri="{FF2B5EF4-FFF2-40B4-BE49-F238E27FC236}">
                    <a16:creationId xmlns:a16="http://schemas.microsoft.com/office/drawing/2014/main" id="{76B66084-BEDB-AFBA-7FB0-46419A601E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16350" y="3278149"/>
                <a:ext cx="620491" cy="46576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 Box 7">
            <a:extLst>
              <a:ext uri="{FF2B5EF4-FFF2-40B4-BE49-F238E27FC236}">
                <a16:creationId xmlns:a16="http://schemas.microsoft.com/office/drawing/2014/main" id="{9BF69675-6D1E-F8D3-6717-BB5F99FFCC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50997" y="3235143"/>
            <a:ext cx="4138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23" name="Text Box 7">
            <a:extLst>
              <a:ext uri="{FF2B5EF4-FFF2-40B4-BE49-F238E27FC236}">
                <a16:creationId xmlns:a16="http://schemas.microsoft.com/office/drawing/2014/main" id="{5123FA89-26A4-8322-86E7-49A7D9BAA5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10056" y="3297893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  <a:sym typeface="Webdings" panose="05030102010509060703" pitchFamily="18" charset="2"/>
              </a:rPr>
              <a:t>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24" name="Text Box 7">
            <a:extLst>
              <a:ext uri="{FF2B5EF4-FFF2-40B4-BE49-F238E27FC236}">
                <a16:creationId xmlns:a16="http://schemas.microsoft.com/office/drawing/2014/main" id="{0894DEC4-9331-DC48-B8A6-AA2B1C6139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65878" y="3297894"/>
            <a:ext cx="32092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FF6600"/>
                </a:solidFill>
                <a:cs typeface="Times New Roman" panose="02020603050405020304" pitchFamily="18" charset="0"/>
              </a:rPr>
              <a:t>x</a:t>
            </a:r>
            <a:endParaRPr lang="en-US" sz="2400" baseline="30000" dirty="0">
              <a:solidFill>
                <a:srgbClr val="FF6600"/>
              </a:solidFill>
              <a:cs typeface="Times New Roman" panose="02020603050405020304" pitchFamily="18" charset="0"/>
            </a:endParaRP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3A88170F-BC1D-7B54-C214-34BCB15C71E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1520" y="1554480"/>
            <a:ext cx="2109143" cy="493776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4C7D2723-8456-7745-EEED-3D2E5F6E59B5}"/>
                  </a:ext>
                </a:extLst>
              </p:cNvPr>
              <p:cNvSpPr txBox="1"/>
              <p:nvPr/>
            </p:nvSpPr>
            <p:spPr>
              <a:xfrm>
                <a:off x="4595753" y="840179"/>
                <a:ext cx="2186881" cy="84670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kumimoji="0" lang="en-GB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10078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10078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1</m:t>
                          </m:r>
                        </m:sub>
                        <m:sup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10078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4</m:t>
                          </m:r>
                        </m:sup>
                        <m:e>
                          <m:d>
                            <m:dPr>
                              <m:ctrlPr>
                                <a:rPr kumimoji="0" lang="en-GB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10078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kumimoji="0" lang="en-US" sz="24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010078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fPr>
                                <m:num>
                                  <m:r>
                                    <a:rPr kumimoji="0" lang="en-US" sz="24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010078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1</m:t>
                                  </m:r>
                                  <m: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010078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−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kumimoji="0" lang="en-US" sz="2400" b="0" i="1" u="none" strike="noStrike" kern="1200" cap="none" spc="0" normalizeH="0" baseline="0" noProof="0" smtClean="0">
                                          <a:ln>
                                            <a:noFill/>
                                          </a:ln>
                                          <a:solidFill>
                                            <a:srgbClr val="010078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kumimoji="0" lang="en-US" sz="2400" b="0" i="1" u="none" strike="noStrike" kern="1200" cap="none" spc="0" normalizeH="0" baseline="0" noProof="0" smtClean="0">
                                          <a:ln>
                                            <a:noFill/>
                                          </a:ln>
                                          <a:solidFill>
                                            <a:srgbClr val="010078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  <m:t>𝑥</m:t>
                                      </m:r>
                                    </m:e>
                                  </m:rad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kumimoji="0" lang="en-US" sz="2400" b="0" i="1" u="none" strike="noStrike" kern="1200" cap="none" spc="0" normalizeH="0" baseline="0" noProof="0" smtClean="0">
                                          <a:ln>
                                            <a:noFill/>
                                          </a:ln>
                                          <a:solidFill>
                                            <a:srgbClr val="010078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kumimoji="0" lang="en-US" sz="2400" b="0" i="1" u="none" strike="noStrike" kern="1200" cap="none" spc="0" normalizeH="0" baseline="0" noProof="0" smtClean="0">
                                          <a:ln>
                                            <a:noFill/>
                                          </a:ln>
                                          <a:solidFill>
                                            <a:srgbClr val="010078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  <m:t>𝑥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d>
                          <m:r>
                            <a:rPr kumimoji="0" 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10078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10078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4C7D2723-8456-7745-EEED-3D2E5F6E59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5753" y="840179"/>
                <a:ext cx="2186881" cy="84670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A6F08C00-0527-86F0-A152-DA9B7255C6C1}"/>
                  </a:ext>
                </a:extLst>
              </p:cNvPr>
              <p:cNvSpPr txBox="1"/>
              <p:nvPr/>
            </p:nvSpPr>
            <p:spPr>
              <a:xfrm>
                <a:off x="4286186" y="4453248"/>
                <a:ext cx="2186881" cy="84670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kumimoji="0" lang="en-GB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10078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10078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1</m:t>
                          </m:r>
                        </m:sub>
                        <m:sup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10078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4</m:t>
                          </m:r>
                        </m:sup>
                        <m:e>
                          <m:d>
                            <m:dPr>
                              <m:ctrlPr>
                                <a:rPr kumimoji="0" lang="en-GB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10078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kumimoji="0" lang="en-US" sz="24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010078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fPr>
                                <m:num>
                                  <m:r>
                                    <a:rPr kumimoji="0" lang="en-US" sz="24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010078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1</m:t>
                                  </m:r>
                                  <m: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010078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−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kumimoji="0" lang="en-US" sz="2400" b="0" i="1" u="none" strike="noStrike" kern="1200" cap="none" spc="0" normalizeH="0" baseline="0" noProof="0" smtClean="0">
                                          <a:ln>
                                            <a:noFill/>
                                          </a:ln>
                                          <a:solidFill>
                                            <a:srgbClr val="010078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kumimoji="0" lang="en-US" sz="2400" b="0" i="1" u="none" strike="noStrike" kern="1200" cap="none" spc="0" normalizeH="0" baseline="0" noProof="0" smtClean="0">
                                          <a:ln>
                                            <a:noFill/>
                                          </a:ln>
                                          <a:solidFill>
                                            <a:srgbClr val="010078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  <m:t>𝑥</m:t>
                                      </m:r>
                                    </m:e>
                                  </m:rad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kumimoji="0" lang="en-US" sz="2400" b="0" i="1" u="none" strike="noStrike" kern="1200" cap="none" spc="0" normalizeH="0" baseline="0" noProof="0" smtClean="0">
                                          <a:ln>
                                            <a:noFill/>
                                          </a:ln>
                                          <a:solidFill>
                                            <a:srgbClr val="010078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kumimoji="0" lang="en-US" sz="2400" b="0" i="1" u="none" strike="noStrike" kern="1200" cap="none" spc="0" normalizeH="0" baseline="0" noProof="0" smtClean="0">
                                          <a:ln>
                                            <a:noFill/>
                                          </a:ln>
                                          <a:solidFill>
                                            <a:srgbClr val="010078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  <m:t>𝑥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d>
                          <m:r>
                            <a:rPr kumimoji="0" 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10078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10078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A6F08C00-0527-86F0-A152-DA9B7255C6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6186" y="4453248"/>
                <a:ext cx="2186881" cy="84670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12467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2" grpId="0"/>
      <p:bldP spid="3" grpId="0"/>
      <p:bldP spid="12" grpId="0"/>
      <p:bldP spid="14" grpId="0"/>
      <p:bldP spid="15" grpId="0"/>
      <p:bldP spid="16" grpId="0"/>
      <p:bldP spid="17" grpId="0"/>
      <p:bldP spid="19" grpId="0"/>
      <p:bldP spid="21" grpId="0"/>
      <p:bldP spid="23" grpId="0"/>
      <p:bldP spid="2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  <p:sp>
        <p:nvSpPr>
          <p:cNvPr id="14" name="Rectangle 13">
            <a:hlinkClick r:id="rId5"/>
            <a:extLst>
              <a:ext uri="{FF2B5EF4-FFF2-40B4-BE49-F238E27FC236}">
                <a16:creationId xmlns:a16="http://schemas.microsoft.com/office/drawing/2014/main" id="{0FFB291B-44E3-48C3-811B-20809D6D5FAF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5"/>
            <a:extLst>
              <a:ext uri="{FF2B5EF4-FFF2-40B4-BE49-F238E27FC236}">
                <a16:creationId xmlns:a16="http://schemas.microsoft.com/office/drawing/2014/main" id="{C5F37A8B-1007-44EE-9F4E-28C2E8B920B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8948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78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8229600" cy="765175"/>
          </a:xfrm>
        </p:spPr>
        <p:txBody>
          <a:bodyPr>
            <a:normAutofit/>
          </a:bodyPr>
          <a:lstStyle/>
          <a:p>
            <a:r>
              <a:rPr lang="en-GB" sz="2800" dirty="0">
                <a:solidFill>
                  <a:srgbClr val="04617B"/>
                </a:solidFill>
              </a:rPr>
              <a:t>Definite integrals using GDC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187624" y="2060055"/>
            <a:ext cx="6465344" cy="1428651"/>
            <a:chOff x="1014" y="565"/>
            <a:chExt cx="3055" cy="631"/>
          </a:xfrm>
        </p:grpSpPr>
        <p:sp>
          <p:nvSpPr>
            <p:cNvPr id="847876" name="Rectangle 4"/>
            <p:cNvSpPr>
              <a:spLocks noChangeArrowheads="1"/>
            </p:cNvSpPr>
            <p:nvPr/>
          </p:nvSpPr>
          <p:spPr bwMode="auto">
            <a:xfrm>
              <a:off x="1014" y="565"/>
              <a:ext cx="3055" cy="589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400" dirty="0"/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1093" y="606"/>
              <a:ext cx="2694" cy="590"/>
              <a:chOff x="912" y="527"/>
              <a:chExt cx="2694" cy="590"/>
            </a:xfrm>
          </p:grpSpPr>
          <p:sp>
            <p:nvSpPr>
              <p:cNvPr id="847878" name="Rectangle 6"/>
              <p:cNvSpPr>
                <a:spLocks noChangeArrowheads="1"/>
              </p:cNvSpPr>
              <p:nvPr/>
            </p:nvSpPr>
            <p:spPr bwMode="auto">
              <a:xfrm>
                <a:off x="2665" y="527"/>
                <a:ext cx="941" cy="590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 sz="2400"/>
              </a:p>
            </p:txBody>
          </p:sp>
          <p:sp>
            <p:nvSpPr>
              <p:cNvPr id="847880" name="Text Box 8"/>
              <p:cNvSpPr txBox="1">
                <a:spLocks noChangeArrowheads="1"/>
              </p:cNvSpPr>
              <p:nvPr/>
            </p:nvSpPr>
            <p:spPr bwMode="auto">
              <a:xfrm>
                <a:off x="912" y="679"/>
                <a:ext cx="2082" cy="2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latin typeface="+mn-lt"/>
                  </a:rPr>
                  <a:t>Evaluate</a:t>
                </a:r>
                <a:r>
                  <a:rPr lang="en-GB" sz="2400" dirty="0">
                    <a:solidFill>
                      <a:srgbClr val="010078"/>
                    </a:solidFill>
                    <a:latin typeface="+mn-lt"/>
                  </a:rPr>
                  <a:t> </a:t>
                </a:r>
                <a:r>
                  <a:rPr lang="en-GB" dirty="0">
                    <a:latin typeface="+mn-lt"/>
                  </a:rPr>
                  <a:t>the definite integral</a:t>
                </a: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892758" y="2279490"/>
                <a:ext cx="1461810" cy="97225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8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8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box>
                            <m:boxPr>
                              <m:ctrlPr>
                                <a:rPr lang="en-GB" sz="28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r>
                                <m:rPr>
                                  <m:brk m:alnAt="63"/>
                                </m:rPr>
                                <a:rPr lang="en-US" sz="28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box>
                        </m:sup>
                        <m:e>
                          <m:f>
                            <m:fPr>
                              <m:ctrlPr>
                                <a:rPr lang="en-US" sz="28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8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28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  <m:r>
                            <a:rPr lang="en-US" sz="28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2758" y="2279490"/>
                <a:ext cx="1461810" cy="9722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>
            <a:hlinkClick r:id="rId4"/>
            <a:extLst>
              <a:ext uri="{FF2B5EF4-FFF2-40B4-BE49-F238E27FC236}">
                <a16:creationId xmlns:a16="http://schemas.microsoft.com/office/drawing/2014/main" id="{D0528199-8B36-43E1-A6C1-20D6ED7B06CA}"/>
              </a:ext>
            </a:extLst>
          </p:cNvPr>
          <p:cNvSpPr/>
          <p:nvPr/>
        </p:nvSpPr>
        <p:spPr>
          <a:xfrm>
            <a:off x="9193974" y="61164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4"/>
            <a:extLst>
              <a:ext uri="{FF2B5EF4-FFF2-40B4-BE49-F238E27FC236}">
                <a16:creationId xmlns:a16="http://schemas.microsoft.com/office/drawing/2014/main" id="{AF410F62-27EE-4274-A112-040FDA66CBC2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 Box 3">
            <a:extLst>
              <a:ext uri="{FF2B5EF4-FFF2-40B4-BE49-F238E27FC236}">
                <a16:creationId xmlns:a16="http://schemas.microsoft.com/office/drawing/2014/main" id="{B56E9E70-F35D-4E83-88EA-B5B718D113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119" y="1107271"/>
            <a:ext cx="66881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/>
              <a:t>Using GDC to evaluate a definite integral</a:t>
            </a:r>
          </a:p>
        </p:txBody>
      </p:sp>
      <p:sp>
        <p:nvSpPr>
          <p:cNvPr id="19" name="Text Box 4">
            <a:extLst>
              <a:ext uri="{FF2B5EF4-FFF2-40B4-BE49-F238E27FC236}">
                <a16:creationId xmlns:a16="http://schemas.microsoft.com/office/drawing/2014/main" id="{9CCECB6D-9E97-4348-BDF6-52602828E5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0806" y="3866022"/>
            <a:ext cx="845716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We are going to use Graphing display calculator to solve this question</a:t>
            </a:r>
          </a:p>
        </p:txBody>
      </p:sp>
    </p:spTree>
    <p:extLst>
      <p:ext uri="{BB962C8B-B14F-4D97-AF65-F5344CB8AC3E}">
        <p14:creationId xmlns:p14="http://schemas.microsoft.com/office/powerpoint/2010/main" val="1371274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635" name="Text Box 3"/>
          <p:cNvSpPr txBox="1">
            <a:spLocks noChangeArrowheads="1"/>
          </p:cNvSpPr>
          <p:nvPr/>
        </p:nvSpPr>
        <p:spPr bwMode="auto">
          <a:xfrm>
            <a:off x="250824" y="1074738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Evaluate the definite integral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479237" y="838295"/>
                <a:ext cx="1251112" cy="8333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box>
                            <m:box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r>
                                <m:rPr>
                                  <m:brk m:alnAt="63"/>
                                </m:r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box>
                        </m:sup>
                        <m:e>
                          <m:f>
                            <m:fPr>
                              <m:ctrl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9237" y="838295"/>
                <a:ext cx="1251112" cy="83337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457200" y="260648"/>
            <a:ext cx="8229600" cy="432048"/>
          </a:xfrm>
          <a:prstGeom prst="rect">
            <a:avLst/>
          </a:prstGeom>
        </p:spPr>
        <p:txBody>
          <a:bodyPr vert="horz" lIns="0" rIns="0" bIns="0" anchor="b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>
                <a:solidFill>
                  <a:srgbClr val="04617B"/>
                </a:solidFill>
              </a:rPr>
              <a:t>Definite integrals using GDC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497068" y="1830195"/>
            <a:ext cx="27987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</a:rPr>
              <a:t>Turn on the GDC</a:t>
            </a:r>
            <a:endParaRPr lang="en-GB" sz="24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29" name="Text Box 7"/>
          <p:cNvSpPr txBox="1">
            <a:spLocks noChangeArrowheads="1"/>
          </p:cNvSpPr>
          <p:nvPr/>
        </p:nvSpPr>
        <p:spPr bwMode="auto">
          <a:xfrm>
            <a:off x="3575573" y="2354819"/>
            <a:ext cx="199285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</a:rPr>
              <a:t>Press MATH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39" name="Rectangle 38">
            <a:hlinkClick r:id="rId4"/>
            <a:extLst>
              <a:ext uri="{FF2B5EF4-FFF2-40B4-BE49-F238E27FC236}">
                <a16:creationId xmlns:a16="http://schemas.microsoft.com/office/drawing/2014/main" id="{26384138-3A18-40AF-BD4F-507282C628C5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>
            <a:hlinkClick r:id="rId4"/>
            <a:extLst>
              <a:ext uri="{FF2B5EF4-FFF2-40B4-BE49-F238E27FC236}">
                <a16:creationId xmlns:a16="http://schemas.microsoft.com/office/drawing/2014/main" id="{AE6C82DA-1117-4FC6-9E1F-9BCC4ADE6320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701F3C4-84E8-3325-9108-6B4FB7F6EA21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1520" y="1554480"/>
            <a:ext cx="2119923" cy="4937760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9198D712-7915-5491-6A3B-27A1D6B2FDE0}"/>
              </a:ext>
            </a:extLst>
          </p:cNvPr>
          <p:cNvSpPr/>
          <p:nvPr/>
        </p:nvSpPr>
        <p:spPr>
          <a:xfrm>
            <a:off x="860060" y="4365104"/>
            <a:ext cx="338328" cy="210312"/>
          </a:xfrm>
          <a:prstGeom prst="roundRect">
            <a:avLst/>
          </a:prstGeom>
          <a:noFill/>
          <a:ln w="1905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924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9" grpId="0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635" name="Text Box 3"/>
          <p:cNvSpPr txBox="1">
            <a:spLocks noChangeArrowheads="1"/>
          </p:cNvSpPr>
          <p:nvPr/>
        </p:nvSpPr>
        <p:spPr bwMode="auto">
          <a:xfrm>
            <a:off x="250824" y="1074738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Evaluate the definite integral</a:t>
            </a: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457200" y="260648"/>
            <a:ext cx="8229600" cy="432048"/>
          </a:xfrm>
          <a:prstGeom prst="rect">
            <a:avLst/>
          </a:prstGeom>
        </p:spPr>
        <p:txBody>
          <a:bodyPr vert="horz" lIns="0" rIns="0" bIns="0" anchor="b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>
                <a:solidFill>
                  <a:srgbClr val="04617B"/>
                </a:solidFill>
              </a:rPr>
              <a:t>Definite integrals using GDC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497068" y="1830195"/>
            <a:ext cx="27987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</a:rPr>
              <a:t>Turn on the GDC</a:t>
            </a:r>
            <a:endParaRPr lang="en-GB" sz="24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39" name="Rectangle 38">
            <a:hlinkClick r:id="rId3"/>
            <a:extLst>
              <a:ext uri="{FF2B5EF4-FFF2-40B4-BE49-F238E27FC236}">
                <a16:creationId xmlns:a16="http://schemas.microsoft.com/office/drawing/2014/main" id="{26384138-3A18-40AF-BD4F-507282C628C5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>
            <a:hlinkClick r:id="rId3"/>
            <a:extLst>
              <a:ext uri="{FF2B5EF4-FFF2-40B4-BE49-F238E27FC236}">
                <a16:creationId xmlns:a16="http://schemas.microsoft.com/office/drawing/2014/main" id="{AE6C82DA-1117-4FC6-9E1F-9BCC4ADE6320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 Box 7">
            <a:extLst>
              <a:ext uri="{FF2B5EF4-FFF2-40B4-BE49-F238E27FC236}">
                <a16:creationId xmlns:a16="http://schemas.microsoft.com/office/drawing/2014/main" id="{FA6AAADE-F2EC-4C41-920F-A4FE37684C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3802" y="2816484"/>
            <a:ext cx="22717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</a:rPr>
              <a:t>Press 9 </a:t>
            </a:r>
            <a:r>
              <a:rPr lang="en-US" sz="2400" dirty="0" err="1">
                <a:solidFill>
                  <a:srgbClr val="FF6600"/>
                </a:solidFill>
                <a:latin typeface="+mn-lt"/>
              </a:rPr>
              <a:t>fnINT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28C798E4-8570-470A-8001-78411AC7E8B1}"/>
                  </a:ext>
                </a:extLst>
              </p:cNvPr>
              <p:cNvSpPr txBox="1"/>
              <p:nvPr/>
            </p:nvSpPr>
            <p:spPr>
              <a:xfrm>
                <a:off x="4479237" y="838295"/>
                <a:ext cx="1251112" cy="8333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box>
                            <m:box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r>
                                <m:rPr>
                                  <m:brk m:alnAt="63"/>
                                </m:r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box>
                        </m:sup>
                        <m:e>
                          <m:f>
                            <m:fPr>
                              <m:ctrl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28C798E4-8570-470A-8001-78411AC7E8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9237" y="838295"/>
                <a:ext cx="1251112" cy="83337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EC7322D1-EE3C-18F3-F5C7-30DDAD46518F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1520" y="1554480"/>
            <a:ext cx="2102473" cy="4937760"/>
          </a:xfrm>
          <a:prstGeom prst="rect">
            <a:avLst/>
          </a:prstGeom>
        </p:spPr>
      </p:pic>
      <p:sp>
        <p:nvSpPr>
          <p:cNvPr id="5" name="Text Box 7">
            <a:extLst>
              <a:ext uri="{FF2B5EF4-FFF2-40B4-BE49-F238E27FC236}">
                <a16:creationId xmlns:a16="http://schemas.microsoft.com/office/drawing/2014/main" id="{9A694A7E-AB8B-1689-F56E-2469B14404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5573" y="2354819"/>
            <a:ext cx="199285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</a:rPr>
              <a:t>Press MATH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90BFF279-A067-6D82-B1DD-8C4C683045C6}"/>
              </a:ext>
            </a:extLst>
          </p:cNvPr>
          <p:cNvSpPr/>
          <p:nvPr/>
        </p:nvSpPr>
        <p:spPr>
          <a:xfrm>
            <a:off x="1994702" y="5288530"/>
            <a:ext cx="338328" cy="210312"/>
          </a:xfrm>
          <a:prstGeom prst="roundRect">
            <a:avLst/>
          </a:prstGeom>
          <a:noFill/>
          <a:ln w="1905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313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635" name="Text Box 3"/>
          <p:cNvSpPr txBox="1">
            <a:spLocks noChangeArrowheads="1"/>
          </p:cNvSpPr>
          <p:nvPr/>
        </p:nvSpPr>
        <p:spPr bwMode="auto">
          <a:xfrm>
            <a:off x="250824" y="1074738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Evaluate the definite integral</a:t>
            </a: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457200" y="260648"/>
            <a:ext cx="8229600" cy="432048"/>
          </a:xfrm>
          <a:prstGeom prst="rect">
            <a:avLst/>
          </a:prstGeom>
        </p:spPr>
        <p:txBody>
          <a:bodyPr vert="horz" lIns="0" rIns="0" bIns="0" anchor="b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>
                <a:solidFill>
                  <a:srgbClr val="04617B"/>
                </a:solidFill>
              </a:rPr>
              <a:t>Definite integrals using GDC</a:t>
            </a:r>
          </a:p>
        </p:txBody>
      </p:sp>
      <p:sp>
        <p:nvSpPr>
          <p:cNvPr id="39" name="Rectangle 38">
            <a:hlinkClick r:id="rId3"/>
            <a:extLst>
              <a:ext uri="{FF2B5EF4-FFF2-40B4-BE49-F238E27FC236}">
                <a16:creationId xmlns:a16="http://schemas.microsoft.com/office/drawing/2014/main" id="{26384138-3A18-40AF-BD4F-507282C628C5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>
            <a:hlinkClick r:id="rId3"/>
            <a:extLst>
              <a:ext uri="{FF2B5EF4-FFF2-40B4-BE49-F238E27FC236}">
                <a16:creationId xmlns:a16="http://schemas.microsoft.com/office/drawing/2014/main" id="{AE6C82DA-1117-4FC6-9E1F-9BCC4ADE6320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774B8F0B-1DDB-4877-A043-907DB9164E0A}"/>
                  </a:ext>
                </a:extLst>
              </p:cNvPr>
              <p:cNvSpPr txBox="1"/>
              <p:nvPr/>
            </p:nvSpPr>
            <p:spPr>
              <a:xfrm>
                <a:off x="4479237" y="838295"/>
                <a:ext cx="1251112" cy="8333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box>
                            <m:box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r>
                                <m:rPr>
                                  <m:brk m:alnAt="63"/>
                                </m:r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box>
                        </m:sup>
                        <m:e>
                          <m:f>
                            <m:fPr>
                              <m:ctrl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774B8F0B-1DDB-4877-A043-907DB9164E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9237" y="838295"/>
                <a:ext cx="1251112" cy="83337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15DA2C75-072A-9AC0-DD08-E2B58E876E68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1520" y="1554480"/>
            <a:ext cx="2114936" cy="493776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A17B10F4-EF7C-4F53-3BCE-380A23F6C1DA}"/>
              </a:ext>
            </a:extLst>
          </p:cNvPr>
          <p:cNvSpPr/>
          <p:nvPr/>
        </p:nvSpPr>
        <p:spPr>
          <a:xfrm>
            <a:off x="3497068" y="1830195"/>
            <a:ext cx="27987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</a:rPr>
              <a:t>Turn on the GDC</a:t>
            </a:r>
            <a:endParaRPr lang="en-GB" sz="24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7" name="Text Box 7">
            <a:extLst>
              <a:ext uri="{FF2B5EF4-FFF2-40B4-BE49-F238E27FC236}">
                <a16:creationId xmlns:a16="http://schemas.microsoft.com/office/drawing/2014/main" id="{917631B7-CBE1-8037-FA75-7DB6A61FFD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3802" y="2816484"/>
            <a:ext cx="22717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</a:rPr>
              <a:t>Press 9 </a:t>
            </a:r>
            <a:r>
              <a:rPr lang="en-US" sz="2400" dirty="0" err="1">
                <a:solidFill>
                  <a:srgbClr val="FF6600"/>
                </a:solidFill>
                <a:latin typeface="+mn-lt"/>
              </a:rPr>
              <a:t>fnINT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8" name="Text Box 7">
            <a:extLst>
              <a:ext uri="{FF2B5EF4-FFF2-40B4-BE49-F238E27FC236}">
                <a16:creationId xmlns:a16="http://schemas.microsoft.com/office/drawing/2014/main" id="{322D54A0-B0D7-A6F8-9A22-8DFB49233E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5573" y="2354819"/>
            <a:ext cx="199285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</a:rPr>
              <a:t>Press MATH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9" name="Text Box 7">
            <a:extLst>
              <a:ext uri="{FF2B5EF4-FFF2-40B4-BE49-F238E27FC236}">
                <a16:creationId xmlns:a16="http://schemas.microsoft.com/office/drawing/2014/main" id="{6577CE6D-6754-C878-EC9A-DA4B54F91D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39216" y="3341108"/>
            <a:ext cx="122822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Type in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13" name="Text Box 7">
            <a:extLst>
              <a:ext uri="{FF2B5EF4-FFF2-40B4-BE49-F238E27FC236}">
                <a16:creationId xmlns:a16="http://schemas.microsoft.com/office/drawing/2014/main" id="{CB1B9E19-C624-D15F-A67A-FCF49ACBFB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93878" y="3291840"/>
            <a:ext cx="32092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FF6600"/>
                </a:solidFill>
                <a:cs typeface="Times New Roman" panose="02020603050405020304" pitchFamily="18" charset="0"/>
              </a:rPr>
              <a:t>x</a:t>
            </a:r>
            <a:endParaRPr lang="en-US" sz="2400" i="1" baseline="30000" dirty="0">
              <a:solidFill>
                <a:srgbClr val="FF6600"/>
              </a:solidFill>
              <a:cs typeface="Times New Roman" panose="02020603050405020304" pitchFamily="18" charset="0"/>
            </a:endParaRPr>
          </a:p>
        </p:txBody>
      </p:sp>
      <p:sp>
        <p:nvSpPr>
          <p:cNvPr id="19" name="Text Box 7">
            <a:extLst>
              <a:ext uri="{FF2B5EF4-FFF2-40B4-BE49-F238E27FC236}">
                <a16:creationId xmlns:a16="http://schemas.microsoft.com/office/drawing/2014/main" id="{767769F7-A917-65F3-5794-D04825229F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2925" y="3291840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  <a:sym typeface="Webdings" panose="05030102010509060703" pitchFamily="18" charset="2"/>
              </a:rPr>
              <a:t>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20" name="Text Box 7">
            <a:extLst>
              <a:ext uri="{FF2B5EF4-FFF2-40B4-BE49-F238E27FC236}">
                <a16:creationId xmlns:a16="http://schemas.microsoft.com/office/drawing/2014/main" id="{11B92FA8-2E06-7740-96A1-607FF54BAE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9259" y="3291840"/>
            <a:ext cx="3722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5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22" name="Text Box 7">
            <a:extLst>
              <a:ext uri="{FF2B5EF4-FFF2-40B4-BE49-F238E27FC236}">
                <a16:creationId xmlns:a16="http://schemas.microsoft.com/office/drawing/2014/main" id="{5178AFBD-7973-DA7A-CCFA-7A588C14E3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2269" y="3291840"/>
            <a:ext cx="2984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1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23" name="Text Box 7">
            <a:extLst>
              <a:ext uri="{FF2B5EF4-FFF2-40B4-BE49-F238E27FC236}">
                <a16:creationId xmlns:a16="http://schemas.microsoft.com/office/drawing/2014/main" id="{ED6B696F-E7C7-669B-ED74-2B9C1BBA3B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4297" y="3291840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  <a:sym typeface="Webdings" panose="05030102010509060703" pitchFamily="18" charset="2"/>
              </a:rPr>
              <a:t>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26" name="Text Box 7">
            <a:extLst>
              <a:ext uri="{FF2B5EF4-FFF2-40B4-BE49-F238E27FC236}">
                <a16:creationId xmlns:a16="http://schemas.microsoft.com/office/drawing/2014/main" id="{75E27BAE-3AA4-FCA4-8C92-BCE208E07D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0631" y="3291592"/>
            <a:ext cx="3225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1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27" name="Text Box 7">
            <a:extLst>
              <a:ext uri="{FF2B5EF4-FFF2-40B4-BE49-F238E27FC236}">
                <a16:creationId xmlns:a16="http://schemas.microsoft.com/office/drawing/2014/main" id="{B0D68C2F-DD08-6AFB-E737-EB317F8209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3505" y="3291840"/>
            <a:ext cx="2968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(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28" name="Text Box 7">
            <a:extLst>
              <a:ext uri="{FF2B5EF4-FFF2-40B4-BE49-F238E27FC236}">
                <a16:creationId xmlns:a16="http://schemas.microsoft.com/office/drawing/2014/main" id="{BB56776D-046A-82C0-3279-EEC9BBE023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8267" y="3291840"/>
            <a:ext cx="3722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4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30" name="Text Box 7">
            <a:extLst>
              <a:ext uri="{FF2B5EF4-FFF2-40B4-BE49-F238E27FC236}">
                <a16:creationId xmlns:a16="http://schemas.microsoft.com/office/drawing/2014/main" id="{068310CB-666B-35B5-A7C1-B17B34D4F0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97505" y="3291840"/>
            <a:ext cx="2968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)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31" name="Text Box 7">
            <a:extLst>
              <a:ext uri="{FF2B5EF4-FFF2-40B4-BE49-F238E27FC236}">
                <a16:creationId xmlns:a16="http://schemas.microsoft.com/office/drawing/2014/main" id="{68FE95A3-F93A-46AC-1457-D58D1412E8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38667" y="3291840"/>
            <a:ext cx="2968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)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32" name="Text Box 7">
            <a:extLst>
              <a:ext uri="{FF2B5EF4-FFF2-40B4-BE49-F238E27FC236}">
                <a16:creationId xmlns:a16="http://schemas.microsoft.com/office/drawing/2014/main" id="{4DE0C002-060B-ADAF-10D2-24AD82A49F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0237" y="3291840"/>
            <a:ext cx="4138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33" name="Text Box 7">
            <a:extLst>
              <a:ext uri="{FF2B5EF4-FFF2-40B4-BE49-F238E27FC236}">
                <a16:creationId xmlns:a16="http://schemas.microsoft.com/office/drawing/2014/main" id="{D12AF2DE-BA28-FCE5-EE65-3F81AF4E23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85166" y="3291840"/>
            <a:ext cx="32092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FF6600"/>
                </a:solidFill>
                <a:cs typeface="Times New Roman" panose="02020603050405020304" pitchFamily="18" charset="0"/>
              </a:rPr>
              <a:t>x</a:t>
            </a:r>
            <a:endParaRPr lang="en-US" sz="2400" i="1" baseline="30000" dirty="0">
              <a:solidFill>
                <a:srgbClr val="FF6600"/>
              </a:solidFill>
              <a:cs typeface="Times New Roman" panose="02020603050405020304" pitchFamily="18" charset="0"/>
            </a:endParaRPr>
          </a:p>
        </p:txBody>
      </p:sp>
      <p:sp>
        <p:nvSpPr>
          <p:cNvPr id="34" name="Text Box 7">
            <a:extLst>
              <a:ext uri="{FF2B5EF4-FFF2-40B4-BE49-F238E27FC236}">
                <a16:creationId xmlns:a16="http://schemas.microsoft.com/office/drawing/2014/main" id="{46B35CFD-34EA-4AEB-C339-E45E1B5850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750" y="3291840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  <a:sym typeface="Webdings" panose="05030102010509060703" pitchFamily="18" charset="2"/>
              </a:rPr>
              <a:t>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E3927B69-62FE-42A0-DA2A-F799A1623900}"/>
              </a:ext>
            </a:extLst>
          </p:cNvPr>
          <p:cNvSpPr/>
          <p:nvPr/>
        </p:nvSpPr>
        <p:spPr>
          <a:xfrm>
            <a:off x="1209336" y="5910022"/>
            <a:ext cx="338328" cy="210312"/>
          </a:xfrm>
          <a:prstGeom prst="roundRect">
            <a:avLst/>
          </a:prstGeom>
          <a:noFill/>
          <a:ln w="1905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 Box 7">
            <a:extLst>
              <a:ext uri="{FF2B5EF4-FFF2-40B4-BE49-F238E27FC236}">
                <a16:creationId xmlns:a16="http://schemas.microsoft.com/office/drawing/2014/main" id="{CD0D7EB8-969A-59AA-78FC-CCE2746716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5382" y="3738566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sym typeface="Webdings" panose="05030102010509060703" pitchFamily="18" charset="2"/>
              </a:rPr>
              <a:t></a:t>
            </a:r>
            <a:endParaRPr lang="en-US" sz="2400" baseline="30000" dirty="0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891AC086-FB64-A11D-0EE2-936E3F7F75AD}"/>
              </a:ext>
            </a:extLst>
          </p:cNvPr>
          <p:cNvSpPr/>
          <p:nvPr/>
        </p:nvSpPr>
        <p:spPr>
          <a:xfrm>
            <a:off x="1619824" y="5610425"/>
            <a:ext cx="338328" cy="210312"/>
          </a:xfrm>
          <a:prstGeom prst="roundRect">
            <a:avLst/>
          </a:prstGeom>
          <a:noFill/>
          <a:ln w="1905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EEF1C7A1-A1C3-41C0-2555-2B5E93FD83A1}"/>
              </a:ext>
            </a:extLst>
          </p:cNvPr>
          <p:cNvSpPr/>
          <p:nvPr/>
        </p:nvSpPr>
        <p:spPr>
          <a:xfrm>
            <a:off x="1213013" y="5610425"/>
            <a:ext cx="338328" cy="210312"/>
          </a:xfrm>
          <a:prstGeom prst="roundRect">
            <a:avLst/>
          </a:prstGeom>
          <a:noFill/>
          <a:ln w="1905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397237D0-9B1D-5F98-7034-89A8CD4CEB47}"/>
              </a:ext>
            </a:extLst>
          </p:cNvPr>
          <p:cNvSpPr/>
          <p:nvPr/>
        </p:nvSpPr>
        <p:spPr>
          <a:xfrm>
            <a:off x="1228003" y="4065095"/>
            <a:ext cx="338328" cy="210312"/>
          </a:xfrm>
          <a:prstGeom prst="roundRect">
            <a:avLst/>
          </a:prstGeom>
          <a:noFill/>
          <a:ln w="1905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1641CB66-698A-529F-0BE6-E2E2B9CF5CD4}"/>
              </a:ext>
            </a:extLst>
          </p:cNvPr>
          <p:cNvSpPr/>
          <p:nvPr/>
        </p:nvSpPr>
        <p:spPr>
          <a:xfrm>
            <a:off x="1614979" y="4973918"/>
            <a:ext cx="338328" cy="210312"/>
          </a:xfrm>
          <a:prstGeom prst="roundRect">
            <a:avLst/>
          </a:prstGeom>
          <a:noFill/>
          <a:ln w="1905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DAE04B23-A544-27B5-E088-76827BEDDB6C}"/>
              </a:ext>
            </a:extLst>
          </p:cNvPr>
          <p:cNvSpPr/>
          <p:nvPr/>
        </p:nvSpPr>
        <p:spPr>
          <a:xfrm>
            <a:off x="1988642" y="4981163"/>
            <a:ext cx="338328" cy="210312"/>
          </a:xfrm>
          <a:prstGeom prst="roundRect">
            <a:avLst/>
          </a:prstGeom>
          <a:noFill/>
          <a:ln w="1905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49EB1108-C41A-F123-16CF-F8F8ABCDA4ED}"/>
              </a:ext>
            </a:extLst>
          </p:cNvPr>
          <p:cNvSpPr/>
          <p:nvPr/>
        </p:nvSpPr>
        <p:spPr>
          <a:xfrm>
            <a:off x="2410770" y="4988908"/>
            <a:ext cx="338328" cy="210312"/>
          </a:xfrm>
          <a:prstGeom prst="roundRect">
            <a:avLst/>
          </a:prstGeom>
          <a:noFill/>
          <a:ln w="1905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3677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xit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  <p:bldP spid="19" grpId="0"/>
      <p:bldP spid="20" grpId="0"/>
      <p:bldP spid="22" grpId="0"/>
      <p:bldP spid="23" grpId="0"/>
      <p:bldP spid="26" grpId="0"/>
      <p:bldP spid="27" grpId="0"/>
      <p:bldP spid="28" grpId="0"/>
      <p:bldP spid="30" grpId="0"/>
      <p:bldP spid="31" grpId="0"/>
      <p:bldP spid="32" grpId="0"/>
      <p:bldP spid="33" grpId="0"/>
      <p:bldP spid="34" grpId="0"/>
      <p:bldP spid="2" grpId="0" animBg="1"/>
      <p:bldP spid="2" grpId="1" animBg="1"/>
      <p:bldP spid="2" grpId="2" animBg="1"/>
      <p:bldP spid="2" grpId="3" animBg="1"/>
      <p:bldP spid="3" grpId="0"/>
      <p:bldP spid="3" grpId="1"/>
      <p:bldP spid="3" grpId="2"/>
      <p:bldP spid="3" grpId="3"/>
      <p:bldP spid="3" grpId="4"/>
      <p:bldP spid="3" grpId="5"/>
      <p:bldP spid="4" grpId="0" animBg="1"/>
      <p:bldP spid="4" grpId="1" animBg="1"/>
      <p:bldP spid="10" grpId="0" animBg="1"/>
      <p:bldP spid="10" grpId="1" animBg="1"/>
      <p:bldP spid="12" grpId="0" animBg="1"/>
      <p:bldP spid="12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635" name="Text Box 3"/>
          <p:cNvSpPr txBox="1">
            <a:spLocks noChangeArrowheads="1"/>
          </p:cNvSpPr>
          <p:nvPr/>
        </p:nvSpPr>
        <p:spPr bwMode="auto">
          <a:xfrm>
            <a:off x="250824" y="1074738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Evaluate the definite integral</a:t>
            </a: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457200" y="260648"/>
            <a:ext cx="8229600" cy="432048"/>
          </a:xfrm>
          <a:prstGeom prst="rect">
            <a:avLst/>
          </a:prstGeom>
        </p:spPr>
        <p:txBody>
          <a:bodyPr vert="horz" lIns="0" rIns="0" bIns="0" anchor="b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>
                <a:solidFill>
                  <a:srgbClr val="04617B"/>
                </a:solidFill>
              </a:rPr>
              <a:t>Definite integrals using GDC</a:t>
            </a:r>
          </a:p>
        </p:txBody>
      </p:sp>
      <p:sp>
        <p:nvSpPr>
          <p:cNvPr id="39" name="Rectangle 38">
            <a:hlinkClick r:id="rId3"/>
            <a:extLst>
              <a:ext uri="{FF2B5EF4-FFF2-40B4-BE49-F238E27FC236}">
                <a16:creationId xmlns:a16="http://schemas.microsoft.com/office/drawing/2014/main" id="{26384138-3A18-40AF-BD4F-507282C628C5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>
            <a:hlinkClick r:id="rId3"/>
            <a:extLst>
              <a:ext uri="{FF2B5EF4-FFF2-40B4-BE49-F238E27FC236}">
                <a16:creationId xmlns:a16="http://schemas.microsoft.com/office/drawing/2014/main" id="{AE6C82DA-1117-4FC6-9E1F-9BCC4ADE6320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774B8F0B-1DDB-4877-A043-907DB9164E0A}"/>
                  </a:ext>
                </a:extLst>
              </p:cNvPr>
              <p:cNvSpPr txBox="1"/>
              <p:nvPr/>
            </p:nvSpPr>
            <p:spPr>
              <a:xfrm>
                <a:off x="4479237" y="838295"/>
                <a:ext cx="1251112" cy="8333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box>
                            <m:box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r>
                                <m:rPr>
                                  <m:brk m:alnAt="63"/>
                                </m:r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box>
                        </m:sup>
                        <m:e>
                          <m:f>
                            <m:fPr>
                              <m:ctrl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774B8F0B-1DDB-4877-A043-907DB9164E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9237" y="838295"/>
                <a:ext cx="1251112" cy="83337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>
            <a:extLst>
              <a:ext uri="{FF2B5EF4-FFF2-40B4-BE49-F238E27FC236}">
                <a16:creationId xmlns:a16="http://schemas.microsoft.com/office/drawing/2014/main" id="{A17B10F4-EF7C-4F53-3BCE-380A23F6C1DA}"/>
              </a:ext>
            </a:extLst>
          </p:cNvPr>
          <p:cNvSpPr/>
          <p:nvPr/>
        </p:nvSpPr>
        <p:spPr>
          <a:xfrm>
            <a:off x="3497068" y="1830195"/>
            <a:ext cx="27987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</a:rPr>
              <a:t>Turn on the GDC</a:t>
            </a:r>
            <a:endParaRPr lang="en-GB" sz="24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7" name="Text Box 7">
            <a:extLst>
              <a:ext uri="{FF2B5EF4-FFF2-40B4-BE49-F238E27FC236}">
                <a16:creationId xmlns:a16="http://schemas.microsoft.com/office/drawing/2014/main" id="{917631B7-CBE1-8037-FA75-7DB6A61FFD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3802" y="2816484"/>
            <a:ext cx="22717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</a:rPr>
              <a:t>Press 9 </a:t>
            </a:r>
            <a:r>
              <a:rPr lang="en-US" sz="2400" dirty="0" err="1">
                <a:solidFill>
                  <a:srgbClr val="FF6600"/>
                </a:solidFill>
                <a:latin typeface="+mn-lt"/>
              </a:rPr>
              <a:t>fnINT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8" name="Text Box 7">
            <a:extLst>
              <a:ext uri="{FF2B5EF4-FFF2-40B4-BE49-F238E27FC236}">
                <a16:creationId xmlns:a16="http://schemas.microsoft.com/office/drawing/2014/main" id="{322D54A0-B0D7-A6F8-9A22-8DFB49233E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5573" y="2354819"/>
            <a:ext cx="199285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</a:rPr>
              <a:t>Press MATH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2" name="Text Box 7">
            <a:extLst>
              <a:ext uri="{FF2B5EF4-FFF2-40B4-BE49-F238E27FC236}">
                <a16:creationId xmlns:a16="http://schemas.microsoft.com/office/drawing/2014/main" id="{CE853657-7F01-27AE-D057-29B46C6D42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80153" y="3341107"/>
            <a:ext cx="99899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Enter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854579C-1111-7530-3948-51A70603CDB1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1520" y="1554480"/>
            <a:ext cx="2111199" cy="4937760"/>
          </a:xfrm>
          <a:prstGeom prst="rect">
            <a:avLst/>
          </a:prstGeom>
        </p:spPr>
      </p:pic>
      <p:sp>
        <p:nvSpPr>
          <p:cNvPr id="10" name="Text Box 7">
            <a:extLst>
              <a:ext uri="{FF2B5EF4-FFF2-40B4-BE49-F238E27FC236}">
                <a16:creationId xmlns:a16="http://schemas.microsoft.com/office/drawing/2014/main" id="{73597DBF-838F-C6CA-17FF-FD50A0F230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39216" y="3341108"/>
            <a:ext cx="122822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Type in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12" name="Text Box 7">
            <a:extLst>
              <a:ext uri="{FF2B5EF4-FFF2-40B4-BE49-F238E27FC236}">
                <a16:creationId xmlns:a16="http://schemas.microsoft.com/office/drawing/2014/main" id="{96FF71D8-0A93-76D7-3D34-00D0874457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93878" y="3291840"/>
            <a:ext cx="32092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FF6600"/>
                </a:solidFill>
                <a:cs typeface="Times New Roman" panose="02020603050405020304" pitchFamily="18" charset="0"/>
              </a:rPr>
              <a:t>x</a:t>
            </a:r>
            <a:endParaRPr lang="en-US" sz="2400" i="1" baseline="30000" dirty="0">
              <a:solidFill>
                <a:srgbClr val="FF6600"/>
              </a:solidFill>
              <a:cs typeface="Times New Roman" panose="02020603050405020304" pitchFamily="18" charset="0"/>
            </a:endParaRPr>
          </a:p>
        </p:txBody>
      </p:sp>
      <p:sp>
        <p:nvSpPr>
          <p:cNvPr id="14" name="Text Box 7">
            <a:extLst>
              <a:ext uri="{FF2B5EF4-FFF2-40B4-BE49-F238E27FC236}">
                <a16:creationId xmlns:a16="http://schemas.microsoft.com/office/drawing/2014/main" id="{32888C58-7666-6EEF-FA61-635343C9B7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2925" y="3291840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  <a:sym typeface="Webdings" panose="05030102010509060703" pitchFamily="18" charset="2"/>
              </a:rPr>
              <a:t>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15" name="Text Box 7">
            <a:extLst>
              <a:ext uri="{FF2B5EF4-FFF2-40B4-BE49-F238E27FC236}">
                <a16:creationId xmlns:a16="http://schemas.microsoft.com/office/drawing/2014/main" id="{6BC0FC8E-083B-F83D-0A55-800A70900B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9259" y="3291840"/>
            <a:ext cx="3722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5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16" name="Text Box 7">
            <a:extLst>
              <a:ext uri="{FF2B5EF4-FFF2-40B4-BE49-F238E27FC236}">
                <a16:creationId xmlns:a16="http://schemas.microsoft.com/office/drawing/2014/main" id="{C0A94CC4-07F7-C29C-68BA-B0F2E5C5ED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2269" y="3291840"/>
            <a:ext cx="2984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1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17" name="Text Box 7">
            <a:extLst>
              <a:ext uri="{FF2B5EF4-FFF2-40B4-BE49-F238E27FC236}">
                <a16:creationId xmlns:a16="http://schemas.microsoft.com/office/drawing/2014/main" id="{C0C7B22D-8B4A-2EED-C024-CEEF174AB0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4297" y="3291840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  <a:sym typeface="Webdings" panose="05030102010509060703" pitchFamily="18" charset="2"/>
              </a:rPr>
              <a:t>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21" name="Text Box 7">
            <a:extLst>
              <a:ext uri="{FF2B5EF4-FFF2-40B4-BE49-F238E27FC236}">
                <a16:creationId xmlns:a16="http://schemas.microsoft.com/office/drawing/2014/main" id="{C02051A2-0A89-3638-3958-69B40C63A3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0631" y="3291592"/>
            <a:ext cx="3225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1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24" name="Text Box 7">
            <a:extLst>
              <a:ext uri="{FF2B5EF4-FFF2-40B4-BE49-F238E27FC236}">
                <a16:creationId xmlns:a16="http://schemas.microsoft.com/office/drawing/2014/main" id="{00C7F153-82B7-1A05-4FFC-5116F03463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3505" y="3291840"/>
            <a:ext cx="2968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(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25" name="Text Box 7">
            <a:extLst>
              <a:ext uri="{FF2B5EF4-FFF2-40B4-BE49-F238E27FC236}">
                <a16:creationId xmlns:a16="http://schemas.microsoft.com/office/drawing/2014/main" id="{4227DB4F-6830-991A-305B-5EA4673903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8267" y="3291840"/>
            <a:ext cx="3722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4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29" name="Text Box 7">
            <a:extLst>
              <a:ext uri="{FF2B5EF4-FFF2-40B4-BE49-F238E27FC236}">
                <a16:creationId xmlns:a16="http://schemas.microsoft.com/office/drawing/2014/main" id="{15E8169B-4F1F-92D5-A133-DCEA734BC8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97505" y="3291840"/>
            <a:ext cx="2968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)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33" name="Text Box 7">
            <a:extLst>
              <a:ext uri="{FF2B5EF4-FFF2-40B4-BE49-F238E27FC236}">
                <a16:creationId xmlns:a16="http://schemas.microsoft.com/office/drawing/2014/main" id="{39EB91A9-3B89-0603-4AB0-9267BC41F0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38667" y="3291840"/>
            <a:ext cx="2968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)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34" name="Text Box 7">
            <a:extLst>
              <a:ext uri="{FF2B5EF4-FFF2-40B4-BE49-F238E27FC236}">
                <a16:creationId xmlns:a16="http://schemas.microsoft.com/office/drawing/2014/main" id="{76672D14-0343-07C7-DCD9-36A33ED74B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0237" y="3291840"/>
            <a:ext cx="4138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35" name="Text Box 7">
            <a:extLst>
              <a:ext uri="{FF2B5EF4-FFF2-40B4-BE49-F238E27FC236}">
                <a16:creationId xmlns:a16="http://schemas.microsoft.com/office/drawing/2014/main" id="{D2C787C4-0554-3AA3-BC15-8D476AE1F6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85166" y="3291840"/>
            <a:ext cx="32092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FF6600"/>
                </a:solidFill>
                <a:cs typeface="Times New Roman" panose="02020603050405020304" pitchFamily="18" charset="0"/>
              </a:rPr>
              <a:t>x</a:t>
            </a:r>
            <a:endParaRPr lang="en-US" sz="2400" i="1" baseline="30000" dirty="0">
              <a:solidFill>
                <a:srgbClr val="FF6600"/>
              </a:solidFill>
              <a:cs typeface="Times New Roman" panose="02020603050405020304" pitchFamily="18" charset="0"/>
            </a:endParaRPr>
          </a:p>
        </p:txBody>
      </p:sp>
      <p:sp>
        <p:nvSpPr>
          <p:cNvPr id="36" name="Text Box 7">
            <a:extLst>
              <a:ext uri="{FF2B5EF4-FFF2-40B4-BE49-F238E27FC236}">
                <a16:creationId xmlns:a16="http://schemas.microsoft.com/office/drawing/2014/main" id="{88746BC9-5800-2770-0245-AC8B0078D8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750" y="3291840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  <a:sym typeface="Webdings" panose="05030102010509060703" pitchFamily="18" charset="2"/>
              </a:rPr>
              <a:t>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C4BE2272-F130-DF69-9987-91AC3D122AB5}"/>
              </a:ext>
            </a:extLst>
          </p:cNvPr>
          <p:cNvSpPr/>
          <p:nvPr/>
        </p:nvSpPr>
        <p:spPr>
          <a:xfrm>
            <a:off x="2390406" y="6208380"/>
            <a:ext cx="338328" cy="210312"/>
          </a:xfrm>
          <a:prstGeom prst="roundRect">
            <a:avLst/>
          </a:prstGeom>
          <a:noFill/>
          <a:ln w="1905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1900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A8C206C-89B2-86B8-E10D-5A00B921BFBF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1520" y="1554480"/>
            <a:ext cx="2109928" cy="4937760"/>
          </a:xfrm>
          <a:prstGeom prst="rect">
            <a:avLst/>
          </a:prstGeom>
        </p:spPr>
      </p:pic>
      <p:sp>
        <p:nvSpPr>
          <p:cNvPr id="965635" name="Text Box 3"/>
          <p:cNvSpPr txBox="1">
            <a:spLocks noChangeArrowheads="1"/>
          </p:cNvSpPr>
          <p:nvPr/>
        </p:nvSpPr>
        <p:spPr bwMode="auto">
          <a:xfrm>
            <a:off x="250824" y="1074738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Evaluate the definite integral</a:t>
            </a: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457200" y="260648"/>
            <a:ext cx="8229600" cy="432048"/>
          </a:xfrm>
          <a:prstGeom prst="rect">
            <a:avLst/>
          </a:prstGeom>
        </p:spPr>
        <p:txBody>
          <a:bodyPr vert="horz" lIns="0" rIns="0" bIns="0" anchor="b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>
                <a:solidFill>
                  <a:srgbClr val="04617B"/>
                </a:solidFill>
              </a:rPr>
              <a:t>Definite integrals using GDC</a:t>
            </a:r>
          </a:p>
        </p:txBody>
      </p:sp>
      <p:sp>
        <p:nvSpPr>
          <p:cNvPr id="39" name="Rectangle 38">
            <a:hlinkClick r:id="rId4"/>
            <a:extLst>
              <a:ext uri="{FF2B5EF4-FFF2-40B4-BE49-F238E27FC236}">
                <a16:creationId xmlns:a16="http://schemas.microsoft.com/office/drawing/2014/main" id="{26384138-3A18-40AF-BD4F-507282C628C5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>
            <a:hlinkClick r:id="rId4"/>
            <a:extLst>
              <a:ext uri="{FF2B5EF4-FFF2-40B4-BE49-F238E27FC236}">
                <a16:creationId xmlns:a16="http://schemas.microsoft.com/office/drawing/2014/main" id="{AE6C82DA-1117-4FC6-9E1F-9BCC4ADE6320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9D4E9660-78E3-41D8-B93E-C3ED47F2E19F}"/>
                  </a:ext>
                </a:extLst>
              </p:cNvPr>
              <p:cNvSpPr txBox="1"/>
              <p:nvPr/>
            </p:nvSpPr>
            <p:spPr>
              <a:xfrm>
                <a:off x="4479237" y="838295"/>
                <a:ext cx="1251112" cy="8333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box>
                            <m:box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r>
                                <m:rPr>
                                  <m:brk m:alnAt="63"/>
                                </m:r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box>
                        </m:sup>
                        <m:e>
                          <m:f>
                            <m:fPr>
                              <m:ctrl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9D4E9660-78E3-41D8-B93E-C3ED47F2E1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9237" y="838295"/>
                <a:ext cx="1251112" cy="83337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>
            <a:extLst>
              <a:ext uri="{FF2B5EF4-FFF2-40B4-BE49-F238E27FC236}">
                <a16:creationId xmlns:a16="http://schemas.microsoft.com/office/drawing/2014/main" id="{C8F4D3C5-5E19-6618-941F-14AEE5E37259}"/>
              </a:ext>
            </a:extLst>
          </p:cNvPr>
          <p:cNvSpPr/>
          <p:nvPr/>
        </p:nvSpPr>
        <p:spPr>
          <a:xfrm>
            <a:off x="3497068" y="1830195"/>
            <a:ext cx="27987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</a:rPr>
              <a:t>Turn on the GDC</a:t>
            </a:r>
            <a:endParaRPr lang="en-GB" sz="24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7" name="Text Box 7">
            <a:extLst>
              <a:ext uri="{FF2B5EF4-FFF2-40B4-BE49-F238E27FC236}">
                <a16:creationId xmlns:a16="http://schemas.microsoft.com/office/drawing/2014/main" id="{A9800210-6093-337C-10B0-CB947D3635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3802" y="2816484"/>
            <a:ext cx="22717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</a:rPr>
              <a:t>Press 9 </a:t>
            </a:r>
            <a:r>
              <a:rPr lang="en-US" sz="2400" dirty="0" err="1">
                <a:solidFill>
                  <a:srgbClr val="FF6600"/>
                </a:solidFill>
                <a:latin typeface="+mn-lt"/>
              </a:rPr>
              <a:t>fnINT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8" name="Text Box 7">
            <a:extLst>
              <a:ext uri="{FF2B5EF4-FFF2-40B4-BE49-F238E27FC236}">
                <a16:creationId xmlns:a16="http://schemas.microsoft.com/office/drawing/2014/main" id="{E88F760D-393A-2877-69DE-E24035A466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5573" y="2354819"/>
            <a:ext cx="199285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</a:rPr>
              <a:t>Press MATH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9" name="Text Box 7">
            <a:extLst>
              <a:ext uri="{FF2B5EF4-FFF2-40B4-BE49-F238E27FC236}">
                <a16:creationId xmlns:a16="http://schemas.microsoft.com/office/drawing/2014/main" id="{59D066FB-E04D-A152-95A1-C9E0529AF5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80153" y="3341107"/>
            <a:ext cx="99899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Enter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10" name="Text Box 7">
            <a:extLst>
              <a:ext uri="{FF2B5EF4-FFF2-40B4-BE49-F238E27FC236}">
                <a16:creationId xmlns:a16="http://schemas.microsoft.com/office/drawing/2014/main" id="{FF278D04-B391-CE7D-7FE7-9363ACCBE7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39216" y="3341108"/>
            <a:ext cx="122822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Type in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13" name="Text Box 7">
            <a:extLst>
              <a:ext uri="{FF2B5EF4-FFF2-40B4-BE49-F238E27FC236}">
                <a16:creationId xmlns:a16="http://schemas.microsoft.com/office/drawing/2014/main" id="{70F335D5-FC74-62E3-CBAB-8043414ADA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93878" y="3291840"/>
            <a:ext cx="32092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FF6600"/>
                </a:solidFill>
                <a:cs typeface="Times New Roman" panose="02020603050405020304" pitchFamily="18" charset="0"/>
              </a:rPr>
              <a:t>x</a:t>
            </a:r>
            <a:endParaRPr lang="en-US" sz="2400" i="1" baseline="30000" dirty="0">
              <a:solidFill>
                <a:srgbClr val="FF6600"/>
              </a:solidFill>
              <a:cs typeface="Times New Roman" panose="02020603050405020304" pitchFamily="18" charset="0"/>
            </a:endParaRPr>
          </a:p>
        </p:txBody>
      </p:sp>
      <p:sp>
        <p:nvSpPr>
          <p:cNvPr id="18" name="Text Box 7">
            <a:extLst>
              <a:ext uri="{FF2B5EF4-FFF2-40B4-BE49-F238E27FC236}">
                <a16:creationId xmlns:a16="http://schemas.microsoft.com/office/drawing/2014/main" id="{40B0CAEA-BC16-751F-048A-A2DE7B4D4F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2925" y="3291840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  <a:sym typeface="Webdings" panose="05030102010509060703" pitchFamily="18" charset="2"/>
              </a:rPr>
              <a:t>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20" name="Text Box 7">
            <a:extLst>
              <a:ext uri="{FF2B5EF4-FFF2-40B4-BE49-F238E27FC236}">
                <a16:creationId xmlns:a16="http://schemas.microsoft.com/office/drawing/2014/main" id="{F4B73C17-56C7-125F-F01F-AAB916A287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9259" y="3291840"/>
            <a:ext cx="3722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5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22" name="Text Box 7">
            <a:extLst>
              <a:ext uri="{FF2B5EF4-FFF2-40B4-BE49-F238E27FC236}">
                <a16:creationId xmlns:a16="http://schemas.microsoft.com/office/drawing/2014/main" id="{86D78B25-8A9B-2B3F-A9AF-DE5D967C84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2269" y="3291840"/>
            <a:ext cx="2984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1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23" name="Text Box 7">
            <a:extLst>
              <a:ext uri="{FF2B5EF4-FFF2-40B4-BE49-F238E27FC236}">
                <a16:creationId xmlns:a16="http://schemas.microsoft.com/office/drawing/2014/main" id="{5697411F-5336-ECB8-034D-C851946099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4297" y="3291840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  <a:sym typeface="Webdings" panose="05030102010509060703" pitchFamily="18" charset="2"/>
              </a:rPr>
              <a:t>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27" name="Text Box 7">
            <a:extLst>
              <a:ext uri="{FF2B5EF4-FFF2-40B4-BE49-F238E27FC236}">
                <a16:creationId xmlns:a16="http://schemas.microsoft.com/office/drawing/2014/main" id="{12122F47-E258-10F6-4542-B03252F3E7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0631" y="3291592"/>
            <a:ext cx="3225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1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28" name="Text Box 7">
            <a:extLst>
              <a:ext uri="{FF2B5EF4-FFF2-40B4-BE49-F238E27FC236}">
                <a16:creationId xmlns:a16="http://schemas.microsoft.com/office/drawing/2014/main" id="{0AE37BAF-F523-44FD-B0A6-4BDA3B36B4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3505" y="3291840"/>
            <a:ext cx="2968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(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30" name="Text Box 7">
            <a:extLst>
              <a:ext uri="{FF2B5EF4-FFF2-40B4-BE49-F238E27FC236}">
                <a16:creationId xmlns:a16="http://schemas.microsoft.com/office/drawing/2014/main" id="{8C153B39-9199-A07C-C880-1A30A98B34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8267" y="3291840"/>
            <a:ext cx="3722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4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31" name="Text Box 7">
            <a:extLst>
              <a:ext uri="{FF2B5EF4-FFF2-40B4-BE49-F238E27FC236}">
                <a16:creationId xmlns:a16="http://schemas.microsoft.com/office/drawing/2014/main" id="{9B2B7176-08C5-73E1-1807-CDA2D4F762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97505" y="3291840"/>
            <a:ext cx="2968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)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32" name="Text Box 7">
            <a:extLst>
              <a:ext uri="{FF2B5EF4-FFF2-40B4-BE49-F238E27FC236}">
                <a16:creationId xmlns:a16="http://schemas.microsoft.com/office/drawing/2014/main" id="{1697864A-3F4C-B24D-5B5A-FAB7BA9A9C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38667" y="3291840"/>
            <a:ext cx="2968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)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34" name="Text Box 7">
            <a:extLst>
              <a:ext uri="{FF2B5EF4-FFF2-40B4-BE49-F238E27FC236}">
                <a16:creationId xmlns:a16="http://schemas.microsoft.com/office/drawing/2014/main" id="{B3777391-E7B5-A03A-91D5-79D2023FAF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0237" y="3291840"/>
            <a:ext cx="4138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36" name="Text Box 7">
            <a:extLst>
              <a:ext uri="{FF2B5EF4-FFF2-40B4-BE49-F238E27FC236}">
                <a16:creationId xmlns:a16="http://schemas.microsoft.com/office/drawing/2014/main" id="{D8F939EB-7CBD-B969-DB4F-75E8F0D78A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85166" y="3291840"/>
            <a:ext cx="32092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FF6600"/>
                </a:solidFill>
                <a:cs typeface="Times New Roman" panose="02020603050405020304" pitchFamily="18" charset="0"/>
              </a:rPr>
              <a:t>x</a:t>
            </a:r>
            <a:endParaRPr lang="en-US" sz="2400" i="1" baseline="30000" dirty="0">
              <a:solidFill>
                <a:srgbClr val="FF6600"/>
              </a:solidFill>
              <a:cs typeface="Times New Roman" panose="02020603050405020304" pitchFamily="18" charset="0"/>
            </a:endParaRPr>
          </a:p>
        </p:txBody>
      </p:sp>
      <p:sp>
        <p:nvSpPr>
          <p:cNvPr id="37" name="Text Box 7">
            <a:extLst>
              <a:ext uri="{FF2B5EF4-FFF2-40B4-BE49-F238E27FC236}">
                <a16:creationId xmlns:a16="http://schemas.microsoft.com/office/drawing/2014/main" id="{FCB4899A-56C8-30B6-8925-E07C368545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750" y="3291840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  <a:sym typeface="Webdings" panose="05030102010509060703" pitchFamily="18" charset="2"/>
              </a:rPr>
              <a:t>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DEF9832C-71EB-FAE0-2975-F99120F82C94}"/>
                  </a:ext>
                </a:extLst>
              </p:cNvPr>
              <p:cNvSpPr txBox="1"/>
              <p:nvPr/>
            </p:nvSpPr>
            <p:spPr>
              <a:xfrm>
                <a:off x="3838258" y="4149279"/>
                <a:ext cx="1251112" cy="8333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box>
                            <m:box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r>
                                <m:rPr>
                                  <m:brk m:alnAt="63"/>
                                </m:r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box>
                        </m:sup>
                        <m:e>
                          <m:f>
                            <m:fPr>
                              <m:ctrl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DEF9832C-71EB-FAE0-2975-F99120F82C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8258" y="4149279"/>
                <a:ext cx="1251112" cy="83337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0A891DB0-5D0F-CD83-B5A9-E88C72EF0D17}"/>
                  </a:ext>
                </a:extLst>
              </p:cNvPr>
              <p:cNvSpPr/>
              <p:nvPr/>
            </p:nvSpPr>
            <p:spPr>
              <a:xfrm>
                <a:off x="5131380" y="4291324"/>
                <a:ext cx="131850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=0.402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0A891DB0-5D0F-CD83-B5A9-E88C72EF0D1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1380" y="4291324"/>
                <a:ext cx="1318502" cy="4616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 Box 7">
            <a:extLst>
              <a:ext uri="{FF2B5EF4-FFF2-40B4-BE49-F238E27FC236}">
                <a16:creationId xmlns:a16="http://schemas.microsoft.com/office/drawing/2014/main" id="{BD269BFF-0800-0608-2563-24D83791FE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64577" y="4335131"/>
            <a:ext cx="79220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3sf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54000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6" grpId="0"/>
      <p:bldP spid="4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635" name="Text Box 3"/>
          <p:cNvSpPr txBox="1">
            <a:spLocks noChangeArrowheads="1"/>
          </p:cNvSpPr>
          <p:nvPr/>
        </p:nvSpPr>
        <p:spPr bwMode="auto">
          <a:xfrm>
            <a:off x="250825" y="1074738"/>
            <a:ext cx="47532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Evaluate the definite integral</a:t>
            </a: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457200" y="260648"/>
            <a:ext cx="8229600" cy="432048"/>
          </a:xfrm>
          <a:prstGeom prst="rect">
            <a:avLst/>
          </a:prstGeom>
        </p:spPr>
        <p:txBody>
          <a:bodyPr vert="horz" lIns="0" rIns="0" bIns="0" anchor="b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>
                <a:solidFill>
                  <a:srgbClr val="04617B"/>
                </a:solidFill>
              </a:rPr>
              <a:t>Definite integrals using GDC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497068" y="1830195"/>
            <a:ext cx="27987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</a:rPr>
              <a:t>Press clear</a:t>
            </a:r>
            <a:endParaRPr lang="en-GB" sz="24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39" name="Rectangle 38">
            <a:hlinkClick r:id="rId3"/>
            <a:extLst>
              <a:ext uri="{FF2B5EF4-FFF2-40B4-BE49-F238E27FC236}">
                <a16:creationId xmlns:a16="http://schemas.microsoft.com/office/drawing/2014/main" id="{26384138-3A18-40AF-BD4F-507282C628C5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>
            <a:hlinkClick r:id="rId3"/>
            <a:extLst>
              <a:ext uri="{FF2B5EF4-FFF2-40B4-BE49-F238E27FC236}">
                <a16:creationId xmlns:a16="http://schemas.microsoft.com/office/drawing/2014/main" id="{AE6C82DA-1117-4FC6-9E1F-9BCC4ADE6320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B1F4CDE-38BC-02DA-87CD-621F2A20C128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1520" y="1554480"/>
            <a:ext cx="2119923" cy="4937760"/>
          </a:xfrm>
          <a:prstGeom prst="rect">
            <a:avLst/>
          </a:prstGeom>
        </p:spPr>
      </p:pic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318F823C-2320-1D40-36FF-0AA32C24C6BE}"/>
              </a:ext>
            </a:extLst>
          </p:cNvPr>
          <p:cNvSpPr/>
          <p:nvPr/>
        </p:nvSpPr>
        <p:spPr>
          <a:xfrm>
            <a:off x="825328" y="4365104"/>
            <a:ext cx="338328" cy="210312"/>
          </a:xfrm>
          <a:prstGeom prst="roundRect">
            <a:avLst/>
          </a:prstGeom>
          <a:noFill/>
          <a:ln w="1905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 Box 7">
            <a:extLst>
              <a:ext uri="{FF2B5EF4-FFF2-40B4-BE49-F238E27FC236}">
                <a16:creationId xmlns:a16="http://schemas.microsoft.com/office/drawing/2014/main" id="{F62DE6A7-303D-52D2-2E97-D4BCD37E3A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2810" y="2354819"/>
            <a:ext cx="199285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</a:rPr>
              <a:t>Press MATH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C5C38E6-FAB3-8EBF-33C3-A95D3C9C7C3C}"/>
                  </a:ext>
                </a:extLst>
              </p:cNvPr>
              <p:cNvSpPr txBox="1"/>
              <p:nvPr/>
            </p:nvSpPr>
            <p:spPr>
              <a:xfrm>
                <a:off x="4716016" y="838092"/>
                <a:ext cx="2186881" cy="84670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kumimoji="0" lang="en-GB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10078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10078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1</m:t>
                          </m:r>
                        </m:sub>
                        <m:sup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10078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4</m:t>
                          </m:r>
                        </m:sup>
                        <m:e>
                          <m:d>
                            <m:dPr>
                              <m:ctrlPr>
                                <a:rPr kumimoji="0" lang="en-GB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10078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kumimoji="0" lang="en-US" sz="24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010078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fPr>
                                <m:num>
                                  <m:r>
                                    <a:rPr kumimoji="0" lang="en-US" sz="24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010078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1</m:t>
                                  </m:r>
                                  <m: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010078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−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kumimoji="0" lang="en-US" sz="2400" b="0" i="1" u="none" strike="noStrike" kern="1200" cap="none" spc="0" normalizeH="0" baseline="0" noProof="0" smtClean="0">
                                          <a:ln>
                                            <a:noFill/>
                                          </a:ln>
                                          <a:solidFill>
                                            <a:srgbClr val="010078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kumimoji="0" lang="en-US" sz="2400" b="0" i="1" u="none" strike="noStrike" kern="1200" cap="none" spc="0" normalizeH="0" baseline="0" noProof="0" smtClean="0">
                                          <a:ln>
                                            <a:noFill/>
                                          </a:ln>
                                          <a:solidFill>
                                            <a:srgbClr val="010078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  <m:t>𝑥</m:t>
                                      </m:r>
                                    </m:e>
                                  </m:rad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kumimoji="0" lang="en-US" sz="2400" b="0" i="1" u="none" strike="noStrike" kern="1200" cap="none" spc="0" normalizeH="0" baseline="0" noProof="0" smtClean="0">
                                          <a:ln>
                                            <a:noFill/>
                                          </a:ln>
                                          <a:solidFill>
                                            <a:srgbClr val="010078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kumimoji="0" lang="en-US" sz="2400" b="0" i="1" u="none" strike="noStrike" kern="1200" cap="none" spc="0" normalizeH="0" baseline="0" noProof="0" smtClean="0">
                                          <a:ln>
                                            <a:noFill/>
                                          </a:ln>
                                          <a:solidFill>
                                            <a:srgbClr val="010078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  <m:t>𝑥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d>
                          <m:r>
                            <a:rPr kumimoji="0" 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10078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10078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C5C38E6-FAB3-8EBF-33C3-A95D3C9C7C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838092"/>
                <a:ext cx="2186881" cy="84670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8900F697-2766-28A5-4AC1-16652EF50A62}"/>
              </a:ext>
            </a:extLst>
          </p:cNvPr>
          <p:cNvSpPr/>
          <p:nvPr/>
        </p:nvSpPr>
        <p:spPr>
          <a:xfrm>
            <a:off x="2376968" y="4354673"/>
            <a:ext cx="338328" cy="210312"/>
          </a:xfrm>
          <a:prstGeom prst="roundRect">
            <a:avLst/>
          </a:prstGeom>
          <a:noFill/>
          <a:ln w="1905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1559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3" grpId="0" animBg="1"/>
      <p:bldP spid="4" grpId="0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635" name="Text Box 3"/>
          <p:cNvSpPr txBox="1">
            <a:spLocks noChangeArrowheads="1"/>
          </p:cNvSpPr>
          <p:nvPr/>
        </p:nvSpPr>
        <p:spPr bwMode="auto">
          <a:xfrm>
            <a:off x="250824" y="1074738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Evaluate the definite integral</a:t>
            </a: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457200" y="260648"/>
            <a:ext cx="8229600" cy="432048"/>
          </a:xfrm>
          <a:prstGeom prst="rect">
            <a:avLst/>
          </a:prstGeom>
        </p:spPr>
        <p:txBody>
          <a:bodyPr vert="horz" lIns="0" rIns="0" bIns="0" anchor="b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>
                <a:solidFill>
                  <a:srgbClr val="04617B"/>
                </a:solidFill>
              </a:rPr>
              <a:t>Definite integrals using GDC</a:t>
            </a:r>
          </a:p>
        </p:txBody>
      </p:sp>
      <p:sp>
        <p:nvSpPr>
          <p:cNvPr id="39" name="Rectangle 38">
            <a:hlinkClick r:id="rId3"/>
            <a:extLst>
              <a:ext uri="{FF2B5EF4-FFF2-40B4-BE49-F238E27FC236}">
                <a16:creationId xmlns:a16="http://schemas.microsoft.com/office/drawing/2014/main" id="{26384138-3A18-40AF-BD4F-507282C628C5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>
            <a:hlinkClick r:id="rId3"/>
            <a:extLst>
              <a:ext uri="{FF2B5EF4-FFF2-40B4-BE49-F238E27FC236}">
                <a16:creationId xmlns:a16="http://schemas.microsoft.com/office/drawing/2014/main" id="{AE6C82DA-1117-4FC6-9E1F-9BCC4ADE6320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013F296-58EC-77F5-1E1E-C981D78DC114}"/>
              </a:ext>
            </a:extLst>
          </p:cNvPr>
          <p:cNvSpPr/>
          <p:nvPr/>
        </p:nvSpPr>
        <p:spPr>
          <a:xfrm>
            <a:off x="3497068" y="1830195"/>
            <a:ext cx="27987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</a:rPr>
              <a:t>Turn on the GDC</a:t>
            </a:r>
            <a:endParaRPr lang="en-GB" sz="24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3" name="Text Box 7">
            <a:extLst>
              <a:ext uri="{FF2B5EF4-FFF2-40B4-BE49-F238E27FC236}">
                <a16:creationId xmlns:a16="http://schemas.microsoft.com/office/drawing/2014/main" id="{FB107851-642A-A514-DF0A-F4C46A4235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3802" y="2816484"/>
            <a:ext cx="22717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</a:rPr>
              <a:t>Press 9 </a:t>
            </a:r>
            <a:r>
              <a:rPr lang="en-US" sz="2400" dirty="0" err="1">
                <a:solidFill>
                  <a:srgbClr val="FF6600"/>
                </a:solidFill>
                <a:latin typeface="+mn-lt"/>
              </a:rPr>
              <a:t>fnINT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71B6278-EDDC-B3A5-7487-A5D81BF44509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1520" y="1554480"/>
            <a:ext cx="2102473" cy="4937760"/>
          </a:xfrm>
          <a:prstGeom prst="rect">
            <a:avLst/>
          </a:prstGeom>
        </p:spPr>
      </p:pic>
      <p:sp>
        <p:nvSpPr>
          <p:cNvPr id="6" name="Text Box 7">
            <a:extLst>
              <a:ext uri="{FF2B5EF4-FFF2-40B4-BE49-F238E27FC236}">
                <a16:creationId xmlns:a16="http://schemas.microsoft.com/office/drawing/2014/main" id="{BC6F2DF9-4EEE-4621-A2A8-BF25B86814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5573" y="2354819"/>
            <a:ext cx="199285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</a:rPr>
              <a:t>Press MATH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D79C2221-40F0-39EA-015B-237BAD96F4E8}"/>
              </a:ext>
            </a:extLst>
          </p:cNvPr>
          <p:cNvSpPr/>
          <p:nvPr/>
        </p:nvSpPr>
        <p:spPr>
          <a:xfrm>
            <a:off x="1994702" y="5288530"/>
            <a:ext cx="338328" cy="210312"/>
          </a:xfrm>
          <a:prstGeom prst="roundRect">
            <a:avLst/>
          </a:prstGeom>
          <a:noFill/>
          <a:ln w="1905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C47CB7A-056C-CC2D-4018-192B655EB1FF}"/>
                  </a:ext>
                </a:extLst>
              </p:cNvPr>
              <p:cNvSpPr txBox="1"/>
              <p:nvPr/>
            </p:nvSpPr>
            <p:spPr>
              <a:xfrm>
                <a:off x="4695749" y="870720"/>
                <a:ext cx="2186881" cy="84670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kumimoji="0" lang="en-GB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10078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10078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1</m:t>
                          </m:r>
                        </m:sub>
                        <m:sup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10078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4</m:t>
                          </m:r>
                        </m:sup>
                        <m:e>
                          <m:d>
                            <m:dPr>
                              <m:ctrlPr>
                                <a:rPr kumimoji="0" lang="en-GB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10078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kumimoji="0" lang="en-US" sz="24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010078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fPr>
                                <m:num>
                                  <m:r>
                                    <a:rPr kumimoji="0" lang="en-US" sz="24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010078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1</m:t>
                                  </m:r>
                                  <m: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010078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−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kumimoji="0" lang="en-US" sz="2400" b="0" i="1" u="none" strike="noStrike" kern="1200" cap="none" spc="0" normalizeH="0" baseline="0" noProof="0" smtClean="0">
                                          <a:ln>
                                            <a:noFill/>
                                          </a:ln>
                                          <a:solidFill>
                                            <a:srgbClr val="010078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kumimoji="0" lang="en-US" sz="2400" b="0" i="1" u="none" strike="noStrike" kern="1200" cap="none" spc="0" normalizeH="0" baseline="0" noProof="0" smtClean="0">
                                          <a:ln>
                                            <a:noFill/>
                                          </a:ln>
                                          <a:solidFill>
                                            <a:srgbClr val="010078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  <m:t>𝑥</m:t>
                                      </m:r>
                                    </m:e>
                                  </m:rad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kumimoji="0" lang="en-US" sz="2400" b="0" i="1" u="none" strike="noStrike" kern="1200" cap="none" spc="0" normalizeH="0" baseline="0" noProof="0" smtClean="0">
                                          <a:ln>
                                            <a:noFill/>
                                          </a:ln>
                                          <a:solidFill>
                                            <a:srgbClr val="010078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kumimoji="0" lang="en-US" sz="2400" b="0" i="1" u="none" strike="noStrike" kern="1200" cap="none" spc="0" normalizeH="0" baseline="0" noProof="0" smtClean="0">
                                          <a:ln>
                                            <a:noFill/>
                                          </a:ln>
                                          <a:solidFill>
                                            <a:srgbClr val="010078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  <m:t>𝑥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d>
                          <m:r>
                            <a:rPr kumimoji="0" 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10078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10078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C47CB7A-056C-CC2D-4018-192B655EB1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5749" y="870720"/>
                <a:ext cx="2186881" cy="84670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24479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66886FE-CDF7-48B4-A8F2-45D19DE436E0}" vid="{373654BB-9A06-437F-ADB5-89B4FE0E0166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3513</TotalTime>
  <Words>367</Words>
  <Application>Microsoft Office PowerPoint</Application>
  <PresentationFormat>On-screen Show (4:3)</PresentationFormat>
  <Paragraphs>166</Paragraphs>
  <Slides>13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Cambria Math</vt:lpstr>
      <vt:lpstr>Comic Sans MS</vt:lpstr>
      <vt:lpstr>Times New Roman</vt:lpstr>
      <vt:lpstr>Wingdings 2</vt:lpstr>
      <vt:lpstr>Theme1</vt:lpstr>
      <vt:lpstr>Definite integral using technology</vt:lpstr>
      <vt:lpstr>Definite integrals using GDC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Reversing the process of differentiation</dc:title>
  <dc:creator>Mathssupport</dc:creator>
  <cp:lastModifiedBy>Orlando Hurtado</cp:lastModifiedBy>
  <cp:revision>70</cp:revision>
  <dcterms:created xsi:type="dcterms:W3CDTF">2013-01-22T04:39:08Z</dcterms:created>
  <dcterms:modified xsi:type="dcterms:W3CDTF">2023-08-10T10:25:58Z</dcterms:modified>
</cp:coreProperties>
</file>