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56" r:id="rId3"/>
    <p:sldId id="262" r:id="rId4"/>
    <p:sldId id="302" r:id="rId5"/>
    <p:sldId id="303" r:id="rId6"/>
    <p:sldId id="304" r:id="rId7"/>
    <p:sldId id="305" r:id="rId8"/>
    <p:sldId id="308" r:id="rId9"/>
    <p:sldId id="306" r:id="rId10"/>
    <p:sldId id="307" r:id="rId11"/>
    <p:sldId id="272" r:id="rId12"/>
    <p:sldId id="273" r:id="rId13"/>
    <p:sldId id="299" r:id="rId14"/>
    <p:sldId id="301" r:id="rId15"/>
    <p:sldId id="300" r:id="rId16"/>
    <p:sldId id="309" r:id="rId17"/>
    <p:sldId id="310" r:id="rId18"/>
    <p:sldId id="311" r:id="rId19"/>
    <p:sldId id="29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B8AC-CB57-4E3A-BFE1-D2E008EA5243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9DFC2-F24E-43F0-976A-6BB7EB248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1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BC84F-1893-4C24-8EA9-365996078AE7}" type="slidenum">
              <a:rPr lang="en-GB"/>
              <a:pPr/>
              <a:t>2</a:t>
            </a:fld>
            <a:endParaRPr lang="en-GB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3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8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53544-B529-48FF-9D25-E7729C905604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53544-B529-48FF-9D25-E7729C9056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6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88700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720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45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3098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17665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34535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60947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962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0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49498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33223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595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503580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0132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43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37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58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2388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870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8/10/2023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9348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8/10/2023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7358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NUL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NULL"/><Relationship Id="rId9" Type="http://schemas.openxmlformats.org/officeDocument/2006/relationships/hyperlink" Target="http://www.mathssupport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mathssuppor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hyperlink" Target="http://www.mathssuppo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://www.mathssupport.org/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630238" indent="-630238"/>
            <a:r>
              <a:rPr lang="en-US" dirty="0"/>
              <a:t>LO: Use the GDC to find the definite integral.</a:t>
            </a:r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/>
              <a:t>Definite integral using technology</a:t>
            </a:r>
            <a:endParaRPr lang="en-GB" sz="48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C253A4B-085E-4F2C-B74A-5EAA9173BDF4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60B80391-0512-426E-B0EA-D7568BB55772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96B9EF-A99F-495C-AD42-A10B2B6D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09D-DDCE-413C-92AD-66CCD558DA33}" type="datetime3">
              <a:rPr lang="en-US" smtClean="0"/>
              <a:t>10 August 2023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"/>
    </mc:Choice>
    <mc:Fallback xmlns="">
      <p:transition spd="slow" advTm="46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7A635-EBDA-40CA-8EE2-47E634F0D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019" y="1554480"/>
            <a:ext cx="2348806" cy="46177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5E41C1-E085-49CB-9DDE-1174050ACBAD}"/>
              </a:ext>
            </a:extLst>
          </p:cNvPr>
          <p:cNvSpPr/>
          <p:nvPr/>
        </p:nvSpPr>
        <p:spPr>
          <a:xfrm>
            <a:off x="550334" y="5501832"/>
            <a:ext cx="347134" cy="21101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D1392744-0838-4695-A095-1E1FCFE05C7E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3865F196-4043-4C4A-BD80-6C765F2EF0CC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8838D-56BD-4D23-93E5-915BC722A0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71586" cy="461772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F7D100-FD56-44F8-82F8-65919CF08DEF}"/>
              </a:ext>
            </a:extLst>
          </p:cNvPr>
          <p:cNvSpPr/>
          <p:nvPr/>
        </p:nvSpPr>
        <p:spPr>
          <a:xfrm>
            <a:off x="873345" y="3652326"/>
            <a:ext cx="320973" cy="17695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2" name="Rectangle 31">
            <a:hlinkClick r:id="rId5"/>
            <a:extLst>
              <a:ext uri="{FF2B5EF4-FFF2-40B4-BE49-F238E27FC236}">
                <a16:creationId xmlns:a16="http://schemas.microsoft.com/office/drawing/2014/main" id="{A5C8468C-C0CD-490E-A140-F8612CB6F80A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3" name="Rectangle 32">
            <a:hlinkClick r:id="rId5"/>
            <a:extLst>
              <a:ext uri="{FF2B5EF4-FFF2-40B4-BE49-F238E27FC236}">
                <a16:creationId xmlns:a16="http://schemas.microsoft.com/office/drawing/2014/main" id="{FF17C8C8-3381-4A6F-9809-518872202E86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2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0CF0B-3873-42F8-8DA2-213EA4F32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71586" cy="4617720"/>
          </a:xfrm>
          <a:prstGeom prst="rect">
            <a:avLst/>
          </a:prstGeom>
        </p:spPr>
      </p:pic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2E0019-4207-4F3C-B0CD-2B764DC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4" y="25029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1A02A30-A1A9-4AA7-BDFE-864D6EA7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329" y="2499046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236414-EBC4-4CBE-9AE6-317C0E161F7A}"/>
              </a:ext>
            </a:extLst>
          </p:cNvPr>
          <p:cNvSpPr/>
          <p:nvPr/>
        </p:nvSpPr>
        <p:spPr>
          <a:xfrm>
            <a:off x="1598024" y="3300338"/>
            <a:ext cx="219456" cy="219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2" name="Rectangle 31">
            <a:hlinkClick r:id="rId5"/>
            <a:extLst>
              <a:ext uri="{FF2B5EF4-FFF2-40B4-BE49-F238E27FC236}">
                <a16:creationId xmlns:a16="http://schemas.microsoft.com/office/drawing/2014/main" id="{8F6B3933-1329-4CB2-8A47-718AA9359774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3" name="Rectangle 32">
            <a:hlinkClick r:id="rId5"/>
            <a:extLst>
              <a:ext uri="{FF2B5EF4-FFF2-40B4-BE49-F238E27FC236}">
                <a16:creationId xmlns:a16="http://schemas.microsoft.com/office/drawing/2014/main" id="{16A9CDBC-0D0E-473A-84CF-ACEA82B61BE4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57C66-886B-47C7-BAE7-F1243B616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61286" cy="4617720"/>
          </a:xfrm>
          <a:prstGeom prst="rect">
            <a:avLst/>
          </a:prstGeom>
        </p:spPr>
      </p:pic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2E0019-4207-4F3C-B0CD-2B764DC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4" y="25029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47A7484-9F31-4261-8999-62B6E9F9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133" y="30777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BFABCC8-C12E-4C8E-AB72-098D5D87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4" y="3048531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∫dx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1A02A30-A1A9-4AA7-BDFE-864D6EA7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329" y="2499046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236414-EBC4-4CBE-9AE6-317C0E161F7A}"/>
              </a:ext>
            </a:extLst>
          </p:cNvPr>
          <p:cNvSpPr/>
          <p:nvPr/>
        </p:nvSpPr>
        <p:spPr>
          <a:xfrm>
            <a:off x="1610381" y="3312695"/>
            <a:ext cx="219456" cy="219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0" name="Rectangle 29">
            <a:hlinkClick r:id="rId5"/>
            <a:extLst>
              <a:ext uri="{FF2B5EF4-FFF2-40B4-BE49-F238E27FC236}">
                <a16:creationId xmlns:a16="http://schemas.microsoft.com/office/drawing/2014/main" id="{585CE8B4-009E-49EE-B9C1-CC340E55AF60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1" name="Rectangle 30">
            <a:hlinkClick r:id="rId5"/>
            <a:extLst>
              <a:ext uri="{FF2B5EF4-FFF2-40B4-BE49-F238E27FC236}">
                <a16:creationId xmlns:a16="http://schemas.microsoft.com/office/drawing/2014/main" id="{61ABE793-2715-4FA8-B4CB-4BD690A0E711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5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96BD9-7A61-4025-853B-DE969521D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68285" cy="4617720"/>
          </a:xfrm>
          <a:prstGeom prst="rect">
            <a:avLst/>
          </a:prstGeom>
        </p:spPr>
      </p:pic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2E0019-4207-4F3C-B0CD-2B764DC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4" y="25029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47A7484-9F31-4261-8999-62B6E9F9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133" y="30777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BFABCC8-C12E-4C8E-AB72-098D5D87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4" y="3048531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∫dx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5BAD9FAB-E9A1-4987-A803-8C16FAD3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742" y="351248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Type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1-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blipFill>
                <a:blip r:embed="rId5"/>
                <a:stretch>
                  <a:fillRect l="-10390"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">
            <a:extLst>
              <a:ext uri="{FF2B5EF4-FFF2-40B4-BE49-F238E27FC236}">
                <a16:creationId xmlns:a16="http://schemas.microsoft.com/office/drawing/2014/main" id="{CA663B6E-DCF2-4C46-9E9F-4C9B642C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512" y="3510196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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1A02A30-A1A9-4AA7-BDFE-864D6EA7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329" y="2499046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E3F2E9-DCFE-4048-9A22-7598DC5176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639" y="3613708"/>
            <a:ext cx="476473" cy="264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">
            <a:extLst>
              <a:ext uri="{FF2B5EF4-FFF2-40B4-BE49-F238E27FC236}">
                <a16:creationId xmlns:a16="http://schemas.microsoft.com/office/drawing/2014/main" id="{458EE717-5E3C-425C-9155-30B1E2DF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376" y="3780514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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hlinkClick r:id="rId8"/>
            <a:extLst>
              <a:ext uri="{FF2B5EF4-FFF2-40B4-BE49-F238E27FC236}">
                <a16:creationId xmlns:a16="http://schemas.microsoft.com/office/drawing/2014/main" id="{A3B52EBD-3430-406F-9C0F-EDC631BA0A99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4" name="Rectangle 33">
            <a:hlinkClick r:id="rId8"/>
            <a:extLst>
              <a:ext uri="{FF2B5EF4-FFF2-40B4-BE49-F238E27FC236}">
                <a16:creationId xmlns:a16="http://schemas.microsoft.com/office/drawing/2014/main" id="{424408DA-1A4E-4F18-A908-D910DA91CC64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2E0019-4207-4F3C-B0CD-2B764DC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4" y="25029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47A7484-9F31-4261-8999-62B6E9F9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133" y="30777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BFABCC8-C12E-4C8E-AB72-098D5D87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4" y="3048531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∫dx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5BAD9FAB-E9A1-4987-A803-8C16FAD3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742" y="351248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Type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1-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blipFill>
                <a:blip r:embed="rId4"/>
                <a:stretch>
                  <a:fillRect l="-10390"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">
            <a:extLst>
              <a:ext uri="{FF2B5EF4-FFF2-40B4-BE49-F238E27FC236}">
                <a16:creationId xmlns:a16="http://schemas.microsoft.com/office/drawing/2014/main" id="{CA663B6E-DCF2-4C46-9E9F-4C9B642C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512" y="3510196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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5BD6C6C7-D3D4-4F70-937B-D808F282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267" y="406927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CDFB2E66-30C4-42AA-B367-F3BE5C83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459" y="406927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1A02A30-A1A9-4AA7-BDFE-864D6EA7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329" y="2499046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E3F2E9-DCFE-4048-9A22-7598DC5176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639" y="3613708"/>
            <a:ext cx="476473" cy="264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907E43C-BA97-42CA-972D-70C771F9C6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54467" cy="4617720"/>
          </a:xfrm>
          <a:prstGeom prst="rect">
            <a:avLst/>
          </a:prstGeom>
        </p:spPr>
      </p:pic>
      <p:sp>
        <p:nvSpPr>
          <p:cNvPr id="32" name="Text Box 3">
            <a:extLst>
              <a:ext uri="{FF2B5EF4-FFF2-40B4-BE49-F238E27FC236}">
                <a16:creationId xmlns:a16="http://schemas.microsoft.com/office/drawing/2014/main" id="{89D2F769-0CBA-496E-9661-80B2830B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643" y="404846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8F2C34FA-9C5C-4C02-9120-1326AA0D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330" y="404846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946BED9-AA04-4D33-8FBE-E471F8D9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200" y="4048180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C2C295A-E8C7-49B8-A61F-A77462E4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209" y="4048180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685DE229-31EE-4DC4-A905-527A9AA2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550" y="3607614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BC86335-22E5-4F81-A725-3216CECC4D7C}"/>
              </a:ext>
            </a:extLst>
          </p:cNvPr>
          <p:cNvSpPr/>
          <p:nvPr/>
        </p:nvSpPr>
        <p:spPr>
          <a:xfrm>
            <a:off x="550334" y="5517639"/>
            <a:ext cx="347134" cy="21101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B7906C0-4B30-47CF-8B03-C409600D66A4}"/>
              </a:ext>
            </a:extLst>
          </p:cNvPr>
          <p:cNvSpPr/>
          <p:nvPr/>
        </p:nvSpPr>
        <p:spPr>
          <a:xfrm>
            <a:off x="570472" y="5182002"/>
            <a:ext cx="347134" cy="21101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Rectangle 38">
            <a:hlinkClick r:id="rId8"/>
            <a:extLst>
              <a:ext uri="{FF2B5EF4-FFF2-40B4-BE49-F238E27FC236}">
                <a16:creationId xmlns:a16="http://schemas.microsoft.com/office/drawing/2014/main" id="{33E38DBD-F6D1-4ED0-923E-802918E3CDE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0" name="Rectangle 39">
            <a:hlinkClick r:id="rId8"/>
            <a:extLst>
              <a:ext uri="{FF2B5EF4-FFF2-40B4-BE49-F238E27FC236}">
                <a16:creationId xmlns:a16="http://schemas.microsoft.com/office/drawing/2014/main" id="{40536948-398D-4F86-A3FF-90F64E5F9601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  <p:bldP spid="33" grpId="0"/>
      <p:bldP spid="34" grpId="0"/>
      <p:bldP spid="35" grpId="0"/>
      <p:bldP spid="36" grpId="0"/>
      <p:bldP spid="36" grpId="1"/>
      <p:bldP spid="36" grpId="2"/>
      <p:bldP spid="36" grpId="3"/>
      <p:bldP spid="37" grpId="0" animBg="1"/>
      <p:bldP spid="37" grpId="1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2E0019-4207-4F3C-B0CD-2B764DC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4" y="25029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1BE6EB0-67D6-4532-944E-681C4399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338" y="4069279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47A7484-9F31-4261-8999-62B6E9F9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133" y="30777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BFABCC8-C12E-4C8E-AB72-098D5D87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4" y="3048531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∫dx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5BAD9FAB-E9A1-4987-A803-8C16FAD3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742" y="351248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Type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1-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blipFill>
                <a:blip r:embed="rId4"/>
                <a:stretch>
                  <a:fillRect l="-10390"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">
            <a:extLst>
              <a:ext uri="{FF2B5EF4-FFF2-40B4-BE49-F238E27FC236}">
                <a16:creationId xmlns:a16="http://schemas.microsoft.com/office/drawing/2014/main" id="{CA663B6E-DCF2-4C46-9E9F-4C9B642C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512" y="3510196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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5BD6C6C7-D3D4-4F70-937B-D808F282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267" y="406927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CDFB2E66-30C4-42AA-B367-F3BE5C83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459" y="406927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1A02A30-A1A9-4AA7-BDFE-864D6EA7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329" y="2499046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E3F2E9-DCFE-4048-9A22-7598DC5176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639" y="3613708"/>
            <a:ext cx="476473" cy="264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">
            <a:extLst>
              <a:ext uri="{FF2B5EF4-FFF2-40B4-BE49-F238E27FC236}">
                <a16:creationId xmlns:a16="http://schemas.microsoft.com/office/drawing/2014/main" id="{89D2F769-0CBA-496E-9661-80B2830B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643" y="404846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8F2C34FA-9C5C-4C02-9120-1326AA0D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330" y="404846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946BED9-AA04-4D33-8FBE-E471F8D9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200" y="4048180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C2C295A-E8C7-49B8-A61F-A77462E4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209" y="4048180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64063-C8AF-4026-8A25-C646006BF4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48004" cy="46177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F21775-7B7B-46A0-A5F4-CACE886A138C}"/>
              </a:ext>
            </a:extLst>
          </p:cNvPr>
          <p:cNvSpPr/>
          <p:nvPr/>
        </p:nvSpPr>
        <p:spPr>
          <a:xfrm>
            <a:off x="2148840" y="5840730"/>
            <a:ext cx="361950" cy="224790"/>
          </a:xfrm>
          <a:custGeom>
            <a:avLst/>
            <a:gdLst>
              <a:gd name="connsiteX0" fmla="*/ 0 w 358140"/>
              <a:gd name="connsiteY0" fmla="*/ 37466 h 224790"/>
              <a:gd name="connsiteX1" fmla="*/ 37466 w 358140"/>
              <a:gd name="connsiteY1" fmla="*/ 0 h 224790"/>
              <a:gd name="connsiteX2" fmla="*/ 320674 w 358140"/>
              <a:gd name="connsiteY2" fmla="*/ 0 h 224790"/>
              <a:gd name="connsiteX3" fmla="*/ 358140 w 358140"/>
              <a:gd name="connsiteY3" fmla="*/ 37466 h 224790"/>
              <a:gd name="connsiteX4" fmla="*/ 358140 w 358140"/>
              <a:gd name="connsiteY4" fmla="*/ 187324 h 224790"/>
              <a:gd name="connsiteX5" fmla="*/ 320674 w 358140"/>
              <a:gd name="connsiteY5" fmla="*/ 224790 h 224790"/>
              <a:gd name="connsiteX6" fmla="*/ 37466 w 358140"/>
              <a:gd name="connsiteY6" fmla="*/ 224790 h 224790"/>
              <a:gd name="connsiteX7" fmla="*/ 0 w 358140"/>
              <a:gd name="connsiteY7" fmla="*/ 187324 h 224790"/>
              <a:gd name="connsiteX8" fmla="*/ 0 w 358140"/>
              <a:gd name="connsiteY8" fmla="*/ 37466 h 224790"/>
              <a:gd name="connsiteX0" fmla="*/ 0 w 358140"/>
              <a:gd name="connsiteY0" fmla="*/ 37466 h 224790"/>
              <a:gd name="connsiteX1" fmla="*/ 37466 w 358140"/>
              <a:gd name="connsiteY1" fmla="*/ 0 h 224790"/>
              <a:gd name="connsiteX2" fmla="*/ 320674 w 358140"/>
              <a:gd name="connsiteY2" fmla="*/ 0 h 224790"/>
              <a:gd name="connsiteX3" fmla="*/ 358140 w 358140"/>
              <a:gd name="connsiteY3" fmla="*/ 37466 h 224790"/>
              <a:gd name="connsiteX4" fmla="*/ 358140 w 358140"/>
              <a:gd name="connsiteY4" fmla="*/ 187324 h 224790"/>
              <a:gd name="connsiteX5" fmla="*/ 290194 w 358140"/>
              <a:gd name="connsiteY5" fmla="*/ 224790 h 224790"/>
              <a:gd name="connsiteX6" fmla="*/ 37466 w 358140"/>
              <a:gd name="connsiteY6" fmla="*/ 224790 h 224790"/>
              <a:gd name="connsiteX7" fmla="*/ 0 w 358140"/>
              <a:gd name="connsiteY7" fmla="*/ 187324 h 224790"/>
              <a:gd name="connsiteX8" fmla="*/ 0 w 358140"/>
              <a:gd name="connsiteY8" fmla="*/ 37466 h 224790"/>
              <a:gd name="connsiteX0" fmla="*/ 0 w 361950"/>
              <a:gd name="connsiteY0" fmla="*/ 37466 h 224790"/>
              <a:gd name="connsiteX1" fmla="*/ 37466 w 361950"/>
              <a:gd name="connsiteY1" fmla="*/ 0 h 224790"/>
              <a:gd name="connsiteX2" fmla="*/ 320674 w 361950"/>
              <a:gd name="connsiteY2" fmla="*/ 0 h 224790"/>
              <a:gd name="connsiteX3" fmla="*/ 358140 w 361950"/>
              <a:gd name="connsiteY3" fmla="*/ 37466 h 224790"/>
              <a:gd name="connsiteX4" fmla="*/ 361950 w 361950"/>
              <a:gd name="connsiteY4" fmla="*/ 160654 h 224790"/>
              <a:gd name="connsiteX5" fmla="*/ 290194 w 361950"/>
              <a:gd name="connsiteY5" fmla="*/ 224790 h 224790"/>
              <a:gd name="connsiteX6" fmla="*/ 37466 w 361950"/>
              <a:gd name="connsiteY6" fmla="*/ 224790 h 224790"/>
              <a:gd name="connsiteX7" fmla="*/ 0 w 361950"/>
              <a:gd name="connsiteY7" fmla="*/ 187324 h 224790"/>
              <a:gd name="connsiteX8" fmla="*/ 0 w 361950"/>
              <a:gd name="connsiteY8" fmla="*/ 37466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24790">
                <a:moveTo>
                  <a:pt x="0" y="37466"/>
                </a:moveTo>
                <a:cubicBezTo>
                  <a:pt x="0" y="16774"/>
                  <a:pt x="16774" y="0"/>
                  <a:pt x="37466" y="0"/>
                </a:cubicBezTo>
                <a:lnTo>
                  <a:pt x="320674" y="0"/>
                </a:lnTo>
                <a:cubicBezTo>
                  <a:pt x="341366" y="0"/>
                  <a:pt x="358140" y="16774"/>
                  <a:pt x="358140" y="37466"/>
                </a:cubicBezTo>
                <a:lnTo>
                  <a:pt x="361950" y="160654"/>
                </a:lnTo>
                <a:cubicBezTo>
                  <a:pt x="361950" y="181346"/>
                  <a:pt x="310886" y="224790"/>
                  <a:pt x="290194" y="224790"/>
                </a:cubicBezTo>
                <a:lnTo>
                  <a:pt x="37466" y="224790"/>
                </a:lnTo>
                <a:cubicBezTo>
                  <a:pt x="16774" y="224790"/>
                  <a:pt x="0" y="208016"/>
                  <a:pt x="0" y="187324"/>
                </a:cubicBezTo>
                <a:lnTo>
                  <a:pt x="0" y="3746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6" name="Rectangle 35">
            <a:hlinkClick r:id="rId8"/>
            <a:extLst>
              <a:ext uri="{FF2B5EF4-FFF2-40B4-BE49-F238E27FC236}">
                <a16:creationId xmlns:a16="http://schemas.microsoft.com/office/drawing/2014/main" id="{30C57A98-690F-47C1-A6B3-2914AB0B21D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7" name="Rectangle 36">
            <a:hlinkClick r:id="rId8"/>
            <a:extLst>
              <a:ext uri="{FF2B5EF4-FFF2-40B4-BE49-F238E27FC236}">
                <a16:creationId xmlns:a16="http://schemas.microsoft.com/office/drawing/2014/main" id="{9C142CD0-B315-46A5-971F-0CE7AD712F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664169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Use a GDC to 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95" y="461000"/>
                <a:ext cx="2186881" cy="846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Fundamental theorem of calculus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637F38F-1F9C-4744-85F4-9F3FBD2A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480395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Turn on the GDC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521741-8003-4312-82E9-41C0497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1954502"/>
            <a:ext cx="58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CF689B3-A422-40E2-80FE-F923C4E5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94" y="1966944"/>
            <a:ext cx="262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Run-Matrix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9AF4E5E-4226-4EAA-8BA0-E34E8392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665" y="250292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OPTN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2E0019-4207-4F3C-B0CD-2B764DC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4" y="25029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1BE6EB0-67D6-4532-944E-681C4399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338" y="4069279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47A7484-9F31-4261-8999-62B6E9F9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133" y="3077726"/>
            <a:ext cx="67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F4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BFABCC8-C12E-4C8E-AB72-098D5D87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4" y="3048531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∫dx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5BAD9FAB-E9A1-4987-A803-8C16FAD3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742" y="3512487"/>
            <a:ext cx="107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Type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1-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078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1007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9E869B2-738E-4D57-8E36-71791A00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8398" y="3519794"/>
                <a:ext cx="940186" cy="461665"/>
              </a:xfrm>
              <a:prstGeom prst="rect">
                <a:avLst/>
              </a:prstGeom>
              <a:blipFill>
                <a:blip r:embed="rId4"/>
                <a:stretch>
                  <a:fillRect l="-10390"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">
            <a:extLst>
              <a:ext uri="{FF2B5EF4-FFF2-40B4-BE49-F238E27FC236}">
                <a16:creationId xmlns:a16="http://schemas.microsoft.com/office/drawing/2014/main" id="{CA663B6E-DCF2-4C46-9E9F-4C9B642C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512" y="3510196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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5BD6C6C7-D3D4-4F70-937B-D808F282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267" y="406927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CDFB2E66-30C4-42AA-B367-F3BE5C83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459" y="406927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1A02A30-A1A9-4AA7-BDFE-864D6EA7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329" y="2499046"/>
            <a:ext cx="11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E3F2E9-DCFE-4048-9A22-7598DC5176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639" y="3613708"/>
            <a:ext cx="476473" cy="264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7160AF2-0475-4760-AA30-3A1B672EA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5749" y="3487841"/>
                <a:ext cx="79014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">
            <a:extLst>
              <a:ext uri="{FF2B5EF4-FFF2-40B4-BE49-F238E27FC236}">
                <a16:creationId xmlns:a16="http://schemas.microsoft.com/office/drawing/2014/main" id="{89D2F769-0CBA-496E-9661-80B2830B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643" y="404846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8F2C34FA-9C5C-4C02-9120-1326AA0D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330" y="4048469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946BED9-AA04-4D33-8FBE-E471F8D9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200" y="4048180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C2C295A-E8C7-49B8-A61F-A77462E4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209" y="4048180"/>
            <a:ext cx="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  <a:sym typeface="Webdings" panose="05030102010509060703" pitchFamily="18" charset="2"/>
              </a:rPr>
              <a:t>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0078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C01D5-9929-4BC9-ABF0-F46946FFBAE5}"/>
                  </a:ext>
                </a:extLst>
              </p:cNvPr>
              <p:cNvSpPr txBox="1"/>
              <p:nvPr/>
            </p:nvSpPr>
            <p:spPr>
              <a:xfrm>
                <a:off x="3437521" y="4511267"/>
                <a:ext cx="2186881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1007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1007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1007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1007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0078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C01D5-9929-4BC9-ABF0-F46946FFB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21" y="4511267"/>
                <a:ext cx="2186881" cy="8467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3">
            <a:extLst>
              <a:ext uri="{FF2B5EF4-FFF2-40B4-BE49-F238E27FC236}">
                <a16:creationId xmlns:a16="http://schemas.microsoft.com/office/drawing/2014/main" id="{F96AB149-181D-44B5-8FD8-8F1188DA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529" y="4679735"/>
            <a:ext cx="797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–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10078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D3C96-2CC7-48D7-813F-30AA9AF271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1554480"/>
            <a:ext cx="2381258" cy="4617720"/>
          </a:xfrm>
          <a:prstGeom prst="rect">
            <a:avLst/>
          </a:prstGeom>
        </p:spPr>
      </p:pic>
      <p:sp>
        <p:nvSpPr>
          <p:cNvPr id="36" name="Rectangle 35">
            <a:hlinkClick r:id="rId9"/>
            <a:extLst>
              <a:ext uri="{FF2B5EF4-FFF2-40B4-BE49-F238E27FC236}">
                <a16:creationId xmlns:a16="http://schemas.microsoft.com/office/drawing/2014/main" id="{5CD88A53-0150-454D-B0D2-4F9C6CAFD9AE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7" name="Rectangle 36">
            <a:hlinkClick r:id="rId9"/>
            <a:extLst>
              <a:ext uri="{FF2B5EF4-FFF2-40B4-BE49-F238E27FC236}">
                <a16:creationId xmlns:a16="http://schemas.microsoft.com/office/drawing/2014/main" id="{F99A0456-B1D4-43A4-9631-5D9D5BB43181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0FFB291B-44E3-48C3-811B-20809D6D5FA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C5F37A8B-1007-44EE-9F4E-28C2E8B920B8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4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6517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5616" y="2016039"/>
            <a:ext cx="6465344" cy="1428651"/>
            <a:chOff x="1014" y="565"/>
            <a:chExt cx="3055" cy="631"/>
          </a:xfrm>
        </p:grpSpPr>
        <p:sp>
          <p:nvSpPr>
            <p:cNvPr id="847876" name="Rectangle 4"/>
            <p:cNvSpPr>
              <a:spLocks noChangeArrowheads="1"/>
            </p:cNvSpPr>
            <p:nvPr/>
          </p:nvSpPr>
          <p:spPr bwMode="auto">
            <a:xfrm>
              <a:off x="1014" y="565"/>
              <a:ext cx="3055" cy="58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40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93" y="606"/>
              <a:ext cx="2694" cy="590"/>
              <a:chOff x="912" y="527"/>
              <a:chExt cx="2694" cy="590"/>
            </a:xfrm>
          </p:grpSpPr>
          <p:sp>
            <p:nvSpPr>
              <p:cNvPr id="847878" name="Rectangle 6"/>
              <p:cNvSpPr>
                <a:spLocks noChangeArrowheads="1"/>
              </p:cNvSpPr>
              <p:nvPr/>
            </p:nvSpPr>
            <p:spPr bwMode="auto">
              <a:xfrm>
                <a:off x="2665" y="527"/>
                <a:ext cx="941" cy="59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2400"/>
              </a:p>
            </p:txBody>
          </p:sp>
          <p:sp>
            <p:nvSpPr>
              <p:cNvPr id="847880" name="Text Box 8"/>
              <p:cNvSpPr txBox="1">
                <a:spLocks noChangeArrowheads="1"/>
              </p:cNvSpPr>
              <p:nvPr/>
            </p:nvSpPr>
            <p:spPr bwMode="auto">
              <a:xfrm>
                <a:off x="912" y="679"/>
                <a:ext cx="208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</a:rPr>
                  <a:t>Evaluate</a:t>
                </a:r>
                <a:r>
                  <a:rPr lang="en-GB" sz="2400" dirty="0">
                    <a:solidFill>
                      <a:srgbClr val="010078"/>
                    </a:solidFill>
                    <a:latin typeface="+mn-lt"/>
                  </a:rPr>
                  <a:t> </a:t>
                </a:r>
                <a:r>
                  <a:rPr lang="en-GB" dirty="0">
                    <a:latin typeface="+mn-lt"/>
                  </a:rPr>
                  <a:t>the definite integral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0750" y="2235474"/>
                <a:ext cx="1461810" cy="972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800" i="1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800" i="1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800" i="1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750" y="2235474"/>
                <a:ext cx="1461810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D0528199-8B36-43E1-A6C1-20D6ED7B06CA}"/>
              </a:ext>
            </a:extLst>
          </p:cNvPr>
          <p:cNvSpPr/>
          <p:nvPr/>
        </p:nvSpPr>
        <p:spPr>
          <a:xfrm>
            <a:off x="9193974" y="61164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AF410F62-27EE-4274-A112-040FDA66CBC2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B56E9E70-F35D-4E83-88EA-B5B718D1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8" y="1104993"/>
            <a:ext cx="6708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Using GDC to evaluate a definite integral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CCECB6D-9E97-4348-BDF6-52602828E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7" y="3881788"/>
            <a:ext cx="845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Graphing display calculator to solve this question</a:t>
            </a:r>
          </a:p>
        </p:txBody>
      </p:sp>
    </p:spTree>
    <p:extLst>
      <p:ext uri="{BB962C8B-B14F-4D97-AF65-F5344CB8AC3E}">
        <p14:creationId xmlns:p14="http://schemas.microsoft.com/office/powerpoint/2010/main" val="13712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4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4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AC25E-195A-4454-BAAC-9ED91466DD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212487" cy="42062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A6589A-1F3D-856A-2EA9-9556F43D3E8E}"/>
              </a:ext>
            </a:extLst>
          </p:cNvPr>
          <p:cNvSpPr/>
          <p:nvPr/>
        </p:nvSpPr>
        <p:spPr>
          <a:xfrm>
            <a:off x="640308" y="5509547"/>
            <a:ext cx="338976" cy="210312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B7363-5198-4A4F-AC4C-1AA6D1444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212488" cy="4206240"/>
          </a:xfrm>
          <a:prstGeom prst="rect">
            <a:avLst/>
          </a:prstGeom>
        </p:spPr>
      </p:pic>
      <p:sp>
        <p:nvSpPr>
          <p:cNvPr id="21" name="Text Box 7">
            <a:extLst>
              <a:ext uri="{FF2B5EF4-FFF2-40B4-BE49-F238E27FC236}">
                <a16:creationId xmlns:a16="http://schemas.microsoft.com/office/drawing/2014/main" id="{4A0F637B-0CC8-4A97-B9B7-4EF85712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2885553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A6AAADE-F2EC-4C41-920F-A4FE3768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2875795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MATH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C798E4-8570-470A-8001-78411AC7E8B1}"/>
                  </a:ext>
                </a:extLst>
              </p:cNvPr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C798E4-8570-470A-8001-78411AC7E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104D3999-90FE-FEB6-58B5-1D1076B9E747}"/>
              </a:ext>
            </a:extLst>
          </p:cNvPr>
          <p:cNvSpPr/>
          <p:nvPr/>
        </p:nvSpPr>
        <p:spPr>
          <a:xfrm>
            <a:off x="1604924" y="3492165"/>
            <a:ext cx="219456" cy="21602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A0F637B-0CC8-4A97-B9B7-4EF85712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2885553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A6AAADE-F2EC-4C41-920F-A4FE3768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2875795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MATH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C7F0D-0BE2-4F13-A6A7-DD0DAAEC1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212488" cy="4206240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3E6EB02-FCBC-48F4-B550-F320132D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444971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F6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6CB51BD-92DB-464C-AF15-B8880497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43521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DDEFB0C-224C-47C7-BFFC-1B6611A5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950669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E8E226E-3412-4A00-81D2-CF27B7A8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940911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∫dx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08A1B-25A0-4E2B-940D-BFCEEB06A2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212488" cy="4206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B8F0B-1DDB-4877-A043-907DB9164E0A}"/>
                  </a:ext>
                </a:extLst>
              </p:cNvPr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B8F0B-1DDB-4877-A043-907DB9164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06529C9-B93B-2BA5-414B-1E8FCD07B161}"/>
              </a:ext>
            </a:extLst>
          </p:cNvPr>
          <p:cNvSpPr/>
          <p:nvPr/>
        </p:nvSpPr>
        <p:spPr>
          <a:xfrm>
            <a:off x="2215604" y="3490957"/>
            <a:ext cx="219456" cy="21602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409278-DE42-20DD-3276-E6E8CCC7A5D8}"/>
              </a:ext>
            </a:extLst>
          </p:cNvPr>
          <p:cNvSpPr/>
          <p:nvPr/>
        </p:nvSpPr>
        <p:spPr>
          <a:xfrm>
            <a:off x="662565" y="3484737"/>
            <a:ext cx="219456" cy="21602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11E07F4-4764-8A4C-E76D-024D48EF6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777" y="376204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4" grpId="0" animBg="1"/>
      <p:bldP spid="4" grpId="1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A0F637B-0CC8-4A97-B9B7-4EF85712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2885553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A6AAADE-F2EC-4C41-920F-A4FE3768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2875795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MATH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E6EB02-FCBC-48F4-B550-F320132D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444971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F6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6CB51BD-92DB-464C-AF15-B8880497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43521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DDEFB0C-224C-47C7-BFFC-1B6611A5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950669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E8E226E-3412-4A00-81D2-CF27B7A8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940911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∫dx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9FEB9-C53E-4A16-BDE1-611AA8BFEA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3"/>
            <a:ext cx="2199730" cy="4206240"/>
          </a:xfrm>
          <a:prstGeom prst="rect">
            <a:avLst/>
          </a:prstGeom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ABA4DFC0-C686-4511-A000-F3B7160E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4422092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Type in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4F993D-3D44-4D7E-872B-3FDC36E3121D}"/>
              </a:ext>
            </a:extLst>
          </p:cNvPr>
          <p:cNvSpPr/>
          <p:nvPr/>
        </p:nvSpPr>
        <p:spPr>
          <a:xfrm>
            <a:off x="648313" y="5203837"/>
            <a:ext cx="338328" cy="210312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22E760-5870-4E37-9482-288F8F29F846}"/>
              </a:ext>
            </a:extLst>
          </p:cNvPr>
          <p:cNvSpPr/>
          <p:nvPr/>
        </p:nvSpPr>
        <p:spPr>
          <a:xfrm>
            <a:off x="632623" y="4335593"/>
            <a:ext cx="289932" cy="169499"/>
          </a:xfrm>
          <a:custGeom>
            <a:avLst/>
            <a:gdLst>
              <a:gd name="connsiteX0" fmla="*/ 0 w 285471"/>
              <a:gd name="connsiteY0" fmla="*/ 28250 h 169499"/>
              <a:gd name="connsiteX1" fmla="*/ 28250 w 285471"/>
              <a:gd name="connsiteY1" fmla="*/ 0 h 169499"/>
              <a:gd name="connsiteX2" fmla="*/ 257221 w 285471"/>
              <a:gd name="connsiteY2" fmla="*/ 0 h 169499"/>
              <a:gd name="connsiteX3" fmla="*/ 285471 w 285471"/>
              <a:gd name="connsiteY3" fmla="*/ 28250 h 169499"/>
              <a:gd name="connsiteX4" fmla="*/ 285471 w 285471"/>
              <a:gd name="connsiteY4" fmla="*/ 141249 h 169499"/>
              <a:gd name="connsiteX5" fmla="*/ 257221 w 285471"/>
              <a:gd name="connsiteY5" fmla="*/ 169499 h 169499"/>
              <a:gd name="connsiteX6" fmla="*/ 28250 w 285471"/>
              <a:gd name="connsiteY6" fmla="*/ 169499 h 169499"/>
              <a:gd name="connsiteX7" fmla="*/ 0 w 285471"/>
              <a:gd name="connsiteY7" fmla="*/ 141249 h 169499"/>
              <a:gd name="connsiteX8" fmla="*/ 0 w 285471"/>
              <a:gd name="connsiteY8" fmla="*/ 28250 h 169499"/>
              <a:gd name="connsiteX0" fmla="*/ 0 w 285471"/>
              <a:gd name="connsiteY0" fmla="*/ 28250 h 169499"/>
              <a:gd name="connsiteX1" fmla="*/ 77316 w 285471"/>
              <a:gd name="connsiteY1" fmla="*/ 4460 h 169499"/>
              <a:gd name="connsiteX2" fmla="*/ 257221 w 285471"/>
              <a:gd name="connsiteY2" fmla="*/ 0 h 169499"/>
              <a:gd name="connsiteX3" fmla="*/ 285471 w 285471"/>
              <a:gd name="connsiteY3" fmla="*/ 28250 h 169499"/>
              <a:gd name="connsiteX4" fmla="*/ 285471 w 285471"/>
              <a:gd name="connsiteY4" fmla="*/ 141249 h 169499"/>
              <a:gd name="connsiteX5" fmla="*/ 257221 w 285471"/>
              <a:gd name="connsiteY5" fmla="*/ 169499 h 169499"/>
              <a:gd name="connsiteX6" fmla="*/ 28250 w 285471"/>
              <a:gd name="connsiteY6" fmla="*/ 169499 h 169499"/>
              <a:gd name="connsiteX7" fmla="*/ 0 w 285471"/>
              <a:gd name="connsiteY7" fmla="*/ 141249 h 169499"/>
              <a:gd name="connsiteX8" fmla="*/ 0 w 285471"/>
              <a:gd name="connsiteY8" fmla="*/ 28250 h 169499"/>
              <a:gd name="connsiteX0" fmla="*/ 0 w 289932"/>
              <a:gd name="connsiteY0" fmla="*/ 72855 h 169499"/>
              <a:gd name="connsiteX1" fmla="*/ 81777 w 289932"/>
              <a:gd name="connsiteY1" fmla="*/ 4460 h 169499"/>
              <a:gd name="connsiteX2" fmla="*/ 261682 w 289932"/>
              <a:gd name="connsiteY2" fmla="*/ 0 h 169499"/>
              <a:gd name="connsiteX3" fmla="*/ 289932 w 289932"/>
              <a:gd name="connsiteY3" fmla="*/ 28250 h 169499"/>
              <a:gd name="connsiteX4" fmla="*/ 289932 w 289932"/>
              <a:gd name="connsiteY4" fmla="*/ 141249 h 169499"/>
              <a:gd name="connsiteX5" fmla="*/ 261682 w 289932"/>
              <a:gd name="connsiteY5" fmla="*/ 169499 h 169499"/>
              <a:gd name="connsiteX6" fmla="*/ 32711 w 289932"/>
              <a:gd name="connsiteY6" fmla="*/ 169499 h 169499"/>
              <a:gd name="connsiteX7" fmla="*/ 4461 w 289932"/>
              <a:gd name="connsiteY7" fmla="*/ 141249 h 169499"/>
              <a:gd name="connsiteX8" fmla="*/ 0 w 289932"/>
              <a:gd name="connsiteY8" fmla="*/ 72855 h 1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32" h="169499">
                <a:moveTo>
                  <a:pt x="0" y="72855"/>
                </a:moveTo>
                <a:cubicBezTo>
                  <a:pt x="0" y="57253"/>
                  <a:pt x="66175" y="4460"/>
                  <a:pt x="81777" y="4460"/>
                </a:cubicBezTo>
                <a:cubicBezTo>
                  <a:pt x="158101" y="4460"/>
                  <a:pt x="185358" y="0"/>
                  <a:pt x="261682" y="0"/>
                </a:cubicBezTo>
                <a:cubicBezTo>
                  <a:pt x="277284" y="0"/>
                  <a:pt x="289932" y="12648"/>
                  <a:pt x="289932" y="28250"/>
                </a:cubicBezTo>
                <a:lnTo>
                  <a:pt x="289932" y="141249"/>
                </a:lnTo>
                <a:cubicBezTo>
                  <a:pt x="289932" y="156851"/>
                  <a:pt x="277284" y="169499"/>
                  <a:pt x="261682" y="169499"/>
                </a:cubicBezTo>
                <a:lnTo>
                  <a:pt x="32711" y="169499"/>
                </a:lnTo>
                <a:cubicBezTo>
                  <a:pt x="17109" y="169499"/>
                  <a:pt x="4461" y="156851"/>
                  <a:pt x="4461" y="141249"/>
                </a:cubicBezTo>
                <a:lnTo>
                  <a:pt x="0" y="72855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E99B337-E45E-4CAA-B4B6-4F1390BB816A}"/>
              </a:ext>
            </a:extLst>
          </p:cNvPr>
          <p:cNvSpPr/>
          <p:nvPr/>
        </p:nvSpPr>
        <p:spPr>
          <a:xfrm>
            <a:off x="640308" y="5509547"/>
            <a:ext cx="338976" cy="210312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419297D3-ABC7-46FB-81BC-5A98177F15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106" y="4614449"/>
            <a:ext cx="296876" cy="177941"/>
          </a:xfrm>
          <a:prstGeom prst="rect">
            <a:avLst/>
          </a:prstGeom>
        </p:spPr>
      </p:pic>
      <p:sp>
        <p:nvSpPr>
          <p:cNvPr id="41" name="Text Box 7">
            <a:extLst>
              <a:ext uri="{FF2B5EF4-FFF2-40B4-BE49-F238E27FC236}">
                <a16:creationId xmlns:a16="http://schemas.microsoft.com/office/drawing/2014/main" id="{2982F8F6-2B40-4617-A39F-552BF079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638" y="4445398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cs typeface="Times New Roman" panose="02020603050405020304" pitchFamily="18" charset="0"/>
              </a:rPr>
              <a:t>x</a:t>
            </a:r>
            <a:endParaRPr lang="en-US" sz="2400" i="1" baseline="300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BC72E4B0-6B49-4232-A8AB-999742DE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18" y="443729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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7F670BC3-C819-48E0-A457-9FC36F0F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666" y="447692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1202D433-2F7E-4A85-8A42-D8CF227C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136" y="449066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8" name="Rectangle: Rounded Corners 25">
            <a:extLst>
              <a:ext uri="{FF2B5EF4-FFF2-40B4-BE49-F238E27FC236}">
                <a16:creationId xmlns:a16="http://schemas.microsoft.com/office/drawing/2014/main" id="{CC7F4E88-4907-4F33-9EB3-C6F166205F50}"/>
              </a:ext>
            </a:extLst>
          </p:cNvPr>
          <p:cNvSpPr/>
          <p:nvPr/>
        </p:nvSpPr>
        <p:spPr>
          <a:xfrm flipV="1">
            <a:off x="632623" y="4581258"/>
            <a:ext cx="289932" cy="173736"/>
          </a:xfrm>
          <a:custGeom>
            <a:avLst/>
            <a:gdLst>
              <a:gd name="connsiteX0" fmla="*/ 0 w 285471"/>
              <a:gd name="connsiteY0" fmla="*/ 28250 h 169499"/>
              <a:gd name="connsiteX1" fmla="*/ 28250 w 285471"/>
              <a:gd name="connsiteY1" fmla="*/ 0 h 169499"/>
              <a:gd name="connsiteX2" fmla="*/ 257221 w 285471"/>
              <a:gd name="connsiteY2" fmla="*/ 0 h 169499"/>
              <a:gd name="connsiteX3" fmla="*/ 285471 w 285471"/>
              <a:gd name="connsiteY3" fmla="*/ 28250 h 169499"/>
              <a:gd name="connsiteX4" fmla="*/ 285471 w 285471"/>
              <a:gd name="connsiteY4" fmla="*/ 141249 h 169499"/>
              <a:gd name="connsiteX5" fmla="*/ 257221 w 285471"/>
              <a:gd name="connsiteY5" fmla="*/ 169499 h 169499"/>
              <a:gd name="connsiteX6" fmla="*/ 28250 w 285471"/>
              <a:gd name="connsiteY6" fmla="*/ 169499 h 169499"/>
              <a:gd name="connsiteX7" fmla="*/ 0 w 285471"/>
              <a:gd name="connsiteY7" fmla="*/ 141249 h 169499"/>
              <a:gd name="connsiteX8" fmla="*/ 0 w 285471"/>
              <a:gd name="connsiteY8" fmla="*/ 28250 h 169499"/>
              <a:gd name="connsiteX0" fmla="*/ 0 w 285471"/>
              <a:gd name="connsiteY0" fmla="*/ 28250 h 169499"/>
              <a:gd name="connsiteX1" fmla="*/ 77316 w 285471"/>
              <a:gd name="connsiteY1" fmla="*/ 4460 h 169499"/>
              <a:gd name="connsiteX2" fmla="*/ 257221 w 285471"/>
              <a:gd name="connsiteY2" fmla="*/ 0 h 169499"/>
              <a:gd name="connsiteX3" fmla="*/ 285471 w 285471"/>
              <a:gd name="connsiteY3" fmla="*/ 28250 h 169499"/>
              <a:gd name="connsiteX4" fmla="*/ 285471 w 285471"/>
              <a:gd name="connsiteY4" fmla="*/ 141249 h 169499"/>
              <a:gd name="connsiteX5" fmla="*/ 257221 w 285471"/>
              <a:gd name="connsiteY5" fmla="*/ 169499 h 169499"/>
              <a:gd name="connsiteX6" fmla="*/ 28250 w 285471"/>
              <a:gd name="connsiteY6" fmla="*/ 169499 h 169499"/>
              <a:gd name="connsiteX7" fmla="*/ 0 w 285471"/>
              <a:gd name="connsiteY7" fmla="*/ 141249 h 169499"/>
              <a:gd name="connsiteX8" fmla="*/ 0 w 285471"/>
              <a:gd name="connsiteY8" fmla="*/ 28250 h 169499"/>
              <a:gd name="connsiteX0" fmla="*/ 0 w 289932"/>
              <a:gd name="connsiteY0" fmla="*/ 72855 h 169499"/>
              <a:gd name="connsiteX1" fmla="*/ 81777 w 289932"/>
              <a:gd name="connsiteY1" fmla="*/ 4460 h 169499"/>
              <a:gd name="connsiteX2" fmla="*/ 261682 w 289932"/>
              <a:gd name="connsiteY2" fmla="*/ 0 h 169499"/>
              <a:gd name="connsiteX3" fmla="*/ 289932 w 289932"/>
              <a:gd name="connsiteY3" fmla="*/ 28250 h 169499"/>
              <a:gd name="connsiteX4" fmla="*/ 289932 w 289932"/>
              <a:gd name="connsiteY4" fmla="*/ 141249 h 169499"/>
              <a:gd name="connsiteX5" fmla="*/ 261682 w 289932"/>
              <a:gd name="connsiteY5" fmla="*/ 169499 h 169499"/>
              <a:gd name="connsiteX6" fmla="*/ 32711 w 289932"/>
              <a:gd name="connsiteY6" fmla="*/ 169499 h 169499"/>
              <a:gd name="connsiteX7" fmla="*/ 4461 w 289932"/>
              <a:gd name="connsiteY7" fmla="*/ 141249 h 169499"/>
              <a:gd name="connsiteX8" fmla="*/ 0 w 289932"/>
              <a:gd name="connsiteY8" fmla="*/ 72855 h 1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32" h="169499">
                <a:moveTo>
                  <a:pt x="0" y="72855"/>
                </a:moveTo>
                <a:cubicBezTo>
                  <a:pt x="0" y="57253"/>
                  <a:pt x="66175" y="4460"/>
                  <a:pt x="81777" y="4460"/>
                </a:cubicBezTo>
                <a:cubicBezTo>
                  <a:pt x="158101" y="4460"/>
                  <a:pt x="185358" y="0"/>
                  <a:pt x="261682" y="0"/>
                </a:cubicBezTo>
                <a:cubicBezTo>
                  <a:pt x="277284" y="0"/>
                  <a:pt x="289932" y="12648"/>
                  <a:pt x="289932" y="28250"/>
                </a:cubicBezTo>
                <a:lnTo>
                  <a:pt x="289932" y="141249"/>
                </a:lnTo>
                <a:cubicBezTo>
                  <a:pt x="289932" y="156851"/>
                  <a:pt x="277284" y="169499"/>
                  <a:pt x="261682" y="169499"/>
                </a:cubicBezTo>
                <a:lnTo>
                  <a:pt x="32711" y="169499"/>
                </a:lnTo>
                <a:cubicBezTo>
                  <a:pt x="17109" y="169499"/>
                  <a:pt x="4461" y="156851"/>
                  <a:pt x="4461" y="141249"/>
                </a:cubicBezTo>
                <a:lnTo>
                  <a:pt x="0" y="72855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E159B6EC-79A5-411E-9C75-D48DBC8E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46" y="39069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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6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5" grpId="1" animBg="1"/>
      <p:bldP spid="26" grpId="0" animBg="1"/>
      <p:bldP spid="33" grpId="0" animBg="1"/>
      <p:bldP spid="33" grpId="1" animBg="1"/>
      <p:bldP spid="41" grpId="0"/>
      <p:bldP spid="42" grpId="0"/>
      <p:bldP spid="43" grpId="0"/>
      <p:bldP spid="44" grpId="0"/>
      <p:bldP spid="48" grpId="0" animBg="1"/>
      <p:bldP spid="48" grpId="1" animBg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DC3227-2A9F-4B44-B5DD-881724ACC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199730" cy="4206240"/>
          </a:xfrm>
          <a:prstGeom prst="rect">
            <a:avLst/>
          </a:prstGeom>
        </p:spPr>
      </p:pic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4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4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A0F637B-0CC8-4A97-B9B7-4EF85712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2885553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A6AAADE-F2EC-4C41-920F-A4FE3768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2875795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MATH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E6EB02-FCBC-48F4-B550-F320132D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444971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F6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6CB51BD-92DB-464C-AF15-B8880497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43521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DDEFB0C-224C-47C7-BFFC-1B6611A5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950669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E8E226E-3412-4A00-81D2-CF27B7A8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940911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∫dx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BA4DFC0-C686-4511-A000-F3B7160E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4422092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Type in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E99B337-E45E-4CAA-B4B6-4F1390BB816A}"/>
              </a:ext>
            </a:extLst>
          </p:cNvPr>
          <p:cNvSpPr/>
          <p:nvPr/>
        </p:nvSpPr>
        <p:spPr>
          <a:xfrm>
            <a:off x="640308" y="5509547"/>
            <a:ext cx="338976" cy="210312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6CD0E3-EAE0-46E9-8DF2-97A11CFBB43A}"/>
              </a:ext>
            </a:extLst>
          </p:cNvPr>
          <p:cNvSpPr/>
          <p:nvPr/>
        </p:nvSpPr>
        <p:spPr>
          <a:xfrm>
            <a:off x="1000828" y="5205411"/>
            <a:ext cx="338328" cy="210312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7">
            <a:extLst>
              <a:ext uri="{FF2B5EF4-FFF2-40B4-BE49-F238E27FC236}">
                <a16:creationId xmlns:a16="http://schemas.microsoft.com/office/drawing/2014/main" id="{2D1E77F8-3774-4F69-A5E6-48728911E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361" y="4952330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8A726245-4FAF-42B6-9CFA-4B754DEF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51" y="49385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9297D3-ABC7-46FB-81BC-5A98177F15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106" y="4614449"/>
            <a:ext cx="296876" cy="177941"/>
          </a:xfrm>
          <a:prstGeom prst="rect">
            <a:avLst/>
          </a:prstGeom>
        </p:spPr>
      </p:pic>
      <p:sp>
        <p:nvSpPr>
          <p:cNvPr id="41" name="Text Box 7">
            <a:extLst>
              <a:ext uri="{FF2B5EF4-FFF2-40B4-BE49-F238E27FC236}">
                <a16:creationId xmlns:a16="http://schemas.microsoft.com/office/drawing/2014/main" id="{2982F8F6-2B40-4617-A39F-552BF079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638" y="4445398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cs typeface="Times New Roman" panose="02020603050405020304" pitchFamily="18" charset="0"/>
              </a:rPr>
              <a:t>x</a:t>
            </a:r>
            <a:endParaRPr lang="en-US" sz="2400" i="1" baseline="300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BC72E4B0-6B49-4232-A8AB-999742DE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18" y="443729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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7F670BC3-C819-48E0-A457-9FC36F0F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666" y="447692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1202D433-2F7E-4A85-8A42-D8CF227C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136" y="449066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CB1EB92F-C487-48E6-ADFF-DCDEA8F5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400" y="495292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5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B320F3F3-636C-4F5F-9C69-9F6527A1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690" y="4939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7C5B580C-496E-4005-88C5-8A445AEE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87" y="375550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3651B397-681A-4C20-AF82-FED6DC16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617" y="49385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9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6" grpId="0"/>
      <p:bldP spid="37" grpId="0"/>
      <p:bldP spid="46" grpId="0"/>
      <p:bldP spid="47" grpId="0"/>
      <p:bldP spid="49" grpId="0"/>
      <p:bldP spid="49" grpId="1"/>
      <p:bldP spid="49" grpId="2"/>
      <p:bldP spid="49" grpId="3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A0F637B-0CC8-4A97-B9B7-4EF85712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2885553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A6AAADE-F2EC-4C41-920F-A4FE3768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2875795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MATH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E6EB02-FCBC-48F4-B550-F320132D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444971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F6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6CB51BD-92DB-464C-AF15-B8880497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43521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DDEFB0C-224C-47C7-BFFC-1B6611A5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950669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E8E226E-3412-4A00-81D2-CF27B7A8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940911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∫dx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BA4DFC0-C686-4511-A000-F3B7160E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4422092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Type in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7">
            <a:extLst>
              <a:ext uri="{FF2B5EF4-FFF2-40B4-BE49-F238E27FC236}">
                <a16:creationId xmlns:a16="http://schemas.microsoft.com/office/drawing/2014/main" id="{2D1E77F8-3774-4F69-A5E6-48728911E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361" y="4952330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8A726245-4FAF-42B6-9CFA-4B754DEF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51" y="49385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9297D3-ABC7-46FB-81BC-5A98177F1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106" y="4614449"/>
            <a:ext cx="296876" cy="177941"/>
          </a:xfrm>
          <a:prstGeom prst="rect">
            <a:avLst/>
          </a:prstGeom>
        </p:spPr>
      </p:pic>
      <p:sp>
        <p:nvSpPr>
          <p:cNvPr id="41" name="Text Box 7">
            <a:extLst>
              <a:ext uri="{FF2B5EF4-FFF2-40B4-BE49-F238E27FC236}">
                <a16:creationId xmlns:a16="http://schemas.microsoft.com/office/drawing/2014/main" id="{2982F8F6-2B40-4617-A39F-552BF079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638" y="4445398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cs typeface="Times New Roman" panose="02020603050405020304" pitchFamily="18" charset="0"/>
              </a:rPr>
              <a:t>x</a:t>
            </a:r>
            <a:endParaRPr lang="en-US" sz="2400" i="1" baseline="300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BC72E4B0-6B49-4232-A8AB-999742DE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18" y="443729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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7F670BC3-C819-48E0-A457-9FC36F0F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666" y="447692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1202D433-2F7E-4A85-8A42-D8CF227C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136" y="449066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DBAEFBA6-E89E-428D-9F33-06E79E48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648" y="4961145"/>
            <a:ext cx="792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EXE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CB1EB92F-C487-48E6-ADFF-DCDEA8F5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400" y="495292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5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B320F3F3-636C-4F5F-9C69-9F6527A1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690" y="4939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7B5E5-A260-4BF6-A8D0-B4CA86F4B6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199730" cy="4206240"/>
          </a:xfrm>
          <a:prstGeom prst="rect">
            <a:avLst/>
          </a:prstGeom>
        </p:spPr>
      </p:pic>
      <p:sp>
        <p:nvSpPr>
          <p:cNvPr id="49" name="Text Box 7">
            <a:extLst>
              <a:ext uri="{FF2B5EF4-FFF2-40B4-BE49-F238E27FC236}">
                <a16:creationId xmlns:a16="http://schemas.microsoft.com/office/drawing/2014/main" id="{7D70D733-15C2-4A55-8680-B56F4A88D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617" y="49385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57484E-9AD9-B945-A866-203574EC6BEC}"/>
              </a:ext>
            </a:extLst>
          </p:cNvPr>
          <p:cNvSpPr/>
          <p:nvPr/>
        </p:nvSpPr>
        <p:spPr>
          <a:xfrm>
            <a:off x="2123954" y="5829568"/>
            <a:ext cx="338976" cy="210312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50824" y="1074738"/>
            <a:ext cx="835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78"/>
                </a:solidFill>
                <a:latin typeface="+mn-lt"/>
              </a:rPr>
              <a:t>Evaluate the definite integral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4617B"/>
                </a:solidFill>
              </a:rPr>
              <a:t>Definite integrals using GDC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7068" y="1830195"/>
            <a:ext cx="27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Turn on the GDC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97068" y="235299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89419" y="2343237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Run-Matrix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26384138-3A18-40AF-BD4F-507282C628C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AE6C82DA-1117-4FC6-9E1F-9BCC4ADE63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A0F637B-0CC8-4A97-B9B7-4EF85712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2885553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A6AAADE-F2EC-4C41-920F-A4FE3768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2875795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MATH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E6EB02-FCBC-48F4-B550-F320132D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444971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F6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6CB51BD-92DB-464C-AF15-B8880497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43521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DDEFB0C-224C-47C7-BFFC-1B6611A5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3950669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F1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E8E226E-3412-4A00-81D2-CF27B7A8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19" y="3940911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∫dx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BA4DFC0-C686-4511-A000-F3B7160E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068" y="4422092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Type in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/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4E9660-78E3-41D8-B93E-C3ED47F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37" y="838295"/>
                <a:ext cx="1251112" cy="833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7">
            <a:extLst>
              <a:ext uri="{FF2B5EF4-FFF2-40B4-BE49-F238E27FC236}">
                <a16:creationId xmlns:a16="http://schemas.microsoft.com/office/drawing/2014/main" id="{2D1E77F8-3774-4F69-A5E6-48728911E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361" y="4952330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8A726245-4FAF-42B6-9CFA-4B754DEF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51" y="49385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9297D3-ABC7-46FB-81BC-5A98177F1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106" y="4614449"/>
            <a:ext cx="296876" cy="177941"/>
          </a:xfrm>
          <a:prstGeom prst="rect">
            <a:avLst/>
          </a:prstGeom>
        </p:spPr>
      </p:pic>
      <p:sp>
        <p:nvSpPr>
          <p:cNvPr id="41" name="Text Box 7">
            <a:extLst>
              <a:ext uri="{FF2B5EF4-FFF2-40B4-BE49-F238E27FC236}">
                <a16:creationId xmlns:a16="http://schemas.microsoft.com/office/drawing/2014/main" id="{2982F8F6-2B40-4617-A39F-552BF079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638" y="4445398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cs typeface="Times New Roman" panose="02020603050405020304" pitchFamily="18" charset="0"/>
              </a:rPr>
              <a:t>x</a:t>
            </a:r>
            <a:endParaRPr lang="en-US" sz="2400" i="1" baseline="300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BC72E4B0-6B49-4232-A8AB-999742DE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18" y="443729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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7F670BC3-C819-48E0-A457-9FC36F0F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666" y="447692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4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1202D433-2F7E-4A85-8A42-D8CF227C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136" y="449066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1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DBAEFBA6-E89E-428D-9F33-06E79E48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648" y="4961145"/>
            <a:ext cx="792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EXE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CB1EB92F-C487-48E6-ADFF-DCDEA8F5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400" y="495292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5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B320F3F3-636C-4F5F-9C69-9F6527A1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690" y="4939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FC1E042A-B9FA-4F4B-B1C4-FC01E7F7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294" y="495233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  <a:sym typeface="Webdings" panose="05030102010509060703" pitchFamily="18" charset="2"/>
              </a:rPr>
              <a:t>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B1C75-7093-46CE-B2FA-6E8C9F907D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1883664"/>
            <a:ext cx="2199730" cy="4206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D0EC40-79B0-4FFE-8BF8-4BCF04CE7087}"/>
                  </a:ext>
                </a:extLst>
              </p:cNvPr>
              <p:cNvSpPr txBox="1"/>
              <p:nvPr/>
            </p:nvSpPr>
            <p:spPr>
              <a:xfrm>
                <a:off x="3823529" y="5475300"/>
                <a:ext cx="125111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box>
                            <m:boxPr>
                              <m:ctrlPr>
                                <a:rPr lang="en-GB" sz="240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box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010078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10078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010078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D0EC40-79B0-4FFE-8BF8-4BCF04CE7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29" y="5475300"/>
                <a:ext cx="1251112" cy="8333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A5ED66-7DCC-49BD-91F6-49CDBA59BAE1}"/>
                  </a:ext>
                </a:extLst>
              </p:cNvPr>
              <p:cNvSpPr/>
              <p:nvPr/>
            </p:nvSpPr>
            <p:spPr>
              <a:xfrm>
                <a:off x="5116651" y="5617345"/>
                <a:ext cx="1318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10078"/>
                          </a:solidFill>
                          <a:latin typeface="Cambria Math" panose="02040503050406030204" pitchFamily="18" charset="0"/>
                        </a:rPr>
                        <m:t>=0.402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A5ED66-7DCC-49BD-91F6-49CDBA59B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1" y="5617345"/>
                <a:ext cx="13185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7">
            <a:extLst>
              <a:ext uri="{FF2B5EF4-FFF2-40B4-BE49-F238E27FC236}">
                <a16:creationId xmlns:a16="http://schemas.microsoft.com/office/drawing/2014/main" id="{9DC4BB6C-CA9F-46C4-B29F-2100329C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848" y="5661152"/>
            <a:ext cx="792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+mn-lt"/>
              </a:rPr>
              <a:t>3sf</a:t>
            </a:r>
            <a:endParaRPr lang="en-US" sz="2400" baseline="300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22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1_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3373</TotalTime>
  <Words>517</Words>
  <Application>Microsoft Office PowerPoint</Application>
  <PresentationFormat>On-screen Show (4:3)</PresentationFormat>
  <Paragraphs>263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Britannic Bold</vt:lpstr>
      <vt:lpstr>Calibri</vt:lpstr>
      <vt:lpstr>Cambria Math</vt:lpstr>
      <vt:lpstr>Comic Sans MS</vt:lpstr>
      <vt:lpstr>Times New Roman</vt:lpstr>
      <vt:lpstr>Wingdings 2</vt:lpstr>
      <vt:lpstr>Theme1</vt:lpstr>
      <vt:lpstr>1_Theme1</vt:lpstr>
      <vt:lpstr>Definite integral using technology</vt:lpstr>
      <vt:lpstr>Definite integrals using GDC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Reversing the process of differentiation</dc:title>
  <dc:creator>Mathssupport</dc:creator>
  <cp:lastModifiedBy>Orlando Hurtado</cp:lastModifiedBy>
  <cp:revision>68</cp:revision>
  <dcterms:created xsi:type="dcterms:W3CDTF">2013-01-22T04:39:08Z</dcterms:created>
  <dcterms:modified xsi:type="dcterms:W3CDTF">2023-08-10T08:32:42Z</dcterms:modified>
</cp:coreProperties>
</file>