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2" r:id="rId3"/>
    <p:sldId id="263" r:id="rId4"/>
    <p:sldId id="267" r:id="rId5"/>
    <p:sldId id="268" r:id="rId6"/>
    <p:sldId id="269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7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06/07/2020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2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69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4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35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5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4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6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20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7/6/2020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59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16.png"/><Relationship Id="rId5" Type="http://schemas.openxmlformats.org/officeDocument/2006/relationships/image" Target="../media/image57.png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76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5" Type="http://schemas.openxmlformats.org/officeDocument/2006/relationships/image" Target="../media/image27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78.png"/><Relationship Id="rId1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</a:t>
            </a:r>
            <a:r>
              <a:rPr lang="en-US"/>
              <a:t>To anti-differentiate </a:t>
            </a:r>
            <a:r>
              <a:rPr lang="en-US" dirty="0"/>
              <a:t>a function with a boundary condition.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Anti-differentiation with boundary condition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6E75C3-13BB-4234-AF03-0FC42BBC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5B08-5C2B-42DD-B71C-9263BA48CEC5}" type="datetime3">
              <a:rPr lang="en-US" smtClean="0"/>
              <a:t>6 July 2020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3" y="1074738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10078"/>
                </a:solidFill>
                <a:latin typeface="+mn-lt"/>
              </a:rPr>
              <a:t>Antidifferentiation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 is also known as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indefinite integration</a:t>
            </a:r>
            <a:endParaRPr lang="en-GB" sz="24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45663" y="2420297"/>
            <a:ext cx="3389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</a:t>
            </a:r>
            <a:r>
              <a:rPr lang="en-GB" sz="2400" i="1" dirty="0">
                <a:solidFill>
                  <a:srgbClr val="010078"/>
                </a:solidFill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we write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0823" y="1687612"/>
            <a:ext cx="5817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And is denoted with an integral symbol,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491880" y="3203062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integrand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01725" y="3587711"/>
            <a:ext cx="263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Variable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45825" y="3149398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Constant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139952" y="2825010"/>
            <a:ext cx="288032" cy="34012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076056" y="2825010"/>
            <a:ext cx="555466" cy="7688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61232" y="2825010"/>
            <a:ext cx="0" cy="32438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092603" y="3962748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Is read as: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19987" y="4424413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082359" y="4862726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integral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A5147C4-F379-49D7-9E96-A1FC308ACC31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19" name="Rectangle 18">
            <a:hlinkClick r:id="rId6"/>
            <a:extLst>
              <a:ext uri="{FF2B5EF4-FFF2-40B4-BE49-F238E27FC236}">
                <a16:creationId xmlns:a16="http://schemas.microsoft.com/office/drawing/2014/main" id="{2BBA4505-BFF1-4FE5-BC92-24DFE4EF83A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6"/>
            <a:extLst>
              <a:ext uri="{FF2B5EF4-FFF2-40B4-BE49-F238E27FC236}">
                <a16:creationId xmlns:a16="http://schemas.microsoft.com/office/drawing/2014/main" id="{83B7FBDD-706B-413B-A5E0-C710437C0E9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3" grpId="0"/>
      <p:bldP spid="2" grpId="0"/>
      <p:bldP spid="11" grpId="0"/>
      <p:bldP spid="3" grpId="0"/>
      <p:bldP spid="15" grpId="0"/>
      <p:bldP spid="16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77709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Rules to find the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764704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Power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200" y="2195096"/>
            <a:ext cx="2530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85192" y="3408471"/>
            <a:ext cx="3466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multiple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61206" y="4744252"/>
            <a:ext cx="3935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Sum or difference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8F8D4CD6-DAB0-4487-ADE5-F36EF4A22C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06513794-8E6B-4464-AE97-A504CFA81C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92696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velocity of a moving object is given by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010078"/>
                </a:solidFill>
              </a:rPr>
              <a:t>) =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010078"/>
                </a:solidFill>
              </a:rPr>
              <a:t> + 1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052736"/>
            <a:ext cx="786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an expression for the displacement in terms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174225" y="2204864"/>
                <a:ext cx="2511906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4225" y="2204864"/>
                <a:ext cx="2511906" cy="460575"/>
              </a:xfrm>
              <a:prstGeom prst="rect">
                <a:avLst/>
              </a:prstGeom>
              <a:blipFill>
                <a:blip r:embed="rId3"/>
                <a:stretch>
                  <a:fillRect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6153657" y="2420888"/>
                <a:ext cx="195053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3657" y="2420888"/>
                <a:ext cx="1950534" cy="1061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00120" y="1340768"/>
                <a:ext cx="1333314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120" y="1340768"/>
                <a:ext cx="1333314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779912" y="1340768"/>
                <a:ext cx="155536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2" y="1340768"/>
                <a:ext cx="1555362" cy="10610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83907" y="3257546"/>
            <a:ext cx="8680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 the position of the object at time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1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</a:t>
            </a:r>
            <a:r>
              <a:rPr lang="en-GB" sz="2400" i="1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we can find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11560" y="2700541"/>
            <a:ext cx="5650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This is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general solution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for</a:t>
            </a:r>
            <a:endParaRPr lang="en-US" sz="24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904444" y="1343601"/>
                <a:ext cx="2885470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4444" y="1343601"/>
                <a:ext cx="2885470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2745070" y="3761602"/>
                <a:ext cx="262392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(1)=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5070" y="3761602"/>
                <a:ext cx="2623923" cy="460575"/>
              </a:xfrm>
              <a:prstGeom prst="rect">
                <a:avLst/>
              </a:prstGeom>
              <a:blipFill>
                <a:blip r:embed="rId8"/>
                <a:stretch>
                  <a:fillRect b="-197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3143646" y="4243168"/>
                <a:ext cx="2218491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3646" y="4243168"/>
                <a:ext cx="2218491" cy="4605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3118478" y="4632047"/>
                <a:ext cx="100392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8478" y="4632047"/>
                <a:ext cx="1003929" cy="453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372834" y="5816930"/>
                <a:ext cx="851964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GB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is a </a:t>
                </a:r>
                <a:r>
                  <a:rPr lang="en-GB" sz="2400" b="1" dirty="0">
                    <a:solidFill>
                      <a:srgbClr val="FF6600"/>
                    </a:solidFill>
                    <a:latin typeface="+mn-lt"/>
                  </a:rPr>
                  <a:t>particular solution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of </a:t>
                </a:r>
                <a:endParaRPr lang="en-US" sz="2400" i="1" dirty="0">
                  <a:solidFill>
                    <a:srgbClr val="010078"/>
                  </a:solidFill>
                  <a:latin typeface="+mn-lt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834" y="5816930"/>
                <a:ext cx="8519646" cy="461665"/>
              </a:xfrm>
              <a:prstGeom prst="rect">
                <a:avLst/>
              </a:prstGeom>
              <a:blipFill>
                <a:blip r:embed="rId11"/>
                <a:stretch>
                  <a:fillRect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6539983" y="5517232"/>
                <a:ext cx="195053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9983" y="5517232"/>
                <a:ext cx="1950534" cy="10610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217302" y="5013176"/>
            <a:ext cx="8747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fact that the position at time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1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</a:t>
            </a:r>
            <a:r>
              <a:rPr lang="en-GB" sz="2400" i="1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6</a:t>
            </a:r>
            <a:r>
              <a:rPr lang="en-GB" sz="2400" i="1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called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boundary condition</a:t>
            </a:r>
            <a:endParaRPr lang="en-US" sz="2400" b="1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D738007D-2AD4-4F6F-B00B-324526E9F782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  <p:sp>
        <p:nvSpPr>
          <p:cNvPr id="23" name="Rectangle 22">
            <a:hlinkClick r:id="rId13"/>
            <a:extLst>
              <a:ext uri="{FF2B5EF4-FFF2-40B4-BE49-F238E27FC236}">
                <a16:creationId xmlns:a16="http://schemas.microsoft.com/office/drawing/2014/main" id="{56B82400-BB82-490F-9709-DDDF4CB4163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3"/>
            <a:extLst>
              <a:ext uri="{FF2B5EF4-FFF2-40B4-BE49-F238E27FC236}">
                <a16:creationId xmlns:a16="http://schemas.microsoft.com/office/drawing/2014/main" id="{7915E0D0-5FF5-43F8-9EE6-A8BC79B9C7D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0" grpId="0"/>
      <p:bldP spid="27" grpId="0"/>
      <p:bldP spid="2" grpId="0"/>
      <p:bldP spid="12" grpId="0"/>
      <p:bldP spid="15" grpId="0"/>
      <p:bldP spid="16" grpId="0"/>
      <p:bldP spid="17" grpId="0"/>
      <p:bldP spid="18" grpId="0"/>
      <p:bldP spid="21" grpId="0"/>
      <p:bldP spid="22" grpId="0"/>
      <p:bldP spid="25" grpId="0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92696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f’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3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and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) = -3,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Find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345088" y="2291135"/>
                <a:ext cx="2819170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5088" y="2291135"/>
                <a:ext cx="2819170" cy="460575"/>
              </a:xfrm>
              <a:prstGeom prst="rect">
                <a:avLst/>
              </a:prstGeom>
              <a:blipFill rotWithShape="0">
                <a:blip r:embed="rId3"/>
                <a:stretch>
                  <a:fillRect l="-649"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339328" y="2580293"/>
                <a:ext cx="2239203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 + 2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9328" y="2580293"/>
                <a:ext cx="2239203" cy="10610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83907" y="3356992"/>
            <a:ext cx="53222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the fact that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)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-3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to find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11560" y="2844557"/>
            <a:ext cx="4724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This is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general solution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for</a:t>
            </a:r>
            <a:endParaRPr lang="en-US" sz="24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2360590" y="1329102"/>
                <a:ext cx="324761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 + 2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0590" y="1329102"/>
                <a:ext cx="3247619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2745070" y="3861048"/>
                <a:ext cx="2796535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5070" y="3861048"/>
                <a:ext cx="2796535" cy="460575"/>
              </a:xfrm>
              <a:prstGeom prst="rect">
                <a:avLst/>
              </a:prstGeom>
              <a:blipFill rotWithShape="0">
                <a:blip r:embed="rId6"/>
                <a:stretch>
                  <a:fillRect l="-436" b="-197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3143646" y="4342614"/>
                <a:ext cx="222176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 smtClean="0">
                          <a:solidFill>
                            <a:srgbClr val="010078"/>
                          </a:solidFill>
                        </a:rPr>
                        <m:t>−3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+4+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3646" y="4342614"/>
                <a:ext cx="2221762" cy="453137"/>
              </a:xfrm>
              <a:prstGeom prst="rect">
                <a:avLst/>
              </a:prstGeom>
              <a:blipFill rotWithShape="0">
                <a:blip r:embed="rId7"/>
                <a:stretch>
                  <a:fillRect b="-2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2973745" y="4727772"/>
                <a:ext cx="1403076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−15=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3745" y="4727772"/>
                <a:ext cx="1403076" cy="45313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1728515" y="5319518"/>
                <a:ext cx="505202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8515" y="5319518"/>
                <a:ext cx="505202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2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374282" y="1118395"/>
            <a:ext cx="2258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f’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3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7D27F291-E9D0-4E21-9423-5C10F7BB3ED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8D8C9F06-0BD2-4902-94C1-C722824B228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14729C6-FB06-4BEF-A268-053AEB32E93A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</p:spTree>
    <p:extLst>
      <p:ext uri="{BB962C8B-B14F-4D97-AF65-F5344CB8AC3E}">
        <p14:creationId xmlns:p14="http://schemas.microsoft.com/office/powerpoint/2010/main" val="113347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5" grpId="0"/>
      <p:bldP spid="16" grpId="0"/>
      <p:bldP spid="17" grpId="0"/>
      <p:bldP spid="18" grpId="0"/>
      <p:bldP spid="21" grpId="0"/>
      <p:bldP spid="22" grpId="0"/>
      <p:bldP spid="2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5635" name="Text Box 3"/>
              <p:cNvSpPr txBox="1">
                <a:spLocks noChangeArrowheads="1"/>
              </p:cNvSpPr>
              <p:nvPr/>
            </p:nvSpPr>
            <p:spPr bwMode="auto">
              <a:xfrm>
                <a:off x="264818" y="553895"/>
                <a:ext cx="8358709" cy="1362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The rate of growth of a population of fish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=150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for</a:t>
                </a:r>
                <a:r>
                  <a:rPr lang="en-GB" sz="2400" dirty="0">
                    <a:solidFill>
                      <a:srgbClr val="010078"/>
                    </a:solidFill>
                  </a:rPr>
                  <a:t> 0 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5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  <a:sym typeface="Symbol" panose="05050102010706020507" pitchFamily="18" charset="2"/>
                  </a:rPr>
                  <a:t>years. The initial population was 200 fish. Find the number of fish at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 4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  <a:sym typeface="Symbol" panose="05050102010706020507" pitchFamily="18" charset="2"/>
                  </a:rPr>
                  <a:t>years.</a:t>
                </a:r>
                <a:endParaRPr lang="en-GB" sz="2400" dirty="0">
                  <a:solidFill>
                    <a:srgbClr val="010078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656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818" y="553895"/>
                <a:ext cx="8358709" cy="1362937"/>
              </a:xfrm>
              <a:prstGeom prst="rect">
                <a:avLst/>
              </a:prstGeom>
              <a:blipFill>
                <a:blip r:embed="rId3"/>
                <a:stretch>
                  <a:fillRect l="-1093" t="-3587" b="-986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482130" y="4079759"/>
                <a:ext cx="257557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2130" y="4079759"/>
                <a:ext cx="2575577" cy="6281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256944" y="2521423"/>
                <a:ext cx="2016258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150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6944" y="2521423"/>
                <a:ext cx="2016258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9552" y="2727672"/>
            <a:ext cx="26701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Rewrite with rational exponents</a:t>
            </a:r>
            <a:endParaRPr lang="en-US" sz="18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2670186" y="1795715"/>
                <a:ext cx="2735556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150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rad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0186" y="1795715"/>
                <a:ext cx="2735556" cy="10610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6147457" y="3190533"/>
                <a:ext cx="290348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(0)=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7457" y="3190533"/>
                <a:ext cx="2903487" cy="6281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6262360" y="3816743"/>
                <a:ext cx="2788584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200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100(0)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2360" y="3816743"/>
                <a:ext cx="2788584" cy="62812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6311136" y="4559203"/>
                <a:ext cx="1343766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200=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1136" y="4559203"/>
                <a:ext cx="1343766" cy="45313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80197" y="6165304"/>
            <a:ext cx="85196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There are 1000 fish when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010078"/>
                </a:solidFill>
              </a:rPr>
              <a:t> = 4 years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5726491" y="1972548"/>
                <a:ext cx="341751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The initial population was 200 means that at time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0,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(0)= 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200</a:t>
                </a:r>
                <a:endParaRPr lang="en-US" sz="2400" b="1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6491" y="1972548"/>
                <a:ext cx="3417510" cy="1200329"/>
              </a:xfrm>
              <a:prstGeom prst="rect">
                <a:avLst/>
              </a:prstGeom>
              <a:blipFill>
                <a:blip r:embed="rId10"/>
                <a:stretch>
                  <a:fillRect l="-2674" t="-4082" r="-4813" b="-1173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9552" y="1874004"/>
                <a:ext cx="1893595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=150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74004"/>
                <a:ext cx="1893595" cy="79355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325076" y="2059758"/>
            <a:ext cx="525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173713" y="3212976"/>
                <a:ext cx="206755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150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3713" y="3212976"/>
                <a:ext cx="2067554" cy="10610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2482129" y="4635872"/>
                <a:ext cx="288745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2129" y="4635872"/>
                <a:ext cx="2887457" cy="6281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63628" y="4340873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General solution </a:t>
            </a:r>
            <a:endParaRPr lang="en-GB" sz="18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174" y="4859844"/>
            <a:ext cx="220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Particular solution </a:t>
            </a:r>
            <a:endParaRPr lang="en-GB" sz="180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2834" y="5377782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1800" dirty="0">
                <a:solidFill>
                  <a:srgbClr val="FF6600"/>
                </a:solidFill>
              </a:rPr>
              <a:t>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P</a:t>
            </a:r>
            <a:r>
              <a:rPr lang="en-GB" sz="1800" dirty="0">
                <a:solidFill>
                  <a:srgbClr val="FF6600"/>
                </a:solidFill>
              </a:rPr>
              <a:t> 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when</a:t>
            </a:r>
            <a:r>
              <a:rPr lang="en-GB" sz="1800" dirty="0">
                <a:solidFill>
                  <a:srgbClr val="FF6600"/>
                </a:solidFill>
              </a:rPr>
              <a:t>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t</a:t>
            </a:r>
            <a:r>
              <a:rPr lang="en-GB" sz="1800" dirty="0">
                <a:solidFill>
                  <a:srgbClr val="FF6600"/>
                </a:solidFill>
              </a:rPr>
              <a:t> =4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2423265" y="5139928"/>
                <a:ext cx="321536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(4)=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100(4)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23265" y="5139928"/>
                <a:ext cx="3215367" cy="62812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2457636" y="5795380"/>
                <a:ext cx="194046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(4)=1000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7636" y="5795380"/>
                <a:ext cx="1940468" cy="453137"/>
              </a:xfrm>
              <a:prstGeom prst="rect">
                <a:avLst/>
              </a:prstGeom>
              <a:blipFill>
                <a:blip r:embed="rId15"/>
                <a:stretch>
                  <a:fillRect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5647446" y="2030926"/>
            <a:ext cx="362" cy="40802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16"/>
            <a:extLst>
              <a:ext uri="{FF2B5EF4-FFF2-40B4-BE49-F238E27FC236}">
                <a16:creationId xmlns:a16="http://schemas.microsoft.com/office/drawing/2014/main" id="{E2A8376F-2583-4D99-BC62-7D4B5D8E3B0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6"/>
            <a:extLst>
              <a:ext uri="{FF2B5EF4-FFF2-40B4-BE49-F238E27FC236}">
                <a16:creationId xmlns:a16="http://schemas.microsoft.com/office/drawing/2014/main" id="{6BEA2834-DE8A-4C98-9F37-C6E70DA9E6F2}"/>
              </a:ext>
            </a:extLst>
          </p:cNvPr>
          <p:cNvSpPr/>
          <p:nvPr/>
        </p:nvSpPr>
        <p:spPr>
          <a:xfrm>
            <a:off x="800100" y="6463928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71016A98-100A-4313-83EF-18EBFF0091A0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</p:spTree>
    <p:extLst>
      <p:ext uri="{BB962C8B-B14F-4D97-AF65-F5344CB8AC3E}">
        <p14:creationId xmlns:p14="http://schemas.microsoft.com/office/powerpoint/2010/main" val="262445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6" grpId="0"/>
      <p:bldP spid="17" grpId="0"/>
      <p:bldP spid="18" grpId="0"/>
      <p:bldP spid="21" grpId="0"/>
      <p:bldP spid="22" grpId="0"/>
      <p:bldP spid="25" grpId="0"/>
      <p:bldP spid="28" grpId="0"/>
      <p:bldP spid="3" grpId="0"/>
      <p:bldP spid="4" grpId="0"/>
      <p:bldP spid="23" grpId="0"/>
      <p:bldP spid="24" grpId="0"/>
      <p:bldP spid="5" grpId="0"/>
      <p:bldP spid="6" grpId="0"/>
      <p:bldP spid="29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2770</TotalTime>
  <Words>519</Words>
  <Application>Microsoft Office PowerPoint</Application>
  <PresentationFormat>On-screen Show (4:3)</PresentationFormat>
  <Paragraphs>86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Comic Sans MS</vt:lpstr>
      <vt:lpstr>Times New Roman</vt:lpstr>
      <vt:lpstr>Wingdings 2</vt:lpstr>
      <vt:lpstr>Theme1</vt:lpstr>
      <vt:lpstr>Anti-differentiation with boundary condition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44</cp:revision>
  <dcterms:created xsi:type="dcterms:W3CDTF">2013-01-22T04:39:08Z</dcterms:created>
  <dcterms:modified xsi:type="dcterms:W3CDTF">2020-07-06T09:58:11Z</dcterms:modified>
</cp:coreProperties>
</file>