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tags/tag5.xml" ContentType="application/vnd.openxmlformats-officedocument.presentationml.tags+xml"/>
  <Override PartName="/ppt/notesSlides/notesSlide5.xml" ContentType="application/vnd.openxmlformats-officedocument.presentationml.notesSlide+xml"/>
  <Override PartName="/ppt/tags/tag6.xml" ContentType="application/vnd.openxmlformats-officedocument.presentationml.tags+xml"/>
  <Override PartName="/ppt/notesSlides/notesSlide6.xml" ContentType="application/vnd.openxmlformats-officedocument.presentationml.notesSlid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tags/tag10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98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078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48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A0B8AC-CB57-4E3A-BFE1-D2E008EA5243}" type="datetimeFigureOut">
              <a:rPr lang="en-GB" smtClean="0"/>
              <a:pPr/>
              <a:t>02/09/2020</a:t>
            </a:fld>
            <a:endParaRPr lang="en-GB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GB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E9DFC2-F24E-43F0-976A-6BB7EB248BD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42135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371509-382B-4A90-8656-35A6020740E4}" type="slidenum">
              <a:rPr lang="en-GB"/>
              <a:pPr/>
              <a:t>2</a:t>
            </a:fld>
            <a:endParaRPr lang="en-GB"/>
          </a:p>
        </p:txBody>
      </p:sp>
      <p:sp>
        <p:nvSpPr>
          <p:cNvPr id="964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4611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425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53544-B529-48FF-9D25-E7729C905604}" type="slidenum">
              <a:rPr lang="en-GB"/>
              <a:pPr/>
              <a:t>3</a:t>
            </a:fld>
            <a:endParaRPr lang="en-GB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642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53544-B529-48FF-9D25-E7729C905604}" type="slidenum">
              <a:rPr lang="en-GB"/>
              <a:pPr/>
              <a:t>4</a:t>
            </a:fld>
            <a:endParaRPr lang="en-GB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8636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53544-B529-48FF-9D25-E7729C905604}" type="slidenum">
              <a:rPr lang="en-GB"/>
              <a:pPr/>
              <a:t>5</a:t>
            </a:fld>
            <a:endParaRPr lang="en-GB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9596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53544-B529-48FF-9D25-E7729C905604}" type="slidenum">
              <a:rPr lang="en-GB"/>
              <a:pPr/>
              <a:t>6</a:t>
            </a:fld>
            <a:endParaRPr lang="en-GB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8672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53544-B529-48FF-9D25-E7729C905604}" type="slidenum">
              <a:rPr lang="en-GB"/>
              <a:pPr/>
              <a:t>7</a:t>
            </a:fld>
            <a:endParaRPr lang="en-GB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06947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53544-B529-48FF-9D25-E7729C905604}" type="slidenum">
              <a:rPr lang="en-GB"/>
              <a:pPr/>
              <a:t>9</a:t>
            </a:fld>
            <a:endParaRPr lang="en-GB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6205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53544-B529-48FF-9D25-E7729C905604}" type="slidenum">
              <a:rPr lang="en-GB"/>
              <a:pPr/>
              <a:t>10</a:t>
            </a:fld>
            <a:endParaRPr lang="en-GB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68918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453544-B529-48FF-9D25-E7729C905604}" type="slidenum">
              <a:rPr lang="en-GB"/>
              <a:pPr/>
              <a:t>11</a:t>
            </a:fld>
            <a:endParaRPr lang="en-GB"/>
          </a:p>
        </p:txBody>
      </p:sp>
      <p:sp>
        <p:nvSpPr>
          <p:cNvPr id="966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6659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793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031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6210300" y="243379"/>
            <a:ext cx="2476500" cy="476250"/>
          </a:xfrm>
        </p:spPr>
        <p:txBody>
          <a:bodyPr/>
          <a:lstStyle>
            <a:lvl1pPr>
              <a:defRPr sz="2000"/>
            </a:lvl1pPr>
          </a:lstStyle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pic>
        <p:nvPicPr>
          <p:cNvPr id="15" name="Picture 14" descr="A close up of a cage&#10;&#10;Description automatically generated">
            <a:extLst>
              <a:ext uri="{FF2B5EF4-FFF2-40B4-BE49-F238E27FC236}">
                <a16:creationId xmlns:a16="http://schemas.microsoft.com/office/drawing/2014/main" id="{8DB13122-E156-4F56-B01E-886703548E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81E29B0-30D1-4948-A8C7-EDC20D5B8B6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887002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372061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405450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B5AE6F4-D447-4198-AB9D-8450669138EB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1433223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5465332" y="6201849"/>
            <a:ext cx="2476500" cy="476250"/>
          </a:xfrm>
        </p:spPr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pic>
        <p:nvPicPr>
          <p:cNvPr id="13" name="Picture 12" descr="A close up of a cage&#10;&#10;Description automatically generated">
            <a:extLst>
              <a:ext uri="{FF2B5EF4-FFF2-40B4-BE49-F238E27FC236}">
                <a16:creationId xmlns:a16="http://schemas.microsoft.com/office/drawing/2014/main" id="{AD73ABF7-01E0-40C9-AF32-E6F00652779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5" name="Rectangle 14">
            <a:extLst>
              <a:ext uri="{FF2B5EF4-FFF2-40B4-BE49-F238E27FC236}">
                <a16:creationId xmlns:a16="http://schemas.microsoft.com/office/drawing/2014/main" id="{F119D081-AE8D-41C7-90E9-AD0A0DFB1489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5035804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C94A031-9F30-44BA-A1B1-4B67D3D312BF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013232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24390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424370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745870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3C17ECA-20B4-4577-A86F-8A0DAADAFDE5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223885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9/2/2020</a:t>
            </a:fld>
            <a:endParaRPr lang="en-U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kumimoji="0" lang="en-U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2387076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2238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9/2/2020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042AED99-7FB4-404E-8A97-64753DCE42EC}" type="slidenum">
              <a:rPr kumimoji="0" lang="en-US" smtClean="0"/>
              <a:pPr/>
              <a:t>‹#›</a:t>
            </a:fld>
            <a:endParaRPr kumimoji="0"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pic>
        <p:nvPicPr>
          <p:cNvPr id="10" name="Picture 9" descr="A close up of a cage&#10;&#10;Description automatically generated">
            <a:extLst>
              <a:ext uri="{FF2B5EF4-FFF2-40B4-BE49-F238E27FC236}">
                <a16:creationId xmlns:a16="http://schemas.microsoft.com/office/drawing/2014/main" id="{3947B0CA-B858-4459-ACB0-3F8573129FFC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7954" y="6117152"/>
            <a:ext cx="1003623" cy="644806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72BF179C-024A-4D64-BCFA-43374F974387}"/>
              </a:ext>
            </a:extLst>
          </p:cNvPr>
          <p:cNvSpPr/>
          <p:nvPr/>
        </p:nvSpPr>
        <p:spPr>
          <a:xfrm>
            <a:off x="762000" y="6475511"/>
            <a:ext cx="29730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0070C0"/>
                </a:solidFill>
              </a:rPr>
              <a:t>www.mathssupport.org</a:t>
            </a:r>
          </a:p>
        </p:txBody>
      </p:sp>
    </p:spTree>
    <p:extLst>
      <p:ext uri="{BB962C8B-B14F-4D97-AF65-F5344CB8AC3E}">
        <p14:creationId xmlns:p14="http://schemas.microsoft.com/office/powerpoint/2010/main" val="934870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thssupport.org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41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9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10" Type="http://schemas.openxmlformats.org/officeDocument/2006/relationships/hyperlink" Target="http://www.mathssupport.org/" TargetMode="External"/><Relationship Id="rId4" Type="http://schemas.openxmlformats.org/officeDocument/2006/relationships/image" Target="../media/image38.png"/><Relationship Id="rId9" Type="http://schemas.openxmlformats.org/officeDocument/2006/relationships/image" Target="../media/image4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png"/><Relationship Id="rId13" Type="http://schemas.openxmlformats.org/officeDocument/2006/relationships/image" Target="../media/image53.png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47.png"/><Relationship Id="rId12" Type="http://schemas.openxmlformats.org/officeDocument/2006/relationships/image" Target="../media/image52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10.xml"/><Relationship Id="rId6" Type="http://schemas.openxmlformats.org/officeDocument/2006/relationships/image" Target="../media/image46.png"/><Relationship Id="rId11" Type="http://schemas.openxmlformats.org/officeDocument/2006/relationships/image" Target="../media/image51.png"/><Relationship Id="rId5" Type="http://schemas.openxmlformats.org/officeDocument/2006/relationships/image" Target="../media/image45.png"/><Relationship Id="rId15" Type="http://schemas.openxmlformats.org/officeDocument/2006/relationships/hyperlink" Target="http://www.mathssupport.org/" TargetMode="External"/><Relationship Id="rId10" Type="http://schemas.openxmlformats.org/officeDocument/2006/relationships/image" Target="../media/image50.png"/><Relationship Id="rId4" Type="http://schemas.openxmlformats.org/officeDocument/2006/relationships/image" Target="../media/image44.png"/><Relationship Id="rId9" Type="http://schemas.openxmlformats.org/officeDocument/2006/relationships/image" Target="../media/image7.png"/><Relationship Id="rId14" Type="http://schemas.openxmlformats.org/officeDocument/2006/relationships/image" Target="../media/image5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hyperlink" Target="https://www.mathssupport.org/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mathssupport.org/" TargetMode="External"/><Relationship Id="rId4" Type="http://schemas.openxmlformats.org/officeDocument/2006/relationships/hyperlink" Target="mailto:info@mathssupport.org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mathssupport.org/" TargetMode="External"/><Relationship Id="rId3" Type="http://schemas.openxmlformats.org/officeDocument/2006/relationships/slideLayout" Target="../slideLayouts/slideLayout7.xml"/><Relationship Id="rId7" Type="http://schemas.openxmlformats.org/officeDocument/2006/relationships/image" Target="../media/image4.png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1.bin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hyperlink" Target="http://www.mathssupport.org/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slideLayout" Target="../slideLayouts/slideLayout7.xml"/><Relationship Id="rId7" Type="http://schemas.openxmlformats.org/officeDocument/2006/relationships/oleObject" Target="../embeddings/oleObject3.bin"/><Relationship Id="rId12" Type="http://schemas.openxmlformats.org/officeDocument/2006/relationships/hyperlink" Target="http://www.mathssupport.org/" TargetMode="Externa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11" Type="http://schemas.openxmlformats.org/officeDocument/2006/relationships/image" Target="../media/image6.png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notesSlide" Target="../notesSlides/notesSlide3.xml"/><Relationship Id="rId9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6" Type="http://schemas.openxmlformats.org/officeDocument/2006/relationships/image" Target="../media/image9.png"/><Relationship Id="rId5" Type="http://schemas.openxmlformats.org/officeDocument/2006/relationships/image" Target="../media/image80.png"/><Relationship Id="rId10" Type="http://schemas.openxmlformats.org/officeDocument/2006/relationships/hyperlink" Target="http://www.mathssupport.org/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Relationship Id="rId9" Type="http://schemas.openxmlformats.org/officeDocument/2006/relationships/hyperlink" Target="http://www.mathssupport.org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7" Type="http://schemas.openxmlformats.org/officeDocument/2006/relationships/hyperlink" Target="http://www.mathssupport.org/" TargetMode="Externa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7.xml"/><Relationship Id="rId6" Type="http://schemas.openxmlformats.org/officeDocument/2006/relationships/image" Target="../media/image24.png"/><Relationship Id="rId11" Type="http://schemas.openxmlformats.org/officeDocument/2006/relationships/hyperlink" Target="http://www.mathssupport.org/" TargetMode="External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png"/><Relationship Id="rId13" Type="http://schemas.openxmlformats.org/officeDocument/2006/relationships/hyperlink" Target="http://www.mathssupport.org/" TargetMode="External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32.png"/><Relationship Id="rId12" Type="http://schemas.openxmlformats.org/officeDocument/2006/relationships/image" Target="../media/image37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8.xml"/><Relationship Id="rId6" Type="http://schemas.openxmlformats.org/officeDocument/2006/relationships/image" Target="../media/image31.png"/><Relationship Id="rId11" Type="http://schemas.openxmlformats.org/officeDocument/2006/relationships/image" Target="../media/image36.png"/><Relationship Id="rId5" Type="http://schemas.openxmlformats.org/officeDocument/2006/relationships/image" Target="../media/image30.png"/><Relationship Id="rId10" Type="http://schemas.openxmlformats.org/officeDocument/2006/relationships/image" Target="../media/image35.png"/><Relationship Id="rId4" Type="http://schemas.openxmlformats.org/officeDocument/2006/relationships/image" Target="../media/image29.png"/><Relationship Id="rId9" Type="http://schemas.openxmlformats.org/officeDocument/2006/relationships/image" Target="../media/image3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630238" indent="-630238"/>
            <a:r>
              <a:rPr lang="en-US" dirty="0"/>
              <a:t>LO: To find the function knowing the derivative of </a:t>
            </a:r>
            <a:r>
              <a:rPr lang="en-US"/>
              <a:t>the function.</a:t>
            </a:r>
            <a:endParaRPr lang="en-GB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4800" dirty="0"/>
              <a:t>Reversing the process of differentiation</a:t>
            </a:r>
          </a:p>
        </p:txBody>
      </p:sp>
      <p:sp>
        <p:nvSpPr>
          <p:cNvPr id="4" name="Rectangle 3">
            <a:hlinkClick r:id="rId2"/>
            <a:extLst>
              <a:ext uri="{FF2B5EF4-FFF2-40B4-BE49-F238E27FC236}">
                <a16:creationId xmlns:a16="http://schemas.microsoft.com/office/drawing/2014/main" id="{9C253A4B-085E-4F2C-B74A-5EAA9173BDF4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2"/>
            <a:extLst>
              <a:ext uri="{FF2B5EF4-FFF2-40B4-BE49-F238E27FC236}">
                <a16:creationId xmlns:a16="http://schemas.microsoft.com/office/drawing/2014/main" id="{60B80391-0512-426E-B0EA-D7568BB55772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D96B9EF-A99F-495C-AD42-A10B2B6DE0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0A409D-DDCE-413C-92AD-66CCD558DA33}" type="datetime3">
              <a:rPr lang="en-US" smtClean="0"/>
              <a:t>2 September 2020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250824" y="1074738"/>
            <a:ext cx="83587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Find the indefinite integral</a:t>
            </a:r>
          </a:p>
        </p:txBody>
      </p:sp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250825" y="1628800"/>
            <a:ext cx="518603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Applying the constant multiple rule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3090232" y="2852936"/>
                <a:ext cx="3100208" cy="922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d>
                        <m:d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sSup>
                            <m:sSupPr>
                              <m:ctrlPr>
                                <a:rPr lang="en-GB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</m:sSup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  <m:r>
                            <m:rPr>
                              <m:nor/>
                            </m:rPr>
                            <a:rPr lang="en-US" sz="2400" baseline="30000" dirty="0">
                              <a:solidFill>
                                <a:srgbClr val="010078"/>
                              </a:solidFill>
                              <a:latin typeface="Times New Roman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90232" y="2852936"/>
                <a:ext cx="3100208" cy="92217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3090232" y="4145135"/>
                <a:ext cx="1658723" cy="7848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90232" y="4145135"/>
                <a:ext cx="1658723" cy="78489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79237" y="838295"/>
                <a:ext cx="1234505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237" y="838295"/>
                <a:ext cx="1234505" cy="9687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5368564" y="1453325"/>
                <a:ext cx="1519840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𝑘𝑓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68564" y="1453325"/>
                <a:ext cx="1519840" cy="9687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6898127" y="1453325"/>
                <a:ext cx="2039469" cy="1061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898127" y="1453325"/>
                <a:ext cx="2039469" cy="1061060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3090232" y="2035641"/>
                <a:ext cx="1745093" cy="1061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90232" y="2035641"/>
                <a:ext cx="1745093" cy="1061060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Rectangle 2">
            <a:extLst>
              <a:ext uri="{FF2B5EF4-FFF2-40B4-BE49-F238E27FC236}">
                <a16:creationId xmlns:a16="http://schemas.microsoft.com/office/drawing/2014/main" id="{CF246CF3-74BD-4A89-8518-A8F0DE32386E}"/>
              </a:ext>
            </a:extLst>
          </p:cNvPr>
          <p:cNvSpPr txBox="1">
            <a:spLocks noChangeArrowheads="1"/>
          </p:cNvSpPr>
          <p:nvPr/>
        </p:nvSpPr>
        <p:spPr>
          <a:xfrm>
            <a:off x="293687" y="215139"/>
            <a:ext cx="8229600" cy="431800"/>
          </a:xfrm>
          <a:prstGeom prst="rect">
            <a:avLst/>
          </a:prstGeom>
        </p:spPr>
        <p:txBody>
          <a:bodyPr bIns="91440" anchor="b" anchorCtr="0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2800"/>
              <a:t>Indefinite integrals</a:t>
            </a:r>
            <a:endParaRPr lang="en-GB" sz="2800" dirty="0"/>
          </a:p>
        </p:txBody>
      </p:sp>
      <p:sp>
        <p:nvSpPr>
          <p:cNvPr id="14" name="Rectangle 13">
            <a:hlinkClick r:id="rId10"/>
            <a:extLst>
              <a:ext uri="{FF2B5EF4-FFF2-40B4-BE49-F238E27FC236}">
                <a16:creationId xmlns:a16="http://schemas.microsoft.com/office/drawing/2014/main" id="{47D00881-DE57-4EF5-9CF1-CD5CD519E3A5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10"/>
            <a:extLst>
              <a:ext uri="{FF2B5EF4-FFF2-40B4-BE49-F238E27FC236}">
                <a16:creationId xmlns:a16="http://schemas.microsoft.com/office/drawing/2014/main" id="{EC217FE8-7128-4920-AE29-BE5A923CFDB3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560533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9" grpId="0"/>
      <p:bldP spid="19" grpId="0"/>
      <p:bldP spid="20" grpId="0"/>
      <p:bldP spid="23" grpId="0"/>
      <p:bldP spid="24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250824" y="1074738"/>
            <a:ext cx="83587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Find the indefinite integral</a:t>
            </a:r>
          </a:p>
        </p:txBody>
      </p:sp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250825" y="1628800"/>
            <a:ext cx="54857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Applying the sum or difference rule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2929133" y="4418193"/>
                <a:ext cx="2502352" cy="922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d>
                        <m:d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sSup>
                            <m:sSupPr>
                              <m:ctrlPr>
                                <a:rPr lang="en-GB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29133" y="4418193"/>
                <a:ext cx="2502352" cy="92217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3096955" y="5569612"/>
                <a:ext cx="3245440" cy="786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sSup>
                        <m:sSupPr>
                          <m:ctrlP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3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96955" y="5569612"/>
                <a:ext cx="3245440" cy="78617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79237" y="838295"/>
                <a:ext cx="2765309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(3</m:t>
                              </m:r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+2)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237" y="838295"/>
                <a:ext cx="2765309" cy="9687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3141290" y="2622572"/>
                <a:ext cx="4413901" cy="1061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GB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sSup>
                                <m:sSupPr>
                                  <m:ctrlPr>
                                    <a:rPr lang="en-US" sz="2400" i="1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  <m:r>
                                    <a:rPr lang="en-US" sz="2400" i="1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</m:e>
                          </m:nary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GB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𝑑𝑢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141290" y="2622572"/>
                <a:ext cx="4413901" cy="1061060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422975" y="1959937"/>
                <a:ext cx="1756763" cy="7265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)±</m:t>
                          </m:r>
                          <m:r>
                            <a:rPr lang="en-US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22975" y="1959937"/>
                <a:ext cx="1756763" cy="72654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Rectangle 11"/>
              <p:cNvSpPr>
                <a:spLocks noChangeArrowheads="1"/>
              </p:cNvSpPr>
              <p:nvPr/>
            </p:nvSpPr>
            <p:spPr bwMode="auto">
              <a:xfrm>
                <a:off x="5611812" y="1926960"/>
                <a:ext cx="2634824" cy="8188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b="0" i="1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0" i="1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2" name="Rectangle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11812" y="1926960"/>
                <a:ext cx="2634824" cy="818879"/>
              </a:xfrm>
              <a:prstGeom prst="rect">
                <a:avLst/>
              </a:prstGeom>
              <a:blipFill>
                <a:blip r:embed="rId9"/>
                <a:stretch>
                  <a:fillRect r="-23843" b="-746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3007415" y="3496053"/>
                <a:ext cx="1748940" cy="1061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nary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07415" y="3496053"/>
                <a:ext cx="1748940" cy="1061060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4688607" y="3528123"/>
                <a:ext cx="1663468" cy="1061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+6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</m:e>
                      </m:nary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688607" y="3528123"/>
                <a:ext cx="1663468" cy="1061060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193586" y="3514328"/>
                <a:ext cx="1388137" cy="106106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𝑑𝑢</m:t>
                          </m:r>
                        </m:e>
                      </m:nary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3586" y="3514328"/>
                <a:ext cx="1388137" cy="1061060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Rectangle 15"/>
          <p:cNvSpPr/>
          <p:nvPr/>
        </p:nvSpPr>
        <p:spPr>
          <a:xfrm>
            <a:off x="150699" y="3670715"/>
            <a:ext cx="2984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Applying the constant multiple rule</a:t>
            </a:r>
            <a:endParaRPr lang="en-GB" sz="1800" dirty="0"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>
                <a:spLocks noChangeArrowheads="1"/>
              </p:cNvSpPr>
              <p:nvPr/>
            </p:nvSpPr>
            <p:spPr bwMode="auto">
              <a:xfrm>
                <a:off x="5175149" y="4429321"/>
                <a:ext cx="2502352" cy="92217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+6</m:t>
                      </m:r>
                      <m:d>
                        <m:d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GB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den>
                          </m:f>
                          <m:sSup>
                            <m:sSupPr>
                              <m:ctrlPr>
                                <a:rPr lang="en-GB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</m:e>
                            <m:sup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i="1" dirty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</m:sSup>
                        </m:e>
                      </m:d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75149" y="4429321"/>
                <a:ext cx="2502352" cy="922176"/>
              </a:xfrm>
              <a:prstGeom prst="rect">
                <a:avLst/>
              </a:prstGeom>
              <a:blipFill rotWithShape="0">
                <a:blip r:embed="rId1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7452405" y="4659576"/>
                <a:ext cx="142327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+2</m:t>
                      </m:r>
                      <m:r>
                        <a:rPr lang="en-US" sz="2400" b="0" i="1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𝑢</m:t>
                      </m:r>
                      <m:r>
                        <a:rPr lang="en-US" sz="2400" b="0" i="1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52405" y="4659576"/>
                <a:ext cx="1423275" cy="461665"/>
              </a:xfrm>
              <a:prstGeom prst="rect">
                <a:avLst/>
              </a:prstGeom>
              <a:blipFill rotWithShape="0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ectangle 20"/>
          <p:cNvSpPr/>
          <p:nvPr/>
        </p:nvSpPr>
        <p:spPr>
          <a:xfrm>
            <a:off x="150699" y="4592891"/>
            <a:ext cx="29844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6600"/>
                </a:solidFill>
                <a:latin typeface="+mn-lt"/>
              </a:rPr>
              <a:t>Applying the power rule and constant rule</a:t>
            </a:r>
            <a:endParaRPr lang="en-GB" sz="1800" dirty="0">
              <a:latin typeface="+mn-lt"/>
            </a:endParaRPr>
          </a:p>
        </p:txBody>
      </p:sp>
      <p:sp>
        <p:nvSpPr>
          <p:cNvPr id="23" name="Rectangle 2">
            <a:extLst>
              <a:ext uri="{FF2B5EF4-FFF2-40B4-BE49-F238E27FC236}">
                <a16:creationId xmlns:a16="http://schemas.microsoft.com/office/drawing/2014/main" id="{ACC4AEDF-9018-49C5-9575-01225F046377}"/>
              </a:ext>
            </a:extLst>
          </p:cNvPr>
          <p:cNvSpPr txBox="1">
            <a:spLocks noChangeArrowheads="1"/>
          </p:cNvSpPr>
          <p:nvPr/>
        </p:nvSpPr>
        <p:spPr>
          <a:xfrm>
            <a:off x="293687" y="215139"/>
            <a:ext cx="8229600" cy="431800"/>
          </a:xfrm>
          <a:prstGeom prst="rect">
            <a:avLst/>
          </a:prstGeom>
        </p:spPr>
        <p:txBody>
          <a:bodyPr bIns="91440" anchor="b" anchorCtr="0">
            <a:normAutofit fontScale="82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2800"/>
              <a:t>Indefinite integrals</a:t>
            </a:r>
            <a:endParaRPr lang="en-GB" sz="2800" dirty="0"/>
          </a:p>
        </p:txBody>
      </p:sp>
      <p:sp>
        <p:nvSpPr>
          <p:cNvPr id="24" name="Rectangle 23">
            <a:hlinkClick r:id="rId15"/>
            <a:extLst>
              <a:ext uri="{FF2B5EF4-FFF2-40B4-BE49-F238E27FC236}">
                <a16:creationId xmlns:a16="http://schemas.microsoft.com/office/drawing/2014/main" id="{2E956701-4947-4781-B77D-D5AFD0DC209A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hlinkClick r:id="rId15"/>
            <a:extLst>
              <a:ext uri="{FF2B5EF4-FFF2-40B4-BE49-F238E27FC236}">
                <a16:creationId xmlns:a16="http://schemas.microsoft.com/office/drawing/2014/main" id="{F47E6CE7-D088-4308-B14A-B8A39F369275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8174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9" grpId="0"/>
      <p:bldP spid="19" grpId="0"/>
      <p:bldP spid="20" grpId="0"/>
      <p:bldP spid="27" grpId="0"/>
      <p:bldP spid="11" grpId="0"/>
      <p:bldP spid="12" grpId="0"/>
      <p:bldP spid="14" grpId="0"/>
      <p:bldP spid="15" grpId="0"/>
      <p:bldP spid="2" grpId="0"/>
      <p:bldP spid="16" grpId="0"/>
      <p:bldP spid="17" grpId="0"/>
      <p:bldP spid="18" grpId="0"/>
      <p:bldP spid="2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close up of a cage&#10;&#10;Description automatically generated">
            <a:hlinkClick r:id="rId2"/>
            <a:extLst>
              <a:ext uri="{FF2B5EF4-FFF2-40B4-BE49-F238E27FC236}">
                <a16:creationId xmlns:a16="http://schemas.microsoft.com/office/drawing/2014/main" id="{F1229F4D-42CD-45F9-A346-0BEB3F4D814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9775" y="762000"/>
            <a:ext cx="5381625" cy="3457575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34A3044-064E-4F4F-9A40-DCB022A1AF45}"/>
              </a:ext>
            </a:extLst>
          </p:cNvPr>
          <p:cNvSpPr txBox="1"/>
          <p:nvPr/>
        </p:nvSpPr>
        <p:spPr>
          <a:xfrm>
            <a:off x="1524000" y="205115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Thank you for using resources from</a:t>
            </a:r>
            <a:endParaRPr lang="en-GB" sz="28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3C7B91D-FA43-4DDC-AF24-F0D95F8771D8}"/>
              </a:ext>
            </a:extLst>
          </p:cNvPr>
          <p:cNvSpPr txBox="1"/>
          <p:nvPr/>
        </p:nvSpPr>
        <p:spPr>
          <a:xfrm>
            <a:off x="1828800" y="4678740"/>
            <a:ext cx="58150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2"/>
              </a:rPr>
              <a:t>https://www.mathssupport.org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F331B16-2188-481D-902D-B24DB2D19006}"/>
              </a:ext>
            </a:extLst>
          </p:cNvPr>
          <p:cNvSpPr txBox="1"/>
          <p:nvPr/>
        </p:nvSpPr>
        <p:spPr>
          <a:xfrm>
            <a:off x="762000" y="520196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If you have a special request, drop us an email</a:t>
            </a:r>
            <a:endParaRPr lang="en-GB" sz="28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7DDA8DB-4973-4CCB-A3BF-CDF0FC0B875C}"/>
              </a:ext>
            </a:extLst>
          </p:cNvPr>
          <p:cNvSpPr txBox="1"/>
          <p:nvPr/>
        </p:nvSpPr>
        <p:spPr>
          <a:xfrm>
            <a:off x="2286000" y="5725180"/>
            <a:ext cx="48529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linkClick r:id="rId4"/>
              </a:rPr>
              <a:t>info@mathssupport.org</a:t>
            </a:r>
            <a:r>
              <a:rPr lang="en-US" sz="2800" dirty="0"/>
              <a:t> </a:t>
            </a:r>
            <a:endParaRPr lang="en-GB" sz="2800" dirty="0"/>
          </a:p>
        </p:txBody>
      </p:sp>
      <p:sp>
        <p:nvSpPr>
          <p:cNvPr id="11" name="Rectangle 10">
            <a:hlinkClick r:id="rId5"/>
            <a:extLst>
              <a:ext uri="{FF2B5EF4-FFF2-40B4-BE49-F238E27FC236}">
                <a16:creationId xmlns:a16="http://schemas.microsoft.com/office/drawing/2014/main" id="{385B5B7E-21DC-4261-B654-DEFEDE6D8129}"/>
              </a:ext>
            </a:extLst>
          </p:cNvPr>
          <p:cNvSpPr/>
          <p:nvPr/>
        </p:nvSpPr>
        <p:spPr>
          <a:xfrm>
            <a:off x="8077200" y="6124136"/>
            <a:ext cx="9906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F35685D4-CF87-4E82-8D62-66EF53CDEA76}"/>
              </a:ext>
            </a:extLst>
          </p:cNvPr>
          <p:cNvSpPr/>
          <p:nvPr/>
        </p:nvSpPr>
        <p:spPr>
          <a:xfrm>
            <a:off x="800100" y="6553200"/>
            <a:ext cx="1714500" cy="19929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2E8983EF-CE04-4600-8A87-8640EEF47371}"/>
              </a:ext>
            </a:extLst>
          </p:cNvPr>
          <p:cNvSpPr txBox="1"/>
          <p:nvPr/>
        </p:nvSpPr>
        <p:spPr>
          <a:xfrm>
            <a:off x="1524000" y="4155520"/>
            <a:ext cx="6400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For more resources visit our website</a:t>
            </a:r>
            <a:endParaRPr lang="en-GB" sz="2800" dirty="0"/>
          </a:p>
        </p:txBody>
      </p:sp>
      <p:sp>
        <p:nvSpPr>
          <p:cNvPr id="14" name="Rectangle 13">
            <a:hlinkClick r:id="rId5"/>
            <a:extLst>
              <a:ext uri="{FF2B5EF4-FFF2-40B4-BE49-F238E27FC236}">
                <a16:creationId xmlns:a16="http://schemas.microsoft.com/office/drawing/2014/main" id="{0FFB291B-44E3-48C3-811B-20809D6D5FAF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5"/>
            <a:extLst>
              <a:ext uri="{FF2B5EF4-FFF2-40B4-BE49-F238E27FC236}">
                <a16:creationId xmlns:a16="http://schemas.microsoft.com/office/drawing/2014/main" id="{C5F37A8B-1007-44EE-9F4E-28C2E8B920B8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894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3587" name="Text Box 3"/>
          <p:cNvSpPr txBox="1">
            <a:spLocks noChangeArrowheads="1"/>
          </p:cNvSpPr>
          <p:nvPr/>
        </p:nvSpPr>
        <p:spPr bwMode="auto">
          <a:xfrm>
            <a:off x="250825" y="764704"/>
            <a:ext cx="8280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To differentiate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y</a:t>
            </a:r>
            <a:r>
              <a:rPr lang="en-GB" sz="2400" dirty="0">
                <a:solidFill>
                  <a:srgbClr val="010078"/>
                </a:solidFill>
              </a:rPr>
              <a:t> = </a:t>
            </a:r>
            <a:r>
              <a:rPr lang="en-GB" sz="2400" i="1" dirty="0" err="1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i="1" baseline="30000" dirty="0" err="1">
                <a:solidFill>
                  <a:srgbClr val="010078"/>
                </a:solidFill>
                <a:latin typeface="Times New Roman" pitchFamily="18" charset="0"/>
              </a:rPr>
              <a:t>n</a:t>
            </a:r>
            <a:r>
              <a:rPr lang="en-GB" sz="2400" dirty="0">
                <a:solidFill>
                  <a:srgbClr val="010078"/>
                </a:solidFill>
              </a:rPr>
              <a:t>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with respect to </a:t>
            </a:r>
            <a:r>
              <a:rPr lang="en-GB" sz="2400" i="1" dirty="0">
                <a:solidFill>
                  <a:srgbClr val="010078"/>
                </a:solidFill>
                <a:latin typeface="+mn-lt"/>
              </a:rPr>
              <a:t>x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 we multiply by the power and reduce the power by one.</a:t>
            </a:r>
          </a:p>
        </p:txBody>
      </p:sp>
      <p:sp>
        <p:nvSpPr>
          <p:cNvPr id="963588" name="Text Box 4"/>
          <p:cNvSpPr txBox="1">
            <a:spLocks noChangeArrowheads="1"/>
          </p:cNvSpPr>
          <p:nvPr/>
        </p:nvSpPr>
        <p:spPr bwMode="auto">
          <a:xfrm>
            <a:off x="250825" y="1538412"/>
            <a:ext cx="552106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We can write this process as follows: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563563" y="2271527"/>
            <a:ext cx="863600" cy="457200"/>
            <a:chOff x="355" y="1666"/>
            <a:chExt cx="544" cy="288"/>
          </a:xfrm>
        </p:grpSpPr>
        <p:sp>
          <p:nvSpPr>
            <p:cNvPr id="963590" name="Rectangle 6"/>
            <p:cNvSpPr>
              <a:spLocks noChangeArrowheads="1"/>
            </p:cNvSpPr>
            <p:nvPr/>
          </p:nvSpPr>
          <p:spPr bwMode="auto">
            <a:xfrm>
              <a:off x="355" y="1666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400" i="1" dirty="0" err="1">
                  <a:solidFill>
                    <a:srgbClr val="010078"/>
                  </a:solidFill>
                  <a:latin typeface="Times New Roman" pitchFamily="18" charset="0"/>
                </a:rPr>
                <a:t>x</a:t>
              </a:r>
              <a:r>
                <a:rPr lang="en-GB" sz="2400" i="1" baseline="30000" dirty="0" err="1">
                  <a:solidFill>
                    <a:srgbClr val="010078"/>
                  </a:solidFill>
                  <a:latin typeface="Times New Roman" pitchFamily="18" charset="0"/>
                </a:rPr>
                <a:t>n</a:t>
              </a:r>
              <a:endParaRPr lang="en-US" sz="2400" i="1" baseline="30000" dirty="0">
                <a:solidFill>
                  <a:srgbClr val="010078"/>
                </a:solidFill>
                <a:latin typeface="Times New Roman" pitchFamily="18" charset="0"/>
              </a:endParaRPr>
            </a:p>
          </p:txBody>
        </p:sp>
        <p:sp>
          <p:nvSpPr>
            <p:cNvPr id="963591" name="Line 7"/>
            <p:cNvSpPr>
              <a:spLocks noChangeShapeType="1"/>
            </p:cNvSpPr>
            <p:nvPr/>
          </p:nvSpPr>
          <p:spPr bwMode="auto">
            <a:xfrm>
              <a:off x="672" y="1818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 sz="2400"/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1428750" y="2212790"/>
            <a:ext cx="2757488" cy="576262"/>
            <a:chOff x="1338" y="2659"/>
            <a:chExt cx="1912" cy="363"/>
          </a:xfrm>
        </p:grpSpPr>
        <p:sp>
          <p:nvSpPr>
            <p:cNvPr id="963595" name="Freeform 11"/>
            <p:cNvSpPr>
              <a:spLocks/>
            </p:cNvSpPr>
            <p:nvPr/>
          </p:nvSpPr>
          <p:spPr bwMode="auto">
            <a:xfrm>
              <a:off x="1338" y="2659"/>
              <a:ext cx="1905" cy="3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63"/>
                </a:cxn>
                <a:cxn ang="0">
                  <a:pos x="1947" y="360"/>
                </a:cxn>
                <a:cxn ang="0">
                  <a:pos x="2222" y="181"/>
                </a:cxn>
                <a:cxn ang="0">
                  <a:pos x="1950" y="0"/>
                </a:cxn>
                <a:cxn ang="0">
                  <a:pos x="0" y="0"/>
                </a:cxn>
              </a:cxnLst>
              <a:rect l="0" t="0" r="r" b="b"/>
              <a:pathLst>
                <a:path w="2222" h="363">
                  <a:moveTo>
                    <a:pt x="0" y="0"/>
                  </a:moveTo>
                  <a:lnTo>
                    <a:pt x="0" y="363"/>
                  </a:lnTo>
                  <a:lnTo>
                    <a:pt x="1947" y="360"/>
                  </a:lnTo>
                  <a:lnTo>
                    <a:pt x="2222" y="181"/>
                  </a:lnTo>
                  <a:lnTo>
                    <a:pt x="19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EFF4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GB" sz="2400">
                <a:latin typeface="+mn-lt"/>
              </a:endParaRPr>
            </a:p>
          </p:txBody>
        </p:sp>
        <p:sp>
          <p:nvSpPr>
            <p:cNvPr id="963596" name="Rectangle 12"/>
            <p:cNvSpPr>
              <a:spLocks noChangeArrowheads="1"/>
            </p:cNvSpPr>
            <p:nvPr/>
          </p:nvSpPr>
          <p:spPr bwMode="auto">
            <a:xfrm>
              <a:off x="1338" y="2715"/>
              <a:ext cx="1912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10078"/>
                  </a:solidFill>
                  <a:latin typeface="+mn-lt"/>
                  <a:cs typeface="Arial" charset="0"/>
                </a:rPr>
                <a:t>multiply by the power</a:t>
              </a:r>
            </a:p>
          </p:txBody>
        </p:sp>
      </p:grpSp>
      <p:grpSp>
        <p:nvGrpSpPr>
          <p:cNvPr id="5" name="Group 13"/>
          <p:cNvGrpSpPr>
            <a:grpSpLocks/>
          </p:cNvGrpSpPr>
          <p:nvPr/>
        </p:nvGrpSpPr>
        <p:grpSpPr bwMode="auto">
          <a:xfrm>
            <a:off x="4522788" y="2212790"/>
            <a:ext cx="3241675" cy="576262"/>
            <a:chOff x="2849" y="1629"/>
            <a:chExt cx="2042" cy="363"/>
          </a:xfrm>
        </p:grpSpPr>
        <p:grpSp>
          <p:nvGrpSpPr>
            <p:cNvPr id="6" name="Group 14"/>
            <p:cNvGrpSpPr>
              <a:grpSpLocks/>
            </p:cNvGrpSpPr>
            <p:nvPr/>
          </p:nvGrpSpPr>
          <p:grpSpPr bwMode="auto">
            <a:xfrm>
              <a:off x="2849" y="1629"/>
              <a:ext cx="1813" cy="363"/>
              <a:chOff x="3061" y="2160"/>
              <a:chExt cx="1996" cy="363"/>
            </a:xfrm>
          </p:grpSpPr>
          <p:sp>
            <p:nvSpPr>
              <p:cNvPr id="963599" name="Freeform 15"/>
              <p:cNvSpPr>
                <a:spLocks/>
              </p:cNvSpPr>
              <p:nvPr/>
            </p:nvSpPr>
            <p:spPr bwMode="auto">
              <a:xfrm>
                <a:off x="3061" y="2160"/>
                <a:ext cx="1996" cy="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3"/>
                  </a:cxn>
                  <a:cxn ang="0">
                    <a:pos x="1947" y="360"/>
                  </a:cxn>
                  <a:cxn ang="0">
                    <a:pos x="2222" y="181"/>
                  </a:cxn>
                  <a:cxn ang="0">
                    <a:pos x="1950" y="0"/>
                  </a:cxn>
                  <a:cxn ang="0">
                    <a:pos x="0" y="0"/>
                  </a:cxn>
                </a:cxnLst>
                <a:rect l="0" t="0" r="r" b="b"/>
                <a:pathLst>
                  <a:path w="2222" h="363">
                    <a:moveTo>
                      <a:pt x="0" y="0"/>
                    </a:moveTo>
                    <a:lnTo>
                      <a:pt x="0" y="363"/>
                    </a:lnTo>
                    <a:lnTo>
                      <a:pt x="1947" y="360"/>
                    </a:lnTo>
                    <a:lnTo>
                      <a:pt x="2222" y="181"/>
                    </a:lnTo>
                    <a:lnTo>
                      <a:pt x="195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CEFF4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en-GB" sz="2400">
                  <a:latin typeface="+mn-lt"/>
                </a:endParaRPr>
              </a:p>
            </p:txBody>
          </p:sp>
          <p:sp>
            <p:nvSpPr>
              <p:cNvPr id="963600" name="Rectangle 16"/>
              <p:cNvSpPr>
                <a:spLocks noChangeArrowheads="1"/>
              </p:cNvSpPr>
              <p:nvPr/>
            </p:nvSpPr>
            <p:spPr bwMode="auto">
              <a:xfrm>
                <a:off x="3062" y="2216"/>
                <a:ext cx="196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010078"/>
                    </a:solidFill>
                    <a:latin typeface="+mn-lt"/>
                    <a:cs typeface="Arial" charset="0"/>
                  </a:rPr>
                  <a:t>reduce the power by 1</a:t>
                </a:r>
              </a:p>
            </p:txBody>
          </p:sp>
        </p:grpSp>
        <p:sp>
          <p:nvSpPr>
            <p:cNvPr id="963601" name="Line 17"/>
            <p:cNvSpPr>
              <a:spLocks noChangeShapeType="1"/>
            </p:cNvSpPr>
            <p:nvPr/>
          </p:nvSpPr>
          <p:spPr bwMode="auto">
            <a:xfrm>
              <a:off x="4664" y="1818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 sz="2400">
                <a:latin typeface="+mn-lt"/>
              </a:endParaRPr>
            </a:p>
          </p:txBody>
        </p:sp>
      </p:grpSp>
      <p:sp>
        <p:nvSpPr>
          <p:cNvPr id="963602" name="Rectangle 18"/>
          <p:cNvSpPr>
            <a:spLocks noChangeArrowheads="1"/>
          </p:cNvSpPr>
          <p:nvPr/>
        </p:nvSpPr>
        <p:spPr bwMode="auto">
          <a:xfrm>
            <a:off x="7835900" y="2284227"/>
            <a:ext cx="742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nx</a:t>
            </a:r>
            <a:r>
              <a:rPr lang="en-GB" sz="2400" i="1" baseline="30000" dirty="0">
                <a:solidFill>
                  <a:srgbClr val="010078"/>
                </a:solidFill>
                <a:latin typeface="Times New Roman" pitchFamily="18" charset="0"/>
              </a:rPr>
              <a:t>n-</a:t>
            </a:r>
            <a:r>
              <a:rPr lang="en-GB" sz="2400" baseline="30000" dirty="0">
                <a:solidFill>
                  <a:srgbClr val="010078"/>
                </a:solidFill>
                <a:latin typeface="Times New Roman" pitchFamily="18" charset="0"/>
              </a:rPr>
              <a:t>1</a:t>
            </a:r>
            <a:endParaRPr lang="en-US" sz="2400" baseline="30000" dirty="0">
              <a:solidFill>
                <a:srgbClr val="010078"/>
              </a:solidFill>
              <a:latin typeface="Times New Roman" pitchFamily="18" charset="0"/>
            </a:endParaRPr>
          </a:p>
        </p:txBody>
      </p:sp>
      <p:grpSp>
        <p:nvGrpSpPr>
          <p:cNvPr id="7" name="Group 19"/>
          <p:cNvGrpSpPr>
            <a:grpSpLocks/>
          </p:cNvGrpSpPr>
          <p:nvPr/>
        </p:nvGrpSpPr>
        <p:grpSpPr bwMode="auto">
          <a:xfrm>
            <a:off x="235546" y="4358571"/>
            <a:ext cx="8516938" cy="941388"/>
            <a:chOff x="1464" y="4798"/>
            <a:chExt cx="5365" cy="593"/>
          </a:xfrm>
        </p:grpSpPr>
        <p:sp>
          <p:nvSpPr>
            <p:cNvPr id="963604" name="Text Box 20"/>
            <p:cNvSpPr txBox="1">
              <a:spLocks noChangeArrowheads="1"/>
            </p:cNvSpPr>
            <p:nvPr/>
          </p:nvSpPr>
          <p:spPr bwMode="auto">
            <a:xfrm>
              <a:off x="1464" y="4868"/>
              <a:ext cx="5365" cy="5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GB" sz="2400" dirty="0">
                  <a:solidFill>
                    <a:srgbClr val="010078"/>
                  </a:solidFill>
                  <a:latin typeface="+mn-lt"/>
                </a:rPr>
                <a:t>Suppose we are given the derivative     </a:t>
              </a:r>
              <a:r>
                <a:rPr lang="en-GB" sz="2400" dirty="0">
                  <a:solidFill>
                    <a:srgbClr val="010078"/>
                  </a:solidFill>
                </a:rPr>
                <a:t>= </a:t>
              </a:r>
              <a:r>
                <a:rPr lang="en-GB" sz="2400" i="1" dirty="0" err="1">
                  <a:solidFill>
                    <a:srgbClr val="010078"/>
                  </a:solidFill>
                  <a:latin typeface="Times New Roman" pitchFamily="18" charset="0"/>
                </a:rPr>
                <a:t>x</a:t>
              </a:r>
              <a:r>
                <a:rPr lang="en-GB" sz="2400" i="1" baseline="30000" dirty="0" err="1">
                  <a:solidFill>
                    <a:srgbClr val="010078"/>
                  </a:solidFill>
                  <a:latin typeface="Times New Roman" pitchFamily="18" charset="0"/>
                </a:rPr>
                <a:t>n</a:t>
              </a:r>
              <a:r>
                <a:rPr lang="en-GB" sz="2400" dirty="0">
                  <a:solidFill>
                    <a:srgbClr val="010078"/>
                  </a:solidFill>
                </a:rPr>
                <a:t> </a:t>
              </a:r>
              <a:r>
                <a:rPr lang="en-GB" sz="2400" dirty="0">
                  <a:solidFill>
                    <a:srgbClr val="010078"/>
                  </a:solidFill>
                  <a:latin typeface="+mn-lt"/>
                </a:rPr>
                <a:t>and asked to find </a:t>
              </a:r>
              <a:r>
                <a:rPr lang="en-GB" sz="2400" i="1" dirty="0">
                  <a:solidFill>
                    <a:srgbClr val="010078"/>
                  </a:solidFill>
                  <a:latin typeface="Times New Roman" pitchFamily="18" charset="0"/>
                </a:rPr>
                <a:t>y </a:t>
              </a:r>
              <a:r>
                <a:rPr lang="en-GB" sz="2400" dirty="0">
                  <a:solidFill>
                    <a:srgbClr val="010078"/>
                  </a:solidFill>
                  <a:latin typeface="+mn-lt"/>
                </a:rPr>
                <a:t>in terms of </a:t>
              </a:r>
              <a:r>
                <a:rPr lang="en-GB" sz="2400" i="1" dirty="0">
                  <a:solidFill>
                    <a:srgbClr val="010078"/>
                  </a:solidFill>
                  <a:latin typeface="Times New Roman" pitchFamily="18" charset="0"/>
                </a:rPr>
                <a:t>x</a:t>
              </a:r>
              <a:r>
                <a:rPr lang="en-GB" sz="2400" dirty="0">
                  <a:solidFill>
                    <a:srgbClr val="010078"/>
                  </a:solidFill>
                </a:rPr>
                <a:t>.</a:t>
              </a:r>
              <a:endParaRPr lang="en-US" sz="2400" dirty="0">
                <a:solidFill>
                  <a:srgbClr val="010078"/>
                </a:solidFill>
              </a:endParaRPr>
            </a:p>
          </p:txBody>
        </p:sp>
        <p:graphicFrame>
          <p:nvGraphicFramePr>
            <p:cNvPr id="963605" name="Object 21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54380343"/>
                </p:ext>
              </p:extLst>
            </p:nvPr>
          </p:nvGraphicFramePr>
          <p:xfrm>
            <a:off x="4759" y="4798"/>
            <a:ext cx="208" cy="39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3" name="Equation" r:id="rId5" imgW="330120" imgH="622080" progId="">
                    <p:embed/>
                  </p:oleObj>
                </mc:Choice>
                <mc:Fallback>
                  <p:oleObj name="Equation" r:id="rId5" imgW="330120" imgH="622080" progId="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759" y="4798"/>
                          <a:ext cx="208" cy="39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63606" name="Text Box 22"/>
          <p:cNvSpPr txBox="1">
            <a:spLocks noChangeArrowheads="1"/>
          </p:cNvSpPr>
          <p:nvPr/>
        </p:nvSpPr>
        <p:spPr bwMode="auto">
          <a:xfrm>
            <a:off x="280516" y="2869344"/>
            <a:ext cx="889317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Reversing the process of differentiation given above would give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grpSp>
        <p:nvGrpSpPr>
          <p:cNvPr id="8" name="Group 23"/>
          <p:cNvGrpSpPr>
            <a:grpSpLocks/>
          </p:cNvGrpSpPr>
          <p:nvPr/>
        </p:nvGrpSpPr>
        <p:grpSpPr bwMode="auto">
          <a:xfrm>
            <a:off x="1288579" y="3767949"/>
            <a:ext cx="3030538" cy="576262"/>
            <a:chOff x="793" y="3311"/>
            <a:chExt cx="1909" cy="363"/>
          </a:xfrm>
        </p:grpSpPr>
        <p:sp>
          <p:nvSpPr>
            <p:cNvPr id="963608" name="Line 24"/>
            <p:cNvSpPr>
              <a:spLocks noChangeShapeType="1"/>
            </p:cNvSpPr>
            <p:nvPr/>
          </p:nvSpPr>
          <p:spPr bwMode="auto">
            <a:xfrm flipH="1">
              <a:off x="793" y="3493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 sz="2400">
                <a:latin typeface="+mn-lt"/>
              </a:endParaRPr>
            </a:p>
          </p:txBody>
        </p:sp>
        <p:grpSp>
          <p:nvGrpSpPr>
            <p:cNvPr id="9" name="Group 25"/>
            <p:cNvGrpSpPr>
              <a:grpSpLocks/>
            </p:cNvGrpSpPr>
            <p:nvPr/>
          </p:nvGrpSpPr>
          <p:grpSpPr bwMode="auto">
            <a:xfrm>
              <a:off x="1013" y="3311"/>
              <a:ext cx="1689" cy="363"/>
              <a:chOff x="975" y="3249"/>
              <a:chExt cx="1689" cy="363"/>
            </a:xfrm>
          </p:grpSpPr>
          <p:sp>
            <p:nvSpPr>
              <p:cNvPr id="963610" name="Freeform 26"/>
              <p:cNvSpPr>
                <a:spLocks/>
              </p:cNvSpPr>
              <p:nvPr/>
            </p:nvSpPr>
            <p:spPr bwMode="auto">
              <a:xfrm flipH="1">
                <a:off x="975" y="3249"/>
                <a:ext cx="1640" cy="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3"/>
                  </a:cxn>
                  <a:cxn ang="0">
                    <a:pos x="1947" y="360"/>
                  </a:cxn>
                  <a:cxn ang="0">
                    <a:pos x="2222" y="181"/>
                  </a:cxn>
                  <a:cxn ang="0">
                    <a:pos x="1950" y="0"/>
                  </a:cxn>
                  <a:cxn ang="0">
                    <a:pos x="0" y="0"/>
                  </a:cxn>
                </a:cxnLst>
                <a:rect l="0" t="0" r="r" b="b"/>
                <a:pathLst>
                  <a:path w="2222" h="363">
                    <a:moveTo>
                      <a:pt x="0" y="0"/>
                    </a:moveTo>
                    <a:lnTo>
                      <a:pt x="0" y="363"/>
                    </a:lnTo>
                    <a:lnTo>
                      <a:pt x="1947" y="360"/>
                    </a:lnTo>
                    <a:lnTo>
                      <a:pt x="2222" y="181"/>
                    </a:lnTo>
                    <a:lnTo>
                      <a:pt x="195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CEFF4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en-GB" sz="2400">
                  <a:latin typeface="+mn-lt"/>
                </a:endParaRPr>
              </a:p>
            </p:txBody>
          </p:sp>
          <p:sp>
            <p:nvSpPr>
              <p:cNvPr id="963611" name="Rectangle 27"/>
              <p:cNvSpPr>
                <a:spLocks noChangeArrowheads="1"/>
              </p:cNvSpPr>
              <p:nvPr/>
            </p:nvSpPr>
            <p:spPr bwMode="auto">
              <a:xfrm>
                <a:off x="1068" y="3305"/>
                <a:ext cx="15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010078"/>
                    </a:solidFill>
                    <a:latin typeface="+mn-lt"/>
                    <a:cs typeface="Arial" charset="0"/>
                  </a:rPr>
                  <a:t>divide by the power</a:t>
                </a:r>
              </a:p>
            </p:txBody>
          </p:sp>
        </p:grpSp>
      </p:grpSp>
      <p:grpSp>
        <p:nvGrpSpPr>
          <p:cNvPr id="10" name="Group 28"/>
          <p:cNvGrpSpPr>
            <a:grpSpLocks/>
          </p:cNvGrpSpPr>
          <p:nvPr/>
        </p:nvGrpSpPr>
        <p:grpSpPr bwMode="auto">
          <a:xfrm>
            <a:off x="4241330" y="3767949"/>
            <a:ext cx="3497263" cy="576262"/>
            <a:chOff x="2653" y="3311"/>
            <a:chExt cx="2203" cy="363"/>
          </a:xfrm>
        </p:grpSpPr>
        <p:sp>
          <p:nvSpPr>
            <p:cNvPr id="963613" name="Line 29"/>
            <p:cNvSpPr>
              <a:spLocks noChangeShapeType="1"/>
            </p:cNvSpPr>
            <p:nvPr/>
          </p:nvSpPr>
          <p:spPr bwMode="auto">
            <a:xfrm flipH="1">
              <a:off x="2653" y="3493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 sz="2400">
                <a:latin typeface="+mn-lt"/>
              </a:endParaRPr>
            </a:p>
          </p:txBody>
        </p:sp>
        <p:grpSp>
          <p:nvGrpSpPr>
            <p:cNvPr id="11" name="Group 30"/>
            <p:cNvGrpSpPr>
              <a:grpSpLocks/>
            </p:cNvGrpSpPr>
            <p:nvPr/>
          </p:nvGrpSpPr>
          <p:grpSpPr bwMode="auto">
            <a:xfrm>
              <a:off x="2879" y="3311"/>
              <a:ext cx="1977" cy="363"/>
              <a:chOff x="2834" y="3249"/>
              <a:chExt cx="1977" cy="363"/>
            </a:xfrm>
          </p:grpSpPr>
          <p:sp>
            <p:nvSpPr>
              <p:cNvPr id="963615" name="Freeform 31"/>
              <p:cNvSpPr>
                <a:spLocks/>
              </p:cNvSpPr>
              <p:nvPr/>
            </p:nvSpPr>
            <p:spPr bwMode="auto">
              <a:xfrm flipH="1">
                <a:off x="2834" y="3249"/>
                <a:ext cx="1906" cy="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3"/>
                  </a:cxn>
                  <a:cxn ang="0">
                    <a:pos x="1947" y="360"/>
                  </a:cxn>
                  <a:cxn ang="0">
                    <a:pos x="2222" y="181"/>
                  </a:cxn>
                  <a:cxn ang="0">
                    <a:pos x="1950" y="0"/>
                  </a:cxn>
                  <a:cxn ang="0">
                    <a:pos x="0" y="0"/>
                  </a:cxn>
                </a:cxnLst>
                <a:rect l="0" t="0" r="r" b="b"/>
                <a:pathLst>
                  <a:path w="2222" h="363">
                    <a:moveTo>
                      <a:pt x="0" y="0"/>
                    </a:moveTo>
                    <a:lnTo>
                      <a:pt x="0" y="363"/>
                    </a:lnTo>
                    <a:lnTo>
                      <a:pt x="1947" y="360"/>
                    </a:lnTo>
                    <a:lnTo>
                      <a:pt x="2222" y="181"/>
                    </a:lnTo>
                    <a:lnTo>
                      <a:pt x="195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CEFF4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en-GB" sz="2400">
                  <a:latin typeface="+mn-lt"/>
                </a:endParaRPr>
              </a:p>
            </p:txBody>
          </p:sp>
          <p:sp>
            <p:nvSpPr>
              <p:cNvPr id="963616" name="Rectangle 32"/>
              <p:cNvSpPr>
                <a:spLocks noChangeArrowheads="1"/>
              </p:cNvSpPr>
              <p:nvPr/>
            </p:nvSpPr>
            <p:spPr bwMode="auto">
              <a:xfrm>
                <a:off x="2912" y="3295"/>
                <a:ext cx="1899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010078"/>
                    </a:solidFill>
                    <a:latin typeface="+mn-lt"/>
                    <a:cs typeface="Arial" charset="0"/>
                  </a:rPr>
                  <a:t>increase the power by 1</a:t>
                </a:r>
              </a:p>
            </p:txBody>
          </p:sp>
        </p:grpSp>
      </p:grpSp>
      <p:grpSp>
        <p:nvGrpSpPr>
          <p:cNvPr id="12" name="Group 33"/>
          <p:cNvGrpSpPr>
            <a:grpSpLocks/>
          </p:cNvGrpSpPr>
          <p:nvPr/>
        </p:nvGrpSpPr>
        <p:grpSpPr bwMode="auto">
          <a:xfrm>
            <a:off x="7636993" y="3828280"/>
            <a:ext cx="1181101" cy="461963"/>
            <a:chOff x="4792" y="3349"/>
            <a:chExt cx="744" cy="291"/>
          </a:xfrm>
        </p:grpSpPr>
        <p:sp>
          <p:nvSpPr>
            <p:cNvPr id="963618" name="Line 34"/>
            <p:cNvSpPr>
              <a:spLocks noChangeShapeType="1"/>
            </p:cNvSpPr>
            <p:nvPr/>
          </p:nvSpPr>
          <p:spPr bwMode="auto">
            <a:xfrm flipH="1">
              <a:off x="4792" y="3493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 sz="2400"/>
            </a:p>
          </p:txBody>
        </p:sp>
        <p:sp>
          <p:nvSpPr>
            <p:cNvPr id="963619" name="Rectangle 35"/>
            <p:cNvSpPr>
              <a:spLocks noChangeArrowheads="1"/>
            </p:cNvSpPr>
            <p:nvPr/>
          </p:nvSpPr>
          <p:spPr bwMode="auto">
            <a:xfrm>
              <a:off x="5064" y="3349"/>
              <a:ext cx="472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400" i="1" dirty="0">
                  <a:solidFill>
                    <a:srgbClr val="010078"/>
                  </a:solidFill>
                  <a:latin typeface="Times New Roman" pitchFamily="18" charset="0"/>
                </a:rPr>
                <a:t>nx</a:t>
              </a:r>
              <a:r>
                <a:rPr lang="en-GB" sz="2400" i="1" baseline="30000" dirty="0">
                  <a:solidFill>
                    <a:srgbClr val="010078"/>
                  </a:solidFill>
                  <a:latin typeface="Times New Roman" pitchFamily="18" charset="0"/>
                </a:rPr>
                <a:t>n-</a:t>
              </a:r>
              <a:r>
                <a:rPr lang="en-GB" sz="2400" baseline="30000" dirty="0">
                  <a:solidFill>
                    <a:srgbClr val="010078"/>
                  </a:solidFill>
                  <a:latin typeface="Times New Roman" pitchFamily="18" charset="0"/>
                </a:rPr>
                <a:t>1</a:t>
              </a:r>
              <a:endParaRPr lang="en-US" sz="2400" baseline="30000" dirty="0">
                <a:solidFill>
                  <a:srgbClr val="010078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37" name="Group 5"/>
          <p:cNvGrpSpPr>
            <a:grpSpLocks/>
          </p:cNvGrpSpPr>
          <p:nvPr/>
        </p:nvGrpSpPr>
        <p:grpSpPr bwMode="auto">
          <a:xfrm>
            <a:off x="3960814" y="1970460"/>
            <a:ext cx="593725" cy="539750"/>
            <a:chOff x="525" y="1478"/>
            <a:chExt cx="374" cy="340"/>
          </a:xfrm>
        </p:grpSpPr>
        <p:sp>
          <p:nvSpPr>
            <p:cNvPr id="38" name="Rectangle 6"/>
            <p:cNvSpPr>
              <a:spLocks noChangeArrowheads="1"/>
            </p:cNvSpPr>
            <p:nvPr/>
          </p:nvSpPr>
          <p:spPr bwMode="auto">
            <a:xfrm>
              <a:off x="525" y="1478"/>
              <a:ext cx="364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400" i="1" dirty="0" err="1">
                  <a:solidFill>
                    <a:srgbClr val="010078"/>
                  </a:solidFill>
                  <a:latin typeface="Times New Roman" pitchFamily="18" charset="0"/>
                </a:rPr>
                <a:t>nx</a:t>
              </a:r>
              <a:r>
                <a:rPr lang="en-GB" sz="2400" i="1" baseline="30000" dirty="0" err="1">
                  <a:solidFill>
                    <a:srgbClr val="010078"/>
                  </a:solidFill>
                  <a:latin typeface="Times New Roman" pitchFamily="18" charset="0"/>
                </a:rPr>
                <a:t>n</a:t>
              </a:r>
              <a:endParaRPr lang="en-US" sz="2400" i="1" baseline="30000" dirty="0">
                <a:solidFill>
                  <a:srgbClr val="010078"/>
                </a:solidFill>
                <a:latin typeface="Times New Roman" pitchFamily="18" charset="0"/>
              </a:endParaRPr>
            </a:p>
          </p:txBody>
        </p:sp>
        <p:sp>
          <p:nvSpPr>
            <p:cNvPr id="39" name="Line 7"/>
            <p:cNvSpPr>
              <a:spLocks noChangeShapeType="1"/>
            </p:cNvSpPr>
            <p:nvPr/>
          </p:nvSpPr>
          <p:spPr bwMode="auto">
            <a:xfrm>
              <a:off x="672" y="1818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 sz="2400"/>
            </a:p>
          </p:txBody>
        </p:sp>
      </p:grpSp>
      <p:sp>
        <p:nvSpPr>
          <p:cNvPr id="40" name="Rectangle 6"/>
          <p:cNvSpPr>
            <a:spLocks noChangeArrowheads="1"/>
          </p:cNvSpPr>
          <p:nvPr/>
        </p:nvSpPr>
        <p:spPr bwMode="auto">
          <a:xfrm>
            <a:off x="4214342" y="3487800"/>
            <a:ext cx="5778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i="1" dirty="0" err="1">
                <a:solidFill>
                  <a:srgbClr val="010078"/>
                </a:solidFill>
                <a:latin typeface="Times New Roman" pitchFamily="18" charset="0"/>
              </a:rPr>
              <a:t>nx</a:t>
            </a:r>
            <a:r>
              <a:rPr lang="en-GB" sz="2400" i="1" baseline="30000" dirty="0" err="1">
                <a:solidFill>
                  <a:srgbClr val="010078"/>
                </a:solidFill>
                <a:latin typeface="Times New Roman" pitchFamily="18" charset="0"/>
              </a:rPr>
              <a:t>n</a:t>
            </a:r>
            <a:endParaRPr lang="en-US" sz="2400" i="1" baseline="30000" dirty="0">
              <a:solidFill>
                <a:srgbClr val="010078"/>
              </a:solidFill>
              <a:latin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846589" y="3887567"/>
            <a:ext cx="42351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 err="1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i="1" baseline="30000" dirty="0" err="1">
                <a:solidFill>
                  <a:srgbClr val="010078"/>
                </a:solidFill>
                <a:latin typeface="Times New Roman" pitchFamily="18" charset="0"/>
              </a:rPr>
              <a:t>n</a:t>
            </a:r>
            <a:endParaRPr lang="en-US" sz="2400" i="1" baseline="30000" dirty="0">
              <a:solidFill>
                <a:srgbClr val="010078"/>
              </a:solidFill>
              <a:latin typeface="Times New Roman" pitchFamily="18" charset="0"/>
            </a:endParaRPr>
          </a:p>
        </p:txBody>
      </p:sp>
      <p:grpSp>
        <p:nvGrpSpPr>
          <p:cNvPr id="42" name="Group 5"/>
          <p:cNvGrpSpPr>
            <a:grpSpLocks/>
          </p:cNvGrpSpPr>
          <p:nvPr/>
        </p:nvGrpSpPr>
        <p:grpSpPr bwMode="auto">
          <a:xfrm>
            <a:off x="342107" y="5463816"/>
            <a:ext cx="863600" cy="457200"/>
            <a:chOff x="355" y="1666"/>
            <a:chExt cx="544" cy="288"/>
          </a:xfrm>
        </p:grpSpPr>
        <p:sp>
          <p:nvSpPr>
            <p:cNvPr id="43" name="Rectangle 6"/>
            <p:cNvSpPr>
              <a:spLocks noChangeArrowheads="1"/>
            </p:cNvSpPr>
            <p:nvPr/>
          </p:nvSpPr>
          <p:spPr bwMode="auto">
            <a:xfrm>
              <a:off x="355" y="1666"/>
              <a:ext cx="265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400" i="1" dirty="0" err="1">
                  <a:solidFill>
                    <a:srgbClr val="010078"/>
                  </a:solidFill>
                  <a:latin typeface="Times New Roman" pitchFamily="18" charset="0"/>
                </a:rPr>
                <a:t>x</a:t>
              </a:r>
              <a:r>
                <a:rPr lang="en-GB" sz="2400" i="1" baseline="30000" dirty="0" err="1">
                  <a:solidFill>
                    <a:srgbClr val="010078"/>
                  </a:solidFill>
                  <a:latin typeface="Times New Roman" pitchFamily="18" charset="0"/>
                </a:rPr>
                <a:t>n</a:t>
              </a:r>
              <a:endParaRPr lang="en-US" sz="2400" i="1" baseline="30000" dirty="0">
                <a:solidFill>
                  <a:srgbClr val="010078"/>
                </a:solidFill>
                <a:latin typeface="Times New Roman" pitchFamily="18" charset="0"/>
              </a:endParaRPr>
            </a:p>
          </p:txBody>
        </p:sp>
        <p:sp>
          <p:nvSpPr>
            <p:cNvPr id="44" name="Line 7"/>
            <p:cNvSpPr>
              <a:spLocks noChangeShapeType="1"/>
            </p:cNvSpPr>
            <p:nvPr/>
          </p:nvSpPr>
          <p:spPr bwMode="auto">
            <a:xfrm>
              <a:off x="672" y="1818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 sz="2400"/>
            </a:p>
          </p:txBody>
        </p:sp>
      </p:grpSp>
      <p:grpSp>
        <p:nvGrpSpPr>
          <p:cNvPr id="45" name="Group 10"/>
          <p:cNvGrpSpPr>
            <a:grpSpLocks/>
          </p:cNvGrpSpPr>
          <p:nvPr/>
        </p:nvGrpSpPr>
        <p:grpSpPr bwMode="auto">
          <a:xfrm>
            <a:off x="1156943" y="5374916"/>
            <a:ext cx="3090637" cy="576262"/>
            <a:chOff x="1100" y="2659"/>
            <a:chExt cx="2143" cy="363"/>
          </a:xfrm>
        </p:grpSpPr>
        <p:sp>
          <p:nvSpPr>
            <p:cNvPr id="46" name="Freeform 11"/>
            <p:cNvSpPr>
              <a:spLocks/>
            </p:cNvSpPr>
            <p:nvPr/>
          </p:nvSpPr>
          <p:spPr bwMode="auto">
            <a:xfrm>
              <a:off x="1109" y="2659"/>
              <a:ext cx="2134" cy="36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363"/>
                </a:cxn>
                <a:cxn ang="0">
                  <a:pos x="1947" y="360"/>
                </a:cxn>
                <a:cxn ang="0">
                  <a:pos x="2222" y="181"/>
                </a:cxn>
                <a:cxn ang="0">
                  <a:pos x="1950" y="0"/>
                </a:cxn>
                <a:cxn ang="0">
                  <a:pos x="0" y="0"/>
                </a:cxn>
              </a:cxnLst>
              <a:rect l="0" t="0" r="r" b="b"/>
              <a:pathLst>
                <a:path w="2222" h="363">
                  <a:moveTo>
                    <a:pt x="0" y="0"/>
                  </a:moveTo>
                  <a:lnTo>
                    <a:pt x="0" y="363"/>
                  </a:lnTo>
                  <a:lnTo>
                    <a:pt x="1947" y="360"/>
                  </a:lnTo>
                  <a:lnTo>
                    <a:pt x="2222" y="181"/>
                  </a:lnTo>
                  <a:lnTo>
                    <a:pt x="195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ECEFF4"/>
            </a:solidFill>
            <a:ln w="28575" cmpd="sng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bg2"/>
              </a:outerShdw>
            </a:effectLst>
          </p:spPr>
          <p:txBody>
            <a:bodyPr/>
            <a:lstStyle/>
            <a:p>
              <a:endParaRPr lang="en-GB" sz="2400">
                <a:latin typeface="+mn-lt"/>
              </a:endParaRPr>
            </a:p>
          </p:txBody>
        </p:sp>
        <p:sp>
          <p:nvSpPr>
            <p:cNvPr id="47" name="Rectangle 12"/>
            <p:cNvSpPr>
              <a:spLocks noChangeArrowheads="1"/>
            </p:cNvSpPr>
            <p:nvPr/>
          </p:nvSpPr>
          <p:spPr bwMode="auto">
            <a:xfrm>
              <a:off x="1100" y="2715"/>
              <a:ext cx="2090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000" dirty="0">
                  <a:solidFill>
                    <a:srgbClr val="010078"/>
                  </a:solidFill>
                  <a:latin typeface="+mn-lt"/>
                  <a:cs typeface="Arial" charset="0"/>
                </a:rPr>
                <a:t>increase the power by 1</a:t>
              </a:r>
            </a:p>
          </p:txBody>
        </p:sp>
      </p:grpSp>
      <p:grpSp>
        <p:nvGrpSpPr>
          <p:cNvPr id="48" name="Group 13"/>
          <p:cNvGrpSpPr>
            <a:grpSpLocks/>
          </p:cNvGrpSpPr>
          <p:nvPr/>
        </p:nvGrpSpPr>
        <p:grpSpPr bwMode="auto">
          <a:xfrm>
            <a:off x="4594225" y="5374916"/>
            <a:ext cx="3241675" cy="576262"/>
            <a:chOff x="2849" y="1629"/>
            <a:chExt cx="2042" cy="363"/>
          </a:xfrm>
        </p:grpSpPr>
        <p:grpSp>
          <p:nvGrpSpPr>
            <p:cNvPr id="49" name="Group 14"/>
            <p:cNvGrpSpPr>
              <a:grpSpLocks/>
            </p:cNvGrpSpPr>
            <p:nvPr/>
          </p:nvGrpSpPr>
          <p:grpSpPr bwMode="auto">
            <a:xfrm>
              <a:off x="2849" y="1629"/>
              <a:ext cx="1813" cy="363"/>
              <a:chOff x="3061" y="2160"/>
              <a:chExt cx="1996" cy="363"/>
            </a:xfrm>
          </p:grpSpPr>
          <p:sp>
            <p:nvSpPr>
              <p:cNvPr id="51" name="Freeform 15"/>
              <p:cNvSpPr>
                <a:spLocks/>
              </p:cNvSpPr>
              <p:nvPr/>
            </p:nvSpPr>
            <p:spPr bwMode="auto">
              <a:xfrm>
                <a:off x="3061" y="2160"/>
                <a:ext cx="1996" cy="36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3"/>
                  </a:cxn>
                  <a:cxn ang="0">
                    <a:pos x="1947" y="360"/>
                  </a:cxn>
                  <a:cxn ang="0">
                    <a:pos x="2222" y="181"/>
                  </a:cxn>
                  <a:cxn ang="0">
                    <a:pos x="1950" y="0"/>
                  </a:cxn>
                  <a:cxn ang="0">
                    <a:pos x="0" y="0"/>
                  </a:cxn>
                </a:cxnLst>
                <a:rect l="0" t="0" r="r" b="b"/>
                <a:pathLst>
                  <a:path w="2222" h="363">
                    <a:moveTo>
                      <a:pt x="0" y="0"/>
                    </a:moveTo>
                    <a:lnTo>
                      <a:pt x="0" y="363"/>
                    </a:lnTo>
                    <a:lnTo>
                      <a:pt x="1947" y="360"/>
                    </a:lnTo>
                    <a:lnTo>
                      <a:pt x="2222" y="181"/>
                    </a:lnTo>
                    <a:lnTo>
                      <a:pt x="195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ECEFF4"/>
              </a:solidFill>
              <a:ln w="28575" cmpd="sng">
                <a:solidFill>
                  <a:schemeClr val="tx1"/>
                </a:solidFill>
                <a:round/>
                <a:headEnd/>
                <a:tailEnd/>
              </a:ln>
              <a:effectLst>
                <a:outerShdw dist="35921" dir="2700000" algn="ctr" rotWithShape="0">
                  <a:schemeClr val="bg2"/>
                </a:outerShdw>
              </a:effectLst>
            </p:spPr>
            <p:txBody>
              <a:bodyPr/>
              <a:lstStyle/>
              <a:p>
                <a:endParaRPr lang="en-GB" sz="2400">
                  <a:latin typeface="+mn-lt"/>
                </a:endParaRPr>
              </a:p>
            </p:txBody>
          </p:sp>
          <p:sp>
            <p:nvSpPr>
              <p:cNvPr id="52" name="Rectangle 16"/>
              <p:cNvSpPr>
                <a:spLocks noChangeArrowheads="1"/>
              </p:cNvSpPr>
              <p:nvPr/>
            </p:nvSpPr>
            <p:spPr bwMode="auto">
              <a:xfrm>
                <a:off x="3062" y="2216"/>
                <a:ext cx="175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 sz="2000" dirty="0">
                    <a:solidFill>
                      <a:srgbClr val="010078"/>
                    </a:solidFill>
                    <a:latin typeface="+mn-lt"/>
                    <a:cs typeface="Arial" charset="0"/>
                  </a:rPr>
                  <a:t>divide by the power</a:t>
                </a:r>
              </a:p>
            </p:txBody>
          </p:sp>
        </p:grpSp>
        <p:sp>
          <p:nvSpPr>
            <p:cNvPr id="50" name="Line 17"/>
            <p:cNvSpPr>
              <a:spLocks noChangeShapeType="1"/>
            </p:cNvSpPr>
            <p:nvPr/>
          </p:nvSpPr>
          <p:spPr bwMode="auto">
            <a:xfrm>
              <a:off x="4664" y="1818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 sz="2400">
                <a:latin typeface="+mn-lt"/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18"/>
              <p:cNvSpPr>
                <a:spLocks noChangeArrowheads="1"/>
              </p:cNvSpPr>
              <p:nvPr/>
            </p:nvSpPr>
            <p:spPr bwMode="auto">
              <a:xfrm>
                <a:off x="7798954" y="5195980"/>
                <a:ext cx="953530" cy="83888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en-GB" sz="240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+1</m:t>
                              </m:r>
                            </m:sup>
                          </m:sSup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3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798954" y="5195980"/>
                <a:ext cx="953530" cy="838884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4" name="Group 5"/>
          <p:cNvGrpSpPr>
            <a:grpSpLocks/>
          </p:cNvGrpSpPr>
          <p:nvPr/>
        </p:nvGrpSpPr>
        <p:grpSpPr bwMode="auto">
          <a:xfrm>
            <a:off x="3960814" y="5105601"/>
            <a:ext cx="665163" cy="566738"/>
            <a:chOff x="480" y="1461"/>
            <a:chExt cx="419" cy="357"/>
          </a:xfrm>
        </p:grpSpPr>
        <p:sp>
          <p:nvSpPr>
            <p:cNvPr id="55" name="Rectangle 6"/>
            <p:cNvSpPr>
              <a:spLocks noChangeArrowheads="1"/>
            </p:cNvSpPr>
            <p:nvPr/>
          </p:nvSpPr>
          <p:spPr bwMode="auto">
            <a:xfrm>
              <a:off x="480" y="1461"/>
              <a:ext cx="41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400" i="1" dirty="0">
                  <a:solidFill>
                    <a:srgbClr val="010078"/>
                  </a:solidFill>
                  <a:latin typeface="Times New Roman" pitchFamily="18" charset="0"/>
                </a:rPr>
                <a:t>x</a:t>
              </a:r>
              <a:r>
                <a:rPr lang="en-GB" sz="2400" i="1" baseline="30000" dirty="0">
                  <a:solidFill>
                    <a:srgbClr val="010078"/>
                  </a:solidFill>
                  <a:latin typeface="Times New Roman" pitchFamily="18" charset="0"/>
                </a:rPr>
                <a:t>n+1</a:t>
              </a:r>
              <a:endParaRPr lang="en-US" sz="2400" i="1" baseline="30000" dirty="0">
                <a:solidFill>
                  <a:srgbClr val="010078"/>
                </a:solidFill>
                <a:latin typeface="Times New Roman" pitchFamily="18" charset="0"/>
              </a:endParaRPr>
            </a:p>
          </p:txBody>
        </p:sp>
        <p:sp>
          <p:nvSpPr>
            <p:cNvPr id="56" name="Line 7"/>
            <p:cNvSpPr>
              <a:spLocks noChangeShapeType="1"/>
            </p:cNvSpPr>
            <p:nvPr/>
          </p:nvSpPr>
          <p:spPr bwMode="auto">
            <a:xfrm>
              <a:off x="672" y="1818"/>
              <a:ext cx="22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GB" sz="2400"/>
            </a:p>
          </p:txBody>
        </p:sp>
      </p:grpSp>
      <p:sp>
        <p:nvSpPr>
          <p:cNvPr id="57" name="Rectangle 2">
            <a:extLst>
              <a:ext uri="{FF2B5EF4-FFF2-40B4-BE49-F238E27FC236}">
                <a16:creationId xmlns:a16="http://schemas.microsoft.com/office/drawing/2014/main" id="{08B1201E-8FF1-411F-9C8D-EAAAEF8B13DB}"/>
              </a:ext>
            </a:extLst>
          </p:cNvPr>
          <p:cNvSpPr txBox="1">
            <a:spLocks noChangeArrowheads="1"/>
          </p:cNvSpPr>
          <p:nvPr/>
        </p:nvSpPr>
        <p:spPr>
          <a:xfrm>
            <a:off x="237997" y="144170"/>
            <a:ext cx="8229600" cy="43180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2500" dirty="0"/>
              <a:t>Reversing the process of differentiation</a:t>
            </a:r>
          </a:p>
        </p:txBody>
      </p:sp>
      <p:sp>
        <p:nvSpPr>
          <p:cNvPr id="58" name="Rectangle 57">
            <a:hlinkClick r:id="rId8"/>
            <a:extLst>
              <a:ext uri="{FF2B5EF4-FFF2-40B4-BE49-F238E27FC236}">
                <a16:creationId xmlns:a16="http://schemas.microsoft.com/office/drawing/2014/main" id="{F36B6B77-FEB7-47A9-AEA5-3FC984EBD9BB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Rectangle 58">
            <a:hlinkClick r:id="rId8"/>
            <a:extLst>
              <a:ext uri="{FF2B5EF4-FFF2-40B4-BE49-F238E27FC236}">
                <a16:creationId xmlns:a16="http://schemas.microsoft.com/office/drawing/2014/main" id="{C18945BE-3FCA-439C-ABB8-C692D61779B9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3588" grpId="0"/>
      <p:bldP spid="963602" grpId="0"/>
      <p:bldP spid="963606" grpId="0"/>
      <p:bldP spid="40" grpId="0"/>
      <p:bldP spid="13" grpId="0"/>
      <p:bldP spid="5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37997" y="144170"/>
            <a:ext cx="8229600" cy="431800"/>
          </a:xfrm>
        </p:spPr>
        <p:txBody>
          <a:bodyPr>
            <a:normAutofit fontScale="90000"/>
          </a:bodyPr>
          <a:lstStyle/>
          <a:p>
            <a:r>
              <a:rPr lang="en-GB" sz="2800" dirty="0"/>
              <a:t>Reversing the process of differentiation</a:t>
            </a:r>
          </a:p>
        </p:txBody>
      </p:sp>
      <p:sp>
        <p:nvSpPr>
          <p:cNvPr id="965637" name="Rectangle 5"/>
          <p:cNvSpPr>
            <a:spLocks noChangeArrowheads="1"/>
          </p:cNvSpPr>
          <p:nvPr/>
        </p:nvSpPr>
        <p:spPr bwMode="auto">
          <a:xfrm>
            <a:off x="611188" y="548680"/>
            <a:ext cx="8013701" cy="1179026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sz="2400"/>
          </a:p>
        </p:txBody>
      </p:sp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206248" y="1757060"/>
            <a:ext cx="211307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For example, 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sp>
        <p:nvSpPr>
          <p:cNvPr id="965641" name="Text Box 9"/>
          <p:cNvSpPr txBox="1">
            <a:spLocks noChangeArrowheads="1"/>
          </p:cNvSpPr>
          <p:nvPr/>
        </p:nvSpPr>
        <p:spPr bwMode="auto">
          <a:xfrm>
            <a:off x="7895207" y="2189762"/>
            <a:ext cx="5084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</a:rPr>
              <a:t>2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endParaRPr lang="en-US" sz="2400" baseline="30000" dirty="0">
              <a:solidFill>
                <a:srgbClr val="010078"/>
              </a:solidFill>
            </a:endParaRPr>
          </a:p>
        </p:txBody>
      </p:sp>
      <p:sp>
        <p:nvSpPr>
          <p:cNvPr id="965643" name="Text Box 11"/>
          <p:cNvSpPr txBox="1">
            <a:spLocks noChangeArrowheads="1"/>
          </p:cNvSpPr>
          <p:nvPr/>
        </p:nvSpPr>
        <p:spPr bwMode="auto">
          <a:xfrm>
            <a:off x="1865219" y="6086928"/>
            <a:ext cx="556755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We therefore have to write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y</a:t>
            </a:r>
            <a:r>
              <a:rPr lang="en-GB" sz="2400" dirty="0">
                <a:solidFill>
                  <a:srgbClr val="010078"/>
                </a:solidFill>
              </a:rPr>
              <a:t> =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2</a:t>
            </a:r>
            <a:r>
              <a:rPr lang="en-US" sz="2400" dirty="0">
                <a:solidFill>
                  <a:srgbClr val="010078"/>
                </a:solidFill>
              </a:rPr>
              <a:t> </a:t>
            </a:r>
            <a:r>
              <a:rPr lang="en-GB" sz="2400" dirty="0">
                <a:solidFill>
                  <a:srgbClr val="010078"/>
                </a:solidFill>
              </a:rPr>
              <a:t>+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c</a:t>
            </a:r>
            <a:r>
              <a:rPr lang="en-GB" sz="2400" dirty="0">
                <a:solidFill>
                  <a:srgbClr val="010078"/>
                </a:solidFill>
              </a:rPr>
              <a:t>.</a:t>
            </a:r>
            <a:endParaRPr lang="en-US" sz="2400" dirty="0">
              <a:solidFill>
                <a:srgbClr val="010078"/>
              </a:solidFill>
            </a:endParaRPr>
          </a:p>
        </p:txBody>
      </p:sp>
      <p:sp>
        <p:nvSpPr>
          <p:cNvPr id="965645" name="Rectangle 13"/>
          <p:cNvSpPr>
            <a:spLocks noChangeArrowheads="1"/>
          </p:cNvSpPr>
          <p:nvPr/>
        </p:nvSpPr>
        <p:spPr bwMode="auto">
          <a:xfrm>
            <a:off x="436992" y="5276502"/>
            <a:ext cx="8362091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This set, or family, of all anti-derivatives of a function is called the indefinite integral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611188" y="567542"/>
            <a:ext cx="807561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The process of finding a function 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sz="2400" dirty="0">
                <a:solidFill>
                  <a:srgbClr val="010078"/>
                </a:solidFill>
              </a:rPr>
              <a:t>(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dirty="0">
                <a:solidFill>
                  <a:srgbClr val="010078"/>
                </a:solidFill>
              </a:rPr>
              <a:t>)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whose derivative is 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en-GB" sz="2400" dirty="0">
                <a:solidFill>
                  <a:srgbClr val="010078"/>
                </a:solidFill>
              </a:rPr>
              <a:t>’(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dirty="0">
                <a:solidFill>
                  <a:srgbClr val="010078"/>
                </a:solidFill>
              </a:rPr>
              <a:t>)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is called anti-differentiation, which relates to </a:t>
            </a:r>
            <a:r>
              <a:rPr lang="en-GB" sz="2400" b="1" dirty="0">
                <a:solidFill>
                  <a:srgbClr val="FF6600"/>
                </a:solidFill>
                <a:latin typeface="+mn-lt"/>
              </a:rPr>
              <a:t>integration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. 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368033" y="2179687"/>
            <a:ext cx="67874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What is the derivative of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2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with respect to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dirty="0">
                <a:solidFill>
                  <a:srgbClr val="010078"/>
                </a:solidFill>
              </a:rPr>
              <a:t>?</a:t>
            </a:r>
            <a:endParaRPr lang="en-US" sz="2400" dirty="0">
              <a:solidFill>
                <a:srgbClr val="010078"/>
              </a:solidFill>
            </a:endParaRPr>
          </a:p>
        </p:txBody>
      </p:sp>
      <p:sp>
        <p:nvSpPr>
          <p:cNvPr id="18" name="Text Box 7"/>
          <p:cNvSpPr txBox="1">
            <a:spLocks noChangeArrowheads="1"/>
          </p:cNvSpPr>
          <p:nvPr/>
        </p:nvSpPr>
        <p:spPr bwMode="auto">
          <a:xfrm>
            <a:off x="403479" y="3091401"/>
            <a:ext cx="72683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What is the derivative of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2</a:t>
            </a:r>
            <a:r>
              <a:rPr lang="en-GB" sz="2400" dirty="0">
                <a:solidFill>
                  <a:srgbClr val="010078"/>
                </a:solidFill>
              </a:rPr>
              <a:t> + 3</a:t>
            </a:r>
            <a:r>
              <a:rPr lang="en-GB" sz="2400" baseline="30000" dirty="0">
                <a:solidFill>
                  <a:srgbClr val="010078"/>
                </a:solidFill>
              </a:rPr>
              <a:t>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with respect to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dirty="0">
                <a:solidFill>
                  <a:srgbClr val="010078"/>
                </a:solidFill>
              </a:rPr>
              <a:t>?</a:t>
            </a:r>
            <a:endParaRPr lang="en-US" sz="2400" dirty="0">
              <a:solidFill>
                <a:srgbClr val="010078"/>
              </a:solidFill>
            </a:endParaRPr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>
            <a:off x="7912124" y="3078345"/>
            <a:ext cx="5084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</a:rPr>
              <a:t>2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endParaRPr lang="en-US" sz="2400" baseline="30000" dirty="0">
              <a:solidFill>
                <a:srgbClr val="010078"/>
              </a:solidFill>
            </a:endParaRPr>
          </a:p>
        </p:txBody>
      </p:sp>
      <p:sp>
        <p:nvSpPr>
          <p:cNvPr id="20" name="Text Box 7"/>
          <p:cNvSpPr txBox="1">
            <a:spLocks noChangeArrowheads="1"/>
          </p:cNvSpPr>
          <p:nvPr/>
        </p:nvSpPr>
        <p:spPr bwMode="auto">
          <a:xfrm>
            <a:off x="457200" y="3616077"/>
            <a:ext cx="7249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What is the derivative of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2</a:t>
            </a:r>
            <a:r>
              <a:rPr lang="en-GB" sz="2400" dirty="0">
                <a:solidFill>
                  <a:srgbClr val="010078"/>
                </a:solidFill>
              </a:rPr>
              <a:t> – 5</a:t>
            </a:r>
            <a:r>
              <a:rPr lang="en-GB" sz="2400" baseline="30000" dirty="0">
                <a:solidFill>
                  <a:srgbClr val="010078"/>
                </a:solidFill>
              </a:rPr>
              <a:t>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with respect to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dirty="0">
                <a:solidFill>
                  <a:srgbClr val="010078"/>
                </a:solidFill>
              </a:rPr>
              <a:t>?</a:t>
            </a:r>
            <a:endParaRPr lang="en-US" sz="2400" dirty="0">
              <a:solidFill>
                <a:srgbClr val="010078"/>
              </a:solidFill>
            </a:endParaRPr>
          </a:p>
        </p:txBody>
      </p:sp>
      <p:sp>
        <p:nvSpPr>
          <p:cNvPr id="21" name="Text Box 9"/>
          <p:cNvSpPr txBox="1">
            <a:spLocks noChangeArrowheads="1"/>
          </p:cNvSpPr>
          <p:nvPr/>
        </p:nvSpPr>
        <p:spPr bwMode="auto">
          <a:xfrm>
            <a:off x="7965845" y="3603021"/>
            <a:ext cx="50847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</a:rPr>
              <a:t>2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endParaRPr lang="en-US" sz="2400" baseline="30000" dirty="0">
              <a:solidFill>
                <a:srgbClr val="010078"/>
              </a:solidFill>
            </a:endParaRP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319043" y="2658165"/>
            <a:ext cx="665118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If you anti-differentiate </a:t>
            </a:r>
            <a:r>
              <a:rPr lang="en-GB" sz="2400" dirty="0">
                <a:solidFill>
                  <a:srgbClr val="010078"/>
                </a:solidFill>
              </a:rPr>
              <a:t>2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with respect to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endParaRPr lang="en-US" sz="2400" dirty="0">
              <a:solidFill>
                <a:srgbClr val="010078"/>
              </a:solidFill>
            </a:endParaRP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>
            <a:off x="7827688" y="2645109"/>
            <a:ext cx="4459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2</a:t>
            </a:r>
            <a:endParaRPr lang="en-US" sz="2400" baseline="30000" dirty="0">
              <a:solidFill>
                <a:srgbClr val="010078"/>
              </a:solidFill>
            </a:endParaRPr>
          </a:p>
        </p:txBody>
      </p:sp>
      <p:sp>
        <p:nvSpPr>
          <p:cNvPr id="24" name="Text Box 11"/>
          <p:cNvSpPr txBox="1">
            <a:spLocks noChangeArrowheads="1"/>
          </p:cNvSpPr>
          <p:nvPr/>
        </p:nvSpPr>
        <p:spPr bwMode="auto">
          <a:xfrm>
            <a:off x="436992" y="4042473"/>
            <a:ext cx="8380587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>
                <a:solidFill>
                  <a:srgbClr val="010078"/>
                </a:solidFill>
                <a:latin typeface="+mn-lt"/>
              </a:rPr>
              <a:t>You can easily see that </a:t>
            </a:r>
            <a:r>
              <a:rPr lang="en-US" sz="2400" dirty="0">
                <a:solidFill>
                  <a:srgbClr val="010078"/>
                </a:solidFill>
              </a:rPr>
              <a:t>2</a:t>
            </a:r>
            <a:r>
              <a:rPr lang="en-US" sz="2400" i="1" dirty="0">
                <a:solidFill>
                  <a:srgbClr val="010078"/>
                </a:solidFill>
              </a:rPr>
              <a:t>x</a:t>
            </a:r>
            <a:r>
              <a:rPr lang="en-US" sz="2400" dirty="0">
                <a:solidFill>
                  <a:srgbClr val="010078"/>
                </a:solidFill>
              </a:rPr>
              <a:t> </a:t>
            </a:r>
            <a:r>
              <a:rPr lang="en-US" sz="2400" dirty="0">
                <a:solidFill>
                  <a:srgbClr val="010078"/>
                </a:solidFill>
                <a:latin typeface="+mn-lt"/>
              </a:rPr>
              <a:t>is the derivative for any function of the form</a:t>
            </a:r>
            <a:r>
              <a:rPr lang="en-US" sz="2400" dirty="0">
                <a:solidFill>
                  <a:srgbClr val="010078"/>
                </a:solidFill>
              </a:rPr>
              <a:t>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2</a:t>
            </a:r>
            <a:r>
              <a:rPr lang="en-GB" sz="2400" dirty="0">
                <a:solidFill>
                  <a:srgbClr val="010078"/>
                </a:solidFill>
              </a:rPr>
              <a:t> + c,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where</a:t>
            </a:r>
            <a:r>
              <a:rPr lang="en-GB" sz="2400" dirty="0">
                <a:solidFill>
                  <a:srgbClr val="010078"/>
                </a:solidFill>
              </a:rPr>
              <a:t> c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is any real number</a:t>
            </a:r>
            <a:r>
              <a:rPr lang="en-US" sz="2400" dirty="0">
                <a:solidFill>
                  <a:srgbClr val="010078"/>
                </a:solidFill>
                <a:latin typeface="+mn-lt"/>
              </a:rPr>
              <a:t> </a:t>
            </a:r>
          </a:p>
        </p:txBody>
      </p:sp>
      <p:sp>
        <p:nvSpPr>
          <p:cNvPr id="25" name="Text Box 22"/>
          <p:cNvSpPr txBox="1">
            <a:spLocks noChangeArrowheads="1"/>
          </p:cNvSpPr>
          <p:nvPr/>
        </p:nvSpPr>
        <p:spPr bwMode="auto">
          <a:xfrm>
            <a:off x="459030" y="4814837"/>
            <a:ext cx="68636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The </a:t>
            </a:r>
            <a:r>
              <a:rPr lang="en-GB" sz="2400" i="1" dirty="0">
                <a:solidFill>
                  <a:srgbClr val="010078"/>
                </a:solidFill>
                <a:latin typeface="+mn-lt"/>
              </a:rPr>
              <a:t>antiderivative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 of all of them is the same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sp>
        <p:nvSpPr>
          <p:cNvPr id="26" name="Rectangle 25">
            <a:hlinkClick r:id="rId4"/>
            <a:extLst>
              <a:ext uri="{FF2B5EF4-FFF2-40B4-BE49-F238E27FC236}">
                <a16:creationId xmlns:a16="http://schemas.microsoft.com/office/drawing/2014/main" id="{8495C400-5ABB-46C7-A3F9-9B6317D01D4D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hlinkClick r:id="rId4"/>
            <a:extLst>
              <a:ext uri="{FF2B5EF4-FFF2-40B4-BE49-F238E27FC236}">
                <a16:creationId xmlns:a16="http://schemas.microsoft.com/office/drawing/2014/main" id="{27B50E27-FD76-42C5-B94E-60381E8CC8F4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2924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9" grpId="0"/>
      <p:bldP spid="965641" grpId="0"/>
      <p:bldP spid="965643" grpId="0"/>
      <p:bldP spid="965645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250825" y="1074738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For example: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447925" y="908050"/>
            <a:ext cx="4248150" cy="792163"/>
            <a:chOff x="1542" y="1910"/>
            <a:chExt cx="2676" cy="499"/>
          </a:xfrm>
        </p:grpSpPr>
        <p:sp>
          <p:nvSpPr>
            <p:cNvPr id="965637" name="Rectangle 5"/>
            <p:cNvSpPr>
              <a:spLocks noChangeArrowheads="1"/>
            </p:cNvSpPr>
            <p:nvPr/>
          </p:nvSpPr>
          <p:spPr bwMode="auto">
            <a:xfrm>
              <a:off x="1542" y="1910"/>
              <a:ext cx="2676" cy="499"/>
            </a:xfrm>
            <a:prstGeom prst="rect">
              <a:avLst/>
            </a:prstGeom>
            <a:solidFill>
              <a:srgbClr val="FFFFCC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 sz="2400"/>
            </a:p>
          </p:txBody>
        </p:sp>
        <p:graphicFrame>
          <p:nvGraphicFramePr>
            <p:cNvPr id="965638" name="Object 6"/>
            <p:cNvGraphicFramePr>
              <a:graphicFrameLocks noChangeAspect="1"/>
            </p:cNvGraphicFramePr>
            <p:nvPr/>
          </p:nvGraphicFramePr>
          <p:xfrm>
            <a:off x="1624" y="1928"/>
            <a:ext cx="2512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34" name="Equation" r:id="rId5" imgW="3987720" imgH="736560" progId="">
                    <p:embed/>
                  </p:oleObj>
                </mc:Choice>
                <mc:Fallback>
                  <p:oleObj name="Equation" r:id="rId5" imgW="3987720" imgH="736560" progId="">
                    <p:embed/>
                    <p:pic>
                      <p:nvPicPr>
                        <p:cNvPr id="0" name="Picture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24" y="1928"/>
                          <a:ext cx="2512" cy="4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250825" y="1628800"/>
            <a:ext cx="86068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Adding 1 to the power and dividing by the new power gives: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graphicFrame>
        <p:nvGraphicFramePr>
          <p:cNvPr id="96564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42413038"/>
              </p:ext>
            </p:extLst>
          </p:nvPr>
        </p:nvGraphicFramePr>
        <p:xfrm>
          <a:off x="4051300" y="2092350"/>
          <a:ext cx="1041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5" name="Equation" r:id="rId7" imgW="1041120" imgH="736560" progId="">
                  <p:embed/>
                </p:oleObj>
              </mc:Choice>
              <mc:Fallback>
                <p:oleObj name="Equation" r:id="rId7" imgW="1041120" imgH="7365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1300" y="2092350"/>
                        <a:ext cx="1041400" cy="736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65641" name="Text Box 9"/>
          <p:cNvSpPr txBox="1">
            <a:spLocks noChangeArrowheads="1"/>
          </p:cNvSpPr>
          <p:nvPr/>
        </p:nvSpPr>
        <p:spPr bwMode="auto">
          <a:xfrm>
            <a:off x="5411522" y="2207688"/>
            <a:ext cx="9989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</a:rPr>
              <a:t>= 2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3</a:t>
            </a:r>
            <a:endParaRPr lang="en-US" sz="2400" baseline="30000" dirty="0">
              <a:solidFill>
                <a:srgbClr val="010078"/>
              </a:solidFill>
            </a:endParaRPr>
          </a:p>
        </p:txBody>
      </p:sp>
      <p:sp>
        <p:nvSpPr>
          <p:cNvPr id="965642" name="Text Box 10"/>
          <p:cNvSpPr txBox="1">
            <a:spLocks noChangeArrowheads="1"/>
          </p:cNvSpPr>
          <p:nvPr/>
        </p:nvSpPr>
        <p:spPr bwMode="auto">
          <a:xfrm>
            <a:off x="235471" y="2842890"/>
            <a:ext cx="8374063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dirty="0">
                <a:solidFill>
                  <a:srgbClr val="010078"/>
                </a:solidFill>
                <a:latin typeface="+mn-lt"/>
              </a:rPr>
              <a:t>This is not the complete solution, however, because if we differentiated 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y</a:t>
            </a:r>
            <a:r>
              <a:rPr lang="en-GB" sz="2400" dirty="0">
                <a:solidFill>
                  <a:srgbClr val="010078"/>
                </a:solidFill>
              </a:rPr>
              <a:t> = 2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3</a:t>
            </a:r>
            <a:r>
              <a:rPr lang="en-GB" sz="2400" dirty="0">
                <a:solidFill>
                  <a:srgbClr val="010078"/>
                </a:solidFill>
              </a:rPr>
              <a:t> + 1, </a:t>
            </a:r>
            <a:endParaRPr lang="en-US" sz="2400" dirty="0">
              <a:solidFill>
                <a:srgbClr val="010078"/>
              </a:solidFill>
            </a:endParaRPr>
          </a:p>
        </p:txBody>
      </p:sp>
      <p:sp>
        <p:nvSpPr>
          <p:cNvPr id="965643" name="Text Box 11"/>
          <p:cNvSpPr txBox="1">
            <a:spLocks noChangeArrowheads="1"/>
          </p:cNvSpPr>
          <p:nvPr/>
        </p:nvSpPr>
        <p:spPr bwMode="auto">
          <a:xfrm>
            <a:off x="268070" y="5166780"/>
            <a:ext cx="860785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10078"/>
                </a:solidFill>
                <a:latin typeface="+mn-lt"/>
              </a:rPr>
              <a:t>We therefore have to write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y</a:t>
            </a:r>
            <a:r>
              <a:rPr lang="en-GB" sz="2400" dirty="0">
                <a:solidFill>
                  <a:srgbClr val="010078"/>
                </a:solidFill>
              </a:rPr>
              <a:t> = 2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3</a:t>
            </a:r>
            <a:r>
              <a:rPr lang="en-US" sz="2400" dirty="0">
                <a:solidFill>
                  <a:srgbClr val="010078"/>
                </a:solidFill>
              </a:rPr>
              <a:t> </a:t>
            </a:r>
            <a:r>
              <a:rPr lang="en-GB" sz="2400" dirty="0">
                <a:solidFill>
                  <a:srgbClr val="010078"/>
                </a:solidFill>
              </a:rPr>
              <a:t>+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c</a:t>
            </a:r>
            <a:r>
              <a:rPr lang="en-GB" sz="2400" dirty="0">
                <a:solidFill>
                  <a:srgbClr val="010078"/>
                </a:solidFill>
              </a:rPr>
              <a:t>.</a:t>
            </a:r>
            <a:endParaRPr lang="en-US" sz="2400" dirty="0">
              <a:solidFill>
                <a:srgbClr val="010078"/>
              </a:solidFill>
            </a:endParaRPr>
          </a:p>
        </p:txBody>
      </p:sp>
      <p:sp>
        <p:nvSpPr>
          <p:cNvPr id="965644" name="Rectangle 12"/>
          <p:cNvSpPr>
            <a:spLocks noChangeArrowheads="1"/>
          </p:cNvSpPr>
          <p:nvPr/>
        </p:nvSpPr>
        <p:spPr bwMode="auto">
          <a:xfrm>
            <a:off x="1633603" y="3579088"/>
            <a:ext cx="25587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010078"/>
                </a:solidFill>
              </a:rPr>
              <a:t>or</a:t>
            </a:r>
            <a:r>
              <a:rPr lang="en-GB" sz="2400" dirty="0">
                <a:solidFill>
                  <a:srgbClr val="010078"/>
                </a:solidFill>
              </a:rPr>
              <a:t>    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y</a:t>
            </a:r>
            <a:r>
              <a:rPr lang="en-GB" sz="2400" dirty="0">
                <a:solidFill>
                  <a:srgbClr val="010078"/>
                </a:solidFill>
              </a:rPr>
              <a:t> = 2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3</a:t>
            </a:r>
            <a:r>
              <a:rPr lang="en-GB" sz="2400" dirty="0">
                <a:solidFill>
                  <a:srgbClr val="010078"/>
                </a:solidFill>
              </a:rPr>
              <a:t> – 3, </a:t>
            </a:r>
            <a:endParaRPr lang="en-US" sz="2400" dirty="0">
              <a:solidFill>
                <a:srgbClr val="010078"/>
              </a:solidFill>
            </a:endParaRPr>
          </a:p>
        </p:txBody>
      </p:sp>
      <p:sp>
        <p:nvSpPr>
          <p:cNvPr id="965645" name="Rectangle 13"/>
          <p:cNvSpPr>
            <a:spLocks noChangeArrowheads="1"/>
          </p:cNvSpPr>
          <p:nvPr/>
        </p:nvSpPr>
        <p:spPr bwMode="auto">
          <a:xfrm>
            <a:off x="1589874" y="3990695"/>
            <a:ext cx="40158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010078"/>
                </a:solidFill>
              </a:rPr>
              <a:t>or  </a:t>
            </a:r>
            <a:r>
              <a:rPr lang="en-GB" sz="2400" dirty="0">
                <a:solidFill>
                  <a:srgbClr val="010078"/>
                </a:solidFill>
              </a:rPr>
              <a:t>   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y</a:t>
            </a:r>
            <a:r>
              <a:rPr lang="en-GB" sz="2400" dirty="0">
                <a:solidFill>
                  <a:srgbClr val="010078"/>
                </a:solidFill>
              </a:rPr>
              <a:t> = 2</a:t>
            </a:r>
            <a:r>
              <a:rPr lang="en-GB" sz="2400" i="1" dirty="0">
                <a:solidFill>
                  <a:srgbClr val="010078"/>
                </a:solidFill>
                <a:latin typeface="Times New Roman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3</a:t>
            </a:r>
            <a:r>
              <a:rPr lang="en-GB" sz="2400" dirty="0">
                <a:solidFill>
                  <a:srgbClr val="010078"/>
                </a:solidFill>
              </a:rPr>
              <a:t> + </a:t>
            </a:r>
            <a:r>
              <a:rPr lang="en-GB" sz="2400" i="1" dirty="0">
                <a:solidFill>
                  <a:srgbClr val="010078"/>
                </a:solidFill>
              </a:rPr>
              <a:t>any</a:t>
            </a:r>
            <a:r>
              <a:rPr lang="en-GB" sz="2400" dirty="0">
                <a:solidFill>
                  <a:srgbClr val="010078"/>
                </a:solidFill>
              </a:rPr>
              <a:t> constant</a:t>
            </a:r>
            <a:endParaRPr lang="en-US" sz="2400" dirty="0">
              <a:solidFill>
                <a:srgbClr val="010078"/>
              </a:solidFill>
            </a:endParaRP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250825" y="4452360"/>
            <a:ext cx="3933825" cy="736600"/>
            <a:chOff x="158" y="3342"/>
            <a:chExt cx="2478" cy="464"/>
          </a:xfrm>
        </p:grpSpPr>
        <p:graphicFrame>
          <p:nvGraphicFramePr>
            <p:cNvPr id="965647" name="Object 1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1300041524"/>
                </p:ext>
              </p:extLst>
            </p:nvPr>
          </p:nvGraphicFramePr>
          <p:xfrm>
            <a:off x="1916" y="3342"/>
            <a:ext cx="720" cy="46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136" name="Equation" r:id="rId9" imgW="1143000" imgH="736560" progId="">
                    <p:embed/>
                  </p:oleObj>
                </mc:Choice>
                <mc:Fallback>
                  <p:oleObj name="Equation" r:id="rId9" imgW="1143000" imgH="736560" progId="">
                    <p:embed/>
                    <p:pic>
                      <p:nvPicPr>
                        <p:cNvPr id="0" name="Picture 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16" y="3342"/>
                          <a:ext cx="720" cy="46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965648" name="Rectangle 16"/>
            <p:cNvSpPr>
              <a:spLocks noChangeArrowheads="1"/>
            </p:cNvSpPr>
            <p:nvPr/>
          </p:nvSpPr>
          <p:spPr bwMode="auto">
            <a:xfrm>
              <a:off x="158" y="3412"/>
              <a:ext cx="167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GB" sz="2400" dirty="0">
                  <a:solidFill>
                    <a:srgbClr val="010078"/>
                  </a:solidFill>
                  <a:latin typeface="+mn-lt"/>
                </a:rPr>
                <a:t>we would also get</a:t>
              </a:r>
              <a:endParaRPr lang="en-US" sz="2400" dirty="0">
                <a:solidFill>
                  <a:srgbClr val="010078"/>
                </a:solidFill>
                <a:latin typeface="+mn-lt"/>
              </a:endParaRPr>
            </a:p>
          </p:txBody>
        </p:sp>
      </p:grpSp>
      <p:sp>
        <p:nvSpPr>
          <p:cNvPr id="17" name="Text Box 3"/>
          <p:cNvSpPr txBox="1">
            <a:spLocks noChangeArrowheads="1"/>
          </p:cNvSpPr>
          <p:nvPr/>
        </p:nvSpPr>
        <p:spPr bwMode="auto">
          <a:xfrm>
            <a:off x="304149" y="5623036"/>
            <a:ext cx="2089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In general:</a:t>
            </a:r>
          </a:p>
        </p:txBody>
      </p:sp>
      <p:sp>
        <p:nvSpPr>
          <p:cNvPr id="18" name="Text Box 22"/>
          <p:cNvSpPr txBox="1">
            <a:spLocks noChangeArrowheads="1"/>
          </p:cNvSpPr>
          <p:nvPr/>
        </p:nvSpPr>
        <p:spPr bwMode="auto">
          <a:xfrm>
            <a:off x="2059137" y="5613161"/>
            <a:ext cx="68636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10078"/>
                </a:solidFill>
                <a:latin typeface="+mn-lt"/>
              </a:rPr>
              <a:t>The antiderivative of </a:t>
            </a:r>
            <a:r>
              <a:rPr lang="en-GB" sz="2400" i="1" dirty="0" err="1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aseline="30000" dirty="0" err="1">
                <a:solidFill>
                  <a:srgbClr val="010078"/>
                </a:solidFill>
              </a:rPr>
              <a:t>n</a:t>
            </a:r>
            <a:r>
              <a:rPr lang="en-GB" sz="2400" dirty="0">
                <a:solidFill>
                  <a:srgbClr val="010078"/>
                </a:solidFill>
              </a:rPr>
              <a:t> </a:t>
            </a:r>
            <a:r>
              <a:rPr lang="en-GB" dirty="0">
                <a:solidFill>
                  <a:srgbClr val="010078"/>
                </a:solidFill>
                <a:latin typeface="+mn-lt"/>
              </a:rPr>
              <a:t>are given by</a:t>
            </a:r>
            <a:endParaRPr lang="en-US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2699792" y="5957806"/>
                <a:ext cx="2204899" cy="7923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699792" y="5957806"/>
                <a:ext cx="2204899" cy="792396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0" name="Rectangle 2">
            <a:extLst>
              <a:ext uri="{FF2B5EF4-FFF2-40B4-BE49-F238E27FC236}">
                <a16:creationId xmlns:a16="http://schemas.microsoft.com/office/drawing/2014/main" id="{B1D37F1D-21FD-47F7-8D85-8468ED154454}"/>
              </a:ext>
            </a:extLst>
          </p:cNvPr>
          <p:cNvSpPr txBox="1">
            <a:spLocks noChangeArrowheads="1"/>
          </p:cNvSpPr>
          <p:nvPr/>
        </p:nvSpPr>
        <p:spPr>
          <a:xfrm>
            <a:off x="237997" y="144170"/>
            <a:ext cx="8229600" cy="43180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2500"/>
              <a:t>Reversing the process of differentiation</a:t>
            </a:r>
            <a:endParaRPr lang="en-GB" sz="2500" dirty="0"/>
          </a:p>
        </p:txBody>
      </p:sp>
      <p:sp>
        <p:nvSpPr>
          <p:cNvPr id="21" name="Rectangle 20">
            <a:hlinkClick r:id="rId12"/>
            <a:extLst>
              <a:ext uri="{FF2B5EF4-FFF2-40B4-BE49-F238E27FC236}">
                <a16:creationId xmlns:a16="http://schemas.microsoft.com/office/drawing/2014/main" id="{1E67E40C-8530-4584-8EFF-24AFE9EAB116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hlinkClick r:id="rId12"/>
            <a:extLst>
              <a:ext uri="{FF2B5EF4-FFF2-40B4-BE49-F238E27FC236}">
                <a16:creationId xmlns:a16="http://schemas.microsoft.com/office/drawing/2014/main" id="{BF1E6239-82FF-4BCC-BBB5-46978A3B3CCA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2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9" grpId="0"/>
      <p:bldP spid="965641" grpId="0"/>
      <p:bldP spid="965642" grpId="0"/>
      <p:bldP spid="965643" grpId="0"/>
      <p:bldP spid="965644" grpId="0"/>
      <p:bldP spid="965645" grpId="0"/>
      <p:bldP spid="17" grpId="0"/>
      <p:bldP spid="18" grpId="0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250824" y="836712"/>
            <a:ext cx="83587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Find the antiderivative of the function 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baseline="30000" dirty="0">
                <a:solidFill>
                  <a:srgbClr val="010078"/>
                </a:solidFill>
              </a:rPr>
              <a:t>10</a:t>
            </a:r>
            <a:r>
              <a:rPr lang="en-GB" sz="2400" dirty="0">
                <a:solidFill>
                  <a:srgbClr val="010078"/>
                </a:solidFill>
              </a:rPr>
              <a:t>:</a:t>
            </a:r>
          </a:p>
        </p:txBody>
      </p:sp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250825" y="1484784"/>
            <a:ext cx="86068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Adding 1 to the power and dividing by the new power gives: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3089867" y="1916832"/>
                <a:ext cx="2466509" cy="7923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10+1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10</m:t>
                          </m:r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89867" y="1916832"/>
                <a:ext cx="2466509" cy="7923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3069588" y="2881294"/>
                <a:ext cx="1951881" cy="78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11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69588" y="2881294"/>
                <a:ext cx="1951881" cy="78380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 Box 3"/>
              <p:cNvSpPr txBox="1">
                <a:spLocks noChangeArrowheads="1"/>
              </p:cNvSpPr>
              <p:nvPr/>
            </p:nvSpPr>
            <p:spPr bwMode="auto">
              <a:xfrm>
                <a:off x="250823" y="3760954"/>
                <a:ext cx="8358709" cy="6138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rgbClr val="010078"/>
                    </a:solidFill>
                    <a:latin typeface="+mn-lt"/>
                  </a:rPr>
                  <a:t>Find the antiderivative of the function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400" i="1" dirty="0" smtClean="0">
                            <a:solidFill>
                              <a:srgbClr val="010078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solidFill>
                              <a:srgbClr val="010078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</m:t>
                        </m:r>
                      </m:num>
                      <m:den>
                        <m:sSup>
                          <m:sSupPr>
                            <m:ctrlPr>
                              <a:rPr lang="en-GB" sz="2400" i="1" dirty="0" smtClean="0">
                                <a:solidFill>
                                  <a:srgbClr val="010078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solidFill>
                                  <a:srgbClr val="010078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dirty="0" smtClean="0">
                                <a:solidFill>
                                  <a:srgbClr val="010078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sup>
                        </m:sSup>
                      </m:den>
                    </m:f>
                  </m:oMath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21" name="Text 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0823" y="3760954"/>
                <a:ext cx="8358709" cy="613886"/>
              </a:xfrm>
              <a:prstGeom prst="rect">
                <a:avLst/>
              </a:prstGeom>
              <a:blipFill>
                <a:blip r:embed="rId6"/>
                <a:stretch>
                  <a:fillRect l="-1094" b="-9901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250824" y="4315016"/>
            <a:ext cx="86068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Adding 1 to the power and dividing by the new power gives: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>
                <a:spLocks noChangeArrowheads="1"/>
              </p:cNvSpPr>
              <p:nvPr/>
            </p:nvSpPr>
            <p:spPr bwMode="auto">
              <a:xfrm>
                <a:off x="3089866" y="4698705"/>
                <a:ext cx="2566087" cy="7923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−5+1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−5</m:t>
                          </m:r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89866" y="4698705"/>
                <a:ext cx="2566087" cy="79239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>
                <a:spLocks noChangeArrowheads="1"/>
              </p:cNvSpPr>
              <p:nvPr/>
            </p:nvSpPr>
            <p:spPr bwMode="auto">
              <a:xfrm>
                <a:off x="3069587" y="5567510"/>
                <a:ext cx="2051459" cy="7838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−4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69587" y="5567510"/>
                <a:ext cx="2051459" cy="78380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6347366" y="3837064"/>
            <a:ext cx="8162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 x</a:t>
            </a:r>
            <a:r>
              <a:rPr lang="en-GB" sz="2400" baseline="30000" dirty="0">
                <a:solidFill>
                  <a:srgbClr val="010078"/>
                </a:solidFill>
              </a:rPr>
              <a:t>-5</a:t>
            </a:r>
            <a:endParaRPr lang="en-GB" sz="24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>
                <a:spLocks noChangeArrowheads="1"/>
              </p:cNvSpPr>
              <p:nvPr/>
            </p:nvSpPr>
            <p:spPr bwMode="auto">
              <a:xfrm>
                <a:off x="5148064" y="5548652"/>
                <a:ext cx="1887953" cy="7862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sSup>
                            <m:sSupPr>
                              <m:ctrlP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sup>
                          </m:sSup>
                        </m:den>
                      </m:f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148064" y="5548652"/>
                <a:ext cx="1887953" cy="786241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Rectangle 2">
            <a:extLst>
              <a:ext uri="{FF2B5EF4-FFF2-40B4-BE49-F238E27FC236}">
                <a16:creationId xmlns:a16="http://schemas.microsoft.com/office/drawing/2014/main" id="{E8D03BF5-6755-492A-89FB-6AE330EDD7F8}"/>
              </a:ext>
            </a:extLst>
          </p:cNvPr>
          <p:cNvSpPr txBox="1">
            <a:spLocks noChangeArrowheads="1"/>
          </p:cNvSpPr>
          <p:nvPr/>
        </p:nvSpPr>
        <p:spPr>
          <a:xfrm>
            <a:off x="237997" y="144170"/>
            <a:ext cx="8229600" cy="43180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2500"/>
              <a:t>Reversing the process of differentiation</a:t>
            </a:r>
            <a:endParaRPr lang="en-GB" sz="2500" dirty="0"/>
          </a:p>
        </p:txBody>
      </p:sp>
      <p:sp>
        <p:nvSpPr>
          <p:cNvPr id="14" name="Rectangle 13">
            <a:hlinkClick r:id="rId10"/>
            <a:extLst>
              <a:ext uri="{FF2B5EF4-FFF2-40B4-BE49-F238E27FC236}">
                <a16:creationId xmlns:a16="http://schemas.microsoft.com/office/drawing/2014/main" id="{3591C895-9805-4F64-B80E-B5494FF9F377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hlinkClick r:id="rId10"/>
            <a:extLst>
              <a:ext uri="{FF2B5EF4-FFF2-40B4-BE49-F238E27FC236}">
                <a16:creationId xmlns:a16="http://schemas.microsoft.com/office/drawing/2014/main" id="{A7F67D80-863F-4A59-AB8F-02D6D333F546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71066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9" grpId="0"/>
      <p:bldP spid="19" grpId="0"/>
      <p:bldP spid="20" grpId="0"/>
      <p:bldP spid="21" grpId="0"/>
      <p:bldP spid="22" grpId="0"/>
      <p:bldP spid="23" grpId="0"/>
      <p:bldP spid="24" grpId="0"/>
      <p:bldP spid="5" grpId="0"/>
      <p:bldP spid="2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965635" name="Text Box 3"/>
              <p:cNvSpPr txBox="1">
                <a:spLocks noChangeArrowheads="1"/>
              </p:cNvSpPr>
              <p:nvPr/>
            </p:nvSpPr>
            <p:spPr bwMode="auto">
              <a:xfrm>
                <a:off x="250824" y="1074738"/>
                <a:ext cx="8358709" cy="50988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square">
                <a:spAutoFit/>
              </a:bodyPr>
              <a:lstStyle/>
              <a:p>
                <a:r>
                  <a:rPr lang="en-GB" sz="2400" dirty="0">
                    <a:solidFill>
                      <a:srgbClr val="010078"/>
                    </a:solidFill>
                    <a:latin typeface="+mn-lt"/>
                  </a:rPr>
                  <a:t>Find the antiderivative of the function </a:t>
                </a:r>
                <a14:m>
                  <m:oMath xmlns:m="http://schemas.openxmlformats.org/officeDocument/2006/math">
                    <m:rad>
                      <m:radPr>
                        <m:ctrlPr>
                          <a:rPr lang="en-GB" sz="2400" i="1" smtClean="0">
                            <a:solidFill>
                              <a:srgbClr val="010078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>
                        <m:r>
                          <m:rPr>
                            <m:brk m:alnAt="7"/>
                          </m:rPr>
                          <a:rPr lang="en-US" sz="2400" b="0" i="1" smtClean="0">
                            <a:solidFill>
                              <a:srgbClr val="010078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g>
                      <m:e>
                        <m:sSup>
                          <m:sSupPr>
                            <m:ctrlPr>
                              <a:rPr lang="en-GB" sz="2400" i="1" smtClean="0">
                                <a:solidFill>
                                  <a:srgbClr val="010078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10078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10078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e>
                    </m:rad>
                  </m:oMath>
                </a14:m>
                <a:endParaRPr lang="en-GB" sz="2400" dirty="0">
                  <a:solidFill>
                    <a:srgbClr val="010078"/>
                  </a:solidFill>
                  <a:latin typeface="+mn-lt"/>
                </a:endParaRPr>
              </a:p>
            </p:txBody>
          </p:sp>
        </mc:Choice>
        <mc:Fallback xmlns="">
          <p:sp>
            <p:nvSpPr>
              <p:cNvPr id="965635" name="Text 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50824" y="1074738"/>
                <a:ext cx="8358709" cy="509883"/>
              </a:xfrm>
              <a:prstGeom prst="rect">
                <a:avLst/>
              </a:prstGeom>
              <a:blipFill>
                <a:blip r:embed="rId4"/>
                <a:stretch>
                  <a:fillRect l="-1094" b="-27381"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250824" y="2924944"/>
            <a:ext cx="86068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Adding 1 to the power and dividing by the new power gives: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3089866" y="3308633"/>
                <a:ext cx="2250295" cy="11160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num>
                            <m:den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box>
                            <m:boxPr>
                              <m:ctrlPr>
                                <a:rPr lang="en-US" sz="240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400" i="1" dirty="0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dirty="0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num>
                                <m:den>
                                  <m:r>
                                    <a:rPr lang="en-US" sz="2400" b="0" i="1" dirty="0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box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89866" y="3308633"/>
                <a:ext cx="2250295" cy="1116011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2915816" y="4305422"/>
                <a:ext cx="1689501" cy="10793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f>
                            <m:fPr>
                              <m:ctrlP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num>
                            <m:den>
                              <m:r>
                                <a:rPr lang="en-US" sz="2400" b="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den>
                          </m:f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box>
                            <m:boxPr>
                              <m:ctrlPr>
                                <a:rPr lang="en-US" sz="240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400" i="1" dirty="0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dirty="0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2400" b="0" i="1" dirty="0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box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15816" y="4305422"/>
                <a:ext cx="1689501" cy="107933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737996" y="2149362"/>
                <a:ext cx="773673" cy="5976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2400" i="1" dirty="0">
                    <a:solidFill>
                      <a:srgbClr val="010078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GB" sz="2400" i="1" smtClean="0">
                            <a:solidFill>
                              <a:srgbClr val="010078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10078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  <m:sup>
                        <m:box>
                          <m:boxPr>
                            <m:ctrlPr>
                              <a:rPr lang="en-GB" sz="2400" i="1" smtClean="0">
                                <a:solidFill>
                                  <a:srgbClr val="010078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boxPr>
                          <m:e>
                            <m:argPr>
                              <m:argSz m:val="-1"/>
                            </m:argPr>
                            <m:f>
                              <m:fPr>
                                <m:ctrlPr>
                                  <a:rPr lang="en-GB" sz="2400" i="1" smtClean="0">
                                    <a:solidFill>
                                      <a:srgbClr val="010078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smtClean="0">
                                    <a:solidFill>
                                      <a:srgbClr val="010078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3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solidFill>
                                      <a:srgbClr val="010078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4</m:t>
                                </m:r>
                              </m:den>
                            </m:f>
                          </m:e>
                        </m:box>
                      </m:sup>
                    </m:sSup>
                  </m:oMath>
                </a14:m>
                <a:endParaRPr lang="en-GB" sz="24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37996" y="2149362"/>
                <a:ext cx="773673" cy="597664"/>
              </a:xfrm>
              <a:prstGeom prst="rect">
                <a:avLst/>
              </a:prstGeom>
              <a:blipFill rotWithShape="0">
                <a:blip r:embed="rId7"/>
                <a:stretch>
                  <a:fillRect l="-11811" b="-2244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1492586" y="1523115"/>
            <a:ext cx="510588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Rewriting using rational exponents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2893245" y="5460063"/>
                <a:ext cx="1658723" cy="78354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box>
                            <m:boxPr>
                              <m:ctrlPr>
                                <a:rPr lang="en-US" sz="2400" i="1" dirty="0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oxPr>
                            <m:e>
                              <m:argPr>
                                <m:argSz m:val="-1"/>
                              </m:argPr>
                              <m:f>
                                <m:fPr>
                                  <m:ctrlPr>
                                    <a:rPr lang="en-US" sz="2400" i="1" dirty="0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dirty="0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2400" b="0" i="1" dirty="0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den>
                              </m:f>
                            </m:e>
                          </m:box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893245" y="5460063"/>
                <a:ext cx="1658723" cy="783548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2">
            <a:extLst>
              <a:ext uri="{FF2B5EF4-FFF2-40B4-BE49-F238E27FC236}">
                <a16:creationId xmlns:a16="http://schemas.microsoft.com/office/drawing/2014/main" id="{2743D8DC-38EF-4300-8EB5-F0F29263EA19}"/>
              </a:ext>
            </a:extLst>
          </p:cNvPr>
          <p:cNvSpPr txBox="1">
            <a:spLocks noChangeArrowheads="1"/>
          </p:cNvSpPr>
          <p:nvPr/>
        </p:nvSpPr>
        <p:spPr>
          <a:xfrm>
            <a:off x="237997" y="144170"/>
            <a:ext cx="8229600" cy="43180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2500" dirty="0"/>
              <a:t>Reversing the process of differentiation</a:t>
            </a:r>
          </a:p>
        </p:txBody>
      </p:sp>
      <p:sp>
        <p:nvSpPr>
          <p:cNvPr id="11" name="Rectangle 10">
            <a:hlinkClick r:id="rId9"/>
            <a:extLst>
              <a:ext uri="{FF2B5EF4-FFF2-40B4-BE49-F238E27FC236}">
                <a16:creationId xmlns:a16="http://schemas.microsoft.com/office/drawing/2014/main" id="{AC07A7CB-8E34-4ED2-9AA8-69597DB7D1F7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tangle 11">
            <a:hlinkClick r:id="rId9"/>
            <a:extLst>
              <a:ext uri="{FF2B5EF4-FFF2-40B4-BE49-F238E27FC236}">
                <a16:creationId xmlns:a16="http://schemas.microsoft.com/office/drawing/2014/main" id="{2A30EA1A-B0B4-4704-89B9-85DBA2B95743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77116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9" grpId="0"/>
      <p:bldP spid="19" grpId="0"/>
      <p:bldP spid="20" grpId="0"/>
      <p:bldP spid="5" grpId="0"/>
      <p:bldP spid="13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250823" y="1074738"/>
            <a:ext cx="86068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dirty="0" err="1">
                <a:solidFill>
                  <a:srgbClr val="010078"/>
                </a:solidFill>
                <a:latin typeface="+mn-lt"/>
              </a:rPr>
              <a:t>Antidifferentiation</a:t>
            </a:r>
            <a:r>
              <a:rPr lang="en-US" sz="2400" dirty="0">
                <a:solidFill>
                  <a:srgbClr val="010078"/>
                </a:solidFill>
                <a:latin typeface="+mn-lt"/>
              </a:rPr>
              <a:t> is also known as </a:t>
            </a:r>
            <a:r>
              <a:rPr lang="en-US" sz="2400" b="1" dirty="0">
                <a:solidFill>
                  <a:srgbClr val="FF6600"/>
                </a:solidFill>
                <a:latin typeface="+mn-lt"/>
              </a:rPr>
              <a:t>indefinite integration</a:t>
            </a:r>
            <a:endParaRPr lang="en-GB" sz="2400" b="1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245663" y="2420297"/>
            <a:ext cx="33890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If</a:t>
            </a:r>
            <a:r>
              <a:rPr lang="en-GB" sz="2400" dirty="0">
                <a:solidFill>
                  <a:srgbClr val="010078"/>
                </a:solidFill>
              </a:rPr>
              <a:t> F’(x) = f(x),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we write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250823" y="1687612"/>
            <a:ext cx="58176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And is denoted with an integral symbol,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919554" y="1451570"/>
                <a:ext cx="741678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19554" y="1451570"/>
                <a:ext cx="741678" cy="968727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830322" y="2212136"/>
                <a:ext cx="2940870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𝐹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30322" y="2212136"/>
                <a:ext cx="2940870" cy="968727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Rectangle 2"/>
          <p:cNvSpPr/>
          <p:nvPr/>
        </p:nvSpPr>
        <p:spPr>
          <a:xfrm>
            <a:off x="3491880" y="3203062"/>
            <a:ext cx="12121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6600"/>
                </a:solidFill>
                <a:latin typeface="+mn-lt"/>
              </a:rPr>
              <a:t>integrand</a:t>
            </a:r>
            <a:endParaRPr lang="en-GB" sz="1800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601725" y="3587711"/>
            <a:ext cx="263565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6600"/>
                </a:solidFill>
                <a:latin typeface="+mn-lt"/>
              </a:rPr>
              <a:t>Variable of integration</a:t>
            </a:r>
            <a:endParaRPr lang="en-GB" sz="1800" dirty="0">
              <a:solidFill>
                <a:srgbClr val="FF6600"/>
              </a:solidFill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45825" y="3149398"/>
            <a:ext cx="26981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6600"/>
                </a:solidFill>
                <a:latin typeface="+mn-lt"/>
              </a:rPr>
              <a:t>Constant of integration</a:t>
            </a:r>
            <a:endParaRPr lang="en-GB" sz="1800" dirty="0">
              <a:solidFill>
                <a:srgbClr val="FF6600"/>
              </a:solidFill>
              <a:latin typeface="+mn-lt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 flipV="1">
            <a:off x="4139952" y="2825010"/>
            <a:ext cx="288032" cy="340121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5076056" y="2825010"/>
            <a:ext cx="555466" cy="768850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V="1">
            <a:off x="6661232" y="2825010"/>
            <a:ext cx="0" cy="324388"/>
          </a:xfrm>
          <a:prstGeom prst="straightConnector1">
            <a:avLst/>
          </a:prstGeom>
          <a:ln w="2222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554119" y="3686518"/>
                <a:ext cx="1348895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4119" y="3686518"/>
                <a:ext cx="1348895" cy="9687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 Box 7"/>
          <p:cNvSpPr txBox="1">
            <a:spLocks noChangeArrowheads="1"/>
          </p:cNvSpPr>
          <p:nvPr/>
        </p:nvSpPr>
        <p:spPr bwMode="auto">
          <a:xfrm>
            <a:off x="2092603" y="3962748"/>
            <a:ext cx="20667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Is read as: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sp>
        <p:nvSpPr>
          <p:cNvPr id="24" name="Text Box 7"/>
          <p:cNvSpPr txBox="1">
            <a:spLocks noChangeArrowheads="1"/>
          </p:cNvSpPr>
          <p:nvPr/>
        </p:nvSpPr>
        <p:spPr bwMode="auto">
          <a:xfrm>
            <a:off x="2119987" y="4424413"/>
            <a:ext cx="67844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“The antiderivative of 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sz="2400" dirty="0">
                <a:solidFill>
                  <a:srgbClr val="010078"/>
                </a:solidFill>
              </a:rPr>
              <a:t>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with respect to 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”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sp>
        <p:nvSpPr>
          <p:cNvPr id="25" name="Text Box 7"/>
          <p:cNvSpPr txBox="1">
            <a:spLocks noChangeArrowheads="1"/>
          </p:cNvSpPr>
          <p:nvPr/>
        </p:nvSpPr>
        <p:spPr bwMode="auto">
          <a:xfrm>
            <a:off x="2082359" y="4862726"/>
            <a:ext cx="67844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“The integral of 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GB" sz="2400" dirty="0">
                <a:solidFill>
                  <a:srgbClr val="010078"/>
                </a:solidFill>
              </a:rPr>
              <a:t>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with respect to 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”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p:sp>
        <p:nvSpPr>
          <p:cNvPr id="18" name="Rectangle 2">
            <a:extLst>
              <a:ext uri="{FF2B5EF4-FFF2-40B4-BE49-F238E27FC236}">
                <a16:creationId xmlns:a16="http://schemas.microsoft.com/office/drawing/2014/main" id="{4A5147C4-F379-49D7-9E96-A1FC308ACC31}"/>
              </a:ext>
            </a:extLst>
          </p:cNvPr>
          <p:cNvSpPr txBox="1">
            <a:spLocks noChangeArrowheads="1"/>
          </p:cNvSpPr>
          <p:nvPr/>
        </p:nvSpPr>
        <p:spPr>
          <a:xfrm>
            <a:off x="237997" y="144170"/>
            <a:ext cx="8229600" cy="431800"/>
          </a:xfrm>
          <a:prstGeom prst="rect">
            <a:avLst/>
          </a:prstGeom>
        </p:spPr>
        <p:txBody>
          <a:bodyPr bIns="91440" anchor="b" anchorCtr="0">
            <a:no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GB" sz="2500" dirty="0"/>
              <a:t>Reversing the process of differentiation</a:t>
            </a:r>
          </a:p>
        </p:txBody>
      </p:sp>
      <p:sp>
        <p:nvSpPr>
          <p:cNvPr id="19" name="Rectangle 18">
            <a:hlinkClick r:id="rId7"/>
            <a:extLst>
              <a:ext uri="{FF2B5EF4-FFF2-40B4-BE49-F238E27FC236}">
                <a16:creationId xmlns:a16="http://schemas.microsoft.com/office/drawing/2014/main" id="{2BBA4505-BFF1-4FE5-BC92-24DFE4EF83A9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hlinkClick r:id="rId7"/>
            <a:extLst>
              <a:ext uri="{FF2B5EF4-FFF2-40B4-BE49-F238E27FC236}">
                <a16:creationId xmlns:a16="http://schemas.microsoft.com/office/drawing/2014/main" id="{83B7FBDD-706B-413B-A5E0-C710437C0E9A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8356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9" grpId="0"/>
      <p:bldP spid="13" grpId="0"/>
      <p:bldP spid="2" grpId="0"/>
      <p:bldP spid="11" grpId="0"/>
      <p:bldP spid="3" grpId="0"/>
      <p:bldP spid="15" grpId="0"/>
      <p:bldP spid="16" grpId="0"/>
      <p:bldP spid="22" grpId="0"/>
      <p:bldP spid="23" grpId="0"/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457200" y="177709"/>
            <a:ext cx="8229600" cy="432048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5000" b="0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GB" sz="2500" dirty="0"/>
              <a:t>Rules to find the indefinite integrals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899592" y="1226369"/>
                <a:ext cx="1084464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1226369"/>
                <a:ext cx="1084464" cy="96872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457200" y="764704"/>
            <a:ext cx="206673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6600"/>
                </a:solidFill>
                <a:latin typeface="+mn-lt"/>
              </a:rPr>
              <a:t>Power rule</a:t>
            </a:r>
            <a:endParaRPr lang="en-US" sz="2400" b="1" dirty="0">
              <a:solidFill>
                <a:srgbClr val="FF66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>
                <a:spLocks noChangeArrowheads="1"/>
              </p:cNvSpPr>
              <p:nvPr/>
            </p:nvSpPr>
            <p:spPr bwMode="auto">
              <a:xfrm>
                <a:off x="2052399" y="1226369"/>
                <a:ext cx="3614323" cy="7923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≠−1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2399" y="1226369"/>
                <a:ext cx="3614323" cy="79239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899592" y="2656761"/>
                <a:ext cx="911595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𝑘𝑑𝑥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9592" y="2656761"/>
                <a:ext cx="911595" cy="96872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57200" y="2195096"/>
            <a:ext cx="25306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6600"/>
                </a:solidFill>
                <a:latin typeface="+mn-lt"/>
              </a:rPr>
              <a:t>Constant rule</a:t>
            </a:r>
            <a:endParaRPr lang="en-US" sz="2400" b="1" dirty="0">
              <a:solidFill>
                <a:srgbClr val="FF66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>
                <a:spLocks noChangeArrowheads="1"/>
              </p:cNvSpPr>
              <p:nvPr/>
            </p:nvSpPr>
            <p:spPr bwMode="auto">
              <a:xfrm>
                <a:off x="2052399" y="2901409"/>
                <a:ext cx="1519839" cy="4531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𝑘𝑥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052399" y="2901409"/>
                <a:ext cx="1519839" cy="45313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827584" y="3870136"/>
                <a:ext cx="1519840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𝑘𝑓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584" y="3870136"/>
                <a:ext cx="1519840" cy="968727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85192" y="3408471"/>
            <a:ext cx="346672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6600"/>
                </a:solidFill>
                <a:latin typeface="+mn-lt"/>
              </a:rPr>
              <a:t>Constant multiple rule</a:t>
            </a:r>
            <a:endParaRPr lang="en-US" sz="2400" b="1" dirty="0">
              <a:solidFill>
                <a:srgbClr val="FF66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>
                <a:spLocks noChangeArrowheads="1"/>
              </p:cNvSpPr>
              <p:nvPr/>
            </p:nvSpPr>
            <p:spPr bwMode="auto">
              <a:xfrm>
                <a:off x="2357147" y="3870136"/>
                <a:ext cx="2039469" cy="1061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𝑘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57147" y="3870136"/>
                <a:ext cx="2039469" cy="106106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903598" y="5205917"/>
                <a:ext cx="2338076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)±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03598" y="5205917"/>
                <a:ext cx="2338076" cy="968727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61206" y="4744252"/>
            <a:ext cx="393541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FF6600"/>
                </a:solidFill>
                <a:latin typeface="+mn-lt"/>
              </a:rPr>
              <a:t>Sum or difference rule</a:t>
            </a:r>
            <a:endParaRPr lang="en-US" sz="2400" b="1" dirty="0">
              <a:solidFill>
                <a:srgbClr val="FF6600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>
                <a:spLocks noChangeArrowheads="1"/>
              </p:cNvSpPr>
              <p:nvPr/>
            </p:nvSpPr>
            <p:spPr bwMode="auto">
              <a:xfrm>
                <a:off x="3287222" y="5159751"/>
                <a:ext cx="3445622" cy="10610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</m:d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  <m:r>
                            <a:rPr lang="en-US" sz="2400" i="1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±</m:t>
                          </m:r>
                          <m:nary>
                            <m:naryPr>
                              <m:limLoc m:val="undOvr"/>
                              <m:subHide m:val="on"/>
                              <m:supHide m:val="on"/>
                              <m:ctrlPr>
                                <a:rPr lang="en-US" sz="240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naryPr>
                            <m:sub/>
                            <m:sup/>
                            <m:e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𝑔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10078"/>
                                      </a:solidFill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</a:rPr>
                                    <m:t>𝑥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𝑑𝑥</m:t>
                              </m:r>
                            </m:e>
                          </m:nary>
                        </m:e>
                      </m:nary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87222" y="5159751"/>
                <a:ext cx="3445622" cy="106106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Rectangle 14">
            <a:hlinkClick r:id="rId11"/>
            <a:extLst>
              <a:ext uri="{FF2B5EF4-FFF2-40B4-BE49-F238E27FC236}">
                <a16:creationId xmlns:a16="http://schemas.microsoft.com/office/drawing/2014/main" id="{8F8D4CD6-DAB0-4487-ADE5-F36EF4A22C81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hlinkClick r:id="rId11"/>
            <a:extLst>
              <a:ext uri="{FF2B5EF4-FFF2-40B4-BE49-F238E27FC236}">
                <a16:creationId xmlns:a16="http://schemas.microsoft.com/office/drawing/2014/main" id="{06513794-8E6B-4464-AE97-A504CFA81CB5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167746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63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293687" y="215139"/>
            <a:ext cx="8229600" cy="431800"/>
          </a:xfrm>
        </p:spPr>
        <p:txBody>
          <a:bodyPr>
            <a:normAutofit fontScale="90000"/>
          </a:bodyPr>
          <a:lstStyle/>
          <a:p>
            <a:r>
              <a:rPr lang="en-GB" sz="2800" dirty="0"/>
              <a:t>Indefinite integrals</a:t>
            </a:r>
          </a:p>
        </p:txBody>
      </p:sp>
      <p:sp>
        <p:nvSpPr>
          <p:cNvPr id="965635" name="Text Box 3"/>
          <p:cNvSpPr txBox="1">
            <a:spLocks noChangeArrowheads="1"/>
          </p:cNvSpPr>
          <p:nvPr/>
        </p:nvSpPr>
        <p:spPr bwMode="auto">
          <a:xfrm>
            <a:off x="250824" y="1074738"/>
            <a:ext cx="83587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Find the indefinite integral</a:t>
            </a:r>
          </a:p>
        </p:txBody>
      </p:sp>
      <p:sp>
        <p:nvSpPr>
          <p:cNvPr id="965639" name="Text Box 7"/>
          <p:cNvSpPr txBox="1">
            <a:spLocks noChangeArrowheads="1"/>
          </p:cNvSpPr>
          <p:nvPr/>
        </p:nvSpPr>
        <p:spPr bwMode="auto">
          <a:xfrm>
            <a:off x="250825" y="1628800"/>
            <a:ext cx="35750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Applying the power rule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>
                <a:spLocks noChangeArrowheads="1"/>
              </p:cNvSpPr>
              <p:nvPr/>
            </p:nvSpPr>
            <p:spPr bwMode="auto">
              <a:xfrm>
                <a:off x="3089867" y="2012489"/>
                <a:ext cx="2173352" cy="7923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6+1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89867" y="2012489"/>
                <a:ext cx="2173352" cy="792396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>
                <a:spLocks noChangeArrowheads="1"/>
              </p:cNvSpPr>
              <p:nvPr/>
            </p:nvSpPr>
            <p:spPr bwMode="auto">
              <a:xfrm>
                <a:off x="3069588" y="2881294"/>
                <a:ext cx="1658723" cy="7848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7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069588" y="2881294"/>
                <a:ext cx="1658723" cy="78489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50823" y="3760954"/>
            <a:ext cx="83587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Find the indefinite integral</a:t>
            </a:r>
          </a:p>
        </p:txBody>
      </p:sp>
      <p:sp>
        <p:nvSpPr>
          <p:cNvPr id="22" name="Text Box 7"/>
          <p:cNvSpPr txBox="1">
            <a:spLocks noChangeArrowheads="1"/>
          </p:cNvSpPr>
          <p:nvPr/>
        </p:nvSpPr>
        <p:spPr bwMode="auto">
          <a:xfrm>
            <a:off x="250824" y="4315016"/>
            <a:ext cx="404790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Applying the constant rule</a:t>
            </a:r>
            <a:endParaRPr lang="en-US" sz="2400" dirty="0">
              <a:solidFill>
                <a:srgbClr val="010078"/>
              </a:solidFill>
              <a:latin typeface="+mn-lt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479237" y="838295"/>
                <a:ext cx="1084464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9237" y="838295"/>
                <a:ext cx="1084464" cy="968727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3937005" y="1412869"/>
                <a:ext cx="1084464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10078"/>
                                  </a:solidFill>
                                  <a:latin typeface="Cambria Math" panose="02040503050406030204" pitchFamily="18" charset="0"/>
                                </a:rPr>
                                <m:t>𝑛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37005" y="1412869"/>
                <a:ext cx="1084464" cy="968727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>
                <a:spLocks noChangeArrowheads="1"/>
              </p:cNvSpPr>
              <p:nvPr/>
            </p:nvSpPr>
            <p:spPr bwMode="auto">
              <a:xfrm>
                <a:off x="5089812" y="1412869"/>
                <a:ext cx="3614323" cy="7923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240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dirty="0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  <m:sSup>
                        <m:sSupPr>
                          <m:ctrlPr>
                            <a:rPr lang="en-GB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 dirty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+1</m:t>
                          </m:r>
                        </m:sup>
                      </m:sSup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, 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≠−1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089812" y="1412869"/>
                <a:ext cx="3614323" cy="792396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572000" y="3565514"/>
                <a:ext cx="868123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565514"/>
                <a:ext cx="868123" cy="968727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178217" y="4144709"/>
                <a:ext cx="911595" cy="96872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subHide m:val="on"/>
                          <m:supHide m:val="on"/>
                          <m:ctrlPr>
                            <a:rPr lang="en-GB" sz="240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/>
                        <m:sup/>
                        <m:e>
                          <m:r>
                            <a:rPr lang="en-US" sz="2400" b="0" i="1" smtClean="0">
                              <a:solidFill>
                                <a:srgbClr val="010078"/>
                              </a:solidFill>
                              <a:latin typeface="Cambria Math" panose="02040503050406030204" pitchFamily="18" charset="0"/>
                            </a:rPr>
                            <m:t>𝑘𝑑𝑥</m:t>
                          </m:r>
                        </m:e>
                      </m:nary>
                    </m:oMath>
                  </m:oMathPara>
                </a14:m>
                <a:endParaRPr lang="en-GB" sz="2400" dirty="0">
                  <a:solidFill>
                    <a:srgbClr val="010078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8217" y="4144709"/>
                <a:ext cx="911595" cy="968727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>
                <a:spLocks noChangeArrowheads="1"/>
              </p:cNvSpPr>
              <p:nvPr/>
            </p:nvSpPr>
            <p:spPr bwMode="auto">
              <a:xfrm>
                <a:off x="5331024" y="4389357"/>
                <a:ext cx="1519839" cy="4531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𝑘𝑥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331024" y="4389357"/>
                <a:ext cx="1519839" cy="453137"/>
              </a:xfrm>
              <a:prstGeom prst="rect">
                <a:avLst/>
              </a:prstGeom>
              <a:blipFill rotWithShape="0">
                <a:blip r:embed="rId11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3749936" y="5472727"/>
                <a:ext cx="1519839" cy="4531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𝐶</m:t>
                      </m:r>
                      <m:r>
                        <a:rPr lang="en-US" sz="2400" b="0" i="1" dirty="0" smtClean="0">
                          <a:solidFill>
                            <a:srgbClr val="010078"/>
                          </a:solidFill>
                          <a:latin typeface="Cambria Math" panose="02040503050406030204" pitchFamily="18" charset="0"/>
                        </a:rPr>
                        <m:t>,</m:t>
                      </m:r>
                    </m:oMath>
                  </m:oMathPara>
                </a14:m>
                <a:endParaRPr lang="en-US" sz="2400" baseline="30000" dirty="0">
                  <a:solidFill>
                    <a:srgbClr val="010078"/>
                  </a:solidFill>
                  <a:latin typeface="Times New Roman" pitchFamily="18" charset="0"/>
                </a:endParaRP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49936" y="5472727"/>
                <a:ext cx="1519839" cy="453137"/>
              </a:xfrm>
              <a:prstGeom prst="rect">
                <a:avLst/>
              </a:prstGeom>
              <a:blipFill rotWithShape="0">
                <a:blip r:embed="rId1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 Box 3"/>
          <p:cNvSpPr txBox="1">
            <a:spLocks noChangeArrowheads="1"/>
          </p:cNvSpPr>
          <p:nvPr/>
        </p:nvSpPr>
        <p:spPr bwMode="auto">
          <a:xfrm>
            <a:off x="132483" y="4926778"/>
            <a:ext cx="835870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10078"/>
                </a:solidFill>
                <a:latin typeface="+mn-lt"/>
              </a:rPr>
              <a:t>The</a:t>
            </a:r>
            <a:r>
              <a:rPr lang="en-GB" sz="2400" dirty="0">
                <a:solidFill>
                  <a:srgbClr val="010078"/>
                </a:solidFill>
              </a:rPr>
              <a:t> </a:t>
            </a:r>
            <a:r>
              <a:rPr lang="en-GB" sz="2400" i="1" dirty="0" err="1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dt</a:t>
            </a:r>
            <a:r>
              <a:rPr lang="en-GB" sz="2400" dirty="0">
                <a:solidFill>
                  <a:srgbClr val="010078"/>
                </a:solidFill>
              </a:rPr>
              <a:t> </a:t>
            </a:r>
            <a:r>
              <a:rPr lang="en-GB" sz="2400" dirty="0">
                <a:solidFill>
                  <a:srgbClr val="010078"/>
                </a:solidFill>
                <a:latin typeface="+mn-lt"/>
              </a:rPr>
              <a:t>tells you that the variable of integration is </a:t>
            </a:r>
            <a:r>
              <a:rPr lang="en-GB" sz="2400" i="1" dirty="0">
                <a:solidFill>
                  <a:srgbClr val="01007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</a:p>
        </p:txBody>
      </p:sp>
      <p:sp>
        <p:nvSpPr>
          <p:cNvPr id="23" name="Rectangle 22">
            <a:hlinkClick r:id="rId13"/>
            <a:extLst>
              <a:ext uri="{FF2B5EF4-FFF2-40B4-BE49-F238E27FC236}">
                <a16:creationId xmlns:a16="http://schemas.microsoft.com/office/drawing/2014/main" id="{E21C35EF-BE3F-4EDA-A260-FF52CF2C62E5}"/>
              </a:ext>
            </a:extLst>
          </p:cNvPr>
          <p:cNvSpPr/>
          <p:nvPr/>
        </p:nvSpPr>
        <p:spPr>
          <a:xfrm>
            <a:off x="8077200" y="6096000"/>
            <a:ext cx="990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hlinkClick r:id="rId13"/>
            <a:extLst>
              <a:ext uri="{FF2B5EF4-FFF2-40B4-BE49-F238E27FC236}">
                <a16:creationId xmlns:a16="http://schemas.microsoft.com/office/drawing/2014/main" id="{B8569BF6-C8EA-45E1-B271-FD04912BD48D}"/>
              </a:ext>
            </a:extLst>
          </p:cNvPr>
          <p:cNvSpPr/>
          <p:nvPr/>
        </p:nvSpPr>
        <p:spPr>
          <a:xfrm>
            <a:off x="800100" y="6553200"/>
            <a:ext cx="1714500" cy="228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2920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56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5639" grpId="0"/>
      <p:bldP spid="19" grpId="0"/>
      <p:bldP spid="20" grpId="0"/>
      <p:bldP spid="21" grpId="0"/>
      <p:bldP spid="22" grpId="0"/>
      <p:bldP spid="14" grpId="0"/>
      <p:bldP spid="15" grpId="0"/>
      <p:bldP spid="16" grpId="0"/>
      <p:bldP spid="17" grpId="0"/>
      <p:bldP spid="18" grpId="0"/>
      <p:bldP spid="25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5|0.4|0.3|0.4|0.9|0.5|0.6|0.6|0.8|0.4|0.7|0.3|0.6|0.5|0.5|0.3|0.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2|0.4|0.2|0.2|0.3|0.5|0.3|0.5|0.2|0.4|0.2|0.5|0.2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5|0.4|0.2|0.2|0.3|0.2|0.3|0.2|0.3|0.2|0.3|0.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2|0.3|0.2|0.3|0.3|0.3|0.3|0.3|0.4|0.5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2|0.3|0.2|0.4|0.2|0.3|0.1|0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4|0.2|0.2|0.4|0.3|0.4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6|0.1|0.3|0.1|0.3|0.1|0.2|0.1|0.6|0.5|0.5|0.2|0.5|0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1|0.6|0.4|0.7|0.4|0.4|0.2|0.4|0.2|0.3|0.2|0.4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3|0.2|0.1|0.4|0.3|0.4|0.5|0.3|0.4|0.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5|0.2|0.3|0.2|0.3|0.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">
  <a:themeElements>
    <a:clrScheme name="Orange Re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Personalizado 1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366886FE-CDF7-48B4-A8F2-45D19DE436E0}" vid="{373654BB-9A06-437F-ADB5-89B4FE0E0166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 4_IBAA</Template>
  <TotalTime>2786</TotalTime>
  <Words>763</Words>
  <Application>Microsoft Office PowerPoint</Application>
  <PresentationFormat>On-screen Show (4:3)</PresentationFormat>
  <Paragraphs>149</Paragraphs>
  <Slides>12</Slides>
  <Notes>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Calibri</vt:lpstr>
      <vt:lpstr>Cambria Math</vt:lpstr>
      <vt:lpstr>Comic Sans MS</vt:lpstr>
      <vt:lpstr>Times New Roman</vt:lpstr>
      <vt:lpstr>Wingdings 2</vt:lpstr>
      <vt:lpstr>Theme1</vt:lpstr>
      <vt:lpstr>Equation</vt:lpstr>
      <vt:lpstr>Reversing the process of differentiation</vt:lpstr>
      <vt:lpstr>PowerPoint Presentation</vt:lpstr>
      <vt:lpstr>Reversing the process of differentiation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Indefinite integrals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Reversing the process of differentiation</dc:title>
  <dc:creator>Mathssupport</dc:creator>
  <cp:lastModifiedBy>Orlando Hurtado</cp:lastModifiedBy>
  <cp:revision>44</cp:revision>
  <dcterms:created xsi:type="dcterms:W3CDTF">2013-01-22T04:39:08Z</dcterms:created>
  <dcterms:modified xsi:type="dcterms:W3CDTF">2020-09-02T13:02:25Z</dcterms:modified>
</cp:coreProperties>
</file>