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1" r:id="rId2"/>
    <p:sldMasterId id="2147483710" r:id="rId3"/>
  </p:sldMasterIdLst>
  <p:notesMasterIdLst>
    <p:notesMasterId r:id="rId13"/>
  </p:notesMasterIdLst>
  <p:sldIdLst>
    <p:sldId id="314" r:id="rId4"/>
    <p:sldId id="311" r:id="rId5"/>
    <p:sldId id="316" r:id="rId6"/>
    <p:sldId id="315" r:id="rId7"/>
    <p:sldId id="312" r:id="rId8"/>
    <p:sldId id="319" r:id="rId9"/>
    <p:sldId id="320" r:id="rId10"/>
    <p:sldId id="317" r:id="rId11"/>
    <p:sldId id="298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0E890"/>
    <a:srgbClr val="D0B8E0"/>
    <a:srgbClr val="5B0091"/>
    <a:srgbClr val="FFFFCC"/>
    <a:srgbClr val="E4E9F0"/>
    <a:srgbClr val="7E95B7"/>
    <a:srgbClr val="D5DC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716" autoAdjust="0"/>
  </p:normalViewPr>
  <p:slideViewPr>
    <p:cSldViewPr snapToGrid="0">
      <p:cViewPr varScale="1">
        <p:scale>
          <a:sx n="61" d="100"/>
          <a:sy n="61" d="100"/>
        </p:scale>
        <p:origin x="1572" y="60"/>
      </p:cViewPr>
      <p:guideLst>
        <p:guide orient="horz" pos="672"/>
        <p:guide pos="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63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endParaRPr lang="en-GB" alt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>
                <a:solidFill>
                  <a:schemeClr val="tx1"/>
                </a:solidFill>
              </a:defRPr>
            </a:lvl1pPr>
          </a:lstStyle>
          <a:p>
            <a:fld id="{9CA66CC0-3335-47C1-AC5B-DECDE0F0EC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48648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0B446-83E5-46F4-B2C3-EE9CFB8B65A8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970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90B446-83E5-46F4-B2C3-EE9CFB8B65A8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9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52606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6AE34-904E-4C96-9A9F-B638DE6B01B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902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6AE34-904E-4C96-9A9F-B638DE6B01B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809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C6AE34-904E-4C96-9A9F-B638DE6B01B0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03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1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1202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322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170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21438" y="42863"/>
            <a:ext cx="2093912" cy="6134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700" y="42863"/>
            <a:ext cx="6129338" cy="61341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150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341BB-B963-48CC-8C12-57F6B033F3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5331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6BAC3-E7DA-4496-B522-109C52C78FE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079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F4220-CA41-4541-ADE4-208E60C763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31282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A79CE-0315-4781-86A7-C43FA7C8ABE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8436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0DFE31-17F1-46E9-9CBC-6053A336AAC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3079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6C8766-CC99-4A76-B96F-17B1D150D1B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1850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DEA629-0D3F-472E-95CA-0F4A28C8834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328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0D123-9E56-45CB-A87D-24A5E4DD12F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803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556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9CD7A-1132-4157-A35D-61464C17763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99949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432788-B2BC-42F7-BC31-9FBDD5315B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6608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8F968-83BF-4C6D-BC38-29F45D7D13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85353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599544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77543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61550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790602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5939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232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021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22619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310688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8094526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6039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43A2E-6632-4F9D-8728-2CF59ACBBE60}" type="datetimeFigureOut">
              <a:rPr lang="en-US" smtClean="0"/>
              <a:pPr/>
              <a:t>8/10/2023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7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15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94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451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4682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911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7" name="Picture 17" descr="Core_p3"/>
          <p:cNvPicPr>
            <a:picLocks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0" name="Text Box 10"/>
          <p:cNvSpPr txBox="1">
            <a:spLocks noChangeArrowheads="1"/>
          </p:cNvSpPr>
          <p:nvPr userDrawn="1"/>
        </p:nvSpPr>
        <p:spPr bwMode="auto">
          <a:xfrm>
            <a:off x="6445250" y="6669088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/>
            <a:r>
              <a:rPr lang="en-GB" altLang="en-US" sz="1000">
                <a:solidFill>
                  <a:srgbClr val="5B0091"/>
                </a:solidFill>
                <a:cs typeface="Arial" panose="020B0604020202020204" pitchFamily="34" charset="0"/>
              </a:rPr>
              <a:t>© Boardworks Ltd 2005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 userDrawn="1"/>
        </p:nvSpPr>
        <p:spPr bwMode="auto">
          <a:xfrm>
            <a:off x="887413" y="6654800"/>
            <a:ext cx="1116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fld id="{3D4B4FD3-91D7-4A98-AF16-7028D0668173}" type="slidenum">
              <a:rPr lang="en-GB" altLang="en-US" sz="1000">
                <a:solidFill>
                  <a:srgbClr val="5B0091"/>
                </a:solidFill>
                <a:cs typeface="Arial" panose="020B0604020202020204" pitchFamily="34" charset="0"/>
              </a:rPr>
              <a:pPr>
                <a:spcBef>
                  <a:spcPct val="50000"/>
                </a:spcBef>
              </a:pPr>
              <a:t>‹#›</a:t>
            </a:fld>
            <a:r>
              <a:rPr lang="en-GB" altLang="en-US" sz="1000">
                <a:solidFill>
                  <a:srgbClr val="5B0091"/>
                </a:solidFill>
                <a:cs typeface="Arial" panose="020B0604020202020204" pitchFamily="34" charset="0"/>
              </a:rPr>
              <a:t> of 45</a:t>
            </a:r>
          </a:p>
        </p:txBody>
      </p:sp>
      <p:pic>
        <p:nvPicPr>
          <p:cNvPr id="15372" name="Picture 12" descr="back_btn_colour">
            <a:hlinkClick r:id="" action="ppaction://hlinkshowjump?jump=previousslide"/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097588"/>
            <a:ext cx="638175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39700" y="42863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5376" name="Picture 16" descr="next_btn_grey">
            <a:hlinkClick r:id="" action="ppaction://hlinkshowjump?jump=nextslide"/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675" y="6096000"/>
            <a:ext cx="62865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3440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440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endParaRPr lang="en-GB" altLang="en-US"/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3DFDF7A8-15ED-4B44-9C7B-F848FBBC668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58832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9.xml"/><Relationship Id="rId4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hyperlink" Target="http://www.mathssupport.org/" TargetMode="External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24.png"/><Relationship Id="rId11" Type="http://schemas.openxmlformats.org/officeDocument/2006/relationships/hyperlink" Target="http://www.mathssupport.org/" TargetMode="External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29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marL="630238" indent="-630238"/>
            <a:r>
              <a:rPr lang="en-US" dirty="0"/>
              <a:t>LO: Find the equation of the tangent at a point. </a:t>
            </a:r>
          </a:p>
          <a:p>
            <a:pPr marL="630238"/>
            <a:r>
              <a:rPr lang="en-US" dirty="0"/>
              <a:t>Find the equation of the normal line at a point.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Equations of Tangent and </a:t>
            </a:r>
            <a:r>
              <a:rPr lang="en-US"/>
              <a:t>normal lines</a:t>
            </a:r>
            <a:endParaRPr lang="en-GB" dirty="0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C3985013-D7B3-4FA3-9640-BF37CFC424F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D98CC20D-F84D-485B-A2BC-957FCD8B2E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54075A5-B54B-4764-93ED-8221FC11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AB60F-DE1D-4E24-8596-A4EF32733BFB}" type="datetime3">
              <a:rPr lang="en-US" smtClean="0"/>
              <a:t>10 August 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3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2522263">
            <a:off x="2702610" y="2910334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873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p:sp>
        <p:nvSpPr>
          <p:cNvPr id="1028099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8569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Remember, the </a:t>
            </a:r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r>
              <a:rPr lang="en-GB" altLang="en-US" dirty="0"/>
              <a:t> to a curve at any point P is a straight line that just touches the curve at that point P with gradient equal to the gradient of the curve at P.</a:t>
            </a:r>
          </a:p>
        </p:txBody>
      </p:sp>
      <p:sp>
        <p:nvSpPr>
          <p:cNvPr id="1028100" name="Text Box 4"/>
          <p:cNvSpPr txBox="1">
            <a:spLocks noChangeArrowheads="1"/>
          </p:cNvSpPr>
          <p:nvPr/>
        </p:nvSpPr>
        <p:spPr bwMode="auto">
          <a:xfrm>
            <a:off x="261907" y="5011618"/>
            <a:ext cx="85693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The </a:t>
            </a:r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r>
              <a:rPr lang="en-GB" altLang="en-US" dirty="0"/>
              <a:t> to a curve at a point is a straight line that passes through P and is perpendicular to the tangent at that point.</a:t>
            </a:r>
          </a:p>
        </p:txBody>
      </p:sp>
      <p:sp>
        <p:nvSpPr>
          <p:cNvPr id="3" name="Freeform 2"/>
          <p:cNvSpPr/>
          <p:nvPr/>
        </p:nvSpPr>
        <p:spPr>
          <a:xfrm>
            <a:off x="2422967" y="2066131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913417" y="2975966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3595" y="2056606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49142" y="3310870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744692" y="1965504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18154" y="3268058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5831" y="1946912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2664" y="2577484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3483" y="2784002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429641" y="4129782"/>
            <a:ext cx="33150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Here is a curve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),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3799827" y="4187815"/>
            <a:ext cx="45293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Here is the point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 on the curve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65615" y="4538086"/>
            <a:ext cx="686769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This is the tangent to the curve at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31" name="Rectangle 30"/>
          <p:cNvSpPr/>
          <p:nvPr/>
        </p:nvSpPr>
        <p:spPr>
          <a:xfrm>
            <a:off x="941901" y="3442588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49142" y="2066131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256405" y="1975029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1C4D9D64-FEA4-4331-8011-24A8A617384C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F7DB5DFF-A05F-4A16-9038-3531883CAA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028100" grpId="0"/>
      <p:bldP spid="3" grpId="0" animBg="1"/>
      <p:bldP spid="4" grpId="0" animBg="1"/>
      <p:bldP spid="10" grpId="0"/>
      <p:bldP spid="19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 rot="2522263">
            <a:off x="2702610" y="2910334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8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87338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p:sp>
        <p:nvSpPr>
          <p:cNvPr id="1028099" name="Text Box 3"/>
          <p:cNvSpPr txBox="1">
            <a:spLocks noChangeArrowheads="1"/>
          </p:cNvSpPr>
          <p:nvPr/>
        </p:nvSpPr>
        <p:spPr bwMode="auto">
          <a:xfrm>
            <a:off x="250825" y="765175"/>
            <a:ext cx="85693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Remember, the </a:t>
            </a:r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r>
              <a:rPr lang="en-GB" altLang="en-US" dirty="0"/>
              <a:t> to a curve at any point P is a straight line that just touches the curve at that point P with gradient equal to the gradient of the curve at P.</a:t>
            </a:r>
          </a:p>
        </p:txBody>
      </p:sp>
      <p:sp>
        <p:nvSpPr>
          <p:cNvPr id="1028100" name="Text Box 4"/>
          <p:cNvSpPr txBox="1">
            <a:spLocks noChangeArrowheads="1"/>
          </p:cNvSpPr>
          <p:nvPr/>
        </p:nvSpPr>
        <p:spPr bwMode="auto">
          <a:xfrm>
            <a:off x="326207" y="5254662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altLang="en-US" sz="2000" dirty="0"/>
              <a:t>The gradient of the tangent is equal to the gradient of the curve.</a:t>
            </a:r>
          </a:p>
        </p:txBody>
      </p:sp>
      <p:sp>
        <p:nvSpPr>
          <p:cNvPr id="3" name="Freeform 2"/>
          <p:cNvSpPr/>
          <p:nvPr/>
        </p:nvSpPr>
        <p:spPr>
          <a:xfrm>
            <a:off x="2422967" y="2066131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2913417" y="2975966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653595" y="2056606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49142" y="3310870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3744692" y="1965504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418154" y="3268058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25831" y="1946912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952664" y="2577484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913483" y="2797653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63537" y="4059467"/>
            <a:ext cx="833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The tangent and the curve are closely related because, at P</a:t>
            </a:r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314732" y="4866560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altLang="en-US" sz="2000" dirty="0"/>
              <a:t>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000" dirty="0"/>
              <a:t>-coordinate of the tangent is equal to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000" dirty="0"/>
              <a:t>-coordinate of the curve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41901" y="3442588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949142" y="2066131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256405" y="1975029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21066" y="4482609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altLang="en-US" sz="2000" dirty="0"/>
              <a:t>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-coordinate of the tangent is equal to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-coordinate of the curve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337683" y="5633576"/>
            <a:ext cx="811677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2000" dirty="0"/>
              <a:t>You can use differentiation to find the equation of the tangent to any curve at a point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000" dirty="0"/>
              <a:t>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2000" dirty="0"/>
              <a:t>), provided that you know both the equation of the curve and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-coordinate,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2000" dirty="0"/>
              <a:t>, of the point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20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3063052" y="2791522"/>
            <a:ext cx="582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/>
              <a:t>(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1400" dirty="0"/>
              <a:t>, 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400" dirty="0"/>
              <a:t>)</a:t>
            </a:r>
            <a:endParaRPr lang="en-GB" sz="1400" dirty="0"/>
          </a:p>
        </p:txBody>
      </p:sp>
      <p:sp>
        <p:nvSpPr>
          <p:cNvPr id="24" name="Rectangle 23">
            <a:hlinkClick r:id="rId3"/>
            <a:extLst>
              <a:ext uri="{FF2B5EF4-FFF2-40B4-BE49-F238E27FC236}">
                <a16:creationId xmlns:a16="http://schemas.microsoft.com/office/drawing/2014/main" id="{5E9A6676-7C99-4E9A-83A8-CC7C56968B3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hlinkClick r:id="rId3"/>
            <a:extLst>
              <a:ext uri="{FF2B5EF4-FFF2-40B4-BE49-F238E27FC236}">
                <a16:creationId xmlns:a16="http://schemas.microsoft.com/office/drawing/2014/main" id="{F02CE3F1-34B6-4EFD-99CE-DEFE76AF21D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63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100" grpId="0"/>
      <p:bldP spid="28" grpId="0"/>
      <p:bldP spid="30" grpId="0"/>
      <p:bldP spid="22" grpId="0"/>
      <p:bldP spid="2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522263">
            <a:off x="2811793" y="1859457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532150" y="1015254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022600" y="1925089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778" y="1005729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058325" y="2259993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53875" y="914627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27337" y="2217181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5014" y="896035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1847" y="1526607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2666" y="1746776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1084" y="2391711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058325" y="1015254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365588" y="924152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377185" y="3210025"/>
            <a:ext cx="83333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To find the equation of the tangent to the curve at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):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34714" y="3633167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altLang="en-US" sz="2000" dirty="0"/>
              <a:t>Calculate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b,</a:t>
            </a:r>
            <a:r>
              <a:rPr lang="en-GB" altLang="en-US" sz="2000" dirty="0"/>
              <a:t> the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2000" dirty="0"/>
              <a:t>-coordinate of P, using the equation of the curve.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 Box 4"/>
              <p:cNvSpPr txBox="1">
                <a:spLocks noChangeArrowheads="1"/>
              </p:cNvSpPr>
              <p:nvPr/>
            </p:nvSpPr>
            <p:spPr bwMode="auto">
              <a:xfrm>
                <a:off x="334713" y="4092386"/>
                <a:ext cx="8569325" cy="55483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en-GB" altLang="en-US" sz="2000" dirty="0"/>
                  <a:t>Find 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2000" dirty="0"/>
                  <a:t>.</a:t>
                </a:r>
                <a:endParaRPr lang="en-GB" alt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13" y="4092386"/>
                <a:ext cx="8569325" cy="554832"/>
              </a:xfrm>
              <a:prstGeom prst="rect">
                <a:avLst/>
              </a:prstGeom>
              <a:blipFill rotWithShape="0">
                <a:blip r:embed="rId2"/>
                <a:stretch>
                  <a:fillRect l="-640" b="-329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4"/>
              <p:cNvSpPr txBox="1">
                <a:spLocks noChangeArrowheads="1"/>
              </p:cNvSpPr>
              <p:nvPr/>
            </p:nvSpPr>
            <p:spPr bwMode="auto">
              <a:xfrm>
                <a:off x="334713" y="4656893"/>
                <a:ext cx="8569325" cy="8626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457200" indent="-457200">
                  <a:buFont typeface="+mj-lt"/>
                  <a:buAutoNum type="arabicPeriod" startAt="3"/>
                </a:pPr>
                <a:r>
                  <a:rPr lang="en-GB" altLang="en-US" sz="2000" dirty="0"/>
                  <a:t>Substitute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a,</a:t>
                </a:r>
                <a:r>
                  <a:rPr lang="en-GB" altLang="en-US" sz="2000" dirty="0"/>
                  <a:t> the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2000" dirty="0"/>
                  <a:t>-coordinate of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dirty="0"/>
                  <a:t>,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2000" dirty="0"/>
                  <a:t> to calculate,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sz="2000" dirty="0"/>
                  <a:t>, the value of the gradient at </a:t>
                </a:r>
                <a:r>
                  <a:rPr lang="en-GB" altLang="en-US" sz="20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2000" dirty="0"/>
                  <a:t>.</a:t>
                </a:r>
                <a:endParaRPr lang="en-GB" altLang="en-US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4713" y="4656893"/>
                <a:ext cx="8569325" cy="862608"/>
              </a:xfrm>
              <a:prstGeom prst="rect">
                <a:avLst/>
              </a:prstGeom>
              <a:blipFill rotWithShape="0">
                <a:blip r:embed="rId3"/>
                <a:stretch>
                  <a:fillRect l="-640" b="-992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4"/>
          <p:cNvSpPr txBox="1">
            <a:spLocks noChangeArrowheads="1"/>
          </p:cNvSpPr>
          <p:nvPr/>
        </p:nvSpPr>
        <p:spPr bwMode="auto">
          <a:xfrm>
            <a:off x="334713" y="5519501"/>
            <a:ext cx="85693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GB" altLang="en-US" sz="2000" dirty="0"/>
              <a:t>Use the equation of a straight line 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– b</a:t>
            </a:r>
            <a:r>
              <a:rPr lang="en-GB" altLang="en-US" sz="2000" dirty="0"/>
              <a:t>) =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sz="2000" dirty="0"/>
              <a:t>(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2000" dirty="0"/>
              <a:t> </a:t>
            </a:r>
            <a:r>
              <a:rPr lang="en-GB" alt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en-GB" altLang="en-US" sz="2000" dirty="0"/>
              <a:t>).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34563" y="1732589"/>
            <a:ext cx="582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/>
              <a:t>(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1400" dirty="0"/>
              <a:t>, 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400" dirty="0"/>
              <a:t>)</a:t>
            </a:r>
            <a:endParaRPr lang="en-GB" sz="1400" dirty="0"/>
          </a:p>
        </p:txBody>
      </p:sp>
      <p:sp>
        <p:nvSpPr>
          <p:cNvPr id="24" name="Rectangle 23">
            <a:hlinkClick r:id="rId4"/>
            <a:extLst>
              <a:ext uri="{FF2B5EF4-FFF2-40B4-BE49-F238E27FC236}">
                <a16:creationId xmlns:a16="http://schemas.microsoft.com/office/drawing/2014/main" id="{36E0F06D-9239-4C1F-B976-14A3CE2FB81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hlinkClick r:id="rId4"/>
            <a:extLst>
              <a:ext uri="{FF2B5EF4-FFF2-40B4-BE49-F238E27FC236}">
                <a16:creationId xmlns:a16="http://schemas.microsoft.com/office/drawing/2014/main" id="{FA046C5C-90A0-4C33-A847-CE41D88B8FD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040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p:sp>
        <p:nvSpPr>
          <p:cNvPr id="1030151" name="Text Box 7"/>
          <p:cNvSpPr txBox="1">
            <a:spLocks noChangeArrowheads="1"/>
          </p:cNvSpPr>
          <p:nvPr/>
        </p:nvSpPr>
        <p:spPr bwMode="auto">
          <a:xfrm>
            <a:off x="6116040" y="4211402"/>
            <a:ext cx="92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= 12</a:t>
            </a:r>
          </a:p>
        </p:txBody>
      </p:sp>
      <p:sp>
        <p:nvSpPr>
          <p:cNvPr id="1030154" name="Rectangle 10"/>
          <p:cNvSpPr>
            <a:spLocks noChangeArrowheads="1"/>
          </p:cNvSpPr>
          <p:nvPr/>
        </p:nvSpPr>
        <p:spPr bwMode="auto">
          <a:xfrm>
            <a:off x="4127990" y="4984373"/>
            <a:ext cx="23807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– 5 = 12(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2)</a:t>
            </a:r>
          </a:p>
        </p:txBody>
      </p:sp>
      <p:sp>
        <p:nvSpPr>
          <p:cNvPr id="1030155" name="Rectangle 11"/>
          <p:cNvSpPr>
            <a:spLocks noChangeArrowheads="1"/>
          </p:cNvSpPr>
          <p:nvPr/>
        </p:nvSpPr>
        <p:spPr bwMode="auto">
          <a:xfrm>
            <a:off x="4141437" y="5492344"/>
            <a:ext cx="23471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– 5 = 12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– 24</a:t>
            </a:r>
          </a:p>
        </p:txBody>
      </p:sp>
      <p:sp>
        <p:nvSpPr>
          <p:cNvPr id="1030156" name="Rectangle 12"/>
          <p:cNvSpPr>
            <a:spLocks noChangeArrowheads="1"/>
          </p:cNvSpPr>
          <p:nvPr/>
        </p:nvSpPr>
        <p:spPr bwMode="auto">
          <a:xfrm>
            <a:off x="4397918" y="6000315"/>
            <a:ext cx="18341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rgbClr val="FF6600"/>
                </a:solidFill>
              </a:rPr>
              <a:t> = 12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74230" y="4067014"/>
                <a:ext cx="1578766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3(2)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230" y="4067014"/>
                <a:ext cx="1578766" cy="70128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799771" y="713764"/>
            <a:ext cx="7069833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Point P has an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-coordinate 2. Find the equation of the tangent to the curve </a:t>
            </a:r>
            <a:r>
              <a:rPr lang="en-GB" altLang="en-US" i="1" dirty="0">
                <a:latin typeface="Times New Roman" panose="02020603050405020304" pitchFamily="18" charset="0"/>
              </a:rPr>
              <a:t>f</a:t>
            </a:r>
            <a:r>
              <a:rPr lang="en-GB" altLang="en-US" dirty="0">
                <a:latin typeface="Times New Roman" panose="02020603050405020304" pitchFamily="18" charset="0"/>
              </a:rPr>
              <a:t>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latin typeface="Times New Roman" panose="02020603050405020304" pitchFamily="18" charset="0"/>
              </a:rPr>
              <a:t>)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 at the point P.</a:t>
            </a:r>
          </a:p>
          <a:p>
            <a:r>
              <a:rPr lang="en-US" altLang="en-US" dirty="0"/>
              <a:t>Give your answer in the form </a:t>
            </a:r>
            <a:r>
              <a:rPr lang="en-US" altLang="en-US" i="1" dirty="0">
                <a:latin typeface="Times New Roman" panose="02020603050405020304" pitchFamily="18" charset="0"/>
              </a:rPr>
              <a:t>y = mx + c</a:t>
            </a:r>
            <a:endParaRPr lang="en-GB" altLang="en-US" i="1" dirty="0">
              <a:latin typeface="Times New Roman" panose="02020603050405020304" pitchFamily="18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161" y="874376"/>
            <a:ext cx="1640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202140" y="3477424"/>
                <a:ext cx="3173136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Find 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2140" y="3477424"/>
                <a:ext cx="3173136" cy="496483"/>
              </a:xfrm>
              <a:prstGeom prst="rect">
                <a:avLst/>
              </a:prstGeom>
              <a:blipFill rotWithShape="0">
                <a:blip r:embed="rId4"/>
                <a:stretch>
                  <a:fillRect l="-1536" b="-48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88248" y="6005327"/>
            <a:ext cx="3453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Equation of the tangent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4299045" y="3214423"/>
                <a:ext cx="1517338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9045" y="3214423"/>
                <a:ext cx="1517338" cy="79361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602" y="2413057"/>
            <a:ext cx="3920245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Calculate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800" dirty="0">
                <a:solidFill>
                  <a:srgbClr val="FF6600"/>
                </a:solidFill>
              </a:rPr>
              <a:t>, the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1800" dirty="0">
                <a:solidFill>
                  <a:srgbClr val="FF6600"/>
                </a:solidFill>
              </a:rPr>
              <a:t>-coordinate of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1800" dirty="0">
                <a:solidFill>
                  <a:srgbClr val="FF6600"/>
                </a:solidFill>
              </a:rPr>
              <a:t>, using the equation of the curve</a:t>
            </a:r>
            <a:r>
              <a:rPr lang="en-GB" altLang="en-US" sz="2000" dirty="0"/>
              <a:t>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96483" y="2387478"/>
            <a:ext cx="15183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3</a:t>
            </a:r>
            <a:r>
              <a:rPr lang="en-GB" altLang="en-US" dirty="0"/>
              <a:t> – 3 </a:t>
            </a:r>
            <a:endParaRPr lang="en-GB" dirty="0"/>
          </a:p>
        </p:txBody>
      </p:sp>
      <p:sp>
        <p:nvSpPr>
          <p:cNvPr id="21" name="Rectangle 20"/>
          <p:cNvSpPr/>
          <p:nvPr/>
        </p:nvSpPr>
        <p:spPr>
          <a:xfrm>
            <a:off x="5917425" y="2740101"/>
            <a:ext cx="153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dirty="0">
                <a:latin typeface="Times New Roman" panose="02020603050405020304" pitchFamily="18" charset="0"/>
              </a:rPr>
              <a:t>2</a:t>
            </a:r>
            <a:r>
              <a:rPr lang="en-GB" altLang="en-US" baseline="30000" dirty="0"/>
              <a:t>3</a:t>
            </a:r>
            <a:r>
              <a:rPr lang="en-GB" altLang="en-US" dirty="0"/>
              <a:t> – 3 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7724825" y="2745924"/>
            <a:ext cx="9268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5 </a:t>
            </a:r>
            <a:endParaRPr lang="en-GB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316082" y="2752780"/>
            <a:ext cx="121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At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195801" y="3987656"/>
                <a:ext cx="4021722" cy="1045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Substitute the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-coordinate of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to calculate,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the value of the gradient at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.</a:t>
                </a:r>
                <a:endParaRPr lang="en-GB" altLang="en-US" sz="18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5801" y="3987656"/>
                <a:ext cx="4021722" cy="1045286"/>
              </a:xfrm>
              <a:prstGeom prst="rect">
                <a:avLst/>
              </a:prstGeom>
              <a:blipFill rotWithShape="0">
                <a:blip r:embed="rId6"/>
                <a:stretch>
                  <a:fillRect l="-1212" t="-2907" b="-81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198742" y="5027874"/>
            <a:ext cx="37335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Use the equation of a straight line 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– b</a:t>
            </a:r>
            <a:r>
              <a:rPr lang="en-GB" altLang="en-US" sz="1800" dirty="0">
                <a:solidFill>
                  <a:srgbClr val="FF6600"/>
                </a:solidFill>
              </a:rPr>
              <a:t>) =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sz="1800" dirty="0">
                <a:solidFill>
                  <a:srgbClr val="FF6600"/>
                </a:solidFill>
              </a:rPr>
              <a:t>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</a:rPr>
              <a:t>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en-GB" altLang="en-US" sz="1800" dirty="0">
                <a:solidFill>
                  <a:srgbClr val="FF6600"/>
                </a:solidFill>
              </a:rPr>
              <a:t>).</a:t>
            </a:r>
            <a:endParaRPr lang="en-GB" altLang="en-US" sz="18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97847" y="1974908"/>
            <a:ext cx="1055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</a:t>
            </a:r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6398326" y="1953957"/>
            <a:ext cx="1055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altLang="en-US" dirty="0"/>
              <a:t>, 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GB" altLang="en-US" dirty="0"/>
              <a:t>)</a:t>
            </a:r>
            <a:endParaRPr lang="en-GB" dirty="0"/>
          </a:p>
        </p:txBody>
      </p:sp>
      <p:sp>
        <p:nvSpPr>
          <p:cNvPr id="27" name="Rectangle 26">
            <a:hlinkClick r:id="rId7"/>
            <a:extLst>
              <a:ext uri="{FF2B5EF4-FFF2-40B4-BE49-F238E27FC236}">
                <a16:creationId xmlns:a16="http://schemas.microsoft.com/office/drawing/2014/main" id="{9C436BD3-129A-46B8-8689-F16AC2197A4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7"/>
            <a:extLst>
              <a:ext uri="{FF2B5EF4-FFF2-40B4-BE49-F238E27FC236}">
                <a16:creationId xmlns:a16="http://schemas.microsoft.com/office/drawing/2014/main" id="{F953898E-5009-4622-98A0-8A7AAE5B998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51" grpId="0"/>
      <p:bldP spid="1030154" grpId="0"/>
      <p:bldP spid="1030155" grpId="0"/>
      <p:bldP spid="1030156" grpId="0"/>
      <p:bldP spid="2" grpId="0" animBg="1"/>
      <p:bldP spid="15" grpId="0"/>
      <p:bldP spid="3" grpId="0"/>
      <p:bldP spid="4" grpId="0"/>
      <p:bldP spid="19" grpId="0"/>
      <p:bldP spid="5" grpId="0"/>
      <p:bldP spid="21" grpId="0"/>
      <p:bldP spid="22" grpId="0"/>
      <p:bldP spid="23" grpId="0"/>
      <p:bldP spid="24" grpId="0"/>
      <p:bldP spid="25" grpId="0"/>
      <p:bldP spid="6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522263">
            <a:off x="2811793" y="1859457"/>
            <a:ext cx="183039" cy="1828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2532150" y="1015254"/>
            <a:ext cx="3042459" cy="1463040"/>
          </a:xfrm>
          <a:custGeom>
            <a:avLst/>
            <a:gdLst>
              <a:gd name="connsiteX0" fmla="*/ 0 w 3042459"/>
              <a:gd name="connsiteY0" fmla="*/ 0 h 1463040"/>
              <a:gd name="connsiteX1" fmla="*/ 515389 w 3042459"/>
              <a:gd name="connsiteY1" fmla="*/ 931025 h 1463040"/>
              <a:gd name="connsiteX2" fmla="*/ 1014153 w 3042459"/>
              <a:gd name="connsiteY2" fmla="*/ 947650 h 1463040"/>
              <a:gd name="connsiteX3" fmla="*/ 1496291 w 3042459"/>
              <a:gd name="connsiteY3" fmla="*/ 315883 h 1463040"/>
              <a:gd name="connsiteX4" fmla="*/ 2061557 w 3042459"/>
              <a:gd name="connsiteY4" fmla="*/ 232756 h 1463040"/>
              <a:gd name="connsiteX5" fmla="*/ 3042459 w 3042459"/>
              <a:gd name="connsiteY5" fmla="*/ 1463040 h 1463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2459" h="1463040">
                <a:moveTo>
                  <a:pt x="0" y="0"/>
                </a:moveTo>
                <a:cubicBezTo>
                  <a:pt x="173182" y="386541"/>
                  <a:pt x="346364" y="773083"/>
                  <a:pt x="515389" y="931025"/>
                </a:cubicBezTo>
                <a:cubicBezTo>
                  <a:pt x="684414" y="1088967"/>
                  <a:pt x="850669" y="1050174"/>
                  <a:pt x="1014153" y="947650"/>
                </a:cubicBezTo>
                <a:cubicBezTo>
                  <a:pt x="1177637" y="845126"/>
                  <a:pt x="1321724" y="435032"/>
                  <a:pt x="1496291" y="315883"/>
                </a:cubicBezTo>
                <a:cubicBezTo>
                  <a:pt x="1670858" y="196734"/>
                  <a:pt x="1803862" y="41563"/>
                  <a:pt x="2061557" y="232756"/>
                </a:cubicBezTo>
                <a:cubicBezTo>
                  <a:pt x="2319252" y="423949"/>
                  <a:pt x="2680855" y="943494"/>
                  <a:pt x="3042459" y="1463040"/>
                </a:cubicBezTo>
              </a:path>
            </a:pathLst>
          </a:cu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3022600" y="1925089"/>
            <a:ext cx="45719" cy="457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778" y="1005729"/>
            <a:ext cx="1295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FF6600"/>
                </a:solidFill>
              </a:rPr>
              <a:t>tangent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058325" y="2259993"/>
            <a:ext cx="3687377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853875" y="914627"/>
            <a:ext cx="0" cy="2081034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527337" y="2217181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5014" y="896035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61847" y="1526607"/>
            <a:ext cx="5316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22666" y="1746776"/>
            <a:ext cx="2183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GB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1084" y="2391711"/>
            <a:ext cx="12105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solidFill>
                  <a:srgbClr val="92D050"/>
                </a:solidFill>
              </a:rPr>
              <a:t>normal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058325" y="1015254"/>
            <a:ext cx="2071255" cy="196622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365588" y="924152"/>
            <a:ext cx="1544987" cy="1791850"/>
          </a:xfrm>
          <a:prstGeom prst="line">
            <a:avLst/>
          </a:prstGeom>
          <a:ln w="254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419243" y="3289436"/>
            <a:ext cx="83333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To find the equation of the normal to a curve at a given point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), you need to do one extra step.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4"/>
              <p:cNvSpPr txBox="1">
                <a:spLocks noChangeArrowheads="1"/>
              </p:cNvSpPr>
              <p:nvPr/>
            </p:nvSpPr>
            <p:spPr bwMode="auto">
              <a:xfrm>
                <a:off x="419243" y="4338733"/>
                <a:ext cx="8248830" cy="13545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The normal is perpendicular to the tangent so its gradient,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i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’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GB" altLang="en-US" dirty="0"/>
                  <a:t> is found using the formula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GB" altLang="en-US" dirty="0"/>
                  <a:t>, where </a:t>
                </a:r>
                <a:r>
                  <a:rPr lang="en-GB" alt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dirty="0"/>
                  <a:t> is the gradient of the tangent. .</a:t>
                </a:r>
                <a:endParaRPr lang="en-GB" altLang="en-US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9243" y="4338733"/>
                <a:ext cx="8248830" cy="1354538"/>
              </a:xfrm>
              <a:prstGeom prst="rect">
                <a:avLst/>
              </a:prstGeom>
              <a:blipFill rotWithShape="0">
                <a:blip r:embed="rId2"/>
                <a:stretch>
                  <a:fillRect l="-1183" t="-3153" b="-945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3143207" y="1746774"/>
            <a:ext cx="5822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sz="1400" dirty="0"/>
              <a:t>(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sz="1400" dirty="0"/>
              <a:t>, </a:t>
            </a:r>
            <a:r>
              <a:rPr lang="en-GB" altLang="en-US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400" dirty="0"/>
              <a:t>)</a:t>
            </a:r>
            <a:endParaRPr lang="en-GB" sz="1400" dirty="0"/>
          </a:p>
        </p:txBody>
      </p:sp>
      <p:sp>
        <p:nvSpPr>
          <p:cNvPr id="20" name="Rectangle 19">
            <a:hlinkClick r:id="rId3"/>
            <a:extLst>
              <a:ext uri="{FF2B5EF4-FFF2-40B4-BE49-F238E27FC236}">
                <a16:creationId xmlns:a16="http://schemas.microsoft.com/office/drawing/2014/main" id="{1746A607-E0BF-4A25-8F93-1BF3F8BADA7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64937496-D01F-4E31-9760-8F9C0F7600C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368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151" name="Text Box 7"/>
              <p:cNvSpPr txBox="1">
                <a:spLocks noChangeArrowheads="1"/>
              </p:cNvSpPr>
              <p:nvPr/>
            </p:nvSpPr>
            <p:spPr bwMode="auto">
              <a:xfrm>
                <a:off x="5585866" y="3847696"/>
                <a:ext cx="922502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= </a:t>
                </a:r>
                <a14:m>
                  <m:oMath xmlns:m="http://schemas.openxmlformats.org/officeDocument/2006/math">
                    <m:r>
                      <a:rPr lang="en-US" altLang="en-US" b="0" i="0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1030151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85866" y="3847696"/>
                <a:ext cx="922502" cy="614655"/>
              </a:xfrm>
              <a:prstGeom prst="rect">
                <a:avLst/>
              </a:prstGeom>
              <a:blipFill rotWithShape="0">
                <a:blip r:embed="rId3"/>
                <a:stretch>
                  <a:fillRect l="-9868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0154" name="Rectangle 10"/>
              <p:cNvSpPr>
                <a:spLocks noChangeArrowheads="1"/>
              </p:cNvSpPr>
              <p:nvPr/>
            </p:nvSpPr>
            <p:spPr bwMode="auto">
              <a:xfrm>
                <a:off x="3793894" y="5070921"/>
                <a:ext cx="3363421" cy="61497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dirty="0">
                    <a:cs typeface="Arial" panose="020B0604020202020204" pitchFamily="34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– (– 3))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alt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altLang="en-US" dirty="0"/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– (– 4))</a:t>
                </a:r>
              </a:p>
            </p:txBody>
          </p:sp>
        </mc:Choice>
        <mc:Fallback xmlns="">
          <p:sp>
            <p:nvSpPr>
              <p:cNvPr id="1030154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3894" y="5070921"/>
                <a:ext cx="3363421" cy="614977"/>
              </a:xfrm>
              <a:prstGeom prst="rect">
                <a:avLst/>
              </a:prstGeom>
              <a:blipFill rotWithShape="0">
                <a:blip r:embed="rId4"/>
                <a:stretch>
                  <a:fillRect l="-2717" r="-1993" b="-79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155" name="Rectangle 11"/>
          <p:cNvSpPr>
            <a:spLocks noChangeArrowheads="1"/>
          </p:cNvSpPr>
          <p:nvPr/>
        </p:nvSpPr>
        <p:spPr bwMode="auto">
          <a:xfrm>
            <a:off x="3990824" y="5581289"/>
            <a:ext cx="26019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cs typeface="Arial" panose="020B0604020202020204" pitchFamily="34" charset="0"/>
              </a:rPr>
              <a:t>3(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+ 3) = 4(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+ 4)</a:t>
            </a:r>
          </a:p>
        </p:txBody>
      </p:sp>
      <p:sp>
        <p:nvSpPr>
          <p:cNvPr id="1030156" name="Rectangle 12"/>
          <p:cNvSpPr>
            <a:spLocks noChangeArrowheads="1"/>
          </p:cNvSpPr>
          <p:nvPr/>
        </p:nvSpPr>
        <p:spPr bwMode="auto">
          <a:xfrm>
            <a:off x="4150800" y="6298307"/>
            <a:ext cx="21836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solidFill>
                  <a:srgbClr val="FF6600"/>
                </a:solidFill>
              </a:rPr>
              <a:t>4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</a:rPr>
              <a:t> – 3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y</a:t>
            </a:r>
            <a:r>
              <a:rPr lang="en-GB" altLang="en-US" dirty="0">
                <a:solidFill>
                  <a:srgbClr val="FF6600"/>
                </a:solidFill>
              </a:rPr>
              <a:t> + 7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04973" y="3832809"/>
                <a:ext cx="1605761" cy="6278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en-US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en-US" sz="2000" b="0" i="1" smtClean="0"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973" y="3832809"/>
                <a:ext cx="1605761" cy="62786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/>
              <p:cNvSpPr txBox="1">
                <a:spLocks noChangeArrowheads="1"/>
              </p:cNvSpPr>
              <p:nvPr/>
            </p:nvSpPr>
            <p:spPr bwMode="auto">
              <a:xfrm>
                <a:off x="1947424" y="686477"/>
                <a:ext cx="6985536" cy="1355307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Point P has an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-coordinate -4. Find the equation of the normal to the curve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GB" altLang="en-US" dirty="0"/>
                  <a:t> at the point P.</a:t>
                </a:r>
              </a:p>
              <a:p>
                <a:r>
                  <a:rPr lang="en-US" altLang="en-US" dirty="0"/>
                  <a:t>Give your answer in the form </a:t>
                </a:r>
                <a:r>
                  <a:rPr lang="en-US" altLang="en-US" i="1" dirty="0">
                    <a:latin typeface="Times New Roman" panose="02020603050405020304" pitchFamily="18" charset="0"/>
                  </a:rPr>
                  <a:t>ax + by + c = 0</a:t>
                </a:r>
                <a:endParaRPr lang="en-GB" altLang="en-US" i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47424" y="686477"/>
                <a:ext cx="6985536" cy="1355307"/>
              </a:xfrm>
              <a:prstGeom prst="rect">
                <a:avLst/>
              </a:prstGeom>
              <a:blipFill rotWithShape="0">
                <a:blip r:embed="rId6"/>
                <a:stretch>
                  <a:fillRect l="-1129" t="-2643" b="-8370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161" y="874376"/>
            <a:ext cx="1640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 Box 5"/>
              <p:cNvSpPr txBox="1">
                <a:spLocks noChangeArrowheads="1"/>
              </p:cNvSpPr>
              <p:nvPr/>
            </p:nvSpPr>
            <p:spPr bwMode="auto">
              <a:xfrm>
                <a:off x="237582" y="3230128"/>
                <a:ext cx="3173136" cy="4964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Find the gradient function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5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7582" y="3230128"/>
                <a:ext cx="3173136" cy="496483"/>
              </a:xfrm>
              <a:prstGeom prst="rect">
                <a:avLst/>
              </a:prstGeom>
              <a:blipFill rotWithShape="0">
                <a:blip r:embed="rId7"/>
                <a:stretch>
                  <a:fillRect l="-1727" b="-617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441130" y="6303319"/>
            <a:ext cx="3368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Equation of the normal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927243" y="3116950"/>
                <a:ext cx="1336629" cy="6767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altLang="en-US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243" y="3116950"/>
                <a:ext cx="1336629" cy="67672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77602" y="2355001"/>
            <a:ext cx="412144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Calculate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sz="1800" dirty="0">
                <a:solidFill>
                  <a:srgbClr val="FF6600"/>
                </a:solidFill>
              </a:rPr>
              <a:t>, the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sz="1800" dirty="0">
                <a:solidFill>
                  <a:srgbClr val="FF6600"/>
                </a:solidFill>
              </a:rPr>
              <a:t>-coordinate of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sz="1800" dirty="0">
                <a:solidFill>
                  <a:srgbClr val="FF6600"/>
                </a:solidFill>
              </a:rPr>
              <a:t>, using the equation of the curve</a:t>
            </a:r>
            <a:r>
              <a:rPr lang="en-GB" altLang="en-US" sz="2000" dirty="0"/>
              <a:t>.</a:t>
            </a:r>
            <a:endParaRPr lang="en-GB" altLang="en-US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96483" y="2329422"/>
            <a:ext cx="1502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12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baseline="30000" dirty="0"/>
              <a:t>-1</a:t>
            </a:r>
            <a:r>
              <a:rPr lang="en-GB" altLang="en-US" dirty="0"/>
              <a:t> 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627145" y="2682045"/>
                <a:ext cx="1000595" cy="527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20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altLang="en-US" sz="20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GB" altLang="en-US" dirty="0"/>
                  <a:t> </a:t>
                </a:r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145" y="2682045"/>
                <a:ext cx="1000595" cy="527580"/>
              </a:xfrm>
              <a:prstGeom prst="rect">
                <a:avLst/>
              </a:prstGeom>
              <a:blipFill rotWithShape="0">
                <a:blip r:embed="rId9"/>
                <a:stretch>
                  <a:fillRect l="-9146" t="-6897" b="-14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7434545" y="2687868"/>
            <a:ext cx="11833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= – 3 </a:t>
            </a:r>
            <a:endParaRPr lang="en-GB" dirty="0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025802" y="2694724"/>
            <a:ext cx="14734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At 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= –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4"/>
              <p:cNvSpPr txBox="1">
                <a:spLocks noChangeArrowheads="1"/>
              </p:cNvSpPr>
              <p:nvPr/>
            </p:nvSpPr>
            <p:spPr bwMode="auto">
              <a:xfrm>
                <a:off x="227462" y="3695053"/>
                <a:ext cx="4021722" cy="1045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sz="1800" dirty="0">
                    <a:solidFill>
                      <a:srgbClr val="FF6600"/>
                    </a:solidFill>
                  </a:rPr>
                  <a:t>Substitute the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-coordinate of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into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altLang="en-US" sz="1800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FF6600"/>
                    </a:solidFill>
                  </a:rPr>
                  <a:t> to calculate,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, the value of the gradient at </a:t>
                </a:r>
                <a:r>
                  <a:rPr lang="en-GB" altLang="en-US" sz="18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altLang="en-US" sz="1800" dirty="0">
                    <a:solidFill>
                      <a:srgbClr val="FF6600"/>
                    </a:solidFill>
                  </a:rPr>
                  <a:t>.</a:t>
                </a:r>
                <a:endParaRPr lang="en-GB" altLang="en-US" sz="18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7462" y="3695053"/>
                <a:ext cx="4021722" cy="1045286"/>
              </a:xfrm>
              <a:prstGeom prst="rect">
                <a:avLst/>
              </a:prstGeom>
              <a:blipFill rotWithShape="0">
                <a:blip r:embed="rId10"/>
                <a:stretch>
                  <a:fillRect l="-1212" t="-2907" b="-814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227462" y="5205264"/>
            <a:ext cx="373351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Use the equation of a straight line 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– b</a:t>
            </a:r>
            <a:r>
              <a:rPr lang="en-GB" altLang="en-US" sz="1800" dirty="0">
                <a:solidFill>
                  <a:srgbClr val="FF6600"/>
                </a:solidFill>
              </a:rPr>
              <a:t>) =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sz="1800" dirty="0">
                <a:solidFill>
                  <a:srgbClr val="FF6600"/>
                </a:solidFill>
              </a:rPr>
              <a:t>(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</a:rPr>
              <a:t>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a</a:t>
            </a:r>
            <a:r>
              <a:rPr lang="en-GB" altLang="en-US" sz="1800" dirty="0">
                <a:solidFill>
                  <a:srgbClr val="FF6600"/>
                </a:solidFill>
              </a:rPr>
              <a:t>).</a:t>
            </a:r>
            <a:endParaRPr lang="en-GB" altLang="en-US" sz="18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562999" y="3895908"/>
            <a:ext cx="19801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Gradient of the tangent,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m.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177602" y="4718010"/>
            <a:ext cx="28889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Gradient of the normal</a:t>
            </a:r>
            <a:endParaRPr lang="en-GB" altLang="en-US" sz="18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38107" y="4467614"/>
                <a:ext cx="1222194" cy="6705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en-US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8107" y="4467614"/>
                <a:ext cx="1222194" cy="67056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63872" y="4467614"/>
                <a:ext cx="661463" cy="6694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872" y="4467614"/>
                <a:ext cx="661463" cy="669479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4150800" y="5914710"/>
            <a:ext cx="23631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>
                <a:cs typeface="Arial" panose="020B0604020202020204" pitchFamily="34" charset="0"/>
              </a:rPr>
              <a:t>3</a:t>
            </a:r>
            <a:r>
              <a:rPr lang="en-GB" altLang="en-US" i="1" dirty="0">
                <a:latin typeface="Times New Roman" panose="02020603050405020304" pitchFamily="18" charset="0"/>
              </a:rPr>
              <a:t>y</a:t>
            </a:r>
            <a:r>
              <a:rPr lang="en-GB" altLang="en-US" dirty="0"/>
              <a:t> + 9 = 4</a:t>
            </a:r>
            <a:r>
              <a:rPr lang="en-GB" altLang="en-US" i="1" dirty="0">
                <a:latin typeface="Times New Roman" panose="02020603050405020304" pitchFamily="18" charset="0"/>
              </a:rPr>
              <a:t>x</a:t>
            </a:r>
            <a:r>
              <a:rPr lang="en-GB" altLang="en-US" dirty="0"/>
              <a:t> + 16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097847" y="1974908"/>
            <a:ext cx="1157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GB" altLang="en-US" dirty="0"/>
              <a:t>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6570259" y="1974908"/>
            <a:ext cx="12779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altLang="en-US" dirty="0"/>
              <a:t>(</a:t>
            </a:r>
            <a:r>
              <a:rPr lang="en-GB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</a:t>
            </a:r>
            <a:r>
              <a:rPr lang="en-GB" altLang="en-US" dirty="0"/>
              <a:t>, -3)</a:t>
            </a:r>
            <a:endParaRPr lang="en-GB" dirty="0"/>
          </a:p>
        </p:txBody>
      </p:sp>
      <p:sp>
        <p:nvSpPr>
          <p:cNvPr id="31" name="Rectangle 30">
            <a:hlinkClick r:id="rId13"/>
            <a:extLst>
              <a:ext uri="{FF2B5EF4-FFF2-40B4-BE49-F238E27FC236}">
                <a16:creationId xmlns:a16="http://schemas.microsoft.com/office/drawing/2014/main" id="{2C03F35F-BA29-4ABF-A135-5F93D74DA156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hlinkClick r:id="rId13"/>
            <a:extLst>
              <a:ext uri="{FF2B5EF4-FFF2-40B4-BE49-F238E27FC236}">
                <a16:creationId xmlns:a16="http://schemas.microsoft.com/office/drawing/2014/main" id="{E93E2B44-9B26-4432-A8A4-23118987799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98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51" grpId="0"/>
      <p:bldP spid="1030154" grpId="0"/>
      <p:bldP spid="1030155" grpId="0"/>
      <p:bldP spid="1030156" grpId="0"/>
      <p:bldP spid="2" grpId="0" animBg="1"/>
      <p:bldP spid="15" grpId="0"/>
      <p:bldP spid="3" grpId="0"/>
      <p:bldP spid="4" grpId="0"/>
      <p:bldP spid="19" grpId="0"/>
      <p:bldP spid="5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6" grpId="0"/>
      <p:bldP spid="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8229600" cy="561975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Tangents and </a:t>
            </a:r>
            <a:r>
              <a:rPr lang="en-GB" altLang="en-US" dirty="0" err="1"/>
              <a:t>normals</a:t>
            </a:r>
            <a:endParaRPr lang="en-GB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147" name="Rectangle 3"/>
              <p:cNvSpPr>
                <a:spLocks noChangeArrowheads="1"/>
              </p:cNvSpPr>
              <p:nvPr/>
            </p:nvSpPr>
            <p:spPr bwMode="auto">
              <a:xfrm>
                <a:off x="3375276" y="1699111"/>
                <a:ext cx="1839414" cy="6166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1030147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75276" y="1699111"/>
                <a:ext cx="1839414" cy="616644"/>
              </a:xfrm>
              <a:prstGeom prst="rect">
                <a:avLst/>
              </a:prstGeom>
              <a:blipFill rotWithShape="0">
                <a:blip r:embed="rId3"/>
                <a:stretch>
                  <a:fillRect l="-5316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0149" name="Text Box 5"/>
          <p:cNvSpPr txBox="1">
            <a:spLocks noChangeArrowheads="1"/>
          </p:cNvSpPr>
          <p:nvPr/>
        </p:nvSpPr>
        <p:spPr bwMode="auto">
          <a:xfrm>
            <a:off x="391587" y="3695596"/>
            <a:ext cx="83395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Since the gradient is 0, the tangent line is horizontal, so the normal line must be vertical, passing through the point (3,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GB" altLang="en-US" dirty="0"/>
              <a:t>)</a:t>
            </a:r>
          </a:p>
        </p:txBody>
      </p:sp>
      <p:sp>
        <p:nvSpPr>
          <p:cNvPr id="1030151" name="Text Box 7"/>
          <p:cNvSpPr txBox="1">
            <a:spLocks noChangeArrowheads="1"/>
          </p:cNvSpPr>
          <p:nvPr/>
        </p:nvSpPr>
        <p:spPr bwMode="auto">
          <a:xfrm>
            <a:off x="5620413" y="3159027"/>
            <a:ext cx="9225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= 0</a:t>
            </a:r>
          </a:p>
        </p:txBody>
      </p:sp>
      <p:sp>
        <p:nvSpPr>
          <p:cNvPr id="1030152" name="Text Box 8"/>
          <p:cNvSpPr txBox="1">
            <a:spLocks noChangeArrowheads="1"/>
          </p:cNvSpPr>
          <p:nvPr/>
        </p:nvSpPr>
        <p:spPr bwMode="auto">
          <a:xfrm>
            <a:off x="337373" y="4594361"/>
            <a:ext cx="61414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The equation of the normal line is therefore:</a:t>
            </a:r>
          </a:p>
        </p:txBody>
      </p:sp>
      <p:sp>
        <p:nvSpPr>
          <p:cNvPr id="1030153" name="Text Box 9"/>
          <p:cNvSpPr txBox="1">
            <a:spLocks noChangeArrowheads="1"/>
          </p:cNvSpPr>
          <p:nvPr/>
        </p:nvSpPr>
        <p:spPr bwMode="auto">
          <a:xfrm>
            <a:off x="337373" y="5051561"/>
            <a:ext cx="8588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dirty="0"/>
              <a:t>The equation of the tangent line is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en-US" dirty="0"/>
              <a:t> = </a:t>
            </a:r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0156" name="Rectangle 12"/>
              <p:cNvSpPr>
                <a:spLocks noChangeArrowheads="1"/>
              </p:cNvSpPr>
              <p:nvPr/>
            </p:nvSpPr>
            <p:spPr bwMode="auto">
              <a:xfrm>
                <a:off x="4124851" y="6055594"/>
                <a:ext cx="800219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solidFill>
                      <a:srgbClr val="FF6600"/>
                    </a:solidFill>
                    <a:latin typeface="Times New Roman" panose="02020603050405020304" pitchFamily="18" charset="0"/>
                  </a:rPr>
                  <a:t>y</a:t>
                </a:r>
                <a:r>
                  <a:rPr lang="en-GB" altLang="en-US" dirty="0">
                    <a:solidFill>
                      <a:srgbClr val="FF660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b="0" i="1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030156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24851" y="6055594"/>
                <a:ext cx="800219" cy="614655"/>
              </a:xfrm>
              <a:prstGeom prst="rect">
                <a:avLst/>
              </a:prstGeom>
              <a:blipFill rotWithShape="0">
                <a:blip r:embed="rId4"/>
                <a:stretch>
                  <a:fillRect l="-12214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 Box 6"/>
              <p:cNvSpPr txBox="1">
                <a:spLocks noChangeArrowheads="1"/>
              </p:cNvSpPr>
              <p:nvPr/>
            </p:nvSpPr>
            <p:spPr bwMode="auto">
              <a:xfrm>
                <a:off x="1903663" y="689118"/>
                <a:ext cx="6731000" cy="985976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GB" altLang="en-US" dirty="0"/>
                  <a:t>Find the equation of the tangent and the normal to the curve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GB" altLang="en-US" dirty="0"/>
                  <a:t> when x = 3.</a:t>
                </a:r>
              </a:p>
            </p:txBody>
          </p:sp>
        </mc:Choice>
        <mc:Fallback xmlns="">
          <p:sp>
            <p:nvSpPr>
              <p:cNvPr id="1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03663" y="689118"/>
                <a:ext cx="6731000" cy="985976"/>
              </a:xfrm>
              <a:prstGeom prst="rect">
                <a:avLst/>
              </a:prstGeom>
              <a:blipFill rotWithShape="0">
                <a:blip r:embed="rId5"/>
                <a:stretch>
                  <a:fillRect l="-271" t="-2994" r="-1533" b="-2994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267161" y="874376"/>
            <a:ext cx="16401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dirty="0"/>
              <a:t>Example 3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37373" y="1743845"/>
            <a:ext cx="27467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Rewrite the function using negative exponent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4834071" y="6142751"/>
            <a:ext cx="3453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dirty="0"/>
              <a:t>Equation of the tangent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3"/>
              <p:cNvSpPr>
                <a:spLocks noChangeArrowheads="1"/>
              </p:cNvSpPr>
              <p:nvPr/>
            </p:nvSpPr>
            <p:spPr bwMode="auto">
              <a:xfrm>
                <a:off x="6017547" y="1677197"/>
                <a:ext cx="2243628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17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7547" y="1677197"/>
                <a:ext cx="2243628" cy="614655"/>
              </a:xfrm>
              <a:prstGeom prst="rect">
                <a:avLst/>
              </a:prstGeom>
              <a:blipFill rotWithShape="0">
                <a:blip r:embed="rId6"/>
                <a:stretch>
                  <a:fillRect l="-4076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337373" y="2369780"/>
            <a:ext cx="274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Find the derivative of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11425" y="2259094"/>
                <a:ext cx="2040302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)=1−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1425" y="2259094"/>
                <a:ext cx="2040302" cy="69390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37373" y="3100024"/>
            <a:ext cx="27467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Evaluate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f’ </a:t>
            </a:r>
            <a:r>
              <a:rPr lang="en-GB" altLang="en-US" sz="1800" dirty="0">
                <a:solidFill>
                  <a:srgbClr val="FF6600"/>
                </a:solidFill>
              </a:rPr>
              <a:t>when x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284717" y="3034547"/>
                <a:ext cx="2040302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′(3)=1−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4717" y="3034547"/>
                <a:ext cx="2040302" cy="69390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6301101" y="3150668"/>
            <a:ext cx="18704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dirty="0"/>
              <a:t>= 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altLang="en-US" baseline="-25000" dirty="0" err="1">
                <a:solidFill>
                  <a:srgbClr val="FF6600"/>
                </a:solidFill>
              </a:rPr>
              <a:t>tangent</a:t>
            </a:r>
            <a:endParaRPr lang="en-GB" altLang="en-US" dirty="0">
              <a:solidFill>
                <a:srgbClr val="FF66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39427" y="4592129"/>
            <a:ext cx="8418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dirty="0"/>
              <a:t> = 3</a:t>
            </a:r>
            <a:endParaRPr lang="en-GB" dirty="0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91587" y="5564291"/>
            <a:ext cx="350996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altLang="en-US" sz="1800" dirty="0">
                <a:solidFill>
                  <a:srgbClr val="FF6600"/>
                </a:solidFill>
              </a:rPr>
              <a:t>To find b, evaluate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altLang="en-US" sz="1800" dirty="0">
                <a:solidFill>
                  <a:srgbClr val="FF6600"/>
                </a:solidFill>
              </a:rPr>
              <a:t>when </a:t>
            </a:r>
            <a:r>
              <a:rPr lang="en-GB" altLang="en-US" sz="18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altLang="en-US" sz="1800" dirty="0">
                <a:solidFill>
                  <a:srgbClr val="FF6600"/>
                </a:solidFill>
              </a:rPr>
              <a:t> =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3"/>
              <p:cNvSpPr>
                <a:spLocks noChangeArrowheads="1"/>
              </p:cNvSpPr>
              <p:nvPr/>
            </p:nvSpPr>
            <p:spPr bwMode="auto">
              <a:xfrm>
                <a:off x="3901553" y="5391310"/>
                <a:ext cx="2047035" cy="66428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i="1" dirty="0">
                    <a:latin typeface="Times New Roman" panose="02020603050405020304" pitchFamily="18" charset="0"/>
                  </a:rPr>
                  <a:t>f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(</a:t>
                </a:r>
                <a:r>
                  <a:rPr lang="en-GB" altLang="en-US" i="1" dirty="0">
                    <a:latin typeface="Times New Roman" panose="02020603050405020304" pitchFamily="18" charset="0"/>
                  </a:rPr>
                  <a:t>3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)</a:t>
                </a:r>
                <a:r>
                  <a:rPr lang="en-GB" altLang="en-US" dirty="0"/>
                  <a:t> = </a:t>
                </a:r>
                <a:r>
                  <a:rPr lang="en-GB" altLang="en-US" dirty="0">
                    <a:latin typeface="Times New Roman" panose="02020603050405020304" pitchFamily="18" charset="0"/>
                  </a:rPr>
                  <a:t>3</a:t>
                </a:r>
                <a:r>
                  <a:rPr lang="en-GB" alt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(3)</m:t>
                            </m:r>
                          </m:e>
                          <m:sup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25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01553" y="5391310"/>
                <a:ext cx="2047035" cy="664284"/>
              </a:xfrm>
              <a:prstGeom prst="rect">
                <a:avLst/>
              </a:prstGeom>
              <a:blipFill rotWithShape="0">
                <a:blip r:embed="rId9"/>
                <a:stretch>
                  <a:fillRect l="-4464" b="-91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6017547" y="5416124"/>
                <a:ext cx="922502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r>
                  <a:rPr lang="en-GB" alt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altLang="en-US" dirty="0"/>
              </a:p>
            </p:txBody>
          </p:sp>
        </mc:Choice>
        <mc:Fallback xmlns="">
          <p:sp>
            <p:nvSpPr>
              <p:cNvPr id="2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7547" y="5416124"/>
                <a:ext cx="922502" cy="614655"/>
              </a:xfrm>
              <a:prstGeom prst="rect">
                <a:avLst/>
              </a:prstGeom>
              <a:blipFill rotWithShape="0">
                <a:blip r:embed="rId10"/>
                <a:stretch>
                  <a:fillRect l="-9934"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448116" y="1736261"/>
            <a:ext cx="3918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</a:rPr>
              <a:t>⇒</a:t>
            </a:r>
            <a:endParaRPr lang="en-GB" dirty="0"/>
          </a:p>
        </p:txBody>
      </p:sp>
      <p:sp>
        <p:nvSpPr>
          <p:cNvPr id="27" name="Rectangle 26">
            <a:hlinkClick r:id="rId11"/>
            <a:extLst>
              <a:ext uri="{FF2B5EF4-FFF2-40B4-BE49-F238E27FC236}">
                <a16:creationId xmlns:a16="http://schemas.microsoft.com/office/drawing/2014/main" id="{ACDA6FE0-147B-49E9-8D67-5181AB0270D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hlinkClick r:id="rId11"/>
            <a:extLst>
              <a:ext uri="{FF2B5EF4-FFF2-40B4-BE49-F238E27FC236}">
                <a16:creationId xmlns:a16="http://schemas.microsoft.com/office/drawing/2014/main" id="{5D80BCC6-2292-47DD-AD30-2BC0A35C148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56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147" grpId="0"/>
      <p:bldP spid="1030149" grpId="0"/>
      <p:bldP spid="1030151" grpId="0"/>
      <p:bldP spid="1030152" grpId="0"/>
      <p:bldP spid="1030153" grpId="0"/>
      <p:bldP spid="1030156" grpId="0"/>
      <p:bldP spid="15" grpId="0"/>
      <p:bldP spid="3" grpId="0"/>
      <p:bldP spid="17" grpId="0"/>
      <p:bldP spid="18" grpId="0"/>
      <p:bldP spid="19" grpId="0" animBg="1"/>
      <p:bldP spid="20" grpId="0"/>
      <p:bldP spid="21" grpId="0" animBg="1"/>
      <p:bldP spid="22" grpId="0"/>
      <p:bldP spid="4" grpId="0"/>
      <p:bldP spid="24" grpId="0"/>
      <p:bldP spid="25" grpId="0"/>
      <p:bldP spid="26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oardworks template">
  <a:themeElements>
    <a:clrScheme name="Boardworks template 13">
      <a:dk1>
        <a:srgbClr val="000066"/>
      </a:dk1>
      <a:lt1>
        <a:srgbClr val="FFFFFF"/>
      </a:lt1>
      <a:dk2>
        <a:srgbClr val="5B0091"/>
      </a:dk2>
      <a:lt2>
        <a:srgbClr val="111111"/>
      </a:lt2>
      <a:accent1>
        <a:srgbClr val="D0B8E0"/>
      </a:accent1>
      <a:accent2>
        <a:srgbClr val="80D0E8"/>
      </a:accent2>
      <a:accent3>
        <a:srgbClr val="FFFFFF"/>
      </a:accent3>
      <a:accent4>
        <a:srgbClr val="000056"/>
      </a:accent4>
      <a:accent5>
        <a:srgbClr val="E4D8ED"/>
      </a:accent5>
      <a:accent6>
        <a:srgbClr val="73BCD2"/>
      </a:accent6>
      <a:hlink>
        <a:srgbClr val="C0E890"/>
      </a:hlink>
      <a:folHlink>
        <a:srgbClr val="FFFF90"/>
      </a:folHlink>
    </a:clrScheme>
    <a:fontScheme name="Boardworks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oardwork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3">
        <a:dk1>
          <a:srgbClr val="000066"/>
        </a:dk1>
        <a:lt1>
          <a:srgbClr val="FFFFFF"/>
        </a:lt1>
        <a:dk2>
          <a:srgbClr val="5B0091"/>
        </a:dk2>
        <a:lt2>
          <a:srgbClr val="111111"/>
        </a:lt2>
        <a:accent1>
          <a:srgbClr val="D0B8E0"/>
        </a:accent1>
        <a:accent2>
          <a:srgbClr val="80D0E8"/>
        </a:accent2>
        <a:accent3>
          <a:srgbClr val="FFFFFF"/>
        </a:accent3>
        <a:accent4>
          <a:srgbClr val="000056"/>
        </a:accent4>
        <a:accent5>
          <a:srgbClr val="E4D8ED"/>
        </a:accent5>
        <a:accent6>
          <a:srgbClr val="73BCD2"/>
        </a:accent6>
        <a:hlink>
          <a:srgbClr val="C0E890"/>
        </a:hlink>
        <a:folHlink>
          <a:srgbClr val="FFFF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_IBAA" id="{6ADC0F22-E213-402E-8B07-8ABD4CD42FB9}" vid="{34CA1712-6305-4A55-BB9B-2B838D6F99F2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Data\Microsoft\Templates\Boardworks template.pot</Template>
  <TotalTime>5574</TotalTime>
  <Words>1025</Words>
  <Application>Microsoft Office PowerPoint</Application>
  <PresentationFormat>On-screen Show (4:3)</PresentationFormat>
  <Paragraphs>130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Boardworks template</vt:lpstr>
      <vt:lpstr>Custom Design</vt:lpstr>
      <vt:lpstr>Theme1</vt:lpstr>
      <vt:lpstr>Equations of Tangent and normal lines</vt:lpstr>
      <vt:lpstr>Tangents and normals</vt:lpstr>
      <vt:lpstr>Tangents and normals</vt:lpstr>
      <vt:lpstr>PowerPoint Presentation</vt:lpstr>
      <vt:lpstr>Tangents and normals</vt:lpstr>
      <vt:lpstr>PowerPoint Presentation</vt:lpstr>
      <vt:lpstr>Tangents and normals</vt:lpstr>
      <vt:lpstr>Tangents and normals</vt:lpstr>
      <vt:lpstr>PowerPoint Presentation</vt:lpstr>
    </vt:vector>
  </TitlesOfParts>
  <Company>Boardworks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C1.7 Differentiation</dc:title>
  <dc:creator>Mathssupport</dc:creator>
  <cp:lastModifiedBy>Orlando Hurtado</cp:lastModifiedBy>
  <cp:revision>177</cp:revision>
  <dcterms:created xsi:type="dcterms:W3CDTF">2003-07-21T09:50:03Z</dcterms:created>
  <dcterms:modified xsi:type="dcterms:W3CDTF">2023-08-10T11:05:40Z</dcterms:modified>
</cp:coreProperties>
</file>