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98" r:id="rId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10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10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derivative of functions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axⁿ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bxⁿ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¹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find the derivative of functions using the sum or difference rule. 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9149398-B3D0-44E8-8F14-E92FF013389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8F0E63E-6EB0-4530-B64D-89D99BF1893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">
            <a:extLst>
              <a:ext uri="{FF2B5EF4-FFF2-40B4-BE49-F238E27FC236}">
                <a16:creationId xmlns:a16="http://schemas.microsoft.com/office/drawing/2014/main" id="{C0C2B679-DB8B-4127-BC3F-F3DD95145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8580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Constant rule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E1CDF31F-3363-4848-801A-9B33746B8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31" y="1308624"/>
            <a:ext cx="6860969" cy="594360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1B3274F8-44E9-41D4-992E-8AFE0ADCDD87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The derivative of other functions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DF7E82-D08E-4306-91B8-505FF484B8A8}"/>
              </a:ext>
            </a:extLst>
          </p:cNvPr>
          <p:cNvSpPr txBox="1"/>
          <p:nvPr/>
        </p:nvSpPr>
        <p:spPr>
          <a:xfrm>
            <a:off x="978666" y="1245650"/>
            <a:ext cx="6979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where 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is any real number, then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0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015C8297-B63B-4471-9168-03C28F726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3" y="2297207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Constant multiple rule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D77993A2-E41A-4C25-8EBE-66CC2FDDF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82" y="2816696"/>
            <a:ext cx="7678269" cy="594360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9A977C-6825-4FC6-9B6F-9175E83DBA3E}"/>
              </a:ext>
            </a:extLst>
          </p:cNvPr>
          <p:cNvSpPr txBox="1"/>
          <p:nvPr/>
        </p:nvSpPr>
        <p:spPr>
          <a:xfrm>
            <a:off x="978666" y="3004866"/>
            <a:ext cx="7533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= </a:t>
            </a:r>
            <a:r>
              <a:rPr lang="en-US" i="1" dirty="0" err="1">
                <a:solidFill>
                  <a:srgbClr val="FF6600"/>
                </a:solidFill>
                <a:cs typeface="Times New Roman" panose="02020603050405020304" pitchFamily="18" charset="0"/>
              </a:rPr>
              <a:t>kf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), 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where 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is any real number, then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y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 err="1">
                <a:solidFill>
                  <a:srgbClr val="FF6600"/>
                </a:solidFill>
                <a:cs typeface="Times New Roman" panose="02020603050405020304" pitchFamily="18" charset="0"/>
              </a:rPr>
              <a:t>kf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FD095CFF-F0BB-43FD-A5DB-E0239DDD5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2356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Sum or difference rule</a:t>
            </a: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4688CA3F-7979-4B98-B7E1-3E7C6BEC5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82" y="4744897"/>
            <a:ext cx="6172200" cy="594360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275B2D-B434-45AC-92D4-225677BF302D}"/>
              </a:ext>
            </a:extLst>
          </p:cNvPr>
          <p:cNvSpPr txBox="1"/>
          <p:nvPr/>
        </p:nvSpPr>
        <p:spPr>
          <a:xfrm>
            <a:off x="978666" y="4788848"/>
            <a:ext cx="6247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), 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then   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78249304-E3D8-4DB9-A112-B6A02CB9C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324148"/>
            <a:ext cx="85973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/>
              </a:rPr>
              <a:t>The derivative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 of a function that is the sum or difference of two or more  terms is the sum or difference  of the derivatives of the terms</a:t>
            </a:r>
            <a:endParaRPr lang="en-US" baseline="30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969CC769-C73A-4212-9F6A-5AC0BE334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2" y="3431541"/>
            <a:ext cx="84347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/>
              </a:rPr>
              <a:t>The derivative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 of a constant times a function is the constant times the derivative of the function.</a:t>
            </a:r>
            <a:endParaRPr lang="en-US" baseline="30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9" name="Text Box 9">
            <a:extLst>
              <a:ext uri="{FF2B5EF4-FFF2-40B4-BE49-F238E27FC236}">
                <a16:creationId xmlns:a16="http://schemas.microsoft.com/office/drawing/2014/main" id="{754C065A-37BA-4EF3-8A46-92E8CCAD7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2" y="1849027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/>
              </a:rPr>
              <a:t>The derivative of any constant is zero.</a:t>
            </a:r>
            <a:endParaRPr lang="en-US" baseline="30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89D45AF9-A53D-42B5-B66B-E988A4F8422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2"/>
            <a:extLst>
              <a:ext uri="{FF2B5EF4-FFF2-40B4-BE49-F238E27FC236}">
                <a16:creationId xmlns:a16="http://schemas.microsoft.com/office/drawing/2014/main" id="{75331D70-4042-4A90-8EDD-02DF7159019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54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1" grpId="0"/>
      <p:bldP spid="22" grpId="0" animBg="1"/>
      <p:bldP spid="23" grpId="0"/>
      <p:bldP spid="24" grpId="0"/>
      <p:bldP spid="25" grpId="0" animBg="1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87CC352B-F9F6-4ABE-BF3B-D6B712FD3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8679" y="1094343"/>
            <a:ext cx="6509667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 </a:t>
            </a:r>
            <a:r>
              <a:rPr lang="en-GB" sz="2400" baseline="300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74D2696-85BF-4FA4-B6A1-DB420FFFBA98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79755741-8A99-4B68-8B76-EF24C6659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37" y="2895731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4717BD-D852-4274-AFE7-ACF3346A7E5E}"/>
              </a:ext>
            </a:extLst>
          </p:cNvPr>
          <p:cNvSpPr/>
          <p:nvPr/>
        </p:nvSpPr>
        <p:spPr>
          <a:xfrm>
            <a:off x="4236995" y="2012041"/>
            <a:ext cx="2476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FECCD-7B89-4162-800F-C8C854CFFC64}"/>
              </a:ext>
            </a:extLst>
          </p:cNvPr>
          <p:cNvSpPr/>
          <p:nvPr/>
        </p:nvSpPr>
        <p:spPr>
          <a:xfrm>
            <a:off x="4066271" y="2961256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B148B8-C6DE-4E64-8EDD-212980387A23}"/>
              </a:ext>
            </a:extLst>
          </p:cNvPr>
          <p:cNvSpPr/>
          <p:nvPr/>
        </p:nvSpPr>
        <p:spPr>
          <a:xfrm>
            <a:off x="5076899" y="2961256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4(3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3-1</a:t>
            </a:r>
            <a:r>
              <a:rPr lang="en-GB" sz="2400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A4064C-7340-4737-BD35-E5F077CE5AB9}"/>
              </a:ext>
            </a:extLst>
          </p:cNvPr>
          <p:cNvSpPr/>
          <p:nvPr/>
        </p:nvSpPr>
        <p:spPr>
          <a:xfrm>
            <a:off x="6122674" y="2966582"/>
            <a:ext cx="1327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5F5196-12C2-4F67-BDF2-8F8D7A672D03}"/>
              </a:ext>
            </a:extLst>
          </p:cNvPr>
          <p:cNvSpPr/>
          <p:nvPr/>
        </p:nvSpPr>
        <p:spPr>
          <a:xfrm>
            <a:off x="7305353" y="2961256"/>
            <a:ext cx="678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0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D1A2FD-C458-4928-AA04-A454E0F42694}"/>
              </a:ext>
            </a:extLst>
          </p:cNvPr>
          <p:cNvSpPr/>
          <p:nvPr/>
        </p:nvSpPr>
        <p:spPr>
          <a:xfrm>
            <a:off x="4042384" y="3985237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BA2B83-BC4A-488E-B2DB-4B9FC4BAAD85}"/>
              </a:ext>
            </a:extLst>
          </p:cNvPr>
          <p:cNvSpPr/>
          <p:nvPr/>
        </p:nvSpPr>
        <p:spPr>
          <a:xfrm>
            <a:off x="5053012" y="3985237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12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845146-CCA2-4ACE-893C-8F4957C5C84C}"/>
              </a:ext>
            </a:extLst>
          </p:cNvPr>
          <p:cNvSpPr/>
          <p:nvPr/>
        </p:nvSpPr>
        <p:spPr>
          <a:xfrm>
            <a:off x="5773860" y="3985236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F73379B-D39B-42DC-9C8A-AAE1E4990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225" y="3820457"/>
            <a:ext cx="37421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9DB365F8-0E89-4032-BF55-0D496B34B48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82FE726D-5630-42DF-AC8B-807DEDD3362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92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CA51AF19-267F-4364-AF96-BCF4BFE45200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A4386F11-9DEF-4B83-9BAC-2EF500CB1E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4767" y="1114554"/>
                <a:ext cx="6131935" cy="465769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Differentiate</a:t>
                </a:r>
                <a:r>
                  <a:rPr lang="en-GB" sz="2400" dirty="0"/>
                  <a:t>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/>
                  <a:t> + 8  </a:t>
                </a:r>
                <a:r>
                  <a:rPr lang="en-GB" sz="2400" baseline="30000" dirty="0"/>
                  <a:t> </a:t>
                </a:r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with respect to </a:t>
                </a:r>
                <a:r>
                  <a:rPr lang="en-GB" sz="2400" i="1" dirty="0">
                    <a:latin typeface="Times New Roman" pitchFamily="18" charset="0"/>
                  </a:rPr>
                  <a:t>x.</a:t>
                </a:r>
                <a:endParaRPr lang="en-US" sz="2400" i="1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A4386F11-9DEF-4B83-9BAC-2EF500CB1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4767" y="1114554"/>
                <a:ext cx="6131935" cy="465769"/>
              </a:xfrm>
              <a:prstGeom prst="rect">
                <a:avLst/>
              </a:prstGeom>
              <a:blipFill>
                <a:blip r:embed="rId2"/>
                <a:stretch>
                  <a:fillRect l="-1385" t="-7407" b="-24691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3">
            <a:extLst>
              <a:ext uri="{FF2B5EF4-FFF2-40B4-BE49-F238E27FC236}">
                <a16:creationId xmlns:a16="http://schemas.microsoft.com/office/drawing/2014/main" id="{1D92FD81-9327-42DF-BECB-8B1634E43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13" y="2270280"/>
            <a:ext cx="3603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Rewrite using rational exponents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6884E32-BB80-4B07-BB3C-78EA55966816}"/>
                  </a:ext>
                </a:extLst>
              </p:cNvPr>
              <p:cNvSpPr/>
              <p:nvPr/>
            </p:nvSpPr>
            <p:spPr>
              <a:xfrm>
                <a:off x="4411445" y="2096788"/>
                <a:ext cx="1913281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/>
                  <a:t> + 8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6884E32-BB80-4B07-BB3C-78EA559668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445" y="2096788"/>
                <a:ext cx="1913281" cy="465769"/>
              </a:xfrm>
              <a:prstGeom prst="rect">
                <a:avLst/>
              </a:prstGeom>
              <a:blipFill>
                <a:blip r:embed="rId3"/>
                <a:stretch>
                  <a:fillRect l="-5096" t="-9211" r="-7643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EBDDA80C-60F2-483A-BA4A-BB1E0EF54525}"/>
              </a:ext>
            </a:extLst>
          </p:cNvPr>
          <p:cNvSpPr/>
          <p:nvPr/>
        </p:nvSpPr>
        <p:spPr>
          <a:xfrm>
            <a:off x="4037422" y="3098011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3CB13FD-04F4-431E-8FC3-E24D1B737205}"/>
                  </a:ext>
                </a:extLst>
              </p:cNvPr>
              <p:cNvSpPr/>
              <p:nvPr/>
            </p:nvSpPr>
            <p:spPr>
              <a:xfrm>
                <a:off x="5040335" y="2971800"/>
                <a:ext cx="1361976" cy="6876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itchFamily="18" charset="0"/>
                  </a:rPr>
                  <a:t>3(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box>
                      </m:sup>
                    </m:sSup>
                  </m:oMath>
                </a14:m>
                <a:r>
                  <a:rPr lang="en-GB" sz="2400" dirty="0"/>
                  <a:t>)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3CB13FD-04F4-431E-8FC3-E24D1B7372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335" y="2971800"/>
                <a:ext cx="1361976" cy="687689"/>
              </a:xfrm>
              <a:prstGeom prst="rect">
                <a:avLst/>
              </a:prstGeom>
              <a:blipFill>
                <a:blip r:embed="rId4"/>
                <a:stretch>
                  <a:fillRect l="-7175" r="-6726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41077E68-00DA-48EF-889B-C71190CC1BD7}"/>
              </a:ext>
            </a:extLst>
          </p:cNvPr>
          <p:cNvSpPr/>
          <p:nvPr/>
        </p:nvSpPr>
        <p:spPr>
          <a:xfrm>
            <a:off x="6391182" y="3108328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0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5EF51E-9B39-4A91-A0FB-CAEEBF011B4A}"/>
              </a:ext>
            </a:extLst>
          </p:cNvPr>
          <p:cNvSpPr/>
          <p:nvPr/>
        </p:nvSpPr>
        <p:spPr>
          <a:xfrm>
            <a:off x="4210132" y="5060902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8DBEA2E-3C6E-47DD-8E1F-ED996BD3A1C3}"/>
                  </a:ext>
                </a:extLst>
              </p:cNvPr>
              <p:cNvSpPr/>
              <p:nvPr/>
            </p:nvSpPr>
            <p:spPr>
              <a:xfrm>
                <a:off x="5266832" y="4907929"/>
                <a:ext cx="746423" cy="964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8DBEA2E-3C6E-47DD-8E1F-ED996BD3A1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832" y="4907929"/>
                <a:ext cx="746423" cy="9646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0EA444D-D277-4E6B-98A1-6FF177682E37}"/>
                  </a:ext>
                </a:extLst>
              </p:cNvPr>
              <p:cNvSpPr/>
              <p:nvPr/>
            </p:nvSpPr>
            <p:spPr>
              <a:xfrm>
                <a:off x="6527936" y="2011995"/>
                <a:ext cx="1312282" cy="59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sz="2400" dirty="0"/>
                  <a:t> + 8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0EA444D-D277-4E6B-98A1-6FF177682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936" y="2011995"/>
                <a:ext cx="1312282" cy="598947"/>
              </a:xfrm>
              <a:prstGeom prst="rect">
                <a:avLst/>
              </a:prstGeom>
              <a:blipFill>
                <a:blip r:embed="rId6"/>
                <a:stretch>
                  <a:fillRect l="-7442" r="-10698" b="-23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FC3575F-8AE5-4767-B0B9-A64CBEBE1D74}"/>
                  </a:ext>
                </a:extLst>
              </p:cNvPr>
              <p:cNvSpPr/>
              <p:nvPr/>
            </p:nvSpPr>
            <p:spPr>
              <a:xfrm>
                <a:off x="4815337" y="4144395"/>
                <a:ext cx="1105495" cy="687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box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FC3575F-8AE5-4767-B0B9-A64CBEBE1D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37" y="4144395"/>
                <a:ext cx="1105495" cy="687048"/>
              </a:xfrm>
              <a:prstGeom prst="rect">
                <a:avLst/>
              </a:prstGeom>
              <a:blipFill>
                <a:blip r:embed="rId7"/>
                <a:stretch>
                  <a:fillRect l="-8840" b="-70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5A0E4B3-3887-4C68-AE9B-B030B89B3865}"/>
                  </a:ext>
                </a:extLst>
              </p:cNvPr>
              <p:cNvSpPr/>
              <p:nvPr/>
            </p:nvSpPr>
            <p:spPr>
              <a:xfrm>
                <a:off x="6636197" y="4918920"/>
                <a:ext cx="982961" cy="8552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5A0E4B3-3887-4C68-AE9B-B030B89B38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197" y="4918920"/>
                <a:ext cx="982961" cy="8552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5EC3573C-23B9-490B-A6AF-71B4E63CFCBD}"/>
              </a:ext>
            </a:extLst>
          </p:cNvPr>
          <p:cNvSpPr/>
          <p:nvPr/>
        </p:nvSpPr>
        <p:spPr>
          <a:xfrm>
            <a:off x="6037628" y="5114283"/>
            <a:ext cx="574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dirty="0">
                <a:latin typeface="Times New Roman" pitchFamily="18" charset="0"/>
              </a:rPr>
              <a:t>or</a:t>
            </a:r>
            <a:r>
              <a:rPr lang="en-GB" sz="2400" dirty="0"/>
              <a:t> 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2908BE70-3C45-4E3A-9FD0-6A582288C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88" y="3124923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B3A9BECA-1E69-4F17-BC95-E614C7F97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640" y="5060902"/>
            <a:ext cx="1016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FFF8F5D6-6743-4F5D-9C83-FACB262B6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80" y="3778705"/>
            <a:ext cx="48725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hlinkClick r:id="rId9"/>
            <a:extLst>
              <a:ext uri="{FF2B5EF4-FFF2-40B4-BE49-F238E27FC236}">
                <a16:creationId xmlns:a16="http://schemas.microsoft.com/office/drawing/2014/main" id="{A8A88FBE-0BF3-436A-88DC-19B13541679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9"/>
            <a:extLst>
              <a:ext uri="{FF2B5EF4-FFF2-40B4-BE49-F238E27FC236}">
                <a16:creationId xmlns:a16="http://schemas.microsoft.com/office/drawing/2014/main" id="{E4A1BDD2-8D86-4782-A7ED-87CA11C236B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83215FE3-B7AE-4DF1-8DE2-EF4012675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9608" y="1208727"/>
            <a:ext cx="6519285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(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US" sz="2400" i="1" dirty="0">
                <a:latin typeface="Times New Roman" pitchFamily="18" charset="0"/>
              </a:rPr>
              <a:t>– </a:t>
            </a:r>
            <a:r>
              <a:rPr lang="en-US" sz="2400" dirty="0">
                <a:latin typeface="Times New Roman" pitchFamily="18" charset="0"/>
              </a:rPr>
              <a:t>2)</a:t>
            </a:r>
            <a:r>
              <a:rPr lang="en-GB" sz="2400" dirty="0"/>
              <a:t> 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4)</a:t>
            </a:r>
            <a:r>
              <a:rPr lang="en-GB" sz="2400" baseline="300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7415769-1582-4C4D-A192-F600812A848E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7D6ED097-A330-485D-B746-2E89CFE71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4" y="3303319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D34F1E-D584-421E-9A5A-64AE9D334069}"/>
              </a:ext>
            </a:extLst>
          </p:cNvPr>
          <p:cNvSpPr/>
          <p:nvPr/>
        </p:nvSpPr>
        <p:spPr>
          <a:xfrm>
            <a:off x="4243822" y="2231107"/>
            <a:ext cx="2218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8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8C5B27-CC9C-4CA3-AC96-DE56996A6FD2}"/>
              </a:ext>
            </a:extLst>
          </p:cNvPr>
          <p:cNvSpPr/>
          <p:nvPr/>
        </p:nvSpPr>
        <p:spPr>
          <a:xfrm>
            <a:off x="4013938" y="3301609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7BF156-16BF-47EC-964A-6FE55E01278E}"/>
              </a:ext>
            </a:extLst>
          </p:cNvPr>
          <p:cNvSpPr/>
          <p:nvPr/>
        </p:nvSpPr>
        <p:spPr>
          <a:xfrm>
            <a:off x="5024566" y="3301609"/>
            <a:ext cx="941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GB" sz="2400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6772EF-55A0-4BE0-955B-3BC5050F994D}"/>
              </a:ext>
            </a:extLst>
          </p:cNvPr>
          <p:cNvSpPr/>
          <p:nvPr/>
        </p:nvSpPr>
        <p:spPr>
          <a:xfrm>
            <a:off x="6070341" y="3306935"/>
            <a:ext cx="117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1-1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02B6FA-2B8A-4F0F-B35A-E1E6B86060C5}"/>
              </a:ext>
            </a:extLst>
          </p:cNvPr>
          <p:cNvSpPr/>
          <p:nvPr/>
        </p:nvSpPr>
        <p:spPr>
          <a:xfrm>
            <a:off x="7253020" y="3301609"/>
            <a:ext cx="678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0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579439-3AA6-4E47-A1A0-0D7563B30916}"/>
              </a:ext>
            </a:extLst>
          </p:cNvPr>
          <p:cNvSpPr/>
          <p:nvPr/>
        </p:nvSpPr>
        <p:spPr>
          <a:xfrm>
            <a:off x="4060010" y="4372111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EC4072-D564-4ECC-96E6-84CB91B4CE5F}"/>
              </a:ext>
            </a:extLst>
          </p:cNvPr>
          <p:cNvSpPr/>
          <p:nvPr/>
        </p:nvSpPr>
        <p:spPr>
          <a:xfrm>
            <a:off x="5070638" y="4372111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2EE222-9203-4820-AF8F-C621D2E01BD6}"/>
              </a:ext>
            </a:extLst>
          </p:cNvPr>
          <p:cNvSpPr/>
          <p:nvPr/>
        </p:nvSpPr>
        <p:spPr>
          <a:xfrm>
            <a:off x="5444822" y="4379141"/>
            <a:ext cx="562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+ 2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89A0BFA3-E47F-4C5B-B665-9401CBB7B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51" y="4207331"/>
            <a:ext cx="37421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EA686E04-F2CF-40F5-BBDA-EC6C323B4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90" y="2261046"/>
            <a:ext cx="22873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 the brackets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2E2C004F-C9F5-49B9-B292-A68765DB26E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E8A409A4-F6DD-4DD2-B4C1-AFA397C0691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51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FFC3ACAE-92E2-4835-84A2-34B369DD4410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027982F8-20A2-4B84-9E27-9FD60F7C8F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8389" y="1206347"/>
                <a:ext cx="6364691" cy="668388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Differentiate</a:t>
                </a:r>
                <a:r>
                  <a:rPr lang="en-GB" sz="2400" dirty="0"/>
                  <a:t>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/>
                  <a:t>  </a:t>
                </a:r>
                <a:r>
                  <a:rPr lang="en-GB" sz="2400" baseline="30000" dirty="0"/>
                  <a:t> </a:t>
                </a:r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with respect to </a:t>
                </a:r>
                <a:r>
                  <a:rPr lang="en-GB" sz="2400" i="1" dirty="0">
                    <a:latin typeface="Times New Roman" pitchFamily="18" charset="0"/>
                  </a:rPr>
                  <a:t>x.</a:t>
                </a:r>
                <a:endParaRPr lang="en-US" sz="2400" i="1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027982F8-20A2-4B84-9E27-9FD60F7C8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88389" y="1206347"/>
                <a:ext cx="6364691" cy="668388"/>
              </a:xfrm>
              <a:prstGeom prst="rect">
                <a:avLst/>
              </a:prstGeom>
              <a:blipFill>
                <a:blip r:embed="rId2"/>
                <a:stretch>
                  <a:fillRect l="-1335" b="-5217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3">
            <a:extLst>
              <a:ext uri="{FF2B5EF4-FFF2-40B4-BE49-F238E27FC236}">
                <a16:creationId xmlns:a16="http://schemas.microsoft.com/office/drawing/2014/main" id="{38C51C37-DF17-4869-A045-0CFE0E8CC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338" y="2394121"/>
            <a:ext cx="38305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Rewrite so that the function is the sum or difference of terms in the form </a:t>
            </a:r>
            <a:r>
              <a:rPr lang="en-GB" sz="20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2000" baseline="30000" dirty="0" err="1">
                <a:solidFill>
                  <a:srgbClr val="FF6600"/>
                </a:solidFill>
              </a:rPr>
              <a:t>n</a:t>
            </a:r>
            <a:endParaRPr lang="en-US" sz="2000" baseline="300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C1DBDB6-8E08-4416-B549-67829A22AF8B}"/>
                  </a:ext>
                </a:extLst>
              </p:cNvPr>
              <p:cNvSpPr/>
              <p:nvPr/>
            </p:nvSpPr>
            <p:spPr>
              <a:xfrm>
                <a:off x="4249901" y="2317263"/>
                <a:ext cx="2214965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C1DBDB6-8E08-4416-B549-67829A22AF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901" y="2317263"/>
                <a:ext cx="2214965" cy="668388"/>
              </a:xfrm>
              <a:prstGeom prst="rect">
                <a:avLst/>
              </a:prstGeom>
              <a:blipFill>
                <a:blip r:embed="rId3"/>
                <a:stretch>
                  <a:fillRect l="-4121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F10532FB-C5B2-49EF-91B2-16A97EEE728D}"/>
              </a:ext>
            </a:extLst>
          </p:cNvPr>
          <p:cNvSpPr/>
          <p:nvPr/>
        </p:nvSpPr>
        <p:spPr>
          <a:xfrm>
            <a:off x="4071718" y="4156107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A67645-1783-4954-94A6-1ACCA6B47BAD}"/>
              </a:ext>
            </a:extLst>
          </p:cNvPr>
          <p:cNvSpPr/>
          <p:nvPr/>
        </p:nvSpPr>
        <p:spPr>
          <a:xfrm>
            <a:off x="3975660" y="5528372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333C4A-2BD0-4D62-B5BA-1F93B4F7CD12}"/>
                  </a:ext>
                </a:extLst>
              </p:cNvPr>
              <p:cNvSpPr/>
              <p:nvPr/>
            </p:nvSpPr>
            <p:spPr>
              <a:xfrm>
                <a:off x="6541525" y="2270497"/>
                <a:ext cx="2063835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333C4A-2BD0-4D62-B5BA-1F93B4F7CD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525" y="2270497"/>
                <a:ext cx="2063835" cy="668388"/>
              </a:xfrm>
              <a:prstGeom prst="rect">
                <a:avLst/>
              </a:prstGeom>
              <a:blipFill>
                <a:blip r:embed="rId4"/>
                <a:stretch>
                  <a:fillRect l="-4425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13">
            <a:extLst>
              <a:ext uri="{FF2B5EF4-FFF2-40B4-BE49-F238E27FC236}">
                <a16:creationId xmlns:a16="http://schemas.microsoft.com/office/drawing/2014/main" id="{2FE120EB-0A45-4685-8799-C6DF988BF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84" y="4183019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4CCC5629-D7C4-4AAB-83EA-55E234ED4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865" y="4865953"/>
            <a:ext cx="1016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A2FB6B-A621-43CB-92F3-0C1C0F54FF26}"/>
              </a:ext>
            </a:extLst>
          </p:cNvPr>
          <p:cNvSpPr/>
          <p:nvPr/>
        </p:nvSpPr>
        <p:spPr>
          <a:xfrm>
            <a:off x="4224739" y="3415140"/>
            <a:ext cx="2757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-1</a:t>
            </a:r>
            <a:r>
              <a:rPr lang="en-GB" sz="2400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3AE7E1-C2B6-4A73-9E56-7D15CE3A5A44}"/>
              </a:ext>
            </a:extLst>
          </p:cNvPr>
          <p:cNvSpPr/>
          <p:nvPr/>
        </p:nvSpPr>
        <p:spPr>
          <a:xfrm>
            <a:off x="5011988" y="4130628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4(2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GB" sz="2400" dirty="0"/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403C58-940B-4F9C-85DE-07FE50C6C0F1}"/>
              </a:ext>
            </a:extLst>
          </p:cNvPr>
          <p:cNvSpPr/>
          <p:nvPr/>
        </p:nvSpPr>
        <p:spPr>
          <a:xfrm>
            <a:off x="6057763" y="4135954"/>
            <a:ext cx="117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1-1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B8DA60-1F01-4F57-9B7D-20CFDB7B1B17}"/>
              </a:ext>
            </a:extLst>
          </p:cNvPr>
          <p:cNvSpPr/>
          <p:nvPr/>
        </p:nvSpPr>
        <p:spPr>
          <a:xfrm>
            <a:off x="7138522" y="414128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</a:t>
            </a:r>
            <a:r>
              <a:rPr lang="en-GB" sz="2400" dirty="0">
                <a:latin typeface="Times New Roman" pitchFamily="18" charset="0"/>
              </a:rPr>
              <a:t>3(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US" sz="2400" dirty="0">
                <a:latin typeface="Times New Roman" pitchFamily="18" charset="0"/>
              </a:rPr>
              <a:t>1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-1-1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B8BE1F-21B3-4CCD-975E-ECA1230BEE60}"/>
              </a:ext>
            </a:extLst>
          </p:cNvPr>
          <p:cNvSpPr/>
          <p:nvPr/>
        </p:nvSpPr>
        <p:spPr>
          <a:xfrm>
            <a:off x="4018187" y="4840786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F54005-C957-407D-B43A-1BCE8F7B9E16}"/>
              </a:ext>
            </a:extLst>
          </p:cNvPr>
          <p:cNvSpPr/>
          <p:nvPr/>
        </p:nvSpPr>
        <p:spPr>
          <a:xfrm>
            <a:off x="4958457" y="4815307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8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3B2736-CA2F-468D-8B69-BE0B819DA232}"/>
              </a:ext>
            </a:extLst>
          </p:cNvPr>
          <p:cNvSpPr/>
          <p:nvPr/>
        </p:nvSpPr>
        <p:spPr>
          <a:xfrm>
            <a:off x="5331401" y="4832892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F3388B5-08D0-4B6B-8ED9-8F7B63B616CF}"/>
              </a:ext>
            </a:extLst>
          </p:cNvPr>
          <p:cNvSpPr/>
          <p:nvPr/>
        </p:nvSpPr>
        <p:spPr>
          <a:xfrm>
            <a:off x="5778294" y="4838218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</a:t>
            </a:r>
            <a:r>
              <a:rPr lang="en-GB" sz="2400" dirty="0">
                <a:latin typeface="Times New Roman" pitchFamily="18" charset="0"/>
              </a:rPr>
              <a:t>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-2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FA5ED8F-7FBC-47E4-AA87-57244794146E}"/>
                  </a:ext>
                </a:extLst>
              </p:cNvPr>
              <p:cNvSpPr txBox="1"/>
              <p:nvPr/>
            </p:nvSpPr>
            <p:spPr>
              <a:xfrm>
                <a:off x="5037443" y="5463748"/>
                <a:ext cx="123463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FA5ED8F-7FBC-47E4-AA87-572447941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443" y="5463748"/>
                <a:ext cx="1234633" cy="520399"/>
              </a:xfrm>
              <a:prstGeom prst="rect">
                <a:avLst/>
              </a:prstGeom>
              <a:blipFill>
                <a:blip r:embed="rId5"/>
                <a:stretch>
                  <a:fillRect r="-25616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0176941-BCCB-4434-BD22-5077B0CF8A26}"/>
                  </a:ext>
                </a:extLst>
              </p:cNvPr>
              <p:cNvSpPr/>
              <p:nvPr/>
            </p:nvSpPr>
            <p:spPr>
              <a:xfrm>
                <a:off x="7082146" y="5425010"/>
                <a:ext cx="1496820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0176941-BCCB-4434-BD22-5077B0CF8A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146" y="5425010"/>
                <a:ext cx="1496820" cy="6683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9FCA4480-A141-4DFB-991E-2BCCDE774458}"/>
              </a:ext>
            </a:extLst>
          </p:cNvPr>
          <p:cNvSpPr/>
          <p:nvPr/>
        </p:nvSpPr>
        <p:spPr>
          <a:xfrm>
            <a:off x="6390013" y="5505910"/>
            <a:ext cx="574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dirty="0">
                <a:latin typeface="Times New Roman" pitchFamily="18" charset="0"/>
              </a:rPr>
              <a:t>or</a:t>
            </a:r>
            <a:r>
              <a:rPr lang="en-GB" sz="2400" dirty="0"/>
              <a:t> </a:t>
            </a:r>
          </a:p>
        </p:txBody>
      </p:sp>
      <p:sp>
        <p:nvSpPr>
          <p:cNvPr id="22" name="Rectangle 21">
            <a:hlinkClick r:id="rId7"/>
            <a:extLst>
              <a:ext uri="{FF2B5EF4-FFF2-40B4-BE49-F238E27FC236}">
                <a16:creationId xmlns:a16="http://schemas.microsoft.com/office/drawing/2014/main" id="{60EDF368-8A15-4A38-AA85-6B3DD1C8A2F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7"/>
            <a:extLst>
              <a:ext uri="{FF2B5EF4-FFF2-40B4-BE49-F238E27FC236}">
                <a16:creationId xmlns:a16="http://schemas.microsoft.com/office/drawing/2014/main" id="{113E66E4-8A1F-4223-92F6-C50FC1CF5AB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20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18</TotalTime>
  <Words>548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Calibri</vt:lpstr>
      <vt:lpstr>Calibri Light</vt:lpstr>
      <vt:lpstr>Cambria Math</vt:lpstr>
      <vt:lpstr>Comic Sans MS</vt:lpstr>
      <vt:lpstr>Times New Roman</vt:lpstr>
      <vt:lpstr>Wingdings</vt:lpstr>
      <vt:lpstr>Wingdings 2</vt:lpstr>
      <vt:lpstr>Theme1</vt:lpstr>
      <vt:lpstr>The derivative of functions of the form f(x) = axⁿ + bxⁿ–¹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derivative of functions of the form f(x) = axⁿ + bxⁿ–¹</dc:title>
  <dc:creator>Orlando Hurtado</dc:creator>
  <cp:lastModifiedBy>Orlando Hurtado</cp:lastModifiedBy>
  <cp:revision>4</cp:revision>
  <dcterms:created xsi:type="dcterms:W3CDTF">2020-06-28T14:14:10Z</dcterms:created>
  <dcterms:modified xsi:type="dcterms:W3CDTF">2023-08-10T11:02:06Z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