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68" r:id="rId6"/>
    <p:sldId id="271" r:id="rId7"/>
    <p:sldId id="269" r:id="rId8"/>
    <p:sldId id="270" r:id="rId9"/>
    <p:sldId id="299" r:id="rId10"/>
    <p:sldId id="300" r:id="rId11"/>
    <p:sldId id="258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10/08/2023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2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961522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3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40955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4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676171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6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4167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175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415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9839690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4341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17614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301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397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169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233318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015000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1021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2.png"/><Relationship Id="rId4" Type="http://schemas.openxmlformats.org/officeDocument/2006/relationships/image" Target="../media/image47.png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image" Target="../media/image410.png"/><Relationship Id="rId11" Type="http://schemas.openxmlformats.org/officeDocument/2006/relationships/image" Target="../media/image9.png"/><Relationship Id="rId5" Type="http://schemas.openxmlformats.org/officeDocument/2006/relationships/image" Target="../media/image310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png"/><Relationship Id="rId12" Type="http://schemas.openxmlformats.org/officeDocument/2006/relationships/image" Target="../media/image10.png"/><Relationship Id="rId1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1" Type="http://schemas.openxmlformats.org/officeDocument/2006/relationships/tags" Target="../tags/tag2.xml"/><Relationship Id="rId6" Type="http://schemas.openxmlformats.org/officeDocument/2006/relationships/image" Target="../media/image410.png"/><Relationship Id="rId11" Type="http://schemas.openxmlformats.org/officeDocument/2006/relationships/image" Target="../media/image9.png"/><Relationship Id="rId5" Type="http://schemas.openxmlformats.org/officeDocument/2006/relationships/image" Target="../media/image310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0.png"/><Relationship Id="rId12" Type="http://schemas.openxmlformats.org/officeDocument/2006/relationships/image" Target="../media/image10.png"/><Relationship Id="rId1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image" Target="../media/image410.png"/><Relationship Id="rId11" Type="http://schemas.openxmlformats.org/officeDocument/2006/relationships/image" Target="../media/image9.png"/><Relationship Id="rId5" Type="http://schemas.openxmlformats.org/officeDocument/2006/relationships/image" Target="../media/image310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3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2.png"/><Relationship Id="rId7" Type="http://schemas.openxmlformats.org/officeDocument/2006/relationships/image" Target="../media/image37.png"/><Relationship Id="rId12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4.png"/><Relationship Id="rId10" Type="http://schemas.openxmlformats.org/officeDocument/2006/relationships/image" Target="../media/image40.png"/><Relationship Id="rId4" Type="http://schemas.openxmlformats.org/officeDocument/2006/relationships/image" Target="../media/image33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Find the derivative of power functions.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The derivative of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4400" dirty="0">
                <a:latin typeface="Comic Sans MS" panose="030F0702030302020204" pitchFamily="66" charset="0"/>
              </a:rPr>
              <a:t>(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400" dirty="0">
                <a:latin typeface="Comic Sans MS" panose="030F0702030302020204" pitchFamily="66" charset="0"/>
              </a:rPr>
              <a:t>) = 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sz="4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4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DBEE78A-BA8B-489F-A864-B0B4BAF545D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F2AD3B0-3DA9-4E9D-8F1F-FFFF17F621D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7480A2-0E99-5595-8A27-823EAF9B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2887-E190-4F3E-97A3-0F3570E29D4D}" type="datetime3">
              <a:rPr lang="en-US" smtClean="0"/>
              <a:t>10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14"/>
    </mc:Choice>
    <mc:Fallback xmlns="">
      <p:transition spd="slow" advTm="851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70736" y="1217319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00097" y="1745847"/>
                <a:ext cx="17520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y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’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) = 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kf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’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097" y="1745847"/>
                <a:ext cx="1752083" cy="369332"/>
              </a:xfrm>
              <a:prstGeom prst="rect">
                <a:avLst/>
              </a:prstGeom>
              <a:blipFill>
                <a:blip r:embed="rId3"/>
                <a:stretch>
                  <a:fillRect l="-3125" r="-5903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2262138" y="1743040"/>
            <a:ext cx="1859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4038053" y="173810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252180" y="1708304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86808" y="1259710"/>
            <a:ext cx="352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Constant multiple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16802" y="1771022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86660" y="3335810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066318" y="3281635"/>
                <a:ext cx="14766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baseline="30000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318" y="3281635"/>
                <a:ext cx="1476686" cy="461665"/>
              </a:xfrm>
              <a:prstGeom prst="rect">
                <a:avLst/>
              </a:prstGeom>
              <a:blipFill>
                <a:blip r:embed="rId4"/>
                <a:stretch>
                  <a:fillRect l="-619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55935" y="2819970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5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65109" y="4141513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109" y="4141513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9714" r="-2286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330050" y="4088703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97750" y="4088703"/>
                <a:ext cx="1367490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30000" dirty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50" y="4088703"/>
                <a:ext cx="1367490" cy="465769"/>
              </a:xfrm>
              <a:prstGeom prst="rect">
                <a:avLst/>
              </a:prstGeom>
              <a:blipFill>
                <a:blip r:embed="rId6"/>
                <a:stretch>
                  <a:fillRect l="-669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47088" y="4144277"/>
                <a:ext cx="12895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4−1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088" y="4144277"/>
                <a:ext cx="1289520" cy="369332"/>
              </a:xfrm>
              <a:prstGeom prst="rect">
                <a:avLst/>
              </a:prstGeom>
              <a:blipFill>
                <a:blip r:embed="rId7"/>
                <a:stretch>
                  <a:fillRect l="-5213" r="-8057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77392" y="4880546"/>
                <a:ext cx="7396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392" y="4880546"/>
                <a:ext cx="739690" cy="369332"/>
              </a:xfrm>
              <a:prstGeom prst="rect">
                <a:avLst/>
              </a:prstGeom>
              <a:blipFill>
                <a:blip r:embed="rId8"/>
                <a:stretch>
                  <a:fillRect l="-8197" r="-245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9"/>
            <a:extLst>
              <a:ext uri="{FF2B5EF4-FFF2-40B4-BE49-F238E27FC236}">
                <a16:creationId xmlns:a16="http://schemas.microsoft.com/office/drawing/2014/main" id="{6F73C8D8-0237-4CCF-980F-8ACF197969DD}"/>
              </a:ext>
            </a:extLst>
          </p:cNvPr>
          <p:cNvSpPr/>
          <p:nvPr/>
        </p:nvSpPr>
        <p:spPr>
          <a:xfrm>
            <a:off x="8152474" y="4579431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9"/>
            <a:extLst>
              <a:ext uri="{FF2B5EF4-FFF2-40B4-BE49-F238E27FC236}">
                <a16:creationId xmlns:a16="http://schemas.microsoft.com/office/drawing/2014/main" id="{1FA1C4E9-D0DA-405C-8937-4316D2191302}"/>
              </a:ext>
            </a:extLst>
          </p:cNvPr>
          <p:cNvSpPr/>
          <p:nvPr/>
        </p:nvSpPr>
        <p:spPr>
          <a:xfrm>
            <a:off x="875374" y="5036631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5AB2F9-34F1-41BB-9FCF-7AD7350BF177}"/>
                  </a:ext>
                </a:extLst>
              </p:cNvPr>
              <p:cNvSpPr txBox="1"/>
              <p:nvPr/>
            </p:nvSpPr>
            <p:spPr>
              <a:xfrm>
                <a:off x="3192040" y="4862564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5AB2F9-34F1-41BB-9FCF-7AD7350BF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040" y="4862564"/>
                <a:ext cx="1062983" cy="369332"/>
              </a:xfrm>
              <a:prstGeom prst="rect">
                <a:avLst/>
              </a:prstGeom>
              <a:blipFill>
                <a:blip r:embed="rId10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0615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7"/>
    </mc:Choice>
    <mc:Fallback xmlns="">
      <p:transition spd="slow" advTm="17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/>
      <p:bldP spid="34" grpId="0"/>
      <p:bldP spid="35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7CC352B-F9F6-4ABE-BF3B-D6B712FD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071" y="2612233"/>
            <a:ext cx="650966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 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74D2696-85BF-4FA4-B6A1-DB420FFFBA98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9755741-8A99-4B68-8B76-EF24C6659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37" y="4204026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4717BD-D852-4274-AFE7-ACF3346A7E5E}"/>
              </a:ext>
            </a:extLst>
          </p:cNvPr>
          <p:cNvSpPr/>
          <p:nvPr/>
        </p:nvSpPr>
        <p:spPr>
          <a:xfrm>
            <a:off x="4236995" y="3320336"/>
            <a:ext cx="2476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FECCD-7B89-4162-800F-C8C854CFFC64}"/>
              </a:ext>
            </a:extLst>
          </p:cNvPr>
          <p:cNvSpPr/>
          <p:nvPr/>
        </p:nvSpPr>
        <p:spPr>
          <a:xfrm>
            <a:off x="4066271" y="426955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B148B8-C6DE-4E64-8EDD-212980387A23}"/>
              </a:ext>
            </a:extLst>
          </p:cNvPr>
          <p:cNvSpPr/>
          <p:nvPr/>
        </p:nvSpPr>
        <p:spPr>
          <a:xfrm>
            <a:off x="5076899" y="4269551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A4064C-7340-4737-BD35-E5F077CE5AB9}"/>
              </a:ext>
            </a:extLst>
          </p:cNvPr>
          <p:cNvSpPr/>
          <p:nvPr/>
        </p:nvSpPr>
        <p:spPr>
          <a:xfrm>
            <a:off x="6122674" y="4274877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5F5196-12C2-4F67-BDF2-8F8D7A672D03}"/>
              </a:ext>
            </a:extLst>
          </p:cNvPr>
          <p:cNvSpPr/>
          <p:nvPr/>
        </p:nvSpPr>
        <p:spPr>
          <a:xfrm>
            <a:off x="7305353" y="4269551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D1A2FD-C458-4928-AA04-A454E0F42694}"/>
              </a:ext>
            </a:extLst>
          </p:cNvPr>
          <p:cNvSpPr/>
          <p:nvPr/>
        </p:nvSpPr>
        <p:spPr>
          <a:xfrm>
            <a:off x="4042384" y="5293532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BA2B83-BC4A-488E-B2DB-4B9FC4BAAD85}"/>
              </a:ext>
            </a:extLst>
          </p:cNvPr>
          <p:cNvSpPr/>
          <p:nvPr/>
        </p:nvSpPr>
        <p:spPr>
          <a:xfrm>
            <a:off x="5053012" y="5293532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45146-CCA2-4ACE-893C-8F4957C5C84C}"/>
              </a:ext>
            </a:extLst>
          </p:cNvPr>
          <p:cNvSpPr/>
          <p:nvPr/>
        </p:nvSpPr>
        <p:spPr>
          <a:xfrm>
            <a:off x="5773860" y="5293531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F73379B-D39B-42DC-9C8A-AAE1E4990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25" y="5128752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DB365F8-0E89-4032-BF55-0D496B34B4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2FE726D-5630-42DF-AC8B-807DEDD3362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6EC288C3-5F2D-0FAD-2591-8D1BA9C60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902" y="1043011"/>
            <a:ext cx="6509666" cy="9829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1D37BD-BB36-8452-8A11-892936C52A46}"/>
              </a:ext>
            </a:extLst>
          </p:cNvPr>
          <p:cNvSpPr txBox="1"/>
          <p:nvPr/>
        </p:nvSpPr>
        <p:spPr>
          <a:xfrm>
            <a:off x="1603395" y="1430386"/>
            <a:ext cx="591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EE7FB6-A4D0-65D2-F0A0-FBEDAE0E5284}"/>
              </a:ext>
            </a:extLst>
          </p:cNvPr>
          <p:cNvSpPr txBox="1"/>
          <p:nvPr/>
        </p:nvSpPr>
        <p:spPr>
          <a:xfrm>
            <a:off x="300225" y="2129123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6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1070AEC0-D330-CBF3-D3ED-52018A4D8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902" y="1040100"/>
            <a:ext cx="3700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Sum or difference rule</a:t>
            </a:r>
          </a:p>
        </p:txBody>
      </p:sp>
    </p:spTree>
    <p:extLst>
      <p:ext uri="{BB962C8B-B14F-4D97-AF65-F5344CB8AC3E}">
        <p14:creationId xmlns:p14="http://schemas.microsoft.com/office/powerpoint/2010/main" val="19729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"/>
    </mc:Choice>
    <mc:Fallback xmlns="">
      <p:transition spd="slow" advTm="31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/>
              <a:t>Solution: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blipFill rotWithShape="0">
                <a:blip r:embed="rId5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345" t="-1639" r="-2874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16581" y="3393240"/>
                <a:ext cx="3124060" cy="70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581" y="3393240"/>
                <a:ext cx="3124060" cy="7034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90829" y="4082834"/>
                <a:ext cx="1419235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829" y="4082834"/>
                <a:ext cx="1419235" cy="79355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457505" y="4859458"/>
                <a:ext cx="1572418" cy="795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05" y="4859458"/>
                <a:ext cx="1572418" cy="79579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035320" y="5026805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blipFill rotWithShape="0">
                <a:blip r:embed="rId10"/>
                <a:stretch>
                  <a:fillRect l="-633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blipFill rotWithShape="0">
                <a:blip r:embed="rId11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blipFill rotWithShape="0">
                <a:blip r:embed="rId12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2719787" y="3444217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19027" y="4249840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99103" y="5024852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97579" y="503212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11162" y="5845068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162" y="5845068"/>
                <a:ext cx="1062983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9770" t="-1667" r="-2874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5590554" y="5743691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867" y="3458794"/>
            <a:ext cx="218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Expanding </a:t>
            </a:r>
            <a:r>
              <a:rPr lang="en-US" sz="1800" b="1" dirty="0">
                <a:solidFill>
                  <a:srgbClr val="FF6600"/>
                </a:solidFill>
              </a:rPr>
              <a:t>(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 + h</a:t>
            </a:r>
            <a:r>
              <a:rPr lang="en-US" sz="1800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b="1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2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7205" y="4315689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 like terms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847860" y="3418337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28695" y="4928884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2018" y="5259837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3576045" y="4960644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125121" y="5388224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0803" y="5292644"/>
            <a:ext cx="592677" cy="23189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292171" y="5866183"/>
            <a:ext cx="49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gradient function  of                           is: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blipFill rotWithShape="0">
                <a:blip r:embed="rId1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8427" t="-1639" r="-112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6325634" y="3430291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11683" y="5788031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endParaRPr lang="en-US" sz="2400" baseline="30000" dirty="0"/>
          </a:p>
        </p:txBody>
      </p:sp>
      <p:sp>
        <p:nvSpPr>
          <p:cNvPr id="36" name="Rectangle 35">
            <a:hlinkClick r:id="rId17"/>
            <a:extLst>
              <a:ext uri="{FF2B5EF4-FFF2-40B4-BE49-F238E27FC236}">
                <a16:creationId xmlns:a16="http://schemas.microsoft.com/office/drawing/2014/main" id="{13EDB0E4-9292-4F39-9630-AF872BA937B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17"/>
            <a:extLst>
              <a:ext uri="{FF2B5EF4-FFF2-40B4-BE49-F238E27FC236}">
                <a16:creationId xmlns:a16="http://schemas.microsoft.com/office/drawing/2014/main" id="{98903BF1-2A1B-4525-A5F5-9FABD3013F0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74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1"/>
    </mc:Choice>
    <mc:Fallback xmlns="">
      <p:transition spd="slow" advTm="17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/>
      <p:bldP spid="3" grpId="0"/>
      <p:bldP spid="5" grpId="0"/>
      <p:bldP spid="40" grpId="0"/>
      <p:bldP spid="2" grpId="0"/>
      <p:bldP spid="50" grpId="0"/>
      <p:bldP spid="8" grpId="0"/>
      <p:bldP spid="52" grpId="0"/>
      <p:bldP spid="59" grpId="0"/>
      <p:bldP spid="60" grpId="0"/>
      <p:bldP spid="64" grpId="0"/>
      <p:bldP spid="65" grpId="0"/>
      <p:bldP spid="66" grpId="0"/>
      <p:bldP spid="67" grpId="0"/>
      <p:bldP spid="68" grpId="0"/>
      <p:bldP spid="69" grpId="0"/>
      <p:bldP spid="10" grpId="0"/>
      <p:bldP spid="75" grpId="0"/>
      <p:bldP spid="79" grpId="0"/>
      <p:bldP spid="80" grpId="0"/>
      <p:bldP spid="16" grpId="0" animBg="1"/>
      <p:bldP spid="84" grpId="0"/>
      <p:bldP spid="86" grpId="0"/>
      <p:bldP spid="87" grpId="0"/>
      <p:bldP spid="88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blipFill rotWithShape="0">
                <a:blip r:embed="rId5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345" t="-1639" r="-2874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16581" y="3393240"/>
                <a:ext cx="4307589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581" y="3393240"/>
                <a:ext cx="4307589" cy="7411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90829" y="4082834"/>
                <a:ext cx="2625206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829" y="4082834"/>
                <a:ext cx="2625206" cy="8334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457505" y="4859458"/>
                <a:ext cx="2729786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05" y="4859458"/>
                <a:ext cx="2729786" cy="83343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blipFill rotWithShape="0">
                <a:blip r:embed="rId10"/>
                <a:stretch>
                  <a:fillRect l="-633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blipFill rotWithShape="0">
                <a:blip r:embed="rId11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blipFill rotWithShape="0">
                <a:blip r:embed="rId12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2719787" y="3444217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19027" y="4249840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99103" y="5024852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11162" y="5845068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162" y="5845068"/>
                <a:ext cx="1062983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9770" t="-1667" r="-2874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5590554" y="5743691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867" y="3458794"/>
            <a:ext cx="218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Expanding</a:t>
            </a:r>
            <a:r>
              <a:rPr lang="en-US" sz="1800" b="1" dirty="0">
                <a:solidFill>
                  <a:srgbClr val="FF6600"/>
                </a:solidFill>
              </a:rPr>
              <a:t> (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 + h</a:t>
            </a:r>
            <a:r>
              <a:rPr lang="en-US" sz="1800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b="1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3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7205" y="4315689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 like terms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828748" y="3461125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28695" y="4928884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2018" y="5259837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3576045" y="4960644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733759" y="5444503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0803" y="5292644"/>
            <a:ext cx="592677" cy="23189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292171" y="5866183"/>
            <a:ext cx="49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gradient function of                               is: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blipFill rotWithShape="0">
                <a:blip r:embed="rId1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8427" t="-1639" r="-112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7443590" y="3516580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11683" y="5788031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endParaRPr lang="en-US" sz="2400" baseline="30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065973" y="4944979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647073" y="4944978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39610" y="4786526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32448" y="4768917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39" name="Rectangle 38">
            <a:hlinkClick r:id="rId17"/>
            <a:extLst>
              <a:ext uri="{FF2B5EF4-FFF2-40B4-BE49-F238E27FC236}">
                <a16:creationId xmlns:a16="http://schemas.microsoft.com/office/drawing/2014/main" id="{8E056482-54F3-420E-BD3B-07492C2F17B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17"/>
            <a:extLst>
              <a:ext uri="{FF2B5EF4-FFF2-40B4-BE49-F238E27FC236}">
                <a16:creationId xmlns:a16="http://schemas.microsoft.com/office/drawing/2014/main" id="{07BB9E05-2016-42E5-B271-CCEC8DD5FF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86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96"/>
    </mc:Choice>
    <mc:Fallback xmlns="">
      <p:transition spd="slow" advTm="90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/>
      <p:bldP spid="3" grpId="0"/>
      <p:bldP spid="5" grpId="0"/>
      <p:bldP spid="40" grpId="0"/>
      <p:bldP spid="2" grpId="0"/>
      <p:bldP spid="50" grpId="0"/>
      <p:bldP spid="52" grpId="0"/>
      <p:bldP spid="59" grpId="0"/>
      <p:bldP spid="60" grpId="0"/>
      <p:bldP spid="64" grpId="0"/>
      <p:bldP spid="65" grpId="0"/>
      <p:bldP spid="66" grpId="0"/>
      <p:bldP spid="68" grpId="0"/>
      <p:bldP spid="69" grpId="0"/>
      <p:bldP spid="10" grpId="0"/>
      <p:bldP spid="75" grpId="0"/>
      <p:bldP spid="79" grpId="0"/>
      <p:bldP spid="80" grpId="0"/>
      <p:bldP spid="16" grpId="0" animBg="1"/>
      <p:bldP spid="84" grpId="0"/>
      <p:bldP spid="86" grpId="0"/>
      <p:bldP spid="87" grpId="0"/>
      <p:bldP spid="88" grpId="0"/>
      <p:bldP spid="4" grpId="0"/>
      <p:bldP spid="9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= x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blipFill rotWithShape="0">
                <a:blip r:embed="rId5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345" t="-1639" r="-2874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16581" y="3393240"/>
                <a:ext cx="5485861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581" y="3393240"/>
                <a:ext cx="5485861" cy="7411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90829" y="4082834"/>
                <a:ext cx="3803477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829" y="4082834"/>
                <a:ext cx="3803477" cy="8334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457505" y="4859458"/>
                <a:ext cx="3917354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(4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05" y="4859458"/>
                <a:ext cx="3917354" cy="83343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blipFill rotWithShape="0">
                <a:blip r:embed="rId10"/>
                <a:stretch>
                  <a:fillRect l="-633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blipFill rotWithShape="0">
                <a:blip r:embed="rId11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blipFill rotWithShape="0">
                <a:blip r:embed="rId12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2719787" y="3444217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19027" y="4249840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99103" y="5024852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11162" y="5830356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162" y="5830356"/>
                <a:ext cx="1062983" cy="369332"/>
              </a:xfrm>
              <a:prstGeom prst="rect">
                <a:avLst/>
              </a:prstGeom>
              <a:blipFill>
                <a:blip r:embed="rId13"/>
                <a:stretch>
                  <a:fillRect l="-9770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5590554" y="578815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752" y="3458794"/>
            <a:ext cx="218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Expanding</a:t>
            </a:r>
            <a:r>
              <a:rPr lang="en-US" sz="1800" b="1" dirty="0">
                <a:solidFill>
                  <a:srgbClr val="FF6600"/>
                </a:solidFill>
              </a:rPr>
              <a:t> (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 + h</a:t>
            </a:r>
            <a:r>
              <a:rPr lang="en-US" sz="1800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b="1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3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43090" y="4315689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 like terms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810162" y="3461130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84580" y="4928884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7903" y="5259837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3576045" y="4960644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314180" y="5415467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0803" y="5292644"/>
            <a:ext cx="592677" cy="23189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248056" y="5866183"/>
            <a:ext cx="49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gradient function of                               is: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blipFill rotWithShape="0">
                <a:blip r:embed="rId1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8427" t="-1639" r="-112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8652192" y="3485103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11683" y="5788031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4</a:t>
            </a:r>
            <a:endParaRPr lang="en-US" sz="2400" baseline="30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262459" y="4944979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114817" y="4944978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4786526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00192" y="4768917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809874" y="4949098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995249" y="4773037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47" name="Rectangle 46">
            <a:hlinkClick r:id="rId17"/>
            <a:extLst>
              <a:ext uri="{FF2B5EF4-FFF2-40B4-BE49-F238E27FC236}">
                <a16:creationId xmlns:a16="http://schemas.microsoft.com/office/drawing/2014/main" id="{70956CB3-A6AD-4A33-A7AE-9434C516B80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17"/>
            <a:extLst>
              <a:ext uri="{FF2B5EF4-FFF2-40B4-BE49-F238E27FC236}">
                <a16:creationId xmlns:a16="http://schemas.microsoft.com/office/drawing/2014/main" id="{C62F581E-69E4-49A2-BF03-E6B1DF2E1DB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35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36"/>
    </mc:Choice>
    <mc:Fallback xmlns="">
      <p:transition spd="slow" advTm="119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/>
      <p:bldP spid="3" grpId="0"/>
      <p:bldP spid="5" grpId="0"/>
      <p:bldP spid="40" grpId="0"/>
      <p:bldP spid="2" grpId="0"/>
      <p:bldP spid="50" grpId="0"/>
      <p:bldP spid="52" grpId="0"/>
      <p:bldP spid="59" grpId="0"/>
      <p:bldP spid="60" grpId="0"/>
      <p:bldP spid="64" grpId="0"/>
      <p:bldP spid="65" grpId="0"/>
      <p:bldP spid="66" grpId="0"/>
      <p:bldP spid="68" grpId="0"/>
      <p:bldP spid="69" grpId="0"/>
      <p:bldP spid="10" grpId="0"/>
      <p:bldP spid="75" grpId="0"/>
      <p:bldP spid="79" grpId="0"/>
      <p:bldP spid="80" grpId="0"/>
      <p:bldP spid="16" grpId="0" animBg="1"/>
      <p:bldP spid="84" grpId="0"/>
      <p:bldP spid="86" grpId="0"/>
      <p:bldP spid="87" grpId="0"/>
      <p:bldP spid="88" grpId="0"/>
      <p:bldP spid="4" grpId="0"/>
      <p:bldP spid="9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19672" y="3429000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f(x) = x</a:t>
            </a:r>
            <a:r>
              <a:rPr lang="en-US" sz="3200" baseline="30000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results we can try to find a rule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55255" y="1565706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255" y="1565706"/>
                <a:ext cx="1062983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0345" t="-1667" r="-2874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234647" y="1464329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5776" y="150866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55255" y="2213843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255" y="2213843"/>
                <a:ext cx="106298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0345" t="-1639" r="-287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234647" y="2112466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776" y="2156806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55255" y="2909973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255" y="2909973"/>
                <a:ext cx="1062983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0345" t="-1639" r="-287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234647" y="2808596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5776" y="2852936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4</a:t>
            </a:r>
            <a:endParaRPr lang="en-US" sz="24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3767620" y="1562855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751560" y="2202972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731540" y="2886405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55255" y="3999015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255" y="3999015"/>
                <a:ext cx="10629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345" t="-1639" r="-287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234647" y="3897638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55776" y="3941978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30000" dirty="0" err="1">
                <a:latin typeface="Times New Roman" pitchFamily="18" charset="0"/>
              </a:rPr>
              <a:t>n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31540" y="3975447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062390" y="3975447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635744" y="3471391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07340" y="3969060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11386" y="5007127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62390" y="5010912"/>
            <a:ext cx="1334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baseline="30000" dirty="0">
                <a:latin typeface="Times New Roman" pitchFamily="18" charset="0"/>
              </a:rPr>
              <a:t>12</a:t>
            </a:r>
            <a:endParaRPr lang="en-US" sz="24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380661" y="4491287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07935" y="5669280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35" y="5669280"/>
                <a:ext cx="1062983" cy="369332"/>
              </a:xfrm>
              <a:prstGeom prst="rect">
                <a:avLst/>
              </a:prstGeom>
              <a:blipFill>
                <a:blip r:embed="rId7"/>
                <a:stretch>
                  <a:fillRect l="-9714" r="-2286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787327" y="5669280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08456" y="5672382"/>
            <a:ext cx="1334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12</a:t>
            </a:r>
            <a:endParaRPr lang="en-US" sz="2400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3320300" y="5669280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503086" y="6268808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hlinkClick r:id="rId8"/>
            <a:extLst>
              <a:ext uri="{FF2B5EF4-FFF2-40B4-BE49-F238E27FC236}">
                <a16:creationId xmlns:a16="http://schemas.microsoft.com/office/drawing/2014/main" id="{F94DFB5D-9128-464F-9C1C-BC104E62AA0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8"/>
            <a:extLst>
              <a:ext uri="{FF2B5EF4-FFF2-40B4-BE49-F238E27FC236}">
                <a16:creationId xmlns:a16="http://schemas.microsoft.com/office/drawing/2014/main" id="{B67FAEB2-1738-48B2-9F97-31803D835F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049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7"/>
    </mc:Choice>
    <mc:Fallback xmlns="">
      <p:transition spd="slow" advTm="103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1162" y="226843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</a:p>
        </p:txBody>
      </p:sp>
      <p:sp>
        <p:nvSpPr>
          <p:cNvPr id="444430" name="Rectangle 14"/>
          <p:cNvSpPr>
            <a:spLocks noChangeArrowheads="1"/>
          </p:cNvSpPr>
          <p:nvPr/>
        </p:nvSpPr>
        <p:spPr bwMode="auto">
          <a:xfrm>
            <a:off x="1990688" y="2648539"/>
            <a:ext cx="3889426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762" y="2609704"/>
            <a:ext cx="3959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34960" y="362619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multiple rule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914486" y="4060087"/>
            <a:ext cx="3886200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0" name="TextBox 19"/>
          <p:cNvSpPr txBox="1"/>
          <p:nvPr/>
        </p:nvSpPr>
        <p:spPr>
          <a:xfrm>
            <a:off x="1983121" y="4040669"/>
            <a:ext cx="3955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945997" y="3874894"/>
            <a:ext cx="25233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derivative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 constant times a function is the constant times the derivative of the function.</a:t>
            </a:r>
            <a:endParaRPr lang="en-US" sz="1600" baseline="30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945998" y="2602628"/>
            <a:ext cx="25233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derivative of any constant is zero.</a:t>
            </a:r>
            <a:endParaRPr lang="en-US" sz="1600" baseline="30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681E17-2F3F-4A30-9EB8-F1575F3CA570}"/>
              </a:ext>
            </a:extLst>
          </p:cNvPr>
          <p:cNvSpPr/>
          <p:nvPr/>
        </p:nvSpPr>
        <p:spPr>
          <a:xfrm>
            <a:off x="1990686" y="1228432"/>
            <a:ext cx="3886200" cy="874057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16834-AD2D-4B2A-B0D3-17A0DB4FAC19}"/>
                  </a:ext>
                </a:extLst>
              </p:cNvPr>
              <p:cNvSpPr txBox="1"/>
              <p:nvPr/>
            </p:nvSpPr>
            <p:spPr>
              <a:xfrm>
                <a:off x="2848471" y="1655151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16834-AD2D-4B2A-B0D3-17A0DB4FA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471" y="1655151"/>
                <a:ext cx="1062983" cy="369332"/>
              </a:xfrm>
              <a:prstGeom prst="rect">
                <a:avLst/>
              </a:prstGeom>
              <a:blipFill>
                <a:blip r:embed="rId4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DCA3EA1-445A-469E-93F8-9776B3C6369B}"/>
              </a:ext>
            </a:extLst>
          </p:cNvPr>
          <p:cNvSpPr txBox="1"/>
          <p:nvPr/>
        </p:nvSpPr>
        <p:spPr>
          <a:xfrm>
            <a:off x="3927863" y="1553774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FF784E-DBF3-4F5F-AC51-E3342BB565F1}"/>
              </a:ext>
            </a:extLst>
          </p:cNvPr>
          <p:cNvSpPr/>
          <p:nvPr/>
        </p:nvSpPr>
        <p:spPr>
          <a:xfrm>
            <a:off x="2529262" y="1204027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FF6600"/>
                </a:solidFill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</a:rPr>
              <a:t>)</a:t>
            </a:r>
            <a:r>
              <a:rPr lang="en-US" sz="2400" i="1" dirty="0">
                <a:solidFill>
                  <a:srgbClr val="FF6600"/>
                </a:solidFill>
                <a:latin typeface="Times New Roman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US" sz="2400" i="1" baseline="30000" dirty="0" err="1">
                <a:solidFill>
                  <a:srgbClr val="FF6600"/>
                </a:solidFill>
              </a:rPr>
              <a:t>n</a:t>
            </a:r>
            <a:endParaRPr lang="en-US" sz="2400" baseline="30000" dirty="0">
              <a:solidFill>
                <a:srgbClr val="FF66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878773-AE4D-49D3-B1ED-6E9D000299EA}"/>
              </a:ext>
            </a:extLst>
          </p:cNvPr>
          <p:cNvSpPr txBox="1"/>
          <p:nvPr/>
        </p:nvSpPr>
        <p:spPr>
          <a:xfrm>
            <a:off x="1990686" y="1629611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then</a:t>
            </a:r>
            <a:endParaRPr lang="en-GB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46D84E-0EEA-4166-9D78-A3D11879E373}"/>
              </a:ext>
            </a:extLst>
          </p:cNvPr>
          <p:cNvSpPr txBox="1"/>
          <p:nvPr/>
        </p:nvSpPr>
        <p:spPr>
          <a:xfrm>
            <a:off x="3783285" y="1237132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dirty="0">
                <a:solidFill>
                  <a:srgbClr val="010066"/>
                </a:solidFill>
                <a:sym typeface="Symbol" panose="05050102010706020507" pitchFamily="18" charset="2"/>
              </a:rPr>
              <a:t> ℝ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714A26-0DE5-4731-8583-AFBB94A064E8}"/>
              </a:ext>
            </a:extLst>
          </p:cNvPr>
          <p:cNvSpPr txBox="1"/>
          <p:nvPr/>
        </p:nvSpPr>
        <p:spPr>
          <a:xfrm>
            <a:off x="455935" y="746137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b="1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598D5F-07CC-4EB2-B763-1F6B27677157}"/>
              </a:ext>
            </a:extLst>
          </p:cNvPr>
          <p:cNvSpPr txBox="1"/>
          <p:nvPr/>
        </p:nvSpPr>
        <p:spPr>
          <a:xfrm>
            <a:off x="2098172" y="1226759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15BA20E3-0F4C-402C-9C9B-CAF72F8DEE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5"/>
            <a:extLst>
              <a:ext uri="{FF2B5EF4-FFF2-40B4-BE49-F238E27FC236}">
                <a16:creationId xmlns:a16="http://schemas.microsoft.com/office/drawing/2014/main" id="{CC9C01DF-AD55-4938-81D7-996F5963922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34ECDCE-0AFC-9C8E-B194-CDE52E13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60" y="4938706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Sum or difference rule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01C72D70-6E99-B220-E71E-160213310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486" y="5351746"/>
            <a:ext cx="3886200" cy="982968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17775D-BB53-FC8C-F485-74FB03FFEC04}"/>
              </a:ext>
            </a:extLst>
          </p:cNvPr>
          <p:cNvSpPr txBox="1"/>
          <p:nvPr/>
        </p:nvSpPr>
        <p:spPr>
          <a:xfrm>
            <a:off x="2024273" y="5402279"/>
            <a:ext cx="3377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 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E6014676-3910-38BC-DE9E-BF7B4B042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5997" y="5098689"/>
            <a:ext cx="24687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 of a function that is the sum or difference of two or more  terms is the sum or difference  of the derivatives of the terms</a:t>
            </a:r>
            <a:endParaRPr lang="en-US" sz="1600" baseline="3000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30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0"/>
    </mc:Choice>
    <mc:Fallback xmlns="">
      <p:transition spd="slow" advTm="24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/>
      <p:bldP spid="444430" grpId="0" animBg="1"/>
      <p:bldP spid="6" grpId="0"/>
      <p:bldP spid="18" grpId="0"/>
      <p:bldP spid="19" grpId="0" animBg="1"/>
      <p:bldP spid="20" grpId="0"/>
      <p:bldP spid="25" grpId="0"/>
      <p:bldP spid="26" grpId="0"/>
      <p:bldP spid="15" grpId="0" animBg="1"/>
      <p:bldP spid="17" grpId="0"/>
      <p:bldP spid="27" grpId="0"/>
      <p:bldP spid="28" grpId="0"/>
      <p:bldP spid="29" grpId="0"/>
      <p:bldP spid="30" grpId="0"/>
      <p:bldP spid="2" grpId="0"/>
      <p:bldP spid="3" grpId="0" animBg="1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23138" y="1106957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58721" y="167697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721" y="1676972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138113" y="1575595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59242" y="1619935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30000" dirty="0" err="1">
                <a:latin typeface="Times New Roman" pitchFamily="18" charset="0"/>
              </a:rPr>
              <a:t>n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635006" y="1653404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965856" y="165340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39210" y="1149348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0806" y="1647017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22870" y="2952855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531446" y="2815060"/>
                <a:ext cx="1255921" cy="615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46" y="2815060"/>
                <a:ext cx="1255921" cy="615874"/>
              </a:xfrm>
              <a:prstGeom prst="rect">
                <a:avLst/>
              </a:prstGeom>
              <a:blipFill>
                <a:blip r:embed="rId4"/>
                <a:stretch>
                  <a:fillRect l="-728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06402" y="2422817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05907" y="440332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907" y="4403329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285299" y="433756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–3–1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919044" y="3597122"/>
            <a:ext cx="1798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= 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 –3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US" sz="2400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8272" y="4358274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919044" y="4973763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632995" y="3504382"/>
                <a:ext cx="1255921" cy="615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995" y="3504382"/>
                <a:ext cx="1255921" cy="615874"/>
              </a:xfrm>
              <a:prstGeom prst="rect">
                <a:avLst/>
              </a:prstGeom>
              <a:blipFill>
                <a:blip r:embed="rId6"/>
                <a:stretch>
                  <a:fillRect l="-77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987749" y="5609964"/>
                <a:ext cx="1013867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749" y="5609964"/>
                <a:ext cx="1013867" cy="616644"/>
              </a:xfrm>
              <a:prstGeom prst="rect">
                <a:avLst/>
              </a:prstGeom>
              <a:blipFill>
                <a:blip r:embed="rId7"/>
                <a:stretch>
                  <a:fillRect l="-898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hlinkClick r:id="rId8"/>
            <a:extLst>
              <a:ext uri="{FF2B5EF4-FFF2-40B4-BE49-F238E27FC236}">
                <a16:creationId xmlns:a16="http://schemas.microsoft.com/office/drawing/2014/main" id="{EA9FAE5E-C243-44FB-89DC-AF2DAC9B2B3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8"/>
            <a:extLst>
              <a:ext uri="{FF2B5EF4-FFF2-40B4-BE49-F238E27FC236}">
                <a16:creationId xmlns:a16="http://schemas.microsoft.com/office/drawing/2014/main" id="{4D858143-B369-4C04-B0C0-5F5816B9408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782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2"/>
    </mc:Choice>
    <mc:Fallback xmlns="">
      <p:transition spd="slow" advTm="29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66961" y="1093451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f(x) = x</a:t>
            </a:r>
            <a:r>
              <a:rPr lang="en-US" sz="3200" baseline="30000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02544" y="1663466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544" y="1663466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181936" y="1562089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03065" y="160642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30000" dirty="0" err="1">
                <a:latin typeface="Times New Roman" pitchFamily="18" charset="0"/>
              </a:rPr>
              <a:t>n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678829" y="1639898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009679" y="1639898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83033" y="1135842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4629" y="1633511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67503" y="2757842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047161" y="2703667"/>
                <a:ext cx="1367490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161" y="2703667"/>
                <a:ext cx="1367490" cy="465769"/>
              </a:xfrm>
              <a:prstGeom prst="rect">
                <a:avLst/>
              </a:prstGeom>
              <a:blipFill>
                <a:blip r:embed="rId4"/>
                <a:stretch>
                  <a:fillRect l="-7143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36778" y="2242002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10624" y="349715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624" y="3497157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063547" y="3370091"/>
                <a:ext cx="1703415" cy="596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= 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400" i="1" baseline="30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i="1" dirty="0">
                    <a:latin typeface="Times New Roman" pitchFamily="18" charset="0"/>
                  </a:rPr>
                  <a:t> 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47" y="3370091"/>
                <a:ext cx="1703415" cy="596830"/>
              </a:xfrm>
              <a:prstGeom prst="rect">
                <a:avLst/>
              </a:prstGeom>
              <a:blipFill>
                <a:blip r:embed="rId6"/>
                <a:stretch>
                  <a:fillRect l="-5735" b="-22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622989" y="3496703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800100" y="3496703"/>
                <a:ext cx="1367490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3496703"/>
                <a:ext cx="1367490" cy="465769"/>
              </a:xfrm>
              <a:prstGeom prst="rect">
                <a:avLst/>
              </a:prstGeom>
              <a:blipFill>
                <a:blip r:embed="rId7"/>
                <a:stretch>
                  <a:fillRect l="-6667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852100" y="4952901"/>
                <a:ext cx="863185" cy="758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100" y="4952901"/>
                <a:ext cx="863185" cy="758952"/>
              </a:xfrm>
              <a:prstGeom prst="rect">
                <a:avLst/>
              </a:prstGeom>
              <a:blipFill>
                <a:blip r:embed="rId8"/>
                <a:stretch>
                  <a:fillRect l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3607" y="3313823"/>
                <a:ext cx="92884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607" y="3313823"/>
                <a:ext cx="928844" cy="6914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03878" y="4099611"/>
                <a:ext cx="111370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878" y="4099611"/>
                <a:ext cx="1113703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52100" y="5752720"/>
                <a:ext cx="950901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100" y="5752720"/>
                <a:ext cx="950901" cy="76296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12"/>
            <a:extLst>
              <a:ext uri="{FF2B5EF4-FFF2-40B4-BE49-F238E27FC236}">
                <a16:creationId xmlns:a16="http://schemas.microsoft.com/office/drawing/2014/main" id="{6F73C8D8-0237-4CCF-980F-8ACF197969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12"/>
            <a:extLst>
              <a:ext uri="{FF2B5EF4-FFF2-40B4-BE49-F238E27FC236}">
                <a16:creationId xmlns:a16="http://schemas.microsoft.com/office/drawing/2014/main" id="{1FA1C4E9-D0DA-405C-8937-4316D21913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98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0"/>
    </mc:Choice>
    <mc:Fallback xmlns="">
      <p:transition spd="slow" advTm="25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2" grpId="0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830688" y="1543956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f(x) = k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66271" y="2113971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271" y="2113971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445663" y="2084015"/>
            <a:ext cx="49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66792" y="2056934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k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942556" y="2090403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118366" y="2048012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846760" y="1586347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18356" y="2084016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008795" y="3701850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constant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851961" y="3662700"/>
                <a:ext cx="11432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961" y="3662700"/>
                <a:ext cx="1143262" cy="461665"/>
              </a:xfrm>
              <a:prstGeom prst="rect">
                <a:avLst/>
              </a:prstGeom>
              <a:blipFill>
                <a:blip r:embed="rId4"/>
                <a:stretch>
                  <a:fillRect l="-7979" t="-10526" r="-53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28889" y="3064404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93724" y="451313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724" y="4513139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256299" y="4476856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079695" y="4489085"/>
                <a:ext cx="11432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695" y="4489085"/>
                <a:ext cx="1143262" cy="461665"/>
              </a:xfrm>
              <a:prstGeom prst="rect">
                <a:avLst/>
              </a:prstGeom>
              <a:blipFill>
                <a:blip r:embed="rId6"/>
                <a:stretch>
                  <a:fillRect l="-7979" t="-10526" r="-53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6082520" y="4527113"/>
            <a:ext cx="153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0</a:t>
            </a:r>
            <a:endParaRPr lang="en-GB" sz="2400" dirty="0"/>
          </a:p>
        </p:txBody>
      </p:sp>
      <p:sp>
        <p:nvSpPr>
          <p:cNvPr id="37" name="Rectangle 36">
            <a:hlinkClick r:id="rId7"/>
            <a:extLst>
              <a:ext uri="{FF2B5EF4-FFF2-40B4-BE49-F238E27FC236}">
                <a16:creationId xmlns:a16="http://schemas.microsoft.com/office/drawing/2014/main" id="{6F73C8D8-0237-4CCF-980F-8ACF197969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7"/>
            <a:extLst>
              <a:ext uri="{FF2B5EF4-FFF2-40B4-BE49-F238E27FC236}">
                <a16:creationId xmlns:a16="http://schemas.microsoft.com/office/drawing/2014/main" id="{1FA1C4E9-D0DA-405C-8937-4316D21913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65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6"/>
    </mc:Choice>
    <mc:Fallback xmlns="">
      <p:transition spd="slow" advTm="15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/>
      <p:bldP spid="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0.9|0.9|0.3|0.6|0.3|0.5|0.5|0.7|0.5|0.6|0.5|0.6|0.5|0.5|0.3|0.5|0.5|0.5|0.4|0.4|0.3|0.5|0.2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2|0.3|0.3|0.3|0.1|0.4|0.2|0.4|0.3|0.3|0.3|0.3|0.2|0.3|0.2|0.3|0.3|0.4|0.3|0.4|0.2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3|0.5|0.2|0.5|0.3|0.4|0.3|0.4|0.2|0.5|0.2|0.4|0.2|0.4|0.4|0.3|0.4|0.5|0.3|0.5|0.3|0.5|0.5|0.6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4|0.3|0.5|0.3|0.5|0.2|0.4|0.2|0.5|0.1|0.3|0.3|0.4|0.1|0.4|0.1|0.3|0.2|0.3|0.2|0.3|0.2|0.4|0.2|0.3|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1|0.3|0.2|0.3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2|0.5|0.3|0.5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2|0.3|0.1|0.4|0.1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3|0.1|0.2|0.1|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2411</TotalTime>
  <Words>1027</Words>
  <Application>Microsoft Office PowerPoint</Application>
  <PresentationFormat>On-screen Show (4:3)</PresentationFormat>
  <Paragraphs>230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The derivative of f(x) = axn</vt:lpstr>
      <vt:lpstr>The derivative of f(x) = xn</vt:lpstr>
      <vt:lpstr>The derivative of f(x) = xn</vt:lpstr>
      <vt:lpstr>The derivative of f(x) = xn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70</cp:revision>
  <dcterms:created xsi:type="dcterms:W3CDTF">2015-10-05T13:48:41Z</dcterms:created>
  <dcterms:modified xsi:type="dcterms:W3CDTF">2023-08-10T08:23:00Z</dcterms:modified>
</cp:coreProperties>
</file>