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3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10/08/2023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26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9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34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91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9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28808C-D470-479D-97DF-E3C8681C10E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4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4167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175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41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983969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4341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17614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301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397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169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233318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015000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1021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2387" y="3200400"/>
            <a:ext cx="7211961" cy="1600200"/>
          </a:xfrm>
        </p:spPr>
        <p:txBody>
          <a:bodyPr/>
          <a:lstStyle/>
          <a:p>
            <a:pPr marL="633413" indent="-633413"/>
            <a:r>
              <a:rPr lang="en-US" dirty="0"/>
              <a:t>LO: Using the first derivative to determine if a function is increasing or decreasing.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Increasing and decreasing functions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C549FF3D-EDD3-4222-87C0-FA91D9E40CF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207168F-A785-4308-8981-36A9333E3B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6A74F8-719F-062F-2328-1C29DC089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360A-D7CC-4D6C-85C7-DD415AFB7EFC}" type="datetime3">
              <a:rPr lang="en-US" smtClean="0"/>
              <a:t>10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5878384" y="4840430"/>
            <a:ext cx="3127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on (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and (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–1,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0) since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’(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&gt; 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3"/>
              <p:cNvSpPr txBox="1">
                <a:spLocks noChangeArrowheads="1"/>
              </p:cNvSpPr>
              <p:nvPr/>
            </p:nvSpPr>
            <p:spPr bwMode="auto">
              <a:xfrm>
                <a:off x="182880" y="638126"/>
                <a:ext cx="8784976" cy="1067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Use the derivative of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to find the intervals on which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is increasing or decreasing.</a:t>
                </a:r>
              </a:p>
            </p:txBody>
          </p:sp>
        </mc:Choice>
        <mc:Fallback xmlns="">
          <p:sp>
            <p:nvSpPr>
              <p:cNvPr id="5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" y="638126"/>
                <a:ext cx="8784976" cy="1067728"/>
              </a:xfrm>
              <a:prstGeom prst="rect">
                <a:avLst/>
              </a:prstGeom>
              <a:blipFill rotWithShape="0">
                <a:blip r:embed="rId3"/>
                <a:stretch>
                  <a:fillRect l="-274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9"/>
            <a:ext cx="8229600" cy="43537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 diagrams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74173" y="4613717"/>
            <a:ext cx="3566160" cy="310701"/>
            <a:chOff x="4369198" y="4470630"/>
            <a:chExt cx="3566160" cy="310701"/>
          </a:xfrm>
        </p:grpSpPr>
        <p:sp>
          <p:nvSpPr>
            <p:cNvPr id="98" name="Line 605"/>
            <p:cNvSpPr>
              <a:spLocks noChangeShapeType="1"/>
            </p:cNvSpPr>
            <p:nvPr/>
          </p:nvSpPr>
          <p:spPr bwMode="auto">
            <a:xfrm>
              <a:off x="4369198" y="4486215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Text Box 637"/>
            <p:cNvSpPr txBox="1">
              <a:spLocks noChangeArrowheads="1"/>
            </p:cNvSpPr>
            <p:nvPr/>
          </p:nvSpPr>
          <p:spPr bwMode="auto">
            <a:xfrm>
              <a:off x="6133147" y="4534978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0" name="Text Box 612"/>
            <p:cNvSpPr txBox="1">
              <a:spLocks noChangeArrowheads="1"/>
            </p:cNvSpPr>
            <p:nvPr/>
          </p:nvSpPr>
          <p:spPr bwMode="auto">
            <a:xfrm>
              <a:off x="6459308" y="453046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01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02" name="Text Box 614"/>
            <p:cNvSpPr txBox="1">
              <a:spLocks noChangeArrowheads="1"/>
            </p:cNvSpPr>
            <p:nvPr/>
          </p:nvSpPr>
          <p:spPr bwMode="auto">
            <a:xfrm>
              <a:off x="7059743" y="453685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03" name="Text Box 628"/>
            <p:cNvSpPr txBox="1">
              <a:spLocks noChangeArrowheads="1"/>
            </p:cNvSpPr>
            <p:nvPr/>
          </p:nvSpPr>
          <p:spPr bwMode="auto">
            <a:xfrm>
              <a:off x="5150749" y="4530464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-3</a:t>
              </a:r>
            </a:p>
          </p:txBody>
        </p:sp>
        <p:sp>
          <p:nvSpPr>
            <p:cNvPr id="104" name="Text Box 629"/>
            <p:cNvSpPr txBox="1">
              <a:spLocks noChangeArrowheads="1"/>
            </p:cNvSpPr>
            <p:nvPr/>
          </p:nvSpPr>
          <p:spPr bwMode="auto">
            <a:xfrm>
              <a:off x="5477325" y="453046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-2</a:t>
              </a:r>
            </a:p>
          </p:txBody>
        </p:sp>
        <p:sp>
          <p:nvSpPr>
            <p:cNvPr id="105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320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65084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2591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5766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169760" y="447698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>
            <a:off x="6364755" y="4430837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Box 613"/>
          <p:cNvSpPr txBox="1">
            <a:spLocks noChangeArrowheads="1"/>
          </p:cNvSpPr>
          <p:nvPr/>
        </p:nvSpPr>
        <p:spPr bwMode="auto">
          <a:xfrm>
            <a:off x="6826168" y="431139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883143" y="1660583"/>
                <a:ext cx="1494768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143" y="1660583"/>
                <a:ext cx="1494768" cy="668388"/>
              </a:xfrm>
              <a:prstGeom prst="rect">
                <a:avLst/>
              </a:prstGeom>
              <a:blipFill rotWithShape="0">
                <a:blip r:embed="rId4"/>
                <a:stretch>
                  <a:fillRect l="-6531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385730" y="229043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derivative of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Rectangle 152"/>
              <p:cNvSpPr/>
              <p:nvPr/>
            </p:nvSpPr>
            <p:spPr>
              <a:xfrm>
                <a:off x="3859777" y="2276435"/>
                <a:ext cx="3692549" cy="7214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’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  <m:sSup>
                          <m:sSup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−(</m:t>
                            </m:r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−4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)(2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GB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3" name="Rectangle 1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777" y="2276435"/>
                <a:ext cx="3692549" cy="721480"/>
              </a:xfrm>
              <a:prstGeom prst="rect">
                <a:avLst/>
              </a:prstGeom>
              <a:blipFill rotWithShape="0">
                <a:blip r:embed="rId5"/>
                <a:stretch>
                  <a:fillRect l="-2475" b="-16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Rectangle 153"/>
          <p:cNvSpPr/>
          <p:nvPr/>
        </p:nvSpPr>
        <p:spPr>
          <a:xfrm>
            <a:off x="434885" y="3367508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critical numbers where 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f’ (x) = 0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5" name="Rectangle 154"/>
              <p:cNvSpPr/>
              <p:nvPr/>
            </p:nvSpPr>
            <p:spPr>
              <a:xfrm>
                <a:off x="3674649" y="3315690"/>
                <a:ext cx="1563890" cy="654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GB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649" y="3315690"/>
                <a:ext cx="1563890" cy="654603"/>
              </a:xfrm>
              <a:prstGeom prst="rect">
                <a:avLst/>
              </a:prstGeom>
              <a:blipFill>
                <a:blip r:embed="rId6"/>
                <a:stretch>
                  <a:fillRect r="-5078" b="-2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Rectangle 155"/>
          <p:cNvSpPr/>
          <p:nvPr/>
        </p:nvSpPr>
        <p:spPr>
          <a:xfrm>
            <a:off x="7522373" y="3371849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6329062" y="458495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Text Box 613"/>
          <p:cNvSpPr txBox="1">
            <a:spLocks noChangeArrowheads="1"/>
          </p:cNvSpPr>
          <p:nvPr/>
        </p:nvSpPr>
        <p:spPr bwMode="auto">
          <a:xfrm>
            <a:off x="6384172" y="430747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365255" y="3457386"/>
            <a:ext cx="2387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critical number is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81021" y="444472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sign diagram for f’(x)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28977" y="4712397"/>
            <a:ext cx="467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Evaluate the derivative in the two intervals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7" name="Rectangle 166"/>
              <p:cNvSpPr/>
              <p:nvPr/>
            </p:nvSpPr>
            <p:spPr>
              <a:xfrm>
                <a:off x="414301" y="4970829"/>
                <a:ext cx="1622560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’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(–2) =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67" name="Rectangle 1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01" y="4970829"/>
                <a:ext cx="1622560" cy="614977"/>
              </a:xfrm>
              <a:prstGeom prst="rect">
                <a:avLst/>
              </a:prstGeom>
              <a:blipFill>
                <a:blip r:embed="rId7"/>
                <a:stretch>
                  <a:fillRect l="-6015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9" name="Rectangle 168"/>
          <p:cNvSpPr/>
          <p:nvPr/>
        </p:nvSpPr>
        <p:spPr>
          <a:xfrm>
            <a:off x="2853111" y="5006561"/>
            <a:ext cx="203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(-0.5) = - 5.3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927182" y="5079798"/>
            <a:ext cx="98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4761143" y="5024542"/>
            <a:ext cx="98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3875901" y="2820134"/>
                <a:ext cx="1980670" cy="671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’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GB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901" y="2820134"/>
                <a:ext cx="1980670" cy="671018"/>
              </a:xfrm>
              <a:prstGeom prst="rect">
                <a:avLst/>
              </a:prstGeom>
              <a:blipFill>
                <a:blip r:embed="rId8"/>
                <a:stretch>
                  <a:fillRect l="-4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392086" y="407322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where f’(x) is undefined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41283" y="4567997"/>
            <a:ext cx="91440" cy="9144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995568" y="4588503"/>
            <a:ext cx="91440" cy="9144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040892" y="4282375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</a:t>
            </a:r>
          </a:p>
        </p:txBody>
      </p:sp>
      <p:sp>
        <p:nvSpPr>
          <p:cNvPr id="43" name="Text Box 613"/>
          <p:cNvSpPr txBox="1">
            <a:spLocks noChangeArrowheads="1"/>
          </p:cNvSpPr>
          <p:nvPr/>
        </p:nvSpPr>
        <p:spPr bwMode="auto">
          <a:xfrm>
            <a:off x="5520232" y="4279833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423150" y="4079932"/>
                <a:ext cx="432919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3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f’(x) is undefined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GB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kumimoji="0" lang="en-GB" sz="1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150" y="4079932"/>
                <a:ext cx="4329191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268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7552326" y="3970506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±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63005" y="5575101"/>
            <a:ext cx="1673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(0.5) =5.3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11317" y="5586656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/>
              <p:cNvSpPr/>
              <p:nvPr/>
            </p:nvSpPr>
            <p:spPr>
              <a:xfrm>
                <a:off x="2915388" y="5410153"/>
                <a:ext cx="1265090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’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(2)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388" y="5410153"/>
                <a:ext cx="1265090" cy="614977"/>
              </a:xfrm>
              <a:prstGeom prst="rect">
                <a:avLst/>
              </a:prstGeom>
              <a:blipFill>
                <a:blip r:embed="rId10"/>
                <a:stretch>
                  <a:fillRect l="-7212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4428269" y="5519122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5836246" y="5438918"/>
            <a:ext cx="2894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decreasing on (0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and (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since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’(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&lt; 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233810" y="6010552"/>
            <a:ext cx="8309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cannot say that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on (-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∞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,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0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or decreasing on (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since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 is not defined at x =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1 or at x = -1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28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/>
      <p:bldP spid="142" grpId="0"/>
      <p:bldP spid="18" grpId="0"/>
      <p:bldP spid="23" grpId="0"/>
      <p:bldP spid="153" grpId="0"/>
      <p:bldP spid="154" grpId="0"/>
      <p:bldP spid="155" grpId="0"/>
      <p:bldP spid="156" grpId="0"/>
      <p:bldP spid="158" grpId="0" animBg="1"/>
      <p:bldP spid="161" grpId="0"/>
      <p:bldP spid="162" grpId="0"/>
      <p:bldP spid="165" grpId="0"/>
      <p:bldP spid="166" grpId="0"/>
      <p:bldP spid="167" grpId="0"/>
      <p:bldP spid="169" grpId="0"/>
      <p:bldP spid="171" grpId="0"/>
      <p:bldP spid="172" grpId="0"/>
      <p:bldP spid="38" grpId="0"/>
      <p:bldP spid="39" grpId="0"/>
      <p:bldP spid="40" grpId="0" animBg="1"/>
      <p:bldP spid="41" grpId="0" animBg="1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6517" y="766484"/>
                <a:ext cx="8471647" cy="99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We know that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’(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) 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𝑑𝑦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is the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3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gradient function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3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slope function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of a curve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7" y="766484"/>
                <a:ext cx="8471647" cy="993605"/>
              </a:xfrm>
              <a:prstGeom prst="rect">
                <a:avLst/>
              </a:prstGeom>
              <a:blipFill rotWithShape="0">
                <a:blip r:embed="rId2"/>
                <a:stretch>
                  <a:fillRect l="-1152" r="-720" b="-12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6518" y="1760089"/>
            <a:ext cx="8471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derivative of a function is another function which enables us to find the slope of a tangent to the curve at any point on it.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76518" y="2683354"/>
            <a:ext cx="8471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Many functions are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all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whereas others are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all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76518" y="3526472"/>
            <a:ext cx="3544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 function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73065" y="4357469"/>
            <a:ext cx="2564606" cy="1674020"/>
            <a:chOff x="1974851" y="1638612"/>
            <a:chExt cx="3419475" cy="2232025"/>
          </a:xfrm>
        </p:grpSpPr>
        <p:grpSp>
          <p:nvGrpSpPr>
            <p:cNvPr id="9" name="Group 2"/>
            <p:cNvGrpSpPr>
              <a:grpSpLocks/>
            </p:cNvGrpSpPr>
            <p:nvPr/>
          </p:nvGrpSpPr>
          <p:grpSpPr bwMode="auto">
            <a:xfrm>
              <a:off x="1974851" y="1638612"/>
              <a:ext cx="3419475" cy="2232025"/>
              <a:chOff x="284" y="1162"/>
              <a:chExt cx="2154" cy="1406"/>
            </a:xfrm>
          </p:grpSpPr>
          <p:sp>
            <p:nvSpPr>
              <p:cNvPr id="14" name="Rectangle 3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154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V="1">
              <a:off x="3214688" y="1898961"/>
              <a:ext cx="0" cy="17097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>
              <a:off x="2316163" y="3367399"/>
              <a:ext cx="2736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Text Box 26"/>
            <p:cNvSpPr txBox="1">
              <a:spLocks noChangeArrowheads="1"/>
            </p:cNvSpPr>
            <p:nvPr/>
          </p:nvSpPr>
          <p:spPr bwMode="auto">
            <a:xfrm>
              <a:off x="2855632" y="1710049"/>
              <a:ext cx="383011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13" name="Text Box 27"/>
            <p:cNvSpPr txBox="1">
              <a:spLocks noChangeArrowheads="1"/>
            </p:cNvSpPr>
            <p:nvPr/>
          </p:nvSpPr>
          <p:spPr bwMode="auto">
            <a:xfrm>
              <a:off x="4971147" y="3045791"/>
              <a:ext cx="400109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</p:grp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013075" y="4807907"/>
            <a:ext cx="1353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in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 31"/>
          <p:cNvSpPr>
            <a:spLocks/>
          </p:cNvSpPr>
          <p:nvPr/>
        </p:nvSpPr>
        <p:spPr bwMode="auto">
          <a:xfrm>
            <a:off x="3310012" y="4612262"/>
            <a:ext cx="1674019" cy="933450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4107707" y="5629597"/>
            <a:ext cx="1353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in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474618" y="5331189"/>
            <a:ext cx="488584" cy="2008"/>
          </a:xfrm>
          <a:prstGeom prst="straightConnector1">
            <a:avLst/>
          </a:prstGeom>
          <a:ln w="222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74618" y="5331189"/>
            <a:ext cx="0" cy="383811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843402" y="5333840"/>
            <a:ext cx="632534" cy="2204"/>
          </a:xfrm>
          <a:prstGeom prst="line">
            <a:avLst/>
          </a:prstGeom>
          <a:ln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850425" y="4741296"/>
            <a:ext cx="1097280" cy="2204"/>
          </a:xfrm>
          <a:prstGeom prst="line">
            <a:avLst/>
          </a:prstGeom>
          <a:ln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48694" y="4722674"/>
            <a:ext cx="0" cy="1005840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948694" y="4746741"/>
            <a:ext cx="0" cy="592630"/>
          </a:xfrm>
          <a:prstGeom prst="straightConnector1">
            <a:avLst/>
          </a:prstGeom>
          <a:ln w="19050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728155" y="3512734"/>
            <a:ext cx="2454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increase 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5815910" y="3519603"/>
            <a:ext cx="2846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produces an increase 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76517" y="3900167"/>
            <a:ext cx="3449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y.</a:t>
            </a:r>
          </a:p>
        </p:txBody>
      </p:sp>
      <p:sp>
        <p:nvSpPr>
          <p:cNvPr id="27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8229600" cy="5048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and decreasing functions</a:t>
            </a:r>
          </a:p>
        </p:txBody>
      </p:sp>
    </p:spTree>
    <p:extLst>
      <p:ext uri="{BB962C8B-B14F-4D97-AF65-F5344CB8AC3E}">
        <p14:creationId xmlns:p14="http://schemas.microsoft.com/office/powerpoint/2010/main" val="268087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  <p:bldP spid="17" grpId="0" animBg="1"/>
      <p:bldP spid="20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6517" y="766484"/>
                <a:ext cx="8471647" cy="99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We know that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’(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) 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𝑑𝑦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is the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3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gradient function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3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slope function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of a curve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7" y="766484"/>
                <a:ext cx="8471647" cy="993605"/>
              </a:xfrm>
              <a:prstGeom prst="rect">
                <a:avLst/>
              </a:prstGeom>
              <a:blipFill rotWithShape="0">
                <a:blip r:embed="rId2"/>
                <a:stretch>
                  <a:fillRect l="-1152" r="-720" b="-12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6518" y="1760089"/>
            <a:ext cx="8471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derivative of a function is another function which enables us to find the slope of a tangent to the curve at any point on it.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76518" y="2683354"/>
            <a:ext cx="8471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Many functions are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all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whereas others are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all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76518" y="3526472"/>
            <a:ext cx="3544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 function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73065" y="4357469"/>
            <a:ext cx="2564606" cy="1674020"/>
            <a:chOff x="1974851" y="1638612"/>
            <a:chExt cx="3419475" cy="2232025"/>
          </a:xfrm>
        </p:grpSpPr>
        <p:grpSp>
          <p:nvGrpSpPr>
            <p:cNvPr id="9" name="Group 2"/>
            <p:cNvGrpSpPr>
              <a:grpSpLocks/>
            </p:cNvGrpSpPr>
            <p:nvPr/>
          </p:nvGrpSpPr>
          <p:grpSpPr bwMode="auto">
            <a:xfrm>
              <a:off x="1974851" y="1638612"/>
              <a:ext cx="3419475" cy="2232025"/>
              <a:chOff x="284" y="1162"/>
              <a:chExt cx="2154" cy="1406"/>
            </a:xfrm>
          </p:grpSpPr>
          <p:sp>
            <p:nvSpPr>
              <p:cNvPr id="14" name="Rectangle 3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154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V="1">
              <a:off x="3214688" y="1898961"/>
              <a:ext cx="0" cy="17097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>
              <a:off x="2316163" y="3367399"/>
              <a:ext cx="2736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Text Box 26"/>
            <p:cNvSpPr txBox="1">
              <a:spLocks noChangeArrowheads="1"/>
            </p:cNvSpPr>
            <p:nvPr/>
          </p:nvSpPr>
          <p:spPr bwMode="auto">
            <a:xfrm>
              <a:off x="2855632" y="1710049"/>
              <a:ext cx="383011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13" name="Text Box 27"/>
            <p:cNvSpPr txBox="1">
              <a:spLocks noChangeArrowheads="1"/>
            </p:cNvSpPr>
            <p:nvPr/>
          </p:nvSpPr>
          <p:spPr bwMode="auto">
            <a:xfrm>
              <a:off x="4971147" y="3045791"/>
              <a:ext cx="400109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</p:grp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015541" y="4952277"/>
            <a:ext cx="14111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decrease in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 31"/>
          <p:cNvSpPr>
            <a:spLocks/>
          </p:cNvSpPr>
          <p:nvPr/>
        </p:nvSpPr>
        <p:spPr bwMode="auto">
          <a:xfrm flipV="1">
            <a:off x="3443938" y="4767567"/>
            <a:ext cx="1674019" cy="932688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4107707" y="5629597"/>
            <a:ext cx="1353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in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971000" y="4901984"/>
            <a:ext cx="0" cy="822960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843402" y="5333840"/>
            <a:ext cx="1124712" cy="2204"/>
          </a:xfrm>
          <a:prstGeom prst="line">
            <a:avLst/>
          </a:prstGeom>
          <a:ln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85911" y="4898083"/>
            <a:ext cx="0" cy="822960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4971086" y="4882171"/>
            <a:ext cx="0" cy="457200"/>
          </a:xfrm>
          <a:prstGeom prst="straightConnector1">
            <a:avLst/>
          </a:prstGeom>
          <a:ln w="22225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474618" y="4901987"/>
            <a:ext cx="488584" cy="200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850425" y="4900254"/>
            <a:ext cx="1124712" cy="2204"/>
          </a:xfrm>
          <a:prstGeom prst="line">
            <a:avLst/>
          </a:prstGeom>
          <a:ln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5725825" y="3526471"/>
            <a:ext cx="2959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produces a decrease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661368" y="3526472"/>
            <a:ext cx="2246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increase 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76517" y="4030345"/>
            <a:ext cx="944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y.</a:t>
            </a:r>
          </a:p>
        </p:txBody>
      </p:sp>
      <p:sp>
        <p:nvSpPr>
          <p:cNvPr id="27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8229600" cy="5048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and decreasing functions</a:t>
            </a:r>
          </a:p>
        </p:txBody>
      </p:sp>
    </p:spTree>
    <p:extLst>
      <p:ext uri="{BB962C8B-B14F-4D97-AF65-F5344CB8AC3E}">
        <p14:creationId xmlns:p14="http://schemas.microsoft.com/office/powerpoint/2010/main" val="297285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 animBg="1"/>
      <p:bldP spid="20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749529" y="1977832"/>
            <a:ext cx="3566160" cy="3383280"/>
            <a:chOff x="2719594" y="1972703"/>
            <a:chExt cx="3566160" cy="3383280"/>
          </a:xfrm>
        </p:grpSpPr>
        <p:sp>
          <p:nvSpPr>
            <p:cNvPr id="45" name="Line 605"/>
            <p:cNvSpPr>
              <a:spLocks noChangeShapeType="1"/>
            </p:cNvSpPr>
            <p:nvPr/>
          </p:nvSpPr>
          <p:spPr bwMode="auto">
            <a:xfrm>
              <a:off x="2719594" y="4128903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Line 604"/>
            <p:cNvSpPr>
              <a:spLocks noChangeShapeType="1"/>
            </p:cNvSpPr>
            <p:nvPr/>
          </p:nvSpPr>
          <p:spPr bwMode="auto">
            <a:xfrm>
              <a:off x="4633740" y="1972703"/>
              <a:ext cx="0" cy="3383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179512" y="996788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a function is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tangent lines to the curve have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slope. </a:t>
            </a:r>
          </a:p>
        </p:txBody>
      </p: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66309" y="5037050"/>
            <a:ext cx="19843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follows that:</a:t>
            </a:r>
          </a:p>
        </p:txBody>
      </p:sp>
      <p:sp>
        <p:nvSpPr>
          <p:cNvPr id="706565" name="Text Box 5"/>
          <p:cNvSpPr txBox="1">
            <a:spLocks noChangeArrowheads="1"/>
          </p:cNvSpPr>
          <p:nvPr/>
        </p:nvSpPr>
        <p:spPr bwMode="auto">
          <a:xfrm>
            <a:off x="408811" y="5440680"/>
            <a:ext cx="7124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f’(x) &lt; 0 for all x in (a, b) then f is decreasing on (a, b)</a:t>
            </a:r>
          </a:p>
        </p:txBody>
      </p:sp>
      <p:sp>
        <p:nvSpPr>
          <p:cNvPr id="10" name="Freeform 9"/>
          <p:cNvSpPr/>
          <p:nvPr/>
        </p:nvSpPr>
        <p:spPr>
          <a:xfrm flipV="1">
            <a:off x="3561270" y="2243037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478547" y="2065214"/>
            <a:ext cx="762620" cy="221969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807392" y="3090944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375513" y="3090944"/>
            <a:ext cx="1775228" cy="166769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4274147" y="3943170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346" y="4278441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𝒅𝒚</m:t>
                          </m:r>
                        </m:num>
                        <m:den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46" y="4278441"/>
                <a:ext cx="516167" cy="7015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1136713" y="4385049"/>
            <a:ext cx="1544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negative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136852" y="4385049"/>
            <a:ext cx="177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negative</a:t>
            </a:r>
          </a:p>
        </p:txBody>
      </p:sp>
      <p:sp>
        <p:nvSpPr>
          <p:cNvPr id="47" name="Text Box 637"/>
          <p:cNvSpPr txBox="1">
            <a:spLocks noChangeArrowheads="1"/>
          </p:cNvSpPr>
          <p:nvPr/>
        </p:nvSpPr>
        <p:spPr bwMode="auto">
          <a:xfrm>
            <a:off x="3442476" y="408270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8" name="Text Box 637"/>
          <p:cNvSpPr txBox="1">
            <a:spLocks noChangeArrowheads="1"/>
          </p:cNvSpPr>
          <p:nvPr/>
        </p:nvSpPr>
        <p:spPr bwMode="auto">
          <a:xfrm>
            <a:off x="4415505" y="418499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5" name="Straight Connector 4"/>
          <p:cNvCxnSpPr>
            <a:stCxn id="10" idx="0"/>
          </p:cNvCxnSpPr>
          <p:nvPr/>
        </p:nvCxnSpPr>
        <p:spPr>
          <a:xfrm>
            <a:off x="3561270" y="2243037"/>
            <a:ext cx="27256" cy="19508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4"/>
          <p:cNvSpPr txBox="1">
            <a:spLocks noChangeArrowheads="1"/>
          </p:cNvSpPr>
          <p:nvPr/>
        </p:nvSpPr>
        <p:spPr bwMode="auto">
          <a:xfrm rot="4184854">
            <a:off x="3333867" y="2486174"/>
            <a:ext cx="1531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3640709" y="2106484"/>
            <a:ext cx="435493" cy="1106941"/>
          </a:xfrm>
          <a:prstGeom prst="line">
            <a:avLst/>
          </a:prstGeom>
          <a:ln w="22225">
            <a:solidFill>
              <a:srgbClr val="FF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4676032" y="1865871"/>
            <a:ext cx="1489990" cy="225390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249034" y="2136997"/>
            <a:ext cx="2742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sign has the gradient of the curve at this point?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BF67E-7012-5868-2862-F1B01EFD848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9034" y="109791"/>
            <a:ext cx="7543800" cy="5382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Decreasing function</a:t>
            </a:r>
            <a:endParaRPr lang="en-A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7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/>
      <p:bldP spid="706565" grpId="0"/>
      <p:bldP spid="10" grpId="0" animBg="1"/>
      <p:bldP spid="40" grpId="0" animBg="1"/>
      <p:bldP spid="40" grpId="1" animBg="1"/>
      <p:bldP spid="44" grpId="0" animBg="1"/>
      <p:bldP spid="50" grpId="0"/>
      <p:bldP spid="50" grpId="1"/>
      <p:bldP spid="50" grpId="2"/>
      <p:bldP spid="57" grpId="0"/>
      <p:bldP spid="57" grpId="1"/>
      <p:bldP spid="58" grpId="0"/>
      <p:bldP spid="47" grpId="0"/>
      <p:bldP spid="48" grpId="0"/>
      <p:bldP spid="52" grpId="0"/>
      <p:bldP spid="65" grpId="0"/>
      <p:bldP spid="65" grpId="1"/>
      <p:bldP spid="6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 flipV="1">
            <a:off x="3561270" y="2243037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749529" y="1977832"/>
            <a:ext cx="3566160" cy="3383280"/>
            <a:chOff x="2719594" y="1972703"/>
            <a:chExt cx="3566160" cy="3383280"/>
          </a:xfrm>
        </p:grpSpPr>
        <p:sp>
          <p:nvSpPr>
            <p:cNvPr id="46" name="Line 604"/>
            <p:cNvSpPr>
              <a:spLocks noChangeShapeType="1"/>
            </p:cNvSpPr>
            <p:nvPr/>
          </p:nvSpPr>
          <p:spPr bwMode="auto">
            <a:xfrm>
              <a:off x="4633740" y="1972703"/>
              <a:ext cx="0" cy="3383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Line 605"/>
            <p:cNvSpPr>
              <a:spLocks noChangeShapeType="1"/>
            </p:cNvSpPr>
            <p:nvPr/>
          </p:nvSpPr>
          <p:spPr bwMode="auto">
            <a:xfrm>
              <a:off x="2719594" y="4128903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66309" y="5037050"/>
            <a:ext cx="19843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follows that: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736839" y="2065214"/>
            <a:ext cx="932657" cy="253565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243330" y="3093790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094703" y="3090944"/>
            <a:ext cx="1453951" cy="198353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880686" y="3951442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625706" y="4207108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𝒅𝒚</m:t>
                          </m:r>
                        </m:num>
                        <m:den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706" y="4207108"/>
                <a:ext cx="516167" cy="7015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7348023" y="4248871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positive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7348023" y="4248871"/>
            <a:ext cx="14625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positive</a:t>
            </a:r>
          </a:p>
        </p:txBody>
      </p:sp>
      <p:sp>
        <p:nvSpPr>
          <p:cNvPr id="47" name="Text Box 637"/>
          <p:cNvSpPr txBox="1">
            <a:spLocks noChangeArrowheads="1"/>
          </p:cNvSpPr>
          <p:nvPr/>
        </p:nvSpPr>
        <p:spPr bwMode="auto">
          <a:xfrm>
            <a:off x="4401149" y="403588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8" name="Text Box 637"/>
          <p:cNvSpPr txBox="1">
            <a:spLocks noChangeArrowheads="1"/>
          </p:cNvSpPr>
          <p:nvPr/>
        </p:nvSpPr>
        <p:spPr bwMode="auto">
          <a:xfrm>
            <a:off x="5420986" y="4140345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542621" y="2243037"/>
            <a:ext cx="27256" cy="19508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08811" y="5440680"/>
            <a:ext cx="7044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f’(x) &gt; 0 for all x in (a, b) then f is increasing on (a, b)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 rot="17397516">
            <a:off x="4440341" y="2397076"/>
            <a:ext cx="1448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5129078" y="2178010"/>
            <a:ext cx="403325" cy="1065678"/>
          </a:xfrm>
          <a:prstGeom prst="line">
            <a:avLst/>
          </a:prstGeom>
          <a:ln w="22225">
            <a:solidFill>
              <a:srgbClr val="FF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Isosceles Triangle 34"/>
          <p:cNvSpPr/>
          <p:nvPr/>
        </p:nvSpPr>
        <p:spPr>
          <a:xfrm>
            <a:off x="2905898" y="2093273"/>
            <a:ext cx="1717926" cy="2017831"/>
          </a:xfrm>
          <a:prstGeom prst="triangle">
            <a:avLst>
              <a:gd name="adj" fmla="val 3848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338185" y="2239618"/>
            <a:ext cx="2742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sign has the gradient of the curve at this point?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21A42D4-46B7-C635-EC47-9E9273AE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" y="1071937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a function is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tangent lines to the curve have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slope.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572DF9-24BC-C0F0-78C0-9A0EB734C7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2803" y="92953"/>
            <a:ext cx="7543800" cy="5125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functions</a:t>
            </a:r>
            <a:endParaRPr lang="en-A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2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06564" grpId="0"/>
      <p:bldP spid="38" grpId="0" animBg="1"/>
      <p:bldP spid="38" grpId="1" animBg="1"/>
      <p:bldP spid="42" grpId="0" animBg="1"/>
      <p:bldP spid="60" grpId="0"/>
      <p:bldP spid="60" grpId="1"/>
      <p:bldP spid="60" grpId="2"/>
      <p:bldP spid="61" grpId="0"/>
      <p:bldP spid="62" grpId="0"/>
      <p:bldP spid="62" grpId="1"/>
      <p:bldP spid="47" grpId="0"/>
      <p:bldP spid="48" grpId="0"/>
      <p:bldP spid="54" grpId="0"/>
      <p:bldP spid="56" grpId="0"/>
      <p:bldP spid="36" grpId="0"/>
      <p:bldP spid="36" grpId="1"/>
      <p:bldP spid="36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 flipV="1">
            <a:off x="3515102" y="2527371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703361" y="2262166"/>
            <a:ext cx="3566160" cy="3383280"/>
            <a:chOff x="2719594" y="1972703"/>
            <a:chExt cx="3566160" cy="3383280"/>
          </a:xfrm>
        </p:grpSpPr>
        <p:sp>
          <p:nvSpPr>
            <p:cNvPr id="46" name="Line 604"/>
            <p:cNvSpPr>
              <a:spLocks noChangeShapeType="1"/>
            </p:cNvSpPr>
            <p:nvPr/>
          </p:nvSpPr>
          <p:spPr bwMode="auto">
            <a:xfrm>
              <a:off x="4633740" y="1972703"/>
              <a:ext cx="0" cy="3383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Line 605"/>
            <p:cNvSpPr>
              <a:spLocks noChangeShapeType="1"/>
            </p:cNvSpPr>
            <p:nvPr/>
          </p:nvSpPr>
          <p:spPr bwMode="auto">
            <a:xfrm>
              <a:off x="2719594" y="4128903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20141" y="5321384"/>
            <a:ext cx="19843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follows that: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991938" y="4414485"/>
            <a:ext cx="2674980" cy="1347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579847" y="440509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6622230" y="3737433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𝒅𝒚</m:t>
                          </m:r>
                        </m:num>
                        <m:den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230" y="3737433"/>
                <a:ext cx="516167" cy="7015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7344547" y="3779196"/>
            <a:ext cx="607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0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46100" y="6103762"/>
            <a:ext cx="7044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f’(x) &gt; 0 for all x in (a, b) then f is increasing on (a, b)</a:t>
            </a: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49489" y="1397407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a function is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tangent lines to the curve have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slope.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 rot="17397516">
            <a:off x="4394173" y="2681410"/>
            <a:ext cx="1448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5082910" y="2462344"/>
            <a:ext cx="403325" cy="1065678"/>
          </a:xfrm>
          <a:prstGeom prst="line">
            <a:avLst/>
          </a:prstGeom>
          <a:ln w="22225">
            <a:solidFill>
              <a:srgbClr val="FF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92017" y="2523952"/>
            <a:ext cx="2742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sign has the gradient of the curve at this point?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 rot="4184854">
            <a:off x="3287699" y="2770508"/>
            <a:ext cx="1531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594541" y="2390818"/>
            <a:ext cx="435493" cy="1106941"/>
          </a:xfrm>
          <a:prstGeom prst="line">
            <a:avLst/>
          </a:prstGeom>
          <a:ln w="22225">
            <a:solidFill>
              <a:srgbClr val="FF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62606" y="5720712"/>
            <a:ext cx="7124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f’(x) &lt; 0 for all x in (a, b) then f is decreasing on (a, b)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261783" y="522310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a function is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tangent lines to the curve have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slope. 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4727718" y="4491357"/>
            <a:ext cx="30255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stationary point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684523" y="4917314"/>
            <a:ext cx="42371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stationary point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point where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0.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0" y="4450818"/>
            <a:ext cx="46769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critical number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a point where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0 or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is undefined.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6B296-2A90-A96E-56D0-458173CF895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9489" y="73358"/>
            <a:ext cx="7543800" cy="47194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Critical numbers</a:t>
            </a:r>
            <a:endParaRPr lang="en-A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2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0" grpId="0"/>
      <p:bldP spid="62" grpId="0"/>
      <p:bldP spid="36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93"/>
          <p:cNvCxnSpPr/>
          <p:nvPr/>
        </p:nvCxnSpPr>
        <p:spPr>
          <a:xfrm flipH="1">
            <a:off x="4648431" y="4234287"/>
            <a:ext cx="0" cy="91440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5160965" y="3781639"/>
            <a:ext cx="0" cy="132588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045663" y="3324439"/>
            <a:ext cx="0" cy="175564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102527" y="3476839"/>
            <a:ext cx="0" cy="16184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3662036" y="2001600"/>
            <a:ext cx="2051050" cy="2223259"/>
          </a:xfrm>
          <a:custGeom>
            <a:avLst/>
            <a:gdLst>
              <a:gd name="connsiteX0" fmla="*/ 0 w 2019300"/>
              <a:gd name="connsiteY0" fmla="*/ 133350 h 2218690"/>
              <a:gd name="connsiteX1" fmla="*/ 228600 w 2019300"/>
              <a:gd name="connsiteY1" fmla="*/ 952500 h 2218690"/>
              <a:gd name="connsiteX2" fmla="*/ 419100 w 2019300"/>
              <a:gd name="connsiteY2" fmla="*/ 1492250 h 2218690"/>
              <a:gd name="connsiteX3" fmla="*/ 647700 w 2019300"/>
              <a:gd name="connsiteY3" fmla="*/ 1949450 h 2218690"/>
              <a:gd name="connsiteX4" fmla="*/ 781050 w 2019300"/>
              <a:gd name="connsiteY4" fmla="*/ 2114550 h 2218690"/>
              <a:gd name="connsiteX5" fmla="*/ 908050 w 2019300"/>
              <a:gd name="connsiteY5" fmla="*/ 2197100 h 2218690"/>
              <a:gd name="connsiteX6" fmla="*/ 1009650 w 2019300"/>
              <a:gd name="connsiteY6" fmla="*/ 2216150 h 2218690"/>
              <a:gd name="connsiteX7" fmla="*/ 1149350 w 2019300"/>
              <a:gd name="connsiteY7" fmla="*/ 2152650 h 2218690"/>
              <a:gd name="connsiteX8" fmla="*/ 1276350 w 2019300"/>
              <a:gd name="connsiteY8" fmla="*/ 2044700 h 2218690"/>
              <a:gd name="connsiteX9" fmla="*/ 1428750 w 2019300"/>
              <a:gd name="connsiteY9" fmla="*/ 1797050 h 2218690"/>
              <a:gd name="connsiteX10" fmla="*/ 1587500 w 2019300"/>
              <a:gd name="connsiteY10" fmla="*/ 1485900 h 2218690"/>
              <a:gd name="connsiteX11" fmla="*/ 1727200 w 2019300"/>
              <a:gd name="connsiteY11" fmla="*/ 1123950 h 2218690"/>
              <a:gd name="connsiteX12" fmla="*/ 1873250 w 2019300"/>
              <a:gd name="connsiteY12" fmla="*/ 647700 h 2218690"/>
              <a:gd name="connsiteX13" fmla="*/ 2019300 w 2019300"/>
              <a:gd name="connsiteY13" fmla="*/ 0 h 221869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0500 w 2051050"/>
              <a:gd name="connsiteY9" fmla="*/ 18034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0970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2875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19651 w 2051050"/>
              <a:gd name="connsiteY9" fmla="*/ 1900451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8100 w 2051050"/>
              <a:gd name="connsiteY8" fmla="*/ 2051050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12649 w 2051050"/>
              <a:gd name="connsiteY8" fmla="*/ 206014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46947 w 2051050"/>
              <a:gd name="connsiteY9" fmla="*/ 1850410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65144 w 2051050"/>
              <a:gd name="connsiteY9" fmla="*/ 1827664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050" h="2223259">
                <a:moveTo>
                  <a:pt x="0" y="0"/>
                </a:moveTo>
                <a:cubicBezTo>
                  <a:pt x="79375" y="296333"/>
                  <a:pt x="185208" y="709083"/>
                  <a:pt x="260350" y="958850"/>
                </a:cubicBezTo>
                <a:cubicBezTo>
                  <a:pt x="335492" y="1208617"/>
                  <a:pt x="381000" y="1332442"/>
                  <a:pt x="450850" y="1498600"/>
                </a:cubicBezTo>
                <a:cubicBezTo>
                  <a:pt x="520700" y="1664758"/>
                  <a:pt x="619125" y="1852083"/>
                  <a:pt x="679450" y="1955800"/>
                </a:cubicBezTo>
                <a:cubicBezTo>
                  <a:pt x="739775" y="2059517"/>
                  <a:pt x="769408" y="2079625"/>
                  <a:pt x="812800" y="2120900"/>
                </a:cubicBezTo>
                <a:cubicBezTo>
                  <a:pt x="856192" y="2162175"/>
                  <a:pt x="901700" y="2186517"/>
                  <a:pt x="939800" y="2203450"/>
                </a:cubicBezTo>
                <a:cubicBezTo>
                  <a:pt x="977900" y="2220383"/>
                  <a:pt x="1006649" y="2225359"/>
                  <a:pt x="1041400" y="2222500"/>
                </a:cubicBezTo>
                <a:cubicBezTo>
                  <a:pt x="1076151" y="2219641"/>
                  <a:pt x="1104615" y="2212595"/>
                  <a:pt x="1148307" y="2186295"/>
                </a:cubicBezTo>
                <a:cubicBezTo>
                  <a:pt x="1191999" y="2159995"/>
                  <a:pt x="1250744" y="2124470"/>
                  <a:pt x="1303550" y="2064698"/>
                </a:cubicBezTo>
                <a:cubicBezTo>
                  <a:pt x="1356356" y="2004926"/>
                  <a:pt x="1412527" y="1923072"/>
                  <a:pt x="1465144" y="1827664"/>
                </a:cubicBezTo>
                <a:cubicBezTo>
                  <a:pt x="1517761" y="1732256"/>
                  <a:pt x="1570282" y="1608477"/>
                  <a:pt x="1619250" y="1492250"/>
                </a:cubicBezTo>
                <a:cubicBezTo>
                  <a:pt x="1668218" y="1376023"/>
                  <a:pt x="1711325" y="1270000"/>
                  <a:pt x="1758950" y="1130300"/>
                </a:cubicBezTo>
                <a:cubicBezTo>
                  <a:pt x="1806575" y="990600"/>
                  <a:pt x="1856317" y="841375"/>
                  <a:pt x="1905000" y="654050"/>
                </a:cubicBezTo>
                <a:cubicBezTo>
                  <a:pt x="1953683" y="466725"/>
                  <a:pt x="2002366" y="236537"/>
                  <a:pt x="2051050" y="6350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762229" y="2069999"/>
            <a:ext cx="3566160" cy="2560320"/>
            <a:chOff x="2719594" y="1972703"/>
            <a:chExt cx="3566160" cy="2560320"/>
          </a:xfrm>
        </p:grpSpPr>
        <p:sp>
          <p:nvSpPr>
            <p:cNvPr id="46" name="Line 604"/>
            <p:cNvSpPr>
              <a:spLocks noChangeShapeType="1"/>
            </p:cNvSpPr>
            <p:nvPr/>
          </p:nvSpPr>
          <p:spPr bwMode="auto">
            <a:xfrm>
              <a:off x="4633740" y="1972703"/>
              <a:ext cx="0" cy="25603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Line 605"/>
            <p:cNvSpPr>
              <a:spLocks noChangeShapeType="1"/>
            </p:cNvSpPr>
            <p:nvPr/>
          </p:nvSpPr>
          <p:spPr bwMode="auto">
            <a:xfrm>
              <a:off x="2719594" y="4128903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2" name="Oval 41"/>
          <p:cNvSpPr/>
          <p:nvPr/>
        </p:nvSpPr>
        <p:spPr>
          <a:xfrm>
            <a:off x="3668453" y="2080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610213" y="5355221"/>
            <a:ext cx="4186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 the sign diagram for f’(x)</a:t>
            </a: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349647" y="811922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Sign diagrams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extremely useful for determining intervals where a function is increasing or decreasing.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8229600" cy="5048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584825" y="1734597"/>
            <a:ext cx="247968" cy="89279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713285" y="2232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642266" y="19487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752138" y="2384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-60000">
            <a:off x="3694681" y="20884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790991" y="2537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31211" y="22408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835818" y="26897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776318" y="23932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868696" y="2842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3814147" y="25456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13522" y="2994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858910" y="26980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964328" y="3146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-120000">
            <a:off x="3909212" y="28504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021107" y="3299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-240000">
            <a:off x="3970439" y="30028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077889" y="34517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-420000">
            <a:off x="4046782" y="31552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146624" y="3604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-540000">
            <a:off x="4067708" y="3164255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227310" y="3756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-840000">
            <a:off x="4149944" y="334056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307998" y="3908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-780000">
            <a:off x="4223062" y="349893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418566" y="4061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-1740000">
            <a:off x="4329706" y="3609505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529134" y="415395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-2820000">
            <a:off x="4427088" y="3690191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657630" y="4210738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rot="-4500000">
            <a:off x="4556296" y="3740992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605"/>
          <p:cNvSpPr>
            <a:spLocks noChangeShapeType="1"/>
          </p:cNvSpPr>
          <p:nvPr/>
        </p:nvSpPr>
        <p:spPr bwMode="auto">
          <a:xfrm>
            <a:off x="2757246" y="4981515"/>
            <a:ext cx="3566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 Box 637"/>
          <p:cNvSpPr txBox="1">
            <a:spLocks noChangeArrowheads="1"/>
          </p:cNvSpPr>
          <p:nvPr/>
        </p:nvSpPr>
        <p:spPr bwMode="auto">
          <a:xfrm>
            <a:off x="4521195" y="5030278"/>
            <a:ext cx="2921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3" name="Text Box 612"/>
          <p:cNvSpPr txBox="1">
            <a:spLocks noChangeArrowheads="1"/>
          </p:cNvSpPr>
          <p:nvPr/>
        </p:nvSpPr>
        <p:spPr bwMode="auto">
          <a:xfrm>
            <a:off x="4847356" y="5025762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64" name="Text Box 613"/>
          <p:cNvSpPr txBox="1">
            <a:spLocks noChangeArrowheads="1"/>
          </p:cNvSpPr>
          <p:nvPr/>
        </p:nvSpPr>
        <p:spPr bwMode="auto">
          <a:xfrm>
            <a:off x="5133230" y="5020601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65" name="Text Box 614"/>
          <p:cNvSpPr txBox="1">
            <a:spLocks noChangeArrowheads="1"/>
          </p:cNvSpPr>
          <p:nvPr/>
        </p:nvSpPr>
        <p:spPr bwMode="auto">
          <a:xfrm>
            <a:off x="5447791" y="5032156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66" name="Text Box 628"/>
          <p:cNvSpPr txBox="1">
            <a:spLocks noChangeArrowheads="1"/>
          </p:cNvSpPr>
          <p:nvPr/>
        </p:nvSpPr>
        <p:spPr bwMode="auto">
          <a:xfrm>
            <a:off x="3538797" y="5025764"/>
            <a:ext cx="381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-3</a:t>
            </a:r>
          </a:p>
        </p:txBody>
      </p:sp>
      <p:sp>
        <p:nvSpPr>
          <p:cNvPr id="67" name="Text Box 629"/>
          <p:cNvSpPr txBox="1">
            <a:spLocks noChangeArrowheads="1"/>
          </p:cNvSpPr>
          <p:nvPr/>
        </p:nvSpPr>
        <p:spPr bwMode="auto">
          <a:xfrm>
            <a:off x="3865373" y="5025763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-2</a:t>
            </a:r>
          </a:p>
        </p:txBody>
      </p:sp>
      <p:sp>
        <p:nvSpPr>
          <p:cNvPr id="68" name="Text Box 630"/>
          <p:cNvSpPr txBox="1">
            <a:spLocks noChangeArrowheads="1"/>
          </p:cNvSpPr>
          <p:nvPr/>
        </p:nvSpPr>
        <p:spPr bwMode="auto">
          <a:xfrm>
            <a:off x="4182538" y="5032156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-1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3720118" y="49786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888" y="49786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344958" y="49786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47218" y="49786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964718" y="49786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66978" y="496593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557808" y="4972280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647218" y="47957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4980954" y="463931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3919550" y="4608774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3682183" y="2112063"/>
            <a:ext cx="0" cy="292608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3735523" y="2264463"/>
            <a:ext cx="0" cy="278892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3773623" y="2416863"/>
            <a:ext cx="0" cy="265176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3819343" y="2569263"/>
            <a:ext cx="0" cy="249631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857443" y="2721663"/>
            <a:ext cx="0" cy="235915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895543" y="2874063"/>
            <a:ext cx="0" cy="219456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3938759" y="3019639"/>
            <a:ext cx="0" cy="205740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3981975" y="3172039"/>
            <a:ext cx="0" cy="19202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166215" y="3629239"/>
            <a:ext cx="0" cy="14630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4250375" y="3781639"/>
            <a:ext cx="0" cy="132588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4334535" y="3934039"/>
            <a:ext cx="0" cy="117043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4432343" y="4086439"/>
            <a:ext cx="0" cy="10058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4543799" y="4177423"/>
            <a:ext cx="0" cy="91440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5661031" y="2080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rot="1740000">
            <a:off x="5548130" y="1734597"/>
            <a:ext cx="247968" cy="89279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5630803" y="2232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rot="1740000">
            <a:off x="5490364" y="19360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5601413" y="2384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 rot="1740000">
            <a:off x="5455470" y="20884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5565208" y="2537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rot="1740000">
            <a:off x="5418419" y="22408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528146" y="26897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 rot="1740000">
            <a:off x="5368084" y="23932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5485962" y="2842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rot="2040000">
            <a:off x="5318706" y="25456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5428422" y="2994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rot="2040000">
            <a:off x="5268832" y="26980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5383697" y="3146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 rot="2040000">
            <a:off x="5217858" y="28504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5331294" y="3299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 rot="2280000">
            <a:off x="5151539" y="30028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5265247" y="34517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rot="2400000">
            <a:off x="5085589" y="315528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5197504" y="36041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rot="2400000">
            <a:off x="5088308" y="3164255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5134899" y="37565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 rot="2640000">
            <a:off x="4990927" y="334056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5044986" y="39089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 rot="3060000">
            <a:off x="4888217" y="3498933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4923538" y="406131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 rot="3540000">
            <a:off x="4797759" y="3609505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4815738" y="415395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rot="4140000">
            <a:off x="4696786" y="3690191"/>
            <a:ext cx="265476" cy="10022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>
            <a:off x="5701483" y="2112063"/>
            <a:ext cx="0" cy="292608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5667193" y="2264463"/>
            <a:ext cx="0" cy="278892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5632903" y="2416863"/>
            <a:ext cx="0" cy="265176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5598613" y="2569263"/>
            <a:ext cx="0" cy="249631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>
            <a:off x="5556703" y="2721663"/>
            <a:ext cx="0" cy="235915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5518603" y="2874063"/>
            <a:ext cx="0" cy="219456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5455139" y="3019639"/>
            <a:ext cx="0" cy="205740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>
            <a:off x="5403105" y="3172039"/>
            <a:ext cx="0" cy="19202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>
            <a:off x="5352493" y="3324439"/>
            <a:ext cx="0" cy="175564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5283627" y="3476839"/>
            <a:ext cx="0" cy="16184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5225395" y="3629239"/>
            <a:ext cx="0" cy="14630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5069865" y="3934039"/>
            <a:ext cx="0" cy="1170432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4950503" y="4086439"/>
            <a:ext cx="0" cy="100584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4840979" y="4177423"/>
            <a:ext cx="0" cy="914400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 Box 612"/>
          <p:cNvSpPr txBox="1">
            <a:spLocks noChangeArrowheads="1"/>
          </p:cNvSpPr>
          <p:nvPr/>
        </p:nvSpPr>
        <p:spPr bwMode="auto">
          <a:xfrm>
            <a:off x="4842624" y="4269118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1" name="Text Box 613"/>
          <p:cNvSpPr txBox="1">
            <a:spLocks noChangeArrowheads="1"/>
          </p:cNvSpPr>
          <p:nvPr/>
        </p:nvSpPr>
        <p:spPr bwMode="auto">
          <a:xfrm>
            <a:off x="5143079" y="4263914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62" name="Text Box 614"/>
          <p:cNvSpPr txBox="1">
            <a:spLocks noChangeArrowheads="1"/>
          </p:cNvSpPr>
          <p:nvPr/>
        </p:nvSpPr>
        <p:spPr bwMode="auto">
          <a:xfrm>
            <a:off x="5435179" y="4268895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163" name="Text Box 615"/>
          <p:cNvSpPr txBox="1">
            <a:spLocks noChangeArrowheads="1"/>
          </p:cNvSpPr>
          <p:nvPr/>
        </p:nvSpPr>
        <p:spPr bwMode="auto">
          <a:xfrm>
            <a:off x="5727279" y="4263915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64" name="Text Box 616"/>
          <p:cNvSpPr txBox="1">
            <a:spLocks noChangeArrowheads="1"/>
          </p:cNvSpPr>
          <p:nvPr/>
        </p:nvSpPr>
        <p:spPr bwMode="auto">
          <a:xfrm>
            <a:off x="6036089" y="4257341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65" name="Text Box 626"/>
          <p:cNvSpPr txBox="1">
            <a:spLocks noChangeArrowheads="1"/>
          </p:cNvSpPr>
          <p:nvPr/>
        </p:nvSpPr>
        <p:spPr bwMode="auto">
          <a:xfrm>
            <a:off x="2927554" y="4275154"/>
            <a:ext cx="374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-5</a:t>
            </a:r>
          </a:p>
        </p:txBody>
      </p:sp>
      <p:sp>
        <p:nvSpPr>
          <p:cNvPr id="166" name="Text Box 627"/>
          <p:cNvSpPr txBox="1">
            <a:spLocks noChangeArrowheads="1"/>
          </p:cNvSpPr>
          <p:nvPr/>
        </p:nvSpPr>
        <p:spPr bwMode="auto">
          <a:xfrm>
            <a:off x="3230220" y="4263913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-4</a:t>
            </a:r>
          </a:p>
        </p:txBody>
      </p:sp>
      <p:sp>
        <p:nvSpPr>
          <p:cNvPr id="167" name="Text Box 628"/>
          <p:cNvSpPr txBox="1">
            <a:spLocks noChangeArrowheads="1"/>
          </p:cNvSpPr>
          <p:nvPr/>
        </p:nvSpPr>
        <p:spPr bwMode="auto">
          <a:xfrm>
            <a:off x="3542497" y="4268895"/>
            <a:ext cx="381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-3</a:t>
            </a:r>
          </a:p>
        </p:txBody>
      </p:sp>
      <p:sp>
        <p:nvSpPr>
          <p:cNvPr id="168" name="Text Box 629"/>
          <p:cNvSpPr txBox="1">
            <a:spLocks noChangeArrowheads="1"/>
          </p:cNvSpPr>
          <p:nvPr/>
        </p:nvSpPr>
        <p:spPr bwMode="auto">
          <a:xfrm>
            <a:off x="3867482" y="4269161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-2</a:t>
            </a:r>
          </a:p>
        </p:txBody>
      </p:sp>
      <p:sp>
        <p:nvSpPr>
          <p:cNvPr id="169" name="Text Box 630"/>
          <p:cNvSpPr txBox="1">
            <a:spLocks noChangeArrowheads="1"/>
          </p:cNvSpPr>
          <p:nvPr/>
        </p:nvSpPr>
        <p:spPr bwMode="auto">
          <a:xfrm>
            <a:off x="4177669" y="4275245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-1</a:t>
            </a:r>
          </a:p>
        </p:txBody>
      </p:sp>
      <p:sp>
        <p:nvSpPr>
          <p:cNvPr id="170" name="Text Box 637"/>
          <p:cNvSpPr txBox="1">
            <a:spLocks noChangeArrowheads="1"/>
          </p:cNvSpPr>
          <p:nvPr/>
        </p:nvSpPr>
        <p:spPr bwMode="auto">
          <a:xfrm>
            <a:off x="4463337" y="4273408"/>
            <a:ext cx="2921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1" name="Oval 170"/>
          <p:cNvSpPr/>
          <p:nvPr/>
        </p:nvSpPr>
        <p:spPr>
          <a:xfrm>
            <a:off x="4598487" y="493717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Text Box 5"/>
          <p:cNvSpPr txBox="1">
            <a:spLocks noChangeArrowheads="1"/>
          </p:cNvSpPr>
          <p:nvPr/>
        </p:nvSpPr>
        <p:spPr bwMode="auto">
          <a:xfrm>
            <a:off x="218015" y="5798538"/>
            <a:ext cx="3525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f(x) is decreasing for x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 0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5" name="Text Box 5"/>
          <p:cNvSpPr txBox="1">
            <a:spLocks noChangeArrowheads="1"/>
          </p:cNvSpPr>
          <p:nvPr/>
        </p:nvSpPr>
        <p:spPr bwMode="auto">
          <a:xfrm>
            <a:off x="4821496" y="5812788"/>
            <a:ext cx="3445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f(x) is increasing for x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 0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43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2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5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25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5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75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25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75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000"/>
                            </p:stCondLst>
                            <p:childTnLst>
                              <p:par>
                                <p:cTn id="18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25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6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750"/>
                            </p:stCondLst>
                            <p:childTnLst>
                              <p:par>
                                <p:cTn id="197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7250"/>
                            </p:stCondLst>
                            <p:childTnLst>
                              <p:par>
                                <p:cTn id="211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5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25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825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825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500"/>
                            </p:stCondLst>
                            <p:childTnLst>
                              <p:par>
                                <p:cTn id="245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875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9000"/>
                            </p:stCondLst>
                            <p:childTnLst>
                              <p:par>
                                <p:cTn id="259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9250"/>
                            </p:stCondLst>
                            <p:childTnLst>
                              <p:par>
                                <p:cTn id="26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9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9750"/>
                            </p:stCondLst>
                            <p:childTnLst>
                              <p:par>
                                <p:cTn id="27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25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0750"/>
                            </p:stCondLst>
                            <p:childTnLst>
                              <p:par>
                                <p:cTn id="304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11250"/>
                            </p:stCondLst>
                            <p:childTnLst>
                              <p:par>
                                <p:cTn id="318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175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2250"/>
                            </p:stCondLst>
                            <p:childTnLst>
                              <p:par>
                                <p:cTn id="34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2750"/>
                            </p:stCondLst>
                            <p:childTnLst>
                              <p:par>
                                <p:cTn id="36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3750"/>
                            </p:stCondLst>
                            <p:childTnLst>
                              <p:par>
                                <p:cTn id="388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4250"/>
                            </p:stCondLst>
                            <p:childTnLst>
                              <p:par>
                                <p:cTn id="402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14750"/>
                            </p:stCondLst>
                            <p:childTnLst>
                              <p:par>
                                <p:cTn id="416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2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5250"/>
                            </p:stCondLst>
                            <p:childTnLst>
                              <p:par>
                                <p:cTn id="430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15500"/>
                            </p:stCondLst>
                            <p:childTnLst>
                              <p:par>
                                <p:cTn id="4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5750"/>
                            </p:stCondLst>
                            <p:childTnLst>
                              <p:par>
                                <p:cTn id="444" presetID="1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54" grpId="0"/>
      <p:bldP spid="14" grpId="0" animBg="1"/>
      <p:bldP spid="14" grpId="1" animBg="1"/>
      <p:bldP spid="19" grpId="0" animBg="1"/>
      <p:bldP spid="19" grpId="1" animBg="1"/>
      <p:bldP spid="21" grpId="0" animBg="1"/>
      <p:bldP spid="21" grpId="1" animBg="1"/>
      <p:bldP spid="26" grpId="0" animBg="1"/>
      <p:bldP spid="26" grpId="1" animBg="1"/>
      <p:bldP spid="30" grpId="0" animBg="1"/>
      <p:bldP spid="30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3" grpId="0" animBg="1"/>
      <p:bldP spid="43" grpId="1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56" grpId="0" animBg="1"/>
      <p:bldP spid="56" grpId="1" animBg="1"/>
      <p:bldP spid="58" grpId="0" animBg="1"/>
      <p:bldP spid="58" grpId="1" animBg="1"/>
      <p:bldP spid="77" grpId="0"/>
      <p:bldP spid="78" grpId="0"/>
      <p:bldP spid="95" grpId="0" animBg="1"/>
      <p:bldP spid="95" grpId="1" animBg="1"/>
      <p:bldP spid="97" grpId="0" animBg="1"/>
      <p:bldP spid="97" grpId="1" animBg="1"/>
      <p:bldP spid="99" grpId="0" animBg="1"/>
      <p:bldP spid="99" grpId="1" animBg="1"/>
      <p:bldP spid="101" grpId="0" animBg="1"/>
      <p:bldP spid="101" grpId="1" animBg="1"/>
      <p:bldP spid="103" grpId="0" animBg="1"/>
      <p:bldP spid="103" grpId="1" animBg="1"/>
      <p:bldP spid="105" grpId="0" animBg="1"/>
      <p:bldP spid="105" grpId="1" animBg="1"/>
      <p:bldP spid="107" grpId="0" animBg="1"/>
      <p:bldP spid="107" grpId="1" animBg="1"/>
      <p:bldP spid="109" grpId="0" animBg="1"/>
      <p:bldP spid="109" grpId="1" animBg="1"/>
      <p:bldP spid="111" grpId="0" animBg="1"/>
      <p:bldP spid="111" grpId="1" animBg="1"/>
      <p:bldP spid="113" grpId="0" animBg="1"/>
      <p:bldP spid="113" grpId="1" animBg="1"/>
      <p:bldP spid="115" grpId="0" animBg="1"/>
      <p:bldP spid="115" grpId="1" animBg="1"/>
      <p:bldP spid="117" grpId="0" animBg="1"/>
      <p:bldP spid="117" grpId="1" animBg="1"/>
      <p:bldP spid="119" grpId="0" animBg="1"/>
      <p:bldP spid="119" grpId="1" animBg="1"/>
      <p:bldP spid="121" grpId="0" animBg="1"/>
      <p:bldP spid="121" grpId="1" animBg="1"/>
      <p:bldP spid="123" grpId="0" animBg="1"/>
      <p:bldP spid="123" grpId="1" animBg="1"/>
      <p:bldP spid="171" grpId="0" animBg="1"/>
      <p:bldP spid="174" grpId="0"/>
      <p:bldP spid="1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Straight Connector 159"/>
          <p:cNvCxnSpPr/>
          <p:nvPr/>
        </p:nvCxnSpPr>
        <p:spPr>
          <a:xfrm>
            <a:off x="6877610" y="42877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90958" y="5496364"/>
            <a:ext cx="6451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on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1) and (2,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since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’(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&gt;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182880" y="830637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the derivative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find the intervals on which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or decreasing.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8229600" cy="5048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 diagrams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369198" y="4470630"/>
            <a:ext cx="3566160" cy="310701"/>
            <a:chOff x="4369198" y="4470630"/>
            <a:chExt cx="3566160" cy="310701"/>
          </a:xfrm>
        </p:grpSpPr>
        <p:sp>
          <p:nvSpPr>
            <p:cNvPr id="98" name="Line 605"/>
            <p:cNvSpPr>
              <a:spLocks noChangeShapeType="1"/>
            </p:cNvSpPr>
            <p:nvPr/>
          </p:nvSpPr>
          <p:spPr bwMode="auto">
            <a:xfrm>
              <a:off x="4369198" y="4486215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Text Box 637"/>
            <p:cNvSpPr txBox="1">
              <a:spLocks noChangeArrowheads="1"/>
            </p:cNvSpPr>
            <p:nvPr/>
          </p:nvSpPr>
          <p:spPr bwMode="auto">
            <a:xfrm>
              <a:off x="6133147" y="4534978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0" name="Text Box 612"/>
            <p:cNvSpPr txBox="1">
              <a:spLocks noChangeArrowheads="1"/>
            </p:cNvSpPr>
            <p:nvPr/>
          </p:nvSpPr>
          <p:spPr bwMode="auto">
            <a:xfrm>
              <a:off x="6459308" y="453046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01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02" name="Text Box 614"/>
            <p:cNvSpPr txBox="1">
              <a:spLocks noChangeArrowheads="1"/>
            </p:cNvSpPr>
            <p:nvPr/>
          </p:nvSpPr>
          <p:spPr bwMode="auto">
            <a:xfrm>
              <a:off x="7059743" y="453685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03" name="Text Box 628"/>
            <p:cNvSpPr txBox="1">
              <a:spLocks noChangeArrowheads="1"/>
            </p:cNvSpPr>
            <p:nvPr/>
          </p:nvSpPr>
          <p:spPr bwMode="auto">
            <a:xfrm>
              <a:off x="5150749" y="4530464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-3</a:t>
              </a:r>
            </a:p>
          </p:txBody>
        </p:sp>
        <p:sp>
          <p:nvSpPr>
            <p:cNvPr id="104" name="Text Box 629"/>
            <p:cNvSpPr txBox="1">
              <a:spLocks noChangeArrowheads="1"/>
            </p:cNvSpPr>
            <p:nvPr/>
          </p:nvSpPr>
          <p:spPr bwMode="auto">
            <a:xfrm>
              <a:off x="5477325" y="453046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-2</a:t>
              </a:r>
            </a:p>
          </p:txBody>
        </p:sp>
        <p:sp>
          <p:nvSpPr>
            <p:cNvPr id="105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320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65084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2591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5766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169760" y="447698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>
            <a:off x="5954980" y="42877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Box 613"/>
          <p:cNvSpPr txBox="1">
            <a:spLocks noChangeArrowheads="1"/>
          </p:cNvSpPr>
          <p:nvPr/>
        </p:nvSpPr>
        <p:spPr bwMode="auto">
          <a:xfrm>
            <a:off x="7164804" y="4132950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143" name="Text Box 613"/>
          <p:cNvSpPr txBox="1">
            <a:spLocks noChangeArrowheads="1"/>
          </p:cNvSpPr>
          <p:nvPr/>
        </p:nvSpPr>
        <p:spPr bwMode="auto">
          <a:xfrm>
            <a:off x="6217181" y="4139887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83143" y="1660583"/>
            <a:ext cx="2860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2101" y="212224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derivative of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823291" y="2119747"/>
            <a:ext cx="2903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6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6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14350" y="2622905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critical numbers where 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f’ (x) = 0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925562" y="2614496"/>
            <a:ext cx="2307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6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3908539" y="2995086"/>
            <a:ext cx="220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2)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925562" y="3426926"/>
            <a:ext cx="2480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2)(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+ 1)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5906587" y="444187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6833687" y="442917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Text Box 613"/>
          <p:cNvSpPr txBox="1">
            <a:spLocks noChangeArrowheads="1"/>
          </p:cNvSpPr>
          <p:nvPr/>
        </p:nvSpPr>
        <p:spPr bwMode="auto">
          <a:xfrm>
            <a:off x="5246521" y="4143621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408811" y="384925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critical numbers are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593625" y="3782216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4684850" y="3769723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–1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394497" y="4228787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sign diagram for f’(x)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55693" y="4646939"/>
            <a:ext cx="467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Evaluate the derivative in the three intervals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94497" y="5051624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(–2) = 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161607" y="5012894"/>
            <a:ext cx="1673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(0) = – 12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6171942" y="4992361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(3) = 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Text Box 4"/>
          <p:cNvSpPr txBox="1">
            <a:spLocks noChangeArrowheads="1"/>
          </p:cNvSpPr>
          <p:nvPr/>
        </p:nvSpPr>
        <p:spPr bwMode="auto">
          <a:xfrm>
            <a:off x="279493" y="5939611"/>
            <a:ext cx="5121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decreasing on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1. 2) since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’ 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&lt; 0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921834" y="5076064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83810" y="5038076"/>
            <a:ext cx="98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7561678" y="5038076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</p:spTree>
    <p:extLst>
      <p:ext uri="{BB962C8B-B14F-4D97-AF65-F5344CB8AC3E}">
        <p14:creationId xmlns:p14="http://schemas.microsoft.com/office/powerpoint/2010/main" val="39226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/>
      <p:bldP spid="142" grpId="0"/>
      <p:bldP spid="143" grpId="0"/>
      <p:bldP spid="18" grpId="0"/>
      <p:bldP spid="23" grpId="0"/>
      <p:bldP spid="153" grpId="0"/>
      <p:bldP spid="154" grpId="0"/>
      <p:bldP spid="155" grpId="0"/>
      <p:bldP spid="156" grpId="0"/>
      <p:bldP spid="157" grpId="0"/>
      <p:bldP spid="158" grpId="0" animBg="1"/>
      <p:bldP spid="159" grpId="0" animBg="1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32" grpId="0"/>
      <p:bldP spid="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90958" y="5496364"/>
            <a:ext cx="6451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on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and (0,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since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’(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Symbol" panose="05050102010706020507" pitchFamily="18" charset="2"/>
              </a:rPr>
              <a:t>) &gt;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182880" y="830637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the derivative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find the intervals on which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increasing or decreasing.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8229600" cy="5048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 diagrams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369198" y="4470630"/>
            <a:ext cx="3566160" cy="310701"/>
            <a:chOff x="4369198" y="4470630"/>
            <a:chExt cx="3566160" cy="310701"/>
          </a:xfrm>
        </p:grpSpPr>
        <p:sp>
          <p:nvSpPr>
            <p:cNvPr id="98" name="Line 605"/>
            <p:cNvSpPr>
              <a:spLocks noChangeShapeType="1"/>
            </p:cNvSpPr>
            <p:nvPr/>
          </p:nvSpPr>
          <p:spPr bwMode="auto">
            <a:xfrm>
              <a:off x="4369198" y="4486215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Text Box 637"/>
            <p:cNvSpPr txBox="1">
              <a:spLocks noChangeArrowheads="1"/>
            </p:cNvSpPr>
            <p:nvPr/>
          </p:nvSpPr>
          <p:spPr bwMode="auto">
            <a:xfrm>
              <a:off x="6133147" y="4534978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0" name="Text Box 612"/>
            <p:cNvSpPr txBox="1">
              <a:spLocks noChangeArrowheads="1"/>
            </p:cNvSpPr>
            <p:nvPr/>
          </p:nvSpPr>
          <p:spPr bwMode="auto">
            <a:xfrm>
              <a:off x="6459308" y="453046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01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02" name="Text Box 614"/>
            <p:cNvSpPr txBox="1">
              <a:spLocks noChangeArrowheads="1"/>
            </p:cNvSpPr>
            <p:nvPr/>
          </p:nvSpPr>
          <p:spPr bwMode="auto">
            <a:xfrm>
              <a:off x="7059743" y="453685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03" name="Text Box 628"/>
            <p:cNvSpPr txBox="1">
              <a:spLocks noChangeArrowheads="1"/>
            </p:cNvSpPr>
            <p:nvPr/>
          </p:nvSpPr>
          <p:spPr bwMode="auto">
            <a:xfrm>
              <a:off x="5150749" y="4530464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-3</a:t>
              </a:r>
            </a:p>
          </p:txBody>
        </p:sp>
        <p:sp>
          <p:nvSpPr>
            <p:cNvPr id="104" name="Text Box 629"/>
            <p:cNvSpPr txBox="1">
              <a:spLocks noChangeArrowheads="1"/>
            </p:cNvSpPr>
            <p:nvPr/>
          </p:nvSpPr>
          <p:spPr bwMode="auto">
            <a:xfrm>
              <a:off x="5477325" y="453046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-2</a:t>
              </a:r>
            </a:p>
          </p:txBody>
        </p:sp>
        <p:sp>
          <p:nvSpPr>
            <p:cNvPr id="105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-1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320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65084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2591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5766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169760" y="447698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>
            <a:off x="6259780" y="42877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Box 613"/>
          <p:cNvSpPr txBox="1">
            <a:spLocks noChangeArrowheads="1"/>
          </p:cNvSpPr>
          <p:nvPr/>
        </p:nvSpPr>
        <p:spPr bwMode="auto">
          <a:xfrm>
            <a:off x="6612704" y="4143621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83143" y="1660583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2101" y="212224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derivative of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823291" y="2119747"/>
            <a:ext cx="1510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14350" y="2622905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critical numbers where 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f’ (x) = 0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925562" y="2614496"/>
            <a:ext cx="1093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254152" y="3152510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6224087" y="444187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Text Box 613"/>
          <p:cNvSpPr txBox="1">
            <a:spLocks noChangeArrowheads="1"/>
          </p:cNvSpPr>
          <p:nvPr/>
        </p:nvSpPr>
        <p:spPr bwMode="auto">
          <a:xfrm>
            <a:off x="5521881" y="415205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+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61211" y="331442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critical number is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394497" y="4228787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sign diagram for f’(x)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55693" y="4646939"/>
            <a:ext cx="467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Evaluate the derivative in the two intervals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94497" y="5051624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(–2) = 12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288886" y="5014095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(2) = 12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921834" y="5076064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4678622" y="5059810"/>
            <a:ext cx="91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</a:t>
            </a:r>
          </a:p>
        </p:txBody>
      </p:sp>
    </p:spTree>
    <p:extLst>
      <p:ext uri="{BB962C8B-B14F-4D97-AF65-F5344CB8AC3E}">
        <p14:creationId xmlns:p14="http://schemas.microsoft.com/office/powerpoint/2010/main" val="6002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/>
      <p:bldP spid="142" grpId="0"/>
      <p:bldP spid="18" grpId="0"/>
      <p:bldP spid="23" grpId="0"/>
      <p:bldP spid="153" grpId="0"/>
      <p:bldP spid="154" grpId="0"/>
      <p:bldP spid="155" grpId="0"/>
      <p:bldP spid="156" grpId="0"/>
      <p:bldP spid="158" grpId="0" animBg="1"/>
      <p:bldP spid="161" grpId="0"/>
      <p:bldP spid="162" grpId="0"/>
      <p:bldP spid="165" grpId="0"/>
      <p:bldP spid="166" grpId="0"/>
      <p:bldP spid="167" grpId="0"/>
      <p:bldP spid="169" grpId="0"/>
      <p:bldP spid="171" grpId="0"/>
      <p:bldP spid="17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2243</TotalTime>
  <Words>1150</Words>
  <Application>Microsoft Office PowerPoint</Application>
  <PresentationFormat>On-screen Show (4:3)</PresentationFormat>
  <Paragraphs>194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Increasing and decreasing functions</vt:lpstr>
      <vt:lpstr>Increasing and decreasing functions</vt:lpstr>
      <vt:lpstr>Increasing and decreasing functions</vt:lpstr>
      <vt:lpstr>Decreasing function</vt:lpstr>
      <vt:lpstr>Increasing functions</vt:lpstr>
      <vt:lpstr>Critical numbers</vt:lpstr>
      <vt:lpstr>Sign diagrams</vt:lpstr>
      <vt:lpstr>Sign diagrams</vt:lpstr>
      <vt:lpstr>Sign diagrams</vt:lpstr>
      <vt:lpstr>Sign diagrams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60</cp:revision>
  <dcterms:created xsi:type="dcterms:W3CDTF">2015-10-05T13:48:41Z</dcterms:created>
  <dcterms:modified xsi:type="dcterms:W3CDTF">2023-08-10T07:47:24Z</dcterms:modified>
</cp:coreProperties>
</file>