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notesMasterIdLst>
    <p:notesMasterId r:id="rId13"/>
  </p:notesMasterIdLst>
  <p:sldIdLst>
    <p:sldId id="256" r:id="rId2"/>
    <p:sldId id="259" r:id="rId3"/>
    <p:sldId id="260" r:id="rId4"/>
    <p:sldId id="262" r:id="rId5"/>
    <p:sldId id="261" r:id="rId6"/>
    <p:sldId id="263" r:id="rId7"/>
    <p:sldId id="264" r:id="rId8"/>
    <p:sldId id="265" r:id="rId9"/>
    <p:sldId id="266" r:id="rId10"/>
    <p:sldId id="267" r:id="rId11"/>
    <p:sldId id="29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1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D093B-78E5-4B89-8AE2-898DC03B5171}" type="datetimeFigureOut">
              <a:rPr lang="en-GB" smtClean="0"/>
              <a:pPr/>
              <a:t>10/08/2023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46A73-F536-4642-8A74-B80351E027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552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3F0475-D107-43FB-8129-24322C23E6C0}" type="slidenum">
              <a:rPr lang="en-GB"/>
              <a:pPr/>
              <a:t>2</a:t>
            </a:fld>
            <a:endParaRPr lang="en-GB"/>
          </a:p>
        </p:txBody>
      </p:sp>
      <p:sp>
        <p:nvSpPr>
          <p:cNvPr id="92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This result tells us that the gradient of any point on the curve </a:t>
            </a:r>
            <a:r>
              <a:rPr lang="en-US" i="1"/>
              <a:t>y</a:t>
            </a:r>
            <a:r>
              <a:rPr lang="en-US"/>
              <a:t> = </a:t>
            </a:r>
            <a:r>
              <a:rPr lang="en-US" i="1"/>
              <a:t>x</a:t>
            </a:r>
            <a:r>
              <a:rPr lang="en-US" baseline="30000"/>
              <a:t>2</a:t>
            </a:r>
            <a:r>
              <a:rPr lang="en-US"/>
              <a:t> is 2 times the </a:t>
            </a:r>
            <a:r>
              <a:rPr lang="en-US" i="1"/>
              <a:t>x</a:t>
            </a:r>
            <a:r>
              <a:rPr lang="en-US"/>
              <a:t>-coordinate.</a:t>
            </a:r>
          </a:p>
        </p:txBody>
      </p:sp>
    </p:spTree>
    <p:extLst>
      <p:ext uri="{BB962C8B-B14F-4D97-AF65-F5344CB8AC3E}">
        <p14:creationId xmlns:p14="http://schemas.microsoft.com/office/powerpoint/2010/main" val="3538874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3F0475-D107-43FB-8129-24322C23E6C0}" type="slidenum">
              <a:rPr lang="en-GB"/>
              <a:pPr/>
              <a:t>3</a:t>
            </a:fld>
            <a:endParaRPr lang="en-GB"/>
          </a:p>
        </p:txBody>
      </p:sp>
      <p:sp>
        <p:nvSpPr>
          <p:cNvPr id="92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This result tells us that the gradient of any point on the curve </a:t>
            </a:r>
            <a:r>
              <a:rPr lang="en-US" i="1"/>
              <a:t>y</a:t>
            </a:r>
            <a:r>
              <a:rPr lang="en-US"/>
              <a:t> = </a:t>
            </a:r>
            <a:r>
              <a:rPr lang="en-US" i="1"/>
              <a:t>x</a:t>
            </a:r>
            <a:r>
              <a:rPr lang="en-US" baseline="30000"/>
              <a:t>2</a:t>
            </a:r>
            <a:r>
              <a:rPr lang="en-US"/>
              <a:t> is 2 times the </a:t>
            </a:r>
            <a:r>
              <a:rPr lang="en-US" i="1"/>
              <a:t>x</a:t>
            </a:r>
            <a:r>
              <a:rPr lang="en-US"/>
              <a:t>-coordinate.</a:t>
            </a:r>
          </a:p>
        </p:txBody>
      </p:sp>
    </p:spTree>
    <p:extLst>
      <p:ext uri="{BB962C8B-B14F-4D97-AF65-F5344CB8AC3E}">
        <p14:creationId xmlns:p14="http://schemas.microsoft.com/office/powerpoint/2010/main" val="1542576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3F0475-D107-43FB-8129-24322C23E6C0}" type="slidenum">
              <a:rPr lang="en-GB"/>
              <a:pPr/>
              <a:t>4</a:t>
            </a:fld>
            <a:endParaRPr lang="en-GB"/>
          </a:p>
        </p:txBody>
      </p:sp>
      <p:sp>
        <p:nvSpPr>
          <p:cNvPr id="92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This result tells us that the gradient of any point on the curve </a:t>
            </a:r>
            <a:r>
              <a:rPr lang="en-US" i="1"/>
              <a:t>y</a:t>
            </a:r>
            <a:r>
              <a:rPr lang="en-US"/>
              <a:t> = </a:t>
            </a:r>
            <a:r>
              <a:rPr lang="en-US" i="1"/>
              <a:t>x</a:t>
            </a:r>
            <a:r>
              <a:rPr lang="en-US" baseline="30000"/>
              <a:t>2</a:t>
            </a:r>
            <a:r>
              <a:rPr lang="en-US"/>
              <a:t> is 2 times the </a:t>
            </a:r>
            <a:r>
              <a:rPr lang="en-US" i="1"/>
              <a:t>x</a:t>
            </a:r>
            <a:r>
              <a:rPr lang="en-US"/>
              <a:t>-coordinate.</a:t>
            </a:r>
          </a:p>
        </p:txBody>
      </p:sp>
    </p:spTree>
    <p:extLst>
      <p:ext uri="{BB962C8B-B14F-4D97-AF65-F5344CB8AC3E}">
        <p14:creationId xmlns:p14="http://schemas.microsoft.com/office/powerpoint/2010/main" val="3661227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3F0475-D107-43FB-8129-24322C23E6C0}" type="slidenum">
              <a:rPr lang="en-GB"/>
              <a:pPr/>
              <a:t>5</a:t>
            </a:fld>
            <a:endParaRPr lang="en-GB"/>
          </a:p>
        </p:txBody>
      </p:sp>
      <p:sp>
        <p:nvSpPr>
          <p:cNvPr id="92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This result tells us that the gradient of any point on the curve </a:t>
            </a:r>
            <a:r>
              <a:rPr lang="en-US" i="1"/>
              <a:t>y</a:t>
            </a:r>
            <a:r>
              <a:rPr lang="en-US"/>
              <a:t> = </a:t>
            </a:r>
            <a:r>
              <a:rPr lang="en-US" i="1"/>
              <a:t>x</a:t>
            </a:r>
            <a:r>
              <a:rPr lang="en-US" baseline="30000"/>
              <a:t>2</a:t>
            </a:r>
            <a:r>
              <a:rPr lang="en-US"/>
              <a:t> is 2 times the </a:t>
            </a:r>
            <a:r>
              <a:rPr lang="en-US" i="1"/>
              <a:t>x</a:t>
            </a:r>
            <a:r>
              <a:rPr lang="en-US"/>
              <a:t>-coordinate.</a:t>
            </a:r>
          </a:p>
        </p:txBody>
      </p:sp>
    </p:spTree>
    <p:extLst>
      <p:ext uri="{BB962C8B-B14F-4D97-AF65-F5344CB8AC3E}">
        <p14:creationId xmlns:p14="http://schemas.microsoft.com/office/powerpoint/2010/main" val="388072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3F0475-D107-43FB-8129-24322C23E6C0}" type="slidenum">
              <a:rPr lang="en-GB"/>
              <a:pPr/>
              <a:t>6</a:t>
            </a:fld>
            <a:endParaRPr lang="en-GB"/>
          </a:p>
        </p:txBody>
      </p:sp>
      <p:sp>
        <p:nvSpPr>
          <p:cNvPr id="92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This result tells us that the gradient of any point on the curve </a:t>
            </a:r>
            <a:r>
              <a:rPr lang="en-US" i="1"/>
              <a:t>y</a:t>
            </a:r>
            <a:r>
              <a:rPr lang="en-US"/>
              <a:t> = </a:t>
            </a:r>
            <a:r>
              <a:rPr lang="en-US" i="1"/>
              <a:t>x</a:t>
            </a:r>
            <a:r>
              <a:rPr lang="en-US" baseline="30000"/>
              <a:t>2</a:t>
            </a:r>
            <a:r>
              <a:rPr lang="en-US"/>
              <a:t> is 2 times the </a:t>
            </a:r>
            <a:r>
              <a:rPr lang="en-US" i="1"/>
              <a:t>x</a:t>
            </a:r>
            <a:r>
              <a:rPr lang="en-US"/>
              <a:t>-coordinate.</a:t>
            </a:r>
          </a:p>
        </p:txBody>
      </p:sp>
    </p:spTree>
    <p:extLst>
      <p:ext uri="{BB962C8B-B14F-4D97-AF65-F5344CB8AC3E}">
        <p14:creationId xmlns:p14="http://schemas.microsoft.com/office/powerpoint/2010/main" val="2911629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3F0475-D107-43FB-8129-24322C23E6C0}" type="slidenum">
              <a:rPr lang="en-GB"/>
              <a:pPr/>
              <a:t>7</a:t>
            </a:fld>
            <a:endParaRPr lang="en-GB"/>
          </a:p>
        </p:txBody>
      </p:sp>
      <p:sp>
        <p:nvSpPr>
          <p:cNvPr id="92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This result tells us that the gradient of any point on the curve </a:t>
            </a:r>
            <a:r>
              <a:rPr lang="en-US" i="1"/>
              <a:t>y</a:t>
            </a:r>
            <a:r>
              <a:rPr lang="en-US"/>
              <a:t> = </a:t>
            </a:r>
            <a:r>
              <a:rPr lang="en-US" i="1"/>
              <a:t>x</a:t>
            </a:r>
            <a:r>
              <a:rPr lang="en-US" baseline="30000"/>
              <a:t>2</a:t>
            </a:r>
            <a:r>
              <a:rPr lang="en-US"/>
              <a:t> is 2 times the </a:t>
            </a:r>
            <a:r>
              <a:rPr lang="en-US" i="1"/>
              <a:t>x</a:t>
            </a:r>
            <a:r>
              <a:rPr lang="en-US"/>
              <a:t>-coordinate.</a:t>
            </a:r>
          </a:p>
        </p:txBody>
      </p:sp>
    </p:spTree>
    <p:extLst>
      <p:ext uri="{BB962C8B-B14F-4D97-AF65-F5344CB8AC3E}">
        <p14:creationId xmlns:p14="http://schemas.microsoft.com/office/powerpoint/2010/main" val="4006691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3F0475-D107-43FB-8129-24322C23E6C0}" type="slidenum">
              <a:rPr lang="en-GB"/>
              <a:pPr/>
              <a:t>8</a:t>
            </a:fld>
            <a:endParaRPr lang="en-GB"/>
          </a:p>
        </p:txBody>
      </p:sp>
      <p:sp>
        <p:nvSpPr>
          <p:cNvPr id="92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This result tells us that the gradient of any point on the curve </a:t>
            </a:r>
            <a:r>
              <a:rPr lang="en-US" i="1"/>
              <a:t>y</a:t>
            </a:r>
            <a:r>
              <a:rPr lang="en-US"/>
              <a:t> = </a:t>
            </a:r>
            <a:r>
              <a:rPr lang="en-US" i="1"/>
              <a:t>x</a:t>
            </a:r>
            <a:r>
              <a:rPr lang="en-US" baseline="30000"/>
              <a:t>2</a:t>
            </a:r>
            <a:r>
              <a:rPr lang="en-US"/>
              <a:t> is 2 times the </a:t>
            </a:r>
            <a:r>
              <a:rPr lang="en-US" i="1"/>
              <a:t>x</a:t>
            </a:r>
            <a:r>
              <a:rPr lang="en-US"/>
              <a:t>-coordinate.</a:t>
            </a:r>
          </a:p>
        </p:txBody>
      </p:sp>
    </p:spTree>
    <p:extLst>
      <p:ext uri="{BB962C8B-B14F-4D97-AF65-F5344CB8AC3E}">
        <p14:creationId xmlns:p14="http://schemas.microsoft.com/office/powerpoint/2010/main" val="29615222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3F0475-D107-43FB-8129-24322C23E6C0}" type="slidenum">
              <a:rPr lang="en-GB"/>
              <a:pPr/>
              <a:t>9</a:t>
            </a:fld>
            <a:endParaRPr lang="en-GB"/>
          </a:p>
        </p:txBody>
      </p:sp>
      <p:sp>
        <p:nvSpPr>
          <p:cNvPr id="92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This result tells us that the gradient of any point on the curve </a:t>
            </a:r>
            <a:r>
              <a:rPr lang="en-US" i="1"/>
              <a:t>y</a:t>
            </a:r>
            <a:r>
              <a:rPr lang="en-US"/>
              <a:t> = </a:t>
            </a:r>
            <a:r>
              <a:rPr lang="en-US" i="1"/>
              <a:t>x</a:t>
            </a:r>
            <a:r>
              <a:rPr lang="en-US" baseline="30000"/>
              <a:t>2</a:t>
            </a:r>
            <a:r>
              <a:rPr lang="en-US"/>
              <a:t> is 2 times the </a:t>
            </a:r>
            <a:r>
              <a:rPr lang="en-US" i="1"/>
              <a:t>x</a:t>
            </a:r>
            <a:r>
              <a:rPr lang="en-US"/>
              <a:t>-coordinate.</a:t>
            </a:r>
          </a:p>
        </p:txBody>
      </p:sp>
    </p:spTree>
    <p:extLst>
      <p:ext uri="{BB962C8B-B14F-4D97-AF65-F5344CB8AC3E}">
        <p14:creationId xmlns:p14="http://schemas.microsoft.com/office/powerpoint/2010/main" val="4095559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3F0475-D107-43FB-8129-24322C23E6C0}" type="slidenum">
              <a:rPr lang="en-GB"/>
              <a:pPr/>
              <a:t>10</a:t>
            </a:fld>
            <a:endParaRPr lang="en-GB"/>
          </a:p>
        </p:txBody>
      </p:sp>
      <p:sp>
        <p:nvSpPr>
          <p:cNvPr id="92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This result tells us that the gradient of any point on the curve </a:t>
            </a:r>
            <a:r>
              <a:rPr lang="en-US" i="1"/>
              <a:t>y</a:t>
            </a:r>
            <a:r>
              <a:rPr lang="en-US"/>
              <a:t> = </a:t>
            </a:r>
            <a:r>
              <a:rPr lang="en-US" i="1"/>
              <a:t>x</a:t>
            </a:r>
            <a:r>
              <a:rPr lang="en-US" baseline="30000"/>
              <a:t>2</a:t>
            </a:r>
            <a:r>
              <a:rPr lang="en-US"/>
              <a:t> is 2 times the </a:t>
            </a:r>
            <a:r>
              <a:rPr lang="en-US" i="1"/>
              <a:t>x</a:t>
            </a:r>
            <a:r>
              <a:rPr lang="en-US"/>
              <a:t>-coordinate.</a:t>
            </a:r>
          </a:p>
        </p:txBody>
      </p:sp>
    </p:spTree>
    <p:extLst>
      <p:ext uri="{BB962C8B-B14F-4D97-AF65-F5344CB8AC3E}">
        <p14:creationId xmlns:p14="http://schemas.microsoft.com/office/powerpoint/2010/main" val="1676171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031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210300" y="243379"/>
            <a:ext cx="2476500" cy="476250"/>
          </a:xfrm>
        </p:spPr>
        <p:txBody>
          <a:bodyPr/>
          <a:lstStyle>
            <a:lvl1pPr>
              <a:defRPr sz="2000"/>
            </a:lvl1pPr>
          </a:lstStyle>
          <a:p>
            <a:fld id="{98624D31-43A5-475A-80CF-332C9F6DCF35}" type="datetimeFigureOut">
              <a:rPr lang="en-US" smtClean="0"/>
              <a:pPr/>
              <a:t>8/10/2023</a:t>
            </a:fld>
            <a:endParaRPr lang="en-U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5" name="Picture 14" descr="A close up of a cage&#10;&#10;Description automatically generated">
            <a:extLst>
              <a:ext uri="{FF2B5EF4-FFF2-40B4-BE49-F238E27FC236}">
                <a16:creationId xmlns:a16="http://schemas.microsoft.com/office/drawing/2014/main" id="{8DB13122-E156-4F56-B01E-886703548E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81E29B0-30D1-4948-A8C7-EDC20D5B8B6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5541678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pPr/>
              <a:t>8/10/2023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1757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pPr/>
              <a:t>8/10/2023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34155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pPr/>
              <a:t>8/10/2023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5AE6F4-D447-4198-AB9D-8450669138EB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31983969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465332" y="6201849"/>
            <a:ext cx="2476500" cy="476250"/>
          </a:xfrm>
        </p:spPr>
        <p:txBody>
          <a:bodyPr/>
          <a:lstStyle/>
          <a:p>
            <a:fld id="{98624D31-43A5-475A-80CF-332C9F6DCF35}" type="datetimeFigureOut">
              <a:rPr lang="en-US" smtClean="0"/>
              <a:pPr/>
              <a:t>8/10/2023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A close up of a cage&#10;&#10;Description automatically generated">
            <a:extLst>
              <a:ext uri="{FF2B5EF4-FFF2-40B4-BE49-F238E27FC236}">
                <a16:creationId xmlns:a16="http://schemas.microsoft.com/office/drawing/2014/main" id="{AD73ABF7-01E0-40C9-AF32-E6F0065277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119D081-AE8D-41C7-90E9-AD0A0DFB1489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3243418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pPr/>
              <a:t>8/10/2023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94A031-9F30-44BA-A1B1-4B67D3D312BF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71176147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pPr/>
              <a:t>8/10/2023</a:t>
            </a:fld>
            <a:endParaRPr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930134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pPr/>
              <a:t>8/10/2023</a:t>
            </a:fld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03977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pPr/>
              <a:t>8/10/2023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1696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pPr/>
              <a:t>8/10/2023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C17ECA-20B4-4577-A86F-8A0DAADAFDE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62333186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pPr/>
              <a:t>8/10/2023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0150007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8624D31-43A5-475A-80CF-332C9F6DCF35}" type="datetimeFigureOut">
              <a:rPr lang="en-US" smtClean="0"/>
              <a:pPr/>
              <a:t>8/10/2023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close up of a cage&#10;&#10;Description automatically generated">
            <a:extLst>
              <a:ext uri="{FF2B5EF4-FFF2-40B4-BE49-F238E27FC236}">
                <a16:creationId xmlns:a16="http://schemas.microsoft.com/office/drawing/2014/main" id="{3947B0CA-B858-4459-ACB0-3F8573129FF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2BF179C-024A-4D64-BCFA-43374F974387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510212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12.png"/><Relationship Id="rId3" Type="http://schemas.openxmlformats.org/officeDocument/2006/relationships/image" Target="../media/image19.png"/><Relationship Id="rId7" Type="http://schemas.openxmlformats.org/officeDocument/2006/relationships/image" Target="../media/image21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6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10.png"/><Relationship Id="rId5" Type="http://schemas.openxmlformats.org/officeDocument/2006/relationships/image" Target="../media/image410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10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mathssupport.org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thssupport.org/" TargetMode="External"/><Relationship Id="rId4" Type="http://schemas.openxmlformats.org/officeDocument/2006/relationships/hyperlink" Target="mailto:info@mathssupport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thssupport.org/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athssupport.org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thssupport.org/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hyperlink" Target="http://www.mathssupport.org/" TargetMode="External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hyperlink" Target="http://www.mathssupport.org/" TargetMode="External"/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8.png"/><Relationship Id="rId10" Type="http://schemas.openxmlformats.org/officeDocument/2006/relationships/image" Target="../media/image20.png"/><Relationship Id="rId4" Type="http://schemas.openxmlformats.org/officeDocument/2006/relationships/image" Target="../media/image7.png"/><Relationship Id="rId9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17" Type="http://schemas.openxmlformats.org/officeDocument/2006/relationships/hyperlink" Target="http://www.mathssupport.org/" TargetMode="External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5" Type="http://schemas.openxmlformats.org/officeDocument/2006/relationships/image" Target="../media/image3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Relationship Id="rId14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6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10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10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12.png"/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6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10.png"/><Relationship Id="rId5" Type="http://schemas.openxmlformats.org/officeDocument/2006/relationships/image" Target="../media/image410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10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633413" indent="-633413"/>
            <a:r>
              <a:rPr lang="en-US" dirty="0"/>
              <a:t>LO: Interpret the derivative as the gradient function.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>
                <a:latin typeface="Comic Sans MS" panose="030F0702030302020204" pitchFamily="66" charset="0"/>
              </a:rPr>
              <a:t>Gradient of the tangent line and the derivative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sp>
        <p:nvSpPr>
          <p:cNvPr id="4" name="Rectangle 3">
            <a:hlinkClick r:id="rId2"/>
            <a:extLst>
              <a:ext uri="{FF2B5EF4-FFF2-40B4-BE49-F238E27FC236}">
                <a16:creationId xmlns:a16="http://schemas.microsoft.com/office/drawing/2014/main" id="{C549FF3D-EDD3-4222-87C0-FA91D9E40CF9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2"/>
            <a:extLst>
              <a:ext uri="{FF2B5EF4-FFF2-40B4-BE49-F238E27FC236}">
                <a16:creationId xmlns:a16="http://schemas.microsoft.com/office/drawing/2014/main" id="{9207168F-A785-4308-8981-36A9333E3B6F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47511C2-0DF7-C770-5F64-0A1A91765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B1C6-5CEB-46AE-A7AB-8CD927B6FFF0}" type="datetime3">
              <a:rPr lang="en-US" smtClean="0"/>
              <a:t>10 August 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623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583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74625"/>
            <a:ext cx="8229600" cy="50323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The derivative of f(x) = </a:t>
            </a:r>
            <a:r>
              <a:rPr lang="en-US" sz="3200" dirty="0" err="1">
                <a:latin typeface="Comic Sans MS" panose="030F0702030302020204" pitchFamily="66" charset="0"/>
              </a:rPr>
              <a:t>x</a:t>
            </a:r>
            <a:r>
              <a:rPr lang="en-US" sz="3200" baseline="30000" dirty="0" err="1">
                <a:latin typeface="Comic Sans MS" panose="030F0702030302020204" pitchFamily="66" charset="0"/>
              </a:rPr>
              <a:t>n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1" name="Line 12"/>
          <p:cNvSpPr>
            <a:spLocks noChangeShapeType="1"/>
          </p:cNvSpPr>
          <p:nvPr/>
        </p:nvSpPr>
        <p:spPr bwMode="auto">
          <a:xfrm>
            <a:off x="855663" y="-1396003"/>
            <a:ext cx="2519759" cy="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697972" y="2617391"/>
                <a:ext cx="2358273" cy="7167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]− 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7972" y="2617391"/>
                <a:ext cx="2358273" cy="71673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 Box 9"/>
          <p:cNvSpPr txBox="1">
            <a:spLocks noChangeArrowheads="1"/>
          </p:cNvSpPr>
          <p:nvPr/>
        </p:nvSpPr>
        <p:spPr bwMode="auto">
          <a:xfrm>
            <a:off x="380661" y="910644"/>
            <a:ext cx="81289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Using the definition of derivative, find the derivative of </a:t>
            </a:r>
            <a:r>
              <a:rPr lang="en-GB" sz="2400" i="1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sz="2400" i="1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 = x</a:t>
            </a:r>
            <a:r>
              <a:rPr 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57" name="Text Box 9"/>
          <p:cNvSpPr txBox="1">
            <a:spLocks noChangeArrowheads="1"/>
          </p:cNvSpPr>
          <p:nvPr/>
        </p:nvSpPr>
        <p:spPr bwMode="auto">
          <a:xfrm>
            <a:off x="455935" y="1893797"/>
            <a:ext cx="36898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Solution: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084944" y="2656732"/>
                <a:ext cx="86946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4944" y="2656732"/>
                <a:ext cx="869469" cy="481094"/>
              </a:xfrm>
              <a:prstGeom prst="rect">
                <a:avLst/>
              </a:prstGeom>
              <a:blipFill rotWithShape="0">
                <a:blip r:embed="rId4"/>
                <a:stretch>
                  <a:fillRect l="-559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979712" y="2718712"/>
                <a:ext cx="10629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718712"/>
                <a:ext cx="1062983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10345" t="-1639" r="-2874" b="-3278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616581" y="3393240"/>
                <a:ext cx="5485861" cy="7411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+6</m:t>
                          </m:r>
                          <m:sSup>
                            <m:sSup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)− 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6581" y="3393240"/>
                <a:ext cx="5485861" cy="74110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490829" y="4082834"/>
                <a:ext cx="3803477" cy="833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+6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i="1" baseline="3000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829" y="4082834"/>
                <a:ext cx="3803477" cy="83343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/>
            </p:nvSpPr>
            <p:spPr>
              <a:xfrm>
                <a:off x="3457505" y="4859458"/>
                <a:ext cx="3917354" cy="833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(4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+6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+4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7505" y="4859458"/>
                <a:ext cx="3917354" cy="83343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084945" y="3462640"/>
                <a:ext cx="864917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4945" y="3462640"/>
                <a:ext cx="864917" cy="481094"/>
              </a:xfrm>
              <a:prstGeom prst="rect">
                <a:avLst/>
              </a:prstGeom>
              <a:blipFill rotWithShape="0">
                <a:blip r:embed="rId9"/>
                <a:stretch>
                  <a:fillRect l="-6338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3042695" y="4212328"/>
                <a:ext cx="86946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695" y="4212328"/>
                <a:ext cx="869469" cy="481094"/>
              </a:xfrm>
              <a:prstGeom prst="rect">
                <a:avLst/>
              </a:prstGeom>
              <a:blipFill rotWithShape="0">
                <a:blip r:embed="rId10"/>
                <a:stretch>
                  <a:fillRect l="-559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022770" y="5015138"/>
                <a:ext cx="86946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70" y="5015138"/>
                <a:ext cx="869469" cy="481094"/>
              </a:xfrm>
              <a:prstGeom prst="rect">
                <a:avLst/>
              </a:prstGeom>
              <a:blipFill rotWithShape="0">
                <a:blip r:embed="rId11"/>
                <a:stretch>
                  <a:fillRect l="-563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/>
          <p:cNvSpPr txBox="1"/>
          <p:nvPr/>
        </p:nvSpPr>
        <p:spPr>
          <a:xfrm>
            <a:off x="2719787" y="3444217"/>
            <a:ext cx="365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719027" y="4249840"/>
            <a:ext cx="365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699103" y="5024852"/>
            <a:ext cx="365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511162" y="5845068"/>
                <a:ext cx="10629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1162" y="5845068"/>
                <a:ext cx="1062983" cy="369332"/>
              </a:xfrm>
              <a:prstGeom prst="rect">
                <a:avLst/>
              </a:prstGeom>
              <a:blipFill rotWithShape="0">
                <a:blip r:embed="rId12"/>
                <a:stretch>
                  <a:fillRect l="-9770" t="-1667" r="-2874" b="-3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Box 68"/>
          <p:cNvSpPr txBox="1"/>
          <p:nvPr/>
        </p:nvSpPr>
        <p:spPr>
          <a:xfrm>
            <a:off x="5590554" y="5743691"/>
            <a:ext cx="1432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GB" sz="24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5752" y="3458794"/>
            <a:ext cx="2186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Expanding</a:t>
            </a:r>
            <a:r>
              <a:rPr lang="en-US" sz="1800" b="1" dirty="0">
                <a:solidFill>
                  <a:srgbClr val="FF6600"/>
                </a:solidFill>
              </a:rPr>
              <a:t> (</a:t>
            </a:r>
            <a:r>
              <a:rPr lang="en-US" sz="1800" b="1" i="1" dirty="0">
                <a:solidFill>
                  <a:srgbClr val="FF6600"/>
                </a:solidFill>
                <a:cs typeface="Times New Roman" panose="02020603050405020304" pitchFamily="18" charset="0"/>
              </a:rPr>
              <a:t>x + h</a:t>
            </a:r>
            <a:r>
              <a:rPr lang="en-US" sz="1800" b="1" dirty="0">
                <a:solidFill>
                  <a:srgbClr val="FF6600"/>
                </a:solidFill>
                <a:cs typeface="Times New Roman" panose="02020603050405020304" pitchFamily="18" charset="0"/>
              </a:rPr>
              <a:t>)</a:t>
            </a:r>
            <a:r>
              <a:rPr lang="en-US" sz="1800" b="1" i="1" baseline="30000" dirty="0">
                <a:solidFill>
                  <a:srgbClr val="FF6600"/>
                </a:solidFill>
                <a:cs typeface="Times New Roman" panose="02020603050405020304" pitchFamily="18" charset="0"/>
              </a:rPr>
              <a:t>3</a:t>
            </a:r>
            <a:endParaRPr lang="en-GB" sz="1800" b="1" i="1" baseline="30000" dirty="0">
              <a:solidFill>
                <a:srgbClr val="FF6600"/>
              </a:solidFill>
              <a:cs typeface="Times New Roman" panose="02020603050405020304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43090" y="4315689"/>
            <a:ext cx="2953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Simplifying like terms</a:t>
            </a:r>
            <a:endParaRPr lang="en-GB" sz="1800" b="1" i="1" baseline="30000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810162" y="3461130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84580" y="4928884"/>
            <a:ext cx="2415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Factorising</a:t>
            </a:r>
            <a:endParaRPr lang="en-GB" sz="1800" b="1" i="1" baseline="30000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257903" y="5259837"/>
            <a:ext cx="2415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Simplifying</a:t>
            </a:r>
            <a:endParaRPr lang="en-GB" sz="1800" b="1" i="1" baseline="30000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flipV="1">
            <a:off x="3576045" y="4960644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5314180" y="5415467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3000803" y="5292644"/>
            <a:ext cx="592677" cy="231896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TextBox 83"/>
          <p:cNvSpPr txBox="1"/>
          <p:nvPr/>
        </p:nvSpPr>
        <p:spPr>
          <a:xfrm>
            <a:off x="248056" y="5866183"/>
            <a:ext cx="4900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gradient function of                               is:</a:t>
            </a:r>
            <a:endParaRPr lang="en-GB" sz="1800" b="1" i="1" baseline="30000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3522804" y="1817755"/>
                <a:ext cx="2215735" cy="7167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2804" y="1817755"/>
                <a:ext cx="2215735" cy="716735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3043391" y="1920932"/>
                <a:ext cx="88735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3391" y="1920932"/>
                <a:ext cx="887359" cy="481094"/>
              </a:xfrm>
              <a:prstGeom prst="rect">
                <a:avLst/>
              </a:prstGeom>
              <a:blipFill rotWithShape="0">
                <a:blip r:embed="rId14"/>
                <a:stretch>
                  <a:fillRect l="-4795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2025503" y="1976813"/>
                <a:ext cx="108542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5503" y="1976813"/>
                <a:ext cx="1085425" cy="369332"/>
              </a:xfrm>
              <a:prstGeom prst="rect">
                <a:avLst/>
              </a:prstGeom>
              <a:blipFill rotWithShape="0">
                <a:blip r:embed="rId15"/>
                <a:stretch>
                  <a:fillRect l="-8427" t="-1639" r="-1124" b="-344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Straight Connector 42"/>
          <p:cNvCxnSpPr/>
          <p:nvPr/>
        </p:nvCxnSpPr>
        <p:spPr>
          <a:xfrm flipV="1">
            <a:off x="8652192" y="3485103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911683" y="5788031"/>
            <a:ext cx="12314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>
                <a:latin typeface="Times New Roman" pitchFamily="18" charset="0"/>
              </a:rPr>
              <a:t>f</a:t>
            </a:r>
            <a:r>
              <a:rPr lang="en-GB" sz="2400" dirty="0"/>
              <a:t>(</a:t>
            </a:r>
            <a:r>
              <a:rPr lang="en-GB" sz="2400" i="1" dirty="0">
                <a:latin typeface="Times New Roman" pitchFamily="18" charset="0"/>
              </a:rPr>
              <a:t>x</a:t>
            </a:r>
            <a:r>
              <a:rPr lang="en-GB" sz="2400" dirty="0"/>
              <a:t>)</a:t>
            </a:r>
            <a:r>
              <a:rPr lang="en-US" sz="2400" i="1" dirty="0">
                <a:latin typeface="Times New Roman" pitchFamily="18" charset="0"/>
              </a:rPr>
              <a:t> = x</a:t>
            </a:r>
            <a:r>
              <a:rPr lang="en-US" sz="2400" i="1" baseline="30000" dirty="0">
                <a:latin typeface="Times New Roman" pitchFamily="18" charset="0"/>
              </a:rPr>
              <a:t>4</a:t>
            </a:r>
            <a:endParaRPr lang="en-US" sz="2400" baseline="30000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262459" y="4944979"/>
            <a:ext cx="216024" cy="239733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6114817" y="4944978"/>
            <a:ext cx="216024" cy="239733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436096" y="4786526"/>
            <a:ext cx="1440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0</a:t>
            </a:r>
            <a:endParaRPr lang="en-GB" sz="1000" b="1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300192" y="4768917"/>
            <a:ext cx="1440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0</a:t>
            </a:r>
            <a:endParaRPr lang="en-GB" sz="1000" b="1" dirty="0">
              <a:solidFill>
                <a:srgbClr val="FF0000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6809874" y="4949098"/>
            <a:ext cx="216024" cy="239733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995249" y="4773037"/>
            <a:ext cx="1440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0</a:t>
            </a:r>
            <a:endParaRPr lang="en-GB" sz="1000" b="1" dirty="0">
              <a:solidFill>
                <a:srgbClr val="FF0000"/>
              </a:solidFill>
            </a:endParaRPr>
          </a:p>
        </p:txBody>
      </p:sp>
      <p:sp>
        <p:nvSpPr>
          <p:cNvPr id="47" name="Rectangle 46">
            <a:hlinkClick r:id="rId16"/>
            <a:extLst>
              <a:ext uri="{FF2B5EF4-FFF2-40B4-BE49-F238E27FC236}">
                <a16:creationId xmlns:a16="http://schemas.microsoft.com/office/drawing/2014/main" id="{0F9B5454-BFCA-4136-BD94-CEFB23577964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hlinkClick r:id="rId16"/>
            <a:extLst>
              <a:ext uri="{FF2B5EF4-FFF2-40B4-BE49-F238E27FC236}">
                <a16:creationId xmlns:a16="http://schemas.microsoft.com/office/drawing/2014/main" id="{AD1FECFB-6CA6-4F97-B907-B151C639350B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5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7" grpId="0"/>
      <p:bldP spid="3" grpId="0"/>
      <p:bldP spid="5" grpId="0"/>
      <p:bldP spid="40" grpId="0"/>
      <p:bldP spid="2" grpId="0"/>
      <p:bldP spid="50" grpId="0"/>
      <p:bldP spid="52" grpId="0"/>
      <p:bldP spid="59" grpId="0"/>
      <p:bldP spid="60" grpId="0"/>
      <p:bldP spid="64" grpId="0"/>
      <p:bldP spid="65" grpId="0"/>
      <p:bldP spid="66" grpId="0"/>
      <p:bldP spid="68" grpId="0"/>
      <p:bldP spid="69" grpId="0"/>
      <p:bldP spid="10" grpId="0"/>
      <p:bldP spid="75" grpId="0"/>
      <p:bldP spid="79" grpId="0"/>
      <p:bldP spid="80" grpId="0"/>
      <p:bldP spid="16" grpId="0" animBg="1"/>
      <p:bldP spid="84" grpId="0"/>
      <p:bldP spid="86" grpId="0"/>
      <p:bldP spid="87" grpId="0"/>
      <p:bldP spid="88" grpId="0"/>
      <p:bldP spid="4" grpId="0"/>
      <p:bldP spid="9" grpId="0"/>
      <p:bldP spid="44" grpId="0"/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cage&#10;&#10;Description automatically generated">
            <a:hlinkClick r:id="rId2"/>
            <a:extLst>
              <a:ext uri="{FF2B5EF4-FFF2-40B4-BE49-F238E27FC236}">
                <a16:creationId xmlns:a16="http://schemas.microsoft.com/office/drawing/2014/main" id="{F1229F4D-42CD-45F9-A346-0BEB3F4D81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775" y="762000"/>
            <a:ext cx="5381625" cy="3457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4A3044-064E-4F4F-9A40-DCB022A1AF45}"/>
              </a:ext>
            </a:extLst>
          </p:cNvPr>
          <p:cNvSpPr txBox="1"/>
          <p:nvPr/>
        </p:nvSpPr>
        <p:spPr>
          <a:xfrm>
            <a:off x="1524000" y="205115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Thank you for using resources from</a:t>
            </a:r>
            <a:endParaRPr lang="en-GB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C7B91D-FA43-4DDC-AF24-F0D95F8771D8}"/>
              </a:ext>
            </a:extLst>
          </p:cNvPr>
          <p:cNvSpPr txBox="1"/>
          <p:nvPr/>
        </p:nvSpPr>
        <p:spPr>
          <a:xfrm>
            <a:off x="1828800" y="4678740"/>
            <a:ext cx="5815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2"/>
              </a:rPr>
              <a:t>https://www.mathssupport.org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331B16-2188-481D-902D-B24DB2D19006}"/>
              </a:ext>
            </a:extLst>
          </p:cNvPr>
          <p:cNvSpPr txBox="1"/>
          <p:nvPr/>
        </p:nvSpPr>
        <p:spPr>
          <a:xfrm>
            <a:off x="762000" y="520196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If you have a special request, drop us an email</a:t>
            </a:r>
            <a:endParaRPr lang="en-GB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DDA8DB-4973-4CCB-A3BF-CDF0FC0B875C}"/>
              </a:ext>
            </a:extLst>
          </p:cNvPr>
          <p:cNvSpPr txBox="1"/>
          <p:nvPr/>
        </p:nvSpPr>
        <p:spPr>
          <a:xfrm>
            <a:off x="2286000" y="5725180"/>
            <a:ext cx="4852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4"/>
              </a:rPr>
              <a:t>info@mathssupport.org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11" name="Rectangle 10">
            <a:hlinkClick r:id="rId5"/>
            <a:extLst>
              <a:ext uri="{FF2B5EF4-FFF2-40B4-BE49-F238E27FC236}">
                <a16:creationId xmlns:a16="http://schemas.microsoft.com/office/drawing/2014/main" id="{385B5B7E-21DC-4261-B654-DEFEDE6D8129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hlinkClick r:id="rId5"/>
            <a:extLst>
              <a:ext uri="{FF2B5EF4-FFF2-40B4-BE49-F238E27FC236}">
                <a16:creationId xmlns:a16="http://schemas.microsoft.com/office/drawing/2014/main" id="{F35685D4-CF87-4E82-8D62-66EF53CDEA76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8983EF-CE04-4600-8A87-8640EEF47371}"/>
              </a:ext>
            </a:extLst>
          </p:cNvPr>
          <p:cNvSpPr txBox="1"/>
          <p:nvPr/>
        </p:nvSpPr>
        <p:spPr>
          <a:xfrm>
            <a:off x="1524000" y="415552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more resources visit our website</a:t>
            </a:r>
            <a:endParaRPr lang="en-GB" sz="2800" dirty="0"/>
          </a:p>
        </p:txBody>
      </p:sp>
      <p:sp>
        <p:nvSpPr>
          <p:cNvPr id="14" name="Rectangle 13">
            <a:hlinkClick r:id="rId5"/>
            <a:extLst>
              <a:ext uri="{FF2B5EF4-FFF2-40B4-BE49-F238E27FC236}">
                <a16:creationId xmlns:a16="http://schemas.microsoft.com/office/drawing/2014/main" id="{0FFB291B-44E3-48C3-811B-20809D6D5FAF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hlinkClick r:id="rId5"/>
            <a:extLst>
              <a:ext uri="{FF2B5EF4-FFF2-40B4-BE49-F238E27FC236}">
                <a16:creationId xmlns:a16="http://schemas.microsoft.com/office/drawing/2014/main" id="{C5F37A8B-1007-44EE-9F4E-28C2E8B920B8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94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57200" y="1711028"/>
            <a:ext cx="4321175" cy="3814762"/>
            <a:chOff x="249" y="709"/>
            <a:chExt cx="2722" cy="240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249" y="709"/>
              <a:ext cx="2722" cy="2403"/>
              <a:chOff x="249" y="1344"/>
              <a:chExt cx="2541" cy="2448"/>
            </a:xfrm>
          </p:grpSpPr>
          <p:sp>
            <p:nvSpPr>
              <p:cNvPr id="920580" name="Rectangle 4"/>
              <p:cNvSpPr>
                <a:spLocks noChangeArrowheads="1"/>
              </p:cNvSpPr>
              <p:nvPr/>
            </p:nvSpPr>
            <p:spPr bwMode="auto">
              <a:xfrm>
                <a:off x="249" y="1344"/>
                <a:ext cx="2541" cy="2448"/>
              </a:xfrm>
              <a:prstGeom prst="rect">
                <a:avLst/>
              </a:prstGeom>
              <a:solidFill>
                <a:srgbClr val="D5DCE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920581" name="Rectangle 5"/>
              <p:cNvSpPr>
                <a:spLocks noChangeArrowheads="1"/>
              </p:cNvSpPr>
              <p:nvPr/>
            </p:nvSpPr>
            <p:spPr bwMode="auto">
              <a:xfrm>
                <a:off x="363" y="1457"/>
                <a:ext cx="2314" cy="2222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920582" name="Freeform 6"/>
            <p:cNvSpPr>
              <a:spLocks/>
            </p:cNvSpPr>
            <p:nvPr/>
          </p:nvSpPr>
          <p:spPr bwMode="auto">
            <a:xfrm>
              <a:off x="531" y="890"/>
              <a:ext cx="1860" cy="1999"/>
            </a:xfrm>
            <a:custGeom>
              <a:avLst/>
              <a:gdLst/>
              <a:ahLst/>
              <a:cxnLst>
                <a:cxn ang="0">
                  <a:pos x="1507" y="0"/>
                </a:cxn>
                <a:cxn ang="0">
                  <a:pos x="1235" y="638"/>
                </a:cxn>
                <a:cxn ang="0">
                  <a:pos x="896" y="1218"/>
                </a:cxn>
                <a:cxn ang="0">
                  <a:pos x="516" y="1686"/>
                </a:cxn>
                <a:cxn ang="0">
                  <a:pos x="181" y="1929"/>
                </a:cxn>
                <a:cxn ang="0">
                  <a:pos x="0" y="1999"/>
                </a:cxn>
              </a:cxnLst>
              <a:rect l="0" t="0" r="r" b="b"/>
              <a:pathLst>
                <a:path w="1507" h="1999">
                  <a:moveTo>
                    <a:pt x="1507" y="0"/>
                  </a:moveTo>
                  <a:cubicBezTo>
                    <a:pt x="1425" y="212"/>
                    <a:pt x="1336" y="436"/>
                    <a:pt x="1235" y="638"/>
                  </a:cubicBezTo>
                  <a:cubicBezTo>
                    <a:pt x="1130" y="841"/>
                    <a:pt x="1016" y="1044"/>
                    <a:pt x="896" y="1218"/>
                  </a:cubicBezTo>
                  <a:cubicBezTo>
                    <a:pt x="776" y="1395"/>
                    <a:pt x="637" y="1569"/>
                    <a:pt x="516" y="1686"/>
                  </a:cubicBezTo>
                  <a:cubicBezTo>
                    <a:pt x="399" y="1804"/>
                    <a:pt x="267" y="1877"/>
                    <a:pt x="181" y="1929"/>
                  </a:cubicBezTo>
                  <a:cubicBezTo>
                    <a:pt x="95" y="1981"/>
                    <a:pt x="38" y="1985"/>
                    <a:pt x="0" y="1999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920583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74625"/>
            <a:ext cx="8229600" cy="50323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Gradient of the secant line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20584" name="Line 8"/>
          <p:cNvSpPr>
            <a:spLocks noChangeShapeType="1"/>
          </p:cNvSpPr>
          <p:nvPr/>
        </p:nvSpPr>
        <p:spPr bwMode="auto">
          <a:xfrm flipV="1">
            <a:off x="1403350" y="1918370"/>
            <a:ext cx="2736850" cy="3313112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920585" name="Text Box 9"/>
          <p:cNvSpPr txBox="1">
            <a:spLocks noChangeArrowheads="1"/>
          </p:cNvSpPr>
          <p:nvPr/>
        </p:nvSpPr>
        <p:spPr bwMode="auto">
          <a:xfrm>
            <a:off x="5338493" y="1695824"/>
            <a:ext cx="368981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The gradient of secant line  </a:t>
            </a:r>
            <a:r>
              <a:rPr lang="en-GB" sz="2400" i="1" dirty="0">
                <a:latin typeface="Times New Roman" pitchFamily="18" charset="0"/>
              </a:rPr>
              <a:t>AB</a:t>
            </a:r>
            <a:r>
              <a:rPr lang="en-GB" sz="2400" dirty="0"/>
              <a:t>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is: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755636" y="4754332"/>
            <a:ext cx="2722641" cy="425451"/>
            <a:chOff x="1157" y="2614"/>
            <a:chExt cx="1043" cy="268"/>
          </a:xfrm>
        </p:grpSpPr>
        <p:sp>
          <p:nvSpPr>
            <p:cNvPr id="920588" name="Line 12"/>
            <p:cNvSpPr>
              <a:spLocks noChangeShapeType="1"/>
            </p:cNvSpPr>
            <p:nvPr/>
          </p:nvSpPr>
          <p:spPr bwMode="auto">
            <a:xfrm>
              <a:off x="1157" y="2614"/>
              <a:ext cx="1043" cy="0"/>
            </a:xfrm>
            <a:prstGeom prst="line">
              <a:avLst/>
            </a:prstGeom>
            <a:noFill/>
            <a:ln w="28575">
              <a:solidFill>
                <a:srgbClr val="99CCFF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20589" name="Text Box 13"/>
            <p:cNvSpPr txBox="1">
              <a:spLocks noChangeArrowheads="1"/>
            </p:cNvSpPr>
            <p:nvPr/>
          </p:nvSpPr>
          <p:spPr bwMode="auto">
            <a:xfrm>
              <a:off x="1766" y="2630"/>
              <a:ext cx="13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h</a:t>
              </a:r>
              <a:endParaRPr lang="el-GR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 flipH="1">
            <a:off x="3479658" y="2647183"/>
            <a:ext cx="174600" cy="2392363"/>
            <a:chOff x="2164" y="1311"/>
            <a:chExt cx="2597578" cy="1270"/>
          </a:xfrm>
        </p:grpSpPr>
        <p:sp>
          <p:nvSpPr>
            <p:cNvPr id="920591" name="Line 15"/>
            <p:cNvSpPr>
              <a:spLocks noChangeShapeType="1"/>
            </p:cNvSpPr>
            <p:nvPr/>
          </p:nvSpPr>
          <p:spPr bwMode="auto">
            <a:xfrm>
              <a:off x="2599742" y="1311"/>
              <a:ext cx="0" cy="1270"/>
            </a:xfrm>
            <a:prstGeom prst="line">
              <a:avLst/>
            </a:prstGeom>
            <a:noFill/>
            <a:ln w="28575">
              <a:solidFill>
                <a:srgbClr val="99CCFF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20592" name="Text Box 16"/>
            <p:cNvSpPr txBox="1">
              <a:spLocks noChangeArrowheads="1"/>
            </p:cNvSpPr>
            <p:nvPr/>
          </p:nvSpPr>
          <p:spPr bwMode="auto">
            <a:xfrm>
              <a:off x="2164" y="1861"/>
              <a:ext cx="184731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000" baseline="30000" dirty="0"/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718467" y="4473683"/>
            <a:ext cx="1379538" cy="400050"/>
            <a:chOff x="1109" y="2937"/>
            <a:chExt cx="869" cy="252"/>
          </a:xfrm>
        </p:grpSpPr>
        <p:sp>
          <p:nvSpPr>
            <p:cNvPr id="920599" name="Text Box 23"/>
            <p:cNvSpPr txBox="1">
              <a:spLocks noChangeArrowheads="1"/>
            </p:cNvSpPr>
            <p:nvPr/>
          </p:nvSpPr>
          <p:spPr bwMode="auto">
            <a:xfrm>
              <a:off x="1250" y="2937"/>
              <a:ext cx="7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2000" i="1" dirty="0">
                  <a:latin typeface="Times New Roman" pitchFamily="18" charset="0"/>
                </a:rPr>
                <a:t>A</a:t>
              </a:r>
              <a:r>
                <a:rPr lang="en-GB" sz="2000" dirty="0"/>
                <a:t>(</a:t>
              </a:r>
              <a:r>
                <a:rPr lang="en-GB" sz="2000" i="1" dirty="0">
                  <a:latin typeface="Times New Roman" pitchFamily="18" charset="0"/>
                </a:rPr>
                <a:t>x</a:t>
              </a:r>
              <a:r>
                <a:rPr lang="en-GB" sz="2000" dirty="0"/>
                <a:t>, </a:t>
              </a:r>
              <a:r>
                <a:rPr lang="en-GB" sz="2000" i="1" dirty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GB" sz="2000" dirty="0"/>
                <a:t>(</a:t>
              </a:r>
              <a:r>
                <a:rPr lang="en-GB" sz="2000" i="1" dirty="0">
                  <a:latin typeface="Times New Roman" pitchFamily="18" charset="0"/>
                  <a:cs typeface="Times New Roman" pitchFamily="18" charset="0"/>
                </a:rPr>
                <a:t>x)</a:t>
              </a:r>
              <a:r>
                <a:rPr lang="en-GB" sz="2000" dirty="0"/>
                <a:t>)</a:t>
              </a:r>
              <a:endParaRPr lang="en-US" sz="2000" dirty="0"/>
            </a:p>
          </p:txBody>
        </p:sp>
        <p:sp>
          <p:nvSpPr>
            <p:cNvPr id="920600" name="Oval 24"/>
            <p:cNvSpPr>
              <a:spLocks noChangeArrowheads="1"/>
            </p:cNvSpPr>
            <p:nvPr/>
          </p:nvSpPr>
          <p:spPr bwMode="auto">
            <a:xfrm>
              <a:off x="1109" y="3084"/>
              <a:ext cx="68" cy="68"/>
            </a:xfrm>
            <a:prstGeom prst="ellipse">
              <a:avLst/>
            </a:prstGeom>
            <a:solidFill>
              <a:srgbClr val="FFE1CD"/>
            </a:solidFill>
            <a:ln w="28575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3424238" y="2575598"/>
            <a:ext cx="2286000" cy="396875"/>
            <a:chOff x="1974" y="1757"/>
            <a:chExt cx="1440" cy="250"/>
          </a:xfrm>
        </p:grpSpPr>
        <p:sp>
          <p:nvSpPr>
            <p:cNvPr id="920602" name="Text Box 26"/>
            <p:cNvSpPr txBox="1">
              <a:spLocks noChangeArrowheads="1"/>
            </p:cNvSpPr>
            <p:nvPr/>
          </p:nvSpPr>
          <p:spPr bwMode="auto">
            <a:xfrm>
              <a:off x="2016" y="1757"/>
              <a:ext cx="139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GB" sz="2000" i="1" dirty="0">
                  <a:latin typeface="Times New Roman" pitchFamily="18" charset="0"/>
                </a:rPr>
                <a:t>B</a:t>
              </a:r>
              <a:r>
                <a:rPr lang="en-GB" sz="2000" dirty="0"/>
                <a:t>(</a:t>
              </a:r>
              <a:r>
                <a:rPr lang="en-GB" sz="2000" i="1" dirty="0">
                  <a:latin typeface="Times New Roman" pitchFamily="18" charset="0"/>
                </a:rPr>
                <a:t>x</a:t>
              </a:r>
              <a:r>
                <a:rPr lang="en-GB" sz="2000" dirty="0"/>
                <a:t> + 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GB" sz="2000" dirty="0"/>
                <a:t>, </a:t>
              </a:r>
              <a:r>
                <a:rPr lang="en-GB" sz="2000" i="1" dirty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GB" sz="2000" dirty="0"/>
                <a:t>(</a:t>
              </a:r>
              <a:r>
                <a:rPr lang="en-GB" sz="2000" i="1" dirty="0">
                  <a:latin typeface="Times New Roman" pitchFamily="18" charset="0"/>
                </a:rPr>
                <a:t>x</a:t>
              </a:r>
              <a:r>
                <a:rPr lang="en-GB" sz="2000" dirty="0"/>
                <a:t> + 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GB" sz="2000" dirty="0"/>
                <a:t>))</a:t>
              </a:r>
              <a:endParaRPr lang="en-US" sz="2000" dirty="0"/>
            </a:p>
          </p:txBody>
        </p:sp>
        <p:sp>
          <p:nvSpPr>
            <p:cNvPr id="920603" name="Oval 27"/>
            <p:cNvSpPr>
              <a:spLocks noChangeArrowheads="1"/>
            </p:cNvSpPr>
            <p:nvPr/>
          </p:nvSpPr>
          <p:spPr bwMode="auto">
            <a:xfrm>
              <a:off x="1974" y="1812"/>
              <a:ext cx="68" cy="68"/>
            </a:xfrm>
            <a:prstGeom prst="ellipse">
              <a:avLst/>
            </a:prstGeom>
            <a:solidFill>
              <a:srgbClr val="FFE1CD"/>
            </a:solidFill>
            <a:ln w="28575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251520" y="908720"/>
            <a:ext cx="35174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Consider the graph </a:t>
            </a:r>
            <a:r>
              <a:rPr lang="en-GB" sz="2400" i="1" dirty="0">
                <a:latin typeface="Times New Roman" pitchFamily="18" charset="0"/>
              </a:rPr>
              <a:t>y</a:t>
            </a:r>
            <a:r>
              <a:rPr lang="en-GB" sz="2400" dirty="0"/>
              <a:t> = </a:t>
            </a:r>
            <a:r>
              <a:rPr lang="en-GB" sz="2400" i="1" dirty="0">
                <a:latin typeface="Times New Roman" pitchFamily="18" charset="0"/>
              </a:rPr>
              <a:t>f</a:t>
            </a:r>
            <a:r>
              <a:rPr lang="en-GB" sz="2400" dirty="0"/>
              <a:t>(</a:t>
            </a:r>
            <a:r>
              <a:rPr lang="en-GB" sz="2400" i="1" dirty="0">
                <a:latin typeface="Times New Roman" pitchFamily="18" charset="0"/>
              </a:rPr>
              <a:t>x</a:t>
            </a:r>
            <a:r>
              <a:rPr lang="en-GB" sz="2400" dirty="0"/>
              <a:t>)</a:t>
            </a:r>
            <a:endParaRPr lang="en-US" sz="2400" baseline="300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900113" y="1989807"/>
            <a:ext cx="0" cy="3351335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89154" y="5109245"/>
            <a:ext cx="3766822" cy="53974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1595440" y="5079082"/>
            <a:ext cx="2984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x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13"/>
          <p:cNvSpPr txBox="1">
            <a:spLocks noChangeArrowheads="1"/>
          </p:cNvSpPr>
          <p:nvPr/>
        </p:nvSpPr>
        <p:spPr bwMode="auto">
          <a:xfrm>
            <a:off x="3192578" y="5073650"/>
            <a:ext cx="5998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 err="1">
                <a:latin typeface="Times New Roman" pitchFamily="18" charset="0"/>
                <a:cs typeface="Times New Roman" pitchFamily="18" charset="0"/>
              </a:rPr>
              <a:t>x+h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433388" y="4484440"/>
            <a:ext cx="5389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f(x)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43404" y="2447836"/>
            <a:ext cx="840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en-GB" sz="2000" i="1" dirty="0" err="1">
                <a:latin typeface="Times New Roman" pitchFamily="18" charset="0"/>
                <a:cs typeface="Times New Roman" pitchFamily="18" charset="0"/>
              </a:rPr>
              <a:t>x+h</a:t>
            </a:r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7" name="Group 14"/>
          <p:cNvGrpSpPr>
            <a:grpSpLocks/>
          </p:cNvGrpSpPr>
          <p:nvPr/>
        </p:nvGrpSpPr>
        <p:grpSpPr bwMode="auto">
          <a:xfrm>
            <a:off x="1746249" y="4775406"/>
            <a:ext cx="184150" cy="520822"/>
            <a:chOff x="2164" y="1348"/>
            <a:chExt cx="116" cy="1270"/>
          </a:xfrm>
        </p:grpSpPr>
        <p:sp>
          <p:nvSpPr>
            <p:cNvPr id="38" name="Line 15"/>
            <p:cNvSpPr>
              <a:spLocks noChangeShapeType="1"/>
            </p:cNvSpPr>
            <p:nvPr/>
          </p:nvSpPr>
          <p:spPr bwMode="auto">
            <a:xfrm>
              <a:off x="2191" y="1348"/>
              <a:ext cx="0" cy="1270"/>
            </a:xfrm>
            <a:prstGeom prst="line">
              <a:avLst/>
            </a:prstGeom>
            <a:noFill/>
            <a:ln w="28575">
              <a:solidFill>
                <a:srgbClr val="99CCFF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 Box 16"/>
            <p:cNvSpPr txBox="1">
              <a:spLocks noChangeArrowheads="1"/>
            </p:cNvSpPr>
            <p:nvPr/>
          </p:nvSpPr>
          <p:spPr bwMode="auto">
            <a:xfrm>
              <a:off x="2164" y="1861"/>
              <a:ext cx="116" cy="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000" baseline="30000" dirty="0"/>
            </a:p>
          </p:txBody>
        </p:sp>
      </p:grpSp>
      <p:sp>
        <p:nvSpPr>
          <p:cNvPr id="41" name="Line 12"/>
          <p:cNvSpPr>
            <a:spLocks noChangeShapeType="1"/>
          </p:cNvSpPr>
          <p:nvPr/>
        </p:nvSpPr>
        <p:spPr bwMode="auto">
          <a:xfrm>
            <a:off x="855663" y="-1396003"/>
            <a:ext cx="2519759" cy="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43" name="Group 11"/>
          <p:cNvGrpSpPr>
            <a:grpSpLocks/>
          </p:cNvGrpSpPr>
          <p:nvPr/>
        </p:nvGrpSpPr>
        <p:grpSpPr bwMode="auto">
          <a:xfrm>
            <a:off x="835701" y="2706677"/>
            <a:ext cx="2722641" cy="455613"/>
            <a:chOff x="1157" y="2614"/>
            <a:chExt cx="1043" cy="287"/>
          </a:xfrm>
        </p:grpSpPr>
        <p:sp>
          <p:nvSpPr>
            <p:cNvPr id="44" name="Line 12"/>
            <p:cNvSpPr>
              <a:spLocks noChangeShapeType="1"/>
            </p:cNvSpPr>
            <p:nvPr/>
          </p:nvSpPr>
          <p:spPr bwMode="auto">
            <a:xfrm>
              <a:off x="1157" y="2614"/>
              <a:ext cx="1043" cy="0"/>
            </a:xfrm>
            <a:prstGeom prst="line">
              <a:avLst/>
            </a:prstGeom>
            <a:noFill/>
            <a:ln w="28575">
              <a:solidFill>
                <a:srgbClr val="99CCFF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 Box 13"/>
            <p:cNvSpPr txBox="1">
              <a:spLocks noChangeArrowheads="1"/>
            </p:cNvSpPr>
            <p:nvPr/>
          </p:nvSpPr>
          <p:spPr bwMode="auto">
            <a:xfrm>
              <a:off x="1807" y="2649"/>
              <a:ext cx="7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l-GR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177037" y="2802916"/>
                <a:ext cx="2193293" cy="7689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037" y="2802916"/>
                <a:ext cx="2193293" cy="76899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5613992" y="3839475"/>
            <a:ext cx="20970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Simplifying: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177036" y="4648794"/>
                <a:ext cx="2193293" cy="7167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036" y="4648794"/>
                <a:ext cx="2193293" cy="7167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 Box 9"/>
          <p:cNvSpPr txBox="1">
            <a:spLocks noChangeArrowheads="1"/>
          </p:cNvSpPr>
          <p:nvPr/>
        </p:nvSpPr>
        <p:spPr bwMode="auto">
          <a:xfrm>
            <a:off x="5149574" y="993991"/>
            <a:ext cx="35359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We draw a secant line  </a:t>
            </a:r>
            <a:r>
              <a:rPr lang="en-GB" sz="2400" i="1" dirty="0">
                <a:latin typeface="Times New Roman" pitchFamily="18" charset="0"/>
              </a:rPr>
              <a:t>AB.</a:t>
            </a:r>
            <a:endParaRPr lang="en-US" sz="2400" dirty="0"/>
          </a:p>
        </p:txBody>
      </p:sp>
      <p:sp>
        <p:nvSpPr>
          <p:cNvPr id="47" name="Line 12"/>
          <p:cNvSpPr>
            <a:spLocks noChangeShapeType="1"/>
          </p:cNvSpPr>
          <p:nvPr/>
        </p:nvSpPr>
        <p:spPr bwMode="auto">
          <a:xfrm>
            <a:off x="855663" y="4747681"/>
            <a:ext cx="1005840" cy="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8" name="Text Box 23"/>
          <p:cNvSpPr txBox="1">
            <a:spLocks noChangeArrowheads="1"/>
          </p:cNvSpPr>
          <p:nvPr/>
        </p:nvSpPr>
        <p:spPr bwMode="auto">
          <a:xfrm>
            <a:off x="3054058" y="1855453"/>
            <a:ext cx="8483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y=f</a:t>
            </a:r>
            <a:r>
              <a:rPr lang="en-GB" sz="2000" dirty="0"/>
              <a:t>(</a:t>
            </a:r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x)</a:t>
            </a:r>
            <a:endParaRPr lang="en-US" sz="2000" dirty="0"/>
          </a:p>
        </p:txBody>
      </p: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5424695" y="5378025"/>
            <a:ext cx="351741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This expression is known as the 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difference quotient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 49">
            <a:hlinkClick r:id="rId5"/>
            <a:extLst>
              <a:ext uri="{FF2B5EF4-FFF2-40B4-BE49-F238E27FC236}">
                <a16:creationId xmlns:a16="http://schemas.microsoft.com/office/drawing/2014/main" id="{BCCB25B0-14E1-44EB-B12D-5C0AF0A15AFC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>
            <a:hlinkClick r:id="rId5"/>
            <a:extLst>
              <a:ext uri="{FF2B5EF4-FFF2-40B4-BE49-F238E27FC236}">
                <a16:creationId xmlns:a16="http://schemas.microsoft.com/office/drawing/2014/main" id="{8F5D4E6D-B628-4C08-8598-7E96CA166CFB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69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0584" grpId="0" animBg="1"/>
      <p:bldP spid="920585" grpId="0"/>
      <p:bldP spid="33" grpId="0"/>
      <p:bldP spid="34" grpId="0"/>
      <p:bldP spid="35" grpId="0"/>
      <p:bldP spid="36" grpId="0"/>
      <p:bldP spid="8" grpId="0" animBg="1"/>
      <p:bldP spid="40" grpId="0"/>
      <p:bldP spid="42" grpId="0" animBg="1"/>
      <p:bldP spid="46" grpId="0"/>
      <p:bldP spid="47" grpId="0" animBg="1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580" name="Rectangle 4"/>
          <p:cNvSpPr>
            <a:spLocks noChangeArrowheads="1"/>
          </p:cNvSpPr>
          <p:nvPr/>
        </p:nvSpPr>
        <p:spPr bwMode="auto">
          <a:xfrm>
            <a:off x="457200" y="1711028"/>
            <a:ext cx="4321175" cy="3814762"/>
          </a:xfrm>
          <a:prstGeom prst="rect">
            <a:avLst/>
          </a:prstGeom>
          <a:solidFill>
            <a:srgbClr val="D5DCE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0581" name="Rectangle 5"/>
          <p:cNvSpPr>
            <a:spLocks noChangeArrowheads="1"/>
          </p:cNvSpPr>
          <p:nvPr/>
        </p:nvSpPr>
        <p:spPr bwMode="auto">
          <a:xfrm>
            <a:off x="651066" y="1887118"/>
            <a:ext cx="3935143" cy="346258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0582" name="Freeform 6"/>
          <p:cNvSpPr>
            <a:spLocks/>
          </p:cNvSpPr>
          <p:nvPr/>
        </p:nvSpPr>
        <p:spPr bwMode="auto">
          <a:xfrm>
            <a:off x="904875" y="1998365"/>
            <a:ext cx="2952750" cy="3173412"/>
          </a:xfrm>
          <a:custGeom>
            <a:avLst/>
            <a:gdLst/>
            <a:ahLst/>
            <a:cxnLst>
              <a:cxn ang="0">
                <a:pos x="1507" y="0"/>
              </a:cxn>
              <a:cxn ang="0">
                <a:pos x="1235" y="638"/>
              </a:cxn>
              <a:cxn ang="0">
                <a:pos x="896" y="1218"/>
              </a:cxn>
              <a:cxn ang="0">
                <a:pos x="516" y="1686"/>
              </a:cxn>
              <a:cxn ang="0">
                <a:pos x="181" y="1929"/>
              </a:cxn>
              <a:cxn ang="0">
                <a:pos x="0" y="1999"/>
              </a:cxn>
            </a:cxnLst>
            <a:rect l="0" t="0" r="r" b="b"/>
            <a:pathLst>
              <a:path w="1507" h="1999">
                <a:moveTo>
                  <a:pt x="1507" y="0"/>
                </a:moveTo>
                <a:cubicBezTo>
                  <a:pt x="1425" y="212"/>
                  <a:pt x="1336" y="436"/>
                  <a:pt x="1235" y="638"/>
                </a:cubicBezTo>
                <a:cubicBezTo>
                  <a:pt x="1130" y="841"/>
                  <a:pt x="1016" y="1044"/>
                  <a:pt x="896" y="1218"/>
                </a:cubicBezTo>
                <a:cubicBezTo>
                  <a:pt x="776" y="1395"/>
                  <a:pt x="637" y="1569"/>
                  <a:pt x="516" y="1686"/>
                </a:cubicBezTo>
                <a:cubicBezTo>
                  <a:pt x="399" y="1804"/>
                  <a:pt x="267" y="1877"/>
                  <a:pt x="181" y="1929"/>
                </a:cubicBezTo>
                <a:cubicBezTo>
                  <a:pt x="95" y="1981"/>
                  <a:pt x="38" y="1985"/>
                  <a:pt x="0" y="1999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920583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74625"/>
            <a:ext cx="8229600" cy="50323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Gradient of the secant line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20584" name="Line 8"/>
          <p:cNvSpPr>
            <a:spLocks noChangeShapeType="1"/>
          </p:cNvSpPr>
          <p:nvPr/>
        </p:nvSpPr>
        <p:spPr bwMode="auto">
          <a:xfrm flipV="1">
            <a:off x="1403350" y="1918370"/>
            <a:ext cx="2736850" cy="3313112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920585" name="Text Box 9"/>
          <p:cNvSpPr txBox="1">
            <a:spLocks noChangeArrowheads="1"/>
          </p:cNvSpPr>
          <p:nvPr/>
        </p:nvSpPr>
        <p:spPr bwMode="auto">
          <a:xfrm>
            <a:off x="5298142" y="2324955"/>
            <a:ext cx="368981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Suppose that the point </a:t>
            </a:r>
            <a:r>
              <a:rPr lang="en-GB" sz="2400" i="1" dirty="0">
                <a:latin typeface="Times New Roman" pitchFamily="18" charset="0"/>
              </a:rPr>
              <a:t>B</a:t>
            </a:r>
            <a:r>
              <a:rPr lang="en-GB" sz="2400" dirty="0"/>
              <a:t>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slides down the curve and approaches point </a:t>
            </a:r>
            <a:r>
              <a:rPr lang="en-GB" sz="2400" i="1" dirty="0">
                <a:latin typeface="Times New Roman" pitchFamily="18" charset="0"/>
              </a:rPr>
              <a:t>A</a:t>
            </a:r>
            <a:r>
              <a:rPr lang="en-GB" sz="2400" dirty="0"/>
              <a:t>:</a:t>
            </a:r>
            <a:endParaRPr lang="en-US" sz="2400" dirty="0"/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769859" y="4726662"/>
            <a:ext cx="2722641" cy="455613"/>
            <a:chOff x="1157" y="2614"/>
            <a:chExt cx="1043" cy="287"/>
          </a:xfrm>
        </p:grpSpPr>
        <p:sp>
          <p:nvSpPr>
            <p:cNvPr id="920588" name="Line 12"/>
            <p:cNvSpPr>
              <a:spLocks noChangeShapeType="1"/>
            </p:cNvSpPr>
            <p:nvPr/>
          </p:nvSpPr>
          <p:spPr bwMode="auto">
            <a:xfrm>
              <a:off x="1157" y="2614"/>
              <a:ext cx="1043" cy="0"/>
            </a:xfrm>
            <a:prstGeom prst="line">
              <a:avLst/>
            </a:prstGeom>
            <a:noFill/>
            <a:ln w="28575">
              <a:solidFill>
                <a:srgbClr val="99CCFF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20589" name="Text Box 13"/>
            <p:cNvSpPr txBox="1">
              <a:spLocks noChangeArrowheads="1"/>
            </p:cNvSpPr>
            <p:nvPr/>
          </p:nvSpPr>
          <p:spPr bwMode="auto">
            <a:xfrm>
              <a:off x="1807" y="2649"/>
              <a:ext cx="19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h</a:t>
              </a:r>
              <a:endParaRPr lang="el-GR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20591" name="Line 15"/>
          <p:cNvSpPr>
            <a:spLocks noChangeShapeType="1"/>
          </p:cNvSpPr>
          <p:nvPr/>
        </p:nvSpPr>
        <p:spPr bwMode="auto">
          <a:xfrm>
            <a:off x="3476823" y="2743869"/>
            <a:ext cx="0" cy="2392363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760539" y="4448850"/>
            <a:ext cx="1379538" cy="400050"/>
            <a:chOff x="1109" y="2937"/>
            <a:chExt cx="869" cy="252"/>
          </a:xfrm>
        </p:grpSpPr>
        <p:sp>
          <p:nvSpPr>
            <p:cNvPr id="920599" name="Text Box 23"/>
            <p:cNvSpPr txBox="1">
              <a:spLocks noChangeArrowheads="1"/>
            </p:cNvSpPr>
            <p:nvPr/>
          </p:nvSpPr>
          <p:spPr bwMode="auto">
            <a:xfrm>
              <a:off x="1250" y="2937"/>
              <a:ext cx="7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2000" i="1" dirty="0">
                  <a:latin typeface="Times New Roman" pitchFamily="18" charset="0"/>
                </a:rPr>
                <a:t>A</a:t>
              </a:r>
              <a:r>
                <a:rPr lang="en-GB" sz="2000" dirty="0"/>
                <a:t>(</a:t>
              </a:r>
              <a:r>
                <a:rPr lang="en-GB" sz="2000" i="1" dirty="0">
                  <a:latin typeface="Times New Roman" pitchFamily="18" charset="0"/>
                </a:rPr>
                <a:t>x</a:t>
              </a:r>
              <a:r>
                <a:rPr lang="en-GB" sz="2000" dirty="0"/>
                <a:t>, </a:t>
              </a:r>
              <a:r>
                <a:rPr lang="en-GB" sz="2000" i="1" dirty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GB" sz="2000" dirty="0"/>
                <a:t>(</a:t>
              </a:r>
              <a:r>
                <a:rPr lang="en-GB" sz="2000" i="1" dirty="0">
                  <a:latin typeface="Times New Roman" pitchFamily="18" charset="0"/>
                  <a:cs typeface="Times New Roman" pitchFamily="18" charset="0"/>
                </a:rPr>
                <a:t>x)</a:t>
              </a:r>
              <a:r>
                <a:rPr lang="en-GB" sz="2000" dirty="0"/>
                <a:t>)</a:t>
              </a:r>
              <a:endParaRPr lang="en-US" sz="2000" dirty="0"/>
            </a:p>
          </p:txBody>
        </p:sp>
        <p:sp>
          <p:nvSpPr>
            <p:cNvPr id="920600" name="Oval 24"/>
            <p:cNvSpPr>
              <a:spLocks noChangeArrowheads="1"/>
            </p:cNvSpPr>
            <p:nvPr/>
          </p:nvSpPr>
          <p:spPr bwMode="auto">
            <a:xfrm>
              <a:off x="1109" y="3084"/>
              <a:ext cx="68" cy="68"/>
            </a:xfrm>
            <a:prstGeom prst="ellipse">
              <a:avLst/>
            </a:prstGeom>
            <a:solidFill>
              <a:srgbClr val="FFE1CD"/>
            </a:solidFill>
            <a:ln w="28575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920602" name="Text Box 26"/>
          <p:cNvSpPr txBox="1">
            <a:spLocks noChangeArrowheads="1"/>
          </p:cNvSpPr>
          <p:nvPr/>
        </p:nvSpPr>
        <p:spPr bwMode="auto">
          <a:xfrm>
            <a:off x="3490913" y="2575598"/>
            <a:ext cx="2219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000" i="1" dirty="0">
                <a:latin typeface="Times New Roman" pitchFamily="18" charset="0"/>
              </a:rPr>
              <a:t>B</a:t>
            </a:r>
            <a:r>
              <a:rPr lang="en-GB" sz="2000" dirty="0"/>
              <a:t>(</a:t>
            </a:r>
            <a:r>
              <a:rPr lang="en-GB" sz="2000" i="1" dirty="0">
                <a:latin typeface="Times New Roman" pitchFamily="18" charset="0"/>
              </a:rPr>
              <a:t>x</a:t>
            </a:r>
            <a:r>
              <a:rPr lang="en-GB" sz="2000" dirty="0"/>
              <a:t> +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GB" sz="2000" dirty="0"/>
              <a:t>, </a:t>
            </a:r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GB" sz="2000" dirty="0"/>
              <a:t>(</a:t>
            </a:r>
            <a:r>
              <a:rPr lang="en-GB" sz="2000" i="1" dirty="0">
                <a:latin typeface="Times New Roman" pitchFamily="18" charset="0"/>
              </a:rPr>
              <a:t>x</a:t>
            </a:r>
            <a:r>
              <a:rPr lang="en-GB" sz="2000" dirty="0"/>
              <a:t> +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GB" sz="2000" dirty="0"/>
              <a:t>))</a:t>
            </a:r>
            <a:endParaRPr lang="en-US" sz="2000" dirty="0"/>
          </a:p>
        </p:txBody>
      </p:sp>
      <p:sp>
        <p:nvSpPr>
          <p:cNvPr id="920603" name="Oval 27"/>
          <p:cNvSpPr>
            <a:spLocks noChangeArrowheads="1"/>
          </p:cNvSpPr>
          <p:nvPr/>
        </p:nvSpPr>
        <p:spPr bwMode="auto">
          <a:xfrm>
            <a:off x="3424238" y="2662911"/>
            <a:ext cx="107950" cy="107950"/>
          </a:xfrm>
          <a:prstGeom prst="ellipse">
            <a:avLst/>
          </a:prstGeom>
          <a:solidFill>
            <a:srgbClr val="FFE1CD"/>
          </a:solidFill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900113" y="1989807"/>
            <a:ext cx="0" cy="3351335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89154" y="5109245"/>
            <a:ext cx="3766822" cy="53974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1595440" y="5079082"/>
            <a:ext cx="2984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x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13"/>
          <p:cNvSpPr txBox="1">
            <a:spLocks noChangeArrowheads="1"/>
          </p:cNvSpPr>
          <p:nvPr/>
        </p:nvSpPr>
        <p:spPr bwMode="auto">
          <a:xfrm>
            <a:off x="3192578" y="5073650"/>
            <a:ext cx="5998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 err="1">
                <a:latin typeface="Times New Roman" pitchFamily="18" charset="0"/>
                <a:cs typeface="Times New Roman" pitchFamily="18" charset="0"/>
              </a:rPr>
              <a:t>x+h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433388" y="4484440"/>
            <a:ext cx="5389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f(x)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43404" y="2447836"/>
            <a:ext cx="840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en-GB" sz="2000" i="1" dirty="0" err="1">
                <a:latin typeface="Times New Roman" pitchFamily="18" charset="0"/>
                <a:cs typeface="Times New Roman" pitchFamily="18" charset="0"/>
              </a:rPr>
              <a:t>x+h</a:t>
            </a:r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Line 15"/>
          <p:cNvSpPr>
            <a:spLocks noChangeShapeType="1"/>
          </p:cNvSpPr>
          <p:nvPr/>
        </p:nvSpPr>
        <p:spPr bwMode="auto">
          <a:xfrm>
            <a:off x="1816212" y="4682207"/>
            <a:ext cx="0" cy="520822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1773349" y="4892586"/>
            <a:ext cx="184150" cy="29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000" baseline="30000" dirty="0"/>
          </a:p>
        </p:txBody>
      </p:sp>
      <p:sp>
        <p:nvSpPr>
          <p:cNvPr id="41" name="Line 12"/>
          <p:cNvSpPr>
            <a:spLocks noChangeShapeType="1"/>
          </p:cNvSpPr>
          <p:nvPr/>
        </p:nvSpPr>
        <p:spPr bwMode="auto">
          <a:xfrm>
            <a:off x="855663" y="-1396003"/>
            <a:ext cx="2519759" cy="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4" name="Line 12"/>
          <p:cNvSpPr>
            <a:spLocks noChangeShapeType="1"/>
          </p:cNvSpPr>
          <p:nvPr/>
        </p:nvSpPr>
        <p:spPr bwMode="auto">
          <a:xfrm>
            <a:off x="774981" y="2720594"/>
            <a:ext cx="2722641" cy="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5" name="Text Box 13"/>
          <p:cNvSpPr txBox="1">
            <a:spLocks noChangeArrowheads="1"/>
          </p:cNvSpPr>
          <p:nvPr/>
        </p:nvSpPr>
        <p:spPr bwMode="auto">
          <a:xfrm>
            <a:off x="2532457" y="2762240"/>
            <a:ext cx="185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722684" y="1573909"/>
                <a:ext cx="2193293" cy="7167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2684" y="1573909"/>
                <a:ext cx="2193293" cy="71673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 Box 9"/>
          <p:cNvSpPr txBox="1">
            <a:spLocks noChangeArrowheads="1"/>
          </p:cNvSpPr>
          <p:nvPr/>
        </p:nvSpPr>
        <p:spPr bwMode="auto">
          <a:xfrm>
            <a:off x="5269307" y="3526333"/>
            <a:ext cx="368981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The secant line </a:t>
            </a:r>
            <a:r>
              <a:rPr lang="en-GB" sz="2400" i="1" dirty="0">
                <a:latin typeface="Times New Roman" pitchFamily="18" charset="0"/>
              </a:rPr>
              <a:t>AB</a:t>
            </a:r>
            <a:r>
              <a:rPr lang="en-GB" sz="2400" dirty="0"/>
              <a:t>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will get closer to the tangent line at the point</a:t>
            </a:r>
            <a:r>
              <a:rPr lang="en-GB" sz="2400" dirty="0"/>
              <a:t> </a:t>
            </a:r>
            <a:r>
              <a:rPr lang="en-GB" sz="2400" i="1" dirty="0">
                <a:latin typeface="Times New Roman" pitchFamily="18" charset="0"/>
              </a:rPr>
              <a:t>A</a:t>
            </a:r>
            <a:r>
              <a:rPr lang="en-GB" sz="2400" dirty="0"/>
              <a:t>:</a:t>
            </a:r>
            <a:endParaRPr lang="en-US" sz="2400" dirty="0"/>
          </a:p>
        </p:txBody>
      </p:sp>
      <p:sp>
        <p:nvSpPr>
          <p:cNvPr id="47" name="Oval 27"/>
          <p:cNvSpPr>
            <a:spLocks noChangeArrowheads="1"/>
          </p:cNvSpPr>
          <p:nvPr/>
        </p:nvSpPr>
        <p:spPr bwMode="auto">
          <a:xfrm>
            <a:off x="2971523" y="3433873"/>
            <a:ext cx="107950" cy="107950"/>
          </a:xfrm>
          <a:prstGeom prst="ellipse">
            <a:avLst/>
          </a:prstGeom>
          <a:solidFill>
            <a:srgbClr val="FFE1CD"/>
          </a:solidFill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8" name="Text Box 26"/>
          <p:cNvSpPr txBox="1">
            <a:spLocks noChangeArrowheads="1"/>
          </p:cNvSpPr>
          <p:nvPr/>
        </p:nvSpPr>
        <p:spPr bwMode="auto">
          <a:xfrm>
            <a:off x="3093471" y="3267158"/>
            <a:ext cx="2219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000" i="1" dirty="0">
                <a:latin typeface="Times New Roman" pitchFamily="18" charset="0"/>
              </a:rPr>
              <a:t>B</a:t>
            </a:r>
            <a:r>
              <a:rPr lang="en-GB" sz="2000" dirty="0"/>
              <a:t>(</a:t>
            </a:r>
            <a:r>
              <a:rPr lang="en-GB" sz="2000" i="1" dirty="0">
                <a:latin typeface="Times New Roman" pitchFamily="18" charset="0"/>
              </a:rPr>
              <a:t>x</a:t>
            </a:r>
            <a:r>
              <a:rPr lang="en-GB" sz="2000" dirty="0"/>
              <a:t> +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GB" sz="2000" dirty="0"/>
              <a:t>, </a:t>
            </a:r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GB" sz="2000" dirty="0"/>
              <a:t>(</a:t>
            </a:r>
            <a:r>
              <a:rPr lang="en-GB" sz="2000" i="1" dirty="0">
                <a:latin typeface="Times New Roman" pitchFamily="18" charset="0"/>
              </a:rPr>
              <a:t>x</a:t>
            </a:r>
            <a:r>
              <a:rPr lang="en-GB" sz="2000" dirty="0"/>
              <a:t> +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GB" sz="2000" dirty="0"/>
              <a:t>))</a:t>
            </a:r>
            <a:endParaRPr lang="en-US" sz="2000" dirty="0"/>
          </a:p>
        </p:txBody>
      </p:sp>
      <p:sp>
        <p:nvSpPr>
          <p:cNvPr id="49" name="Line 12"/>
          <p:cNvSpPr>
            <a:spLocks noChangeShapeType="1"/>
          </p:cNvSpPr>
          <p:nvPr/>
        </p:nvSpPr>
        <p:spPr bwMode="auto">
          <a:xfrm>
            <a:off x="919370" y="3474664"/>
            <a:ext cx="2103120" cy="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1" name="Line 15"/>
          <p:cNvSpPr>
            <a:spLocks noChangeShapeType="1"/>
          </p:cNvSpPr>
          <p:nvPr/>
        </p:nvSpPr>
        <p:spPr bwMode="auto">
          <a:xfrm>
            <a:off x="3025310" y="3477986"/>
            <a:ext cx="0" cy="164592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3" name="Text Box 13"/>
          <p:cNvSpPr txBox="1">
            <a:spLocks noChangeArrowheads="1"/>
          </p:cNvSpPr>
          <p:nvPr/>
        </p:nvSpPr>
        <p:spPr bwMode="auto">
          <a:xfrm>
            <a:off x="2750437" y="5090536"/>
            <a:ext cx="5998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 err="1">
                <a:latin typeface="Times New Roman" pitchFamily="18" charset="0"/>
                <a:cs typeface="Times New Roman" pitchFamily="18" charset="0"/>
              </a:rPr>
              <a:t>x+h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 Box 13"/>
          <p:cNvSpPr txBox="1">
            <a:spLocks noChangeArrowheads="1"/>
          </p:cNvSpPr>
          <p:nvPr/>
        </p:nvSpPr>
        <p:spPr bwMode="auto">
          <a:xfrm>
            <a:off x="106943" y="3296352"/>
            <a:ext cx="840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en-GB" sz="2000" i="1" dirty="0" err="1">
                <a:latin typeface="Times New Roman" pitchFamily="18" charset="0"/>
                <a:cs typeface="Times New Roman" pitchFamily="18" charset="0"/>
              </a:rPr>
              <a:t>x+h</a:t>
            </a:r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Line 8"/>
          <p:cNvSpPr>
            <a:spLocks noChangeShapeType="1"/>
          </p:cNvSpPr>
          <p:nvPr/>
        </p:nvSpPr>
        <p:spPr bwMode="auto">
          <a:xfrm flipV="1">
            <a:off x="1244480" y="2249523"/>
            <a:ext cx="2951659" cy="3093294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6" name="Line 8"/>
          <p:cNvSpPr>
            <a:spLocks noChangeShapeType="1"/>
          </p:cNvSpPr>
          <p:nvPr/>
        </p:nvSpPr>
        <p:spPr bwMode="auto">
          <a:xfrm flipV="1">
            <a:off x="1178014" y="3203596"/>
            <a:ext cx="2946822" cy="1968888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7" name="Text Box 9"/>
          <p:cNvSpPr txBox="1">
            <a:spLocks noChangeArrowheads="1"/>
          </p:cNvSpPr>
          <p:nvPr/>
        </p:nvSpPr>
        <p:spPr bwMode="auto">
          <a:xfrm>
            <a:off x="5312796" y="4795284"/>
            <a:ext cx="368981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lang="en-GB" sz="2400" dirty="0"/>
              <a:t> </a:t>
            </a:r>
            <a:r>
              <a:rPr lang="en-GB" sz="2400" i="1" dirty="0">
                <a:latin typeface="Times New Roman" pitchFamily="18" charset="0"/>
              </a:rPr>
              <a:t>B</a:t>
            </a:r>
            <a:r>
              <a:rPr lang="en-GB" sz="2400" dirty="0"/>
              <a:t>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gets closer to </a:t>
            </a:r>
            <a:r>
              <a:rPr lang="en-GB" sz="2400" i="1" dirty="0">
                <a:latin typeface="Times New Roman" pitchFamily="18" charset="0"/>
              </a:rPr>
              <a:t>A</a:t>
            </a:r>
            <a:r>
              <a:rPr lang="en-GB" sz="2400" dirty="0"/>
              <a:t>, </a:t>
            </a:r>
            <a:r>
              <a:rPr lang="en-GB" sz="2400" i="1" dirty="0">
                <a:latin typeface="Times New Roman" pitchFamily="18" charset="0"/>
              </a:rPr>
              <a:t>h</a:t>
            </a:r>
            <a:r>
              <a:rPr lang="en-GB" sz="2400" dirty="0"/>
              <a:t>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becomes smaller.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251520" y="908720"/>
            <a:ext cx="35174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Consider the graph </a:t>
            </a:r>
            <a:r>
              <a:rPr lang="en-GB" sz="2400" i="1" dirty="0">
                <a:latin typeface="Times New Roman" pitchFamily="18" charset="0"/>
              </a:rPr>
              <a:t>y</a:t>
            </a:r>
            <a:r>
              <a:rPr lang="en-GB" sz="2400" dirty="0"/>
              <a:t> = </a:t>
            </a:r>
            <a:r>
              <a:rPr lang="en-GB" sz="2400" i="1" dirty="0">
                <a:latin typeface="Times New Roman" pitchFamily="18" charset="0"/>
              </a:rPr>
              <a:t>f</a:t>
            </a:r>
            <a:r>
              <a:rPr lang="en-GB" sz="2400" dirty="0"/>
              <a:t>(</a:t>
            </a:r>
            <a:r>
              <a:rPr lang="en-GB" sz="2400" i="1" dirty="0">
                <a:latin typeface="Times New Roman" pitchFamily="18" charset="0"/>
              </a:rPr>
              <a:t>x</a:t>
            </a:r>
            <a:r>
              <a:rPr lang="en-GB" sz="2400" dirty="0"/>
              <a:t>)</a:t>
            </a:r>
            <a:endParaRPr lang="en-US" sz="2400" baseline="30000" dirty="0"/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4974422" y="800181"/>
            <a:ext cx="368981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The gradient of secant line  </a:t>
            </a:r>
            <a:r>
              <a:rPr lang="en-GB" sz="2400" i="1" dirty="0">
                <a:latin typeface="Times New Roman" pitchFamily="18" charset="0"/>
              </a:rPr>
              <a:t>AB</a:t>
            </a:r>
            <a:r>
              <a:rPr lang="en-GB" sz="2400" dirty="0"/>
              <a:t>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is: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 49">
            <a:hlinkClick r:id="rId4"/>
            <a:extLst>
              <a:ext uri="{FF2B5EF4-FFF2-40B4-BE49-F238E27FC236}">
                <a16:creationId xmlns:a16="http://schemas.microsoft.com/office/drawing/2014/main" id="{06B4B198-FCE4-40C9-9CF1-B38954A6D4E7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>
            <a:hlinkClick r:id="rId4"/>
            <a:extLst>
              <a:ext uri="{FF2B5EF4-FFF2-40B4-BE49-F238E27FC236}">
                <a16:creationId xmlns:a16="http://schemas.microsoft.com/office/drawing/2014/main" id="{B2BF95D8-59FE-414B-9568-0938F34401B9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786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0584" grpId="0" animBg="1"/>
      <p:bldP spid="920585" grpId="0"/>
      <p:bldP spid="920591" grpId="0" animBg="1"/>
      <p:bldP spid="920602" grpId="0"/>
      <p:bldP spid="920603" grpId="0" animBg="1"/>
      <p:bldP spid="34" grpId="0"/>
      <p:bldP spid="36" grpId="0"/>
      <p:bldP spid="44" grpId="0" animBg="1"/>
      <p:bldP spid="46" grpId="0"/>
      <p:bldP spid="47" grpId="0" animBg="1"/>
      <p:bldP spid="48" grpId="0"/>
      <p:bldP spid="49" grpId="0" animBg="1"/>
      <p:bldP spid="51" grpId="0" animBg="1"/>
      <p:bldP spid="53" grpId="0"/>
      <p:bldP spid="54" grpId="0"/>
      <p:bldP spid="55" grpId="0" animBg="1"/>
      <p:bldP spid="56" grpId="0" animBg="1"/>
      <p:bldP spid="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580" name="Rectangle 4"/>
          <p:cNvSpPr>
            <a:spLocks noChangeArrowheads="1"/>
          </p:cNvSpPr>
          <p:nvPr/>
        </p:nvSpPr>
        <p:spPr bwMode="auto">
          <a:xfrm>
            <a:off x="457200" y="1711028"/>
            <a:ext cx="4321175" cy="3814762"/>
          </a:xfrm>
          <a:prstGeom prst="rect">
            <a:avLst/>
          </a:prstGeom>
          <a:solidFill>
            <a:srgbClr val="D5DCE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0581" name="Rectangle 5"/>
          <p:cNvSpPr>
            <a:spLocks noChangeArrowheads="1"/>
          </p:cNvSpPr>
          <p:nvPr/>
        </p:nvSpPr>
        <p:spPr bwMode="auto">
          <a:xfrm>
            <a:off x="651066" y="1887118"/>
            <a:ext cx="3935143" cy="346258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0582" name="Freeform 6"/>
          <p:cNvSpPr>
            <a:spLocks/>
          </p:cNvSpPr>
          <p:nvPr/>
        </p:nvSpPr>
        <p:spPr bwMode="auto">
          <a:xfrm>
            <a:off x="904875" y="1998365"/>
            <a:ext cx="2952750" cy="3173412"/>
          </a:xfrm>
          <a:custGeom>
            <a:avLst/>
            <a:gdLst/>
            <a:ahLst/>
            <a:cxnLst>
              <a:cxn ang="0">
                <a:pos x="1507" y="0"/>
              </a:cxn>
              <a:cxn ang="0">
                <a:pos x="1235" y="638"/>
              </a:cxn>
              <a:cxn ang="0">
                <a:pos x="896" y="1218"/>
              </a:cxn>
              <a:cxn ang="0">
                <a:pos x="516" y="1686"/>
              </a:cxn>
              <a:cxn ang="0">
                <a:pos x="181" y="1929"/>
              </a:cxn>
              <a:cxn ang="0">
                <a:pos x="0" y="1999"/>
              </a:cxn>
            </a:cxnLst>
            <a:rect l="0" t="0" r="r" b="b"/>
            <a:pathLst>
              <a:path w="1507" h="1999">
                <a:moveTo>
                  <a:pt x="1507" y="0"/>
                </a:moveTo>
                <a:cubicBezTo>
                  <a:pt x="1425" y="212"/>
                  <a:pt x="1336" y="436"/>
                  <a:pt x="1235" y="638"/>
                </a:cubicBezTo>
                <a:cubicBezTo>
                  <a:pt x="1130" y="841"/>
                  <a:pt x="1016" y="1044"/>
                  <a:pt x="896" y="1218"/>
                </a:cubicBezTo>
                <a:cubicBezTo>
                  <a:pt x="776" y="1395"/>
                  <a:pt x="637" y="1569"/>
                  <a:pt x="516" y="1686"/>
                </a:cubicBezTo>
                <a:cubicBezTo>
                  <a:pt x="399" y="1804"/>
                  <a:pt x="267" y="1877"/>
                  <a:pt x="181" y="1929"/>
                </a:cubicBezTo>
                <a:cubicBezTo>
                  <a:pt x="95" y="1981"/>
                  <a:pt x="38" y="1985"/>
                  <a:pt x="0" y="1999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920583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74625"/>
            <a:ext cx="8229600" cy="50323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Gradient of the tangent line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20584" name="Line 8"/>
          <p:cNvSpPr>
            <a:spLocks noChangeShapeType="1"/>
          </p:cNvSpPr>
          <p:nvPr/>
        </p:nvSpPr>
        <p:spPr bwMode="auto">
          <a:xfrm flipV="1">
            <a:off x="1337134" y="2115668"/>
            <a:ext cx="2952295" cy="3145071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769859" y="4726662"/>
            <a:ext cx="1645920" cy="455613"/>
            <a:chOff x="1157" y="2614"/>
            <a:chExt cx="1043" cy="287"/>
          </a:xfrm>
        </p:grpSpPr>
        <p:sp>
          <p:nvSpPr>
            <p:cNvPr id="920588" name="Line 12"/>
            <p:cNvSpPr>
              <a:spLocks noChangeShapeType="1"/>
            </p:cNvSpPr>
            <p:nvPr/>
          </p:nvSpPr>
          <p:spPr bwMode="auto">
            <a:xfrm>
              <a:off x="1157" y="2614"/>
              <a:ext cx="1043" cy="0"/>
            </a:xfrm>
            <a:prstGeom prst="line">
              <a:avLst/>
            </a:prstGeom>
            <a:noFill/>
            <a:ln w="28575">
              <a:solidFill>
                <a:srgbClr val="99CCFF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20589" name="Text Box 13"/>
            <p:cNvSpPr txBox="1">
              <a:spLocks noChangeArrowheads="1"/>
            </p:cNvSpPr>
            <p:nvPr/>
          </p:nvSpPr>
          <p:spPr bwMode="auto">
            <a:xfrm>
              <a:off x="1940" y="2649"/>
              <a:ext cx="19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h</a:t>
              </a:r>
              <a:endParaRPr lang="el-GR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20591" name="Line 15"/>
          <p:cNvSpPr>
            <a:spLocks noChangeShapeType="1"/>
          </p:cNvSpPr>
          <p:nvPr/>
        </p:nvSpPr>
        <p:spPr bwMode="auto">
          <a:xfrm>
            <a:off x="3045300" y="3448064"/>
            <a:ext cx="0" cy="173736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760539" y="4448850"/>
            <a:ext cx="1379538" cy="400050"/>
            <a:chOff x="1109" y="2937"/>
            <a:chExt cx="869" cy="252"/>
          </a:xfrm>
        </p:grpSpPr>
        <p:sp>
          <p:nvSpPr>
            <p:cNvPr id="920599" name="Text Box 23"/>
            <p:cNvSpPr txBox="1">
              <a:spLocks noChangeArrowheads="1"/>
            </p:cNvSpPr>
            <p:nvPr/>
          </p:nvSpPr>
          <p:spPr bwMode="auto">
            <a:xfrm>
              <a:off x="1250" y="2937"/>
              <a:ext cx="7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2000" i="1" dirty="0">
                  <a:latin typeface="Times New Roman" pitchFamily="18" charset="0"/>
                </a:rPr>
                <a:t>A</a:t>
              </a:r>
              <a:r>
                <a:rPr lang="en-GB" sz="2000" dirty="0"/>
                <a:t>(</a:t>
              </a:r>
              <a:r>
                <a:rPr lang="en-GB" sz="2000" i="1" dirty="0">
                  <a:latin typeface="Times New Roman" pitchFamily="18" charset="0"/>
                </a:rPr>
                <a:t>x</a:t>
              </a:r>
              <a:r>
                <a:rPr lang="en-GB" sz="2000" dirty="0"/>
                <a:t>, </a:t>
              </a:r>
              <a:r>
                <a:rPr lang="en-GB" sz="2000" i="1" dirty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GB" sz="2000" dirty="0"/>
                <a:t>(</a:t>
              </a:r>
              <a:r>
                <a:rPr lang="en-GB" sz="2000" i="1" dirty="0">
                  <a:latin typeface="Times New Roman" pitchFamily="18" charset="0"/>
                  <a:cs typeface="Times New Roman" pitchFamily="18" charset="0"/>
                </a:rPr>
                <a:t>x)</a:t>
              </a:r>
              <a:r>
                <a:rPr lang="en-GB" sz="2000" dirty="0"/>
                <a:t>)</a:t>
              </a:r>
              <a:endParaRPr lang="en-US" sz="2000" dirty="0"/>
            </a:p>
          </p:txBody>
        </p:sp>
        <p:sp>
          <p:nvSpPr>
            <p:cNvPr id="920600" name="Oval 24"/>
            <p:cNvSpPr>
              <a:spLocks noChangeArrowheads="1"/>
            </p:cNvSpPr>
            <p:nvPr/>
          </p:nvSpPr>
          <p:spPr bwMode="auto">
            <a:xfrm>
              <a:off x="1109" y="3084"/>
              <a:ext cx="68" cy="68"/>
            </a:xfrm>
            <a:prstGeom prst="ellipse">
              <a:avLst/>
            </a:prstGeom>
            <a:solidFill>
              <a:srgbClr val="FFE1CD"/>
            </a:solidFill>
            <a:ln w="28575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920602" name="Text Box 26"/>
          <p:cNvSpPr txBox="1">
            <a:spLocks noChangeArrowheads="1"/>
          </p:cNvSpPr>
          <p:nvPr/>
        </p:nvSpPr>
        <p:spPr bwMode="auto">
          <a:xfrm>
            <a:off x="3062562" y="3289991"/>
            <a:ext cx="2219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000" i="1" dirty="0">
                <a:latin typeface="Times New Roman" pitchFamily="18" charset="0"/>
              </a:rPr>
              <a:t>B</a:t>
            </a:r>
            <a:r>
              <a:rPr lang="en-GB" sz="2000" dirty="0"/>
              <a:t>(</a:t>
            </a:r>
            <a:r>
              <a:rPr lang="en-GB" sz="2000" i="1" dirty="0">
                <a:latin typeface="Times New Roman" pitchFamily="18" charset="0"/>
              </a:rPr>
              <a:t>x</a:t>
            </a:r>
            <a:r>
              <a:rPr lang="en-GB" sz="2000" dirty="0"/>
              <a:t> +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GB" sz="2000" dirty="0"/>
              <a:t>, </a:t>
            </a:r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GB" sz="2000" dirty="0"/>
              <a:t>(</a:t>
            </a:r>
            <a:r>
              <a:rPr lang="en-GB" sz="2000" i="1" dirty="0">
                <a:latin typeface="Times New Roman" pitchFamily="18" charset="0"/>
              </a:rPr>
              <a:t>x</a:t>
            </a:r>
            <a:r>
              <a:rPr lang="en-GB" sz="2000" dirty="0"/>
              <a:t> +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GB" sz="2000" dirty="0"/>
              <a:t>))</a:t>
            </a:r>
            <a:endParaRPr lang="en-US" sz="2000" dirty="0"/>
          </a:p>
        </p:txBody>
      </p:sp>
      <p:sp>
        <p:nvSpPr>
          <p:cNvPr id="920603" name="Oval 27"/>
          <p:cNvSpPr>
            <a:spLocks noChangeArrowheads="1"/>
          </p:cNvSpPr>
          <p:nvPr/>
        </p:nvSpPr>
        <p:spPr bwMode="auto">
          <a:xfrm>
            <a:off x="2973615" y="3411620"/>
            <a:ext cx="107950" cy="107950"/>
          </a:xfrm>
          <a:prstGeom prst="ellipse">
            <a:avLst/>
          </a:prstGeom>
          <a:solidFill>
            <a:srgbClr val="FFE1CD"/>
          </a:solidFill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900113" y="1989807"/>
            <a:ext cx="0" cy="3351335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89154" y="5109245"/>
            <a:ext cx="3766822" cy="53974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1595440" y="5079082"/>
            <a:ext cx="2984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x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13"/>
          <p:cNvSpPr txBox="1">
            <a:spLocks noChangeArrowheads="1"/>
          </p:cNvSpPr>
          <p:nvPr/>
        </p:nvSpPr>
        <p:spPr bwMode="auto">
          <a:xfrm>
            <a:off x="2742853" y="5045124"/>
            <a:ext cx="5998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 err="1">
                <a:latin typeface="Times New Roman" pitchFamily="18" charset="0"/>
                <a:cs typeface="Times New Roman" pitchFamily="18" charset="0"/>
              </a:rPr>
              <a:t>x+h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433388" y="4484440"/>
            <a:ext cx="5389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f(x)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62394" y="3248009"/>
            <a:ext cx="840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en-GB" sz="2000" i="1" dirty="0" err="1">
                <a:latin typeface="Times New Roman" pitchFamily="18" charset="0"/>
                <a:cs typeface="Times New Roman" pitchFamily="18" charset="0"/>
              </a:rPr>
              <a:t>x+h</a:t>
            </a:r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Line 15"/>
          <p:cNvSpPr>
            <a:spLocks noChangeShapeType="1"/>
          </p:cNvSpPr>
          <p:nvPr/>
        </p:nvSpPr>
        <p:spPr bwMode="auto">
          <a:xfrm>
            <a:off x="1816212" y="4682207"/>
            <a:ext cx="0" cy="520822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1773349" y="4892586"/>
            <a:ext cx="184150" cy="29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000" baseline="30000" dirty="0"/>
          </a:p>
        </p:txBody>
      </p:sp>
      <p:sp>
        <p:nvSpPr>
          <p:cNvPr id="41" name="Line 12"/>
          <p:cNvSpPr>
            <a:spLocks noChangeShapeType="1"/>
          </p:cNvSpPr>
          <p:nvPr/>
        </p:nvSpPr>
        <p:spPr bwMode="auto">
          <a:xfrm>
            <a:off x="855663" y="-1396003"/>
            <a:ext cx="2519759" cy="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4" name="Line 12"/>
          <p:cNvSpPr>
            <a:spLocks noChangeShapeType="1"/>
          </p:cNvSpPr>
          <p:nvPr/>
        </p:nvSpPr>
        <p:spPr bwMode="auto">
          <a:xfrm>
            <a:off x="900113" y="3467841"/>
            <a:ext cx="2103120" cy="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5" name="Text Box 13"/>
          <p:cNvSpPr txBox="1">
            <a:spLocks noChangeArrowheads="1"/>
          </p:cNvSpPr>
          <p:nvPr/>
        </p:nvSpPr>
        <p:spPr bwMode="auto">
          <a:xfrm>
            <a:off x="2532457" y="2762240"/>
            <a:ext cx="185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080895" y="3694716"/>
                <a:ext cx="2193293" cy="7167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0895" y="3694716"/>
                <a:ext cx="2193293" cy="71673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 Box 26"/>
          <p:cNvSpPr txBox="1">
            <a:spLocks noChangeArrowheads="1"/>
          </p:cNvSpPr>
          <p:nvPr/>
        </p:nvSpPr>
        <p:spPr bwMode="auto">
          <a:xfrm>
            <a:off x="2474698" y="3991459"/>
            <a:ext cx="2219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000" i="1" dirty="0">
                <a:latin typeface="Times New Roman" pitchFamily="18" charset="0"/>
              </a:rPr>
              <a:t>B</a:t>
            </a:r>
            <a:r>
              <a:rPr lang="en-GB" sz="2000" dirty="0"/>
              <a:t>(</a:t>
            </a:r>
            <a:r>
              <a:rPr lang="en-GB" sz="2000" i="1" dirty="0">
                <a:latin typeface="Times New Roman" pitchFamily="18" charset="0"/>
              </a:rPr>
              <a:t>x</a:t>
            </a:r>
            <a:r>
              <a:rPr lang="en-GB" sz="2000" dirty="0"/>
              <a:t> +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GB" sz="2000" dirty="0"/>
              <a:t>, </a:t>
            </a:r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GB" sz="2000" dirty="0"/>
              <a:t>(</a:t>
            </a:r>
            <a:r>
              <a:rPr lang="en-GB" sz="2000" i="1" dirty="0">
                <a:latin typeface="Times New Roman" pitchFamily="18" charset="0"/>
              </a:rPr>
              <a:t>x</a:t>
            </a:r>
            <a:r>
              <a:rPr lang="en-GB" sz="2000" dirty="0"/>
              <a:t> +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GB" sz="2000" dirty="0"/>
              <a:t>))</a:t>
            </a:r>
            <a:endParaRPr lang="en-US" sz="2000" dirty="0"/>
          </a:p>
        </p:txBody>
      </p:sp>
      <p:sp>
        <p:nvSpPr>
          <p:cNvPr id="49" name="Line 12"/>
          <p:cNvSpPr>
            <a:spLocks noChangeShapeType="1"/>
          </p:cNvSpPr>
          <p:nvPr/>
        </p:nvSpPr>
        <p:spPr bwMode="auto">
          <a:xfrm>
            <a:off x="905939" y="4144505"/>
            <a:ext cx="1554480" cy="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1" name="Line 15"/>
          <p:cNvSpPr>
            <a:spLocks noChangeShapeType="1"/>
          </p:cNvSpPr>
          <p:nvPr/>
        </p:nvSpPr>
        <p:spPr bwMode="auto">
          <a:xfrm>
            <a:off x="2449429" y="4187046"/>
            <a:ext cx="0" cy="91440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3" name="Text Box 13"/>
          <p:cNvSpPr txBox="1">
            <a:spLocks noChangeArrowheads="1"/>
          </p:cNvSpPr>
          <p:nvPr/>
        </p:nvSpPr>
        <p:spPr bwMode="auto">
          <a:xfrm>
            <a:off x="2169072" y="5062679"/>
            <a:ext cx="5998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 err="1">
                <a:latin typeface="Times New Roman" pitchFamily="18" charset="0"/>
                <a:cs typeface="Times New Roman" pitchFamily="18" charset="0"/>
              </a:rPr>
              <a:t>x+h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 Box 13"/>
          <p:cNvSpPr txBox="1">
            <a:spLocks noChangeArrowheads="1"/>
          </p:cNvSpPr>
          <p:nvPr/>
        </p:nvSpPr>
        <p:spPr bwMode="auto">
          <a:xfrm>
            <a:off x="116645" y="3943970"/>
            <a:ext cx="840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en-GB" sz="2000" i="1" dirty="0" err="1">
                <a:latin typeface="Times New Roman" pitchFamily="18" charset="0"/>
                <a:cs typeface="Times New Roman" pitchFamily="18" charset="0"/>
              </a:rPr>
              <a:t>x+h</a:t>
            </a:r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Line 8"/>
          <p:cNvSpPr>
            <a:spLocks noChangeShapeType="1"/>
          </p:cNvSpPr>
          <p:nvPr/>
        </p:nvSpPr>
        <p:spPr bwMode="auto">
          <a:xfrm flipV="1">
            <a:off x="1273866" y="2447836"/>
            <a:ext cx="2991752" cy="2860634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6" name="Line 8"/>
          <p:cNvSpPr>
            <a:spLocks noChangeShapeType="1"/>
          </p:cNvSpPr>
          <p:nvPr/>
        </p:nvSpPr>
        <p:spPr bwMode="auto">
          <a:xfrm flipV="1">
            <a:off x="1178014" y="3203596"/>
            <a:ext cx="2946822" cy="1968888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7" name="Text Box 9"/>
          <p:cNvSpPr txBox="1">
            <a:spLocks noChangeArrowheads="1"/>
          </p:cNvSpPr>
          <p:nvPr/>
        </p:nvSpPr>
        <p:spPr bwMode="auto">
          <a:xfrm>
            <a:off x="5281887" y="880031"/>
            <a:ext cx="368981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lang="en-GB" sz="2400" dirty="0"/>
              <a:t> </a:t>
            </a:r>
            <a:r>
              <a:rPr lang="en-GB" sz="2400" i="1" dirty="0">
                <a:latin typeface="Times New Roman" pitchFamily="18" charset="0"/>
              </a:rPr>
              <a:t>B</a:t>
            </a:r>
            <a:r>
              <a:rPr lang="en-GB" sz="2400" dirty="0"/>
              <a:t>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gets closer to </a:t>
            </a:r>
            <a:r>
              <a:rPr lang="en-GB" sz="2400" i="1" dirty="0">
                <a:latin typeface="Times New Roman" pitchFamily="18" charset="0"/>
              </a:rPr>
              <a:t>A</a:t>
            </a:r>
            <a:r>
              <a:rPr lang="en-GB" sz="2400" dirty="0"/>
              <a:t>, </a:t>
            </a:r>
            <a:r>
              <a:rPr lang="en-GB" sz="2400" i="1" dirty="0">
                <a:latin typeface="Times New Roman" pitchFamily="18" charset="0"/>
              </a:rPr>
              <a:t>h</a:t>
            </a:r>
            <a:r>
              <a:rPr lang="en-GB" sz="2400" dirty="0"/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gets closer to 0.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Oval 27"/>
          <p:cNvSpPr>
            <a:spLocks noChangeArrowheads="1"/>
          </p:cNvSpPr>
          <p:nvPr/>
        </p:nvSpPr>
        <p:spPr bwMode="auto">
          <a:xfrm>
            <a:off x="2392746" y="4130848"/>
            <a:ext cx="107950" cy="107950"/>
          </a:xfrm>
          <a:prstGeom prst="ellipse">
            <a:avLst/>
          </a:prstGeom>
          <a:solidFill>
            <a:srgbClr val="FFE1CD"/>
          </a:solidFill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5281887" y="1645072"/>
            <a:ext cx="368981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We can take the limit as </a:t>
            </a:r>
            <a:r>
              <a:rPr lang="en-GB" sz="2400" i="1" dirty="0">
                <a:latin typeface="Times New Roman" pitchFamily="18" charset="0"/>
              </a:rPr>
              <a:t>h</a:t>
            </a:r>
            <a:r>
              <a:rPr lang="en-GB" sz="2400" dirty="0"/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approaches to 0 of the gradient of the secant line to get the gradient of the tangent line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425618" y="3812536"/>
                <a:ext cx="86946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5618" y="3812536"/>
                <a:ext cx="869469" cy="481094"/>
              </a:xfrm>
              <a:prstGeom prst="rect">
                <a:avLst/>
              </a:prstGeom>
              <a:blipFill rotWithShape="0">
                <a:blip r:embed="rId4"/>
                <a:stretch>
                  <a:fillRect l="-559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251520" y="908720"/>
            <a:ext cx="35174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Consider the graph </a:t>
            </a:r>
            <a:r>
              <a:rPr lang="en-GB" sz="2400" i="1" dirty="0">
                <a:latin typeface="Times New Roman" pitchFamily="18" charset="0"/>
              </a:rPr>
              <a:t>y</a:t>
            </a:r>
            <a:r>
              <a:rPr lang="en-GB" sz="2400" dirty="0"/>
              <a:t> = </a:t>
            </a:r>
            <a:r>
              <a:rPr lang="en-GB" sz="2400" i="1" dirty="0">
                <a:latin typeface="Times New Roman" pitchFamily="18" charset="0"/>
              </a:rPr>
              <a:t>f</a:t>
            </a:r>
            <a:r>
              <a:rPr lang="en-GB" sz="2400" dirty="0"/>
              <a:t>(</a:t>
            </a:r>
            <a:r>
              <a:rPr lang="en-GB" sz="2400" i="1" dirty="0">
                <a:latin typeface="Times New Roman" pitchFamily="18" charset="0"/>
              </a:rPr>
              <a:t>x</a:t>
            </a:r>
            <a:r>
              <a:rPr lang="en-GB" sz="2400" dirty="0"/>
              <a:t>)</a:t>
            </a:r>
            <a:endParaRPr lang="en-US" sz="2400" baseline="30000" dirty="0"/>
          </a:p>
        </p:txBody>
      </p:sp>
      <p:sp>
        <p:nvSpPr>
          <p:cNvPr id="50" name="Text Box 9"/>
          <p:cNvSpPr txBox="1">
            <a:spLocks noChangeArrowheads="1"/>
          </p:cNvSpPr>
          <p:nvPr/>
        </p:nvSpPr>
        <p:spPr bwMode="auto">
          <a:xfrm>
            <a:off x="5282503" y="4529021"/>
            <a:ext cx="368981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This is not a constant. It is a function that gives the gradient of 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GB" sz="2400" dirty="0"/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lang="en-GB" sz="2400" dirty="0"/>
              <a:t> 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ectangle 45">
            <a:hlinkClick r:id="rId5"/>
            <a:extLst>
              <a:ext uri="{FF2B5EF4-FFF2-40B4-BE49-F238E27FC236}">
                <a16:creationId xmlns:a16="http://schemas.microsoft.com/office/drawing/2014/main" id="{EB42274E-606B-4EE0-897C-275EF75BEECF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>
            <a:hlinkClick r:id="rId5"/>
            <a:extLst>
              <a:ext uri="{FF2B5EF4-FFF2-40B4-BE49-F238E27FC236}">
                <a16:creationId xmlns:a16="http://schemas.microsoft.com/office/drawing/2014/main" id="{19CAA3D2-709C-44E1-8E19-89CAABFFC7EB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281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0584" grpId="0" animBg="1"/>
      <p:bldP spid="920591" grpId="0" animBg="1"/>
      <p:bldP spid="920602" grpId="0"/>
      <p:bldP spid="920603" grpId="0" animBg="1"/>
      <p:bldP spid="34" grpId="0"/>
      <p:bldP spid="36" grpId="0"/>
      <p:bldP spid="44" grpId="0" animBg="1"/>
      <p:bldP spid="42" grpId="0" animBg="1"/>
      <p:bldP spid="48" grpId="0"/>
      <p:bldP spid="49" grpId="0" animBg="1"/>
      <p:bldP spid="51" grpId="0" animBg="1"/>
      <p:bldP spid="53" grpId="0"/>
      <p:bldP spid="54" grpId="0"/>
      <p:bldP spid="55" grpId="0" animBg="1"/>
      <p:bldP spid="57" grpId="0"/>
      <p:bldP spid="47" grpId="0" animBg="1"/>
      <p:bldP spid="40" grpId="0"/>
      <p:bldP spid="3" grpId="0" animBg="1"/>
      <p:bldP spid="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580" name="Rectangle 4"/>
          <p:cNvSpPr>
            <a:spLocks noChangeArrowheads="1"/>
          </p:cNvSpPr>
          <p:nvPr/>
        </p:nvSpPr>
        <p:spPr bwMode="auto">
          <a:xfrm>
            <a:off x="457200" y="1711028"/>
            <a:ext cx="4321175" cy="3814762"/>
          </a:xfrm>
          <a:prstGeom prst="rect">
            <a:avLst/>
          </a:prstGeom>
          <a:solidFill>
            <a:srgbClr val="D5DCE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0581" name="Rectangle 5"/>
          <p:cNvSpPr>
            <a:spLocks noChangeArrowheads="1"/>
          </p:cNvSpPr>
          <p:nvPr/>
        </p:nvSpPr>
        <p:spPr bwMode="auto">
          <a:xfrm>
            <a:off x="651066" y="1887118"/>
            <a:ext cx="3935143" cy="346258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0582" name="Freeform 6"/>
          <p:cNvSpPr>
            <a:spLocks/>
          </p:cNvSpPr>
          <p:nvPr/>
        </p:nvSpPr>
        <p:spPr bwMode="auto">
          <a:xfrm>
            <a:off x="904875" y="1998365"/>
            <a:ext cx="2952750" cy="3173412"/>
          </a:xfrm>
          <a:custGeom>
            <a:avLst/>
            <a:gdLst/>
            <a:ahLst/>
            <a:cxnLst>
              <a:cxn ang="0">
                <a:pos x="1507" y="0"/>
              </a:cxn>
              <a:cxn ang="0">
                <a:pos x="1235" y="638"/>
              </a:cxn>
              <a:cxn ang="0">
                <a:pos x="896" y="1218"/>
              </a:cxn>
              <a:cxn ang="0">
                <a:pos x="516" y="1686"/>
              </a:cxn>
              <a:cxn ang="0">
                <a:pos x="181" y="1929"/>
              </a:cxn>
              <a:cxn ang="0">
                <a:pos x="0" y="1999"/>
              </a:cxn>
            </a:cxnLst>
            <a:rect l="0" t="0" r="r" b="b"/>
            <a:pathLst>
              <a:path w="1507" h="1999">
                <a:moveTo>
                  <a:pt x="1507" y="0"/>
                </a:moveTo>
                <a:cubicBezTo>
                  <a:pt x="1425" y="212"/>
                  <a:pt x="1336" y="436"/>
                  <a:pt x="1235" y="638"/>
                </a:cubicBezTo>
                <a:cubicBezTo>
                  <a:pt x="1130" y="841"/>
                  <a:pt x="1016" y="1044"/>
                  <a:pt x="896" y="1218"/>
                </a:cubicBezTo>
                <a:cubicBezTo>
                  <a:pt x="776" y="1395"/>
                  <a:pt x="637" y="1569"/>
                  <a:pt x="516" y="1686"/>
                </a:cubicBezTo>
                <a:cubicBezTo>
                  <a:pt x="399" y="1804"/>
                  <a:pt x="267" y="1877"/>
                  <a:pt x="181" y="1929"/>
                </a:cubicBezTo>
                <a:cubicBezTo>
                  <a:pt x="95" y="1981"/>
                  <a:pt x="38" y="1985"/>
                  <a:pt x="0" y="1999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920583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74625"/>
            <a:ext cx="8229600" cy="50323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Gradient of the tangent line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20585" name="Text Box 9"/>
          <p:cNvSpPr txBox="1">
            <a:spLocks noChangeArrowheads="1"/>
          </p:cNvSpPr>
          <p:nvPr/>
        </p:nvSpPr>
        <p:spPr bwMode="auto">
          <a:xfrm>
            <a:off x="1658473" y="883653"/>
            <a:ext cx="36898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The function defined by: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769859" y="4726662"/>
            <a:ext cx="1645920" cy="455613"/>
            <a:chOff x="1157" y="2614"/>
            <a:chExt cx="1043" cy="287"/>
          </a:xfrm>
        </p:grpSpPr>
        <p:sp>
          <p:nvSpPr>
            <p:cNvPr id="920588" name="Line 12"/>
            <p:cNvSpPr>
              <a:spLocks noChangeShapeType="1"/>
            </p:cNvSpPr>
            <p:nvPr/>
          </p:nvSpPr>
          <p:spPr bwMode="auto">
            <a:xfrm>
              <a:off x="1157" y="2614"/>
              <a:ext cx="1043" cy="0"/>
            </a:xfrm>
            <a:prstGeom prst="line">
              <a:avLst/>
            </a:prstGeom>
            <a:noFill/>
            <a:ln w="28575">
              <a:solidFill>
                <a:srgbClr val="99CCFF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20589" name="Text Box 13"/>
            <p:cNvSpPr txBox="1">
              <a:spLocks noChangeArrowheads="1"/>
            </p:cNvSpPr>
            <p:nvPr/>
          </p:nvSpPr>
          <p:spPr bwMode="auto">
            <a:xfrm>
              <a:off x="1940" y="2649"/>
              <a:ext cx="19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h</a:t>
              </a:r>
              <a:endParaRPr lang="el-GR" sz="20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760539" y="4448850"/>
            <a:ext cx="1379538" cy="400050"/>
            <a:chOff x="1109" y="2937"/>
            <a:chExt cx="869" cy="252"/>
          </a:xfrm>
        </p:grpSpPr>
        <p:sp>
          <p:nvSpPr>
            <p:cNvPr id="920599" name="Text Box 23"/>
            <p:cNvSpPr txBox="1">
              <a:spLocks noChangeArrowheads="1"/>
            </p:cNvSpPr>
            <p:nvPr/>
          </p:nvSpPr>
          <p:spPr bwMode="auto">
            <a:xfrm>
              <a:off x="1250" y="2937"/>
              <a:ext cx="7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2000" i="1" dirty="0">
                  <a:latin typeface="Times New Roman" pitchFamily="18" charset="0"/>
                </a:rPr>
                <a:t>A</a:t>
              </a:r>
              <a:r>
                <a:rPr lang="en-GB" sz="2000" dirty="0"/>
                <a:t>(</a:t>
              </a:r>
              <a:r>
                <a:rPr lang="en-GB" sz="2000" i="1" dirty="0">
                  <a:latin typeface="Times New Roman" pitchFamily="18" charset="0"/>
                </a:rPr>
                <a:t>x</a:t>
              </a:r>
              <a:r>
                <a:rPr lang="en-GB" sz="2000" dirty="0"/>
                <a:t>, </a:t>
              </a:r>
              <a:r>
                <a:rPr lang="en-GB" sz="2000" i="1" dirty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GB" sz="2000" dirty="0"/>
                <a:t>(</a:t>
              </a:r>
              <a:r>
                <a:rPr lang="en-GB" sz="2000" i="1" dirty="0">
                  <a:latin typeface="Times New Roman" pitchFamily="18" charset="0"/>
                  <a:cs typeface="Times New Roman" pitchFamily="18" charset="0"/>
                </a:rPr>
                <a:t>x)</a:t>
              </a:r>
              <a:r>
                <a:rPr lang="en-GB" sz="2000" dirty="0"/>
                <a:t>)</a:t>
              </a:r>
              <a:endParaRPr lang="en-US" sz="2000" dirty="0"/>
            </a:p>
          </p:txBody>
        </p:sp>
        <p:sp>
          <p:nvSpPr>
            <p:cNvPr id="920600" name="Oval 24"/>
            <p:cNvSpPr>
              <a:spLocks noChangeArrowheads="1"/>
            </p:cNvSpPr>
            <p:nvPr/>
          </p:nvSpPr>
          <p:spPr bwMode="auto">
            <a:xfrm>
              <a:off x="1109" y="3084"/>
              <a:ext cx="68" cy="68"/>
            </a:xfrm>
            <a:prstGeom prst="ellipse">
              <a:avLst/>
            </a:prstGeom>
            <a:solidFill>
              <a:srgbClr val="FFE1CD"/>
            </a:solidFill>
            <a:ln w="28575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cxnSp>
        <p:nvCxnSpPr>
          <p:cNvPr id="9" name="Straight Arrow Connector 8"/>
          <p:cNvCxnSpPr/>
          <p:nvPr/>
        </p:nvCxnSpPr>
        <p:spPr>
          <a:xfrm flipV="1">
            <a:off x="900113" y="1989807"/>
            <a:ext cx="0" cy="3351335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89154" y="5109245"/>
            <a:ext cx="3766822" cy="53974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1595440" y="5079082"/>
            <a:ext cx="2984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x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433388" y="4484440"/>
            <a:ext cx="5389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f(x)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Line 15"/>
          <p:cNvSpPr>
            <a:spLocks noChangeShapeType="1"/>
          </p:cNvSpPr>
          <p:nvPr/>
        </p:nvSpPr>
        <p:spPr bwMode="auto">
          <a:xfrm>
            <a:off x="1816212" y="4682207"/>
            <a:ext cx="0" cy="520822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1773349" y="4892586"/>
            <a:ext cx="184150" cy="29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000" baseline="30000" dirty="0"/>
          </a:p>
        </p:txBody>
      </p:sp>
      <p:sp>
        <p:nvSpPr>
          <p:cNvPr id="41" name="Line 12"/>
          <p:cNvSpPr>
            <a:spLocks noChangeShapeType="1"/>
          </p:cNvSpPr>
          <p:nvPr/>
        </p:nvSpPr>
        <p:spPr bwMode="auto">
          <a:xfrm>
            <a:off x="855663" y="-1396003"/>
            <a:ext cx="2519759" cy="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5" name="Text Box 13"/>
          <p:cNvSpPr txBox="1">
            <a:spLocks noChangeArrowheads="1"/>
          </p:cNvSpPr>
          <p:nvPr/>
        </p:nvSpPr>
        <p:spPr bwMode="auto">
          <a:xfrm>
            <a:off x="2532457" y="2762240"/>
            <a:ext cx="185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230192" y="711027"/>
                <a:ext cx="2193293" cy="7167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0192" y="711027"/>
                <a:ext cx="2193293" cy="71673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 Box 9"/>
          <p:cNvSpPr txBox="1">
            <a:spLocks noChangeArrowheads="1"/>
          </p:cNvSpPr>
          <p:nvPr/>
        </p:nvSpPr>
        <p:spPr bwMode="auto">
          <a:xfrm>
            <a:off x="5348289" y="1545170"/>
            <a:ext cx="368981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Is known as the </a:t>
            </a:r>
            <a:r>
              <a:rPr lang="en-GB" sz="24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derivative of </a:t>
            </a:r>
            <a:r>
              <a:rPr lang="en-GB" sz="2400" b="1" i="1" dirty="0">
                <a:solidFill>
                  <a:srgbClr val="FF6600"/>
                </a:solidFill>
                <a:latin typeface="Times New Roman" pitchFamily="18" charset="0"/>
              </a:rPr>
              <a:t>f.</a:t>
            </a:r>
            <a:endParaRPr lang="en-US" sz="2400" b="1" i="1" dirty="0">
              <a:solidFill>
                <a:srgbClr val="FF6600"/>
              </a:solidFill>
              <a:latin typeface="Times New Roman" pitchFamily="18" charset="0"/>
            </a:endParaRPr>
          </a:p>
        </p:txBody>
      </p:sp>
      <p:sp>
        <p:nvSpPr>
          <p:cNvPr id="48" name="Text Box 26"/>
          <p:cNvSpPr txBox="1">
            <a:spLocks noChangeArrowheads="1"/>
          </p:cNvSpPr>
          <p:nvPr/>
        </p:nvSpPr>
        <p:spPr bwMode="auto">
          <a:xfrm>
            <a:off x="2474698" y="3991459"/>
            <a:ext cx="2219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000" i="1" dirty="0">
                <a:latin typeface="Times New Roman" pitchFamily="18" charset="0"/>
              </a:rPr>
              <a:t>B</a:t>
            </a:r>
            <a:r>
              <a:rPr lang="en-GB" sz="2000" dirty="0"/>
              <a:t>(</a:t>
            </a:r>
            <a:r>
              <a:rPr lang="en-GB" sz="2000" i="1" dirty="0">
                <a:latin typeface="Times New Roman" pitchFamily="18" charset="0"/>
              </a:rPr>
              <a:t>x</a:t>
            </a:r>
            <a:r>
              <a:rPr lang="en-GB" sz="2000" dirty="0"/>
              <a:t> +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GB" sz="2000" dirty="0"/>
              <a:t>, </a:t>
            </a:r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GB" sz="2000" dirty="0"/>
              <a:t>(</a:t>
            </a:r>
            <a:r>
              <a:rPr lang="en-GB" sz="2000" i="1" dirty="0">
                <a:latin typeface="Times New Roman" pitchFamily="18" charset="0"/>
              </a:rPr>
              <a:t>x</a:t>
            </a:r>
            <a:r>
              <a:rPr lang="en-GB" sz="2000" dirty="0"/>
              <a:t> +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GB" sz="2000" dirty="0"/>
              <a:t>))</a:t>
            </a:r>
            <a:endParaRPr lang="en-US" sz="2000" dirty="0"/>
          </a:p>
        </p:txBody>
      </p:sp>
      <p:sp>
        <p:nvSpPr>
          <p:cNvPr id="49" name="Line 12"/>
          <p:cNvSpPr>
            <a:spLocks noChangeShapeType="1"/>
          </p:cNvSpPr>
          <p:nvPr/>
        </p:nvSpPr>
        <p:spPr bwMode="auto">
          <a:xfrm>
            <a:off x="905939" y="4144505"/>
            <a:ext cx="1554480" cy="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1" name="Line 15"/>
          <p:cNvSpPr>
            <a:spLocks noChangeShapeType="1"/>
          </p:cNvSpPr>
          <p:nvPr/>
        </p:nvSpPr>
        <p:spPr bwMode="auto">
          <a:xfrm>
            <a:off x="2449429" y="4187046"/>
            <a:ext cx="0" cy="91440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3" name="Text Box 13"/>
          <p:cNvSpPr txBox="1">
            <a:spLocks noChangeArrowheads="1"/>
          </p:cNvSpPr>
          <p:nvPr/>
        </p:nvSpPr>
        <p:spPr bwMode="auto">
          <a:xfrm>
            <a:off x="2169072" y="5062679"/>
            <a:ext cx="5998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 err="1">
                <a:latin typeface="Times New Roman" pitchFamily="18" charset="0"/>
                <a:cs typeface="Times New Roman" pitchFamily="18" charset="0"/>
              </a:rPr>
              <a:t>x+h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 Box 13"/>
          <p:cNvSpPr txBox="1">
            <a:spLocks noChangeArrowheads="1"/>
          </p:cNvSpPr>
          <p:nvPr/>
        </p:nvSpPr>
        <p:spPr bwMode="auto">
          <a:xfrm>
            <a:off x="116645" y="3943970"/>
            <a:ext cx="840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en-GB" sz="2000" i="1" dirty="0" err="1">
                <a:latin typeface="Times New Roman" pitchFamily="18" charset="0"/>
                <a:cs typeface="Times New Roman" pitchFamily="18" charset="0"/>
              </a:rPr>
              <a:t>x+h</a:t>
            </a:r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Line 8"/>
          <p:cNvSpPr>
            <a:spLocks noChangeShapeType="1"/>
          </p:cNvSpPr>
          <p:nvPr/>
        </p:nvSpPr>
        <p:spPr bwMode="auto">
          <a:xfrm flipV="1">
            <a:off x="1273866" y="2447836"/>
            <a:ext cx="2991752" cy="2860634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6" name="Line 8"/>
          <p:cNvSpPr>
            <a:spLocks noChangeShapeType="1"/>
          </p:cNvSpPr>
          <p:nvPr/>
        </p:nvSpPr>
        <p:spPr bwMode="auto">
          <a:xfrm flipV="1">
            <a:off x="1178014" y="3203596"/>
            <a:ext cx="2946822" cy="1968888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7" name="Text Box 9"/>
          <p:cNvSpPr txBox="1">
            <a:spLocks noChangeArrowheads="1"/>
          </p:cNvSpPr>
          <p:nvPr/>
        </p:nvSpPr>
        <p:spPr bwMode="auto">
          <a:xfrm>
            <a:off x="5312795" y="2334301"/>
            <a:ext cx="36898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The derivative is defined by: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Oval 27"/>
          <p:cNvSpPr>
            <a:spLocks noChangeArrowheads="1"/>
          </p:cNvSpPr>
          <p:nvPr/>
        </p:nvSpPr>
        <p:spPr bwMode="auto">
          <a:xfrm>
            <a:off x="2392746" y="4130848"/>
            <a:ext cx="107950" cy="107950"/>
          </a:xfrm>
          <a:prstGeom prst="ellipse">
            <a:avLst/>
          </a:prstGeom>
          <a:solidFill>
            <a:srgbClr val="FFE1CD"/>
          </a:solidFill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5604681" y="4520585"/>
            <a:ext cx="30808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Or is defined by: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574915" y="828847"/>
                <a:ext cx="86946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4915" y="828847"/>
                <a:ext cx="869469" cy="481094"/>
              </a:xfrm>
              <a:prstGeom prst="rect">
                <a:avLst/>
              </a:prstGeom>
              <a:blipFill rotWithShape="0">
                <a:blip r:embed="rId4"/>
                <a:stretch>
                  <a:fillRect l="-563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6701064" y="2885018"/>
                <a:ext cx="2193293" cy="7167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1064" y="2885018"/>
                <a:ext cx="2193293" cy="71673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045787" y="3002838"/>
                <a:ext cx="86946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5787" y="3002838"/>
                <a:ext cx="869469" cy="481094"/>
              </a:xfrm>
              <a:prstGeom prst="rect">
                <a:avLst/>
              </a:prstGeom>
              <a:blipFill rotWithShape="0">
                <a:blip r:embed="rId6"/>
                <a:stretch>
                  <a:fillRect l="-563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5052911" y="3035693"/>
            <a:ext cx="10038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>
                <a:latin typeface="Times New Roman" pitchFamily="18" charset="0"/>
              </a:rPr>
              <a:t>f '</a:t>
            </a:r>
            <a:r>
              <a:rPr lang="en-GB" sz="2400" dirty="0">
                <a:latin typeface="Times New Roman" pitchFamily="18" charset="0"/>
              </a:rPr>
              <a:t>(</a:t>
            </a:r>
            <a:r>
              <a:rPr lang="en-GB" sz="2400" i="1" dirty="0">
                <a:latin typeface="Times New Roman" pitchFamily="18" charset="0"/>
              </a:rPr>
              <a:t>x</a:t>
            </a:r>
            <a:r>
              <a:rPr lang="en-GB" sz="2400" dirty="0">
                <a:latin typeface="Times New Roman" pitchFamily="18" charset="0"/>
              </a:rPr>
              <a:t>) 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6667239" y="5049470"/>
                <a:ext cx="2193293" cy="7167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7239" y="5049470"/>
                <a:ext cx="2193293" cy="71673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6011962" y="5167290"/>
                <a:ext cx="86946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1962" y="5167290"/>
                <a:ext cx="869469" cy="481094"/>
              </a:xfrm>
              <a:prstGeom prst="rect">
                <a:avLst/>
              </a:prstGeom>
              <a:blipFill rotWithShape="0">
                <a:blip r:embed="rId8"/>
                <a:stretch>
                  <a:fillRect l="-559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104529" y="5101446"/>
                <a:ext cx="738344" cy="701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4529" y="5101446"/>
                <a:ext cx="738344" cy="70128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 Box 9"/>
          <p:cNvSpPr txBox="1">
            <a:spLocks noChangeArrowheads="1"/>
          </p:cNvSpPr>
          <p:nvPr/>
        </p:nvSpPr>
        <p:spPr bwMode="auto">
          <a:xfrm>
            <a:off x="5118930" y="3710331"/>
            <a:ext cx="388368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i="1" dirty="0">
                <a:latin typeface="Times New Roman" pitchFamily="18" charset="0"/>
              </a:rPr>
              <a:t>f '</a:t>
            </a:r>
            <a:r>
              <a:rPr lang="en-GB" sz="2400" dirty="0">
                <a:latin typeface="Times New Roman" pitchFamily="18" charset="0"/>
              </a:rPr>
              <a:t>(</a:t>
            </a:r>
            <a:r>
              <a:rPr lang="en-GB" sz="2400" i="1" dirty="0">
                <a:latin typeface="Times New Roman" pitchFamily="18" charset="0"/>
              </a:rPr>
              <a:t>x</a:t>
            </a:r>
            <a:r>
              <a:rPr lang="en-GB" sz="2400" dirty="0">
                <a:latin typeface="Times New Roman" pitchFamily="18" charset="0"/>
              </a:rPr>
              <a:t>)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is read as the derivative of </a:t>
            </a:r>
            <a:r>
              <a:rPr lang="en-GB" sz="2400" i="1" dirty="0">
                <a:latin typeface="Times New Roman" pitchFamily="18" charset="0"/>
              </a:rPr>
              <a:t>f,</a:t>
            </a:r>
            <a:r>
              <a:rPr lang="en-GB" sz="2400" dirty="0"/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GB" sz="2400" dirty="0"/>
              <a:t> </a:t>
            </a:r>
            <a:r>
              <a:rPr lang="en-GB" sz="2400" i="1" dirty="0">
                <a:latin typeface="Times New Roman" pitchFamily="18" charset="0"/>
              </a:rPr>
              <a:t>f</a:t>
            </a:r>
            <a:r>
              <a:rPr lang="en-GB" sz="2400" dirty="0"/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prime of </a:t>
            </a:r>
            <a:r>
              <a:rPr lang="en-GB" sz="2400" i="1" dirty="0">
                <a:latin typeface="Times New Roman" pitchFamily="18" charset="0"/>
              </a:rPr>
              <a:t>x</a:t>
            </a:r>
            <a:endParaRPr lang="en-US" sz="2400" i="1" dirty="0"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858246" y="5777801"/>
                <a:ext cx="319768" cy="5259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246" y="5777801"/>
                <a:ext cx="319768" cy="52591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 Box 9"/>
          <p:cNvSpPr txBox="1">
            <a:spLocks noChangeArrowheads="1"/>
          </p:cNvSpPr>
          <p:nvPr/>
        </p:nvSpPr>
        <p:spPr bwMode="auto">
          <a:xfrm>
            <a:off x="1178014" y="5868956"/>
            <a:ext cx="77642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is read as the derivative of </a:t>
            </a:r>
            <a:r>
              <a:rPr lang="en-GB" sz="2400" i="1" dirty="0">
                <a:latin typeface="Times New Roman" pitchFamily="18" charset="0"/>
              </a:rPr>
              <a:t>y</a:t>
            </a:r>
            <a:r>
              <a:rPr lang="en-GB" sz="2400" dirty="0"/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with respect to </a:t>
            </a:r>
            <a:r>
              <a:rPr lang="en-GB" sz="2400" i="1" dirty="0">
                <a:latin typeface="Times New Roman" pitchFamily="18" charset="0"/>
              </a:rPr>
              <a:t>x</a:t>
            </a:r>
            <a:r>
              <a:rPr lang="en-GB" sz="2400" dirty="0"/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GB" sz="2400" dirty="0"/>
              <a:t> </a:t>
            </a:r>
            <a:r>
              <a:rPr lang="en-GB" sz="2400" i="1" dirty="0" err="1">
                <a:latin typeface="Times New Roman" pitchFamily="18" charset="0"/>
              </a:rPr>
              <a:t>dy</a:t>
            </a:r>
            <a:r>
              <a:rPr lang="en-GB" sz="2400" i="1" dirty="0">
                <a:latin typeface="Times New Roman" pitchFamily="18" charset="0"/>
              </a:rPr>
              <a:t> dx</a:t>
            </a:r>
            <a:endParaRPr lang="en-US" sz="2400" i="1" dirty="0">
              <a:latin typeface="Times New Roman" pitchFamily="18" charset="0"/>
            </a:endParaRPr>
          </a:p>
        </p:txBody>
      </p:sp>
      <p:sp>
        <p:nvSpPr>
          <p:cNvPr id="44" name="Rectangle 43">
            <a:hlinkClick r:id="rId11"/>
            <a:extLst>
              <a:ext uri="{FF2B5EF4-FFF2-40B4-BE49-F238E27FC236}">
                <a16:creationId xmlns:a16="http://schemas.microsoft.com/office/drawing/2014/main" id="{F29894F7-7F76-4378-A5B9-EC26EB8D270A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>
            <a:hlinkClick r:id="rId11"/>
            <a:extLst>
              <a:ext uri="{FF2B5EF4-FFF2-40B4-BE49-F238E27FC236}">
                <a16:creationId xmlns:a16="http://schemas.microsoft.com/office/drawing/2014/main" id="{EB6409AE-AFBE-4D3A-859E-23DEF649D696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39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40" grpId="0"/>
      <p:bldP spid="43" grpId="0" animBg="1"/>
      <p:bldP spid="50" grpId="0" animBg="1"/>
      <p:bldP spid="2" grpId="0"/>
      <p:bldP spid="52" grpId="0" animBg="1"/>
      <p:bldP spid="58" grpId="0" animBg="1"/>
      <p:bldP spid="5" grpId="0" animBg="1"/>
      <p:bldP spid="59" grpId="0"/>
      <p:bldP spid="60" grpId="0" animBg="1"/>
      <p:bldP spid="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580" name="Rectangle 4"/>
          <p:cNvSpPr>
            <a:spLocks noChangeArrowheads="1"/>
          </p:cNvSpPr>
          <p:nvPr/>
        </p:nvSpPr>
        <p:spPr bwMode="auto">
          <a:xfrm>
            <a:off x="457200" y="1711028"/>
            <a:ext cx="4321175" cy="3814762"/>
          </a:xfrm>
          <a:prstGeom prst="rect">
            <a:avLst/>
          </a:prstGeom>
          <a:solidFill>
            <a:srgbClr val="D5DCE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920581" name="Rectangle 5"/>
          <p:cNvSpPr>
            <a:spLocks noChangeArrowheads="1"/>
          </p:cNvSpPr>
          <p:nvPr/>
        </p:nvSpPr>
        <p:spPr bwMode="auto">
          <a:xfrm>
            <a:off x="651066" y="1887118"/>
            <a:ext cx="3935143" cy="346258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920582" name="Freeform 6"/>
          <p:cNvSpPr>
            <a:spLocks/>
          </p:cNvSpPr>
          <p:nvPr/>
        </p:nvSpPr>
        <p:spPr bwMode="auto">
          <a:xfrm>
            <a:off x="904875" y="1998365"/>
            <a:ext cx="2952750" cy="3173412"/>
          </a:xfrm>
          <a:custGeom>
            <a:avLst/>
            <a:gdLst/>
            <a:ahLst/>
            <a:cxnLst>
              <a:cxn ang="0">
                <a:pos x="1507" y="0"/>
              </a:cxn>
              <a:cxn ang="0">
                <a:pos x="1235" y="638"/>
              </a:cxn>
              <a:cxn ang="0">
                <a:pos x="896" y="1218"/>
              </a:cxn>
              <a:cxn ang="0">
                <a:pos x="516" y="1686"/>
              </a:cxn>
              <a:cxn ang="0">
                <a:pos x="181" y="1929"/>
              </a:cxn>
              <a:cxn ang="0">
                <a:pos x="0" y="1999"/>
              </a:cxn>
            </a:cxnLst>
            <a:rect l="0" t="0" r="r" b="b"/>
            <a:pathLst>
              <a:path w="1507" h="1999">
                <a:moveTo>
                  <a:pt x="1507" y="0"/>
                </a:moveTo>
                <a:cubicBezTo>
                  <a:pt x="1425" y="212"/>
                  <a:pt x="1336" y="436"/>
                  <a:pt x="1235" y="638"/>
                </a:cubicBezTo>
                <a:cubicBezTo>
                  <a:pt x="1130" y="841"/>
                  <a:pt x="1016" y="1044"/>
                  <a:pt x="896" y="1218"/>
                </a:cubicBezTo>
                <a:cubicBezTo>
                  <a:pt x="776" y="1395"/>
                  <a:pt x="637" y="1569"/>
                  <a:pt x="516" y="1686"/>
                </a:cubicBezTo>
                <a:cubicBezTo>
                  <a:pt x="399" y="1804"/>
                  <a:pt x="267" y="1877"/>
                  <a:pt x="181" y="1929"/>
                </a:cubicBezTo>
                <a:cubicBezTo>
                  <a:pt x="95" y="1981"/>
                  <a:pt x="38" y="1985"/>
                  <a:pt x="0" y="1999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920583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74625"/>
            <a:ext cx="8229600" cy="50323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Gradient of the tangent line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20585" name="Text Box 9"/>
          <p:cNvSpPr txBox="1">
            <a:spLocks noChangeArrowheads="1"/>
          </p:cNvSpPr>
          <p:nvPr/>
        </p:nvSpPr>
        <p:spPr bwMode="auto">
          <a:xfrm>
            <a:off x="1002526" y="856851"/>
            <a:ext cx="36898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/>
              <a:t>The derivative is defined by:</a:t>
            </a:r>
            <a:endParaRPr lang="en-US" sz="2400" dirty="0"/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769859" y="4726662"/>
            <a:ext cx="1780055" cy="455613"/>
            <a:chOff x="1157" y="2614"/>
            <a:chExt cx="1128" cy="287"/>
          </a:xfrm>
        </p:grpSpPr>
        <p:sp>
          <p:nvSpPr>
            <p:cNvPr id="920588" name="Line 12"/>
            <p:cNvSpPr>
              <a:spLocks noChangeShapeType="1"/>
            </p:cNvSpPr>
            <p:nvPr/>
          </p:nvSpPr>
          <p:spPr bwMode="auto">
            <a:xfrm>
              <a:off x="1157" y="2614"/>
              <a:ext cx="1043" cy="0"/>
            </a:xfrm>
            <a:prstGeom prst="line">
              <a:avLst/>
            </a:prstGeom>
            <a:noFill/>
            <a:ln w="28575">
              <a:solidFill>
                <a:srgbClr val="99CCFF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0589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940" y="2649"/>
                  <a:ext cx="345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l-GR" sz="2000" i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920589" name="Text 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940" y="2649"/>
                  <a:ext cx="345" cy="25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760539" y="4448850"/>
            <a:ext cx="1379538" cy="400050"/>
            <a:chOff x="1109" y="2937"/>
            <a:chExt cx="869" cy="252"/>
          </a:xfrm>
        </p:grpSpPr>
        <p:sp>
          <p:nvSpPr>
            <p:cNvPr id="920599" name="Text Box 23"/>
            <p:cNvSpPr txBox="1">
              <a:spLocks noChangeArrowheads="1"/>
            </p:cNvSpPr>
            <p:nvPr/>
          </p:nvSpPr>
          <p:spPr bwMode="auto">
            <a:xfrm>
              <a:off x="1250" y="2937"/>
              <a:ext cx="7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2000" i="1" dirty="0">
                  <a:latin typeface="Times New Roman" pitchFamily="18" charset="0"/>
                </a:rPr>
                <a:t>A</a:t>
              </a:r>
              <a:r>
                <a:rPr lang="en-GB" sz="2000" dirty="0"/>
                <a:t>(</a:t>
              </a:r>
              <a:r>
                <a:rPr lang="en-GB" sz="2000" i="1" dirty="0">
                  <a:latin typeface="Times New Roman" pitchFamily="18" charset="0"/>
                </a:rPr>
                <a:t>x</a:t>
              </a:r>
              <a:r>
                <a:rPr lang="en-GB" sz="2000" dirty="0"/>
                <a:t>, </a:t>
              </a:r>
              <a:r>
                <a:rPr lang="en-GB" sz="2000" i="1" dirty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GB" sz="2000" dirty="0"/>
                <a:t>(</a:t>
              </a:r>
              <a:r>
                <a:rPr lang="en-GB" sz="2000" i="1" dirty="0">
                  <a:latin typeface="Times New Roman" pitchFamily="18" charset="0"/>
                  <a:cs typeface="Times New Roman" pitchFamily="18" charset="0"/>
                </a:rPr>
                <a:t>x)</a:t>
              </a:r>
              <a:r>
                <a:rPr lang="en-GB" sz="2000" dirty="0"/>
                <a:t>)</a:t>
              </a:r>
              <a:endParaRPr lang="en-US" sz="2000" dirty="0"/>
            </a:p>
          </p:txBody>
        </p:sp>
        <p:sp>
          <p:nvSpPr>
            <p:cNvPr id="920600" name="Oval 24"/>
            <p:cNvSpPr>
              <a:spLocks noChangeArrowheads="1"/>
            </p:cNvSpPr>
            <p:nvPr/>
          </p:nvSpPr>
          <p:spPr bwMode="auto">
            <a:xfrm>
              <a:off x="1109" y="3084"/>
              <a:ext cx="68" cy="68"/>
            </a:xfrm>
            <a:prstGeom prst="ellipse">
              <a:avLst/>
            </a:prstGeom>
            <a:solidFill>
              <a:srgbClr val="FFE1CD"/>
            </a:solidFill>
            <a:ln w="28575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cxnSp>
        <p:nvCxnSpPr>
          <p:cNvPr id="9" name="Straight Arrow Connector 8"/>
          <p:cNvCxnSpPr/>
          <p:nvPr/>
        </p:nvCxnSpPr>
        <p:spPr>
          <a:xfrm flipV="1">
            <a:off x="900113" y="1989807"/>
            <a:ext cx="0" cy="3351335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89154" y="5109245"/>
            <a:ext cx="3766822" cy="53974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1595440" y="5079082"/>
            <a:ext cx="2984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x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433388" y="4484440"/>
            <a:ext cx="5389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f(x)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Line 15"/>
          <p:cNvSpPr>
            <a:spLocks noChangeShapeType="1"/>
          </p:cNvSpPr>
          <p:nvPr/>
        </p:nvSpPr>
        <p:spPr bwMode="auto">
          <a:xfrm>
            <a:off x="1816212" y="4682207"/>
            <a:ext cx="0" cy="520822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1773349" y="4892586"/>
            <a:ext cx="184150" cy="29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000" baseline="30000" dirty="0"/>
          </a:p>
        </p:txBody>
      </p:sp>
      <p:sp>
        <p:nvSpPr>
          <p:cNvPr id="41" name="Line 12"/>
          <p:cNvSpPr>
            <a:spLocks noChangeShapeType="1"/>
          </p:cNvSpPr>
          <p:nvPr/>
        </p:nvSpPr>
        <p:spPr bwMode="auto">
          <a:xfrm>
            <a:off x="855663" y="-1396003"/>
            <a:ext cx="2519759" cy="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5" name="Text Box 13"/>
          <p:cNvSpPr txBox="1">
            <a:spLocks noChangeArrowheads="1"/>
          </p:cNvSpPr>
          <p:nvPr/>
        </p:nvSpPr>
        <p:spPr bwMode="auto">
          <a:xfrm>
            <a:off x="2532457" y="2762240"/>
            <a:ext cx="185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230192" y="711027"/>
                <a:ext cx="2193293" cy="7167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0192" y="711027"/>
                <a:ext cx="2193293" cy="71673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 Box 9"/>
          <p:cNvSpPr txBox="1">
            <a:spLocks noChangeArrowheads="1"/>
          </p:cNvSpPr>
          <p:nvPr/>
        </p:nvSpPr>
        <p:spPr bwMode="auto">
          <a:xfrm>
            <a:off x="5348289" y="1545170"/>
            <a:ext cx="36898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Remember that gradient is</a:t>
            </a:r>
            <a:endParaRPr lang="en-US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Text Box 26"/>
          <p:cNvSpPr txBox="1">
            <a:spLocks noChangeArrowheads="1"/>
          </p:cNvSpPr>
          <p:nvPr/>
        </p:nvSpPr>
        <p:spPr bwMode="auto">
          <a:xfrm>
            <a:off x="2474698" y="3991459"/>
            <a:ext cx="2219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000" i="1" dirty="0">
                <a:latin typeface="Times New Roman" pitchFamily="18" charset="0"/>
              </a:rPr>
              <a:t>B</a:t>
            </a:r>
            <a:r>
              <a:rPr lang="en-GB" sz="2000" dirty="0"/>
              <a:t>(</a:t>
            </a:r>
            <a:r>
              <a:rPr lang="en-GB" sz="2000" i="1" dirty="0">
                <a:latin typeface="Times New Roman" pitchFamily="18" charset="0"/>
              </a:rPr>
              <a:t>x</a:t>
            </a:r>
            <a:r>
              <a:rPr lang="en-GB" sz="2000" dirty="0"/>
              <a:t> +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GB" sz="2000" dirty="0"/>
              <a:t>, </a:t>
            </a:r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GB" sz="2000" dirty="0"/>
              <a:t>(</a:t>
            </a:r>
            <a:r>
              <a:rPr lang="en-GB" sz="2000" i="1" dirty="0">
                <a:latin typeface="Times New Roman" pitchFamily="18" charset="0"/>
              </a:rPr>
              <a:t>x</a:t>
            </a:r>
            <a:r>
              <a:rPr lang="en-GB" sz="2000" dirty="0"/>
              <a:t> +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GB" sz="2000" dirty="0"/>
              <a:t>))</a:t>
            </a:r>
            <a:endParaRPr lang="en-US" sz="2000" dirty="0"/>
          </a:p>
        </p:txBody>
      </p:sp>
      <p:sp>
        <p:nvSpPr>
          <p:cNvPr id="49" name="Line 12"/>
          <p:cNvSpPr>
            <a:spLocks noChangeShapeType="1"/>
          </p:cNvSpPr>
          <p:nvPr/>
        </p:nvSpPr>
        <p:spPr bwMode="auto">
          <a:xfrm>
            <a:off x="905939" y="4144505"/>
            <a:ext cx="1554480" cy="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1" name="Line 15"/>
          <p:cNvSpPr>
            <a:spLocks noChangeShapeType="1"/>
          </p:cNvSpPr>
          <p:nvPr/>
        </p:nvSpPr>
        <p:spPr bwMode="auto">
          <a:xfrm>
            <a:off x="2449429" y="4187046"/>
            <a:ext cx="0" cy="91440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3" name="Text Box 13"/>
          <p:cNvSpPr txBox="1">
            <a:spLocks noChangeArrowheads="1"/>
          </p:cNvSpPr>
          <p:nvPr/>
        </p:nvSpPr>
        <p:spPr bwMode="auto">
          <a:xfrm>
            <a:off x="2169072" y="5062679"/>
            <a:ext cx="5998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 err="1">
                <a:latin typeface="Times New Roman" pitchFamily="18" charset="0"/>
                <a:cs typeface="Times New Roman" pitchFamily="18" charset="0"/>
              </a:rPr>
              <a:t>x+h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 Box 13"/>
          <p:cNvSpPr txBox="1">
            <a:spLocks noChangeArrowheads="1"/>
          </p:cNvSpPr>
          <p:nvPr/>
        </p:nvSpPr>
        <p:spPr bwMode="auto">
          <a:xfrm>
            <a:off x="116645" y="3943970"/>
            <a:ext cx="8402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en-GB" sz="2000" i="1" dirty="0" err="1">
                <a:latin typeface="Times New Roman" pitchFamily="18" charset="0"/>
                <a:cs typeface="Times New Roman" pitchFamily="18" charset="0"/>
              </a:rPr>
              <a:t>x+h</a:t>
            </a:r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Line 8"/>
          <p:cNvSpPr>
            <a:spLocks noChangeShapeType="1"/>
          </p:cNvSpPr>
          <p:nvPr/>
        </p:nvSpPr>
        <p:spPr bwMode="auto">
          <a:xfrm flipV="1">
            <a:off x="1273866" y="2447836"/>
            <a:ext cx="2991752" cy="2860634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6" name="Line 8"/>
          <p:cNvSpPr>
            <a:spLocks noChangeShapeType="1"/>
          </p:cNvSpPr>
          <p:nvPr/>
        </p:nvSpPr>
        <p:spPr bwMode="auto">
          <a:xfrm flipV="1">
            <a:off x="1178014" y="3203596"/>
            <a:ext cx="2946822" cy="1968888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7" name="Text Box 9"/>
          <p:cNvSpPr txBox="1">
            <a:spLocks noChangeArrowheads="1"/>
          </p:cNvSpPr>
          <p:nvPr/>
        </p:nvSpPr>
        <p:spPr bwMode="auto">
          <a:xfrm>
            <a:off x="5215862" y="3006090"/>
            <a:ext cx="36898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Can be expressed as: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Oval 27"/>
          <p:cNvSpPr>
            <a:spLocks noChangeArrowheads="1"/>
          </p:cNvSpPr>
          <p:nvPr/>
        </p:nvSpPr>
        <p:spPr bwMode="auto">
          <a:xfrm>
            <a:off x="2392746" y="4130848"/>
            <a:ext cx="107950" cy="107950"/>
          </a:xfrm>
          <a:prstGeom prst="ellipse">
            <a:avLst/>
          </a:prstGeom>
          <a:solidFill>
            <a:srgbClr val="FFE1CD"/>
          </a:solidFill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574915" y="828847"/>
                <a:ext cx="86946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4915" y="828847"/>
                <a:ext cx="869469" cy="481094"/>
              </a:xfrm>
              <a:prstGeom prst="rect">
                <a:avLst/>
              </a:prstGeom>
              <a:blipFill rotWithShape="0">
                <a:blip r:embed="rId5"/>
                <a:stretch>
                  <a:fillRect l="-563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6227401" y="2152521"/>
                <a:ext cx="1666738" cy="7660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𝑐h𝑎𝑛𝑔𝑒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𝑐h𝑎𝑛𝑔𝑒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7401" y="2152521"/>
                <a:ext cx="1666738" cy="76604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6736735" y="4708449"/>
                <a:ext cx="991874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6735" y="4708449"/>
                <a:ext cx="991874" cy="481094"/>
              </a:xfrm>
              <a:prstGeom prst="rect">
                <a:avLst/>
              </a:prstGeom>
              <a:blipFill rotWithShape="0">
                <a:blip r:embed="rId7"/>
                <a:stretch>
                  <a:fillRect l="-429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866337" y="690854"/>
                <a:ext cx="738344" cy="701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6337" y="690854"/>
                <a:ext cx="738344" cy="70128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6454853" y="3483541"/>
                <a:ext cx="428451" cy="6939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4853" y="3483541"/>
                <a:ext cx="428451" cy="693908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5761772" y="4638877"/>
                <a:ext cx="738344" cy="701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1772" y="4638877"/>
                <a:ext cx="738344" cy="70128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7458254" y="4516389"/>
                <a:ext cx="428451" cy="6939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8254" y="4516389"/>
                <a:ext cx="428451" cy="693908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277698" y="4226412"/>
                <a:ext cx="50924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7698" y="4226412"/>
                <a:ext cx="509242" cy="369332"/>
              </a:xfrm>
              <a:prstGeom prst="rect">
                <a:avLst/>
              </a:prstGeom>
              <a:blipFill rotWithShape="0">
                <a:blip r:embed="rId12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ectangle 39">
            <a:hlinkClick r:id="rId13"/>
            <a:extLst>
              <a:ext uri="{FF2B5EF4-FFF2-40B4-BE49-F238E27FC236}">
                <a16:creationId xmlns:a16="http://schemas.microsoft.com/office/drawing/2014/main" id="{A812E0C2-92BC-4056-AA2D-A390F974E315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>
            <a:hlinkClick r:id="rId13"/>
            <a:extLst>
              <a:ext uri="{FF2B5EF4-FFF2-40B4-BE49-F238E27FC236}">
                <a16:creationId xmlns:a16="http://schemas.microsoft.com/office/drawing/2014/main" id="{09269452-4D83-4E11-9616-2542457DB5A0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02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57" grpId="0"/>
      <p:bldP spid="43" grpId="0" animBg="1"/>
      <p:bldP spid="58" grpId="0" animBg="1"/>
      <p:bldP spid="44" grpId="0" animBg="1"/>
      <p:bldP spid="62" grpId="0" animBg="1"/>
      <p:bldP spid="6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583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74625"/>
            <a:ext cx="8229600" cy="50323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Gradient of the tangent line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20585" name="Text Box 9"/>
          <p:cNvSpPr txBox="1">
            <a:spLocks noChangeArrowheads="1"/>
          </p:cNvSpPr>
          <p:nvPr/>
        </p:nvSpPr>
        <p:spPr bwMode="auto">
          <a:xfrm>
            <a:off x="355287" y="667570"/>
            <a:ext cx="36972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Example 1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Line 12"/>
          <p:cNvSpPr>
            <a:spLocks noChangeShapeType="1"/>
          </p:cNvSpPr>
          <p:nvPr/>
        </p:nvSpPr>
        <p:spPr bwMode="auto">
          <a:xfrm>
            <a:off x="855663" y="-1396003"/>
            <a:ext cx="2519759" cy="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753637" y="1912787"/>
                <a:ext cx="3407791" cy="7167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+1]− 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3637" y="1912787"/>
                <a:ext cx="3407791" cy="71673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 Box 9"/>
          <p:cNvSpPr txBox="1">
            <a:spLocks noChangeArrowheads="1"/>
          </p:cNvSpPr>
          <p:nvPr/>
        </p:nvSpPr>
        <p:spPr bwMode="auto">
          <a:xfrm>
            <a:off x="814057" y="1096099"/>
            <a:ext cx="81289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Find the derivative of </a:t>
            </a:r>
            <a:r>
              <a:rPr lang="en-GB" sz="2400" i="1" dirty="0">
                <a:latin typeface="Times New Roman" pitchFamily="18" charset="0"/>
              </a:rPr>
              <a:t>f</a:t>
            </a:r>
            <a:r>
              <a:rPr lang="en-GB" sz="2400" dirty="0"/>
              <a:t>(</a:t>
            </a:r>
            <a:r>
              <a:rPr lang="en-GB" sz="2400" i="1" dirty="0">
                <a:latin typeface="Times New Roman" pitchFamily="18" charset="0"/>
              </a:rPr>
              <a:t>x</a:t>
            </a:r>
            <a:r>
              <a:rPr lang="en-GB" sz="2400" dirty="0"/>
              <a:t>)</a:t>
            </a:r>
            <a:r>
              <a:rPr lang="en-US" sz="2400" i="1" dirty="0">
                <a:latin typeface="Times New Roman" pitchFamily="18" charset="0"/>
              </a:rPr>
              <a:t> = x</a:t>
            </a:r>
            <a:r>
              <a:rPr lang="en-US" sz="2400" i="1" baseline="30000" dirty="0">
                <a:latin typeface="Times New Roman" pitchFamily="18" charset="0"/>
              </a:rPr>
              <a:t>2</a:t>
            </a:r>
            <a:r>
              <a:rPr lang="en-US" sz="2400" i="1" dirty="0">
                <a:latin typeface="Times New Roman" pitchFamily="18" charset="0"/>
              </a:rPr>
              <a:t> + </a:t>
            </a:r>
            <a:r>
              <a:rPr lang="en-US" sz="2400" dirty="0"/>
              <a:t>1,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and hence find the gradient of the tangent line when</a:t>
            </a:r>
            <a:r>
              <a:rPr lang="en-US" sz="2400" dirty="0"/>
              <a:t> </a:t>
            </a:r>
            <a:r>
              <a:rPr lang="en-US" sz="2400" i="1" dirty="0">
                <a:latin typeface="Times New Roman" pitchFamily="18" charset="0"/>
              </a:rPr>
              <a:t>x = </a:t>
            </a:r>
            <a:r>
              <a:rPr lang="en-US" sz="2400" dirty="0"/>
              <a:t>3</a:t>
            </a:r>
            <a:r>
              <a:rPr lang="en-US" sz="2400" i="1" dirty="0">
                <a:latin typeface="Times New Roman" pitchFamily="18" charset="0"/>
              </a:rPr>
              <a:t> </a:t>
            </a:r>
            <a:endParaRPr lang="en-US" sz="2400" baseline="30000" dirty="0"/>
          </a:p>
        </p:txBody>
      </p:sp>
      <p:sp>
        <p:nvSpPr>
          <p:cNvPr id="57" name="Text Box 9"/>
          <p:cNvSpPr txBox="1">
            <a:spLocks noChangeArrowheads="1"/>
          </p:cNvSpPr>
          <p:nvPr/>
        </p:nvSpPr>
        <p:spPr bwMode="auto">
          <a:xfrm>
            <a:off x="455935" y="1893797"/>
            <a:ext cx="36898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Solution: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140609" y="1952128"/>
                <a:ext cx="86946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0609" y="1952128"/>
                <a:ext cx="869469" cy="481094"/>
              </a:xfrm>
              <a:prstGeom prst="rect">
                <a:avLst/>
              </a:prstGeom>
              <a:blipFill rotWithShape="0">
                <a:blip r:embed="rId4"/>
                <a:stretch>
                  <a:fillRect l="-559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35377" y="2014108"/>
                <a:ext cx="10629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5377" y="2014108"/>
                <a:ext cx="1062983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10345" t="-1639" r="-2874" b="-344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629996" y="2747342"/>
                <a:ext cx="4280980" cy="7040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 baseline="3000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h𝑥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i="1" baseline="3000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+1)− 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9996" y="2747342"/>
                <a:ext cx="4280980" cy="70403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546494" y="3496111"/>
                <a:ext cx="1419235" cy="7935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h𝑥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i="1" baseline="3000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6494" y="3496111"/>
                <a:ext cx="1419235" cy="793551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/>
            </p:nvSpPr>
            <p:spPr>
              <a:xfrm>
                <a:off x="3533094" y="4317970"/>
                <a:ext cx="1572418" cy="7957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094" y="4317970"/>
                <a:ext cx="1572418" cy="79579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240869" y="4466185"/>
            <a:ext cx="1432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GB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098360" y="2816742"/>
                <a:ext cx="864917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360" y="2816742"/>
                <a:ext cx="864917" cy="481094"/>
              </a:xfrm>
              <a:prstGeom prst="rect">
                <a:avLst/>
              </a:prstGeom>
              <a:blipFill rotWithShape="0">
                <a:blip r:embed="rId9"/>
                <a:stretch>
                  <a:fillRect l="-6338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3098360" y="3625605"/>
                <a:ext cx="86946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360" y="3625605"/>
                <a:ext cx="869469" cy="481094"/>
              </a:xfrm>
              <a:prstGeom prst="rect">
                <a:avLst/>
              </a:prstGeom>
              <a:blipFill rotWithShape="0">
                <a:blip r:embed="rId10"/>
                <a:stretch>
                  <a:fillRect l="-559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098359" y="4473650"/>
                <a:ext cx="86946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359" y="4473650"/>
                <a:ext cx="869469" cy="481094"/>
              </a:xfrm>
              <a:prstGeom prst="rect">
                <a:avLst/>
              </a:prstGeom>
              <a:blipFill rotWithShape="0">
                <a:blip r:embed="rId11"/>
                <a:stretch>
                  <a:fillRect l="-559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/>
          <p:cNvSpPr txBox="1"/>
          <p:nvPr/>
        </p:nvSpPr>
        <p:spPr>
          <a:xfrm>
            <a:off x="2733202" y="2798319"/>
            <a:ext cx="365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774692" y="3663117"/>
            <a:ext cx="365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774692" y="4483364"/>
            <a:ext cx="365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636926" y="4466184"/>
            <a:ext cx="1432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GB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1878171" y="5137028"/>
                <a:ext cx="10629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8171" y="5137028"/>
                <a:ext cx="1062983" cy="369332"/>
              </a:xfrm>
              <a:prstGeom prst="rect">
                <a:avLst/>
              </a:prstGeom>
              <a:blipFill rotWithShape="0">
                <a:blip r:embed="rId12"/>
                <a:stretch>
                  <a:fillRect l="-9770" t="-1667" r="-2874" b="-3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Box 68"/>
          <p:cNvSpPr txBox="1"/>
          <p:nvPr/>
        </p:nvSpPr>
        <p:spPr>
          <a:xfrm>
            <a:off x="3037319" y="5090862"/>
            <a:ext cx="1432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1878171" y="5640037"/>
                <a:ext cx="10629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′(3)=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8171" y="5640037"/>
                <a:ext cx="1062983" cy="369332"/>
              </a:xfrm>
              <a:prstGeom prst="rect">
                <a:avLst/>
              </a:prstGeom>
              <a:blipFill rotWithShape="0">
                <a:blip r:embed="rId13"/>
                <a:stretch>
                  <a:fillRect l="-9195" t="-1639" r="-2299" b="-344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Box 72"/>
          <p:cNvSpPr txBox="1"/>
          <p:nvPr/>
        </p:nvSpPr>
        <p:spPr>
          <a:xfrm>
            <a:off x="3037319" y="5593871"/>
            <a:ext cx="1432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2(3)</a:t>
            </a:r>
            <a:endParaRPr lang="en-GB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753636" y="5547704"/>
            <a:ext cx="1432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6</a:t>
            </a:r>
            <a:endParaRPr lang="en-GB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0661" y="2838612"/>
            <a:ext cx="2186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Expanding</a:t>
            </a:r>
            <a:r>
              <a:rPr lang="en-US" sz="1800" b="1" dirty="0">
                <a:solidFill>
                  <a:srgbClr val="FF6600"/>
                </a:solidFill>
              </a:rPr>
              <a:t> (</a:t>
            </a:r>
            <a:r>
              <a:rPr lang="en-US" sz="1800" b="1" i="1" dirty="0">
                <a:solidFill>
                  <a:srgbClr val="FF6600"/>
                </a:solidFill>
                <a:cs typeface="Times New Roman" panose="02020603050405020304" pitchFamily="18" charset="0"/>
              </a:rPr>
              <a:t>x + h</a:t>
            </a:r>
            <a:r>
              <a:rPr lang="en-US" sz="1800" b="1" dirty="0">
                <a:solidFill>
                  <a:srgbClr val="FF6600"/>
                </a:solidFill>
                <a:cs typeface="Times New Roman" panose="02020603050405020304" pitchFamily="18" charset="0"/>
              </a:rPr>
              <a:t>)</a:t>
            </a:r>
            <a:r>
              <a:rPr lang="en-US" sz="1800" b="1" i="1" baseline="30000" dirty="0">
                <a:solidFill>
                  <a:srgbClr val="FF6600"/>
                </a:solidFill>
                <a:cs typeface="Times New Roman" panose="02020603050405020304" pitchFamily="18" charset="0"/>
              </a:rPr>
              <a:t>2</a:t>
            </a:r>
            <a:endParaRPr lang="en-GB" sz="1800" b="1" i="1" baseline="30000" dirty="0">
              <a:solidFill>
                <a:srgbClr val="FF6600"/>
              </a:solidFill>
              <a:cs typeface="Times New Roman" panose="02020603050405020304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17999" y="3695507"/>
            <a:ext cx="2415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Simplifying like terms</a:t>
            </a:r>
            <a:endParaRPr lang="en-GB" sz="1800" b="1" i="1" baseline="30000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861275" y="2772439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6840002" y="2798319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5973032" y="2786729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V="1">
            <a:off x="7502968" y="2771307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59489" y="4308702"/>
            <a:ext cx="2415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Factorising</a:t>
            </a:r>
            <a:endParaRPr lang="en-GB" sz="1800" b="1" i="1" baseline="30000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32812" y="4639655"/>
            <a:ext cx="2415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Simplifying</a:t>
            </a:r>
            <a:endParaRPr lang="en-GB" sz="1800" b="1" i="1" baseline="30000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flipV="1">
            <a:off x="3651634" y="4419156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4200710" y="4846736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3076392" y="4751156"/>
            <a:ext cx="592677" cy="231896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TextBox 82"/>
          <p:cNvSpPr txBox="1"/>
          <p:nvPr/>
        </p:nvSpPr>
        <p:spPr>
          <a:xfrm>
            <a:off x="169175" y="5630870"/>
            <a:ext cx="15305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Evaluating for </a:t>
            </a:r>
            <a:r>
              <a:rPr lang="en-US" sz="1800" b="1" i="1" dirty="0">
                <a:solidFill>
                  <a:srgbClr val="FF6600"/>
                </a:solidFill>
                <a:cs typeface="Times New Roman" panose="02020603050405020304" pitchFamily="18" charset="0"/>
              </a:rPr>
              <a:t>x</a:t>
            </a:r>
            <a:r>
              <a:rPr lang="en-US" sz="1800" b="1" dirty="0">
                <a:solidFill>
                  <a:srgbClr val="FF6600"/>
                </a:solidFill>
              </a:rPr>
              <a:t> = 3</a:t>
            </a:r>
            <a:endParaRPr lang="en-GB" sz="1800" b="1" i="1" baseline="30000" dirty="0">
              <a:solidFill>
                <a:srgbClr val="FF6600"/>
              </a:solidFill>
              <a:cs typeface="Times New Roman" panose="02020603050405020304" pitchFamily="18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69175" y="5053740"/>
            <a:ext cx="15305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gradient function is:</a:t>
            </a:r>
            <a:endParaRPr lang="en-GB" sz="1800" b="1" i="1" baseline="30000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878513" y="5381068"/>
            <a:ext cx="38070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So, the gradient of the tangent line when </a:t>
            </a:r>
            <a:r>
              <a:rPr lang="en-US" sz="2400" b="1" i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400" b="1" dirty="0">
                <a:solidFill>
                  <a:srgbClr val="FF6600"/>
                </a:solidFill>
              </a:rPr>
              <a:t>= </a:t>
            </a:r>
            <a:r>
              <a:rPr lang="en-US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is 6</a:t>
            </a:r>
            <a:endParaRPr lang="en-GB" b="1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7161428" y="275853"/>
                <a:ext cx="1827102" cy="5972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1428" y="275853"/>
                <a:ext cx="1827102" cy="597279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6682015" y="379030"/>
                <a:ext cx="723981" cy="4008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0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00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0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2015" y="379030"/>
                <a:ext cx="723981" cy="400879"/>
              </a:xfrm>
              <a:prstGeom prst="rect">
                <a:avLst/>
              </a:prstGeom>
              <a:blipFill rotWithShape="0">
                <a:blip r:embed="rId15"/>
                <a:stretch>
                  <a:fillRect l="-5882" b="-151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5785550" y="434809"/>
                <a:ext cx="883703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5550" y="434809"/>
                <a:ext cx="883703" cy="307777"/>
              </a:xfrm>
              <a:prstGeom prst="rect">
                <a:avLst/>
              </a:prstGeom>
              <a:blipFill rotWithShape="0">
                <a:blip r:embed="rId16"/>
                <a:stretch>
                  <a:fillRect l="-9655" t="-1961" r="-2759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Rectangle 42">
            <a:hlinkClick r:id="rId17"/>
            <a:extLst>
              <a:ext uri="{FF2B5EF4-FFF2-40B4-BE49-F238E27FC236}">
                <a16:creationId xmlns:a16="http://schemas.microsoft.com/office/drawing/2014/main" id="{092500D9-1A14-4C80-A329-E9C33F0867F5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>
            <a:hlinkClick r:id="rId17"/>
            <a:extLst>
              <a:ext uri="{FF2B5EF4-FFF2-40B4-BE49-F238E27FC236}">
                <a16:creationId xmlns:a16="http://schemas.microsoft.com/office/drawing/2014/main" id="{E444215B-B936-4A18-B16C-3D787698B9E9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801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7" grpId="0"/>
      <p:bldP spid="3" grpId="0"/>
      <p:bldP spid="5" grpId="0"/>
      <p:bldP spid="40" grpId="0"/>
      <p:bldP spid="2" grpId="0"/>
      <p:bldP spid="50" grpId="0"/>
      <p:bldP spid="8" grpId="0"/>
      <p:bldP spid="52" grpId="0"/>
      <p:bldP spid="59" grpId="0"/>
      <p:bldP spid="60" grpId="0"/>
      <p:bldP spid="64" grpId="0"/>
      <p:bldP spid="65" grpId="0"/>
      <p:bldP spid="66" grpId="0"/>
      <p:bldP spid="67" grpId="0"/>
      <p:bldP spid="68" grpId="0"/>
      <p:bldP spid="69" grpId="0"/>
      <p:bldP spid="72" grpId="0"/>
      <p:bldP spid="73" grpId="0"/>
      <p:bldP spid="74" grpId="0"/>
      <p:bldP spid="10" grpId="0"/>
      <p:bldP spid="75" grpId="0"/>
      <p:bldP spid="79" grpId="0"/>
      <p:bldP spid="80" grpId="0"/>
      <p:bldP spid="16" grpId="0" animBg="1"/>
      <p:bldP spid="83" grpId="0"/>
      <p:bldP spid="84" grpId="0"/>
      <p:bldP spid="85" grpId="0"/>
      <p:bldP spid="86" grpId="0"/>
      <p:bldP spid="87" grpId="0"/>
      <p:bldP spid="8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583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74625"/>
            <a:ext cx="8229600" cy="50323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The derivative of f(x) = </a:t>
            </a:r>
            <a:r>
              <a:rPr lang="en-US" sz="3200" dirty="0" err="1">
                <a:latin typeface="Comic Sans MS" panose="030F0702030302020204" pitchFamily="66" charset="0"/>
              </a:rPr>
              <a:t>x</a:t>
            </a:r>
            <a:r>
              <a:rPr lang="en-US" sz="3200" baseline="30000" dirty="0" err="1">
                <a:latin typeface="Comic Sans MS" panose="030F0702030302020204" pitchFamily="66" charset="0"/>
              </a:rPr>
              <a:t>n</a:t>
            </a:r>
            <a:endParaRPr lang="en-GB" sz="3200" baseline="30000" dirty="0">
              <a:latin typeface="Comic Sans MS" panose="030F0702030302020204" pitchFamily="66" charset="0"/>
            </a:endParaRPr>
          </a:p>
        </p:txBody>
      </p:sp>
      <p:sp>
        <p:nvSpPr>
          <p:cNvPr id="41" name="Line 12"/>
          <p:cNvSpPr>
            <a:spLocks noChangeShapeType="1"/>
          </p:cNvSpPr>
          <p:nvPr/>
        </p:nvSpPr>
        <p:spPr bwMode="auto">
          <a:xfrm>
            <a:off x="855663" y="-1396003"/>
            <a:ext cx="2519759" cy="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697972" y="2617391"/>
                <a:ext cx="2358273" cy="7167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]− 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7972" y="2617391"/>
                <a:ext cx="2358273" cy="71673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 Box 9"/>
          <p:cNvSpPr txBox="1">
            <a:spLocks noChangeArrowheads="1"/>
          </p:cNvSpPr>
          <p:nvPr/>
        </p:nvSpPr>
        <p:spPr bwMode="auto">
          <a:xfrm>
            <a:off x="380661" y="910644"/>
            <a:ext cx="81289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Using the definition of derivative, find the derivative of </a:t>
            </a:r>
            <a:r>
              <a:rPr lang="en-GB" sz="2400" i="1" dirty="0">
                <a:latin typeface="Times New Roman" pitchFamily="18" charset="0"/>
              </a:rPr>
              <a:t>f</a:t>
            </a:r>
            <a:r>
              <a:rPr lang="en-GB" sz="2400" dirty="0"/>
              <a:t>(</a:t>
            </a:r>
            <a:r>
              <a:rPr lang="en-GB" sz="2400" i="1" dirty="0">
                <a:latin typeface="Times New Roman" pitchFamily="18" charset="0"/>
              </a:rPr>
              <a:t>x</a:t>
            </a:r>
            <a:r>
              <a:rPr lang="en-GB" sz="2400" dirty="0"/>
              <a:t>)</a:t>
            </a:r>
            <a:r>
              <a:rPr lang="en-US" sz="2400" i="1" dirty="0">
                <a:latin typeface="Times New Roman" pitchFamily="18" charset="0"/>
              </a:rPr>
              <a:t> = x</a:t>
            </a:r>
            <a:r>
              <a:rPr lang="en-US" sz="2400" i="1" baseline="30000" dirty="0">
                <a:latin typeface="Times New Roman" pitchFamily="18" charset="0"/>
              </a:rPr>
              <a:t>2</a:t>
            </a:r>
            <a:endParaRPr lang="en-US" sz="2400" baseline="30000" dirty="0"/>
          </a:p>
        </p:txBody>
      </p:sp>
      <p:sp>
        <p:nvSpPr>
          <p:cNvPr id="57" name="Text Box 9"/>
          <p:cNvSpPr txBox="1">
            <a:spLocks noChangeArrowheads="1"/>
          </p:cNvSpPr>
          <p:nvPr/>
        </p:nvSpPr>
        <p:spPr bwMode="auto">
          <a:xfrm>
            <a:off x="455935" y="1893797"/>
            <a:ext cx="36898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b="1" dirty="0"/>
              <a:t>Solution: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084944" y="2656732"/>
                <a:ext cx="86946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4944" y="2656732"/>
                <a:ext cx="869469" cy="481094"/>
              </a:xfrm>
              <a:prstGeom prst="rect">
                <a:avLst/>
              </a:prstGeom>
              <a:blipFill rotWithShape="0">
                <a:blip r:embed="rId4"/>
                <a:stretch>
                  <a:fillRect l="-559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979712" y="2718712"/>
                <a:ext cx="10629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718712"/>
                <a:ext cx="1062983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10345" t="-1639" r="-2874" b="-3278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616581" y="3393240"/>
                <a:ext cx="3124060" cy="7034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 baseline="3000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h𝑥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i="1" baseline="3000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)− 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6581" y="3393240"/>
                <a:ext cx="3124060" cy="70346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490829" y="4082834"/>
                <a:ext cx="1419235" cy="7935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h𝑥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i="1" baseline="3000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829" y="4082834"/>
                <a:ext cx="1419235" cy="793551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/>
            </p:nvSpPr>
            <p:spPr>
              <a:xfrm>
                <a:off x="3457505" y="4859458"/>
                <a:ext cx="1572418" cy="7957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7505" y="4859458"/>
                <a:ext cx="1572418" cy="79579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035320" y="5026805"/>
            <a:ext cx="1432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GB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084945" y="3462640"/>
                <a:ext cx="864917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4945" y="3462640"/>
                <a:ext cx="864917" cy="481094"/>
              </a:xfrm>
              <a:prstGeom prst="rect">
                <a:avLst/>
              </a:prstGeom>
              <a:blipFill rotWithShape="0">
                <a:blip r:embed="rId9"/>
                <a:stretch>
                  <a:fillRect l="-6338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3042695" y="4212328"/>
                <a:ext cx="86946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695" y="4212328"/>
                <a:ext cx="869469" cy="481094"/>
              </a:xfrm>
              <a:prstGeom prst="rect">
                <a:avLst/>
              </a:prstGeom>
              <a:blipFill rotWithShape="0">
                <a:blip r:embed="rId10"/>
                <a:stretch>
                  <a:fillRect l="-559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022770" y="5015138"/>
                <a:ext cx="86946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70" y="5015138"/>
                <a:ext cx="869469" cy="481094"/>
              </a:xfrm>
              <a:prstGeom prst="rect">
                <a:avLst/>
              </a:prstGeom>
              <a:blipFill rotWithShape="0">
                <a:blip r:embed="rId11"/>
                <a:stretch>
                  <a:fillRect l="-563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/>
          <p:cNvSpPr txBox="1"/>
          <p:nvPr/>
        </p:nvSpPr>
        <p:spPr>
          <a:xfrm>
            <a:off x="2719787" y="3444217"/>
            <a:ext cx="365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719027" y="4249840"/>
            <a:ext cx="365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699103" y="5024852"/>
            <a:ext cx="365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297579" y="5032122"/>
            <a:ext cx="1432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GB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511162" y="5845068"/>
                <a:ext cx="10629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1162" y="5845068"/>
                <a:ext cx="1062983" cy="369332"/>
              </a:xfrm>
              <a:prstGeom prst="rect">
                <a:avLst/>
              </a:prstGeom>
              <a:blipFill rotWithShape="0">
                <a:blip r:embed="rId12"/>
                <a:stretch>
                  <a:fillRect l="-9770" t="-1667" r="-2874" b="-3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Box 68"/>
          <p:cNvSpPr txBox="1"/>
          <p:nvPr/>
        </p:nvSpPr>
        <p:spPr>
          <a:xfrm>
            <a:off x="5590554" y="5743691"/>
            <a:ext cx="1432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9867" y="3458794"/>
            <a:ext cx="2186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Expanding </a:t>
            </a:r>
            <a:r>
              <a:rPr lang="en-US" sz="1800" b="1" dirty="0">
                <a:solidFill>
                  <a:srgbClr val="FF6600"/>
                </a:solidFill>
              </a:rPr>
              <a:t>(</a:t>
            </a:r>
            <a:r>
              <a:rPr lang="en-US" sz="1800" b="1" i="1" dirty="0">
                <a:solidFill>
                  <a:srgbClr val="FF6600"/>
                </a:solidFill>
                <a:cs typeface="Times New Roman" panose="02020603050405020304" pitchFamily="18" charset="0"/>
              </a:rPr>
              <a:t>x + h</a:t>
            </a:r>
            <a:r>
              <a:rPr lang="en-US" sz="1800" b="1" dirty="0">
                <a:solidFill>
                  <a:srgbClr val="FF6600"/>
                </a:solidFill>
                <a:cs typeface="Times New Roman" panose="02020603050405020304" pitchFamily="18" charset="0"/>
              </a:rPr>
              <a:t>)</a:t>
            </a:r>
            <a:r>
              <a:rPr lang="en-US" sz="1800" b="1" i="1" baseline="30000" dirty="0">
                <a:solidFill>
                  <a:srgbClr val="FF6600"/>
                </a:solidFill>
                <a:cs typeface="Times New Roman" panose="02020603050405020304" pitchFamily="18" charset="0"/>
              </a:rPr>
              <a:t>2</a:t>
            </a:r>
            <a:endParaRPr lang="en-GB" sz="1800" b="1" i="1" baseline="30000" dirty="0">
              <a:solidFill>
                <a:srgbClr val="FF6600"/>
              </a:solidFill>
              <a:cs typeface="Times New Roman" panose="02020603050405020304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87205" y="4315689"/>
            <a:ext cx="2953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Simplifying like terms</a:t>
            </a:r>
            <a:endParaRPr lang="en-GB" sz="1800" b="1" i="1" baseline="30000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847860" y="3418337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28695" y="4928884"/>
            <a:ext cx="2415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Factorising</a:t>
            </a:r>
            <a:endParaRPr lang="en-GB" sz="1800" b="1" i="1" baseline="30000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02018" y="5259837"/>
            <a:ext cx="2415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Simplifying</a:t>
            </a:r>
            <a:endParaRPr lang="en-GB" sz="1800" b="1" i="1" baseline="30000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flipV="1">
            <a:off x="3576045" y="4960644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4125121" y="5388224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3000803" y="5292644"/>
            <a:ext cx="592677" cy="231896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TextBox 83"/>
          <p:cNvSpPr txBox="1"/>
          <p:nvPr/>
        </p:nvSpPr>
        <p:spPr>
          <a:xfrm>
            <a:off x="292171" y="5866183"/>
            <a:ext cx="4900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gradient function  of                           is:</a:t>
            </a:r>
            <a:endParaRPr lang="en-GB" sz="1800" b="1" i="1" baseline="30000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3522804" y="1817755"/>
                <a:ext cx="2215735" cy="7167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2804" y="1817755"/>
                <a:ext cx="2215735" cy="716735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3043391" y="1920932"/>
                <a:ext cx="88735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3391" y="1920932"/>
                <a:ext cx="887359" cy="481094"/>
              </a:xfrm>
              <a:prstGeom prst="rect">
                <a:avLst/>
              </a:prstGeom>
              <a:blipFill rotWithShape="0">
                <a:blip r:embed="rId14"/>
                <a:stretch>
                  <a:fillRect l="-4795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2025503" y="1976813"/>
                <a:ext cx="108542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5503" y="1976813"/>
                <a:ext cx="1085425" cy="369332"/>
              </a:xfrm>
              <a:prstGeom prst="rect">
                <a:avLst/>
              </a:prstGeom>
              <a:blipFill rotWithShape="0">
                <a:blip r:embed="rId15"/>
                <a:stretch>
                  <a:fillRect l="-8427" t="-1639" r="-1124" b="-344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Straight Connector 42"/>
          <p:cNvCxnSpPr/>
          <p:nvPr/>
        </p:nvCxnSpPr>
        <p:spPr>
          <a:xfrm flipV="1">
            <a:off x="6325634" y="3430291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911683" y="5788031"/>
            <a:ext cx="12314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>
                <a:latin typeface="Times New Roman" pitchFamily="18" charset="0"/>
              </a:rPr>
              <a:t>f</a:t>
            </a:r>
            <a:r>
              <a:rPr lang="en-GB" sz="2400" dirty="0"/>
              <a:t>(</a:t>
            </a:r>
            <a:r>
              <a:rPr lang="en-GB" sz="2400" i="1" dirty="0">
                <a:latin typeface="Times New Roman" pitchFamily="18" charset="0"/>
              </a:rPr>
              <a:t>x</a:t>
            </a:r>
            <a:r>
              <a:rPr lang="en-GB" sz="2400" dirty="0"/>
              <a:t>)</a:t>
            </a:r>
            <a:r>
              <a:rPr lang="en-US" sz="2400" i="1" dirty="0">
                <a:latin typeface="Times New Roman" pitchFamily="18" charset="0"/>
              </a:rPr>
              <a:t> = x</a:t>
            </a:r>
            <a:r>
              <a:rPr lang="en-US" sz="2400" i="1" baseline="30000" dirty="0">
                <a:latin typeface="Times New Roman" pitchFamily="18" charset="0"/>
              </a:rPr>
              <a:t>2</a:t>
            </a:r>
            <a:endParaRPr lang="en-US" sz="2400" baseline="30000" dirty="0"/>
          </a:p>
        </p:txBody>
      </p:sp>
      <p:sp>
        <p:nvSpPr>
          <p:cNvPr id="36" name="Rectangle 35">
            <a:hlinkClick r:id="rId16"/>
            <a:extLst>
              <a:ext uri="{FF2B5EF4-FFF2-40B4-BE49-F238E27FC236}">
                <a16:creationId xmlns:a16="http://schemas.microsoft.com/office/drawing/2014/main" id="{4077E321-EEE6-4D37-9E99-8B0D9998B6D3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hlinkClick r:id="rId16"/>
            <a:extLst>
              <a:ext uri="{FF2B5EF4-FFF2-40B4-BE49-F238E27FC236}">
                <a16:creationId xmlns:a16="http://schemas.microsoft.com/office/drawing/2014/main" id="{7D27D78E-1C61-4AEB-859E-491A09719CF1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74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7" grpId="0"/>
      <p:bldP spid="3" grpId="0"/>
      <p:bldP spid="5" grpId="0"/>
      <p:bldP spid="40" grpId="0"/>
      <p:bldP spid="2" grpId="0"/>
      <p:bldP spid="50" grpId="0"/>
      <p:bldP spid="8" grpId="0"/>
      <p:bldP spid="52" grpId="0"/>
      <p:bldP spid="59" grpId="0"/>
      <p:bldP spid="60" grpId="0"/>
      <p:bldP spid="64" grpId="0"/>
      <p:bldP spid="65" grpId="0"/>
      <p:bldP spid="66" grpId="0"/>
      <p:bldP spid="67" grpId="0"/>
      <p:bldP spid="68" grpId="0"/>
      <p:bldP spid="69" grpId="0"/>
      <p:bldP spid="10" grpId="0"/>
      <p:bldP spid="75" grpId="0"/>
      <p:bldP spid="79" grpId="0"/>
      <p:bldP spid="80" grpId="0"/>
      <p:bldP spid="16" grpId="0" animBg="1"/>
      <p:bldP spid="84" grpId="0"/>
      <p:bldP spid="86" grpId="0"/>
      <p:bldP spid="87" grpId="0"/>
      <p:bldP spid="88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583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74625"/>
            <a:ext cx="8229600" cy="50323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The derivative of f(x) = </a:t>
            </a:r>
            <a:r>
              <a:rPr lang="en-US" sz="3200" dirty="0" err="1">
                <a:latin typeface="Comic Sans MS" panose="030F0702030302020204" pitchFamily="66" charset="0"/>
              </a:rPr>
              <a:t>x</a:t>
            </a:r>
            <a:r>
              <a:rPr lang="en-US" sz="3200" baseline="30000" dirty="0" err="1">
                <a:latin typeface="Comic Sans MS" panose="030F0702030302020204" pitchFamily="66" charset="0"/>
              </a:rPr>
              <a:t>n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1" name="Line 12"/>
          <p:cNvSpPr>
            <a:spLocks noChangeShapeType="1"/>
          </p:cNvSpPr>
          <p:nvPr/>
        </p:nvSpPr>
        <p:spPr bwMode="auto">
          <a:xfrm>
            <a:off x="855663" y="-1396003"/>
            <a:ext cx="2519759" cy="0"/>
          </a:xfrm>
          <a:prstGeom prst="line">
            <a:avLst/>
          </a:prstGeom>
          <a:noFill/>
          <a:ln w="28575">
            <a:solidFill>
              <a:srgbClr val="99CC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697972" y="2617391"/>
                <a:ext cx="2358273" cy="7167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]− 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7972" y="2617391"/>
                <a:ext cx="2358273" cy="71673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 Box 9"/>
          <p:cNvSpPr txBox="1">
            <a:spLocks noChangeArrowheads="1"/>
          </p:cNvSpPr>
          <p:nvPr/>
        </p:nvSpPr>
        <p:spPr bwMode="auto">
          <a:xfrm>
            <a:off x="380661" y="910644"/>
            <a:ext cx="81289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Using the definition of derivative, find the derivative of </a:t>
            </a:r>
            <a:r>
              <a:rPr lang="en-GB" sz="2400" i="1" dirty="0">
                <a:latin typeface="Times New Roman" pitchFamily="18" charset="0"/>
              </a:rPr>
              <a:t>f</a:t>
            </a:r>
            <a:r>
              <a:rPr lang="en-GB" sz="2400" dirty="0"/>
              <a:t>(</a:t>
            </a:r>
            <a:r>
              <a:rPr lang="en-GB" sz="2400" i="1" dirty="0">
                <a:latin typeface="Times New Roman" pitchFamily="18" charset="0"/>
              </a:rPr>
              <a:t>x</a:t>
            </a:r>
            <a:r>
              <a:rPr lang="en-GB" sz="2400" dirty="0"/>
              <a:t>)</a:t>
            </a:r>
            <a:r>
              <a:rPr lang="en-US" sz="2400" i="1" dirty="0">
                <a:latin typeface="Times New Roman" pitchFamily="18" charset="0"/>
              </a:rPr>
              <a:t> = x</a:t>
            </a:r>
            <a:r>
              <a:rPr lang="en-US" sz="2400" i="1" baseline="30000" dirty="0">
                <a:latin typeface="Times New Roman" pitchFamily="18" charset="0"/>
              </a:rPr>
              <a:t>3</a:t>
            </a:r>
            <a:endParaRPr lang="en-US" sz="2400" baseline="30000" dirty="0"/>
          </a:p>
        </p:txBody>
      </p:sp>
      <p:sp>
        <p:nvSpPr>
          <p:cNvPr id="57" name="Text Box 9"/>
          <p:cNvSpPr txBox="1">
            <a:spLocks noChangeArrowheads="1"/>
          </p:cNvSpPr>
          <p:nvPr/>
        </p:nvSpPr>
        <p:spPr bwMode="auto">
          <a:xfrm>
            <a:off x="455935" y="1893797"/>
            <a:ext cx="36898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Solution: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084944" y="2656732"/>
                <a:ext cx="86946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4944" y="2656732"/>
                <a:ext cx="869469" cy="481094"/>
              </a:xfrm>
              <a:prstGeom prst="rect">
                <a:avLst/>
              </a:prstGeom>
              <a:blipFill rotWithShape="0">
                <a:blip r:embed="rId4"/>
                <a:stretch>
                  <a:fillRect l="-559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979712" y="2718712"/>
                <a:ext cx="10629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718712"/>
                <a:ext cx="1062983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10345" t="-1639" r="-2874" b="-3278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616581" y="3393240"/>
                <a:ext cx="4307589" cy="7411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)− 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6581" y="3393240"/>
                <a:ext cx="4307589" cy="74110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490829" y="4082834"/>
                <a:ext cx="2625206" cy="833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+3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i="1" baseline="3000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829" y="4082834"/>
                <a:ext cx="2625206" cy="83343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/>
            </p:nvSpPr>
            <p:spPr>
              <a:xfrm>
                <a:off x="3457505" y="4859458"/>
                <a:ext cx="2729786" cy="833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(3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+3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𝑥h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b="0" i="1" baseline="3000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7505" y="4859458"/>
                <a:ext cx="2729786" cy="83343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084945" y="3462640"/>
                <a:ext cx="864917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4945" y="3462640"/>
                <a:ext cx="864917" cy="481094"/>
              </a:xfrm>
              <a:prstGeom prst="rect">
                <a:avLst/>
              </a:prstGeom>
              <a:blipFill rotWithShape="0">
                <a:blip r:embed="rId9"/>
                <a:stretch>
                  <a:fillRect l="-6338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3042695" y="4212328"/>
                <a:ext cx="86946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695" y="4212328"/>
                <a:ext cx="869469" cy="481094"/>
              </a:xfrm>
              <a:prstGeom prst="rect">
                <a:avLst/>
              </a:prstGeom>
              <a:blipFill rotWithShape="0">
                <a:blip r:embed="rId10"/>
                <a:stretch>
                  <a:fillRect l="-559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022770" y="5015138"/>
                <a:ext cx="86946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70" y="5015138"/>
                <a:ext cx="869469" cy="481094"/>
              </a:xfrm>
              <a:prstGeom prst="rect">
                <a:avLst/>
              </a:prstGeom>
              <a:blipFill rotWithShape="0">
                <a:blip r:embed="rId11"/>
                <a:stretch>
                  <a:fillRect l="-5634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/>
          <p:cNvSpPr txBox="1"/>
          <p:nvPr/>
        </p:nvSpPr>
        <p:spPr>
          <a:xfrm>
            <a:off x="2719787" y="3444217"/>
            <a:ext cx="365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719027" y="4249840"/>
            <a:ext cx="365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699103" y="5024852"/>
            <a:ext cx="365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511162" y="5845068"/>
                <a:ext cx="10629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1162" y="5845068"/>
                <a:ext cx="1062983" cy="369332"/>
              </a:xfrm>
              <a:prstGeom prst="rect">
                <a:avLst/>
              </a:prstGeom>
              <a:blipFill rotWithShape="0">
                <a:blip r:embed="rId12"/>
                <a:stretch>
                  <a:fillRect l="-9770" t="-1667" r="-2874" b="-3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Box 68"/>
          <p:cNvSpPr txBox="1"/>
          <p:nvPr/>
        </p:nvSpPr>
        <p:spPr>
          <a:xfrm>
            <a:off x="5590554" y="5743691"/>
            <a:ext cx="1432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GB" sz="24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9867" y="3458794"/>
            <a:ext cx="2186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Expanding</a:t>
            </a:r>
            <a:r>
              <a:rPr lang="en-US" sz="1800" b="1" dirty="0">
                <a:solidFill>
                  <a:srgbClr val="FF6600"/>
                </a:solidFill>
              </a:rPr>
              <a:t> (</a:t>
            </a:r>
            <a:r>
              <a:rPr lang="en-US" sz="1800" b="1" i="1" dirty="0">
                <a:solidFill>
                  <a:srgbClr val="FF6600"/>
                </a:solidFill>
                <a:cs typeface="Times New Roman" panose="02020603050405020304" pitchFamily="18" charset="0"/>
              </a:rPr>
              <a:t>x + h</a:t>
            </a:r>
            <a:r>
              <a:rPr lang="en-US" sz="1800" b="1" dirty="0">
                <a:solidFill>
                  <a:srgbClr val="FF6600"/>
                </a:solidFill>
                <a:cs typeface="Times New Roman" panose="02020603050405020304" pitchFamily="18" charset="0"/>
              </a:rPr>
              <a:t>)</a:t>
            </a:r>
            <a:r>
              <a:rPr lang="en-US" sz="1800" b="1" i="1" baseline="30000" dirty="0">
                <a:solidFill>
                  <a:srgbClr val="FF6600"/>
                </a:solidFill>
                <a:cs typeface="Times New Roman" panose="02020603050405020304" pitchFamily="18" charset="0"/>
              </a:rPr>
              <a:t>3</a:t>
            </a:r>
            <a:endParaRPr lang="en-GB" sz="1800" b="1" i="1" baseline="30000" dirty="0">
              <a:solidFill>
                <a:srgbClr val="FF6600"/>
              </a:solidFill>
              <a:cs typeface="Times New Roman" panose="02020603050405020304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87205" y="4315689"/>
            <a:ext cx="2953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Simplifying like terms</a:t>
            </a:r>
            <a:endParaRPr lang="en-GB" sz="1800" b="1" i="1" baseline="30000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828748" y="3461125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28695" y="4928884"/>
            <a:ext cx="2415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Factorising</a:t>
            </a:r>
            <a:endParaRPr lang="en-GB" sz="1800" b="1" i="1" baseline="30000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02018" y="5259837"/>
            <a:ext cx="2415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Simplifying</a:t>
            </a:r>
            <a:endParaRPr lang="en-GB" sz="1800" b="1" i="1" baseline="30000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flipV="1">
            <a:off x="3576045" y="4960644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4733759" y="5444503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3000803" y="5292644"/>
            <a:ext cx="592677" cy="231896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TextBox 83"/>
          <p:cNvSpPr txBox="1"/>
          <p:nvPr/>
        </p:nvSpPr>
        <p:spPr>
          <a:xfrm>
            <a:off x="292171" y="5866183"/>
            <a:ext cx="4900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gradient function of                               is:</a:t>
            </a:r>
            <a:endParaRPr lang="en-GB" sz="1800" b="1" i="1" baseline="30000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3522804" y="1817755"/>
                <a:ext cx="2215735" cy="7167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2804" y="1817755"/>
                <a:ext cx="2215735" cy="716735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3043391" y="1920932"/>
                <a:ext cx="887359" cy="4810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3391" y="1920932"/>
                <a:ext cx="887359" cy="481094"/>
              </a:xfrm>
              <a:prstGeom prst="rect">
                <a:avLst/>
              </a:prstGeom>
              <a:blipFill rotWithShape="0">
                <a:blip r:embed="rId14"/>
                <a:stretch>
                  <a:fillRect l="-4795" b="-15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2025503" y="1976813"/>
                <a:ext cx="108542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5503" y="1976813"/>
                <a:ext cx="1085425" cy="369332"/>
              </a:xfrm>
              <a:prstGeom prst="rect">
                <a:avLst/>
              </a:prstGeom>
              <a:blipFill rotWithShape="0">
                <a:blip r:embed="rId15"/>
                <a:stretch>
                  <a:fillRect l="-8427" t="-1639" r="-1124" b="-344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Straight Connector 42"/>
          <p:cNvCxnSpPr/>
          <p:nvPr/>
        </p:nvCxnSpPr>
        <p:spPr>
          <a:xfrm flipV="1">
            <a:off x="7443590" y="3516580"/>
            <a:ext cx="204004" cy="244126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911683" y="5788031"/>
            <a:ext cx="12314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>
                <a:latin typeface="Times New Roman" pitchFamily="18" charset="0"/>
              </a:rPr>
              <a:t>f</a:t>
            </a:r>
            <a:r>
              <a:rPr lang="en-GB" sz="2400" dirty="0"/>
              <a:t>(</a:t>
            </a:r>
            <a:r>
              <a:rPr lang="en-GB" sz="2400" i="1" dirty="0">
                <a:latin typeface="Times New Roman" pitchFamily="18" charset="0"/>
              </a:rPr>
              <a:t>x</a:t>
            </a:r>
            <a:r>
              <a:rPr lang="en-GB" sz="2400" dirty="0"/>
              <a:t>)</a:t>
            </a:r>
            <a:r>
              <a:rPr lang="en-US" sz="2400" i="1" dirty="0">
                <a:latin typeface="Times New Roman" pitchFamily="18" charset="0"/>
              </a:rPr>
              <a:t> = x</a:t>
            </a:r>
            <a:r>
              <a:rPr lang="en-US" sz="2400" i="1" baseline="30000" dirty="0">
                <a:latin typeface="Times New Roman" pitchFamily="18" charset="0"/>
              </a:rPr>
              <a:t>3</a:t>
            </a:r>
            <a:endParaRPr lang="en-US" sz="2400" baseline="30000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065973" y="4944979"/>
            <a:ext cx="216024" cy="239733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5647073" y="4944978"/>
            <a:ext cx="216024" cy="239733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239610" y="4786526"/>
            <a:ext cx="1440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0</a:t>
            </a:r>
            <a:endParaRPr lang="en-GB" sz="1000" b="1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32448" y="4768917"/>
            <a:ext cx="1440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0</a:t>
            </a:r>
            <a:endParaRPr lang="en-GB" sz="1000" b="1" dirty="0">
              <a:solidFill>
                <a:srgbClr val="FF0000"/>
              </a:solidFill>
            </a:endParaRPr>
          </a:p>
        </p:txBody>
      </p:sp>
      <p:sp>
        <p:nvSpPr>
          <p:cNvPr id="39" name="Rectangle 38">
            <a:hlinkClick r:id="rId16"/>
            <a:extLst>
              <a:ext uri="{FF2B5EF4-FFF2-40B4-BE49-F238E27FC236}">
                <a16:creationId xmlns:a16="http://schemas.microsoft.com/office/drawing/2014/main" id="{21E8B29A-22E8-4248-8FB9-9E6FBF743325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>
            <a:hlinkClick r:id="rId16"/>
            <a:extLst>
              <a:ext uri="{FF2B5EF4-FFF2-40B4-BE49-F238E27FC236}">
                <a16:creationId xmlns:a16="http://schemas.microsoft.com/office/drawing/2014/main" id="{2BB276AE-D9F8-4FB6-8605-BDA7C654E80D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864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7" grpId="0"/>
      <p:bldP spid="3" grpId="0"/>
      <p:bldP spid="5" grpId="0"/>
      <p:bldP spid="40" grpId="0"/>
      <p:bldP spid="2" grpId="0"/>
      <p:bldP spid="50" grpId="0"/>
      <p:bldP spid="52" grpId="0"/>
      <p:bldP spid="59" grpId="0"/>
      <p:bldP spid="60" grpId="0"/>
      <p:bldP spid="64" grpId="0"/>
      <p:bldP spid="65" grpId="0"/>
      <p:bldP spid="66" grpId="0"/>
      <p:bldP spid="68" grpId="0"/>
      <p:bldP spid="69" grpId="0"/>
      <p:bldP spid="10" grpId="0"/>
      <p:bldP spid="75" grpId="0"/>
      <p:bldP spid="79" grpId="0"/>
      <p:bldP spid="80" grpId="0"/>
      <p:bldP spid="16" grpId="0" animBg="1"/>
      <p:bldP spid="84" grpId="0"/>
      <p:bldP spid="86" grpId="0"/>
      <p:bldP spid="87" grpId="0"/>
      <p:bldP spid="88" grpId="0"/>
      <p:bldP spid="4" grpId="0"/>
      <p:bldP spid="9" grpId="0"/>
      <p:bldP spid="4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ersonalizado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6886FE-CDF7-48B4-A8F2-45D19DE436E0}" vid="{373654BB-9A06-437F-ADB5-89B4FE0E01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4_IBAA</Template>
  <TotalTime>2225</TotalTime>
  <Words>1125</Words>
  <Application>Microsoft Office PowerPoint</Application>
  <PresentationFormat>On-screen Show (4:3)</PresentationFormat>
  <Paragraphs>237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Cambria Math</vt:lpstr>
      <vt:lpstr>Comic Sans MS</vt:lpstr>
      <vt:lpstr>Times New Roman</vt:lpstr>
      <vt:lpstr>Wingdings 2</vt:lpstr>
      <vt:lpstr>Theme1</vt:lpstr>
      <vt:lpstr>Gradient of the tangent line and the derivative</vt:lpstr>
      <vt:lpstr>Gradient of the secant line</vt:lpstr>
      <vt:lpstr>Gradient of the secant line</vt:lpstr>
      <vt:lpstr>Gradient of the tangent line</vt:lpstr>
      <vt:lpstr>Gradient of the tangent line</vt:lpstr>
      <vt:lpstr>Gradient of the tangent line</vt:lpstr>
      <vt:lpstr>Gradient of the tangent line</vt:lpstr>
      <vt:lpstr>The derivative of f(x) = xn</vt:lpstr>
      <vt:lpstr>The derivative of f(x) = xn</vt:lpstr>
      <vt:lpstr>The derivative of f(x) = xn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Gradient of the tangent line and the derivative</dc:title>
  <dc:creator>Mathssupport</dc:creator>
  <cp:lastModifiedBy>Orlando Hurtado</cp:lastModifiedBy>
  <cp:revision>59</cp:revision>
  <dcterms:created xsi:type="dcterms:W3CDTF">2015-10-05T13:48:41Z</dcterms:created>
  <dcterms:modified xsi:type="dcterms:W3CDTF">2023-08-10T10:59:56Z</dcterms:modified>
</cp:coreProperties>
</file>