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notesMasterIdLst>
    <p:notesMasterId r:id="rId9"/>
  </p:notesMasterIdLst>
  <p:sldIdLst>
    <p:sldId id="256" r:id="rId2"/>
    <p:sldId id="267" r:id="rId3"/>
    <p:sldId id="268" r:id="rId4"/>
    <p:sldId id="263" r:id="rId5"/>
    <p:sldId id="266" r:id="rId6"/>
    <p:sldId id="264" r:id="rId7"/>
    <p:sldId id="299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957A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98DCA4-87B7-480E-BFD0-CB78FB607034}" type="datetimeFigureOut">
              <a:rPr lang="en-GB" smtClean="0"/>
              <a:t>07/06/2020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8CFEF-B431-4C17-A87E-AC0D1EB91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510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87DE6118-2437-4B30-8E3C-4D2BE6020583}" type="datetimeFigureOut">
              <a:rPr lang="en-US" smtClean="0"/>
              <a:pPr/>
              <a:t>6/7/2020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4120352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6/7/2020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72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6/7/2020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138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6/7/2020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208009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87DE6118-2437-4B30-8E3C-4D2BE6020583}" type="datetimeFigureOut">
              <a:rPr lang="en-US" smtClean="0"/>
              <a:pPr/>
              <a:t>6/7/2020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788808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6/7/2020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191611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6/7/2020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69800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6/7/2020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400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6/7/2020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822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6/7/2020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283183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6/7/2020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79069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6/7/2020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987939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8" userDrawn="1">
          <p15:clr>
            <a:srgbClr val="F26B43"/>
          </p15:clr>
        </p15:guide>
        <p15:guide id="2" orient="horz" pos="1440" userDrawn="1">
          <p15:clr>
            <a:srgbClr val="F26B43"/>
          </p15:clr>
        </p15:guide>
        <p15:guide id="3" orient="horz" pos="3696" userDrawn="1">
          <p15:clr>
            <a:srgbClr val="F26B43"/>
          </p15:clr>
        </p15:guide>
        <p15:guide id="4" orient="horz" pos="432" userDrawn="1">
          <p15:clr>
            <a:srgbClr val="F26B43"/>
          </p15:clr>
        </p15:guide>
        <p15:guide id="5" orient="horz" pos="1512" userDrawn="1">
          <p15:clr>
            <a:srgbClr val="F26B43"/>
          </p15:clr>
        </p15:guide>
        <p15:guide id="6" pos="5184" userDrawn="1">
          <p15:clr>
            <a:srgbClr val="F26B43"/>
          </p15:clr>
        </p15:guide>
        <p15:guide id="7" pos="702" userDrawn="1">
          <p15:clr>
            <a:srgbClr val="F26B43"/>
          </p15:clr>
        </p15:guide>
        <p15:guide id="8" pos="6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hyperlink" Target="http://www.mathssupport.org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688975" indent="-688975"/>
            <a:r>
              <a:rPr lang="en-US" dirty="0"/>
              <a:t>LO: Calculate the mean and variance of the binomial distribution.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7847" y="1533378"/>
            <a:ext cx="7247965" cy="1463040"/>
          </a:xfrm>
        </p:spPr>
        <p:txBody>
          <a:bodyPr/>
          <a:lstStyle/>
          <a:p>
            <a:r>
              <a:rPr lang="en-US" dirty="0"/>
              <a:t>Mean and variance of the binomial distribution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0E37AC-E31F-46EB-ADA5-BAD0AC7288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78769" y="243379"/>
            <a:ext cx="2708031" cy="476250"/>
          </a:xfrm>
        </p:spPr>
        <p:txBody>
          <a:bodyPr/>
          <a:lstStyle/>
          <a:p>
            <a:fld id="{5C47872A-F38F-4BD6-A69B-C3E55ACF9D5B}" type="datetime4">
              <a:rPr lang="en-US" smtClean="0"/>
              <a:t>June 7, 2020</a:t>
            </a:fld>
            <a:endParaRPr lang="en-US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E2844C38-F81C-4795-AB55-7A4A5F91FECE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E836A5DE-686F-4569-95F2-6661E1DD454D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280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3"/>
              <p:cNvSpPr txBox="1">
                <a:spLocks noChangeArrowheads="1"/>
              </p:cNvSpPr>
              <p:nvPr/>
            </p:nvSpPr>
            <p:spPr bwMode="auto">
              <a:xfrm>
                <a:off x="1010303" y="993837"/>
                <a:ext cx="7568921" cy="1352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altLang="en-US" sz="2400" dirty="0">
                    <a:latin typeface="Comic Sans MS" panose="030F0702030302020204" pitchFamily="66" charset="0"/>
                  </a:rPr>
                  <a:t>If we toss a coin 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altLang="en-US" sz="2400" dirty="0">
                    <a:latin typeface="Comic Sans MS" panose="030F0702030302020204" pitchFamily="66" charset="0"/>
                  </a:rPr>
                  <a:t> = 20 times, as the probability of falling ‘</a:t>
                </a:r>
                <a:r>
                  <a:rPr lang="en-US" altLang="en-US" sz="2400" dirty="0">
                    <a:solidFill>
                      <a:srgbClr val="FF6600"/>
                    </a:solidFill>
                    <a:latin typeface="Comic Sans MS" panose="030F0702030302020204" pitchFamily="66" charset="0"/>
                  </a:rPr>
                  <a:t>a head</a:t>
                </a:r>
                <a:r>
                  <a:rPr lang="en-US" altLang="en-US" sz="2400" dirty="0">
                    <a:latin typeface="Comic Sans MS" panose="030F0702030302020204" pitchFamily="66" charset="0"/>
                  </a:rPr>
                  <a:t>’ is  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en-US" sz="2400" dirty="0">
                    <a:latin typeface="Comic Sans MS" panose="030F0702030302020204" pitchFamily="66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, we expect it to fall ‘</a:t>
                </a:r>
                <a:r>
                  <a:rPr lang="en-GB" altLang="en-US" sz="2400" dirty="0">
                    <a:solidFill>
                      <a:srgbClr val="FF6600"/>
                    </a:solidFill>
                    <a:latin typeface="Comic Sans MS" panose="030F0702030302020204" pitchFamily="66" charset="0"/>
                    <a:cs typeface="Arial" panose="020B0604020202020204" pitchFamily="34" charset="0"/>
                  </a:rPr>
                  <a:t>heads</a:t>
                </a:r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’ </a:t>
                </a:r>
                <a:r>
                  <a:rPr lang="en-GB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np</a:t>
                </a:r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 = 10 times</a:t>
                </a:r>
              </a:p>
            </p:txBody>
          </p:sp>
        </mc:Choice>
        <mc:Fallback xmlns="">
          <p:sp>
            <p:nvSpPr>
              <p:cNvPr id="4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10303" y="993837"/>
                <a:ext cx="7568921" cy="1352550"/>
              </a:xfrm>
              <a:prstGeom prst="rect">
                <a:avLst/>
              </a:prstGeom>
              <a:blipFill rotWithShape="0">
                <a:blip r:embed="rId2"/>
                <a:stretch>
                  <a:fillRect l="-1289" t="-3604" r="-1209" b="-945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37"/>
          <p:cNvSpPr txBox="1">
            <a:spLocks noChangeArrowheads="1"/>
          </p:cNvSpPr>
          <p:nvPr/>
        </p:nvSpPr>
        <p:spPr>
          <a:xfrm>
            <a:off x="539750" y="94456"/>
            <a:ext cx="6516687" cy="42997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400" b="1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Expectation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3"/>
              <p:cNvSpPr txBox="1">
                <a:spLocks noChangeArrowheads="1"/>
              </p:cNvSpPr>
              <p:nvPr/>
            </p:nvSpPr>
            <p:spPr bwMode="auto">
              <a:xfrm>
                <a:off x="1010303" y="2909920"/>
                <a:ext cx="7024967" cy="13548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altLang="en-US" sz="2400" dirty="0">
                    <a:latin typeface="Comic Sans MS" panose="030F0702030302020204" pitchFamily="66" charset="0"/>
                  </a:rPr>
                  <a:t>Likewise, if we roll a die 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altLang="en-US" sz="2400" dirty="0">
                    <a:latin typeface="Comic Sans MS" panose="030F0702030302020204" pitchFamily="66" charset="0"/>
                  </a:rPr>
                  <a:t> = 30 times, as the probability of falling ‘</a:t>
                </a:r>
                <a:r>
                  <a:rPr lang="en-US" altLang="en-US" sz="2400" dirty="0">
                    <a:solidFill>
                      <a:srgbClr val="FF6600"/>
                    </a:solidFill>
                    <a:latin typeface="Comic Sans MS" panose="030F0702030302020204" pitchFamily="66" charset="0"/>
                  </a:rPr>
                  <a:t>a 5</a:t>
                </a:r>
                <a:r>
                  <a:rPr lang="en-US" altLang="en-US" sz="2400" dirty="0">
                    <a:latin typeface="Comic Sans MS" panose="030F0702030302020204" pitchFamily="66" charset="0"/>
                  </a:rPr>
                  <a:t>’ is  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en-US" sz="2400" dirty="0">
                    <a:latin typeface="Comic Sans MS" panose="030F0702030302020204" pitchFamily="66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, we expect it to obtain ‘</a:t>
                </a:r>
                <a:r>
                  <a:rPr lang="en-GB" altLang="en-US" sz="2400" dirty="0">
                    <a:solidFill>
                      <a:srgbClr val="FF6600"/>
                    </a:solidFill>
                    <a:latin typeface="Comic Sans MS" panose="030F0702030302020204" pitchFamily="66" charset="0"/>
                    <a:cs typeface="Arial" panose="020B0604020202020204" pitchFamily="34" charset="0"/>
                  </a:rPr>
                  <a:t>a 5</a:t>
                </a:r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’ on </a:t>
                </a:r>
                <a:r>
                  <a:rPr lang="en-GB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np</a:t>
                </a:r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 = 5 times</a:t>
                </a:r>
              </a:p>
            </p:txBody>
          </p:sp>
        </mc:Choice>
        <mc:Fallback xmlns="">
          <p:sp>
            <p:nvSpPr>
              <p:cNvPr id="10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10303" y="2909920"/>
                <a:ext cx="7024967" cy="1354858"/>
              </a:xfrm>
              <a:prstGeom prst="rect">
                <a:avLst/>
              </a:prstGeom>
              <a:blipFill rotWithShape="0">
                <a:blip r:embed="rId3"/>
                <a:stretch>
                  <a:fillRect l="-1389" t="-3587" b="-941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D409707B-0C98-4A68-8A95-0B945C70A5C5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4"/>
            <a:extLst>
              <a:ext uri="{FF2B5EF4-FFF2-40B4-BE49-F238E27FC236}">
                <a16:creationId xmlns:a16="http://schemas.microsoft.com/office/drawing/2014/main" id="{2B5615E7-43BB-437F-BEBA-ED516DDF626E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2048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3"/>
              <p:cNvSpPr txBox="1">
                <a:spLocks noChangeArrowheads="1"/>
              </p:cNvSpPr>
              <p:nvPr/>
            </p:nvSpPr>
            <p:spPr bwMode="auto">
              <a:xfrm>
                <a:off x="539750" y="609955"/>
                <a:ext cx="8551208" cy="13551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altLang="en-US" sz="2400" dirty="0">
                    <a:latin typeface="Comic Sans MS" panose="030F0702030302020204" pitchFamily="66" charset="0"/>
                  </a:rPr>
                  <a:t>If you have a biased coin where P(H)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alt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altLang="en-US" sz="24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and you toss the coin three times, How many times you expect to get a head?</a:t>
                </a:r>
              </a:p>
            </p:txBody>
          </p:sp>
        </mc:Choice>
        <mc:Fallback xmlns="">
          <p:sp>
            <p:nvSpPr>
              <p:cNvPr id="4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9750" y="609955"/>
                <a:ext cx="8551208" cy="1355179"/>
              </a:xfrm>
              <a:prstGeom prst="rect">
                <a:avLst/>
              </a:prstGeom>
              <a:blipFill rotWithShape="0">
                <a:blip r:embed="rId2"/>
                <a:stretch>
                  <a:fillRect l="-1141" b="-991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37"/>
          <p:cNvSpPr txBox="1">
            <a:spLocks noChangeArrowheads="1"/>
          </p:cNvSpPr>
          <p:nvPr/>
        </p:nvSpPr>
        <p:spPr bwMode="auto">
          <a:xfrm>
            <a:off x="876766" y="4204210"/>
            <a:ext cx="78771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For the binomial distribution where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~ B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n, p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, the expectation of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, written 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) =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np = </a:t>
            </a:r>
            <a:r>
              <a:rPr lang="en-GB" altLang="en-US" sz="2400" dirty="0">
                <a:latin typeface="Symbol" panose="05050102010706020507" pitchFamily="18" charset="2"/>
                <a:cs typeface="Times New Roman" panose="02020603050405020304" pitchFamily="18" charset="0"/>
              </a:rPr>
              <a:t>m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3" name="Rectangle 37"/>
          <p:cNvSpPr txBox="1">
            <a:spLocks noChangeArrowheads="1"/>
          </p:cNvSpPr>
          <p:nvPr/>
        </p:nvSpPr>
        <p:spPr>
          <a:xfrm>
            <a:off x="539750" y="94456"/>
            <a:ext cx="6516687" cy="42997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400" b="1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Expectation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1331168" y="2050654"/>
            <a:ext cx="27682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Comic Sans MS" panose="030F0702030302020204" pitchFamily="66" charset="0"/>
              </a:rPr>
              <a:t>We calculate it </a:t>
            </a:r>
            <a:endParaRPr lang="en-GB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3"/>
              <p:cNvSpPr txBox="1">
                <a:spLocks noChangeArrowheads="1"/>
              </p:cNvSpPr>
              <p:nvPr/>
            </p:nvSpPr>
            <p:spPr bwMode="auto">
              <a:xfrm>
                <a:off x="3828513" y="2060571"/>
                <a:ext cx="2768226" cy="6146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altLang="en-US" sz="2400" dirty="0">
                    <a:latin typeface="Comic Sans MS" panose="030F0702030302020204" pitchFamily="66" charset="0"/>
                  </a:rPr>
                  <a:t>3 </a:t>
                </a:r>
                <a14:m>
                  <m:oMath xmlns:m="http://schemas.openxmlformats.org/officeDocument/2006/math">
                    <m:r>
                      <a:rPr lang="en-US" alt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alt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 = 2</a:t>
                </a:r>
              </a:p>
            </p:txBody>
          </p:sp>
        </mc:Choice>
        <mc:Fallback xmlns="">
          <p:sp>
            <p:nvSpPr>
              <p:cNvPr id="9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28513" y="2060571"/>
                <a:ext cx="2768226" cy="614655"/>
              </a:xfrm>
              <a:prstGeom prst="rect">
                <a:avLst/>
              </a:prstGeom>
              <a:blipFill rotWithShape="0">
                <a:blip r:embed="rId3"/>
                <a:stretch>
                  <a:fillRect l="-3304" b="-990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110503" y="2815790"/>
            <a:ext cx="70249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Comic Sans MS" panose="030F0702030302020204" pitchFamily="66" charset="0"/>
              </a:rPr>
              <a:t>Number of trials multiplied by the probability that happens</a:t>
            </a:r>
            <a:endParaRPr lang="en-GB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hlinkClick r:id="rId4"/>
            <a:extLst>
              <a:ext uri="{FF2B5EF4-FFF2-40B4-BE49-F238E27FC236}">
                <a16:creationId xmlns:a16="http://schemas.microsoft.com/office/drawing/2014/main" id="{DB3657AE-84EF-43F2-8F78-FEFDE547CB3E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4"/>
            <a:extLst>
              <a:ext uri="{FF2B5EF4-FFF2-40B4-BE49-F238E27FC236}">
                <a16:creationId xmlns:a16="http://schemas.microsoft.com/office/drawing/2014/main" id="{43C5E054-D248-4FB4-BC86-0420E305F822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109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39750" y="609955"/>
            <a:ext cx="855120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Comic Sans MS" panose="030F0702030302020204" pitchFamily="66" charset="0"/>
              </a:rPr>
              <a:t>A biased dice is thrown 30 times and the number of sixes seen is 8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. The dice is thrown a further 12 times. Find the expected number of sixes for these 12 throws</a:t>
            </a:r>
          </a:p>
        </p:txBody>
      </p:sp>
      <p:sp>
        <p:nvSpPr>
          <p:cNvPr id="13" name="Rectangle 37"/>
          <p:cNvSpPr txBox="1">
            <a:spLocks noChangeArrowheads="1"/>
          </p:cNvSpPr>
          <p:nvPr/>
        </p:nvSpPr>
        <p:spPr>
          <a:xfrm>
            <a:off x="539750" y="94456"/>
            <a:ext cx="6516687" cy="42997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400" b="1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Expectation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3686631" y="2303040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~ B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n, p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, </a:t>
            </a:r>
            <a:endParaRPr lang="en-GB" sz="2400" dirty="0"/>
          </a:p>
        </p:txBody>
      </p:sp>
      <p:sp>
        <p:nvSpPr>
          <p:cNvPr id="15" name="Rectangle 14"/>
          <p:cNvSpPr/>
          <p:nvPr/>
        </p:nvSpPr>
        <p:spPr>
          <a:xfrm>
            <a:off x="3686630" y="3069202"/>
            <a:ext cx="1877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~ B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30, p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, 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5555082" y="3069202"/>
                <a:ext cx="1820755" cy="616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 </a:t>
                </a:r>
                <a:r>
                  <a:rPr lang="en-GB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num>
                      <m:den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30</m:t>
                        </m:r>
                      </m:den>
                    </m:f>
                    <m:r>
                      <a:rPr lang="en-US" altLang="en-US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5082" y="3069202"/>
                <a:ext cx="1820755" cy="616964"/>
              </a:xfrm>
              <a:prstGeom prst="rect">
                <a:avLst/>
              </a:prstGeom>
              <a:blipFill rotWithShape="0">
                <a:blip r:embed="rId2"/>
                <a:stretch>
                  <a:fillRect l="-1003"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3692931" y="4321129"/>
            <a:ext cx="14318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) =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np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3692931" y="5045278"/>
                <a:ext cx="2013693" cy="6154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(</a:t>
                </a:r>
                <a:r>
                  <a:rPr lang="en-GB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) = </a:t>
                </a:r>
                <a:r>
                  <a:rPr lang="en-GB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12</a:t>
                </a:r>
                <a:r>
                  <a:rPr lang="en-GB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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en-US" alt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15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2931" y="5045278"/>
                <a:ext cx="2013693" cy="615425"/>
              </a:xfrm>
              <a:prstGeom prst="rect">
                <a:avLst/>
              </a:prstGeom>
              <a:blipFill rotWithShape="0">
                <a:blip r:embed="rId3"/>
                <a:stretch>
                  <a:fillRect l="-4848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3622740" y="5923187"/>
            <a:ext cx="15087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) = 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3.2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3622740" y="3698898"/>
                <a:ext cx="1964127" cy="6450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𝑋</m:t>
                    </m:r>
                    <m:r>
                      <a:rPr lang="en-US" alt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~</m:t>
                    </m:r>
                    <m:r>
                      <a:rPr lang="en-US" alt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  <m:d>
                      <m:dPr>
                        <m:ctrlPr>
                          <a:rPr lang="en-US" alt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12,</m:t>
                        </m:r>
                        <m:f>
                          <m:fPr>
                            <m:ctrlPr>
                              <a:rPr lang="en-US" altLang="en-US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US" altLang="en-US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15</m:t>
                            </m:r>
                          </m:den>
                        </m:f>
                      </m:e>
                    </m:d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2740" y="3698898"/>
                <a:ext cx="1964127" cy="64504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AE0F8076-ADA7-454C-9FFB-FAB4FF984A0A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EC6A8DE2-2553-46B9-89A2-D198128033F4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654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5" grpId="0"/>
      <p:bldP spid="16" grpId="0"/>
      <p:bldP spid="5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7"/>
          <p:cNvSpPr txBox="1">
            <a:spLocks noChangeArrowheads="1"/>
          </p:cNvSpPr>
          <p:nvPr/>
        </p:nvSpPr>
        <p:spPr>
          <a:xfrm>
            <a:off x="539750" y="94456"/>
            <a:ext cx="6516687" cy="42997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400" b="1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Variance and standard deviation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660352" y="878062"/>
            <a:ext cx="83100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</a:rPr>
              <a:t>To find the </a:t>
            </a:r>
            <a:r>
              <a:rPr lang="en-GB" altLang="en-US" sz="2400" dirty="0">
                <a:solidFill>
                  <a:srgbClr val="FF6600"/>
                </a:solidFill>
                <a:latin typeface="Comic Sans MS" panose="030F0702030302020204" pitchFamily="66" charset="0"/>
              </a:rPr>
              <a:t>standard deviation </a:t>
            </a:r>
            <a:r>
              <a:rPr lang="en-GB" altLang="en-US" sz="2400" dirty="0">
                <a:latin typeface="Comic Sans MS" panose="030F0702030302020204" pitchFamily="66" charset="0"/>
              </a:rPr>
              <a:t>we can calculate the </a:t>
            </a:r>
            <a:r>
              <a:rPr lang="en-GB" altLang="en-US" sz="2400" dirty="0">
                <a:solidFill>
                  <a:srgbClr val="FF6600"/>
                </a:solidFill>
                <a:latin typeface="Comic Sans MS" panose="030F0702030302020204" pitchFamily="66" charset="0"/>
              </a:rPr>
              <a:t>variance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:</a:t>
            </a:r>
            <a:r>
              <a:rPr lang="en-GB" altLang="en-US" dirty="0">
                <a:latin typeface="Comic Sans MS" panose="030F0702030302020204" pitchFamily="66" charset="0"/>
              </a:rPr>
              <a:t> </a:t>
            </a:r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833998" y="4084408"/>
            <a:ext cx="83100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To calculate the </a:t>
            </a:r>
            <a:r>
              <a:rPr lang="en-GB" altLang="en-US" sz="2400" dirty="0">
                <a:solidFill>
                  <a:srgbClr val="FF66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standard deviation 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we only have to square root the variance</a:t>
            </a:r>
            <a:endParaRPr lang="en-GB" dirty="0"/>
          </a:p>
        </p:txBody>
      </p:sp>
      <p:sp>
        <p:nvSpPr>
          <p:cNvPr id="14" name="Text Box 37"/>
          <p:cNvSpPr txBox="1">
            <a:spLocks noChangeArrowheads="1"/>
          </p:cNvSpPr>
          <p:nvPr/>
        </p:nvSpPr>
        <p:spPr bwMode="auto">
          <a:xfrm>
            <a:off x="783103" y="2552401"/>
            <a:ext cx="78771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For the binomial distribution where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~ B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n, p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, </a:t>
            </a:r>
          </a:p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the </a:t>
            </a:r>
            <a:r>
              <a:rPr lang="en-GB" altLang="en-US" sz="2400" dirty="0">
                <a:solidFill>
                  <a:srgbClr val="FF66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variance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of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, written </a:t>
            </a:r>
            <a:r>
              <a:rPr lang="en-GB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) = </a:t>
            </a:r>
            <a:r>
              <a:rPr lang="en-GB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npq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where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 = 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3839740" y="5255280"/>
                <a:ext cx="1420389" cy="4721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altLang="en-US" sz="2400" dirty="0">
                    <a:latin typeface="Symbol" panose="05050102010706020507" pitchFamily="18" charset="2"/>
                    <a:cs typeface="Times New Roman" panose="02020603050405020304" pitchFamily="18" charset="0"/>
                  </a:rPr>
                  <a:t>s</a:t>
                </a:r>
                <a:r>
                  <a:rPr lang="en-GB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altLang="en-US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𝑛𝑝𝑞</m:t>
                        </m:r>
                      </m:e>
                    </m:rad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9740" y="5255280"/>
                <a:ext cx="1420389" cy="472117"/>
              </a:xfrm>
              <a:prstGeom prst="rect">
                <a:avLst/>
              </a:prstGeom>
              <a:blipFill rotWithShape="0">
                <a:blip r:embed="rId2"/>
                <a:stretch>
                  <a:fillRect l="-6867" t="-11538" b="-269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>
            <a:hlinkClick r:id="rId3"/>
            <a:extLst>
              <a:ext uri="{FF2B5EF4-FFF2-40B4-BE49-F238E27FC236}">
                <a16:creationId xmlns:a16="http://schemas.microsoft.com/office/drawing/2014/main" id="{DBBB4DE3-2904-462B-BCA6-D2011D3B4190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hlinkClick r:id="rId3"/>
            <a:extLst>
              <a:ext uri="{FF2B5EF4-FFF2-40B4-BE49-F238E27FC236}">
                <a16:creationId xmlns:a16="http://schemas.microsoft.com/office/drawing/2014/main" id="{500CB4B7-2C07-4AED-BBD4-64E66BF5E1BC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8370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4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795245" y="569614"/>
            <a:ext cx="798568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Comic Sans MS" panose="030F0702030302020204" pitchFamily="66" charset="0"/>
              </a:rPr>
              <a:t>5% of a batch of batteries are defective. A random sample of 80 batteries is taken with replacement. Find the mean and standard deviation of the number of defectives in the sample.</a:t>
            </a:r>
            <a:endParaRPr lang="en-GB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7" name="Rectangle 37"/>
          <p:cNvSpPr txBox="1">
            <a:spLocks noChangeArrowheads="1"/>
          </p:cNvSpPr>
          <p:nvPr/>
        </p:nvSpPr>
        <p:spPr>
          <a:xfrm>
            <a:off x="539750" y="94456"/>
            <a:ext cx="6516687" cy="42997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400" b="1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Variance and standard deviation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4367499" y="2048029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~ B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n, p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, 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247209" y="2585592"/>
                <a:ext cx="1964127" cy="6450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𝑋</m:t>
                    </m:r>
                    <m:r>
                      <a:rPr lang="en-US" alt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~</m:t>
                    </m:r>
                    <m:r>
                      <a:rPr lang="en-US" alt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  <m:d>
                      <m:dPr>
                        <m:ctrlPr>
                          <a:rPr lang="en-US" alt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80,</m:t>
                        </m:r>
                        <m:f>
                          <m:fPr>
                            <m:ctrlPr>
                              <a:rPr lang="en-US" altLang="en-US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en-US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20</m:t>
                            </m:r>
                          </m:den>
                        </m:f>
                      </m:e>
                    </m:d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7209" y="2585592"/>
                <a:ext cx="1964127" cy="64504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795245" y="2951963"/>
            <a:ext cx="12298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 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5% </a:t>
            </a:r>
            <a:endParaRPr lang="en-GB" sz="2400" dirty="0"/>
          </a:p>
        </p:txBody>
      </p:sp>
      <p:sp>
        <p:nvSpPr>
          <p:cNvPr id="13" name="Rectangle 12"/>
          <p:cNvSpPr/>
          <p:nvPr/>
        </p:nvSpPr>
        <p:spPr>
          <a:xfrm>
            <a:off x="795245" y="2247106"/>
            <a:ext cx="10502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80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791947" y="3680334"/>
                <a:ext cx="1454244" cy="6161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q </a:t>
                </a:r>
                <a:r>
                  <a:rPr lang="en-GB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 –</a:t>
                </a:r>
                <a14:m>
                  <m:oMath xmlns:m="http://schemas.openxmlformats.org/officeDocument/2006/math">
                    <m:r>
                      <a:rPr lang="en-US" altLang="en-US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20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947" y="3680334"/>
                <a:ext cx="1454244" cy="616194"/>
              </a:xfrm>
              <a:prstGeom prst="rect">
                <a:avLst/>
              </a:prstGeom>
              <a:blipFill>
                <a:blip r:embed="rId3"/>
                <a:stretch>
                  <a:fillRect l="-1681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2677263" y="2871684"/>
                <a:ext cx="917752" cy="6161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en-US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7263" y="2871684"/>
                <a:ext cx="917752" cy="61619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881672" y="2871684"/>
                <a:ext cx="824265" cy="6222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100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1672" y="2871684"/>
                <a:ext cx="824265" cy="622222"/>
              </a:xfrm>
              <a:prstGeom prst="rect">
                <a:avLst/>
              </a:prstGeom>
              <a:blipFill>
                <a:blip r:embed="rId5"/>
                <a:stretch>
                  <a:fillRect l="-11852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2218387" y="3680334"/>
                <a:ext cx="917752" cy="6161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en-US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19</m:t>
                        </m:r>
                      </m:num>
                      <m:den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8387" y="3680334"/>
                <a:ext cx="917752" cy="61619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4565877" y="3260900"/>
            <a:ext cx="19367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i="1" dirty="0">
                <a:latin typeface="Symbol" panose="05050102010706020507" pitchFamily="18" charset="2"/>
                <a:cs typeface="Times New Roman" panose="02020603050405020304" pitchFamily="18" charset="0"/>
              </a:rPr>
              <a:t>m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E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) 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np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565877" y="3763131"/>
                <a:ext cx="2013693" cy="6161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(</a:t>
                </a:r>
                <a:r>
                  <a:rPr lang="en-GB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) </a:t>
                </a:r>
                <a:r>
                  <a:rPr lang="en-GB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 </a:t>
                </a:r>
                <a:r>
                  <a:rPr lang="en-GB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80</a:t>
                </a:r>
                <a:r>
                  <a:rPr lang="en-GB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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20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5877" y="3763131"/>
                <a:ext cx="2013693" cy="616194"/>
              </a:xfrm>
              <a:prstGeom prst="rect">
                <a:avLst/>
              </a:prstGeom>
              <a:blipFill rotWithShape="0">
                <a:blip r:embed="rId7"/>
                <a:stretch>
                  <a:fillRect l="-4848" b="-99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4982566" y="4325882"/>
            <a:ext cx="8723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i="1" dirty="0">
                <a:latin typeface="Symbol" panose="05050102010706020507" pitchFamily="18" charset="2"/>
                <a:cs typeface="Times New Roman" panose="02020603050405020304" pitchFamily="18" charset="0"/>
              </a:rPr>
              <a:t>m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GB" sz="2400" dirty="0"/>
          </a:p>
        </p:txBody>
      </p:sp>
      <p:sp>
        <p:nvSpPr>
          <p:cNvPr id="21" name="Rectangle 20"/>
          <p:cNvSpPr/>
          <p:nvPr/>
        </p:nvSpPr>
        <p:spPr>
          <a:xfrm>
            <a:off x="978840" y="4473712"/>
            <a:ext cx="19170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) 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GB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npq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1045606" y="4965637"/>
                <a:ext cx="2758640" cy="616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Var</a:t>
                </a:r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(</a:t>
                </a:r>
                <a:r>
                  <a:rPr lang="en-GB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) </a:t>
                </a:r>
                <a:r>
                  <a:rPr lang="en-GB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 </a:t>
                </a:r>
                <a:r>
                  <a:rPr lang="en-GB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80</a:t>
                </a:r>
                <a:r>
                  <a:rPr lang="en-GB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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GB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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19</m:t>
                        </m:r>
                      </m:num>
                      <m:den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20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606" y="4965637"/>
                <a:ext cx="2758640" cy="616964"/>
              </a:xfrm>
              <a:prstGeom prst="rect">
                <a:avLst/>
              </a:prstGeom>
              <a:blipFill>
                <a:blip r:embed="rId8"/>
                <a:stretch>
                  <a:fillRect l="-3540" b="-99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3750294" y="4966407"/>
                <a:ext cx="917752" cy="6161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en-US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76</m:t>
                        </m:r>
                      </m:num>
                      <m:den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0294" y="4966407"/>
                <a:ext cx="917752" cy="61619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999028" y="5555162"/>
                <a:ext cx="1201098" cy="8438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altLang="en-US" sz="2400" dirty="0">
                    <a:latin typeface="Symbol" panose="05050102010706020507" pitchFamily="18" charset="2"/>
                    <a:cs typeface="Times New Roman" panose="02020603050405020304" pitchFamily="18" charset="0"/>
                  </a:rPr>
                  <a:t>s</a:t>
                </a:r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altLang="en-US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GB" altLang="en-US" sz="24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76</m:t>
                            </m:r>
                          </m:num>
                          <m:den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20</m:t>
                            </m:r>
                          </m:den>
                        </m:f>
                      </m:e>
                    </m:rad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028" y="5555162"/>
                <a:ext cx="1201098" cy="843885"/>
              </a:xfrm>
              <a:prstGeom prst="rect">
                <a:avLst/>
              </a:prstGeom>
              <a:blipFill>
                <a:blip r:embed="rId10"/>
                <a:stretch>
                  <a:fillRect l="-81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2258549" y="5621502"/>
                <a:ext cx="887679" cy="6760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altLang="en-US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en-US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95</m:t>
                              </m:r>
                            </m:e>
                          </m:rad>
                        </m:num>
                        <m:den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8549" y="5621502"/>
                <a:ext cx="887679" cy="676019"/>
              </a:xfrm>
              <a:prstGeom prst="rect">
                <a:avLst/>
              </a:prstGeom>
              <a:blipFill>
                <a:blip r:embed="rId11"/>
                <a:stretch>
                  <a:fillRect r="-6164" b="-216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/>
          <p:cNvSpPr/>
          <p:nvPr/>
        </p:nvSpPr>
        <p:spPr>
          <a:xfrm>
            <a:off x="3273304" y="5893017"/>
            <a:ext cx="1127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≈ 1.949</a:t>
            </a:r>
            <a:endParaRPr lang="en-GB" sz="2400" dirty="0"/>
          </a:p>
        </p:txBody>
      </p:sp>
      <p:sp>
        <p:nvSpPr>
          <p:cNvPr id="27" name="Rectangle 26"/>
          <p:cNvSpPr/>
          <p:nvPr/>
        </p:nvSpPr>
        <p:spPr>
          <a:xfrm>
            <a:off x="4982566" y="4379325"/>
            <a:ext cx="872355" cy="4082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3273304" y="5906019"/>
            <a:ext cx="1094195" cy="4082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4904814" y="4998335"/>
            <a:ext cx="371911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Comic Sans MS" panose="030F0702030302020204" pitchFamily="66" charset="0"/>
              </a:rPr>
              <a:t>We expect a defective battery 4 times, with standard deviation 1.949</a:t>
            </a:r>
            <a:endParaRPr lang="en-GB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30" name="Rectangle 29">
            <a:hlinkClick r:id="rId12"/>
            <a:extLst>
              <a:ext uri="{FF2B5EF4-FFF2-40B4-BE49-F238E27FC236}">
                <a16:creationId xmlns:a16="http://schemas.microsoft.com/office/drawing/2014/main" id="{46427DFC-2234-4949-9719-1AA1073B955C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hlinkClick r:id="rId12"/>
            <a:extLst>
              <a:ext uri="{FF2B5EF4-FFF2-40B4-BE49-F238E27FC236}">
                <a16:creationId xmlns:a16="http://schemas.microsoft.com/office/drawing/2014/main" id="{C8C71D86-10B4-4D05-9031-FFC127FC520A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54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 animBg="1"/>
      <p:bldP spid="28" grpId="0" animBg="1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hlinkClick r:id="rId2"/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hlinkClick r:id="rId4"/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43045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1166</TotalTime>
  <Words>484</Words>
  <Application>Microsoft Office PowerPoint</Application>
  <PresentationFormat>On-screen Show (4:3)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Mean and variance of the binomial distribution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Discrete random variables and distributions</dc:title>
  <dc:creator>Mathssupport</dc:creator>
  <cp:lastModifiedBy>Orlando Hurtado</cp:lastModifiedBy>
  <cp:revision>44</cp:revision>
  <dcterms:created xsi:type="dcterms:W3CDTF">2015-11-18T13:25:56Z</dcterms:created>
  <dcterms:modified xsi:type="dcterms:W3CDTF">2020-06-07T15:05:07Z</dcterms:modified>
</cp:coreProperties>
</file>