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9"/>
  </p:notesMasterIdLst>
  <p:sldIdLst>
    <p:sldId id="256" r:id="rId2"/>
    <p:sldId id="267" r:id="rId3"/>
    <p:sldId id="268" r:id="rId4"/>
    <p:sldId id="263" r:id="rId5"/>
    <p:sldId id="266" r:id="rId6"/>
    <p:sldId id="264" r:id="rId7"/>
    <p:sldId id="29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8DCA4-87B7-480E-BFD0-CB78FB607034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CFEF-B431-4C17-A87E-AC0D1EB91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1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1203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0800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888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161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98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831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906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879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Calculate the mean and variance of the binomial distribution.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33378"/>
            <a:ext cx="7247965" cy="1463040"/>
          </a:xfrm>
        </p:spPr>
        <p:txBody>
          <a:bodyPr/>
          <a:lstStyle/>
          <a:p>
            <a:r>
              <a:rPr lang="en-US" dirty="0"/>
              <a:t>Mean and variance of the binomial distribution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E37AC-E31F-46EB-ADA5-BAD0AC72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78769" y="243379"/>
            <a:ext cx="2708031" cy="476250"/>
          </a:xfrm>
        </p:spPr>
        <p:txBody>
          <a:bodyPr/>
          <a:lstStyle/>
          <a:p>
            <a:fld id="{5C47872A-F38F-4BD6-A69B-C3E55ACF9D5B}" type="datetime4">
              <a:rPr lang="en-US" smtClean="0"/>
              <a:t>June 7, 2020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2844C38-F81C-4795-AB55-7A4A5F91FEC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836A5DE-686F-4569-95F2-6661E1DD454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1010303" y="993837"/>
                <a:ext cx="7568921" cy="1352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If we toss a coin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20 times, as the probability of falling ‘</a:t>
                </a:r>
                <a:r>
                  <a:rPr lang="en-US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a head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’ is 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, we expect it to fall ‘</a:t>
                </a:r>
                <a:r>
                  <a:rPr lang="en-GB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heads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’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10 times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0303" y="993837"/>
                <a:ext cx="7568921" cy="1352550"/>
              </a:xfrm>
              <a:prstGeom prst="rect">
                <a:avLst/>
              </a:prstGeom>
              <a:blipFill rotWithShape="0">
                <a:blip r:embed="rId2"/>
                <a:stretch>
                  <a:fillRect l="-1289" t="-3604" r="-1209" b="-94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010303" y="2909920"/>
                <a:ext cx="7024967" cy="13548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Likewise, if we roll a die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30 times, as the probability of falling ‘</a:t>
                </a:r>
                <a:r>
                  <a:rPr lang="en-US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a 5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’ is 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, we expect it to obtain ‘</a:t>
                </a:r>
                <a:r>
                  <a:rPr lang="en-GB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a 5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’ on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5 times</a:t>
                </a:r>
              </a:p>
            </p:txBody>
          </p:sp>
        </mc:Choice>
        <mc:Fallback xmlns="">
          <p:sp>
            <p:nvSpPr>
              <p:cNvPr id="1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0303" y="2909920"/>
                <a:ext cx="7024967" cy="1354858"/>
              </a:xfrm>
              <a:prstGeom prst="rect">
                <a:avLst/>
              </a:prstGeom>
              <a:blipFill rotWithShape="0">
                <a:blip r:embed="rId3"/>
                <a:stretch>
                  <a:fillRect l="-1389" t="-3587" b="-94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D409707B-0C98-4A68-8A95-0B945C70A5C5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2B5615E7-43BB-437F-BEBA-ED516DDF626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539750" y="609955"/>
                <a:ext cx="8551208" cy="1355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If you have a biased coin where P(H)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and you toss the coin three times, How many times you expect to get a head?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609955"/>
                <a:ext cx="8551208" cy="1355179"/>
              </a:xfrm>
              <a:prstGeom prst="rect">
                <a:avLst/>
              </a:prstGeom>
              <a:blipFill rotWithShape="0">
                <a:blip r:embed="rId2"/>
                <a:stretch>
                  <a:fillRect l="-1141" b="-99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76766" y="4204210"/>
            <a:ext cx="7877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the binomial distribution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the expectation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 = </a:t>
            </a:r>
            <a:r>
              <a:rPr lang="en-GB" alt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331168" y="2050654"/>
            <a:ext cx="2768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We calculate it 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3828513" y="2060571"/>
                <a:ext cx="2768226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8513" y="2060571"/>
                <a:ext cx="2768226" cy="614655"/>
              </a:xfrm>
              <a:prstGeom prst="rect">
                <a:avLst/>
              </a:prstGeom>
              <a:blipFill rotWithShape="0">
                <a:blip r:embed="rId3"/>
                <a:stretch>
                  <a:fillRect l="-3304" b="-9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10503" y="2815790"/>
            <a:ext cx="70249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Number of trials multiplied by the probability that happens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DB3657AE-84EF-43F2-8F78-FEFDE547CB3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43C5E054-D248-4FB4-BC86-0420E305F822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A biased dice is thrown 30 times and the number of sixes seen is 8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. The dice is thrown a further 12 times. Find the expected number of sixes for these 12 throws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686631" y="230304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686630" y="3069202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555082" y="3069202"/>
                <a:ext cx="1820755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082" y="3069202"/>
                <a:ext cx="1820755" cy="616964"/>
              </a:xfrm>
              <a:prstGeom prst="rect">
                <a:avLst/>
              </a:prstGeom>
              <a:blipFill rotWithShape="0">
                <a:blip r:embed="rId2"/>
                <a:stretch>
                  <a:fillRect l="-100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92931" y="4321129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92931" y="5045278"/>
                <a:ext cx="2013693" cy="615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=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31" y="5045278"/>
                <a:ext cx="2013693" cy="615425"/>
              </a:xfrm>
              <a:prstGeom prst="rect">
                <a:avLst/>
              </a:prstGeom>
              <a:blipFill rotWithShape="0">
                <a:blip r:embed="rId3"/>
                <a:stretch>
                  <a:fillRect l="-4848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622740" y="592318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22740" y="3698898"/>
                <a:ext cx="1964127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740" y="3698898"/>
                <a:ext cx="1964127" cy="6450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AE0F8076-ADA7-454C-9FFB-FAB4FF984A0A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EC6A8DE2-2553-46B9-89A2-D198128033F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Variance and standard deviation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878062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To find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</a:rPr>
              <a:t>we can calculate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33998" y="408440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 calculate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only have to square root the variance</a:t>
            </a:r>
            <a:endParaRPr lang="en-GB" dirty="0"/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783103" y="2552401"/>
            <a:ext cx="7877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the binomial distribution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</a:p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npq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39740" y="5255280"/>
                <a:ext cx="1420389" cy="472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s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𝑛𝑝𝑞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40" y="5255280"/>
                <a:ext cx="1420389" cy="472117"/>
              </a:xfrm>
              <a:prstGeom prst="rect">
                <a:avLst/>
              </a:prstGeom>
              <a:blipFill rotWithShape="0">
                <a:blip r:embed="rId2"/>
                <a:stretch>
                  <a:fillRect l="-6867" t="-11538" b="-2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BBB4DE3-2904-462B-BCA6-D2011D3B4190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500CB4B7-2C07-4AED-BBD4-64E66BF5E1BC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5245" y="569614"/>
            <a:ext cx="798568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5% of a batch of batteries are defective. A random sample of 80 batteries is taken with replacement. Find the mean and standard deviation of the number of defectives in the sample.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Variance and standard deviation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7499" y="204802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47209" y="2585592"/>
                <a:ext cx="1964127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80,</m:t>
                        </m:r>
                        <m:f>
                          <m:f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209" y="2585592"/>
                <a:ext cx="1964127" cy="6450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95245" y="2951963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5% 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795245" y="2247106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91947" y="3680334"/>
                <a:ext cx="1454244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–</a:t>
                </a:r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47" y="3680334"/>
                <a:ext cx="1454244" cy="616194"/>
              </a:xfrm>
              <a:prstGeom prst="rect">
                <a:avLst/>
              </a:prstGeom>
              <a:blipFill>
                <a:blip r:embed="rId3"/>
                <a:stretch>
                  <a:fillRect l="-168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77263" y="2871684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263" y="2871684"/>
                <a:ext cx="917752" cy="61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81672" y="2871684"/>
                <a:ext cx="824265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672" y="2871684"/>
                <a:ext cx="824265" cy="622222"/>
              </a:xfrm>
              <a:prstGeom prst="rect">
                <a:avLst/>
              </a:prstGeom>
              <a:blipFill>
                <a:blip r:embed="rId5"/>
                <a:stretch>
                  <a:fillRect l="-1185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218387" y="3680334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387" y="3680334"/>
                <a:ext cx="917752" cy="6161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565877" y="3260900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65877" y="3763131"/>
                <a:ext cx="2013693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877" y="3763131"/>
                <a:ext cx="2013693" cy="616194"/>
              </a:xfrm>
              <a:prstGeom prst="rect">
                <a:avLst/>
              </a:prstGeom>
              <a:blipFill rotWithShape="0">
                <a:blip r:embed="rId7"/>
                <a:stretch>
                  <a:fillRect l="-4848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82566" y="4325882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978840" y="4473712"/>
            <a:ext cx="1917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npq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045606" y="4965637"/>
                <a:ext cx="2758640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606" y="4965637"/>
                <a:ext cx="2758640" cy="616964"/>
              </a:xfrm>
              <a:prstGeom prst="rect">
                <a:avLst/>
              </a:prstGeom>
              <a:blipFill>
                <a:blip r:embed="rId8"/>
                <a:stretch>
                  <a:fillRect l="-3540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750294" y="4966407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76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294" y="4966407"/>
                <a:ext cx="917752" cy="6161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99028" y="5555162"/>
                <a:ext cx="1201098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s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76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20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28" y="5555162"/>
                <a:ext cx="1201098" cy="843885"/>
              </a:xfrm>
              <a:prstGeom prst="rect">
                <a:avLst/>
              </a:prstGeom>
              <a:blipFill>
                <a:blip r:embed="rId10"/>
                <a:stretch>
                  <a:fillRect l="-8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258549" y="5621502"/>
                <a:ext cx="887679" cy="676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e>
                          </m:rad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49" y="5621502"/>
                <a:ext cx="887679" cy="676019"/>
              </a:xfrm>
              <a:prstGeom prst="rect">
                <a:avLst/>
              </a:prstGeom>
              <a:blipFill>
                <a:blip r:embed="rId11"/>
                <a:stretch>
                  <a:fillRect r="-6164" b="-2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273304" y="5893017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1.949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4982566" y="4379325"/>
            <a:ext cx="872355" cy="408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273304" y="5906019"/>
            <a:ext cx="1094195" cy="408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904814" y="4998335"/>
            <a:ext cx="3719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We expect a defective battery 4 times, with standard deviation 1.949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hlinkClick r:id="rId12"/>
            <a:extLst>
              <a:ext uri="{FF2B5EF4-FFF2-40B4-BE49-F238E27FC236}">
                <a16:creationId xmlns:a16="http://schemas.microsoft.com/office/drawing/2014/main" id="{46427DFC-2234-4949-9719-1AA1073B955C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2"/>
            <a:extLst>
              <a:ext uri="{FF2B5EF4-FFF2-40B4-BE49-F238E27FC236}">
                <a16:creationId xmlns:a16="http://schemas.microsoft.com/office/drawing/2014/main" id="{C8C71D86-10B4-4D05-9031-FFC127FC520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1166</TotalTime>
  <Words>484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Mean and variance of the binomial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44</cp:revision>
  <dcterms:created xsi:type="dcterms:W3CDTF">2015-11-18T13:25:56Z</dcterms:created>
  <dcterms:modified xsi:type="dcterms:W3CDTF">2020-06-07T15:05:07Z</dcterms:modified>
</cp:coreProperties>
</file>