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72" r:id="rId2"/>
    <p:sldId id="263" r:id="rId3"/>
    <p:sldId id="267" r:id="rId4"/>
    <p:sldId id="266" r:id="rId5"/>
    <p:sldId id="268" r:id="rId6"/>
    <p:sldId id="269" r:id="rId7"/>
    <p:sldId id="270" r:id="rId8"/>
    <p:sldId id="271" r:id="rId9"/>
    <p:sldId id="264" r:id="rId10"/>
    <p:sldId id="265" r:id="rId11"/>
    <p:sldId id="29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07/06/2020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7 June 2020</a:t>
            </a:fld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8944EB6-AE06-43F3-AF5B-1D7F1ABBE6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68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36E91619-D653-4AD1-A480-C8531DD9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2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CEAAA656-9656-42D6-9326-D1A816EF42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12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63C2F7D-6F78-4ED2-AFF9-6232EE6E4FB4}"/>
              </a:ext>
            </a:extLst>
          </p:cNvPr>
          <p:cNvSpPr txBox="1"/>
          <p:nvPr userDrawn="1"/>
        </p:nvSpPr>
        <p:spPr>
          <a:xfrm>
            <a:off x="5582392" y="406926"/>
            <a:ext cx="2729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78490E67-7776-4E31-B601-05B627DF56CD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77ADD4A4-4853-4923-A648-097E8B0435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66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AFF28BA9-1A8C-43A6-BB34-9B1C458320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5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6B09CF0B-CC02-497E-8992-3CAC126C5B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C88571FB-51FA-45AF-988A-AF2E99B95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26C98B0A-C3D4-4518-8343-B723DB3C3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A close up of a cage&#10;&#10;Description automatically generated">
            <a:extLst>
              <a:ext uri="{FF2B5EF4-FFF2-40B4-BE49-F238E27FC236}">
                <a16:creationId xmlns:a16="http://schemas.microsoft.com/office/drawing/2014/main" id="{AB10DE60-203C-4864-83E0-13243092A5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8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8932116C-ADCA-49C2-AB18-D49BA96A9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6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98B47E5D-FA52-4352-816E-922BB81EBD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7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6/7/2020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FD4041F-C231-4D45-B2CD-479527D88CB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7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0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hyperlink" Target="http://www.mathssupport.org/" TargetMode="External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34517D-E9F6-44E2-B560-59C6E21B0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To calculate the theoretical mean of a discrete random variable.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Expected value for discrete data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F1429F34-4782-4194-8584-277705035F7E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6B4C7EF6-478F-4EAC-B873-4D0E08E79BA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F57CF4-1C35-4BC0-AEED-872E910E92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3175" y="243379"/>
            <a:ext cx="2623625" cy="476250"/>
          </a:xfrm>
        </p:spPr>
        <p:txBody>
          <a:bodyPr/>
          <a:lstStyle/>
          <a:p>
            <a:fld id="{1E251F18-C599-4733-9F2E-D56B96DB2D3E}" type="datetime3">
              <a:rPr lang="en-US" smtClean="0"/>
              <a:t>7 June 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4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7"/>
          <p:cNvSpPr txBox="1">
            <a:spLocks noChangeArrowheads="1"/>
          </p:cNvSpPr>
          <p:nvPr/>
        </p:nvSpPr>
        <p:spPr>
          <a:xfrm>
            <a:off x="684213" y="53975"/>
            <a:ext cx="6516687" cy="5492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030041" y="3994261"/>
            <a:ext cx="77563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P(0 </a:t>
            </a:r>
            <a:r>
              <a:rPr lang="en-US" altLang="en-US" sz="2400" b="1" dirty="0">
                <a:cs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i="1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</a:rPr>
              <a:t> 3) =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0) +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1) + P(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</a:rPr>
              <a:t> = 2)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794655" y="5083074"/>
            <a:ext cx="1612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</a:rPr>
              <a:t>=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0.8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endParaRPr lang="en-US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2722370" y="4509634"/>
            <a:ext cx="43716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</a:rPr>
              <a:t>= 0.05 + 0.25 + 0.5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974258" y="5062289"/>
            <a:ext cx="19678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P(0 </a:t>
            </a:r>
            <a:r>
              <a:rPr lang="en-US" altLang="en-US" sz="2400" b="1" dirty="0">
                <a:cs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i="1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cs typeface="Arial" panose="020B0604020202020204" pitchFamily="34" charset="0"/>
              </a:rPr>
              <a:t>&lt;</a:t>
            </a:r>
            <a:r>
              <a:rPr lang="en-US" altLang="en-US" sz="2400" dirty="0">
                <a:latin typeface="Comic Sans MS" panose="030F0702030302020204" pitchFamily="66" charset="0"/>
              </a:rPr>
              <a:t> 3)</a:t>
            </a:r>
            <a:endParaRPr lang="en-US" altLang="en-US" sz="2400" dirty="0"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DF741E8D-E0DF-415F-A3C8-7084C9371EFF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63D2E6A5-BB1A-4219-9EBF-72BB4FB5CC9E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2" name="Group 105">
            <a:extLst>
              <a:ext uri="{FF2B5EF4-FFF2-40B4-BE49-F238E27FC236}">
                <a16:creationId xmlns:a16="http://schemas.microsoft.com/office/drawing/2014/main" id="{7CD77758-99EB-465D-BD4C-A0A46917A7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3951184"/>
              </p:ext>
            </p:extLst>
          </p:nvPr>
        </p:nvGraphicFramePr>
        <p:xfrm>
          <a:off x="974258" y="1487675"/>
          <a:ext cx="7343775" cy="9144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" name="Text Box 30">
            <a:extLst>
              <a:ext uri="{FF2B5EF4-FFF2-40B4-BE49-F238E27FC236}">
                <a16:creationId xmlns:a16="http://schemas.microsoft.com/office/drawing/2014/main" id="{EF7AF512-E617-4147-9A8C-E854686E4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31" y="2519081"/>
            <a:ext cx="54721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GB" altLang="en-US" sz="2400" dirty="0">
                <a:latin typeface="Comic Sans MS" panose="030F0702030302020204" pitchFamily="66" charset="0"/>
              </a:rPr>
              <a:t>If E(</a:t>
            </a:r>
            <a:r>
              <a:rPr lang="en-GB" altLang="en-US" sz="2400" i="1" dirty="0">
                <a:latin typeface="Comic Sans MS" panose="030F0702030302020204" pitchFamily="66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1.9, find </a:t>
            </a:r>
            <a:r>
              <a:rPr lang="en-GB" altLang="en-US" sz="2400" i="1" dirty="0">
                <a:latin typeface="Comic Sans MS" panose="030F0702030302020204" pitchFamily="66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and </a:t>
            </a:r>
            <a:r>
              <a:rPr lang="en-GB" altLang="en-US" sz="2400" i="1" dirty="0">
                <a:latin typeface="Comic Sans MS" panose="030F0702030302020204" pitchFamily="66" charset="0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Find P(0 ≤ </a:t>
            </a:r>
            <a:r>
              <a:rPr lang="en-US" altLang="en-US" sz="2400" i="1" dirty="0">
                <a:latin typeface="Comic Sans MS" panose="030F0702030302020204" pitchFamily="66" charset="0"/>
                <a:cs typeface="Arial" panose="020B0604020202020204" pitchFamily="34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&lt; 3).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3D25D2-52C4-4B53-98CC-402F38D26DAB}"/>
              </a:ext>
            </a:extLst>
          </p:cNvPr>
          <p:cNvSpPr/>
          <p:nvPr/>
        </p:nvSpPr>
        <p:spPr>
          <a:xfrm>
            <a:off x="505946" y="586220"/>
            <a:ext cx="828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Example 6</a:t>
            </a:r>
            <a:r>
              <a:rPr lang="en-GB" altLang="en-US" dirty="0">
                <a:latin typeface="Comic Sans MS" panose="030F0702030302020204" pitchFamily="66" charset="0"/>
              </a:rPr>
              <a:t>: A random variable </a:t>
            </a:r>
            <a:r>
              <a:rPr lang="en-GB" altLang="en-US" i="1" dirty="0">
                <a:latin typeface="Comic Sans MS" panose="030F0702030302020204" pitchFamily="66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has the following probability distribution: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0FF0B9-2D3F-48BC-B30A-57188B713E2C}"/>
              </a:ext>
            </a:extLst>
          </p:cNvPr>
          <p:cNvSpPr/>
          <p:nvPr/>
        </p:nvSpPr>
        <p:spPr>
          <a:xfrm>
            <a:off x="505946" y="3076391"/>
            <a:ext cx="4234866" cy="4969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99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15" grpId="0" build="allAtOnce"/>
      <p:bldP spid="16" grpId="0" build="allAtOnce"/>
      <p:bldP spid="1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/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4"/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30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theoretical mean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is the average value that we should expect for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over many trial of the experiment.</a:t>
            </a:r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2979737" y="4830042"/>
            <a:ext cx="4076700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539750" y="1967634"/>
            <a:ext cx="8280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 also called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expectation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(or </a:t>
            </a:r>
            <a:r>
              <a:rPr lang="en-GB" altLang="en-US" sz="2400" b="1" dirty="0">
                <a:latin typeface="Comic Sans MS" panose="030F0702030302020204" pitchFamily="66" charset="0"/>
                <a:cs typeface="Arial" panose="020B0604020202020204" pitchFamily="34" charset="0"/>
              </a:rPr>
              <a:t>expected value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 of a random variable 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written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66495" y="4789447"/>
                <a:ext cx="2530244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495" y="4789447"/>
                <a:ext cx="2530244" cy="8943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03619" y="4970606"/>
                <a:ext cx="1206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619" y="4970606"/>
                <a:ext cx="120635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39750" y="2882437"/>
            <a:ext cx="855120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We can find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mean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l-GR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or expected value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by just multiplying each possible value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by its probability, and then adding these products together: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D0E75139-9566-4D73-B442-30D6B8DCD39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CE572E0C-B732-4651-9010-F1781ECC64D6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  <p:bldP spid="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750" y="609955"/>
            <a:ext cx="8551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variance</a:t>
            </a:r>
            <a:r>
              <a:rPr lang="en-GB" altLang="en-US" sz="2400" dirty="0">
                <a:latin typeface="Comic Sans MS" panose="030F0702030302020204" pitchFamily="66" charset="0"/>
              </a:rPr>
              <a:t>, </a:t>
            </a:r>
            <a:r>
              <a:rPr lang="en-US" altLang="en-US" sz="2400" i="1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US" altLang="en-US" sz="2400" baseline="30000" dirty="0">
                <a:latin typeface="Symbol" panose="05050102010706020507" pitchFamily="18" charset="2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, of a discrete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is given by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39750" y="4105230"/>
            <a:ext cx="85512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</a:rPr>
              <a:t>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mode</a:t>
            </a:r>
            <a:r>
              <a:rPr lang="en-US" altLang="en-US" sz="2400" dirty="0">
                <a:latin typeface="Comic Sans MS" panose="030F0702030302020204" pitchFamily="66" charset="0"/>
              </a:rPr>
              <a:t>  of a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probability distribution function is the value of x for which the probability distribution function has a maximum.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148D06-3159-4371-8D4E-61E994A0B151}"/>
                  </a:ext>
                </a:extLst>
              </p:cNvPr>
              <p:cNvSpPr txBox="1"/>
              <p:nvPr/>
            </p:nvSpPr>
            <p:spPr>
              <a:xfrm>
                <a:off x="2535869" y="1183110"/>
                <a:ext cx="3600537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8148D06-3159-4371-8D4E-61E994A0B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5869" y="1183110"/>
                <a:ext cx="3600537" cy="8943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2331605D-21FE-42BE-A0AF-6AE84E80EC06}"/>
              </a:ext>
            </a:extLst>
          </p:cNvPr>
          <p:cNvSpPr/>
          <p:nvPr/>
        </p:nvSpPr>
        <p:spPr>
          <a:xfrm>
            <a:off x="4066495" y="197659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or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4FEB476-196E-44FA-9719-BAD86A7391F3}"/>
                  </a:ext>
                </a:extLst>
              </p:cNvPr>
              <p:cNvSpPr/>
              <p:nvPr/>
            </p:nvSpPr>
            <p:spPr>
              <a:xfrm>
                <a:off x="901149" y="2369234"/>
                <a:ext cx="7919001" cy="582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400" b="0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</m:nary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4FEB476-196E-44FA-9719-BAD86A7391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49" y="2369234"/>
                <a:ext cx="7919001" cy="58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FF3DB2E-CE51-468E-9999-0080AEB5C3D6}"/>
                  </a:ext>
                </a:extLst>
              </p:cNvPr>
              <p:cNvSpPr/>
              <p:nvPr/>
            </p:nvSpPr>
            <p:spPr>
              <a:xfrm>
                <a:off x="855853" y="3075470"/>
                <a:ext cx="2019869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FF3DB2E-CE51-468E-9999-0080AEB5C3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53" y="3075470"/>
                <a:ext cx="2019869" cy="539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6ABF6610-57A1-4D3A-AA8A-30B89FB64300}"/>
              </a:ext>
            </a:extLst>
          </p:cNvPr>
          <p:cNvSpPr/>
          <p:nvPr/>
        </p:nvSpPr>
        <p:spPr>
          <a:xfrm>
            <a:off x="2979737" y="3124309"/>
            <a:ext cx="5868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 called the </a:t>
            </a:r>
            <a:r>
              <a:rPr lang="en-GB" altLang="en-US" sz="2400" b="1" dirty="0">
                <a:solidFill>
                  <a:srgbClr val="FF6600"/>
                </a:solidFill>
                <a:latin typeface="Comic Sans MS" panose="030F0702030302020204" pitchFamily="66" charset="0"/>
              </a:rPr>
              <a:t>standard deviation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 </a:t>
            </a:r>
            <a:endParaRPr lang="en-US" sz="2400" dirty="0"/>
          </a:p>
        </p:txBody>
      </p:sp>
      <p:sp>
        <p:nvSpPr>
          <p:cNvPr id="18" name="Text Box 3">
            <a:extLst>
              <a:ext uri="{FF2B5EF4-FFF2-40B4-BE49-F238E27FC236}">
                <a16:creationId xmlns:a16="http://schemas.microsoft.com/office/drawing/2014/main" id="{7036DA5C-E933-462A-953D-8844580C0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45" y="5305559"/>
            <a:ext cx="8551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If there is no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maximum value, then the PDF has no mode. A PDF with more than one maximum is multi-modal</a:t>
            </a: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B6804142-8077-4C43-A15A-4D3636EC4B8F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0DC151A3-42FB-4C57-BF65-103F5FC4ED23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3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3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4648152" y="3518914"/>
            <a:ext cx="4076700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3103" y="4507867"/>
            <a:ext cx="8064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(–2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× 0.2) + (–1 × 0.2) + (0 × 0.2) + (1 × 0.4)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34910" y="3478319"/>
                <a:ext cx="2530244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P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910" y="3478319"/>
                <a:ext cx="2530244" cy="8943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72034" y="3659478"/>
                <a:ext cx="12063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034" y="3659478"/>
                <a:ext cx="120635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4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809193" y="3659477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783103" y="5384753"/>
            <a:ext cx="2753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–0.2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mean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3913B563-949D-4899-8F13-B02ED07CA37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92EF3954-A779-49E4-A381-A5F9083177FC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37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uiExpand="1" build="allAtOnce" animBg="1"/>
      <p:bldP spid="10" grpId="0"/>
      <p:bldP spid="12" grpId="0"/>
      <p:bldP spid="2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1595597" y="3790699"/>
            <a:ext cx="7374757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3102" y="4537192"/>
            <a:ext cx="81872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((–2)</a:t>
            </a:r>
            <a:r>
              <a:rPr lang="en-GB" altLang="en-US" sz="24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× 0.2) + ((–1)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0.2) + (0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0.2) + (1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× 0.4)</a:t>
            </a: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4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85731" y="3359959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783102" y="5618370"/>
            <a:ext cx="19431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1.4</a:t>
            </a:r>
            <a:endParaRPr lang="en-US" altLang="en-US" sz="2400" baseline="300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variance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F7CAAD4-5F01-4354-A3F8-1EC7F03BD040}"/>
                  </a:ext>
                </a:extLst>
              </p:cNvPr>
              <p:cNvSpPr/>
              <p:nvPr/>
            </p:nvSpPr>
            <p:spPr>
              <a:xfrm>
                <a:off x="1550554" y="3779962"/>
                <a:ext cx="7919001" cy="582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sz="2400" b="0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</m:nary>
                    <m:d>
                      <m:d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F7CAAD4-5F01-4354-A3F8-1EC7F03BD0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554" y="3779962"/>
                <a:ext cx="7919001" cy="582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34">
            <a:extLst>
              <a:ext uri="{FF2B5EF4-FFF2-40B4-BE49-F238E27FC236}">
                <a16:creationId xmlns:a16="http://schemas.microsoft.com/office/drawing/2014/main" id="{92312E6F-1C09-4FC6-AE9D-A1E927AB7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02" y="5077012"/>
            <a:ext cx="27534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B6CC1F5A-0E22-4B1E-9995-61B9991A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102" y="6120630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1.36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06066" y="3854625"/>
            <a:ext cx="1888067" cy="5404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2498646" y="5598821"/>
            <a:ext cx="15105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– (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–0.2)</a:t>
            </a:r>
            <a:r>
              <a:rPr lang="en-US" altLang="en-US" sz="2400" baseline="30000" dirty="0">
                <a:latin typeface="Comic Sans MS" panose="030F0702030302020204" pitchFamily="66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8393861" y="3851363"/>
            <a:ext cx="470739" cy="5404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013B42A5-F2E8-4E4E-B31F-8B9102CBF776}"/>
              </a:ext>
            </a:extLst>
          </p:cNvPr>
          <p:cNvSpPr/>
          <p:nvPr/>
        </p:nvSpPr>
        <p:spPr>
          <a:xfrm flipH="1">
            <a:off x="8074855" y="6133511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123990BA-8B72-452F-B76B-08D3725A787F}"/>
              </a:ext>
            </a:extLst>
          </p:cNvPr>
          <p:cNvSpPr/>
          <p:nvPr/>
        </p:nvSpPr>
        <p:spPr>
          <a:xfrm flipH="1">
            <a:off x="803028" y="6288254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5" grpId="0"/>
      <p:bldP spid="16" grpId="0"/>
      <p:bldP spid="14" grpId="0"/>
      <p:bldP spid="18" grpId="0"/>
      <p:bldP spid="19" grpId="0"/>
      <p:bldP spid="2" grpId="0" animBg="1"/>
      <p:bldP spid="20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3061252" y="3987651"/>
            <a:ext cx="2448803" cy="668338"/>
          </a:xfrm>
          <a:prstGeom prst="rect">
            <a:avLst/>
          </a:prstGeom>
          <a:solidFill>
            <a:schemeClr val="bg1"/>
          </a:solidFill>
          <a:ln w="31750" algn="ctr">
            <a:solidFill>
              <a:srgbClr val="000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39749" y="1637577"/>
            <a:ext cx="8551209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oup 69"/>
          <p:cNvGraphicFramePr>
            <a:graphicFrameLocks/>
          </p:cNvGraphicFramePr>
          <p:nvPr/>
        </p:nvGraphicFramePr>
        <p:xfrm>
          <a:off x="1167278" y="1780542"/>
          <a:ext cx="7180263" cy="914400"/>
        </p:xfrm>
        <a:graphic>
          <a:graphicData uri="http://schemas.openxmlformats.org/drawingml/2006/table">
            <a:tbl>
              <a:tblPr/>
              <a:tblGrid>
                <a:gridCol w="143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= 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660352" y="765518"/>
            <a:ext cx="83100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4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The probability distribution of a random variable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is: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685731" y="3556911"/>
            <a:ext cx="2948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>
                <a:latin typeface="Comic Sans MS" panose="030F0702030302020204" pitchFamily="66" charset="0"/>
              </a:rPr>
              <a:t>Using the formula</a:t>
            </a:r>
          </a:p>
        </p:txBody>
      </p:sp>
      <p:sp>
        <p:nvSpPr>
          <p:cNvPr id="16" name="Text Box 34"/>
          <p:cNvSpPr txBox="1">
            <a:spLocks noChangeArrowheads="1"/>
          </p:cNvSpPr>
          <p:nvPr/>
        </p:nvSpPr>
        <p:spPr bwMode="auto">
          <a:xfrm>
            <a:off x="1167278" y="5850288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en-GB" altLang="en-US" sz="2400" dirty="0">
                <a:latin typeface="Comic Sans MS" panose="030F0702030302020204" pitchFamily="66" charset="0"/>
              </a:rPr>
              <a:t> = 1.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83103" y="28785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What is the standard deviation of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?</a:t>
            </a:r>
            <a:endParaRPr lang="en-GB" dirty="0"/>
          </a:p>
        </p:txBody>
      </p:sp>
      <p:sp>
        <p:nvSpPr>
          <p:cNvPr id="19" name="Text Box 34">
            <a:extLst>
              <a:ext uri="{FF2B5EF4-FFF2-40B4-BE49-F238E27FC236}">
                <a16:creationId xmlns:a16="http://schemas.microsoft.com/office/drawing/2014/main" id="{B6CC1F5A-0E22-4B1E-9995-61B9991AD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714" y="4779056"/>
            <a:ext cx="3431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1.36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B397679-BAAA-4284-AB01-3ABAB3D19802}"/>
                  </a:ext>
                </a:extLst>
              </p:cNvPr>
              <p:cNvSpPr/>
              <p:nvPr/>
            </p:nvSpPr>
            <p:spPr>
              <a:xfrm>
                <a:off x="3272347" y="3987651"/>
                <a:ext cx="2019869" cy="5395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Var</m:t>
                          </m:r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B397679-BAAA-4284-AB01-3ABAB3D198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347" y="3987651"/>
                <a:ext cx="2019869" cy="5395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C178C27-DB6A-4F57-B458-8DBEB9BADD7C}"/>
                  </a:ext>
                </a:extLst>
              </p:cNvPr>
              <p:cNvSpPr/>
              <p:nvPr/>
            </p:nvSpPr>
            <p:spPr>
              <a:xfrm>
                <a:off x="851192" y="5292903"/>
                <a:ext cx="2019869" cy="5052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1.36</m:t>
                          </m:r>
                        </m:e>
                      </m:ra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C178C27-DB6A-4F57-B458-8DBEB9BADD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92" y="5292903"/>
                <a:ext cx="2019869" cy="5052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9F4D7517-1DC0-49FE-972B-E33BC9702DC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4"/>
            <a:extLst>
              <a:ext uri="{FF2B5EF4-FFF2-40B4-BE49-F238E27FC236}">
                <a16:creationId xmlns:a16="http://schemas.microsoft.com/office/drawing/2014/main" id="{B812793A-4B42-41C0-9AF1-39CCF27A3487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54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639969" y="3990696"/>
            <a:ext cx="6506324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5030119" y="6023222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altLang="en-US" sz="2400" dirty="0">
                <a:latin typeface="Comic Sans MS" panose="030F0702030302020204" pitchFamily="66" charset="0"/>
              </a:rPr>
              <a:t>) = P(HHH)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750" y="562820"/>
            <a:ext cx="83726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5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Tom tosses three fair coins. He wins $9 if he gets three heads, $5 if he gets two heads and $2 if he gets one head. If he doesn’t get any heads he pays $30. Is the game fair?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02408" y="2129165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make a list of the 8 equally likely possible outcomes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1954B8-4177-4501-BFCD-CEBD2475ABCE}"/>
              </a:ext>
            </a:extLst>
          </p:cNvPr>
          <p:cNvSpPr/>
          <p:nvPr/>
        </p:nvSpPr>
        <p:spPr>
          <a:xfrm>
            <a:off x="658205" y="260288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HHH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5D5AA4-AC72-4152-B735-469A44ECAF0C}"/>
              </a:ext>
            </a:extLst>
          </p:cNvPr>
          <p:cNvSpPr/>
          <p:nvPr/>
        </p:nvSpPr>
        <p:spPr>
          <a:xfrm>
            <a:off x="1856721" y="260164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HHT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C4EB8-4F9B-4ABA-8127-604DCFD32A63}"/>
              </a:ext>
            </a:extLst>
          </p:cNvPr>
          <p:cNvSpPr/>
          <p:nvPr/>
        </p:nvSpPr>
        <p:spPr>
          <a:xfrm>
            <a:off x="3055238" y="2625452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HTH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E0E482-51E1-4070-A832-65E90E615E55}"/>
              </a:ext>
            </a:extLst>
          </p:cNvPr>
          <p:cNvSpPr/>
          <p:nvPr/>
        </p:nvSpPr>
        <p:spPr>
          <a:xfrm>
            <a:off x="3965214" y="260538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HTT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84D502-800B-4083-A8C8-8D9B7FAE7B18}"/>
              </a:ext>
            </a:extLst>
          </p:cNvPr>
          <p:cNvSpPr/>
          <p:nvPr/>
        </p:nvSpPr>
        <p:spPr>
          <a:xfrm>
            <a:off x="4897269" y="262742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THH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4A284F-ACDF-4FE8-B01E-5A522AFD40F1}"/>
              </a:ext>
            </a:extLst>
          </p:cNvPr>
          <p:cNvSpPr/>
          <p:nvPr/>
        </p:nvSpPr>
        <p:spPr>
          <a:xfrm>
            <a:off x="5811669" y="262289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THT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F4E4BE-CD7D-4ECA-87E9-A40F3046D2E9}"/>
              </a:ext>
            </a:extLst>
          </p:cNvPr>
          <p:cNvSpPr/>
          <p:nvPr/>
        </p:nvSpPr>
        <p:spPr>
          <a:xfrm>
            <a:off x="6768028" y="2627431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TTH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757B8B-857F-4422-95C3-0084946B0409}"/>
              </a:ext>
            </a:extLst>
          </p:cNvPr>
          <p:cNvSpPr/>
          <p:nvPr/>
        </p:nvSpPr>
        <p:spPr>
          <a:xfrm>
            <a:off x="7724387" y="260838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TTT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D16174-C3EB-4FC1-89AE-9D1BCE92FF06}"/>
              </a:ext>
            </a:extLst>
          </p:cNvPr>
          <p:cNvSpPr/>
          <p:nvPr/>
        </p:nvSpPr>
        <p:spPr>
          <a:xfrm>
            <a:off x="600261" y="3045593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Let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be the amount gained or lost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D80CFE-40E9-4082-B4C2-6A89DC116549}"/>
              </a:ext>
            </a:extLst>
          </p:cNvPr>
          <p:cNvSpPr/>
          <p:nvPr/>
        </p:nvSpPr>
        <p:spPr>
          <a:xfrm>
            <a:off x="658204" y="3502496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can take four values: 9, 5, 2, -30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C85DBE-0753-4450-AC61-4DA97446C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02211"/>
              </p:ext>
            </p:extLst>
          </p:nvPr>
        </p:nvGraphicFramePr>
        <p:xfrm>
          <a:off x="1852088" y="4094238"/>
          <a:ext cx="6021826" cy="101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416">
                  <a:extLst>
                    <a:ext uri="{9D8B030D-6E8A-4147-A177-3AD203B41FA5}">
                      <a16:colId xmlns:a16="http://schemas.microsoft.com/office/drawing/2014/main" val="1830706312"/>
                    </a:ext>
                  </a:extLst>
                </a:gridCol>
                <a:gridCol w="1099931">
                  <a:extLst>
                    <a:ext uri="{9D8B030D-6E8A-4147-A177-3AD203B41FA5}">
                      <a16:colId xmlns:a16="http://schemas.microsoft.com/office/drawing/2014/main" val="267163889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308939644"/>
                    </a:ext>
                  </a:extLst>
                </a:gridCol>
                <a:gridCol w="1258957">
                  <a:extLst>
                    <a:ext uri="{9D8B030D-6E8A-4147-A177-3AD203B41FA5}">
                      <a16:colId xmlns:a16="http://schemas.microsoft.com/office/drawing/2014/main" val="2765247182"/>
                    </a:ext>
                  </a:extLst>
                </a:gridCol>
                <a:gridCol w="1115305">
                  <a:extLst>
                    <a:ext uri="{9D8B030D-6E8A-4147-A177-3AD203B41FA5}">
                      <a16:colId xmlns:a16="http://schemas.microsoft.com/office/drawing/2014/main" val="1468148533"/>
                    </a:ext>
                  </a:extLst>
                </a:gridCol>
              </a:tblGrid>
              <a:tr h="508875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9857"/>
                  </a:ext>
                </a:extLst>
              </a:tr>
              <a:tr h="508875">
                <a:tc>
                  <a:txBody>
                    <a:bodyPr/>
                    <a:lstStyle/>
                    <a:p>
                      <a:r>
                        <a:rPr lang="en-US" sz="2000" dirty="0"/>
                        <a:t>P(</a:t>
                      </a:r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107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/>
              <p:nvPr/>
            </p:nvSpPr>
            <p:spPr>
              <a:xfrm>
                <a:off x="7896317" y="5983319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317" y="5983319"/>
                <a:ext cx="206788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/>
              <p:nvPr/>
            </p:nvSpPr>
            <p:spPr>
              <a:xfrm>
                <a:off x="3242761" y="4578145"/>
                <a:ext cx="5208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61" y="4578145"/>
                <a:ext cx="52085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4">
            <a:extLst>
              <a:ext uri="{FF2B5EF4-FFF2-40B4-BE49-F238E27FC236}">
                <a16:creationId xmlns:a16="http://schemas.microsoft.com/office/drawing/2014/main" id="{AC2BF27C-B57D-45F6-BC90-2019C69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908" y="5241088"/>
            <a:ext cx="4594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HTT,THT, TTH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/>
              <p:nvPr/>
            </p:nvSpPr>
            <p:spPr>
              <a:xfrm>
                <a:off x="8095253" y="5218123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253" y="5218123"/>
                <a:ext cx="206788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/>
              <p:nvPr/>
            </p:nvSpPr>
            <p:spPr>
              <a:xfrm>
                <a:off x="4707183" y="4588556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83" y="4588556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34">
            <a:extLst>
              <a:ext uri="{FF2B5EF4-FFF2-40B4-BE49-F238E27FC236}">
                <a16:creationId xmlns:a16="http://schemas.microsoft.com/office/drawing/2014/main" id="{5113B8C5-6D12-4A7D-825A-B7424E0D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36" y="5956010"/>
            <a:ext cx="45940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HHT,HTH, THH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/>
              <p:nvPr/>
            </p:nvSpPr>
            <p:spPr>
              <a:xfrm>
                <a:off x="4527782" y="5910720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782" y="5910720"/>
                <a:ext cx="206788" cy="578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/>
              <p:nvPr/>
            </p:nvSpPr>
            <p:spPr>
              <a:xfrm>
                <a:off x="6028666" y="457691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666" y="457691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4">
            <a:extLst>
              <a:ext uri="{FF2B5EF4-FFF2-40B4-BE49-F238E27FC236}">
                <a16:creationId xmlns:a16="http://schemas.microsoft.com/office/drawing/2014/main" id="{4E3F6A3E-B8C0-45CA-90A6-B91244C11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51" y="5295897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-30</a:t>
            </a:r>
            <a:r>
              <a:rPr lang="en-GB" altLang="en-US" sz="2400" dirty="0">
                <a:latin typeface="Comic Sans MS" panose="030F0702030302020204" pitchFamily="66" charset="0"/>
              </a:rPr>
              <a:t>) = P(</a:t>
            </a:r>
            <a:r>
              <a:rPr lang="en-GB" altLang="en-US" sz="2000" dirty="0">
                <a:latin typeface="Comic Sans MS" panose="030F0702030302020204" pitchFamily="66" charset="0"/>
              </a:rPr>
              <a:t>TTT</a:t>
            </a:r>
            <a:r>
              <a:rPr lang="en-GB" altLang="en-US" sz="2400" dirty="0">
                <a:latin typeface="Comic Sans MS" panose="030F0702030302020204" pitchFamily="66" charset="0"/>
              </a:rPr>
              <a:t>) = 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/>
              <p:nvPr/>
            </p:nvSpPr>
            <p:spPr>
              <a:xfrm>
                <a:off x="3483136" y="5255994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36" y="5255994"/>
                <a:ext cx="206788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/>
              <p:nvPr/>
            </p:nvSpPr>
            <p:spPr>
              <a:xfrm>
                <a:off x="7240131" y="457691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131" y="4576915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hlinkClick r:id="rId10"/>
            <a:extLst>
              <a:ext uri="{FF2B5EF4-FFF2-40B4-BE49-F238E27FC236}">
                <a16:creationId xmlns:a16="http://schemas.microsoft.com/office/drawing/2014/main" id="{5B97BC94-4FDF-4DA8-961B-793046B91130}"/>
              </a:ext>
            </a:extLst>
          </p:cNvPr>
          <p:cNvSpPr/>
          <p:nvPr/>
        </p:nvSpPr>
        <p:spPr>
          <a:xfrm flipH="1">
            <a:off x="7751297" y="5964698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0"/>
            <a:extLst>
              <a:ext uri="{FF2B5EF4-FFF2-40B4-BE49-F238E27FC236}">
                <a16:creationId xmlns:a16="http://schemas.microsoft.com/office/drawing/2014/main" id="{BACCB6B3-744B-40E3-8245-5470701DADFC}"/>
              </a:ext>
            </a:extLst>
          </p:cNvPr>
          <p:cNvSpPr/>
          <p:nvPr/>
        </p:nvSpPr>
        <p:spPr>
          <a:xfrm flipH="1">
            <a:off x="479470" y="6330458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6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7" grpId="0"/>
      <p:bldP spid="14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7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639969" y="4131376"/>
            <a:ext cx="6506324" cy="1200329"/>
          </a:xfrm>
          <a:prstGeom prst="rect">
            <a:avLst/>
          </a:prstGeom>
          <a:solidFill>
            <a:srgbClr val="D5DCE7"/>
          </a:solidFill>
          <a:ln w="15875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b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</a:br>
            <a:endParaRPr lang="el-GR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780955" y="6108671"/>
            <a:ext cx="32726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So the game is fair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3" name="Rectangle 37"/>
          <p:cNvSpPr txBox="1">
            <a:spLocks noChangeArrowheads="1"/>
          </p:cNvSpPr>
          <p:nvPr/>
        </p:nvSpPr>
        <p:spPr>
          <a:xfrm>
            <a:off x="539750" y="94456"/>
            <a:ext cx="6516687" cy="4299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750" y="562820"/>
            <a:ext cx="83726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omic Sans MS" panose="030F0702030302020204" pitchFamily="66" charset="0"/>
              </a:rPr>
              <a:t>Example 5</a:t>
            </a:r>
            <a:r>
              <a:rPr lang="en-GB" altLang="en-US" sz="2400" dirty="0">
                <a:latin typeface="Comic Sans MS" panose="030F0702030302020204" pitchFamily="66" charset="0"/>
              </a:rPr>
              <a:t>: 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Tom tosses three fair coins. He wins $9 if he gets three heads, $5 if he gets two heads and $2 if he gets one head. If he doesn’t get any heads he pays $30. Is the game fair?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02408" y="2157301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We make a list of the 8 equally likely possible outcomes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51954B8-4177-4501-BFCD-CEBD2475ABCE}"/>
              </a:ext>
            </a:extLst>
          </p:cNvPr>
          <p:cNvSpPr/>
          <p:nvPr/>
        </p:nvSpPr>
        <p:spPr>
          <a:xfrm>
            <a:off x="658205" y="2659157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HHH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5D5AA4-AC72-4152-B735-469A44ECAF0C}"/>
              </a:ext>
            </a:extLst>
          </p:cNvPr>
          <p:cNvSpPr/>
          <p:nvPr/>
        </p:nvSpPr>
        <p:spPr>
          <a:xfrm>
            <a:off x="1856721" y="2657916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HHT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CC4EB8-4F9B-4ABA-8127-604DCFD32A63}"/>
              </a:ext>
            </a:extLst>
          </p:cNvPr>
          <p:cNvSpPr/>
          <p:nvPr/>
        </p:nvSpPr>
        <p:spPr>
          <a:xfrm>
            <a:off x="3055238" y="2681724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HTH</a:t>
            </a:r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E0E482-51E1-4070-A832-65E90E615E55}"/>
              </a:ext>
            </a:extLst>
          </p:cNvPr>
          <p:cNvSpPr/>
          <p:nvPr/>
        </p:nvSpPr>
        <p:spPr>
          <a:xfrm>
            <a:off x="3965214" y="266165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HTT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84D502-800B-4083-A8C8-8D9B7FAE7B18}"/>
              </a:ext>
            </a:extLst>
          </p:cNvPr>
          <p:cNvSpPr/>
          <p:nvPr/>
        </p:nvSpPr>
        <p:spPr>
          <a:xfrm>
            <a:off x="4897269" y="268369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THH</a:t>
            </a:r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44A284F-ACDF-4FE8-B01E-5A522AFD40F1}"/>
              </a:ext>
            </a:extLst>
          </p:cNvPr>
          <p:cNvSpPr/>
          <p:nvPr/>
        </p:nvSpPr>
        <p:spPr>
          <a:xfrm>
            <a:off x="5811669" y="2679165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THT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F4E4BE-CD7D-4ECA-87E9-A40F3046D2E9}"/>
              </a:ext>
            </a:extLst>
          </p:cNvPr>
          <p:cNvSpPr/>
          <p:nvPr/>
        </p:nvSpPr>
        <p:spPr>
          <a:xfrm>
            <a:off x="6768028" y="2683703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TTH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757B8B-857F-4422-95C3-0084946B0409}"/>
              </a:ext>
            </a:extLst>
          </p:cNvPr>
          <p:cNvSpPr/>
          <p:nvPr/>
        </p:nvSpPr>
        <p:spPr>
          <a:xfrm>
            <a:off x="7724387" y="2664656"/>
            <a:ext cx="998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TTT</a:t>
            </a:r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9D16174-C3EB-4FC1-89AE-9D1BCE92FF06}"/>
              </a:ext>
            </a:extLst>
          </p:cNvPr>
          <p:cNvSpPr/>
          <p:nvPr/>
        </p:nvSpPr>
        <p:spPr>
          <a:xfrm>
            <a:off x="600261" y="3158137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Let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be the amount gained or lost</a:t>
            </a:r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D80CFE-40E9-4082-B4C2-6A89DC116549}"/>
              </a:ext>
            </a:extLst>
          </p:cNvPr>
          <p:cNvSpPr/>
          <p:nvPr/>
        </p:nvSpPr>
        <p:spPr>
          <a:xfrm>
            <a:off x="658204" y="3600972"/>
            <a:ext cx="83100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can take four values: 9, 5, 2, -30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4C85DBE-0753-4450-AC61-4DA97446C096}"/>
              </a:ext>
            </a:extLst>
          </p:cNvPr>
          <p:cNvGraphicFramePr>
            <a:graphicFrameLocks noGrp="1"/>
          </p:cNvGraphicFramePr>
          <p:nvPr/>
        </p:nvGraphicFramePr>
        <p:xfrm>
          <a:off x="1852088" y="4234918"/>
          <a:ext cx="6021826" cy="101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2416">
                  <a:extLst>
                    <a:ext uri="{9D8B030D-6E8A-4147-A177-3AD203B41FA5}">
                      <a16:colId xmlns:a16="http://schemas.microsoft.com/office/drawing/2014/main" val="1830706312"/>
                    </a:ext>
                  </a:extLst>
                </a:gridCol>
                <a:gridCol w="1099931">
                  <a:extLst>
                    <a:ext uri="{9D8B030D-6E8A-4147-A177-3AD203B41FA5}">
                      <a16:colId xmlns:a16="http://schemas.microsoft.com/office/drawing/2014/main" val="267163889"/>
                    </a:ext>
                  </a:extLst>
                </a:gridCol>
                <a:gridCol w="1325217">
                  <a:extLst>
                    <a:ext uri="{9D8B030D-6E8A-4147-A177-3AD203B41FA5}">
                      <a16:colId xmlns:a16="http://schemas.microsoft.com/office/drawing/2014/main" val="308939644"/>
                    </a:ext>
                  </a:extLst>
                </a:gridCol>
                <a:gridCol w="1258957">
                  <a:extLst>
                    <a:ext uri="{9D8B030D-6E8A-4147-A177-3AD203B41FA5}">
                      <a16:colId xmlns:a16="http://schemas.microsoft.com/office/drawing/2014/main" val="2765247182"/>
                    </a:ext>
                  </a:extLst>
                </a:gridCol>
                <a:gridCol w="1115305">
                  <a:extLst>
                    <a:ext uri="{9D8B030D-6E8A-4147-A177-3AD203B41FA5}">
                      <a16:colId xmlns:a16="http://schemas.microsoft.com/office/drawing/2014/main" val="1468148533"/>
                    </a:ext>
                  </a:extLst>
                </a:gridCol>
              </a:tblGrid>
              <a:tr h="508875">
                <a:tc>
                  <a:txBody>
                    <a:bodyPr/>
                    <a:lstStyle/>
                    <a:p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-30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559857"/>
                  </a:ext>
                </a:extLst>
              </a:tr>
              <a:tr h="508875">
                <a:tc>
                  <a:txBody>
                    <a:bodyPr/>
                    <a:lstStyle/>
                    <a:p>
                      <a:r>
                        <a:rPr lang="en-US" sz="2000" dirty="0"/>
                        <a:t>P(</a:t>
                      </a:r>
                      <a:r>
                        <a:rPr lang="en-US" sz="2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= a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91077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/>
              <p:nvPr/>
            </p:nvSpPr>
            <p:spPr>
              <a:xfrm>
                <a:off x="5663216" y="5409220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0F6C183-F8E7-4D2D-BAAD-6F7502E09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216" y="5409220"/>
                <a:ext cx="206788" cy="5782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/>
              <p:nvPr/>
            </p:nvSpPr>
            <p:spPr>
              <a:xfrm>
                <a:off x="3242761" y="4718825"/>
                <a:ext cx="520855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1474A24-80B6-4AB0-B878-38F14529F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2761" y="4718825"/>
                <a:ext cx="520855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34">
            <a:extLst>
              <a:ext uri="{FF2B5EF4-FFF2-40B4-BE49-F238E27FC236}">
                <a16:creationId xmlns:a16="http://schemas.microsoft.com/office/drawing/2014/main" id="{AC2BF27C-B57D-45F6-BC90-2019C69C6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523" y="5410742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-30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/>
              <p:nvPr/>
            </p:nvSpPr>
            <p:spPr>
              <a:xfrm>
                <a:off x="3560016" y="5372485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3DBB3F1-F9EE-4C8B-963E-C5F39D3CB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016" y="5372485"/>
                <a:ext cx="206788" cy="5782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/>
              <p:nvPr/>
            </p:nvSpPr>
            <p:spPr>
              <a:xfrm>
                <a:off x="4707183" y="4729236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3A7F9AD-1F26-48D2-B408-3D3D851B6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183" y="4729236"/>
                <a:ext cx="185948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34">
            <a:extLst>
              <a:ext uri="{FF2B5EF4-FFF2-40B4-BE49-F238E27FC236}">
                <a16:creationId xmlns:a16="http://schemas.microsoft.com/office/drawing/2014/main" id="{5113B8C5-6D12-4A7D-825A-B7424E0D5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14" y="5465509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= 0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/>
              <p:nvPr/>
            </p:nvSpPr>
            <p:spPr>
              <a:xfrm>
                <a:off x="4587473" y="5416475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7724EC5-2087-4A37-B2F2-73D9F19E7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473" y="5416475"/>
                <a:ext cx="206788" cy="5782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/>
              <p:nvPr/>
            </p:nvSpPr>
            <p:spPr>
              <a:xfrm>
                <a:off x="6028666" y="47175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14C2840-D95B-48F5-8F38-9628CAA3D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666" y="4717595"/>
                <a:ext cx="185948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4">
            <a:extLst>
              <a:ext uri="{FF2B5EF4-FFF2-40B4-BE49-F238E27FC236}">
                <a16:creationId xmlns:a16="http://schemas.microsoft.com/office/drawing/2014/main" id="{4E3F6A3E-B8C0-45CA-90A6-B91244C11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409" y="5450645"/>
            <a:ext cx="1136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altLang="en-US" sz="2400" dirty="0">
                <a:latin typeface="Comic Sans MS" panose="030F0702030302020204" pitchFamily="66" charset="0"/>
              </a:rPr>
              <a:t>(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) =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/>
              <p:nvPr/>
            </p:nvSpPr>
            <p:spPr>
              <a:xfrm>
                <a:off x="2495417" y="5381374"/>
                <a:ext cx="206788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059882B-4753-4397-B2D9-D19AB59D5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417" y="5381374"/>
                <a:ext cx="206788" cy="57823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/>
              <p:nvPr/>
            </p:nvSpPr>
            <p:spPr>
              <a:xfrm>
                <a:off x="7240131" y="4717595"/>
                <a:ext cx="1859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9B11E1A-DF0B-4B9E-8414-9613E1645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0131" y="4717595"/>
                <a:ext cx="185948" cy="5203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34">
            <a:extLst>
              <a:ext uri="{FF2B5EF4-FFF2-40B4-BE49-F238E27FC236}">
                <a16:creationId xmlns:a16="http://schemas.microsoft.com/office/drawing/2014/main" id="{FABD2075-3643-4494-8FF3-F09206DE6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299" y="5431219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8" name="Text Box 34">
            <a:extLst>
              <a:ext uri="{FF2B5EF4-FFF2-40B4-BE49-F238E27FC236}">
                <a16:creationId xmlns:a16="http://schemas.microsoft.com/office/drawing/2014/main" id="{8F206CFA-DA88-4F44-9C41-887C3B6B6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106" y="5437672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9" name="Text Box 34">
            <a:extLst>
              <a:ext uri="{FF2B5EF4-FFF2-40B4-BE49-F238E27FC236}">
                <a16:creationId xmlns:a16="http://schemas.microsoft.com/office/drawing/2014/main" id="{DDC11A0F-BE69-45D1-94AE-11C271293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765" y="5471461"/>
            <a:ext cx="8388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+ 9 ×</a:t>
            </a:r>
            <a:endParaRPr lang="en-US" altLang="en-US" sz="24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hlinkClick r:id="rId10"/>
            <a:extLst>
              <a:ext uri="{FF2B5EF4-FFF2-40B4-BE49-F238E27FC236}">
                <a16:creationId xmlns:a16="http://schemas.microsoft.com/office/drawing/2014/main" id="{832964B4-6ACD-4D77-847A-F0A816F50B4B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10"/>
            <a:extLst>
              <a:ext uri="{FF2B5EF4-FFF2-40B4-BE49-F238E27FC236}">
                <a16:creationId xmlns:a16="http://schemas.microsoft.com/office/drawing/2014/main" id="{89ED718A-7FDA-48C9-AC93-84A5A3A60CC8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9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28" grpId="0"/>
      <p:bldP spid="29" grpId="0"/>
      <p:bldP spid="31" grpId="0"/>
      <p:bldP spid="32" grpId="0"/>
      <p:bldP spid="34" grpId="0"/>
      <p:bldP spid="35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0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020096"/>
              </p:ext>
            </p:extLst>
          </p:nvPr>
        </p:nvGraphicFramePr>
        <p:xfrm>
          <a:off x="974258" y="1487675"/>
          <a:ext cx="7343775" cy="9144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en-US" sz="2400" b="0" i="0" u="none" strike="noStrike" cap="none" normalizeH="0" baseline="-2500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P(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GB" alt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 Box 30"/>
          <p:cNvSpPr txBox="1">
            <a:spLocks noChangeArrowheads="1"/>
          </p:cNvSpPr>
          <p:nvPr/>
        </p:nvSpPr>
        <p:spPr bwMode="auto">
          <a:xfrm>
            <a:off x="509131" y="2519081"/>
            <a:ext cx="547211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GB" altLang="en-US" sz="2400" dirty="0">
                <a:latin typeface="Comic Sans MS" panose="030F0702030302020204" pitchFamily="66" charset="0"/>
              </a:rPr>
              <a:t>If E(</a:t>
            </a:r>
            <a:r>
              <a:rPr lang="en-GB" altLang="en-US" sz="2400" i="1" dirty="0">
                <a:latin typeface="Comic Sans MS" panose="030F0702030302020204" pitchFamily="66" charset="0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</a:rPr>
              <a:t>) = 1.9, find </a:t>
            </a:r>
            <a:r>
              <a:rPr lang="en-GB" altLang="en-US" sz="2400" i="1" dirty="0">
                <a:latin typeface="Comic Sans MS" panose="030F0702030302020204" pitchFamily="66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and </a:t>
            </a:r>
            <a:r>
              <a:rPr lang="en-GB" altLang="en-US" sz="2400" i="1" dirty="0">
                <a:latin typeface="Comic Sans MS" panose="030F0702030302020204" pitchFamily="66" charset="0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Find P(0 ≤ </a:t>
            </a:r>
            <a:r>
              <a:rPr lang="en-US" altLang="en-US" sz="2400" i="1" dirty="0">
                <a:latin typeface="Comic Sans MS" panose="030F0702030302020204" pitchFamily="66" charset="0"/>
                <a:cs typeface="Arial" panose="020B0604020202020204" pitchFamily="34" charset="0"/>
              </a:rPr>
              <a:t>X</a:t>
            </a:r>
            <a:r>
              <a:rPr lang="en-US" altLang="en-US" sz="2400" dirty="0">
                <a:latin typeface="Comic Sans MS" panose="030F0702030302020204" pitchFamily="66" charset="0"/>
                <a:cs typeface="Arial" panose="020B0604020202020204" pitchFamily="34" charset="0"/>
              </a:rPr>
              <a:t> &lt; 3).</a:t>
            </a:r>
          </a:p>
        </p:txBody>
      </p:sp>
      <p:sp>
        <p:nvSpPr>
          <p:cNvPr id="5" name="Rectangle 37"/>
          <p:cNvSpPr txBox="1">
            <a:spLocks noChangeArrowheads="1"/>
          </p:cNvSpPr>
          <p:nvPr/>
        </p:nvSpPr>
        <p:spPr>
          <a:xfrm>
            <a:off x="374307" y="109352"/>
            <a:ext cx="6516687" cy="444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2400" b="1" dirty="0">
                <a:solidFill>
                  <a:srgbClr val="33CC33"/>
                </a:solidFill>
              </a:rPr>
              <a:t>Parameters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68767673-65DF-45C8-BA9A-99A498DC6AA4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1D4F0345-C6E5-4DDE-94C0-4B06CA16F2D6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69FF7-416D-43E8-983B-9251867BD6F5}"/>
              </a:ext>
            </a:extLst>
          </p:cNvPr>
          <p:cNvSpPr/>
          <p:nvPr/>
        </p:nvSpPr>
        <p:spPr>
          <a:xfrm>
            <a:off x="505946" y="586220"/>
            <a:ext cx="828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</a:pPr>
            <a:r>
              <a:rPr lang="en-GB" altLang="en-US" b="1" dirty="0">
                <a:latin typeface="Comic Sans MS" panose="030F0702030302020204" pitchFamily="66" charset="0"/>
              </a:rPr>
              <a:t>Example 6</a:t>
            </a:r>
            <a:r>
              <a:rPr lang="en-GB" altLang="en-US" dirty="0">
                <a:latin typeface="Comic Sans MS" panose="030F0702030302020204" pitchFamily="66" charset="0"/>
              </a:rPr>
              <a:t>: A random variable </a:t>
            </a:r>
            <a:r>
              <a:rPr lang="en-GB" altLang="en-US" i="1" dirty="0">
                <a:latin typeface="Comic Sans MS" panose="030F0702030302020204" pitchFamily="66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has the following probability distribution: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1DA82B-D126-4BDB-9EAF-0B67D52BF092}"/>
                  </a:ext>
                </a:extLst>
              </p:cNvPr>
              <p:cNvSpPr txBox="1"/>
              <p:nvPr/>
            </p:nvSpPr>
            <p:spPr>
              <a:xfrm>
                <a:off x="505946" y="3531181"/>
                <a:ext cx="1770228" cy="894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1DA82B-D126-4BDB-9EAF-0B67D52BF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46" y="3531181"/>
                <a:ext cx="1770228" cy="894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26669CE4-BE14-4955-8804-7A0806D468FB}"/>
              </a:ext>
            </a:extLst>
          </p:cNvPr>
          <p:cNvSpPr/>
          <p:nvPr/>
        </p:nvSpPr>
        <p:spPr>
          <a:xfrm>
            <a:off x="2176403" y="3696243"/>
            <a:ext cx="487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1F4225C2-E529-4C40-BD0D-676CBA2EB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119" y="3650076"/>
            <a:ext cx="6651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</a:rPr>
              <a:t>		       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</a:t>
            </a:r>
            <a:r>
              <a:rPr lang="en-GB" altLang="en-US" sz="2400" dirty="0">
                <a:latin typeface="Comic Sans MS" panose="030F0702030302020204" pitchFamily="66" charset="0"/>
              </a:rPr>
              <a:t>      0.05 + </a:t>
            </a:r>
            <a:r>
              <a:rPr lang="en-GB" altLang="en-US" sz="2400" i="1" dirty="0">
                <a:latin typeface="Comic Sans MS" panose="030F0702030302020204" pitchFamily="66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+ 2</a:t>
            </a:r>
            <a:r>
              <a:rPr lang="en-GB" altLang="en-US" sz="2400" i="1" dirty="0">
                <a:latin typeface="Comic Sans MS" panose="030F0702030302020204" pitchFamily="66" charset="0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</a:rPr>
              <a:t> + </a:t>
            </a:r>
            <a:r>
              <a:rPr lang="en-GB" altLang="en-US" sz="2400" i="1" dirty="0">
                <a:latin typeface="Comic Sans MS" panose="030F0702030302020204" pitchFamily="66" charset="0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</a:rPr>
              <a:t> + 0.05 = 1 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BA9D489-3A86-4EA6-800C-E5AB07418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3119" y="4094700"/>
            <a:ext cx="6651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</a:rPr>
              <a:t>		       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      3</a:t>
            </a:r>
            <a:r>
              <a:rPr lang="en-GB" altLang="en-US" sz="2400" i="1" dirty="0">
                <a:latin typeface="Comic Sans MS" panose="030F0702030302020204" pitchFamily="66" charset="0"/>
                <a:sym typeface="Symbol" panose="05050102010706020507" pitchFamily="18" charset="2"/>
              </a:rPr>
              <a:t>a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+ </a:t>
            </a:r>
            <a:r>
              <a:rPr lang="en-GB" altLang="en-US" sz="2400" i="1" dirty="0">
                <a:latin typeface="Comic Sans MS" panose="030F0702030302020204" pitchFamily="66" charset="0"/>
                <a:sym typeface="Symbol" panose="05050102010706020507" pitchFamily="18" charset="2"/>
              </a:rPr>
              <a:t>b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= 0.9</a:t>
            </a:r>
            <a:r>
              <a:rPr lang="en-GB" altLang="en-US" sz="2400" dirty="0">
                <a:solidFill>
                  <a:schemeClr val="folHlink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	</a:t>
            </a:r>
            <a:r>
              <a:rPr lang="en-GB" altLang="en-US" sz="2400" dirty="0">
                <a:solidFill>
                  <a:srgbClr val="FF6600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1B2454B4-D5CB-439F-B8BB-DB7E44460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304" y="4558784"/>
            <a:ext cx="8605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E[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] = 1.9  </a:t>
            </a:r>
            <a:r>
              <a:rPr lang="en-US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</a:t>
            </a:r>
            <a:r>
              <a:rPr lang="en-GB" altLang="en-US" sz="2400" dirty="0">
                <a:latin typeface="Comic Sans MS" panose="030F0702030302020204" pitchFamily="66" charset="0"/>
                <a:sym typeface="Symbol" panose="05050102010706020507" pitchFamily="18" charset="2"/>
              </a:rPr>
              <a:t> (0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×0.05) + (1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 + (2×2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 + (3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 + (4×0.05) = 1.9</a:t>
            </a: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D1B7DC1F-93FE-4630-BB50-8332AC80C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060" y="5078418"/>
            <a:ext cx="53001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      5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+ 3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1.7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(2)</a:t>
            </a:r>
            <a:endParaRPr lang="en-US" altLang="en-US" sz="2400" dirty="0">
              <a:solidFill>
                <a:schemeClr val="folHlink"/>
              </a:solidFill>
              <a:latin typeface="Comic Sans MS" panose="030F0702030302020204" pitchFamily="66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799E8EA0-28BD-4A74-A03A-FFB5C2CEB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5" y="5564499"/>
            <a:ext cx="7825068" cy="84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5000"/>
              </a:spcAft>
            </a:pP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Solving equations 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(1)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and</a:t>
            </a:r>
            <a:r>
              <a:rPr lang="en-US" altLang="en-US" sz="2400" dirty="0">
                <a:solidFill>
                  <a:schemeClr val="folHlink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6600"/>
                </a:solidFill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(2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) simultaneously gives:</a:t>
            </a:r>
          </a:p>
          <a:p>
            <a:pPr algn="ctr">
              <a:spcAft>
                <a:spcPct val="5000"/>
              </a:spcAft>
            </a:pP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0.25,  </a:t>
            </a:r>
            <a:r>
              <a:rPr lang="en-US" altLang="en-US" sz="2400" i="1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 sz="24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 = 0.15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26388A-3087-499A-88D4-EFE14C828410}"/>
              </a:ext>
            </a:extLst>
          </p:cNvPr>
          <p:cNvSpPr/>
          <p:nvPr/>
        </p:nvSpPr>
        <p:spPr>
          <a:xfrm>
            <a:off x="505946" y="2504400"/>
            <a:ext cx="4234866" cy="49698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9" grpId="0"/>
      <p:bldP spid="10" grpId="0"/>
      <p:bldP spid="11" grpId="0" build="allAtOnce"/>
      <p:bldP spid="12" grpId="0" build="allAtOnce"/>
      <p:bldP spid="13" grpId="0" build="allAtOnce"/>
      <p:bldP spid="14" grpId="0" build="allAtOnce"/>
      <p:bldP spid="15" grpId="0" uiExpand="1" build="allAtOnce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100</TotalTime>
  <Words>1055</Words>
  <Application>Microsoft Office PowerPoint</Application>
  <PresentationFormat>On-screen Show (4:3)</PresentationFormat>
  <Paragraphs>193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Expected value for discrete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13</cp:revision>
  <dcterms:created xsi:type="dcterms:W3CDTF">2020-03-12T17:53:03Z</dcterms:created>
  <dcterms:modified xsi:type="dcterms:W3CDTF">2020-06-07T15:10:04Z</dcterms:modified>
</cp:coreProperties>
</file>