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318" r:id="rId4"/>
    <p:sldId id="319" r:id="rId5"/>
    <p:sldId id="320" r:id="rId6"/>
    <p:sldId id="317" r:id="rId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6600"/>
    <a:srgbClr val="009900"/>
    <a:srgbClr val="CC0099"/>
    <a:srgbClr val="FF6600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8 August 2023</a:t>
            </a:fld>
            <a:endParaRPr lang="en-US" sz="24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A1B9DE8-4334-2D0C-36EA-D6AFAB36C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the multiplication law of probability.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407946-314B-F19F-1FC4-A52D78E07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 and independent events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19"/>
    </mc:Choice>
    <mc:Fallback xmlns="">
      <p:transition spd="slow" advTm="38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66" y="174540"/>
            <a:ext cx="8102881" cy="802564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58323" y="958266"/>
            <a:ext cx="82273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Now we look more closely at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compound events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involving two events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435125" y="1656291"/>
            <a:ext cx="79739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Two events are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if the occurrence of each event does not affect the occurrence of the other.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71683" y="2345207"/>
            <a:ext cx="20562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CB53385F-0956-1C20-00F0-ADD41D540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860" y="2357387"/>
            <a:ext cx="67393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Tossing a coin and rolling a die simultaneously.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8C27684-6D2F-3C27-AB15-627400D1D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09" y="2667995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2AF107AD-493C-DC8F-A791-0BE116AB7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9981" y="2824235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2AE1FC81-43F1-7648-7449-70DB94EC8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203" y="2974491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B373559-D0E6-33A2-CD74-7740867BC504}"/>
              </a:ext>
            </a:extLst>
          </p:cNvPr>
          <p:cNvCxnSpPr/>
          <p:nvPr/>
        </p:nvCxnSpPr>
        <p:spPr>
          <a:xfrm>
            <a:off x="6295809" y="3040861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0 CuadroTexto">
            <a:extLst>
              <a:ext uri="{FF2B5EF4-FFF2-40B4-BE49-F238E27FC236}">
                <a16:creationId xmlns:a16="http://schemas.microsoft.com/office/drawing/2014/main" id="{99D7676E-02C2-2919-F78F-E89F2A3DA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640" y="281975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BC13BA0-DE18-8E1D-90CF-C0FF628FB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056" y="45015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3" name="20 CuadroTexto">
            <a:extLst>
              <a:ext uri="{FF2B5EF4-FFF2-40B4-BE49-F238E27FC236}">
                <a16:creationId xmlns:a16="http://schemas.microsoft.com/office/drawing/2014/main" id="{24BE6948-80B6-5E2C-343A-4FECA8C7A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72" y="4531312"/>
            <a:ext cx="2501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 and a 3)</a:t>
            </a:r>
          </a:p>
        </p:txBody>
      </p:sp>
      <p:sp>
        <p:nvSpPr>
          <p:cNvPr id="46" name="20 CuadroTexto">
            <a:extLst>
              <a:ext uri="{FF2B5EF4-FFF2-40B4-BE49-F238E27FC236}">
                <a16:creationId xmlns:a16="http://schemas.microsoft.com/office/drawing/2014/main" id="{A2F53ACB-A42F-FF6B-64FB-390275363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6371" y="49372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A012307A-86CA-D34B-8DCC-8564E79F5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824235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A: “Getting a head”.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B813A51D-B5BD-2267-13DD-DB866AB38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05" y="3412146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B: “Rolling a 3”.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E03337FF-C852-ACB8-E321-C38DE330F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06" y="3831113"/>
            <a:ext cx="807582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two events are independent since the outcome of the coin toss has no effect on the outcome from the dice roll.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265F2FFC-D3BC-AD90-6FE2-64AC3E291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90" y="3227003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8" name="20 CuadroTexto">
            <a:extLst>
              <a:ext uri="{FF2B5EF4-FFF2-40B4-BE49-F238E27FC236}">
                <a16:creationId xmlns:a16="http://schemas.microsoft.com/office/drawing/2014/main" id="{963E5876-CF91-8562-3281-AECA4C546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326" y="3383609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3)</a:t>
            </a:r>
          </a:p>
        </p:txBody>
      </p:sp>
      <p:sp>
        <p:nvSpPr>
          <p:cNvPr id="49" name="20 CuadroTexto">
            <a:extLst>
              <a:ext uri="{FF2B5EF4-FFF2-40B4-BE49-F238E27FC236}">
                <a16:creationId xmlns:a16="http://schemas.microsoft.com/office/drawing/2014/main" id="{203418FE-2669-2D75-2713-A854E9CF4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79" y="3533499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61ECDEB-EDF9-9A6C-3F4F-6BC7AF2E0AE6}"/>
              </a:ext>
            </a:extLst>
          </p:cNvPr>
          <p:cNvCxnSpPr/>
          <p:nvPr/>
        </p:nvCxnSpPr>
        <p:spPr>
          <a:xfrm>
            <a:off x="6328137" y="360626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20 CuadroTexto">
            <a:extLst>
              <a:ext uri="{FF2B5EF4-FFF2-40B4-BE49-F238E27FC236}">
                <a16:creationId xmlns:a16="http://schemas.microsoft.com/office/drawing/2014/main" id="{E4928A61-B238-862A-064D-BADB44043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466" y="337965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2" name="20 CuadroTexto">
            <a:extLst>
              <a:ext uri="{FF2B5EF4-FFF2-40B4-BE49-F238E27FC236}">
                <a16:creationId xmlns:a16="http://schemas.microsoft.com/office/drawing/2014/main" id="{EA2FF42B-7974-4F00-1BF8-DC522AF98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665" y="4531312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7AE3793E-4AAC-3D83-8C68-C055C4175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267" y="4523850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3)</a:t>
            </a:r>
          </a:p>
        </p:txBody>
      </p:sp>
      <p:sp>
        <p:nvSpPr>
          <p:cNvPr id="54" name="20 CuadroTexto">
            <a:extLst>
              <a:ext uri="{FF2B5EF4-FFF2-40B4-BE49-F238E27FC236}">
                <a16:creationId xmlns:a16="http://schemas.microsoft.com/office/drawing/2014/main" id="{3312E7C2-9AF0-DB7A-7507-348099F12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745" y="452384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F57D5996-50FC-C065-86CB-9E23362FB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574" y="4858618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EBC9AFCC-7A01-64B2-375B-25283BB67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768" y="5165114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A9FAB36-28C5-4711-2B88-0B079A7AEB74}"/>
              </a:ext>
            </a:extLst>
          </p:cNvPr>
          <p:cNvCxnSpPr/>
          <p:nvPr/>
        </p:nvCxnSpPr>
        <p:spPr>
          <a:xfrm>
            <a:off x="4299374" y="5231484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20 CuadroTexto">
            <a:extLst>
              <a:ext uri="{FF2B5EF4-FFF2-40B4-BE49-F238E27FC236}">
                <a16:creationId xmlns:a16="http://schemas.microsoft.com/office/drawing/2014/main" id="{6C5622A4-3163-54D5-0C7E-C9DF8FB8E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46" y="4791786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20 CuadroTexto">
            <a:extLst>
              <a:ext uri="{FF2B5EF4-FFF2-40B4-BE49-F238E27FC236}">
                <a16:creationId xmlns:a16="http://schemas.microsoft.com/office/drawing/2014/main" id="{F309BC4E-FB1B-F5ED-47EC-0F7C73AA9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35" y="5098282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06C206D-97CC-8775-01B6-B697E1EB1259}"/>
              </a:ext>
            </a:extLst>
          </p:cNvPr>
          <p:cNvCxnSpPr/>
          <p:nvPr/>
        </p:nvCxnSpPr>
        <p:spPr>
          <a:xfrm>
            <a:off x="5471225" y="516501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20 CuadroTexto">
            <a:extLst>
              <a:ext uri="{FF2B5EF4-FFF2-40B4-BE49-F238E27FC236}">
                <a16:creationId xmlns:a16="http://schemas.microsoft.com/office/drawing/2014/main" id="{1935F01E-F30B-3CF8-DE97-11264E786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8321" y="494957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20 CuadroTexto">
            <a:extLst>
              <a:ext uri="{FF2B5EF4-FFF2-40B4-BE49-F238E27FC236}">
                <a16:creationId xmlns:a16="http://schemas.microsoft.com/office/drawing/2014/main" id="{BD19747A-DA4F-085E-F20C-5586892C4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733" y="49334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3" name="20 CuadroTexto">
            <a:extLst>
              <a:ext uri="{FF2B5EF4-FFF2-40B4-BE49-F238E27FC236}">
                <a16:creationId xmlns:a16="http://schemas.microsoft.com/office/drawing/2014/main" id="{12C670D3-01DC-E05D-D6EB-8387B62FC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510" y="4785037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4" name="20 CuadroTexto">
            <a:extLst>
              <a:ext uri="{FF2B5EF4-FFF2-40B4-BE49-F238E27FC236}">
                <a16:creationId xmlns:a16="http://schemas.microsoft.com/office/drawing/2014/main" id="{243CC27B-E933-BE67-F4B3-2CF5EE54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369" y="5091533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BE0F11E-6FD4-318F-B234-6382D47FBBD0}"/>
              </a:ext>
            </a:extLst>
          </p:cNvPr>
          <p:cNvCxnSpPr/>
          <p:nvPr/>
        </p:nvCxnSpPr>
        <p:spPr>
          <a:xfrm>
            <a:off x="6302310" y="5157903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20 CuadroTexto">
            <a:extLst>
              <a:ext uri="{FF2B5EF4-FFF2-40B4-BE49-F238E27FC236}">
                <a16:creationId xmlns:a16="http://schemas.microsoft.com/office/drawing/2014/main" id="{D09886FB-B8A8-61E7-DC9D-AF32D35DC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9181" y="2772522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67" name="20 CuadroTexto">
            <a:extLst>
              <a:ext uri="{FF2B5EF4-FFF2-40B4-BE49-F238E27FC236}">
                <a16:creationId xmlns:a16="http://schemas.microsoft.com/office/drawing/2014/main" id="{6BFCEB76-1004-0D02-88A6-47EB1178F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810" y="278251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8" name="20 CuadroTexto">
            <a:extLst>
              <a:ext uri="{FF2B5EF4-FFF2-40B4-BE49-F238E27FC236}">
                <a16:creationId xmlns:a16="http://schemas.microsoft.com/office/drawing/2014/main" id="{FFD48A1C-C07B-9DB0-1DC1-AA4F9AB45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270" y="3316759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69" name="20 CuadroTexto">
            <a:extLst>
              <a:ext uri="{FF2B5EF4-FFF2-40B4-BE49-F238E27FC236}">
                <a16:creationId xmlns:a16="http://schemas.microsoft.com/office/drawing/2014/main" id="{B0DFC0F4-6246-8E39-8D2A-92C17F125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7899" y="332675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0" name="20 CuadroTexto">
            <a:extLst>
              <a:ext uri="{FF2B5EF4-FFF2-40B4-BE49-F238E27FC236}">
                <a16:creationId xmlns:a16="http://schemas.microsoft.com/office/drawing/2014/main" id="{CE03874A-F888-5453-4C31-CA7D3D29E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107" y="499310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71" name="20 CuadroTexto">
            <a:extLst>
              <a:ext uri="{FF2B5EF4-FFF2-40B4-BE49-F238E27FC236}">
                <a16:creationId xmlns:a16="http://schemas.microsoft.com/office/drawing/2014/main" id="{D205FD35-2CCA-F09C-773C-C48A1C943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575" y="5897442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74" name="20 CuadroTexto">
            <a:extLst>
              <a:ext uri="{FF2B5EF4-FFF2-40B4-BE49-F238E27FC236}">
                <a16:creationId xmlns:a16="http://schemas.microsoft.com/office/drawing/2014/main" id="{1A65AB2C-818C-1633-FBE1-7A474787D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74" y="5481023"/>
            <a:ext cx="58912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If two events A and B are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then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221878B2-81C5-38FC-5988-824312B04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59" y="590869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ED872E0E-09B0-2395-24AC-FE2528EE9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401" y="592392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77" name="20 CuadroTexto">
            <a:extLst>
              <a:ext uri="{FF2B5EF4-FFF2-40B4-BE49-F238E27FC236}">
                <a16:creationId xmlns:a16="http://schemas.microsoft.com/office/drawing/2014/main" id="{7DC67939-A26A-F6A9-6159-5AEBC98EE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055" y="5906015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5DCA612D-126C-60C4-D52F-30F191112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107" y="59047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20 CuadroTexto">
            <a:extLst>
              <a:ext uri="{FF2B5EF4-FFF2-40B4-BE49-F238E27FC236}">
                <a16:creationId xmlns:a16="http://schemas.microsoft.com/office/drawing/2014/main" id="{B465FA5B-F69E-E279-F275-491A9831D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402" y="6318563"/>
            <a:ext cx="46597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Remember 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 means A and 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99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28"/>
    </mc:Choice>
    <mc:Fallback xmlns="">
      <p:transition spd="slow" advTm="323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6" grpId="0"/>
      <p:bldP spid="9" grpId="0"/>
      <p:bldP spid="11" grpId="0"/>
      <p:bldP spid="29" grpId="0"/>
      <p:bldP spid="39" grpId="0"/>
      <p:bldP spid="43" grpId="0"/>
      <p:bldP spid="46" grpId="0"/>
      <p:bldP spid="24" grpId="0"/>
      <p:bldP spid="25" grpId="0"/>
      <p:bldP spid="26" grpId="0"/>
      <p:bldP spid="2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8" grpId="0"/>
      <p:bldP spid="59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20 CuadroTexto">
            <a:extLst>
              <a:ext uri="{FF2B5EF4-FFF2-40B4-BE49-F238E27FC236}">
                <a16:creationId xmlns:a16="http://schemas.microsoft.com/office/drawing/2014/main" id="{0E28AFCE-2899-9BDC-80D5-D8F12693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1031809"/>
            <a:ext cx="822735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coin is tossed and a square spinner labelled A, B, C, and D is spun simultaneously. Determine the probability of getting a tail and a C.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BEC2791-26D8-2B28-5203-B847F675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66" y="174540"/>
            <a:ext cx="8102881" cy="802564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5E13585-DF74-6DF4-54DB-70390FA40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0491" y="2842031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ECC9540C-525A-55F0-8EFE-FBD7056D9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463" y="2998271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A8863E5A-0CFA-CD2A-277E-91480EF25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685" y="3148527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52823D-3B1F-3060-69D9-3C496C22F7ED}"/>
              </a:ext>
            </a:extLst>
          </p:cNvPr>
          <p:cNvCxnSpPr/>
          <p:nvPr/>
        </p:nvCxnSpPr>
        <p:spPr>
          <a:xfrm>
            <a:off x="6308291" y="321489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0 CuadroTexto">
            <a:extLst>
              <a:ext uri="{FF2B5EF4-FFF2-40B4-BE49-F238E27FC236}">
                <a16:creationId xmlns:a16="http://schemas.microsoft.com/office/drawing/2014/main" id="{EE43F3BA-2AC0-A299-3A86-D6FA4AA5E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122" y="299379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DFAFC157-2D87-6E78-4C3D-F262C518B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056" y="45015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5FDB5684-2BD8-2F79-73A8-F92222B59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72" y="4531312"/>
            <a:ext cx="2501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 and a C)</a:t>
            </a:r>
          </a:p>
        </p:txBody>
      </p:sp>
      <p:sp>
        <p:nvSpPr>
          <p:cNvPr id="36" name="20 CuadroTexto">
            <a:extLst>
              <a:ext uri="{FF2B5EF4-FFF2-40B4-BE49-F238E27FC236}">
                <a16:creationId xmlns:a16="http://schemas.microsoft.com/office/drawing/2014/main" id="{BCC9D91D-52D9-D432-6EDC-06E85D3FA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6371" y="49372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4CC7564D-1846-13C5-F7C7-5FA315A0F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05" y="2998271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A: “Getting a head”.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63ECA1B2-98E9-8E16-3893-F26F9C80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05" y="3714960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B: “Getting a C”.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968E5541-5202-F31D-88C7-09DEA7A28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44" y="2060277"/>
            <a:ext cx="83877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two events are independent since the outcome of the coin toss does not affect the outcome from the spinner and vice versa.</a:t>
            </a:r>
          </a:p>
        </p:txBody>
      </p:sp>
      <p:sp>
        <p:nvSpPr>
          <p:cNvPr id="77" name="20 CuadroTexto">
            <a:extLst>
              <a:ext uri="{FF2B5EF4-FFF2-40B4-BE49-F238E27FC236}">
                <a16:creationId xmlns:a16="http://schemas.microsoft.com/office/drawing/2014/main" id="{3FE28FE6-CD91-4623-398A-D6C6246A0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90" y="3529817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9343DED8-48B0-DD8E-D9AF-CC1F6F6AD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326" y="3686423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3)</a:t>
            </a:r>
          </a:p>
        </p:txBody>
      </p:sp>
      <p:sp>
        <p:nvSpPr>
          <p:cNvPr id="79" name="20 CuadroTexto">
            <a:extLst>
              <a:ext uri="{FF2B5EF4-FFF2-40B4-BE49-F238E27FC236}">
                <a16:creationId xmlns:a16="http://schemas.microsoft.com/office/drawing/2014/main" id="{A1248485-83D0-CD5B-4930-A68E178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079" y="3836313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CCA4580-DCF7-230D-8569-6FCA310105AD}"/>
              </a:ext>
            </a:extLst>
          </p:cNvPr>
          <p:cNvCxnSpPr/>
          <p:nvPr/>
        </p:nvCxnSpPr>
        <p:spPr>
          <a:xfrm>
            <a:off x="6328137" y="3909081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20 CuadroTexto">
            <a:extLst>
              <a:ext uri="{FF2B5EF4-FFF2-40B4-BE49-F238E27FC236}">
                <a16:creationId xmlns:a16="http://schemas.microsoft.com/office/drawing/2014/main" id="{29B1B583-058A-18CC-4095-BC339446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466" y="368247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2" name="20 CuadroTexto">
            <a:extLst>
              <a:ext uri="{FF2B5EF4-FFF2-40B4-BE49-F238E27FC236}">
                <a16:creationId xmlns:a16="http://schemas.microsoft.com/office/drawing/2014/main" id="{06ABACE9-6061-EF09-BCE3-4EE4923D2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665" y="4531312"/>
            <a:ext cx="14848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head)</a:t>
            </a:r>
          </a:p>
        </p:txBody>
      </p:sp>
      <p:sp>
        <p:nvSpPr>
          <p:cNvPr id="83" name="20 CuadroTexto">
            <a:extLst>
              <a:ext uri="{FF2B5EF4-FFF2-40B4-BE49-F238E27FC236}">
                <a16:creationId xmlns:a16="http://schemas.microsoft.com/office/drawing/2014/main" id="{4BD61841-CBE0-33B2-E1BD-1022045AD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267" y="4523850"/>
            <a:ext cx="111775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C)</a:t>
            </a:r>
          </a:p>
        </p:txBody>
      </p:sp>
      <p:sp>
        <p:nvSpPr>
          <p:cNvPr id="84" name="20 CuadroTexto">
            <a:extLst>
              <a:ext uri="{FF2B5EF4-FFF2-40B4-BE49-F238E27FC236}">
                <a16:creationId xmlns:a16="http://schemas.microsoft.com/office/drawing/2014/main" id="{07D96FA8-9EB4-73D9-A766-CFCDAF296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745" y="452384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20 CuadroTexto">
            <a:extLst>
              <a:ext uri="{FF2B5EF4-FFF2-40B4-BE49-F238E27FC236}">
                <a16:creationId xmlns:a16="http://schemas.microsoft.com/office/drawing/2014/main" id="{4862ADD3-778E-5CD4-041D-3E3475F30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574" y="4858618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6" name="20 CuadroTexto">
            <a:extLst>
              <a:ext uri="{FF2B5EF4-FFF2-40B4-BE49-F238E27FC236}">
                <a16:creationId xmlns:a16="http://schemas.microsoft.com/office/drawing/2014/main" id="{E893B155-BDDD-9D97-8FDA-93FEFD8D3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768" y="5165114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45BF7F3-962A-F596-2671-8FF8732D3D4C}"/>
              </a:ext>
            </a:extLst>
          </p:cNvPr>
          <p:cNvCxnSpPr/>
          <p:nvPr/>
        </p:nvCxnSpPr>
        <p:spPr>
          <a:xfrm>
            <a:off x="4299374" y="5231484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20 CuadroTexto">
            <a:extLst>
              <a:ext uri="{FF2B5EF4-FFF2-40B4-BE49-F238E27FC236}">
                <a16:creationId xmlns:a16="http://schemas.microsoft.com/office/drawing/2014/main" id="{F69F5E33-FAAD-06CC-3907-A872C900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46" y="4791786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9" name="20 CuadroTexto">
            <a:extLst>
              <a:ext uri="{FF2B5EF4-FFF2-40B4-BE49-F238E27FC236}">
                <a16:creationId xmlns:a16="http://schemas.microsoft.com/office/drawing/2014/main" id="{5F151C45-C403-A2C3-93AA-5FB422F31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635" y="5098282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E1863B0-1FDE-3205-8975-EF455135EFE2}"/>
              </a:ext>
            </a:extLst>
          </p:cNvPr>
          <p:cNvCxnSpPr/>
          <p:nvPr/>
        </p:nvCxnSpPr>
        <p:spPr>
          <a:xfrm>
            <a:off x="5471225" y="516501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20 CuadroTexto">
            <a:extLst>
              <a:ext uri="{FF2B5EF4-FFF2-40B4-BE49-F238E27FC236}">
                <a16:creationId xmlns:a16="http://schemas.microsoft.com/office/drawing/2014/main" id="{72CE131B-2B1E-5123-974C-DB259C0B1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8321" y="494957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20 CuadroTexto">
            <a:extLst>
              <a:ext uri="{FF2B5EF4-FFF2-40B4-BE49-F238E27FC236}">
                <a16:creationId xmlns:a16="http://schemas.microsoft.com/office/drawing/2014/main" id="{29E79CB3-A82B-0A5D-1B0C-547A2CD1E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733" y="49334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3" name="20 CuadroTexto">
            <a:extLst>
              <a:ext uri="{FF2B5EF4-FFF2-40B4-BE49-F238E27FC236}">
                <a16:creationId xmlns:a16="http://schemas.microsoft.com/office/drawing/2014/main" id="{9B666EB0-65C7-088A-3422-E895258F8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510" y="4785037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4" name="20 CuadroTexto">
            <a:extLst>
              <a:ext uri="{FF2B5EF4-FFF2-40B4-BE49-F238E27FC236}">
                <a16:creationId xmlns:a16="http://schemas.microsoft.com/office/drawing/2014/main" id="{88D4F40F-B511-7AB3-3C8E-46A458FD4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7428" y="5098281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DEFA018-1680-E544-D90B-A5A000ACB71E}"/>
              </a:ext>
            </a:extLst>
          </p:cNvPr>
          <p:cNvCxnSpPr/>
          <p:nvPr/>
        </p:nvCxnSpPr>
        <p:spPr>
          <a:xfrm>
            <a:off x="6302310" y="5157903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20 CuadroTexto">
            <a:extLst>
              <a:ext uri="{FF2B5EF4-FFF2-40B4-BE49-F238E27FC236}">
                <a16:creationId xmlns:a16="http://schemas.microsoft.com/office/drawing/2014/main" id="{EB815ADB-7A4E-1461-3622-8F0393F94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1663" y="2946558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97" name="20 CuadroTexto">
            <a:extLst>
              <a:ext uri="{FF2B5EF4-FFF2-40B4-BE49-F238E27FC236}">
                <a16:creationId xmlns:a16="http://schemas.microsoft.com/office/drawing/2014/main" id="{FC2C3D97-FB83-DC74-1EB5-BCD4DA7D1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1292" y="29565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8" name="20 CuadroTexto">
            <a:extLst>
              <a:ext uri="{FF2B5EF4-FFF2-40B4-BE49-F238E27FC236}">
                <a16:creationId xmlns:a16="http://schemas.microsoft.com/office/drawing/2014/main" id="{7F0EA7EE-A993-BCDF-6411-2E7342836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270" y="3619573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99" name="20 CuadroTexto">
            <a:extLst>
              <a:ext uri="{FF2B5EF4-FFF2-40B4-BE49-F238E27FC236}">
                <a16:creationId xmlns:a16="http://schemas.microsoft.com/office/drawing/2014/main" id="{975915AE-B5EB-F04F-1D66-EC0A0AE33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7899" y="362956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0" name="20 CuadroTexto">
            <a:extLst>
              <a:ext uri="{FF2B5EF4-FFF2-40B4-BE49-F238E27FC236}">
                <a16:creationId xmlns:a16="http://schemas.microsoft.com/office/drawing/2014/main" id="{774071EF-A093-06F5-15D9-FC5BCB9B4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107" y="499310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17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84"/>
    </mc:Choice>
    <mc:Fallback xmlns="">
      <p:transition spd="slow" advTm="293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8" grpId="0"/>
      <p:bldP spid="19" grpId="0"/>
      <p:bldP spid="36" grpId="0"/>
      <p:bldP spid="37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1" grpId="0"/>
      <p:bldP spid="92" grpId="0"/>
      <p:bldP spid="93" grpId="0"/>
      <p:bldP spid="94" grpId="0"/>
      <p:bldP spid="96" grpId="0"/>
      <p:bldP spid="97" grpId="0"/>
      <p:bldP spid="98" grpId="0"/>
      <p:bldP spid="99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870" y="892691"/>
                <a:ext cx="8227354" cy="1393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Diego and Pamela practice archery, Diego has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of hitting a target and Pamela has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if they both fire simultaneously at the target, determine the probability that</a:t>
                </a: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870" y="892691"/>
                <a:ext cx="8227354" cy="1393651"/>
              </a:xfrm>
              <a:prstGeom prst="rect">
                <a:avLst/>
              </a:prstGeom>
              <a:blipFill>
                <a:blip r:embed="rId4"/>
                <a:stretch>
                  <a:fillRect l="-963" b="-78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ABEC2791-26D8-2B28-5203-B847F675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66" y="174540"/>
            <a:ext cx="8102881" cy="802564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5E13585-DF74-6DF4-54DB-70390FA40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802" y="2605352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ECC9540C-525A-55F0-8EFE-FBD7056D9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208" y="2731810"/>
            <a:ext cx="828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A8863E5A-0CFA-CD2A-277E-91480EF25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860" y="2911848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52823D-3B1F-3060-69D9-3C496C22F7ED}"/>
              </a:ext>
            </a:extLst>
          </p:cNvPr>
          <p:cNvCxnSpPr/>
          <p:nvPr/>
        </p:nvCxnSpPr>
        <p:spPr>
          <a:xfrm>
            <a:off x="5941466" y="297821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0 CuadroTexto">
            <a:extLst>
              <a:ext uri="{FF2B5EF4-FFF2-40B4-BE49-F238E27FC236}">
                <a16:creationId xmlns:a16="http://schemas.microsoft.com/office/drawing/2014/main" id="{EE43F3BA-2AC0-A299-3A86-D6FA4AA5E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297" y="27571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DFAFC157-2D87-6E78-4C3D-F262C518B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496" y="384689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5FDB5684-2BD8-2F79-73A8-F92222B59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219" y="3831442"/>
            <a:ext cx="161442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P(both hit)</a:t>
            </a:r>
          </a:p>
        </p:txBody>
      </p:sp>
      <p:sp>
        <p:nvSpPr>
          <p:cNvPr id="36" name="20 CuadroTexto">
            <a:extLst>
              <a:ext uri="{FF2B5EF4-FFF2-40B4-BE49-F238E27FC236}">
                <a16:creationId xmlns:a16="http://schemas.microsoft.com/office/drawing/2014/main" id="{BCC9D91D-52D9-D432-6EDC-06E85D3FA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083" y="383144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4CC7564D-1846-13C5-F7C7-5FA315A0F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768" y="2746193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A: “Diego hits”.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63ECA1B2-98E9-8E16-3893-F26F9C80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5" y="3349271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 B: “Pamela hits”.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968E5541-5202-F31D-88C7-09DEA7A28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5" y="2286342"/>
            <a:ext cx="265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They both hit.</a:t>
            </a:r>
          </a:p>
        </p:txBody>
      </p:sp>
      <p:sp>
        <p:nvSpPr>
          <p:cNvPr id="77" name="20 CuadroTexto">
            <a:extLst>
              <a:ext uri="{FF2B5EF4-FFF2-40B4-BE49-F238E27FC236}">
                <a16:creationId xmlns:a16="http://schemas.microsoft.com/office/drawing/2014/main" id="{3FE28FE6-CD91-4623-398A-D6C6246A0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840" y="3192823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9343DED8-48B0-DD8E-D9AF-CC1F6F6AD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62" y="3334823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79" name="20 CuadroTexto">
            <a:extLst>
              <a:ext uri="{FF2B5EF4-FFF2-40B4-BE49-F238E27FC236}">
                <a16:creationId xmlns:a16="http://schemas.microsoft.com/office/drawing/2014/main" id="{A1248485-83D0-CD5B-4930-A68E178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829" y="3499319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CCA4580-DCF7-230D-8569-6FCA310105AD}"/>
              </a:ext>
            </a:extLst>
          </p:cNvPr>
          <p:cNvCxnSpPr/>
          <p:nvPr/>
        </p:nvCxnSpPr>
        <p:spPr>
          <a:xfrm>
            <a:off x="5915887" y="357208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20 CuadroTexto">
            <a:extLst>
              <a:ext uri="{FF2B5EF4-FFF2-40B4-BE49-F238E27FC236}">
                <a16:creationId xmlns:a16="http://schemas.microsoft.com/office/drawing/2014/main" id="{29B1B583-058A-18CC-4095-BC339446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216" y="33454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2" name="20 CuadroTexto">
            <a:extLst>
              <a:ext uri="{FF2B5EF4-FFF2-40B4-BE49-F238E27FC236}">
                <a16:creationId xmlns:a16="http://schemas.microsoft.com/office/drawing/2014/main" id="{06ABACE9-6061-EF09-BCE3-4EE4923D2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132" y="3817268"/>
            <a:ext cx="74240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83" name="20 CuadroTexto">
            <a:extLst>
              <a:ext uri="{FF2B5EF4-FFF2-40B4-BE49-F238E27FC236}">
                <a16:creationId xmlns:a16="http://schemas.microsoft.com/office/drawing/2014/main" id="{4BD61841-CBE0-33B2-E1BD-1022045AD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222" y="3795399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84" name="20 CuadroTexto">
            <a:extLst>
              <a:ext uri="{FF2B5EF4-FFF2-40B4-BE49-F238E27FC236}">
                <a16:creationId xmlns:a16="http://schemas.microsoft.com/office/drawing/2014/main" id="{07D96FA8-9EB4-73D9-A766-CFCDAF296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9699" y="379539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20 CuadroTexto">
            <a:extLst>
              <a:ext uri="{FF2B5EF4-FFF2-40B4-BE49-F238E27FC236}">
                <a16:creationId xmlns:a16="http://schemas.microsoft.com/office/drawing/2014/main" id="{4862ADD3-778E-5CD4-041D-3E3475F30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2221" y="418044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86" name="20 CuadroTexto">
            <a:extLst>
              <a:ext uri="{FF2B5EF4-FFF2-40B4-BE49-F238E27FC236}">
                <a16:creationId xmlns:a16="http://schemas.microsoft.com/office/drawing/2014/main" id="{E893B155-BDDD-9D97-8FDA-93FEFD8D3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415" y="4486936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545BF7F3-962A-F596-2671-8FF8732D3D4C}"/>
              </a:ext>
            </a:extLst>
          </p:cNvPr>
          <p:cNvCxnSpPr/>
          <p:nvPr/>
        </p:nvCxnSpPr>
        <p:spPr>
          <a:xfrm>
            <a:off x="4330021" y="4553306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20 CuadroTexto">
            <a:extLst>
              <a:ext uri="{FF2B5EF4-FFF2-40B4-BE49-F238E27FC236}">
                <a16:creationId xmlns:a16="http://schemas.microsoft.com/office/drawing/2014/main" id="{F69F5E33-FAAD-06CC-3907-A872C900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279" y="4177910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9" name="20 CuadroTexto">
            <a:extLst>
              <a:ext uri="{FF2B5EF4-FFF2-40B4-BE49-F238E27FC236}">
                <a16:creationId xmlns:a16="http://schemas.microsoft.com/office/drawing/2014/main" id="{5F151C45-C403-A2C3-93AA-5FB422F31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268" y="4484406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E1863B0-1FDE-3205-8975-EF455135EFE2}"/>
              </a:ext>
            </a:extLst>
          </p:cNvPr>
          <p:cNvCxnSpPr/>
          <p:nvPr/>
        </p:nvCxnSpPr>
        <p:spPr>
          <a:xfrm>
            <a:off x="5092858" y="4551142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20 CuadroTexto">
            <a:extLst>
              <a:ext uri="{FF2B5EF4-FFF2-40B4-BE49-F238E27FC236}">
                <a16:creationId xmlns:a16="http://schemas.microsoft.com/office/drawing/2014/main" id="{72CE131B-2B1E-5123-974C-DB259C0B1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954" y="427139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20 CuadroTexto">
            <a:extLst>
              <a:ext uri="{FF2B5EF4-FFF2-40B4-BE49-F238E27FC236}">
                <a16:creationId xmlns:a16="http://schemas.microsoft.com/office/drawing/2014/main" id="{29E79CB3-A82B-0A5D-1B0C-547A2CD1E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366" y="43195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3" name="20 CuadroTexto">
            <a:extLst>
              <a:ext uri="{FF2B5EF4-FFF2-40B4-BE49-F238E27FC236}">
                <a16:creationId xmlns:a16="http://schemas.microsoft.com/office/drawing/2014/main" id="{9B666EB0-65C7-088A-3422-E895258F8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143" y="4171161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4" name="20 CuadroTexto">
            <a:extLst>
              <a:ext uri="{FF2B5EF4-FFF2-40B4-BE49-F238E27FC236}">
                <a16:creationId xmlns:a16="http://schemas.microsoft.com/office/drawing/2014/main" id="{88D4F40F-B511-7AB3-3C8E-46A458FD4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061" y="4484405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DEFA018-1680-E544-D90B-A5A000ACB71E}"/>
              </a:ext>
            </a:extLst>
          </p:cNvPr>
          <p:cNvCxnSpPr/>
          <p:nvPr/>
        </p:nvCxnSpPr>
        <p:spPr>
          <a:xfrm>
            <a:off x="5923943" y="4544027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20 CuadroTexto">
            <a:extLst>
              <a:ext uri="{FF2B5EF4-FFF2-40B4-BE49-F238E27FC236}">
                <a16:creationId xmlns:a16="http://schemas.microsoft.com/office/drawing/2014/main" id="{774071EF-A093-06F5-15D9-FC5BCB9B4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186" y="3846893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DD64404C-4BC9-7064-DE0A-60905E568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6575" y="527773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" name="20 CuadroTexto">
            <a:extLst>
              <a:ext uri="{FF2B5EF4-FFF2-40B4-BE49-F238E27FC236}">
                <a16:creationId xmlns:a16="http://schemas.microsoft.com/office/drawing/2014/main" id="{0C94A99A-2389-D664-67C9-5F7EFD955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223" y="5262285"/>
            <a:ext cx="18047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P(both miss)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BDD6B515-90B6-B805-4614-24B291CEB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162" y="52622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3DFB6905-6730-2A35-F52E-22F9F7E26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197" y="5248111"/>
            <a:ext cx="8134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P(A’)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CE0462C7-90D2-4871-6D58-1075FDC3D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301" y="5226242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P(B’)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EE15FA32-2DE1-B1A4-AC11-40C575913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78" y="522624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CAAE9713-AAD0-72CE-1000-326E13A15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803" y="569705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8EAC45DE-5E1D-9A6E-73E3-65B066EF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997" y="6003552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C71CD9-87B5-8738-6B09-30C309D8A24A}"/>
              </a:ext>
            </a:extLst>
          </p:cNvPr>
          <p:cNvCxnSpPr/>
          <p:nvPr/>
        </p:nvCxnSpPr>
        <p:spPr>
          <a:xfrm>
            <a:off x="4688603" y="6069922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>
            <a:extLst>
              <a:ext uri="{FF2B5EF4-FFF2-40B4-BE49-F238E27FC236}">
                <a16:creationId xmlns:a16="http://schemas.microsoft.com/office/drawing/2014/main" id="{8B60200E-4C9B-0A8D-85E0-B06F4D9F2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861" y="5694526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D18EDDFA-0C0C-6EB5-578F-05C78BF9A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850" y="6001022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E8C89A-AFB7-BAFB-B09F-8BF51FC4030E}"/>
              </a:ext>
            </a:extLst>
          </p:cNvPr>
          <p:cNvCxnSpPr/>
          <p:nvPr/>
        </p:nvCxnSpPr>
        <p:spPr>
          <a:xfrm>
            <a:off x="5451440" y="6067758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0 CuadroTexto">
            <a:extLst>
              <a:ext uri="{FF2B5EF4-FFF2-40B4-BE49-F238E27FC236}">
                <a16:creationId xmlns:a16="http://schemas.microsoft.com/office/drawing/2014/main" id="{FE22EA94-5C23-4EDE-45DF-9FB3C1CFE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536" y="57880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512AB2B0-A577-741F-7F63-3860D24A7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1948" y="583617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540791FD-06BE-13C8-761F-BA6997244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977" y="568793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9271E5FE-C5DE-E603-7B24-6570B99BD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0" y="6001021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A20E4-383C-ACFB-6C7C-0DDC63EA7AE2}"/>
              </a:ext>
            </a:extLst>
          </p:cNvPr>
          <p:cNvCxnSpPr/>
          <p:nvPr/>
        </p:nvCxnSpPr>
        <p:spPr>
          <a:xfrm>
            <a:off x="6282525" y="6060643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0 CuadroTexto">
            <a:extLst>
              <a:ext uri="{FF2B5EF4-FFF2-40B4-BE49-F238E27FC236}">
                <a16:creationId xmlns:a16="http://schemas.microsoft.com/office/drawing/2014/main" id="{C6C02D01-2BB7-63C9-5351-92CDF2EAC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265" y="5277736"/>
            <a:ext cx="13852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P(A’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B’)</a:t>
            </a:r>
          </a:p>
        </p:txBody>
      </p:sp>
      <p:sp>
        <p:nvSpPr>
          <p:cNvPr id="30" name="20 CuadroTexto">
            <a:extLst>
              <a:ext uri="{FF2B5EF4-FFF2-40B4-BE49-F238E27FC236}">
                <a16:creationId xmlns:a16="http://schemas.microsoft.com/office/drawing/2014/main" id="{E12B45C8-CD1F-5C26-BDF1-D663CA83C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1579" y="261771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7660BDAF-86B0-8AEC-3A08-1E989B2DB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639" y="2744174"/>
            <a:ext cx="828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P(A’)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3A244F11-1407-1152-7298-3B77F1B3B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637" y="2924212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8555971-A728-F921-45CE-374D3C58BF47}"/>
              </a:ext>
            </a:extLst>
          </p:cNvPr>
          <p:cNvCxnSpPr/>
          <p:nvPr/>
        </p:nvCxnSpPr>
        <p:spPr>
          <a:xfrm>
            <a:off x="7691243" y="2990582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20 CuadroTexto">
            <a:extLst>
              <a:ext uri="{FF2B5EF4-FFF2-40B4-BE49-F238E27FC236}">
                <a16:creationId xmlns:a16="http://schemas.microsoft.com/office/drawing/2014/main" id="{AA888B86-3571-0366-942D-580716A04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074" y="27694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863D0567-C7D6-3072-8A89-525AB3A9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8617" y="3205187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3923CAC-08FF-3636-F33F-6A80AC8A0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7493" y="3347187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P(B’)</a:t>
            </a:r>
          </a:p>
        </p:txBody>
      </p:sp>
      <p:sp>
        <p:nvSpPr>
          <p:cNvPr id="40" name="20 CuadroTexto">
            <a:extLst>
              <a:ext uri="{FF2B5EF4-FFF2-40B4-BE49-F238E27FC236}">
                <a16:creationId xmlns:a16="http://schemas.microsoft.com/office/drawing/2014/main" id="{2D45CFB2-08A3-DF49-0745-4D1200ECB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8606" y="3511683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C16A11F-A39B-3F3E-A849-8A3E9C568811}"/>
              </a:ext>
            </a:extLst>
          </p:cNvPr>
          <p:cNvCxnSpPr/>
          <p:nvPr/>
        </p:nvCxnSpPr>
        <p:spPr>
          <a:xfrm>
            <a:off x="7665664" y="3584451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20 CuadroTexto">
            <a:extLst>
              <a:ext uri="{FF2B5EF4-FFF2-40B4-BE49-F238E27FC236}">
                <a16:creationId xmlns:a16="http://schemas.microsoft.com/office/drawing/2014/main" id="{85A0529D-8292-5C2E-A428-D176EE793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993" y="335784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0AD48FE0-8DF3-39B5-9FF3-E2C1D185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25" y="2240465"/>
            <a:ext cx="30237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They both miss.</a:t>
            </a:r>
          </a:p>
        </p:txBody>
      </p:sp>
      <p:sp>
        <p:nvSpPr>
          <p:cNvPr id="46" name="20 CuadroTexto">
            <a:extLst>
              <a:ext uri="{FF2B5EF4-FFF2-40B4-BE49-F238E27FC236}">
                <a16:creationId xmlns:a16="http://schemas.microsoft.com/office/drawing/2014/main" id="{5E0C4320-8DC4-C1CC-AD89-F5BAF3A6A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748" y="433786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7" name="20 CuadroTexto">
            <a:extLst>
              <a:ext uri="{FF2B5EF4-FFF2-40B4-BE49-F238E27FC236}">
                <a16:creationId xmlns:a16="http://schemas.microsoft.com/office/drawing/2014/main" id="{8C8B62C2-A63D-21AE-6DDC-C363ED40E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745" y="58523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137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70"/>
    </mc:Choice>
    <mc:Fallback xmlns="">
      <p:transition spd="slow" advTm="31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-0.2901 0.3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14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8" grpId="0"/>
      <p:bldP spid="19" grpId="0"/>
      <p:bldP spid="36" grpId="0"/>
      <p:bldP spid="37" grpId="0"/>
      <p:bldP spid="75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1" grpId="0"/>
      <p:bldP spid="92" grpId="0"/>
      <p:bldP spid="93" grpId="0"/>
      <p:bldP spid="94" grpId="0"/>
      <p:bldP spid="100" grpId="0"/>
      <p:bldP spid="2" grpId="0"/>
      <p:bldP spid="5" grpId="0"/>
      <p:bldP spid="6" grpId="0"/>
      <p:bldP spid="7" grpId="0"/>
      <p:bldP spid="8" grpId="0"/>
      <p:bldP spid="9" grpId="0"/>
      <p:bldP spid="11" grpId="0"/>
      <p:bldP spid="17" grpId="0"/>
      <p:bldP spid="21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4" grpId="0"/>
      <p:bldP spid="35" grpId="0"/>
      <p:bldP spid="39" grpId="0"/>
      <p:bldP spid="40" grpId="0"/>
      <p:bldP spid="44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20 CuadroTexto">
            <a:extLst>
              <a:ext uri="{FF2B5EF4-FFF2-40B4-BE49-F238E27FC236}">
                <a16:creationId xmlns:a16="http://schemas.microsoft.com/office/drawing/2014/main" id="{0E28AFCE-2899-9BDC-80D5-D8F12693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89" y="709683"/>
            <a:ext cx="48379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marble is selected at random from each of these bags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BEC2791-26D8-2B28-5203-B847F675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580" y="75692"/>
            <a:ext cx="8102881" cy="741106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The multiplication law of probability</a:t>
            </a:r>
            <a:endParaRPr lang="en-GB" dirty="0"/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5E13585-DF74-6DF4-54DB-70390FA40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1251" y="457910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GB" altLang="en-US" sz="22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4CC7564D-1846-13C5-F7C7-5FA315A0F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8" y="2758271"/>
            <a:ext cx="828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63ECA1B2-98E9-8E16-3893-F26F9C80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645" y="2772221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represent a Blue marble</a:t>
            </a:r>
          </a:p>
        </p:txBody>
      </p:sp>
      <p:sp>
        <p:nvSpPr>
          <p:cNvPr id="76" name="20 CuadroTexto">
            <a:extLst>
              <a:ext uri="{FF2B5EF4-FFF2-40B4-BE49-F238E27FC236}">
                <a16:creationId xmlns:a16="http://schemas.microsoft.com/office/drawing/2014/main" id="{968E5541-5202-F31D-88C7-09DEA7A28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" y="1389958"/>
            <a:ext cx="506910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93700" indent="-393700"/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Draw a tree diagram to display the possible outcomes.</a:t>
            </a:r>
          </a:p>
        </p:txBody>
      </p:sp>
      <p:sp>
        <p:nvSpPr>
          <p:cNvPr id="78" name="20 CuadroTexto">
            <a:extLst>
              <a:ext uri="{FF2B5EF4-FFF2-40B4-BE49-F238E27FC236}">
                <a16:creationId xmlns:a16="http://schemas.microsoft.com/office/drawing/2014/main" id="{9343DED8-48B0-DD8E-D9AF-CC1F6F6AD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926" y="4147800"/>
            <a:ext cx="4141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" name="20 CuadroTexto">
            <a:extLst>
              <a:ext uri="{FF2B5EF4-FFF2-40B4-BE49-F238E27FC236}">
                <a16:creationId xmlns:a16="http://schemas.microsoft.com/office/drawing/2014/main" id="{0C94A99A-2389-D664-67C9-5F7EFD955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344" y="4617092"/>
            <a:ext cx="180473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b="0" dirty="0">
                <a:latin typeface="+mn-lt"/>
                <a:cs typeface="Arial" panose="020B0604020202020204" pitchFamily="34" charset="0"/>
              </a:rPr>
              <a:t>If two or more branches satisfy the event, the probabilities are added</a:t>
            </a: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CAAE9713-AAD0-72CE-1000-326E13A15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785" y="4331770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8EAC45DE-5E1D-9A6E-73E3-65B066EF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979" y="4638266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C71CD9-87B5-8738-6B09-30C309D8A24A}"/>
              </a:ext>
            </a:extLst>
          </p:cNvPr>
          <p:cNvCxnSpPr/>
          <p:nvPr/>
        </p:nvCxnSpPr>
        <p:spPr>
          <a:xfrm>
            <a:off x="4601585" y="4704636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>
            <a:extLst>
              <a:ext uri="{FF2B5EF4-FFF2-40B4-BE49-F238E27FC236}">
                <a16:creationId xmlns:a16="http://schemas.microsoft.com/office/drawing/2014/main" id="{8B60200E-4C9B-0A8D-85E0-B06F4D9F2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843" y="4329240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D18EDDFA-0C0C-6EB5-578F-05C78BF9A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832" y="4635736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E8C89A-AFB7-BAFB-B09F-8BF51FC4030E}"/>
              </a:ext>
            </a:extLst>
          </p:cNvPr>
          <p:cNvCxnSpPr/>
          <p:nvPr/>
        </p:nvCxnSpPr>
        <p:spPr>
          <a:xfrm>
            <a:off x="5364422" y="4702472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0 CuadroTexto">
            <a:extLst>
              <a:ext uri="{FF2B5EF4-FFF2-40B4-BE49-F238E27FC236}">
                <a16:creationId xmlns:a16="http://schemas.microsoft.com/office/drawing/2014/main" id="{FE22EA94-5C23-4EDE-45DF-9FB3C1CFE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518" y="442272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512AB2B0-A577-741F-7F63-3860D24A7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4930" y="447088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540791FD-06BE-13C8-761F-BA6997244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1959" y="4322644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9271E5FE-C5DE-E603-7B24-6570B99BD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8042" y="4635735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A20E4-383C-ACFB-6C7C-0DDC63EA7AE2}"/>
              </a:ext>
            </a:extLst>
          </p:cNvPr>
          <p:cNvCxnSpPr/>
          <p:nvPr/>
        </p:nvCxnSpPr>
        <p:spPr>
          <a:xfrm>
            <a:off x="6195507" y="4695357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3923CAC-08FF-3636-F33F-6A80AC8A0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157" y="4597741"/>
            <a:ext cx="4451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0AD48FE0-8DF3-39B5-9FF3-E2C1D185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" y="2057540"/>
            <a:ext cx="4955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93700" indent="-393700"/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Find the probability of obtaining a blue marble and a red marble.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D83F233-4278-A34E-2ABB-8109B3E3C4CF}"/>
              </a:ext>
            </a:extLst>
          </p:cNvPr>
          <p:cNvGrpSpPr/>
          <p:nvPr/>
        </p:nvGrpSpPr>
        <p:grpSpPr>
          <a:xfrm>
            <a:off x="5446011" y="948678"/>
            <a:ext cx="1704135" cy="1616955"/>
            <a:chOff x="8745314" y="838954"/>
            <a:chExt cx="1886740" cy="1832398"/>
          </a:xfrm>
        </p:grpSpPr>
        <p:sp>
          <p:nvSpPr>
            <p:cNvPr id="49" name="Freeform 23">
              <a:extLst>
                <a:ext uri="{FF2B5EF4-FFF2-40B4-BE49-F238E27FC236}">
                  <a16:creationId xmlns:a16="http://schemas.microsoft.com/office/drawing/2014/main" id="{D27C34C7-3C26-2A05-E110-48A97D64E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5314" y="838954"/>
              <a:ext cx="1886740" cy="1832398"/>
            </a:xfrm>
            <a:custGeom>
              <a:avLst/>
              <a:gdLst/>
              <a:ahLst/>
              <a:cxnLst>
                <a:cxn ang="0">
                  <a:pos x="197" y="73"/>
                </a:cxn>
                <a:cxn ang="0">
                  <a:pos x="278" y="160"/>
                </a:cxn>
                <a:cxn ang="0">
                  <a:pos x="491" y="274"/>
                </a:cxn>
                <a:cxn ang="0">
                  <a:pos x="431" y="445"/>
                </a:cxn>
                <a:cxn ang="0">
                  <a:pos x="224" y="541"/>
                </a:cxn>
                <a:cxn ang="0">
                  <a:pos x="104" y="642"/>
                </a:cxn>
                <a:cxn ang="0">
                  <a:pos x="41" y="769"/>
                </a:cxn>
                <a:cxn ang="0">
                  <a:pos x="20" y="928"/>
                </a:cxn>
                <a:cxn ang="0">
                  <a:pos x="50" y="1018"/>
                </a:cxn>
                <a:cxn ang="0">
                  <a:pos x="95" y="1084"/>
                </a:cxn>
                <a:cxn ang="0">
                  <a:pos x="158" y="1144"/>
                </a:cxn>
                <a:cxn ang="0">
                  <a:pos x="239" y="1195"/>
                </a:cxn>
                <a:cxn ang="0">
                  <a:pos x="377" y="1246"/>
                </a:cxn>
                <a:cxn ang="0">
                  <a:pos x="488" y="1282"/>
                </a:cxn>
                <a:cxn ang="0">
                  <a:pos x="620" y="1300"/>
                </a:cxn>
                <a:cxn ang="0">
                  <a:pos x="749" y="1300"/>
                </a:cxn>
                <a:cxn ang="0">
                  <a:pos x="905" y="1291"/>
                </a:cxn>
                <a:cxn ang="0">
                  <a:pos x="1094" y="1258"/>
                </a:cxn>
                <a:cxn ang="0">
                  <a:pos x="1235" y="1198"/>
                </a:cxn>
                <a:cxn ang="0">
                  <a:pos x="1310" y="1117"/>
                </a:cxn>
                <a:cxn ang="0">
                  <a:pos x="1343" y="1036"/>
                </a:cxn>
                <a:cxn ang="0">
                  <a:pos x="1367" y="958"/>
                </a:cxn>
                <a:cxn ang="0">
                  <a:pos x="1379" y="853"/>
                </a:cxn>
                <a:cxn ang="0">
                  <a:pos x="1355" y="733"/>
                </a:cxn>
                <a:cxn ang="0">
                  <a:pos x="1253" y="604"/>
                </a:cxn>
                <a:cxn ang="0">
                  <a:pos x="1175" y="547"/>
                </a:cxn>
                <a:cxn ang="0">
                  <a:pos x="1112" y="508"/>
                </a:cxn>
                <a:cxn ang="0">
                  <a:pos x="1025" y="475"/>
                </a:cxn>
                <a:cxn ang="0">
                  <a:pos x="917" y="421"/>
                </a:cxn>
                <a:cxn ang="0">
                  <a:pos x="878" y="364"/>
                </a:cxn>
                <a:cxn ang="0">
                  <a:pos x="953" y="229"/>
                </a:cxn>
                <a:cxn ang="0">
                  <a:pos x="1052" y="175"/>
                </a:cxn>
                <a:cxn ang="0">
                  <a:pos x="1160" y="55"/>
                </a:cxn>
                <a:cxn ang="0">
                  <a:pos x="1043" y="55"/>
                </a:cxn>
                <a:cxn ang="0">
                  <a:pos x="965" y="43"/>
                </a:cxn>
                <a:cxn ang="0">
                  <a:pos x="911" y="64"/>
                </a:cxn>
                <a:cxn ang="0">
                  <a:pos x="848" y="19"/>
                </a:cxn>
                <a:cxn ang="0">
                  <a:pos x="757" y="74"/>
                </a:cxn>
                <a:cxn ang="0">
                  <a:pos x="614" y="40"/>
                </a:cxn>
                <a:cxn ang="0">
                  <a:pos x="465" y="74"/>
                </a:cxn>
                <a:cxn ang="0">
                  <a:pos x="396" y="97"/>
                </a:cxn>
                <a:cxn ang="0">
                  <a:pos x="281" y="66"/>
                </a:cxn>
                <a:cxn ang="0">
                  <a:pos x="233" y="4"/>
                </a:cxn>
                <a:cxn ang="0">
                  <a:pos x="197" y="73"/>
                </a:cxn>
              </a:cxnLst>
              <a:rect l="0" t="0" r="r" b="b"/>
              <a:pathLst>
                <a:path w="1381" h="1304">
                  <a:moveTo>
                    <a:pt x="197" y="73"/>
                  </a:moveTo>
                  <a:cubicBezTo>
                    <a:pt x="205" y="99"/>
                    <a:pt x="259" y="141"/>
                    <a:pt x="278" y="160"/>
                  </a:cubicBezTo>
                  <a:cubicBezTo>
                    <a:pt x="323" y="193"/>
                    <a:pt x="477" y="234"/>
                    <a:pt x="491" y="274"/>
                  </a:cubicBezTo>
                  <a:cubicBezTo>
                    <a:pt x="488" y="340"/>
                    <a:pt x="500" y="394"/>
                    <a:pt x="431" y="445"/>
                  </a:cubicBezTo>
                  <a:cubicBezTo>
                    <a:pt x="383" y="469"/>
                    <a:pt x="293" y="499"/>
                    <a:pt x="224" y="541"/>
                  </a:cubicBezTo>
                  <a:cubicBezTo>
                    <a:pt x="167" y="589"/>
                    <a:pt x="139" y="607"/>
                    <a:pt x="104" y="642"/>
                  </a:cubicBezTo>
                  <a:cubicBezTo>
                    <a:pt x="81" y="665"/>
                    <a:pt x="50" y="718"/>
                    <a:pt x="41" y="769"/>
                  </a:cubicBezTo>
                  <a:cubicBezTo>
                    <a:pt x="22" y="839"/>
                    <a:pt x="0" y="854"/>
                    <a:pt x="20" y="928"/>
                  </a:cubicBezTo>
                  <a:cubicBezTo>
                    <a:pt x="41" y="994"/>
                    <a:pt x="23" y="976"/>
                    <a:pt x="50" y="1018"/>
                  </a:cubicBezTo>
                  <a:cubicBezTo>
                    <a:pt x="86" y="1072"/>
                    <a:pt x="50" y="1018"/>
                    <a:pt x="95" y="1084"/>
                  </a:cubicBezTo>
                  <a:cubicBezTo>
                    <a:pt x="158" y="1141"/>
                    <a:pt x="141" y="1130"/>
                    <a:pt x="158" y="1144"/>
                  </a:cubicBezTo>
                  <a:cubicBezTo>
                    <a:pt x="167" y="1152"/>
                    <a:pt x="161" y="1144"/>
                    <a:pt x="239" y="1195"/>
                  </a:cubicBezTo>
                  <a:cubicBezTo>
                    <a:pt x="374" y="1246"/>
                    <a:pt x="242" y="1195"/>
                    <a:pt x="377" y="1246"/>
                  </a:cubicBezTo>
                  <a:cubicBezTo>
                    <a:pt x="488" y="1276"/>
                    <a:pt x="377" y="1246"/>
                    <a:pt x="488" y="1282"/>
                  </a:cubicBezTo>
                  <a:cubicBezTo>
                    <a:pt x="614" y="1297"/>
                    <a:pt x="578" y="1293"/>
                    <a:pt x="620" y="1300"/>
                  </a:cubicBezTo>
                  <a:cubicBezTo>
                    <a:pt x="643" y="1304"/>
                    <a:pt x="749" y="1300"/>
                    <a:pt x="749" y="1300"/>
                  </a:cubicBezTo>
                  <a:cubicBezTo>
                    <a:pt x="808" y="1297"/>
                    <a:pt x="845" y="1303"/>
                    <a:pt x="905" y="1291"/>
                  </a:cubicBezTo>
                  <a:cubicBezTo>
                    <a:pt x="948" y="1288"/>
                    <a:pt x="1022" y="1276"/>
                    <a:pt x="1094" y="1258"/>
                  </a:cubicBezTo>
                  <a:cubicBezTo>
                    <a:pt x="1158" y="1236"/>
                    <a:pt x="1175" y="1240"/>
                    <a:pt x="1235" y="1198"/>
                  </a:cubicBezTo>
                  <a:cubicBezTo>
                    <a:pt x="1277" y="1165"/>
                    <a:pt x="1290" y="1139"/>
                    <a:pt x="1310" y="1117"/>
                  </a:cubicBezTo>
                  <a:cubicBezTo>
                    <a:pt x="1319" y="1092"/>
                    <a:pt x="1336" y="1061"/>
                    <a:pt x="1343" y="1036"/>
                  </a:cubicBezTo>
                  <a:cubicBezTo>
                    <a:pt x="1340" y="1022"/>
                    <a:pt x="1361" y="988"/>
                    <a:pt x="1367" y="958"/>
                  </a:cubicBezTo>
                  <a:cubicBezTo>
                    <a:pt x="1373" y="928"/>
                    <a:pt x="1381" y="890"/>
                    <a:pt x="1379" y="853"/>
                  </a:cubicBezTo>
                  <a:cubicBezTo>
                    <a:pt x="1376" y="789"/>
                    <a:pt x="1379" y="844"/>
                    <a:pt x="1355" y="733"/>
                  </a:cubicBezTo>
                  <a:cubicBezTo>
                    <a:pt x="1316" y="631"/>
                    <a:pt x="1322" y="673"/>
                    <a:pt x="1253" y="604"/>
                  </a:cubicBezTo>
                  <a:cubicBezTo>
                    <a:pt x="1233" y="577"/>
                    <a:pt x="1184" y="561"/>
                    <a:pt x="1175" y="547"/>
                  </a:cubicBezTo>
                  <a:cubicBezTo>
                    <a:pt x="1171" y="540"/>
                    <a:pt x="1151" y="529"/>
                    <a:pt x="1112" y="508"/>
                  </a:cubicBezTo>
                  <a:cubicBezTo>
                    <a:pt x="1058" y="490"/>
                    <a:pt x="1035" y="486"/>
                    <a:pt x="1025" y="475"/>
                  </a:cubicBezTo>
                  <a:cubicBezTo>
                    <a:pt x="953" y="454"/>
                    <a:pt x="957" y="470"/>
                    <a:pt x="917" y="421"/>
                  </a:cubicBezTo>
                  <a:cubicBezTo>
                    <a:pt x="903" y="404"/>
                    <a:pt x="888" y="384"/>
                    <a:pt x="878" y="364"/>
                  </a:cubicBezTo>
                  <a:cubicBezTo>
                    <a:pt x="856" y="320"/>
                    <a:pt x="887" y="259"/>
                    <a:pt x="953" y="229"/>
                  </a:cubicBezTo>
                  <a:cubicBezTo>
                    <a:pt x="1052" y="172"/>
                    <a:pt x="1010" y="217"/>
                    <a:pt x="1052" y="175"/>
                  </a:cubicBezTo>
                  <a:cubicBezTo>
                    <a:pt x="1091" y="136"/>
                    <a:pt x="1154" y="72"/>
                    <a:pt x="1160" y="55"/>
                  </a:cubicBezTo>
                  <a:cubicBezTo>
                    <a:pt x="1174" y="12"/>
                    <a:pt x="1062" y="109"/>
                    <a:pt x="1043" y="55"/>
                  </a:cubicBezTo>
                  <a:cubicBezTo>
                    <a:pt x="1020" y="57"/>
                    <a:pt x="987" y="37"/>
                    <a:pt x="965" y="43"/>
                  </a:cubicBezTo>
                  <a:cubicBezTo>
                    <a:pt x="958" y="45"/>
                    <a:pt x="917" y="60"/>
                    <a:pt x="911" y="64"/>
                  </a:cubicBezTo>
                  <a:cubicBezTo>
                    <a:pt x="897" y="72"/>
                    <a:pt x="863" y="14"/>
                    <a:pt x="848" y="19"/>
                  </a:cubicBezTo>
                  <a:cubicBezTo>
                    <a:pt x="824" y="56"/>
                    <a:pt x="799" y="63"/>
                    <a:pt x="757" y="74"/>
                  </a:cubicBezTo>
                  <a:cubicBezTo>
                    <a:pt x="712" y="67"/>
                    <a:pt x="650" y="63"/>
                    <a:pt x="614" y="40"/>
                  </a:cubicBezTo>
                  <a:cubicBezTo>
                    <a:pt x="513" y="47"/>
                    <a:pt x="543" y="47"/>
                    <a:pt x="465" y="74"/>
                  </a:cubicBezTo>
                  <a:cubicBezTo>
                    <a:pt x="442" y="82"/>
                    <a:pt x="396" y="97"/>
                    <a:pt x="396" y="97"/>
                  </a:cubicBezTo>
                  <a:cubicBezTo>
                    <a:pt x="342" y="91"/>
                    <a:pt x="322" y="93"/>
                    <a:pt x="281" y="66"/>
                  </a:cubicBezTo>
                  <a:cubicBezTo>
                    <a:pt x="253" y="69"/>
                    <a:pt x="261" y="0"/>
                    <a:pt x="233" y="4"/>
                  </a:cubicBezTo>
                  <a:cubicBezTo>
                    <a:pt x="199" y="8"/>
                    <a:pt x="197" y="55"/>
                    <a:pt x="197" y="7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9900"/>
                </a:gs>
              </a:gsLst>
              <a:path path="rect">
                <a:fillToRect l="50000" t="50000" r="50000" b="50000"/>
              </a:path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pic>
          <p:nvPicPr>
            <p:cNvPr id="50" name="Picture 24" descr="marble1">
              <a:extLst>
                <a:ext uri="{FF2B5EF4-FFF2-40B4-BE49-F238E27FC236}">
                  <a16:creationId xmlns:a16="http://schemas.microsoft.com/office/drawing/2014/main" id="{1468D99B-26A7-4D41-9476-290CC7AA95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501622" y="1870988"/>
              <a:ext cx="362046" cy="372381"/>
            </a:xfrm>
            <a:prstGeom prst="rect">
              <a:avLst/>
            </a:prstGeom>
            <a:noFill/>
          </p:spPr>
        </p:pic>
        <p:pic>
          <p:nvPicPr>
            <p:cNvPr id="51" name="Picture 25" descr="marble2">
              <a:extLst>
                <a:ext uri="{FF2B5EF4-FFF2-40B4-BE49-F238E27FC236}">
                  <a16:creationId xmlns:a16="http://schemas.microsoft.com/office/drawing/2014/main" id="{CB6BFD4B-6810-3E2F-31D0-383C91F836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027905" y="2197311"/>
              <a:ext cx="363413" cy="373787"/>
            </a:xfrm>
            <a:prstGeom prst="rect">
              <a:avLst/>
            </a:prstGeom>
            <a:noFill/>
          </p:spPr>
        </p:pic>
        <p:pic>
          <p:nvPicPr>
            <p:cNvPr id="56" name="Picture 30" descr="marble1">
              <a:extLst>
                <a:ext uri="{FF2B5EF4-FFF2-40B4-BE49-F238E27FC236}">
                  <a16:creationId xmlns:a16="http://schemas.microsoft.com/office/drawing/2014/main" id="{154734AC-8E96-AA9C-76D9-8303FE9C7A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684993" y="2224661"/>
              <a:ext cx="363413" cy="373787"/>
            </a:xfrm>
            <a:prstGeom prst="rect">
              <a:avLst/>
            </a:prstGeom>
            <a:noFill/>
          </p:spPr>
        </p:pic>
        <p:pic>
          <p:nvPicPr>
            <p:cNvPr id="58" name="Picture 32" descr="marble1">
              <a:extLst>
                <a:ext uri="{FF2B5EF4-FFF2-40B4-BE49-F238E27FC236}">
                  <a16:creationId xmlns:a16="http://schemas.microsoft.com/office/drawing/2014/main" id="{00AD7106-103F-649C-664D-A04A78417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912896" y="2100151"/>
              <a:ext cx="362046" cy="372381"/>
            </a:xfrm>
            <a:prstGeom prst="rect">
              <a:avLst/>
            </a:prstGeom>
            <a:noFill/>
          </p:spPr>
        </p:pic>
        <p:pic>
          <p:nvPicPr>
            <p:cNvPr id="59" name="Picture 33" descr="marble2">
              <a:extLst>
                <a:ext uri="{FF2B5EF4-FFF2-40B4-BE49-F238E27FC236}">
                  <a16:creationId xmlns:a16="http://schemas.microsoft.com/office/drawing/2014/main" id="{3CED82E9-449B-A18E-1B6C-3CDBAEE08F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271251" y="2224662"/>
              <a:ext cx="363413" cy="373787"/>
            </a:xfrm>
            <a:prstGeom prst="rect">
              <a:avLst/>
            </a:prstGeom>
            <a:noFill/>
          </p:spPr>
        </p:pic>
      </p:grpSp>
      <p:grpSp>
        <p:nvGrpSpPr>
          <p:cNvPr id="60" name="Group 22">
            <a:extLst>
              <a:ext uri="{FF2B5EF4-FFF2-40B4-BE49-F238E27FC236}">
                <a16:creationId xmlns:a16="http://schemas.microsoft.com/office/drawing/2014/main" id="{4ED1FA47-853E-14A9-4DE8-55FD78D2D5D3}"/>
              </a:ext>
            </a:extLst>
          </p:cNvPr>
          <p:cNvGrpSpPr>
            <a:grpSpLocks/>
          </p:cNvGrpSpPr>
          <p:nvPr/>
        </p:nvGrpSpPr>
        <p:grpSpPr bwMode="auto">
          <a:xfrm>
            <a:off x="7253272" y="899407"/>
            <a:ext cx="1700784" cy="1618488"/>
            <a:chOff x="487" y="2408"/>
            <a:chExt cx="1381" cy="1304"/>
          </a:xfrm>
        </p:grpSpPr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6B84C821-8760-4A41-807C-06D1D6872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" y="2408"/>
              <a:ext cx="1381" cy="1304"/>
            </a:xfrm>
            <a:custGeom>
              <a:avLst/>
              <a:gdLst/>
              <a:ahLst/>
              <a:cxnLst>
                <a:cxn ang="0">
                  <a:pos x="197" y="73"/>
                </a:cxn>
                <a:cxn ang="0">
                  <a:pos x="278" y="160"/>
                </a:cxn>
                <a:cxn ang="0">
                  <a:pos x="491" y="274"/>
                </a:cxn>
                <a:cxn ang="0">
                  <a:pos x="431" y="445"/>
                </a:cxn>
                <a:cxn ang="0">
                  <a:pos x="224" y="541"/>
                </a:cxn>
                <a:cxn ang="0">
                  <a:pos x="104" y="642"/>
                </a:cxn>
                <a:cxn ang="0">
                  <a:pos x="41" y="769"/>
                </a:cxn>
                <a:cxn ang="0">
                  <a:pos x="20" y="928"/>
                </a:cxn>
                <a:cxn ang="0">
                  <a:pos x="50" y="1018"/>
                </a:cxn>
                <a:cxn ang="0">
                  <a:pos x="95" y="1084"/>
                </a:cxn>
                <a:cxn ang="0">
                  <a:pos x="158" y="1144"/>
                </a:cxn>
                <a:cxn ang="0">
                  <a:pos x="239" y="1195"/>
                </a:cxn>
                <a:cxn ang="0">
                  <a:pos x="377" y="1246"/>
                </a:cxn>
                <a:cxn ang="0">
                  <a:pos x="488" y="1282"/>
                </a:cxn>
                <a:cxn ang="0">
                  <a:pos x="620" y="1300"/>
                </a:cxn>
                <a:cxn ang="0">
                  <a:pos x="749" y="1300"/>
                </a:cxn>
                <a:cxn ang="0">
                  <a:pos x="905" y="1291"/>
                </a:cxn>
                <a:cxn ang="0">
                  <a:pos x="1094" y="1258"/>
                </a:cxn>
                <a:cxn ang="0">
                  <a:pos x="1235" y="1198"/>
                </a:cxn>
                <a:cxn ang="0">
                  <a:pos x="1310" y="1117"/>
                </a:cxn>
                <a:cxn ang="0">
                  <a:pos x="1343" y="1036"/>
                </a:cxn>
                <a:cxn ang="0">
                  <a:pos x="1367" y="958"/>
                </a:cxn>
                <a:cxn ang="0">
                  <a:pos x="1379" y="853"/>
                </a:cxn>
                <a:cxn ang="0">
                  <a:pos x="1355" y="733"/>
                </a:cxn>
                <a:cxn ang="0">
                  <a:pos x="1253" y="604"/>
                </a:cxn>
                <a:cxn ang="0">
                  <a:pos x="1175" y="547"/>
                </a:cxn>
                <a:cxn ang="0">
                  <a:pos x="1112" y="508"/>
                </a:cxn>
                <a:cxn ang="0">
                  <a:pos x="1025" y="475"/>
                </a:cxn>
                <a:cxn ang="0">
                  <a:pos x="917" y="421"/>
                </a:cxn>
                <a:cxn ang="0">
                  <a:pos x="878" y="364"/>
                </a:cxn>
                <a:cxn ang="0">
                  <a:pos x="953" y="229"/>
                </a:cxn>
                <a:cxn ang="0">
                  <a:pos x="1052" y="175"/>
                </a:cxn>
                <a:cxn ang="0">
                  <a:pos x="1160" y="55"/>
                </a:cxn>
                <a:cxn ang="0">
                  <a:pos x="1043" y="55"/>
                </a:cxn>
                <a:cxn ang="0">
                  <a:pos x="965" y="43"/>
                </a:cxn>
                <a:cxn ang="0">
                  <a:pos x="911" y="64"/>
                </a:cxn>
                <a:cxn ang="0">
                  <a:pos x="848" y="19"/>
                </a:cxn>
                <a:cxn ang="0">
                  <a:pos x="757" y="74"/>
                </a:cxn>
                <a:cxn ang="0">
                  <a:pos x="614" y="40"/>
                </a:cxn>
                <a:cxn ang="0">
                  <a:pos x="465" y="74"/>
                </a:cxn>
                <a:cxn ang="0">
                  <a:pos x="396" y="97"/>
                </a:cxn>
                <a:cxn ang="0">
                  <a:pos x="281" y="66"/>
                </a:cxn>
                <a:cxn ang="0">
                  <a:pos x="233" y="4"/>
                </a:cxn>
                <a:cxn ang="0">
                  <a:pos x="197" y="73"/>
                </a:cxn>
              </a:cxnLst>
              <a:rect l="0" t="0" r="r" b="b"/>
              <a:pathLst>
                <a:path w="1381" h="1304">
                  <a:moveTo>
                    <a:pt x="197" y="73"/>
                  </a:moveTo>
                  <a:cubicBezTo>
                    <a:pt x="205" y="99"/>
                    <a:pt x="259" y="141"/>
                    <a:pt x="278" y="160"/>
                  </a:cubicBezTo>
                  <a:cubicBezTo>
                    <a:pt x="323" y="193"/>
                    <a:pt x="477" y="234"/>
                    <a:pt x="491" y="274"/>
                  </a:cubicBezTo>
                  <a:cubicBezTo>
                    <a:pt x="488" y="340"/>
                    <a:pt x="500" y="394"/>
                    <a:pt x="431" y="445"/>
                  </a:cubicBezTo>
                  <a:cubicBezTo>
                    <a:pt x="383" y="469"/>
                    <a:pt x="293" y="499"/>
                    <a:pt x="224" y="541"/>
                  </a:cubicBezTo>
                  <a:cubicBezTo>
                    <a:pt x="167" y="589"/>
                    <a:pt x="139" y="607"/>
                    <a:pt x="104" y="642"/>
                  </a:cubicBezTo>
                  <a:cubicBezTo>
                    <a:pt x="81" y="665"/>
                    <a:pt x="50" y="718"/>
                    <a:pt x="41" y="769"/>
                  </a:cubicBezTo>
                  <a:cubicBezTo>
                    <a:pt x="22" y="839"/>
                    <a:pt x="0" y="854"/>
                    <a:pt x="20" y="928"/>
                  </a:cubicBezTo>
                  <a:cubicBezTo>
                    <a:pt x="41" y="994"/>
                    <a:pt x="23" y="976"/>
                    <a:pt x="50" y="1018"/>
                  </a:cubicBezTo>
                  <a:cubicBezTo>
                    <a:pt x="86" y="1072"/>
                    <a:pt x="50" y="1018"/>
                    <a:pt x="95" y="1084"/>
                  </a:cubicBezTo>
                  <a:cubicBezTo>
                    <a:pt x="158" y="1141"/>
                    <a:pt x="141" y="1130"/>
                    <a:pt x="158" y="1144"/>
                  </a:cubicBezTo>
                  <a:cubicBezTo>
                    <a:pt x="167" y="1152"/>
                    <a:pt x="161" y="1144"/>
                    <a:pt x="239" y="1195"/>
                  </a:cubicBezTo>
                  <a:cubicBezTo>
                    <a:pt x="374" y="1246"/>
                    <a:pt x="242" y="1195"/>
                    <a:pt x="377" y="1246"/>
                  </a:cubicBezTo>
                  <a:cubicBezTo>
                    <a:pt x="488" y="1276"/>
                    <a:pt x="377" y="1246"/>
                    <a:pt x="488" y="1282"/>
                  </a:cubicBezTo>
                  <a:cubicBezTo>
                    <a:pt x="614" y="1297"/>
                    <a:pt x="578" y="1293"/>
                    <a:pt x="620" y="1300"/>
                  </a:cubicBezTo>
                  <a:cubicBezTo>
                    <a:pt x="643" y="1304"/>
                    <a:pt x="749" y="1300"/>
                    <a:pt x="749" y="1300"/>
                  </a:cubicBezTo>
                  <a:cubicBezTo>
                    <a:pt x="808" y="1297"/>
                    <a:pt x="845" y="1303"/>
                    <a:pt x="905" y="1291"/>
                  </a:cubicBezTo>
                  <a:cubicBezTo>
                    <a:pt x="948" y="1288"/>
                    <a:pt x="1022" y="1276"/>
                    <a:pt x="1094" y="1258"/>
                  </a:cubicBezTo>
                  <a:cubicBezTo>
                    <a:pt x="1158" y="1236"/>
                    <a:pt x="1175" y="1240"/>
                    <a:pt x="1235" y="1198"/>
                  </a:cubicBezTo>
                  <a:cubicBezTo>
                    <a:pt x="1277" y="1165"/>
                    <a:pt x="1290" y="1139"/>
                    <a:pt x="1310" y="1117"/>
                  </a:cubicBezTo>
                  <a:cubicBezTo>
                    <a:pt x="1319" y="1092"/>
                    <a:pt x="1336" y="1061"/>
                    <a:pt x="1343" y="1036"/>
                  </a:cubicBezTo>
                  <a:cubicBezTo>
                    <a:pt x="1340" y="1022"/>
                    <a:pt x="1361" y="988"/>
                    <a:pt x="1367" y="958"/>
                  </a:cubicBezTo>
                  <a:cubicBezTo>
                    <a:pt x="1373" y="928"/>
                    <a:pt x="1381" y="890"/>
                    <a:pt x="1379" y="853"/>
                  </a:cubicBezTo>
                  <a:cubicBezTo>
                    <a:pt x="1376" y="789"/>
                    <a:pt x="1379" y="844"/>
                    <a:pt x="1355" y="733"/>
                  </a:cubicBezTo>
                  <a:cubicBezTo>
                    <a:pt x="1316" y="631"/>
                    <a:pt x="1322" y="673"/>
                    <a:pt x="1253" y="604"/>
                  </a:cubicBezTo>
                  <a:cubicBezTo>
                    <a:pt x="1233" y="577"/>
                    <a:pt x="1184" y="561"/>
                    <a:pt x="1175" y="547"/>
                  </a:cubicBezTo>
                  <a:cubicBezTo>
                    <a:pt x="1171" y="540"/>
                    <a:pt x="1151" y="529"/>
                    <a:pt x="1112" y="508"/>
                  </a:cubicBezTo>
                  <a:cubicBezTo>
                    <a:pt x="1058" y="490"/>
                    <a:pt x="1035" y="486"/>
                    <a:pt x="1025" y="475"/>
                  </a:cubicBezTo>
                  <a:cubicBezTo>
                    <a:pt x="953" y="454"/>
                    <a:pt x="957" y="470"/>
                    <a:pt x="917" y="421"/>
                  </a:cubicBezTo>
                  <a:cubicBezTo>
                    <a:pt x="903" y="404"/>
                    <a:pt x="888" y="384"/>
                    <a:pt x="878" y="364"/>
                  </a:cubicBezTo>
                  <a:cubicBezTo>
                    <a:pt x="856" y="320"/>
                    <a:pt x="887" y="259"/>
                    <a:pt x="953" y="229"/>
                  </a:cubicBezTo>
                  <a:cubicBezTo>
                    <a:pt x="1052" y="172"/>
                    <a:pt x="1010" y="217"/>
                    <a:pt x="1052" y="175"/>
                  </a:cubicBezTo>
                  <a:cubicBezTo>
                    <a:pt x="1091" y="136"/>
                    <a:pt x="1154" y="72"/>
                    <a:pt x="1160" y="55"/>
                  </a:cubicBezTo>
                  <a:cubicBezTo>
                    <a:pt x="1174" y="12"/>
                    <a:pt x="1062" y="109"/>
                    <a:pt x="1043" y="55"/>
                  </a:cubicBezTo>
                  <a:cubicBezTo>
                    <a:pt x="1020" y="57"/>
                    <a:pt x="987" y="37"/>
                    <a:pt x="965" y="43"/>
                  </a:cubicBezTo>
                  <a:cubicBezTo>
                    <a:pt x="958" y="45"/>
                    <a:pt x="917" y="60"/>
                    <a:pt x="911" y="64"/>
                  </a:cubicBezTo>
                  <a:cubicBezTo>
                    <a:pt x="897" y="72"/>
                    <a:pt x="863" y="14"/>
                    <a:pt x="848" y="19"/>
                  </a:cubicBezTo>
                  <a:cubicBezTo>
                    <a:pt x="824" y="56"/>
                    <a:pt x="799" y="63"/>
                    <a:pt x="757" y="74"/>
                  </a:cubicBezTo>
                  <a:cubicBezTo>
                    <a:pt x="712" y="67"/>
                    <a:pt x="650" y="63"/>
                    <a:pt x="614" y="40"/>
                  </a:cubicBezTo>
                  <a:cubicBezTo>
                    <a:pt x="513" y="47"/>
                    <a:pt x="543" y="47"/>
                    <a:pt x="465" y="74"/>
                  </a:cubicBezTo>
                  <a:cubicBezTo>
                    <a:pt x="442" y="82"/>
                    <a:pt x="396" y="97"/>
                    <a:pt x="396" y="97"/>
                  </a:cubicBezTo>
                  <a:cubicBezTo>
                    <a:pt x="342" y="91"/>
                    <a:pt x="322" y="93"/>
                    <a:pt x="281" y="66"/>
                  </a:cubicBezTo>
                  <a:cubicBezTo>
                    <a:pt x="253" y="69"/>
                    <a:pt x="261" y="0"/>
                    <a:pt x="233" y="4"/>
                  </a:cubicBezTo>
                  <a:cubicBezTo>
                    <a:pt x="199" y="8"/>
                    <a:pt x="197" y="55"/>
                    <a:pt x="197" y="7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9900"/>
                </a:gs>
              </a:gsLst>
              <a:path path="rect">
                <a:fillToRect l="50000" t="50000" r="50000" b="50000"/>
              </a:path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pic>
          <p:nvPicPr>
            <p:cNvPr id="62" name="Picture 24" descr="marble1">
              <a:extLst>
                <a:ext uri="{FF2B5EF4-FFF2-40B4-BE49-F238E27FC236}">
                  <a16:creationId xmlns:a16="http://schemas.microsoft.com/office/drawing/2014/main" id="{99445F9D-F9AC-BA6E-6AF0-0F2715442B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47" y="3114"/>
              <a:ext cx="265" cy="265"/>
            </a:xfrm>
            <a:prstGeom prst="rect">
              <a:avLst/>
            </a:prstGeom>
            <a:noFill/>
          </p:spPr>
        </p:pic>
        <p:pic>
          <p:nvPicPr>
            <p:cNvPr id="63" name="Picture 25" descr="marble2">
              <a:extLst>
                <a:ext uri="{FF2B5EF4-FFF2-40B4-BE49-F238E27FC236}">
                  <a16:creationId xmlns:a16="http://schemas.microsoft.com/office/drawing/2014/main" id="{9A3A9937-43FE-3F6C-CFA5-E4708D65FE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87" y="3116"/>
              <a:ext cx="266" cy="266"/>
            </a:xfrm>
            <a:prstGeom prst="rect">
              <a:avLst/>
            </a:prstGeom>
            <a:noFill/>
          </p:spPr>
        </p:pic>
        <p:pic>
          <p:nvPicPr>
            <p:cNvPr id="67" name="Picture 29" descr="marble3">
              <a:extLst>
                <a:ext uri="{FF2B5EF4-FFF2-40B4-BE49-F238E27FC236}">
                  <a16:creationId xmlns:a16="http://schemas.microsoft.com/office/drawing/2014/main" id="{77CE83B4-2385-56A0-9A79-FA8A7E363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10" y="3312"/>
              <a:ext cx="266" cy="265"/>
            </a:xfrm>
            <a:prstGeom prst="rect">
              <a:avLst/>
            </a:prstGeom>
            <a:noFill/>
          </p:spPr>
        </p:pic>
        <p:pic>
          <p:nvPicPr>
            <p:cNvPr id="68" name="Picture 30" descr="marble1">
              <a:extLst>
                <a:ext uri="{FF2B5EF4-FFF2-40B4-BE49-F238E27FC236}">
                  <a16:creationId xmlns:a16="http://schemas.microsoft.com/office/drawing/2014/main" id="{803024C3-E923-0E38-DD38-1C9D66DBFE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74" y="3399"/>
              <a:ext cx="266" cy="266"/>
            </a:xfrm>
            <a:prstGeom prst="rect">
              <a:avLst/>
            </a:prstGeom>
            <a:noFill/>
          </p:spPr>
        </p:pic>
        <p:pic>
          <p:nvPicPr>
            <p:cNvPr id="69" name="Picture 31" descr="marble1">
              <a:extLst>
                <a:ext uri="{FF2B5EF4-FFF2-40B4-BE49-F238E27FC236}">
                  <a16:creationId xmlns:a16="http://schemas.microsoft.com/office/drawing/2014/main" id="{B2C6B51F-33B7-147E-9FE5-8F37C933F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6" y="3069"/>
              <a:ext cx="265" cy="266"/>
            </a:xfrm>
            <a:prstGeom prst="rect">
              <a:avLst/>
            </a:prstGeom>
            <a:noFill/>
          </p:spPr>
        </p:pic>
        <p:pic>
          <p:nvPicPr>
            <p:cNvPr id="70" name="Picture 32" descr="marble1">
              <a:extLst>
                <a:ext uri="{FF2B5EF4-FFF2-40B4-BE49-F238E27FC236}">
                  <a16:creationId xmlns:a16="http://schemas.microsoft.com/office/drawing/2014/main" id="{E7033778-25DE-24C5-F3D4-869DF1D6A1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3" y="3312"/>
              <a:ext cx="265" cy="265"/>
            </a:xfrm>
            <a:prstGeom prst="rect">
              <a:avLst/>
            </a:prstGeom>
            <a:noFill/>
          </p:spPr>
        </p:pic>
        <p:pic>
          <p:nvPicPr>
            <p:cNvPr id="71" name="Picture 33" descr="marble2">
              <a:extLst>
                <a:ext uri="{FF2B5EF4-FFF2-40B4-BE49-F238E27FC236}">
                  <a16:creationId xmlns:a16="http://schemas.microsoft.com/office/drawing/2014/main" id="{83BCA2CF-49B9-E25F-7148-123F675125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08" y="3400"/>
              <a:ext cx="266" cy="266"/>
            </a:xfrm>
            <a:prstGeom prst="rect">
              <a:avLst/>
            </a:prstGeom>
            <a:noFill/>
          </p:spPr>
        </p:pic>
      </p:grpSp>
      <p:sp>
        <p:nvSpPr>
          <p:cNvPr id="73" name="20 CuadroTexto">
            <a:extLst>
              <a:ext uri="{FF2B5EF4-FFF2-40B4-BE49-F238E27FC236}">
                <a16:creationId xmlns:a16="http://schemas.microsoft.com/office/drawing/2014/main" id="{BCC70AD3-F0F5-9688-7138-D8968AEC2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1494" y="2544336"/>
            <a:ext cx="1059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+mn-lt"/>
                <a:cs typeface="Arial" panose="020B0604020202020204" pitchFamily="34" charset="0"/>
              </a:rPr>
              <a:t>Bag A</a:t>
            </a:r>
          </a:p>
        </p:txBody>
      </p:sp>
      <p:sp>
        <p:nvSpPr>
          <p:cNvPr id="74" name="20 CuadroTexto">
            <a:extLst>
              <a:ext uri="{FF2B5EF4-FFF2-40B4-BE49-F238E27FC236}">
                <a16:creationId xmlns:a16="http://schemas.microsoft.com/office/drawing/2014/main" id="{4958A013-0B36-9179-FEC6-9DC1D2CC5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4843" y="2541895"/>
            <a:ext cx="1059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+mn-lt"/>
                <a:cs typeface="Arial" panose="020B0604020202020204" pitchFamily="34" charset="0"/>
              </a:rPr>
              <a:t>Bag B</a:t>
            </a:r>
          </a:p>
        </p:txBody>
      </p:sp>
      <p:sp>
        <p:nvSpPr>
          <p:cNvPr id="96" name="20 CuadroTexto">
            <a:extLst>
              <a:ext uri="{FF2B5EF4-FFF2-40B4-BE49-F238E27FC236}">
                <a16:creationId xmlns:a16="http://schemas.microsoft.com/office/drawing/2014/main" id="{C9E0A049-EAA7-B679-788A-5C924CED8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029" y="3106282"/>
            <a:ext cx="3605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represent a Red marble</a:t>
            </a:r>
          </a:p>
        </p:txBody>
      </p:sp>
      <p:sp>
        <p:nvSpPr>
          <p:cNvPr id="97" name="20 CuadroTexto">
            <a:extLst>
              <a:ext uri="{FF2B5EF4-FFF2-40B4-BE49-F238E27FC236}">
                <a16:creationId xmlns:a16="http://schemas.microsoft.com/office/drawing/2014/main" id="{79135C9E-5157-4957-6495-99B586FE6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461" y="3455255"/>
            <a:ext cx="37195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represent a Green marble</a:t>
            </a:r>
          </a:p>
        </p:txBody>
      </p:sp>
      <p:sp>
        <p:nvSpPr>
          <p:cNvPr id="98" name="20 CuadroTexto">
            <a:extLst>
              <a:ext uri="{FF2B5EF4-FFF2-40B4-BE49-F238E27FC236}">
                <a16:creationId xmlns:a16="http://schemas.microsoft.com/office/drawing/2014/main" id="{35EF41DD-CA49-AA91-A197-F79412602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75" y="5058003"/>
            <a:ext cx="4929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910FEA0-2624-650A-FE6C-F3C0C7F40DAC}"/>
              </a:ext>
            </a:extLst>
          </p:cNvPr>
          <p:cNvCxnSpPr/>
          <p:nvPr/>
        </p:nvCxnSpPr>
        <p:spPr>
          <a:xfrm>
            <a:off x="2760689" y="4846185"/>
            <a:ext cx="1059498" cy="0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E1ED1FA-2D9C-4B34-A13A-8412D1963F79}"/>
              </a:ext>
            </a:extLst>
          </p:cNvPr>
          <p:cNvCxnSpPr>
            <a:cxnSpLocks/>
            <a:endCxn id="98" idx="1"/>
          </p:cNvCxnSpPr>
          <p:nvPr/>
        </p:nvCxnSpPr>
        <p:spPr>
          <a:xfrm>
            <a:off x="2789265" y="4838285"/>
            <a:ext cx="989010" cy="435162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C8562FBC-017F-5F18-D374-A2F011A2FD48}"/>
              </a:ext>
            </a:extLst>
          </p:cNvPr>
          <p:cNvCxnSpPr>
            <a:cxnSpLocks/>
            <a:endCxn id="78" idx="1"/>
          </p:cNvCxnSpPr>
          <p:nvPr/>
        </p:nvCxnSpPr>
        <p:spPr>
          <a:xfrm flipV="1">
            <a:off x="2789265" y="4363244"/>
            <a:ext cx="987661" cy="482941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20 CuadroTexto">
            <a:extLst>
              <a:ext uri="{FF2B5EF4-FFF2-40B4-BE49-F238E27FC236}">
                <a16:creationId xmlns:a16="http://schemas.microsoft.com/office/drawing/2014/main" id="{D952DC92-D5E8-382A-E4D8-7BB382B9F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586" y="5462929"/>
            <a:ext cx="4141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12" name="20 CuadroTexto">
            <a:extLst>
              <a:ext uri="{FF2B5EF4-FFF2-40B4-BE49-F238E27FC236}">
                <a16:creationId xmlns:a16="http://schemas.microsoft.com/office/drawing/2014/main" id="{7BB13F0D-E272-A2EB-8E8F-DA86C130D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817" y="5912870"/>
            <a:ext cx="4451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13" name="20 CuadroTexto">
            <a:extLst>
              <a:ext uri="{FF2B5EF4-FFF2-40B4-BE49-F238E27FC236}">
                <a16:creationId xmlns:a16="http://schemas.microsoft.com/office/drawing/2014/main" id="{6DF53A0F-E73A-C32C-AA7E-472FBC7DB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935" y="6373132"/>
            <a:ext cx="4929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EF2F27D6-93CF-B80E-947F-51156C3CD32E}"/>
              </a:ext>
            </a:extLst>
          </p:cNvPr>
          <p:cNvCxnSpPr/>
          <p:nvPr/>
        </p:nvCxnSpPr>
        <p:spPr>
          <a:xfrm>
            <a:off x="2810349" y="6161314"/>
            <a:ext cx="1059498" cy="0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F2FBF18E-748C-C389-014E-90E4D9154DA3}"/>
              </a:ext>
            </a:extLst>
          </p:cNvPr>
          <p:cNvCxnSpPr>
            <a:cxnSpLocks/>
            <a:endCxn id="113" idx="1"/>
          </p:cNvCxnSpPr>
          <p:nvPr/>
        </p:nvCxnSpPr>
        <p:spPr>
          <a:xfrm>
            <a:off x="2838925" y="6153414"/>
            <a:ext cx="989010" cy="435162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723ECFB8-5CAB-89AD-9CAE-9D1347B7FFDC}"/>
              </a:ext>
            </a:extLst>
          </p:cNvPr>
          <p:cNvCxnSpPr>
            <a:cxnSpLocks/>
            <a:endCxn id="110" idx="1"/>
          </p:cNvCxnSpPr>
          <p:nvPr/>
        </p:nvCxnSpPr>
        <p:spPr>
          <a:xfrm flipV="1">
            <a:off x="2838925" y="5678373"/>
            <a:ext cx="987661" cy="482941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20 CuadroTexto">
            <a:extLst>
              <a:ext uri="{FF2B5EF4-FFF2-40B4-BE49-F238E27FC236}">
                <a16:creationId xmlns:a16="http://schemas.microsoft.com/office/drawing/2014/main" id="{5C080A71-FF6B-DE6B-A708-4AA643C34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016" y="4633347"/>
            <a:ext cx="4141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20" name="20 CuadroTexto">
            <a:extLst>
              <a:ext uri="{FF2B5EF4-FFF2-40B4-BE49-F238E27FC236}">
                <a16:creationId xmlns:a16="http://schemas.microsoft.com/office/drawing/2014/main" id="{719934D4-AC0F-82C7-6C62-CA66B975D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816" y="5926934"/>
            <a:ext cx="4451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3A10E85-F162-9751-7B15-DA2A90CB115C}"/>
              </a:ext>
            </a:extLst>
          </p:cNvPr>
          <p:cNvCxnSpPr>
            <a:cxnSpLocks/>
            <a:endCxn id="120" idx="1"/>
          </p:cNvCxnSpPr>
          <p:nvPr/>
        </p:nvCxnSpPr>
        <p:spPr>
          <a:xfrm>
            <a:off x="1300559" y="5630398"/>
            <a:ext cx="1035257" cy="511980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569FF509-B231-2CB9-4B44-42708AC86BA7}"/>
              </a:ext>
            </a:extLst>
          </p:cNvPr>
          <p:cNvCxnSpPr>
            <a:cxnSpLocks/>
            <a:endCxn id="119" idx="1"/>
          </p:cNvCxnSpPr>
          <p:nvPr/>
        </p:nvCxnSpPr>
        <p:spPr>
          <a:xfrm flipV="1">
            <a:off x="1300559" y="4848791"/>
            <a:ext cx="1023457" cy="789507"/>
          </a:xfrm>
          <a:prstGeom prst="straightConnector1">
            <a:avLst/>
          </a:prstGeom>
          <a:ln w="22225">
            <a:solidFill>
              <a:srgbClr val="CC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49ABB35-6A95-6A2C-C23B-EB90F4FEC856}"/>
              </a:ext>
            </a:extLst>
          </p:cNvPr>
          <p:cNvSpPr/>
          <p:nvPr/>
        </p:nvSpPr>
        <p:spPr>
          <a:xfrm>
            <a:off x="1862591" y="5819212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C9B34EB-AEEF-BF0E-F545-236C545DFBF7}"/>
              </a:ext>
            </a:extLst>
          </p:cNvPr>
          <p:cNvSpPr/>
          <p:nvPr/>
        </p:nvSpPr>
        <p:spPr>
          <a:xfrm>
            <a:off x="3233760" y="4418924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20 CuadroTexto">
                <a:extLst>
                  <a:ext uri="{FF2B5EF4-FFF2-40B4-BE49-F238E27FC236}">
                    <a16:creationId xmlns:a16="http://schemas.microsoft.com/office/drawing/2014/main" id="{9B666EB0-65C7-088A-3422-E895258F85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8637" y="4249285"/>
                <a:ext cx="237784" cy="487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3" name="20 CuadroTexto">
                <a:extLst>
                  <a:ext uri="{FF2B5EF4-FFF2-40B4-BE49-F238E27FC236}">
                    <a16:creationId xmlns:a16="http://schemas.microsoft.com/office/drawing/2014/main" id="{9B666EB0-65C7-088A-3422-E895258F8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8637" y="4249285"/>
                <a:ext cx="237784" cy="487121"/>
              </a:xfrm>
              <a:prstGeom prst="rect">
                <a:avLst/>
              </a:prstGeom>
              <a:blipFill>
                <a:blip r:embed="rId7"/>
                <a:stretch>
                  <a:fillRect r="-17949" b="-37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>
            <a:extLst>
              <a:ext uri="{FF2B5EF4-FFF2-40B4-BE49-F238E27FC236}">
                <a16:creationId xmlns:a16="http://schemas.microsoft.com/office/drawing/2014/main" id="{3EAF368A-EAE2-3913-348A-08C7385CD5D8}"/>
              </a:ext>
            </a:extLst>
          </p:cNvPr>
          <p:cNvSpPr/>
          <p:nvPr/>
        </p:nvSpPr>
        <p:spPr>
          <a:xfrm>
            <a:off x="3451873" y="4725482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20 CuadroTexto">
                <a:extLst>
                  <a:ext uri="{FF2B5EF4-FFF2-40B4-BE49-F238E27FC236}">
                    <a16:creationId xmlns:a16="http://schemas.microsoft.com/office/drawing/2014/main" id="{761D6BAD-7450-8269-E0E8-5B23B7D128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76421" y="4570882"/>
                <a:ext cx="237784" cy="4871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9" name="20 CuadroTexto">
                <a:extLst>
                  <a:ext uri="{FF2B5EF4-FFF2-40B4-BE49-F238E27FC236}">
                    <a16:creationId xmlns:a16="http://schemas.microsoft.com/office/drawing/2014/main" id="{761D6BAD-7450-8269-E0E8-5B23B7D12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6421" y="4570882"/>
                <a:ext cx="237784" cy="487121"/>
              </a:xfrm>
              <a:prstGeom prst="rect">
                <a:avLst/>
              </a:prstGeom>
              <a:blipFill>
                <a:blip r:embed="rId8"/>
                <a:stretch>
                  <a:fillRect r="-17949" b="-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0" name="Rectangle 129">
            <a:extLst>
              <a:ext uri="{FF2B5EF4-FFF2-40B4-BE49-F238E27FC236}">
                <a16:creationId xmlns:a16="http://schemas.microsoft.com/office/drawing/2014/main" id="{B4755DE9-A1B2-948C-717C-60000BF30985}"/>
              </a:ext>
            </a:extLst>
          </p:cNvPr>
          <p:cNvSpPr/>
          <p:nvPr/>
        </p:nvSpPr>
        <p:spPr>
          <a:xfrm>
            <a:off x="3203381" y="5001221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20 CuadroTexto">
                <a:extLst>
                  <a:ext uri="{FF2B5EF4-FFF2-40B4-BE49-F238E27FC236}">
                    <a16:creationId xmlns:a16="http://schemas.microsoft.com/office/drawing/2014/main" id="{A7E27854-7F35-D9CF-8AE8-6ED463AFC3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4471" y="4901771"/>
                <a:ext cx="299548" cy="487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1" name="20 CuadroTexto">
                <a:extLst>
                  <a:ext uri="{FF2B5EF4-FFF2-40B4-BE49-F238E27FC236}">
                    <a16:creationId xmlns:a16="http://schemas.microsoft.com/office/drawing/2014/main" id="{A7E27854-7F35-D9CF-8AE8-6ED463AFC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4471" y="4901771"/>
                <a:ext cx="299548" cy="487826"/>
              </a:xfrm>
              <a:prstGeom prst="rect">
                <a:avLst/>
              </a:prstGeom>
              <a:blipFill>
                <a:blip r:embed="rId9"/>
                <a:stretch>
                  <a:fillRect b="-37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Rectangle 130">
            <a:extLst>
              <a:ext uri="{FF2B5EF4-FFF2-40B4-BE49-F238E27FC236}">
                <a16:creationId xmlns:a16="http://schemas.microsoft.com/office/drawing/2014/main" id="{742760B2-5BB1-2D63-E55C-40C7962063DF}"/>
              </a:ext>
            </a:extLst>
          </p:cNvPr>
          <p:cNvSpPr/>
          <p:nvPr/>
        </p:nvSpPr>
        <p:spPr>
          <a:xfrm>
            <a:off x="3262603" y="5756388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B8E9EE0-395D-B49A-3F47-963A1F82CC4C}"/>
              </a:ext>
            </a:extLst>
          </p:cNvPr>
          <p:cNvSpPr/>
          <p:nvPr/>
        </p:nvSpPr>
        <p:spPr>
          <a:xfrm>
            <a:off x="3488265" y="6027574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F5B33AC-8835-97A3-FC08-A8CBDFEAE52A}"/>
              </a:ext>
            </a:extLst>
          </p:cNvPr>
          <p:cNvSpPr/>
          <p:nvPr/>
        </p:nvSpPr>
        <p:spPr>
          <a:xfrm>
            <a:off x="3247940" y="6275273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919E5DB-1797-D405-5217-349C5B3C6589}"/>
              </a:ext>
            </a:extLst>
          </p:cNvPr>
          <p:cNvSpPr/>
          <p:nvPr/>
        </p:nvSpPr>
        <p:spPr>
          <a:xfrm>
            <a:off x="1802469" y="5068171"/>
            <a:ext cx="17311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20 CuadroTexto">
                <a:extLst>
                  <a:ext uri="{FF2B5EF4-FFF2-40B4-BE49-F238E27FC236}">
                    <a16:creationId xmlns:a16="http://schemas.microsoft.com/office/drawing/2014/main" id="{DCEEE869-E98C-DF92-3485-CBA2AF39AF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5833" y="4925657"/>
                <a:ext cx="237784" cy="505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5" name="20 CuadroTexto">
                <a:extLst>
                  <a:ext uri="{FF2B5EF4-FFF2-40B4-BE49-F238E27FC236}">
                    <a16:creationId xmlns:a16="http://schemas.microsoft.com/office/drawing/2014/main" id="{DCEEE869-E98C-DF92-3485-CBA2AF39A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5833" y="4925657"/>
                <a:ext cx="237784" cy="505908"/>
              </a:xfrm>
              <a:prstGeom prst="rect">
                <a:avLst/>
              </a:prstGeom>
              <a:blipFill>
                <a:blip r:embed="rId10"/>
                <a:stretch>
                  <a:fillRect r="-205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20 CuadroTexto">
                <a:extLst>
                  <a:ext uri="{FF2B5EF4-FFF2-40B4-BE49-F238E27FC236}">
                    <a16:creationId xmlns:a16="http://schemas.microsoft.com/office/drawing/2014/main" id="{3C1D646E-DB74-0BD6-89F6-9FABFEA63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7803" y="5683021"/>
                <a:ext cx="237784" cy="5059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6" name="20 CuadroTexto">
                <a:extLst>
                  <a:ext uri="{FF2B5EF4-FFF2-40B4-BE49-F238E27FC236}">
                    <a16:creationId xmlns:a16="http://schemas.microsoft.com/office/drawing/2014/main" id="{3C1D646E-DB74-0BD6-89F6-9FABFEA63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7803" y="5683021"/>
                <a:ext cx="237784" cy="505908"/>
              </a:xfrm>
              <a:prstGeom prst="rect">
                <a:avLst/>
              </a:prstGeom>
              <a:blipFill>
                <a:blip r:embed="rId11"/>
                <a:stretch>
                  <a:fillRect r="-179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20 CuadroTexto">
                <a:extLst>
                  <a:ext uri="{FF2B5EF4-FFF2-40B4-BE49-F238E27FC236}">
                    <a16:creationId xmlns:a16="http://schemas.microsoft.com/office/drawing/2014/main" id="{9E8F440F-446D-A687-ADA5-FE8B36143D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8297" y="5564414"/>
                <a:ext cx="237784" cy="487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1" name="20 CuadroTexto">
                <a:extLst>
                  <a:ext uri="{FF2B5EF4-FFF2-40B4-BE49-F238E27FC236}">
                    <a16:creationId xmlns:a16="http://schemas.microsoft.com/office/drawing/2014/main" id="{9E8F440F-446D-A687-ADA5-FE8B36143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8297" y="5564414"/>
                <a:ext cx="237784" cy="487121"/>
              </a:xfrm>
              <a:prstGeom prst="rect">
                <a:avLst/>
              </a:prstGeom>
              <a:blipFill>
                <a:blip r:embed="rId12"/>
                <a:stretch>
                  <a:fillRect r="-17949" b="-25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20 CuadroTexto">
                <a:extLst>
                  <a:ext uri="{FF2B5EF4-FFF2-40B4-BE49-F238E27FC236}">
                    <a16:creationId xmlns:a16="http://schemas.microsoft.com/office/drawing/2014/main" id="{B7EBE5D5-FF10-2F46-5084-30B55313EC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6081" y="5886011"/>
                <a:ext cx="237784" cy="4871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4" name="20 CuadroTexto">
                <a:extLst>
                  <a:ext uri="{FF2B5EF4-FFF2-40B4-BE49-F238E27FC236}">
                    <a16:creationId xmlns:a16="http://schemas.microsoft.com/office/drawing/2014/main" id="{B7EBE5D5-FF10-2F46-5084-30B55313E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6081" y="5886011"/>
                <a:ext cx="237784" cy="487121"/>
              </a:xfrm>
              <a:prstGeom prst="rect">
                <a:avLst/>
              </a:prstGeom>
              <a:blipFill>
                <a:blip r:embed="rId13"/>
                <a:stretch>
                  <a:fillRect r="-20513" b="-37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20 CuadroTexto">
                <a:extLst>
                  <a:ext uri="{FF2B5EF4-FFF2-40B4-BE49-F238E27FC236}">
                    <a16:creationId xmlns:a16="http://schemas.microsoft.com/office/drawing/2014/main" id="{A2F1FF2D-D996-0E3E-63FB-784FB4792B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863" y="6207377"/>
                <a:ext cx="237784" cy="487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altLang="en-US" sz="22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en-US" sz="2200" b="0" i="1" dirty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altLang="en-US" sz="2200" b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20 CuadroTexto">
                <a:extLst>
                  <a:ext uri="{FF2B5EF4-FFF2-40B4-BE49-F238E27FC236}">
                    <a16:creationId xmlns:a16="http://schemas.microsoft.com/office/drawing/2014/main" id="{A2F1FF2D-D996-0E3E-63FB-784FB4792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13863" y="6207377"/>
                <a:ext cx="237784" cy="487826"/>
              </a:xfrm>
              <a:prstGeom prst="rect">
                <a:avLst/>
              </a:prstGeom>
              <a:blipFill>
                <a:blip r:embed="rId14"/>
                <a:stretch>
                  <a:fillRect r="-17949" b="-37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20 CuadroTexto">
            <a:extLst>
              <a:ext uri="{FF2B5EF4-FFF2-40B4-BE49-F238E27FC236}">
                <a16:creationId xmlns:a16="http://schemas.microsoft.com/office/drawing/2014/main" id="{13E27C60-A4B2-7DE9-C77F-188A31DA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551" y="540324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GB" altLang="en-US" sz="22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20 CuadroTexto">
            <a:extLst>
              <a:ext uri="{FF2B5EF4-FFF2-40B4-BE49-F238E27FC236}">
                <a16:creationId xmlns:a16="http://schemas.microsoft.com/office/drawing/2014/main" id="{522A5E33-8079-BB93-759A-F210C32FD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304" y="3662237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137" name="20 CuadroTexto">
            <a:extLst>
              <a:ext uri="{FF2B5EF4-FFF2-40B4-BE49-F238E27FC236}">
                <a16:creationId xmlns:a16="http://schemas.microsoft.com/office/drawing/2014/main" id="{9C15A253-ECDA-E84A-A83B-E607055B6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18" y="2926682"/>
            <a:ext cx="35204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events B and R are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then</a:t>
            </a:r>
          </a:p>
        </p:txBody>
      </p:sp>
      <p:sp>
        <p:nvSpPr>
          <p:cNvPr id="138" name="20 CuadroTexto">
            <a:extLst>
              <a:ext uri="{FF2B5EF4-FFF2-40B4-BE49-F238E27FC236}">
                <a16:creationId xmlns:a16="http://schemas.microsoft.com/office/drawing/2014/main" id="{DD9991DB-1D1B-4179-2529-3D4C5AF65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6388" y="367348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39" name="20 CuadroTexto">
            <a:extLst>
              <a:ext uri="{FF2B5EF4-FFF2-40B4-BE49-F238E27FC236}">
                <a16:creationId xmlns:a16="http://schemas.microsoft.com/office/drawing/2014/main" id="{C8E3DA2F-817E-2A81-9730-9B8E74454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9130" y="3688718"/>
            <a:ext cx="1304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∩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R)</a:t>
            </a:r>
          </a:p>
        </p:txBody>
      </p:sp>
      <p:sp>
        <p:nvSpPr>
          <p:cNvPr id="140" name="20 CuadroTexto">
            <a:extLst>
              <a:ext uri="{FF2B5EF4-FFF2-40B4-BE49-F238E27FC236}">
                <a16:creationId xmlns:a16="http://schemas.microsoft.com/office/drawing/2014/main" id="{6749D398-A3C7-28F1-23F4-30206CA34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8784" y="3670810"/>
            <a:ext cx="929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P(R)</a:t>
            </a:r>
          </a:p>
        </p:txBody>
      </p:sp>
      <p:sp>
        <p:nvSpPr>
          <p:cNvPr id="141" name="20 CuadroTexto">
            <a:extLst>
              <a:ext uri="{FF2B5EF4-FFF2-40B4-BE49-F238E27FC236}">
                <a16:creationId xmlns:a16="http://schemas.microsoft.com/office/drawing/2014/main" id="{DC3FCE69-536B-1913-B321-620F06438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0836" y="366952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20 CuadroTexto">
            <a:extLst>
              <a:ext uri="{FF2B5EF4-FFF2-40B4-BE49-F238E27FC236}">
                <a16:creationId xmlns:a16="http://schemas.microsoft.com/office/drawing/2014/main" id="{F8387908-6009-815E-7116-02D3A973E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7207" y="5181182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3" name="20 CuadroTexto">
            <a:extLst>
              <a:ext uri="{FF2B5EF4-FFF2-40B4-BE49-F238E27FC236}">
                <a16:creationId xmlns:a16="http://schemas.microsoft.com/office/drawing/2014/main" id="{1AB12E50-E34D-E37C-1238-962BC56D8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401" y="5487678"/>
            <a:ext cx="4045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F9FFFEF-496E-C2E4-221D-16EE9DCE32F4}"/>
              </a:ext>
            </a:extLst>
          </p:cNvPr>
          <p:cNvCxnSpPr/>
          <p:nvPr/>
        </p:nvCxnSpPr>
        <p:spPr>
          <a:xfrm>
            <a:off x="4595007" y="5554048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20 CuadroTexto">
            <a:extLst>
              <a:ext uri="{FF2B5EF4-FFF2-40B4-BE49-F238E27FC236}">
                <a16:creationId xmlns:a16="http://schemas.microsoft.com/office/drawing/2014/main" id="{D32F1202-897C-C3EB-B362-C52C57381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265" y="5178652"/>
            <a:ext cx="261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6" name="20 CuadroTexto">
            <a:extLst>
              <a:ext uri="{FF2B5EF4-FFF2-40B4-BE49-F238E27FC236}">
                <a16:creationId xmlns:a16="http://schemas.microsoft.com/office/drawing/2014/main" id="{57540CB5-9F00-7B76-998B-19F4EC992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254" y="5485148"/>
            <a:ext cx="3648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0EAD14F9-3AB6-CE2A-3EB9-5270BB7F1548}"/>
              </a:ext>
            </a:extLst>
          </p:cNvPr>
          <p:cNvCxnSpPr/>
          <p:nvPr/>
        </p:nvCxnSpPr>
        <p:spPr>
          <a:xfrm>
            <a:off x="5357844" y="5551884"/>
            <a:ext cx="27432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20 CuadroTexto">
            <a:extLst>
              <a:ext uri="{FF2B5EF4-FFF2-40B4-BE49-F238E27FC236}">
                <a16:creationId xmlns:a16="http://schemas.microsoft.com/office/drawing/2014/main" id="{461E276F-4393-B99C-BDEB-3AC5E3354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940" y="527213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altLang="en-US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20 CuadroTexto">
            <a:extLst>
              <a:ext uri="{FF2B5EF4-FFF2-40B4-BE49-F238E27FC236}">
                <a16:creationId xmlns:a16="http://schemas.microsoft.com/office/drawing/2014/main" id="{BAACF184-E7B8-8C4E-3AC1-D4A09683E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352" y="532029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50" name="20 CuadroTexto">
            <a:extLst>
              <a:ext uri="{FF2B5EF4-FFF2-40B4-BE49-F238E27FC236}">
                <a16:creationId xmlns:a16="http://schemas.microsoft.com/office/drawing/2014/main" id="{EA9010AF-77CB-A5DA-B498-5E66BB107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5381" y="517205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1" name="20 CuadroTexto">
            <a:extLst>
              <a:ext uri="{FF2B5EF4-FFF2-40B4-BE49-F238E27FC236}">
                <a16:creationId xmlns:a16="http://schemas.microsoft.com/office/drawing/2014/main" id="{DA90BABA-72DA-8605-C1C7-4FEA7F4E9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464" y="5485147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3B5A257-7CDB-6A77-2F2F-2149181DFE2B}"/>
              </a:ext>
            </a:extLst>
          </p:cNvPr>
          <p:cNvCxnSpPr/>
          <p:nvPr/>
        </p:nvCxnSpPr>
        <p:spPr>
          <a:xfrm>
            <a:off x="6188929" y="5544769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20 CuadroTexto">
            <a:extLst>
              <a:ext uri="{FF2B5EF4-FFF2-40B4-BE49-F238E27FC236}">
                <a16:creationId xmlns:a16="http://schemas.microsoft.com/office/drawing/2014/main" id="{0492DFBA-419C-01CE-C1EC-B5F119558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314" y="6030666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54" name="20 CuadroTexto">
            <a:extLst>
              <a:ext uri="{FF2B5EF4-FFF2-40B4-BE49-F238E27FC236}">
                <a16:creationId xmlns:a16="http://schemas.microsoft.com/office/drawing/2014/main" id="{97F459C9-0711-4298-DEB4-9BC2B6711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3397" y="6343757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956082D-9FFF-C753-BC72-0A1DE690F84E}"/>
              </a:ext>
            </a:extLst>
          </p:cNvPr>
          <p:cNvCxnSpPr/>
          <p:nvPr/>
        </p:nvCxnSpPr>
        <p:spPr>
          <a:xfrm>
            <a:off x="4890862" y="6403379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20 CuadroTexto">
            <a:extLst>
              <a:ext uri="{FF2B5EF4-FFF2-40B4-BE49-F238E27FC236}">
                <a16:creationId xmlns:a16="http://schemas.microsoft.com/office/drawing/2014/main" id="{28F30EC0-3D6C-8C51-326C-7991C8E0D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3145" y="615546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57" name="20 CuadroTexto">
            <a:extLst>
              <a:ext uri="{FF2B5EF4-FFF2-40B4-BE49-F238E27FC236}">
                <a16:creationId xmlns:a16="http://schemas.microsoft.com/office/drawing/2014/main" id="{0574D859-F84F-08D8-E36F-375D387A9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74" y="6007228"/>
            <a:ext cx="237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8" name="20 CuadroTexto">
            <a:extLst>
              <a:ext uri="{FF2B5EF4-FFF2-40B4-BE49-F238E27FC236}">
                <a16:creationId xmlns:a16="http://schemas.microsoft.com/office/drawing/2014/main" id="{317799D6-295A-1BF5-94E3-F4C9F5360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257" y="6320319"/>
            <a:ext cx="6347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FBF4A4B7-835D-1AB5-96C8-70D91051D675}"/>
              </a:ext>
            </a:extLst>
          </p:cNvPr>
          <p:cNvCxnSpPr/>
          <p:nvPr/>
        </p:nvCxnSpPr>
        <p:spPr>
          <a:xfrm>
            <a:off x="5613722" y="6379941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20 CuadroTexto">
            <a:extLst>
              <a:ext uri="{FF2B5EF4-FFF2-40B4-BE49-F238E27FC236}">
                <a16:creationId xmlns:a16="http://schemas.microsoft.com/office/drawing/2014/main" id="{231BB950-8FE8-D406-4BC0-05FA94E33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761" y="613443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61" name="20 CuadroTexto">
            <a:extLst>
              <a:ext uri="{FF2B5EF4-FFF2-40B4-BE49-F238E27FC236}">
                <a16:creationId xmlns:a16="http://schemas.microsoft.com/office/drawing/2014/main" id="{A9C1FD79-90E6-4280-BF8A-B3CDCB4A9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7212" y="5989155"/>
            <a:ext cx="527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62" name="20 CuadroTexto">
            <a:extLst>
              <a:ext uri="{FF2B5EF4-FFF2-40B4-BE49-F238E27FC236}">
                <a16:creationId xmlns:a16="http://schemas.microsoft.com/office/drawing/2014/main" id="{999F8CE1-4F39-E6C5-2BF3-4D9CE269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400" y="6307448"/>
            <a:ext cx="5663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DB11802C-40A4-E9B1-3AA4-0B22F9C54E55}"/>
              </a:ext>
            </a:extLst>
          </p:cNvPr>
          <p:cNvCxnSpPr/>
          <p:nvPr/>
        </p:nvCxnSpPr>
        <p:spPr>
          <a:xfrm>
            <a:off x="6339338" y="6358911"/>
            <a:ext cx="365760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20 CuadroTexto">
            <a:extLst>
              <a:ext uri="{FF2B5EF4-FFF2-40B4-BE49-F238E27FC236}">
                <a16:creationId xmlns:a16="http://schemas.microsoft.com/office/drawing/2014/main" id="{B5256D79-1DD9-7FEE-3811-3141819C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640" y="3889074"/>
            <a:ext cx="1059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>
                <a:latin typeface="+mn-lt"/>
                <a:cs typeface="Arial" panose="020B0604020202020204" pitchFamily="34" charset="0"/>
              </a:rPr>
              <a:t>Bag A</a:t>
            </a:r>
          </a:p>
        </p:txBody>
      </p:sp>
      <p:sp>
        <p:nvSpPr>
          <p:cNvPr id="165" name="20 CuadroTexto">
            <a:extLst>
              <a:ext uri="{FF2B5EF4-FFF2-40B4-BE49-F238E27FC236}">
                <a16:creationId xmlns:a16="http://schemas.microsoft.com/office/drawing/2014/main" id="{84B58172-80E7-8836-CB41-D2EBFDC80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578" y="3868393"/>
            <a:ext cx="1059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>
                <a:latin typeface="+mn-lt"/>
                <a:cs typeface="Arial" panose="020B0604020202020204" pitchFamily="34" charset="0"/>
              </a:rPr>
              <a:t>Bag B</a:t>
            </a:r>
          </a:p>
        </p:txBody>
      </p:sp>
      <p:sp>
        <p:nvSpPr>
          <p:cNvPr id="166" name="20 CuadroTexto">
            <a:extLst>
              <a:ext uri="{FF2B5EF4-FFF2-40B4-BE49-F238E27FC236}">
                <a16:creationId xmlns:a16="http://schemas.microsoft.com/office/drawing/2014/main" id="{BC0EAB16-637D-61D5-50C0-A9909EC65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9353" y="4009196"/>
            <a:ext cx="38221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P(blue and a red marble)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737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31"/>
    </mc:Choice>
    <mc:Fallback xmlns="">
      <p:transition spd="slow" advTm="297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7" grpId="0"/>
      <p:bldP spid="75" grpId="0"/>
      <p:bldP spid="78" grpId="0"/>
      <p:bldP spid="5" grpId="0"/>
      <p:bldP spid="11" grpId="0"/>
      <p:bldP spid="17" grpId="0"/>
      <p:bldP spid="21" grpId="0"/>
      <p:bldP spid="22" grpId="0"/>
      <p:bldP spid="24" grpId="0"/>
      <p:bldP spid="25" grpId="0"/>
      <p:bldP spid="26" grpId="0"/>
      <p:bldP spid="27" grpId="0"/>
      <p:bldP spid="39" grpId="0"/>
      <p:bldP spid="96" grpId="0"/>
      <p:bldP spid="97" grpId="0"/>
      <p:bldP spid="98" grpId="0"/>
      <p:bldP spid="110" grpId="0"/>
      <p:bldP spid="112" grpId="0"/>
      <p:bldP spid="113" grpId="0"/>
      <p:bldP spid="119" grpId="0"/>
      <p:bldP spid="120" grpId="0"/>
      <p:bldP spid="93" grpId="0"/>
      <p:bldP spid="99" grpId="0" animBg="1"/>
      <p:bldP spid="101" grpId="0"/>
      <p:bldP spid="125" grpId="0"/>
      <p:bldP spid="126" grpId="0"/>
      <p:bldP spid="111" grpId="0"/>
      <p:bldP spid="114" grpId="0" animBg="1"/>
      <p:bldP spid="115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5" grpId="0"/>
      <p:bldP spid="146" grpId="0"/>
      <p:bldP spid="148" grpId="0"/>
      <p:bldP spid="149" grpId="0"/>
      <p:bldP spid="150" grpId="0"/>
      <p:bldP spid="151" grpId="0"/>
      <p:bldP spid="153" grpId="0"/>
      <p:bldP spid="154" grpId="0"/>
      <p:bldP spid="156" grpId="0"/>
      <p:bldP spid="157" grpId="0"/>
      <p:bldP spid="158" grpId="0"/>
      <p:bldP spid="160" grpId="0"/>
      <p:bldP spid="161" grpId="0"/>
      <p:bldP spid="162" grpId="0"/>
      <p:bldP spid="164" grpId="0"/>
      <p:bldP spid="165" grpId="0"/>
      <p:bldP spid="1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679170" y="535422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4"/>
    </mc:Choice>
    <mc:Fallback xmlns="">
      <p:transition spd="slow" advTm="454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2|0.8|0.8|0.8|0.5|0.7|0.6|0.6|0.5|0.6|0.6|0.5|0.5|0.5|0.6|0.5|0.5|0.5|0.5|0.5|1.1|0.8|1.2|0.8|0.5|0.5|0.7|0.5|0.6|0.5|0.5|0.5|0.5|0.6|0.7|0.6|0.5|0.6|0.5|0.6|0.6|0.6|1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6|0.5|0.5|0.5|1.3|0.6|0.5|1.5|0.6|0.5|0.5|1|0.4|0.5|0.5|0.7|0.5|1.9|0.6|1.4|0.6|2.3|0.5|4.3|0.4|0.4|0.3|0.4|0.3|0.4|0.4|0.4|0.4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3|0.6|0.6|0.9|0.4|0.4|0.4|0.4|0.4|0.5|0.4|0.5|0.4|0.6|0.3|0.5|0.4|0.4|0.4|0.4|0.5|0.3|0.4|0.5|0.4|0.3|0.3|0.5|0.4|0.3|0.7|0.5|0.4|0.6|0.7|0.5|0.4|0.6|0.6|0.4|0.4|0.5|0.5|0.3|0.4|0.4|0.3|0.3|0.4|0.4|0.4|0.4|0.3|0.3|0.3|0.3|0.5|0.4|0.3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2|0.3|0.3|0.3|0.4|0.4|0.4|0.3|0.3|0.2|0.2|0.3|0.4|0.4|0.3|0.4|0.4|0.5|0.3|0.5|0.4|0.3|0.4|0.3|0.4|0.5|0.6|0.4|0.6|0.3|0.4|0.3|0.3|0.4|0.4|0.3|0.3|0.4|0.4|0.3|0.4|0.4|0.3|0.3|0.3|0.4|0.3|0.4|0.3|0.4|0.4|0.3|0.3|0.3|0.4|0.2|0.2|0.2|0.3|0.2|0.7|0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1098</TotalTime>
  <Words>707</Words>
  <Application>Microsoft Office PowerPoint</Application>
  <PresentationFormat>On-screen Show (4:3)</PresentationFormat>
  <Paragraphs>199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The multiplication law of probability and independent events</vt:lpstr>
      <vt:lpstr>The multiplication law of probability</vt:lpstr>
      <vt:lpstr>The multiplication law of probability</vt:lpstr>
      <vt:lpstr>The multiplication law of probability</vt:lpstr>
      <vt:lpstr>The multiplication law of probability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Hurtado</dc:creator>
  <cp:lastModifiedBy>Orlando Hurtado</cp:lastModifiedBy>
  <cp:revision>16</cp:revision>
  <dcterms:created xsi:type="dcterms:W3CDTF">2022-08-05T01:42:14Z</dcterms:created>
  <dcterms:modified xsi:type="dcterms:W3CDTF">2023-08-08T08:53:06Z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