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15" r:id="rId1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8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hyperlink" Target="http://www.mathssupport.org/" TargetMode="External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3" Type="http://schemas.openxmlformats.org/officeDocument/2006/relationships/image" Target="../media/image21.png"/><Relationship Id="rId21" Type="http://schemas.openxmlformats.org/officeDocument/2006/relationships/image" Target="../media/image39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20.pn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23" Type="http://schemas.openxmlformats.org/officeDocument/2006/relationships/hyperlink" Target="http://www.mathssupport.org/" TargetMode="External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Relationship Id="rId22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3" Type="http://schemas.openxmlformats.org/officeDocument/2006/relationships/image" Target="../media/image21.png"/><Relationship Id="rId21" Type="http://schemas.openxmlformats.org/officeDocument/2006/relationships/image" Target="../media/image39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20.pn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23" Type="http://schemas.openxmlformats.org/officeDocument/2006/relationships/hyperlink" Target="http://www.mathssupport.org/" TargetMode="External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Relationship Id="rId22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3" Type="http://schemas.openxmlformats.org/officeDocument/2006/relationships/image" Target="../media/image43.png"/><Relationship Id="rId21" Type="http://schemas.openxmlformats.org/officeDocument/2006/relationships/image" Target="../media/image61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17" Type="http://schemas.openxmlformats.org/officeDocument/2006/relationships/image" Target="../media/image57.png"/><Relationship Id="rId25" Type="http://schemas.openxmlformats.org/officeDocument/2006/relationships/hyperlink" Target="http://www.mathssupport.org/" TargetMode="External"/><Relationship Id="rId2" Type="http://schemas.openxmlformats.org/officeDocument/2006/relationships/image" Target="../media/image42.png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24" Type="http://schemas.openxmlformats.org/officeDocument/2006/relationships/image" Target="../media/image64.png"/><Relationship Id="rId5" Type="http://schemas.openxmlformats.org/officeDocument/2006/relationships/image" Target="../media/image45.png"/><Relationship Id="rId15" Type="http://schemas.openxmlformats.org/officeDocument/2006/relationships/image" Target="../media/image55.png"/><Relationship Id="rId23" Type="http://schemas.openxmlformats.org/officeDocument/2006/relationships/image" Target="../media/image63.png"/><Relationship Id="rId10" Type="http://schemas.openxmlformats.org/officeDocument/2006/relationships/image" Target="../media/image50.png"/><Relationship Id="rId19" Type="http://schemas.openxmlformats.org/officeDocument/2006/relationships/image" Target="../media/image59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Relationship Id="rId22" Type="http://schemas.openxmlformats.org/officeDocument/2006/relationships/image" Target="../media/image62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6.png"/><Relationship Id="rId18" Type="http://schemas.openxmlformats.org/officeDocument/2006/relationships/image" Target="../media/image81.png"/><Relationship Id="rId26" Type="http://schemas.openxmlformats.org/officeDocument/2006/relationships/image" Target="../media/image89.png"/><Relationship Id="rId39" Type="http://schemas.openxmlformats.org/officeDocument/2006/relationships/image" Target="../media/image102.png"/><Relationship Id="rId21" Type="http://schemas.openxmlformats.org/officeDocument/2006/relationships/image" Target="../media/image84.png"/><Relationship Id="rId34" Type="http://schemas.openxmlformats.org/officeDocument/2006/relationships/image" Target="../media/image97.png"/><Relationship Id="rId42" Type="http://schemas.openxmlformats.org/officeDocument/2006/relationships/image" Target="../media/image105.png"/><Relationship Id="rId47" Type="http://schemas.openxmlformats.org/officeDocument/2006/relationships/image" Target="../media/image110.png"/><Relationship Id="rId50" Type="http://schemas.openxmlformats.org/officeDocument/2006/relationships/image" Target="../media/image113.png"/><Relationship Id="rId55" Type="http://schemas.openxmlformats.org/officeDocument/2006/relationships/image" Target="../media/image118.png"/><Relationship Id="rId63" Type="http://schemas.openxmlformats.org/officeDocument/2006/relationships/hyperlink" Target="http://www.mathssupport.org/" TargetMode="External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6" Type="http://schemas.openxmlformats.org/officeDocument/2006/relationships/image" Target="../media/image79.png"/><Relationship Id="rId29" Type="http://schemas.openxmlformats.org/officeDocument/2006/relationships/image" Target="../media/image92.png"/><Relationship Id="rId11" Type="http://schemas.openxmlformats.org/officeDocument/2006/relationships/image" Target="../media/image74.png"/><Relationship Id="rId24" Type="http://schemas.openxmlformats.org/officeDocument/2006/relationships/image" Target="../media/image87.png"/><Relationship Id="rId32" Type="http://schemas.openxmlformats.org/officeDocument/2006/relationships/image" Target="../media/image95.png"/><Relationship Id="rId37" Type="http://schemas.openxmlformats.org/officeDocument/2006/relationships/image" Target="../media/image100.png"/><Relationship Id="rId40" Type="http://schemas.openxmlformats.org/officeDocument/2006/relationships/image" Target="../media/image103.png"/><Relationship Id="rId45" Type="http://schemas.openxmlformats.org/officeDocument/2006/relationships/image" Target="../media/image108.png"/><Relationship Id="rId53" Type="http://schemas.openxmlformats.org/officeDocument/2006/relationships/image" Target="../media/image116.png"/><Relationship Id="rId58" Type="http://schemas.openxmlformats.org/officeDocument/2006/relationships/image" Target="../media/image121.png"/><Relationship Id="rId5" Type="http://schemas.openxmlformats.org/officeDocument/2006/relationships/image" Target="../media/image68.png"/><Relationship Id="rId61" Type="http://schemas.openxmlformats.org/officeDocument/2006/relationships/image" Target="../media/image124.png"/><Relationship Id="rId19" Type="http://schemas.openxmlformats.org/officeDocument/2006/relationships/image" Target="../media/image82.png"/><Relationship Id="rId14" Type="http://schemas.openxmlformats.org/officeDocument/2006/relationships/image" Target="../media/image77.png"/><Relationship Id="rId22" Type="http://schemas.openxmlformats.org/officeDocument/2006/relationships/image" Target="../media/image85.png"/><Relationship Id="rId27" Type="http://schemas.openxmlformats.org/officeDocument/2006/relationships/image" Target="../media/image90.png"/><Relationship Id="rId30" Type="http://schemas.openxmlformats.org/officeDocument/2006/relationships/image" Target="../media/image93.png"/><Relationship Id="rId35" Type="http://schemas.openxmlformats.org/officeDocument/2006/relationships/image" Target="../media/image98.png"/><Relationship Id="rId43" Type="http://schemas.openxmlformats.org/officeDocument/2006/relationships/image" Target="../media/image106.png"/><Relationship Id="rId48" Type="http://schemas.openxmlformats.org/officeDocument/2006/relationships/image" Target="../media/image111.png"/><Relationship Id="rId56" Type="http://schemas.openxmlformats.org/officeDocument/2006/relationships/image" Target="../media/image119.png"/><Relationship Id="rId8" Type="http://schemas.openxmlformats.org/officeDocument/2006/relationships/image" Target="../media/image71.png"/><Relationship Id="rId51" Type="http://schemas.openxmlformats.org/officeDocument/2006/relationships/image" Target="../media/image114.png"/><Relationship Id="rId3" Type="http://schemas.openxmlformats.org/officeDocument/2006/relationships/image" Target="../media/image66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5" Type="http://schemas.openxmlformats.org/officeDocument/2006/relationships/image" Target="../media/image88.png"/><Relationship Id="rId33" Type="http://schemas.openxmlformats.org/officeDocument/2006/relationships/image" Target="../media/image96.png"/><Relationship Id="rId38" Type="http://schemas.openxmlformats.org/officeDocument/2006/relationships/image" Target="../media/image101.png"/><Relationship Id="rId46" Type="http://schemas.openxmlformats.org/officeDocument/2006/relationships/image" Target="../media/image109.png"/><Relationship Id="rId59" Type="http://schemas.openxmlformats.org/officeDocument/2006/relationships/image" Target="../media/image122.png"/><Relationship Id="rId20" Type="http://schemas.openxmlformats.org/officeDocument/2006/relationships/image" Target="../media/image83.png"/><Relationship Id="rId41" Type="http://schemas.openxmlformats.org/officeDocument/2006/relationships/image" Target="../media/image104.png"/><Relationship Id="rId54" Type="http://schemas.openxmlformats.org/officeDocument/2006/relationships/image" Target="../media/image117.png"/><Relationship Id="rId6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5" Type="http://schemas.openxmlformats.org/officeDocument/2006/relationships/image" Target="../media/image78.png"/><Relationship Id="rId23" Type="http://schemas.openxmlformats.org/officeDocument/2006/relationships/image" Target="../media/image86.png"/><Relationship Id="rId28" Type="http://schemas.openxmlformats.org/officeDocument/2006/relationships/image" Target="../media/image91.png"/><Relationship Id="rId36" Type="http://schemas.openxmlformats.org/officeDocument/2006/relationships/image" Target="../media/image99.png"/><Relationship Id="rId49" Type="http://schemas.openxmlformats.org/officeDocument/2006/relationships/image" Target="../media/image112.png"/><Relationship Id="rId57" Type="http://schemas.openxmlformats.org/officeDocument/2006/relationships/image" Target="../media/image120.png"/><Relationship Id="rId10" Type="http://schemas.openxmlformats.org/officeDocument/2006/relationships/image" Target="../media/image73.png"/><Relationship Id="rId31" Type="http://schemas.openxmlformats.org/officeDocument/2006/relationships/image" Target="../media/image94.png"/><Relationship Id="rId44" Type="http://schemas.openxmlformats.org/officeDocument/2006/relationships/image" Target="../media/image107.png"/><Relationship Id="rId52" Type="http://schemas.openxmlformats.org/officeDocument/2006/relationships/image" Target="../media/image115.png"/><Relationship Id="rId60" Type="http://schemas.openxmlformats.org/officeDocument/2006/relationships/image" Target="../media/image12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Autofit/>
          </a:bodyPr>
          <a:lstStyle/>
          <a:p>
            <a:r>
              <a:rPr lang="en-US" sz="2800" dirty="0"/>
              <a:t>Use of Venn diagrams, tree diagrams, sample space diagrams and tables of outcomes to calculate probabilities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143000" y="3200400"/>
            <a:ext cx="7162800" cy="1600200"/>
          </a:xfrm>
        </p:spPr>
        <p:txBody>
          <a:bodyPr/>
          <a:lstStyle/>
          <a:p>
            <a:pPr marL="633413" indent="-633413"/>
            <a:r>
              <a:rPr lang="en-GB" dirty="0"/>
              <a:t>LO: </a:t>
            </a:r>
            <a:r>
              <a:rPr lang="en-GB" altLang="en-US" dirty="0"/>
              <a:t>How to calculate probabilities using tree diagrams, Venn diagrams and sample space diagrams.</a:t>
            </a:r>
            <a:endParaRPr lang="en-GB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9638C04C-B292-4EBB-945D-ECBC476BA0D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63826E7-B947-4937-9AC7-057014C9451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6D02C23E-F285-2A21-6073-10706C4E4C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8 August 2023</a:t>
            </a:fld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0 CuadroTexto">
            <a:extLst>
              <a:ext uri="{FF2B5EF4-FFF2-40B4-BE49-F238E27FC236}">
                <a16:creationId xmlns:a16="http://schemas.microsoft.com/office/drawing/2014/main" id="{C74C27CF-AAB2-8387-ED86-ECA91CBBE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5040739"/>
            <a:ext cx="79994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b="0" dirty="0">
                <a:latin typeface="+mn-lt"/>
              </a:rPr>
              <a:t>If a student is chosen at random, find the probability that he or she study exactly one of the subjects.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8567380-5C98-445C-0F59-A91FD8FC9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649288"/>
            <a:ext cx="8343900" cy="1487488"/>
          </a:xfrm>
        </p:spPr>
        <p:txBody>
          <a:bodyPr>
            <a:noAutofit/>
          </a:bodyPr>
          <a:lstStyle/>
          <a:p>
            <a:r>
              <a:rPr lang="en-GB" altLang="en-US" sz="2400" dirty="0"/>
              <a:t>In a Secondary School of 90 students, 35 study Geography, 45 study Biology and 10 study both Geography and Biology.</a:t>
            </a:r>
            <a:br>
              <a:rPr lang="en-GB" altLang="en-US" sz="2400" dirty="0"/>
            </a:br>
            <a:r>
              <a:rPr lang="en-GB" altLang="en-US" sz="2400" dirty="0"/>
              <a:t>Show this information in a Venn Diagram.</a:t>
            </a:r>
            <a:endParaRPr lang="en-GB" sz="2400" dirty="0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9DD18AC-FF45-864E-FBFA-0ABBB2A22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219325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5" name="Oval 9">
            <a:extLst>
              <a:ext uri="{FF2B5EF4-FFF2-40B4-BE49-F238E27FC236}">
                <a16:creationId xmlns:a16="http://schemas.microsoft.com/office/drawing/2014/main" id="{35240682-1359-7D33-DD1B-2BAA8B7B0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063" y="2794000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" name="Oval 12">
            <a:extLst>
              <a:ext uri="{FF2B5EF4-FFF2-40B4-BE49-F238E27FC236}">
                <a16:creationId xmlns:a16="http://schemas.microsoft.com/office/drawing/2014/main" id="{5B7CAEA7-E900-9CCD-7D68-415B75462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794000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" name="12 CuadroTexto">
            <a:extLst>
              <a:ext uri="{FF2B5EF4-FFF2-40B4-BE49-F238E27FC236}">
                <a16:creationId xmlns:a16="http://schemas.microsoft.com/office/drawing/2014/main" id="{751BE555-4EB1-9F69-9622-E6D87B19F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71850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10</a:t>
            </a:r>
          </a:p>
        </p:txBody>
      </p:sp>
      <p:sp>
        <p:nvSpPr>
          <p:cNvPr id="8" name="14 CuadroTexto">
            <a:extLst>
              <a:ext uri="{FF2B5EF4-FFF2-40B4-BE49-F238E27FC236}">
                <a16:creationId xmlns:a16="http://schemas.microsoft.com/office/drawing/2014/main" id="{6D5F773D-47A3-BDD9-46EC-BB8A7A8C0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751" y="3371850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35</a:t>
            </a:r>
          </a:p>
        </p:txBody>
      </p:sp>
      <p:sp>
        <p:nvSpPr>
          <p:cNvPr id="9" name="15 CuadroTexto">
            <a:extLst>
              <a:ext uri="{FF2B5EF4-FFF2-40B4-BE49-F238E27FC236}">
                <a16:creationId xmlns:a16="http://schemas.microsoft.com/office/drawing/2014/main" id="{2DAC2F7F-B66A-7D5E-BB99-0EF9B2ECF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549" y="2589213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/>
              <a:t>B</a:t>
            </a:r>
          </a:p>
        </p:txBody>
      </p:sp>
      <p:sp>
        <p:nvSpPr>
          <p:cNvPr id="10" name="17 CuadroTexto">
            <a:extLst>
              <a:ext uri="{FF2B5EF4-FFF2-40B4-BE49-F238E27FC236}">
                <a16:creationId xmlns:a16="http://schemas.microsoft.com/office/drawing/2014/main" id="{FD736CF9-9BDF-DCCE-07EC-C2CF7B96B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756" y="267652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G</a:t>
            </a:r>
          </a:p>
        </p:txBody>
      </p:sp>
      <p:sp>
        <p:nvSpPr>
          <p:cNvPr id="11" name="19 CuadroTexto">
            <a:extLst>
              <a:ext uri="{FF2B5EF4-FFF2-40B4-BE49-F238E27FC236}">
                <a16:creationId xmlns:a16="http://schemas.microsoft.com/office/drawing/2014/main" id="{767C531E-CA4A-B184-E39E-891947DDE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495" y="3333750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25</a:t>
            </a:r>
          </a:p>
        </p:txBody>
      </p:sp>
      <p:sp>
        <p:nvSpPr>
          <p:cNvPr id="12" name="21 CuadroTexto">
            <a:extLst>
              <a:ext uri="{FF2B5EF4-FFF2-40B4-BE49-F238E27FC236}">
                <a16:creationId xmlns:a16="http://schemas.microsoft.com/office/drawing/2014/main" id="{38BB2C2B-A0CF-E72B-C2D9-BC3FB221D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4235450"/>
            <a:ext cx="503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20</a:t>
            </a:r>
          </a:p>
        </p:txBody>
      </p:sp>
      <p:sp>
        <p:nvSpPr>
          <p:cNvPr id="13" name="18 CuadroTexto">
            <a:extLst>
              <a:ext uri="{FF2B5EF4-FFF2-40B4-BE49-F238E27FC236}">
                <a16:creationId xmlns:a16="http://schemas.microsoft.com/office/drawing/2014/main" id="{ED70EBED-9E38-1FD6-E722-A16D0C71E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649" y="6013103"/>
            <a:ext cx="6143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400" b="0" dirty="0"/>
              <a:t>P(study exactly one of the subjects) =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EC3E82-AAEF-ACE8-933A-51F0AA198947}"/>
              </a:ext>
            </a:extLst>
          </p:cNvPr>
          <p:cNvSpPr txBox="1"/>
          <p:nvPr/>
        </p:nvSpPr>
        <p:spPr>
          <a:xfrm>
            <a:off x="6721247" y="5818293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60</a:t>
            </a:r>
            <a:endParaRPr lang="en-GB" dirty="0">
              <a:latin typeface="Verdan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20890E-1F3E-71FD-9E69-79062E5F9B2A}"/>
              </a:ext>
            </a:extLst>
          </p:cNvPr>
          <p:cNvSpPr txBox="1"/>
          <p:nvPr/>
        </p:nvSpPr>
        <p:spPr>
          <a:xfrm>
            <a:off x="6713140" y="6243935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90</a:t>
            </a:r>
            <a:endParaRPr lang="en-GB" dirty="0">
              <a:latin typeface="Verdana" panose="020B060403050404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09AA981-D975-9CA3-3073-E7B699ED5C3D}"/>
              </a:ext>
            </a:extLst>
          </p:cNvPr>
          <p:cNvCxnSpPr/>
          <p:nvPr/>
        </p:nvCxnSpPr>
        <p:spPr>
          <a:xfrm>
            <a:off x="6721247" y="6279958"/>
            <a:ext cx="55855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4">
            <a:extLst>
              <a:ext uri="{FF2B5EF4-FFF2-40B4-BE49-F238E27FC236}">
                <a16:creationId xmlns:a16="http://schemas.microsoft.com/office/drawing/2014/main" id="{69D14CC7-3FC2-5C81-95BD-2E15515AA0A7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296905AE-2A7D-63BD-3D9B-AF93760774D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9F544E45-888B-4CE9-7EE3-87836B31798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10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73038BB-4149-87B4-701B-FAAF9A9171E8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20 CuadroTexto">
            <a:extLst>
              <a:ext uri="{FF2B5EF4-FFF2-40B4-BE49-F238E27FC236}">
                <a16:creationId xmlns:a16="http://schemas.microsoft.com/office/drawing/2014/main" id="{6235D89F-40F7-05D1-EE2A-47B8AE744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5116939"/>
            <a:ext cx="79994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b="0" dirty="0">
                <a:latin typeface="+mn-lt"/>
              </a:rPr>
              <a:t>If a student is chosen at random, find the probability that he or she study none of the subjects.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EABA24A-4297-74B6-8EEB-C1479E5B8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579438"/>
            <a:ext cx="8343900" cy="1487488"/>
          </a:xfrm>
        </p:spPr>
        <p:txBody>
          <a:bodyPr>
            <a:noAutofit/>
          </a:bodyPr>
          <a:lstStyle/>
          <a:p>
            <a:r>
              <a:rPr lang="en-GB" altLang="en-US" sz="2400" dirty="0"/>
              <a:t>In a Secondary School of 90 students, 35 study Geography, 45 study Biology and 10 study both Geography and Biology.</a:t>
            </a:r>
            <a:br>
              <a:rPr lang="en-GB" altLang="en-US" sz="2400" dirty="0"/>
            </a:br>
            <a:r>
              <a:rPr lang="en-GB" altLang="en-US" sz="2400" dirty="0"/>
              <a:t>Show this information in a Venn Diagram.</a:t>
            </a:r>
            <a:endParaRPr lang="en-GB" sz="2400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7DB3A47-D06B-D4B4-676B-DB289CA74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149475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id="{D4CF8C7D-9C51-28BC-0861-2220178CA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063" y="2724150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" name="Oval 12">
            <a:extLst>
              <a:ext uri="{FF2B5EF4-FFF2-40B4-BE49-F238E27FC236}">
                <a16:creationId xmlns:a16="http://schemas.microsoft.com/office/drawing/2014/main" id="{FD9D8D76-F709-33B1-01B4-350514545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724150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8" name="12 CuadroTexto">
            <a:extLst>
              <a:ext uri="{FF2B5EF4-FFF2-40B4-BE49-F238E27FC236}">
                <a16:creationId xmlns:a16="http://schemas.microsoft.com/office/drawing/2014/main" id="{46106420-5AD4-280C-0DF8-0820539A5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02000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10</a:t>
            </a:r>
          </a:p>
        </p:txBody>
      </p:sp>
      <p:sp>
        <p:nvSpPr>
          <p:cNvPr id="9" name="14 CuadroTexto">
            <a:extLst>
              <a:ext uri="{FF2B5EF4-FFF2-40B4-BE49-F238E27FC236}">
                <a16:creationId xmlns:a16="http://schemas.microsoft.com/office/drawing/2014/main" id="{2AC444E8-D150-5B9D-E255-B7C4351BC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751" y="3302000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35</a:t>
            </a:r>
          </a:p>
        </p:txBody>
      </p:sp>
      <p:sp>
        <p:nvSpPr>
          <p:cNvPr id="10" name="15 CuadroTexto">
            <a:extLst>
              <a:ext uri="{FF2B5EF4-FFF2-40B4-BE49-F238E27FC236}">
                <a16:creationId xmlns:a16="http://schemas.microsoft.com/office/drawing/2014/main" id="{132B13B9-A5EA-6CB9-5CE6-6EB7272FE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549" y="2519363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/>
              <a:t>B</a:t>
            </a:r>
          </a:p>
        </p:txBody>
      </p:sp>
      <p:sp>
        <p:nvSpPr>
          <p:cNvPr id="11" name="17 CuadroTexto">
            <a:extLst>
              <a:ext uri="{FF2B5EF4-FFF2-40B4-BE49-F238E27FC236}">
                <a16:creationId xmlns:a16="http://schemas.microsoft.com/office/drawing/2014/main" id="{F19A08D1-A12C-7EC7-9038-D831E246B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756" y="260667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G</a:t>
            </a:r>
          </a:p>
        </p:txBody>
      </p:sp>
      <p:sp>
        <p:nvSpPr>
          <p:cNvPr id="12" name="19 CuadroTexto">
            <a:extLst>
              <a:ext uri="{FF2B5EF4-FFF2-40B4-BE49-F238E27FC236}">
                <a16:creationId xmlns:a16="http://schemas.microsoft.com/office/drawing/2014/main" id="{960A3105-418D-7D2C-4E09-26B67FED3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495" y="3263900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25</a:t>
            </a:r>
          </a:p>
        </p:txBody>
      </p:sp>
      <p:sp>
        <p:nvSpPr>
          <p:cNvPr id="13" name="21 CuadroTexto">
            <a:extLst>
              <a:ext uri="{FF2B5EF4-FFF2-40B4-BE49-F238E27FC236}">
                <a16:creationId xmlns:a16="http://schemas.microsoft.com/office/drawing/2014/main" id="{84820810-3106-3C5A-F801-3117755B6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4165600"/>
            <a:ext cx="503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20</a:t>
            </a:r>
          </a:p>
        </p:txBody>
      </p:sp>
      <p:sp>
        <p:nvSpPr>
          <p:cNvPr id="14" name="18 CuadroTexto">
            <a:extLst>
              <a:ext uri="{FF2B5EF4-FFF2-40B4-BE49-F238E27FC236}">
                <a16:creationId xmlns:a16="http://schemas.microsoft.com/office/drawing/2014/main" id="{F9CF5671-DF58-A5D9-E0A3-CC3B42B04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649" y="6089303"/>
            <a:ext cx="6143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400" b="0" dirty="0"/>
              <a:t>P(study none of the subjects) =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36122D-EB10-2DDE-9327-6A51047D37C0}"/>
              </a:ext>
            </a:extLst>
          </p:cNvPr>
          <p:cNvSpPr txBox="1"/>
          <p:nvPr/>
        </p:nvSpPr>
        <p:spPr>
          <a:xfrm>
            <a:off x="5863028" y="5894493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20</a:t>
            </a:r>
            <a:endParaRPr lang="en-GB" dirty="0">
              <a:latin typeface="Verdan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190EBF-8D1A-D7B9-B0A0-031392A816F0}"/>
              </a:ext>
            </a:extLst>
          </p:cNvPr>
          <p:cNvSpPr txBox="1"/>
          <p:nvPr/>
        </p:nvSpPr>
        <p:spPr>
          <a:xfrm>
            <a:off x="5854921" y="6320135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90</a:t>
            </a:r>
            <a:endParaRPr lang="en-GB" dirty="0">
              <a:latin typeface="Verdana" panose="020B060403050404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31C8804-DF1A-9E15-18EC-9915C26584E4}"/>
              </a:ext>
            </a:extLst>
          </p:cNvPr>
          <p:cNvCxnSpPr/>
          <p:nvPr/>
        </p:nvCxnSpPr>
        <p:spPr>
          <a:xfrm>
            <a:off x="5863028" y="6356158"/>
            <a:ext cx="55855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1A5AD922-7144-CC20-D51F-8C70866E10B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FF7D46D7-B720-7C91-35EE-CD0DDE98E9F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72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131FDF5-AD3E-F485-4F1B-AF5C67C550A3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061EEE37-6AA9-0314-2B62-51BD82FEF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71" y="501511"/>
            <a:ext cx="8495179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 city has three newspapers, A, B and C. Of the adult population 300 were surveyed, these are the results: 3 read none of these newspapers, 108 read A, 120 read B, 156 read C, 24 read A and B, 33 read B and C, 39 read A and C and 9 read all three papers. Draw a Venn-diagram to represent this information.</a:t>
            </a:r>
            <a:endParaRPr lang="en-US" altLang="en-US" sz="2200" b="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55E3A93-229D-76A6-3FAE-A79988803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254111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12F129FB-62F5-04F5-0E1A-30619FA71AD7}"/>
              </a:ext>
            </a:extLst>
          </p:cNvPr>
          <p:cNvGrpSpPr>
            <a:grpSpLocks/>
          </p:cNvGrpSpPr>
          <p:nvPr/>
        </p:nvGrpSpPr>
        <p:grpSpPr bwMode="auto">
          <a:xfrm>
            <a:off x="3275856" y="2254707"/>
            <a:ext cx="1604963" cy="1809750"/>
            <a:chOff x="2142" y="1564"/>
            <a:chExt cx="1011" cy="1140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8FA1D3C8-A5AB-6AB6-1FE6-06AA4AECB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F6CA4A13-3E51-7E23-B941-7FFD0B2015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2" y="1564"/>
              <a:ext cx="2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A</a:t>
              </a:r>
            </a:p>
          </p:txBody>
        </p:sp>
      </p:grpSp>
      <p:grpSp>
        <p:nvGrpSpPr>
          <p:cNvPr id="8" name="Group 10">
            <a:extLst>
              <a:ext uri="{FF2B5EF4-FFF2-40B4-BE49-F238E27FC236}">
                <a16:creationId xmlns:a16="http://schemas.microsoft.com/office/drawing/2014/main" id="{15CC758E-A68C-F06A-EA77-7FEB53F1A582}"/>
              </a:ext>
            </a:extLst>
          </p:cNvPr>
          <p:cNvGrpSpPr>
            <a:grpSpLocks/>
          </p:cNvGrpSpPr>
          <p:nvPr/>
        </p:nvGrpSpPr>
        <p:grpSpPr bwMode="auto">
          <a:xfrm>
            <a:off x="4572001" y="2254707"/>
            <a:ext cx="1604963" cy="1727200"/>
            <a:chOff x="2835" y="1616"/>
            <a:chExt cx="1011" cy="1088"/>
          </a:xfrm>
        </p:grpSpPr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D7D55967-39AA-E424-007A-954699107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95C9E0FB-20A5-7D4F-DAF1-D44B2F6EE0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1616"/>
              <a:ext cx="2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B</a:t>
              </a:r>
            </a:p>
          </p:txBody>
        </p:sp>
      </p:grpSp>
      <p:sp>
        <p:nvSpPr>
          <p:cNvPr id="11" name="20 CuadroTexto">
            <a:extLst>
              <a:ext uri="{FF2B5EF4-FFF2-40B4-BE49-F238E27FC236}">
                <a16:creationId xmlns:a16="http://schemas.microsoft.com/office/drawing/2014/main" id="{328ED763-430F-5E27-502C-FF41DBAF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46536"/>
            <a:ext cx="82440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800" b="0" dirty="0"/>
              <a:t>One of the people surveyed is chosen at random. Find the probability that he or she reads Newspaper A only</a:t>
            </a:r>
          </a:p>
        </p:txBody>
      </p:sp>
      <p:grpSp>
        <p:nvGrpSpPr>
          <p:cNvPr id="12" name="Group 10">
            <a:extLst>
              <a:ext uri="{FF2B5EF4-FFF2-40B4-BE49-F238E27FC236}">
                <a16:creationId xmlns:a16="http://schemas.microsoft.com/office/drawing/2014/main" id="{4A2CE4EE-9C44-E772-793F-458F6D2033E4}"/>
              </a:ext>
            </a:extLst>
          </p:cNvPr>
          <p:cNvGrpSpPr>
            <a:grpSpLocks/>
          </p:cNvGrpSpPr>
          <p:nvPr/>
        </p:nvGrpSpPr>
        <p:grpSpPr bwMode="auto">
          <a:xfrm>
            <a:off x="3780036" y="3261678"/>
            <a:ext cx="1800225" cy="1625600"/>
            <a:chOff x="2699" y="1706"/>
            <a:chExt cx="1134" cy="1024"/>
          </a:xfrm>
        </p:grpSpPr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E3731DD3-BAA4-46EA-9DB8-C12AAFE38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D6070345-FFFA-FE60-EC6A-763CABBAE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" y="2478"/>
              <a:ext cx="23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C</a:t>
              </a:r>
            </a:p>
          </p:txBody>
        </p:sp>
      </p:grpSp>
      <p:sp>
        <p:nvSpPr>
          <p:cNvPr id="15" name="12 CuadroTexto">
            <a:extLst>
              <a:ext uri="{FF2B5EF4-FFF2-40B4-BE49-F238E27FC236}">
                <a16:creationId xmlns:a16="http://schemas.microsoft.com/office/drawing/2014/main" id="{590778F4-81CA-169D-561F-471EB0649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7258" y="3262372"/>
            <a:ext cx="2160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</a:t>
            </a:r>
          </a:p>
        </p:txBody>
      </p:sp>
      <p:sp>
        <p:nvSpPr>
          <p:cNvPr id="16" name="12 CuadroTexto">
            <a:extLst>
              <a:ext uri="{FF2B5EF4-FFF2-40B4-BE49-F238E27FC236}">
                <a16:creationId xmlns:a16="http://schemas.microsoft.com/office/drawing/2014/main" id="{8664BB56-AB13-9826-4F60-0ABA18ADB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60" y="3550404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</a:t>
            </a:r>
          </a:p>
        </p:txBody>
      </p:sp>
      <p:sp>
        <p:nvSpPr>
          <p:cNvPr id="17" name="12 CuadroTexto">
            <a:extLst>
              <a:ext uri="{FF2B5EF4-FFF2-40B4-BE49-F238E27FC236}">
                <a16:creationId xmlns:a16="http://schemas.microsoft.com/office/drawing/2014/main" id="{336DA8DC-80BC-C51A-C1B6-64C9100B2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4048" y="3478396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24</a:t>
            </a:r>
          </a:p>
        </p:txBody>
      </p:sp>
      <p:sp>
        <p:nvSpPr>
          <p:cNvPr id="18" name="12 CuadroTexto">
            <a:extLst>
              <a:ext uri="{FF2B5EF4-FFF2-40B4-BE49-F238E27FC236}">
                <a16:creationId xmlns:a16="http://schemas.microsoft.com/office/drawing/2014/main" id="{C97791E4-5E59-C199-2E10-CE8B8330E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111" y="2902332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15</a:t>
            </a:r>
          </a:p>
        </p:txBody>
      </p:sp>
      <p:sp>
        <p:nvSpPr>
          <p:cNvPr id="19" name="12 CuadroTexto">
            <a:extLst>
              <a:ext uri="{FF2B5EF4-FFF2-40B4-BE49-F238E27FC236}">
                <a16:creationId xmlns:a16="http://schemas.microsoft.com/office/drawing/2014/main" id="{0E58B683-AB54-2DEF-579B-579FE2646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26468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93</a:t>
            </a:r>
          </a:p>
        </p:txBody>
      </p:sp>
      <p:sp>
        <p:nvSpPr>
          <p:cNvPr id="20" name="12 CuadroTexto">
            <a:extLst>
              <a:ext uri="{FF2B5EF4-FFF2-40B4-BE49-F238E27FC236}">
                <a16:creationId xmlns:a16="http://schemas.microsoft.com/office/drawing/2014/main" id="{55890E47-75E5-BA0B-6DAA-716C8EF56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2902332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72</a:t>
            </a:r>
          </a:p>
        </p:txBody>
      </p:sp>
      <p:sp>
        <p:nvSpPr>
          <p:cNvPr id="21" name="12 CuadroTexto">
            <a:extLst>
              <a:ext uri="{FF2B5EF4-FFF2-40B4-BE49-F238E27FC236}">
                <a16:creationId xmlns:a16="http://schemas.microsoft.com/office/drawing/2014/main" id="{2207F324-7999-34D0-B759-12E20FF34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912" y="2974340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54</a:t>
            </a:r>
          </a:p>
        </p:txBody>
      </p:sp>
      <p:sp>
        <p:nvSpPr>
          <p:cNvPr id="22" name="12 CuadroTexto">
            <a:extLst>
              <a:ext uri="{FF2B5EF4-FFF2-40B4-BE49-F238E27FC236}">
                <a16:creationId xmlns:a16="http://schemas.microsoft.com/office/drawing/2014/main" id="{C87FE70B-3F50-BFD5-51E7-F10AF3480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4126468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</a:t>
            </a:r>
          </a:p>
        </p:txBody>
      </p:sp>
      <p:sp>
        <p:nvSpPr>
          <p:cNvPr id="23" name="12 CuadroTexto">
            <a:extLst>
              <a:ext uri="{FF2B5EF4-FFF2-40B4-BE49-F238E27FC236}">
                <a16:creationId xmlns:a16="http://schemas.microsoft.com/office/drawing/2014/main" id="{031F1EE4-9B14-E24F-D0E8-4EF371B93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872" y="5892969"/>
            <a:ext cx="9235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P(A) =</a:t>
            </a:r>
          </a:p>
        </p:txBody>
      </p:sp>
      <p:sp>
        <p:nvSpPr>
          <p:cNvPr id="24" name="12 CuadroTexto">
            <a:extLst>
              <a:ext uri="{FF2B5EF4-FFF2-40B4-BE49-F238E27FC236}">
                <a16:creationId xmlns:a16="http://schemas.microsoft.com/office/drawing/2014/main" id="{BE34C180-5187-63DD-4EFB-B15E5A4F1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4554" y="5762253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54</a:t>
            </a:r>
          </a:p>
        </p:txBody>
      </p:sp>
      <p:sp>
        <p:nvSpPr>
          <p:cNvPr id="25" name="12 CuadroTexto">
            <a:extLst>
              <a:ext uri="{FF2B5EF4-FFF2-40B4-BE49-F238E27FC236}">
                <a16:creationId xmlns:a16="http://schemas.microsoft.com/office/drawing/2014/main" id="{9D028024-2274-E061-0A0D-5EFC0D709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165" y="6062246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90EFCE4-962C-880F-15D8-C48A343D633F}"/>
              </a:ext>
            </a:extLst>
          </p:cNvPr>
          <p:cNvCxnSpPr/>
          <p:nvPr/>
        </p:nvCxnSpPr>
        <p:spPr>
          <a:xfrm>
            <a:off x="4370113" y="6089863"/>
            <a:ext cx="457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hlinkClick r:id="rId2"/>
            <a:extLst>
              <a:ext uri="{FF2B5EF4-FFF2-40B4-BE49-F238E27FC236}">
                <a16:creationId xmlns:a16="http://schemas.microsoft.com/office/drawing/2014/main" id="{676B3F92-C6CF-4E73-9A34-81346965B19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C55636C7-33C1-255C-1990-3B224DDA52E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77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FC62754-C477-D908-4EA7-6D678CD0E417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7B928BBC-8A09-95C7-4C11-687C6B447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71" y="536990"/>
            <a:ext cx="8495179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 city has three newspapers, A, B and C. Of the adult population 300 were surveyed, these are the results: 3 read none of these newspapers, 108 read A, 120 read B, 156 read C, 24 read A and B, 33 read B and C, 39 read A and C and 9 read all three papers. Draw a Venn-diagram to represent this information.</a:t>
            </a:r>
            <a:endParaRPr lang="en-US" altLang="en-US" sz="2200" b="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B141C67-C5EA-8A89-49CE-9C8A00B42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289590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497D9D4B-EF7E-CC45-6654-4CB0BD84D26B}"/>
              </a:ext>
            </a:extLst>
          </p:cNvPr>
          <p:cNvGrpSpPr>
            <a:grpSpLocks/>
          </p:cNvGrpSpPr>
          <p:nvPr/>
        </p:nvGrpSpPr>
        <p:grpSpPr bwMode="auto">
          <a:xfrm>
            <a:off x="3275856" y="2290186"/>
            <a:ext cx="1604963" cy="1809750"/>
            <a:chOff x="2142" y="1564"/>
            <a:chExt cx="1011" cy="1140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8A2ED9C3-8B16-CE6B-00B2-5EEEAF91C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D19ED9AA-D22C-BDDF-EEB9-F5240AEC9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2" y="1564"/>
              <a:ext cx="2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A</a:t>
              </a:r>
            </a:p>
          </p:txBody>
        </p:sp>
      </p:grpSp>
      <p:grpSp>
        <p:nvGrpSpPr>
          <p:cNvPr id="8" name="Group 10">
            <a:extLst>
              <a:ext uri="{FF2B5EF4-FFF2-40B4-BE49-F238E27FC236}">
                <a16:creationId xmlns:a16="http://schemas.microsoft.com/office/drawing/2014/main" id="{0CC0F60A-805E-DC3E-87D8-54A798670E47}"/>
              </a:ext>
            </a:extLst>
          </p:cNvPr>
          <p:cNvGrpSpPr>
            <a:grpSpLocks/>
          </p:cNvGrpSpPr>
          <p:nvPr/>
        </p:nvGrpSpPr>
        <p:grpSpPr bwMode="auto">
          <a:xfrm>
            <a:off x="4572001" y="2290186"/>
            <a:ext cx="1604963" cy="1727200"/>
            <a:chOff x="2835" y="1616"/>
            <a:chExt cx="1011" cy="1088"/>
          </a:xfrm>
        </p:grpSpPr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1811F6F4-566F-30FE-0BD2-050FBD62B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C589D3F0-159E-1337-711A-FA0FB535A4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1616"/>
              <a:ext cx="2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B</a:t>
              </a:r>
            </a:p>
          </p:txBody>
        </p:sp>
      </p:grpSp>
      <p:sp>
        <p:nvSpPr>
          <p:cNvPr id="11" name="20 CuadroTexto">
            <a:extLst>
              <a:ext uri="{FF2B5EF4-FFF2-40B4-BE49-F238E27FC236}">
                <a16:creationId xmlns:a16="http://schemas.microsoft.com/office/drawing/2014/main" id="{4CEE0FC8-7AF6-A7FF-3E8B-C791DD3E1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686" y="5182015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800" b="0" dirty="0"/>
              <a:t>One of the people surveyed is chosen at random. Find the probability that he or she reads Newspaper B or newspaper C</a:t>
            </a:r>
          </a:p>
        </p:txBody>
      </p:sp>
      <p:grpSp>
        <p:nvGrpSpPr>
          <p:cNvPr id="12" name="Group 10">
            <a:extLst>
              <a:ext uri="{FF2B5EF4-FFF2-40B4-BE49-F238E27FC236}">
                <a16:creationId xmlns:a16="http://schemas.microsoft.com/office/drawing/2014/main" id="{75F9A99E-233A-70FD-4D06-33B9539BF233}"/>
              </a:ext>
            </a:extLst>
          </p:cNvPr>
          <p:cNvGrpSpPr>
            <a:grpSpLocks/>
          </p:cNvGrpSpPr>
          <p:nvPr/>
        </p:nvGrpSpPr>
        <p:grpSpPr bwMode="auto">
          <a:xfrm>
            <a:off x="3780036" y="3297157"/>
            <a:ext cx="1800225" cy="1625600"/>
            <a:chOff x="2699" y="1706"/>
            <a:chExt cx="1134" cy="1024"/>
          </a:xfrm>
        </p:grpSpPr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FE0CCAF6-B0DF-248B-C8BE-B4EDFCA24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586ED439-1B83-D674-FDAB-467E14E41B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" y="2478"/>
              <a:ext cx="23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C</a:t>
              </a:r>
            </a:p>
          </p:txBody>
        </p:sp>
      </p:grpSp>
      <p:sp>
        <p:nvSpPr>
          <p:cNvPr id="15" name="12 CuadroTexto">
            <a:extLst>
              <a:ext uri="{FF2B5EF4-FFF2-40B4-BE49-F238E27FC236}">
                <a16:creationId xmlns:a16="http://schemas.microsoft.com/office/drawing/2014/main" id="{CE4C6A6E-F2E1-C736-D8A4-CED394354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7258" y="3297851"/>
            <a:ext cx="2160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</a:t>
            </a:r>
          </a:p>
        </p:txBody>
      </p:sp>
      <p:sp>
        <p:nvSpPr>
          <p:cNvPr id="16" name="12 CuadroTexto">
            <a:extLst>
              <a:ext uri="{FF2B5EF4-FFF2-40B4-BE49-F238E27FC236}">
                <a16:creationId xmlns:a16="http://schemas.microsoft.com/office/drawing/2014/main" id="{7C2629A9-4785-96BA-E795-1B8CB3228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60" y="3585883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</a:t>
            </a:r>
          </a:p>
        </p:txBody>
      </p:sp>
      <p:sp>
        <p:nvSpPr>
          <p:cNvPr id="17" name="12 CuadroTexto">
            <a:extLst>
              <a:ext uri="{FF2B5EF4-FFF2-40B4-BE49-F238E27FC236}">
                <a16:creationId xmlns:a16="http://schemas.microsoft.com/office/drawing/2014/main" id="{05D24E39-0966-2539-4AF8-894D7F73E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4048" y="3513875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24</a:t>
            </a:r>
          </a:p>
        </p:txBody>
      </p:sp>
      <p:sp>
        <p:nvSpPr>
          <p:cNvPr id="18" name="12 CuadroTexto">
            <a:extLst>
              <a:ext uri="{FF2B5EF4-FFF2-40B4-BE49-F238E27FC236}">
                <a16:creationId xmlns:a16="http://schemas.microsoft.com/office/drawing/2014/main" id="{321AD954-7FF8-E57A-54F8-4BD6E4611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111" y="2937811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15</a:t>
            </a:r>
          </a:p>
        </p:txBody>
      </p:sp>
      <p:sp>
        <p:nvSpPr>
          <p:cNvPr id="19" name="12 CuadroTexto">
            <a:extLst>
              <a:ext uri="{FF2B5EF4-FFF2-40B4-BE49-F238E27FC236}">
                <a16:creationId xmlns:a16="http://schemas.microsoft.com/office/drawing/2014/main" id="{C24D0B55-76A5-C706-E546-93CFA7E24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61947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93</a:t>
            </a:r>
          </a:p>
        </p:txBody>
      </p:sp>
      <p:sp>
        <p:nvSpPr>
          <p:cNvPr id="20" name="12 CuadroTexto">
            <a:extLst>
              <a:ext uri="{FF2B5EF4-FFF2-40B4-BE49-F238E27FC236}">
                <a16:creationId xmlns:a16="http://schemas.microsoft.com/office/drawing/2014/main" id="{7E57D7E2-FB0E-C977-477D-675366B74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2937811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72</a:t>
            </a:r>
          </a:p>
        </p:txBody>
      </p:sp>
      <p:sp>
        <p:nvSpPr>
          <p:cNvPr id="21" name="12 CuadroTexto">
            <a:extLst>
              <a:ext uri="{FF2B5EF4-FFF2-40B4-BE49-F238E27FC236}">
                <a16:creationId xmlns:a16="http://schemas.microsoft.com/office/drawing/2014/main" id="{1559041A-56A8-DF0C-9B4B-45E878119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912" y="3009819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54</a:t>
            </a:r>
          </a:p>
        </p:txBody>
      </p:sp>
      <p:sp>
        <p:nvSpPr>
          <p:cNvPr id="22" name="12 CuadroTexto">
            <a:extLst>
              <a:ext uri="{FF2B5EF4-FFF2-40B4-BE49-F238E27FC236}">
                <a16:creationId xmlns:a16="http://schemas.microsoft.com/office/drawing/2014/main" id="{93367A64-EA51-7364-90FE-7375E6716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4161947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</a:t>
            </a:r>
          </a:p>
        </p:txBody>
      </p:sp>
      <p:sp>
        <p:nvSpPr>
          <p:cNvPr id="23" name="12 CuadroTexto">
            <a:extLst>
              <a:ext uri="{FF2B5EF4-FFF2-40B4-BE49-F238E27FC236}">
                <a16:creationId xmlns:a16="http://schemas.microsoft.com/office/drawing/2014/main" id="{2FF4484B-CCC4-A374-1C0F-45C4D56B4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8858" y="5905399"/>
            <a:ext cx="25693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30+15+9+93+72+24</a:t>
            </a:r>
          </a:p>
        </p:txBody>
      </p:sp>
      <p:sp>
        <p:nvSpPr>
          <p:cNvPr id="24" name="12 CuadroTexto">
            <a:extLst>
              <a:ext uri="{FF2B5EF4-FFF2-40B4-BE49-F238E27FC236}">
                <a16:creationId xmlns:a16="http://schemas.microsoft.com/office/drawing/2014/main" id="{D179DE94-2884-8906-C68B-22A2CC2D4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8727" y="6029421"/>
            <a:ext cx="3698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=</a:t>
            </a:r>
          </a:p>
        </p:txBody>
      </p:sp>
      <p:sp>
        <p:nvSpPr>
          <p:cNvPr id="25" name="12 CuadroTexto">
            <a:extLst>
              <a:ext uri="{FF2B5EF4-FFF2-40B4-BE49-F238E27FC236}">
                <a16:creationId xmlns:a16="http://schemas.microsoft.com/office/drawing/2014/main" id="{C891504E-1107-9075-210A-AD6F91299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781" y="5965525"/>
            <a:ext cx="131519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P(B or C) =</a:t>
            </a:r>
          </a:p>
        </p:txBody>
      </p:sp>
      <p:sp>
        <p:nvSpPr>
          <p:cNvPr id="26" name="12 CuadroTexto">
            <a:extLst>
              <a:ext uri="{FF2B5EF4-FFF2-40B4-BE49-F238E27FC236}">
                <a16:creationId xmlns:a16="http://schemas.microsoft.com/office/drawing/2014/main" id="{623EADC5-A905-8251-31D0-B020F5F9F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9408" y="6214646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93DA3F9-DB38-A572-A2A1-3CD2891A4B76}"/>
              </a:ext>
            </a:extLst>
          </p:cNvPr>
          <p:cNvCxnSpPr>
            <a:cxnSpLocks/>
          </p:cNvCxnSpPr>
          <p:nvPr/>
        </p:nvCxnSpPr>
        <p:spPr>
          <a:xfrm flipV="1">
            <a:off x="3658858" y="6208294"/>
            <a:ext cx="246888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12 CuadroTexto">
            <a:extLst>
              <a:ext uri="{FF2B5EF4-FFF2-40B4-BE49-F238E27FC236}">
                <a16:creationId xmlns:a16="http://schemas.microsoft.com/office/drawing/2014/main" id="{153684ED-DAE7-FDEE-C517-66117661E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8596" y="6184255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EB9375-EE74-AE8C-C3FA-94DC7F447B65}"/>
              </a:ext>
            </a:extLst>
          </p:cNvPr>
          <p:cNvCxnSpPr/>
          <p:nvPr/>
        </p:nvCxnSpPr>
        <p:spPr>
          <a:xfrm>
            <a:off x="6591544" y="6211872"/>
            <a:ext cx="457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2 CuadroTexto">
            <a:extLst>
              <a:ext uri="{FF2B5EF4-FFF2-40B4-BE49-F238E27FC236}">
                <a16:creationId xmlns:a16="http://schemas.microsoft.com/office/drawing/2014/main" id="{62494031-3974-263F-8875-C40163F6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7348" y="5874587"/>
            <a:ext cx="4428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243</a:t>
            </a: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DC52494B-08EC-3CCD-8E25-D55C19A0BB7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93453AA9-770D-BF8A-A055-AD716DC0D27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90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8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725262C-966E-C687-C029-A2693850D3AB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B1DF8360-C10F-E3C0-B49D-E9D067162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71" y="552936"/>
            <a:ext cx="8495179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 city has three newspapers, A, B and C. Of the adult population 300 were surveyed, these are the results: 3 read none of these newspapers, 108 read A, 120 read B, 156 read C, 24 read A and B, 33 read B and C, 39 read A and C and 9 read all three papers. Draw a Venn-diagram to represent this information.</a:t>
            </a:r>
            <a:endParaRPr lang="en-US" altLang="en-US" sz="2200" b="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11AB1C0-092C-B60F-3E0F-55B6D4BC7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305536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8C22355E-5717-2FFA-5093-2234D8695FC8}"/>
              </a:ext>
            </a:extLst>
          </p:cNvPr>
          <p:cNvGrpSpPr>
            <a:grpSpLocks/>
          </p:cNvGrpSpPr>
          <p:nvPr/>
        </p:nvGrpSpPr>
        <p:grpSpPr bwMode="auto">
          <a:xfrm>
            <a:off x="3275856" y="2306132"/>
            <a:ext cx="1604963" cy="1809750"/>
            <a:chOff x="2142" y="1564"/>
            <a:chExt cx="1011" cy="1140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C1C04817-DFF2-91FF-119A-C4732BE27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C216E6C6-DF6D-F9B1-F31B-A1C44C5894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2" y="1564"/>
              <a:ext cx="2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A</a:t>
              </a:r>
            </a:p>
          </p:txBody>
        </p:sp>
      </p:grpSp>
      <p:grpSp>
        <p:nvGrpSpPr>
          <p:cNvPr id="8" name="Group 10">
            <a:extLst>
              <a:ext uri="{FF2B5EF4-FFF2-40B4-BE49-F238E27FC236}">
                <a16:creationId xmlns:a16="http://schemas.microsoft.com/office/drawing/2014/main" id="{1A78551C-861E-6375-5D43-A9B56476948F}"/>
              </a:ext>
            </a:extLst>
          </p:cNvPr>
          <p:cNvGrpSpPr>
            <a:grpSpLocks/>
          </p:cNvGrpSpPr>
          <p:nvPr/>
        </p:nvGrpSpPr>
        <p:grpSpPr bwMode="auto">
          <a:xfrm>
            <a:off x="4572001" y="2306132"/>
            <a:ext cx="1604963" cy="1727200"/>
            <a:chOff x="2835" y="1616"/>
            <a:chExt cx="1011" cy="1088"/>
          </a:xfrm>
        </p:grpSpPr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7C9AAC57-9E88-DC96-5095-03F17F159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76D79013-936C-960F-5DCB-C320E15B5F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1616"/>
              <a:ext cx="2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B</a:t>
              </a:r>
            </a:p>
          </p:txBody>
        </p:sp>
      </p:grpSp>
      <p:sp>
        <p:nvSpPr>
          <p:cNvPr id="11" name="20 CuadroTexto">
            <a:extLst>
              <a:ext uri="{FF2B5EF4-FFF2-40B4-BE49-F238E27FC236}">
                <a16:creationId xmlns:a16="http://schemas.microsoft.com/office/drawing/2014/main" id="{DC5BCA70-ADD4-1F0F-5D2F-90AB1C560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97961"/>
            <a:ext cx="82440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800" b="0" dirty="0"/>
              <a:t>One of the people surveyed is chosen at random. Find the probability that he or she reads Newspaper A or B but not C</a:t>
            </a:r>
          </a:p>
        </p:txBody>
      </p:sp>
      <p:grpSp>
        <p:nvGrpSpPr>
          <p:cNvPr id="12" name="Group 10">
            <a:extLst>
              <a:ext uri="{FF2B5EF4-FFF2-40B4-BE49-F238E27FC236}">
                <a16:creationId xmlns:a16="http://schemas.microsoft.com/office/drawing/2014/main" id="{20DCF3BB-902E-A43E-8013-4DEE024C7A6D}"/>
              </a:ext>
            </a:extLst>
          </p:cNvPr>
          <p:cNvGrpSpPr>
            <a:grpSpLocks/>
          </p:cNvGrpSpPr>
          <p:nvPr/>
        </p:nvGrpSpPr>
        <p:grpSpPr bwMode="auto">
          <a:xfrm>
            <a:off x="3780036" y="3313103"/>
            <a:ext cx="1800225" cy="1625600"/>
            <a:chOff x="2699" y="1706"/>
            <a:chExt cx="1134" cy="1024"/>
          </a:xfrm>
        </p:grpSpPr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A683CB24-DAE1-A8DA-26BF-074C1EF49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9CD3E48F-F085-91E4-347E-7606F28C46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" y="2478"/>
              <a:ext cx="23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C</a:t>
              </a:r>
            </a:p>
          </p:txBody>
        </p:sp>
      </p:grpSp>
      <p:sp>
        <p:nvSpPr>
          <p:cNvPr id="15" name="12 CuadroTexto">
            <a:extLst>
              <a:ext uri="{FF2B5EF4-FFF2-40B4-BE49-F238E27FC236}">
                <a16:creationId xmlns:a16="http://schemas.microsoft.com/office/drawing/2014/main" id="{84E0BC05-1035-B505-79A4-0531139C2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7258" y="3313797"/>
            <a:ext cx="2160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</a:t>
            </a:r>
          </a:p>
        </p:txBody>
      </p:sp>
      <p:sp>
        <p:nvSpPr>
          <p:cNvPr id="16" name="12 CuadroTexto">
            <a:extLst>
              <a:ext uri="{FF2B5EF4-FFF2-40B4-BE49-F238E27FC236}">
                <a16:creationId xmlns:a16="http://schemas.microsoft.com/office/drawing/2014/main" id="{7DA67B73-3849-F94B-64E9-736A26246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60" y="3601829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</a:t>
            </a:r>
          </a:p>
        </p:txBody>
      </p:sp>
      <p:sp>
        <p:nvSpPr>
          <p:cNvPr id="17" name="12 CuadroTexto">
            <a:extLst>
              <a:ext uri="{FF2B5EF4-FFF2-40B4-BE49-F238E27FC236}">
                <a16:creationId xmlns:a16="http://schemas.microsoft.com/office/drawing/2014/main" id="{9C18671D-619D-F71E-9FEF-B8BDEB239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4048" y="3529821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24</a:t>
            </a:r>
          </a:p>
        </p:txBody>
      </p:sp>
      <p:sp>
        <p:nvSpPr>
          <p:cNvPr id="18" name="12 CuadroTexto">
            <a:extLst>
              <a:ext uri="{FF2B5EF4-FFF2-40B4-BE49-F238E27FC236}">
                <a16:creationId xmlns:a16="http://schemas.microsoft.com/office/drawing/2014/main" id="{F5DA0177-AE26-2047-46D8-16C084185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111" y="2953757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15</a:t>
            </a:r>
          </a:p>
        </p:txBody>
      </p:sp>
      <p:sp>
        <p:nvSpPr>
          <p:cNvPr id="19" name="12 CuadroTexto">
            <a:extLst>
              <a:ext uri="{FF2B5EF4-FFF2-40B4-BE49-F238E27FC236}">
                <a16:creationId xmlns:a16="http://schemas.microsoft.com/office/drawing/2014/main" id="{B4933E1E-8BD0-4AC7-F594-26E9C26A8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77893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93</a:t>
            </a:r>
          </a:p>
        </p:txBody>
      </p:sp>
      <p:sp>
        <p:nvSpPr>
          <p:cNvPr id="20" name="12 CuadroTexto">
            <a:extLst>
              <a:ext uri="{FF2B5EF4-FFF2-40B4-BE49-F238E27FC236}">
                <a16:creationId xmlns:a16="http://schemas.microsoft.com/office/drawing/2014/main" id="{712CDAD3-5717-08E6-A7DD-F8C64FA49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2953757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72</a:t>
            </a:r>
          </a:p>
        </p:txBody>
      </p:sp>
      <p:sp>
        <p:nvSpPr>
          <p:cNvPr id="21" name="12 CuadroTexto">
            <a:extLst>
              <a:ext uri="{FF2B5EF4-FFF2-40B4-BE49-F238E27FC236}">
                <a16:creationId xmlns:a16="http://schemas.microsoft.com/office/drawing/2014/main" id="{2CB7B857-CF83-D9ED-45A0-3FEDDFFB1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912" y="3025765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54</a:t>
            </a:r>
          </a:p>
        </p:txBody>
      </p:sp>
      <p:sp>
        <p:nvSpPr>
          <p:cNvPr id="22" name="12 CuadroTexto">
            <a:extLst>
              <a:ext uri="{FF2B5EF4-FFF2-40B4-BE49-F238E27FC236}">
                <a16:creationId xmlns:a16="http://schemas.microsoft.com/office/drawing/2014/main" id="{104C181B-8782-E415-5E93-6D43162B3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4177893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</a:t>
            </a:r>
          </a:p>
        </p:txBody>
      </p:sp>
      <p:sp>
        <p:nvSpPr>
          <p:cNvPr id="23" name="12 CuadroTexto">
            <a:extLst>
              <a:ext uri="{FF2B5EF4-FFF2-40B4-BE49-F238E27FC236}">
                <a16:creationId xmlns:a16="http://schemas.microsoft.com/office/drawing/2014/main" id="{B5873E98-E0DC-24D0-9A75-C7CB98252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8859" y="5921345"/>
            <a:ext cx="12731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54+15+72</a:t>
            </a:r>
          </a:p>
        </p:txBody>
      </p:sp>
      <p:sp>
        <p:nvSpPr>
          <p:cNvPr id="24" name="12 CuadroTexto">
            <a:extLst>
              <a:ext uri="{FF2B5EF4-FFF2-40B4-BE49-F238E27FC236}">
                <a16:creationId xmlns:a16="http://schemas.microsoft.com/office/drawing/2014/main" id="{3D3BB19A-2FD5-E986-4C14-C8AFC2BC2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8407" y="6016312"/>
            <a:ext cx="3698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=</a:t>
            </a:r>
          </a:p>
        </p:txBody>
      </p:sp>
      <p:sp>
        <p:nvSpPr>
          <p:cNvPr id="25" name="12 CuadroTexto">
            <a:extLst>
              <a:ext uri="{FF2B5EF4-FFF2-40B4-BE49-F238E27FC236}">
                <a16:creationId xmlns:a16="http://schemas.microsoft.com/office/drawing/2014/main" id="{46DC4F58-34C3-00DA-58FE-D747FA87F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08" y="6030924"/>
            <a:ext cx="25693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P(A or B but not C) =</a:t>
            </a:r>
          </a:p>
        </p:txBody>
      </p:sp>
      <p:sp>
        <p:nvSpPr>
          <p:cNvPr id="26" name="12 CuadroTexto">
            <a:extLst>
              <a:ext uri="{FF2B5EF4-FFF2-40B4-BE49-F238E27FC236}">
                <a16:creationId xmlns:a16="http://schemas.microsoft.com/office/drawing/2014/main" id="{BA56C568-75EE-89A6-8A69-71AA26C81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0881" y="6214646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C255991-75A8-50BA-F2BE-D41C889F09DA}"/>
              </a:ext>
            </a:extLst>
          </p:cNvPr>
          <p:cNvCxnSpPr>
            <a:cxnSpLocks/>
          </p:cNvCxnSpPr>
          <p:nvPr/>
        </p:nvCxnSpPr>
        <p:spPr>
          <a:xfrm flipV="1">
            <a:off x="3658858" y="6224240"/>
            <a:ext cx="128016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12 CuadroTexto">
            <a:extLst>
              <a:ext uri="{FF2B5EF4-FFF2-40B4-BE49-F238E27FC236}">
                <a16:creationId xmlns:a16="http://schemas.microsoft.com/office/drawing/2014/main" id="{98988516-58A7-F1D3-AE36-43A47A677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276" y="6171146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8DAB13A-8CC9-7D3D-64BF-662580BC5C48}"/>
              </a:ext>
            </a:extLst>
          </p:cNvPr>
          <p:cNvCxnSpPr/>
          <p:nvPr/>
        </p:nvCxnSpPr>
        <p:spPr>
          <a:xfrm>
            <a:off x="5351224" y="6198763"/>
            <a:ext cx="457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2 CuadroTexto">
            <a:extLst>
              <a:ext uri="{FF2B5EF4-FFF2-40B4-BE49-F238E27FC236}">
                <a16:creationId xmlns:a16="http://schemas.microsoft.com/office/drawing/2014/main" id="{BAE38ECC-4A48-B486-B605-48736AC3A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7028" y="5861478"/>
            <a:ext cx="4428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141</a:t>
            </a: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CBA73BA5-3253-39DB-BA3A-F543E407587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A508EB45-B3AB-48DC-403C-C1223CFD703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80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8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8E2C82-514D-BDD0-59FE-30A055294C6E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E06D56F3-F8E5-F270-86A9-194A7018B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71" y="552936"/>
            <a:ext cx="8495179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 city has three newspapers, A, B and C. Of the adult population 300 were surveyed, these are the results: 3 read none of these newspapers, 108 read A, 120 read B, 156 read C, 24 read A and B, 33 read B and C, 39 read A and C and 9 read all three papers. Draw a Venn-diagram to represent this information.</a:t>
            </a:r>
            <a:endParaRPr lang="en-US" altLang="en-US" sz="2200" b="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8AF043C-6E25-5C7A-F9DC-D06AE38B5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305536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16322F77-752C-59FF-4A77-F9EAC935D439}"/>
              </a:ext>
            </a:extLst>
          </p:cNvPr>
          <p:cNvGrpSpPr>
            <a:grpSpLocks/>
          </p:cNvGrpSpPr>
          <p:nvPr/>
        </p:nvGrpSpPr>
        <p:grpSpPr bwMode="auto">
          <a:xfrm>
            <a:off x="3275856" y="2306132"/>
            <a:ext cx="1604963" cy="1809750"/>
            <a:chOff x="2142" y="1564"/>
            <a:chExt cx="1011" cy="1140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42245F8A-3A18-C762-CA33-E63B4F83B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01D9DA8E-DD2C-23B8-D7C9-00B854F519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2" y="1564"/>
              <a:ext cx="2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A</a:t>
              </a:r>
            </a:p>
          </p:txBody>
        </p:sp>
      </p:grpSp>
      <p:grpSp>
        <p:nvGrpSpPr>
          <p:cNvPr id="8" name="Group 10">
            <a:extLst>
              <a:ext uri="{FF2B5EF4-FFF2-40B4-BE49-F238E27FC236}">
                <a16:creationId xmlns:a16="http://schemas.microsoft.com/office/drawing/2014/main" id="{84F5FE02-0382-B793-6B3C-58FEB94645D1}"/>
              </a:ext>
            </a:extLst>
          </p:cNvPr>
          <p:cNvGrpSpPr>
            <a:grpSpLocks/>
          </p:cNvGrpSpPr>
          <p:nvPr/>
        </p:nvGrpSpPr>
        <p:grpSpPr bwMode="auto">
          <a:xfrm>
            <a:off x="4572001" y="2306132"/>
            <a:ext cx="1604963" cy="1727200"/>
            <a:chOff x="2835" y="1616"/>
            <a:chExt cx="1011" cy="1088"/>
          </a:xfrm>
        </p:grpSpPr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9CD751C2-6BA8-C0B9-6866-272BCDF4C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2BDA2E07-D41C-CD1E-F3B8-0696D68EB0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1616"/>
              <a:ext cx="2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B</a:t>
              </a:r>
            </a:p>
          </p:txBody>
        </p:sp>
      </p:grpSp>
      <p:sp>
        <p:nvSpPr>
          <p:cNvPr id="11" name="20 CuadroTexto">
            <a:extLst>
              <a:ext uri="{FF2B5EF4-FFF2-40B4-BE49-F238E27FC236}">
                <a16:creationId xmlns:a16="http://schemas.microsoft.com/office/drawing/2014/main" id="{83031081-ADD0-6457-BDCA-8B366FC04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97961"/>
            <a:ext cx="82440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800" b="0" dirty="0"/>
              <a:t>One of the people surveyed is chosen at random. Find the probability that he or she reads exactly two of the three newspapers</a:t>
            </a:r>
          </a:p>
        </p:txBody>
      </p:sp>
      <p:grpSp>
        <p:nvGrpSpPr>
          <p:cNvPr id="12" name="Group 10">
            <a:extLst>
              <a:ext uri="{FF2B5EF4-FFF2-40B4-BE49-F238E27FC236}">
                <a16:creationId xmlns:a16="http://schemas.microsoft.com/office/drawing/2014/main" id="{EEFAC6E9-484F-382E-80BE-3800E4505729}"/>
              </a:ext>
            </a:extLst>
          </p:cNvPr>
          <p:cNvGrpSpPr>
            <a:grpSpLocks/>
          </p:cNvGrpSpPr>
          <p:nvPr/>
        </p:nvGrpSpPr>
        <p:grpSpPr bwMode="auto">
          <a:xfrm>
            <a:off x="3780036" y="3313103"/>
            <a:ext cx="1800225" cy="1625600"/>
            <a:chOff x="2699" y="1706"/>
            <a:chExt cx="1134" cy="1024"/>
          </a:xfrm>
        </p:grpSpPr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7D4423EE-7BDB-FA2C-0745-9BE43ADF2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9CC601BA-8A7F-4D64-1EF6-709F38F6CB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" y="2478"/>
              <a:ext cx="23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C</a:t>
              </a:r>
            </a:p>
          </p:txBody>
        </p:sp>
      </p:grpSp>
      <p:sp>
        <p:nvSpPr>
          <p:cNvPr id="15" name="12 CuadroTexto">
            <a:extLst>
              <a:ext uri="{FF2B5EF4-FFF2-40B4-BE49-F238E27FC236}">
                <a16:creationId xmlns:a16="http://schemas.microsoft.com/office/drawing/2014/main" id="{C315A78A-D3DF-A4B8-FFC6-16CBF0BAD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7258" y="3313797"/>
            <a:ext cx="2160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</a:t>
            </a:r>
          </a:p>
        </p:txBody>
      </p:sp>
      <p:sp>
        <p:nvSpPr>
          <p:cNvPr id="16" name="12 CuadroTexto">
            <a:extLst>
              <a:ext uri="{FF2B5EF4-FFF2-40B4-BE49-F238E27FC236}">
                <a16:creationId xmlns:a16="http://schemas.microsoft.com/office/drawing/2014/main" id="{09F456FC-464F-B450-C4CB-34523C510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60" y="3601829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</a:t>
            </a:r>
          </a:p>
        </p:txBody>
      </p:sp>
      <p:sp>
        <p:nvSpPr>
          <p:cNvPr id="17" name="12 CuadroTexto">
            <a:extLst>
              <a:ext uri="{FF2B5EF4-FFF2-40B4-BE49-F238E27FC236}">
                <a16:creationId xmlns:a16="http://schemas.microsoft.com/office/drawing/2014/main" id="{E88BE279-7F67-30DF-9CAA-2DEB95909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4048" y="3529821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24</a:t>
            </a:r>
          </a:p>
        </p:txBody>
      </p:sp>
      <p:sp>
        <p:nvSpPr>
          <p:cNvPr id="18" name="12 CuadroTexto">
            <a:extLst>
              <a:ext uri="{FF2B5EF4-FFF2-40B4-BE49-F238E27FC236}">
                <a16:creationId xmlns:a16="http://schemas.microsoft.com/office/drawing/2014/main" id="{D82387EA-88A8-29BF-D51D-42C586482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111" y="2953757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15</a:t>
            </a:r>
          </a:p>
        </p:txBody>
      </p:sp>
      <p:sp>
        <p:nvSpPr>
          <p:cNvPr id="19" name="12 CuadroTexto">
            <a:extLst>
              <a:ext uri="{FF2B5EF4-FFF2-40B4-BE49-F238E27FC236}">
                <a16:creationId xmlns:a16="http://schemas.microsoft.com/office/drawing/2014/main" id="{D3B2D28E-A698-9F4D-275E-B9686DD66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77893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93</a:t>
            </a:r>
          </a:p>
        </p:txBody>
      </p:sp>
      <p:sp>
        <p:nvSpPr>
          <p:cNvPr id="20" name="12 CuadroTexto">
            <a:extLst>
              <a:ext uri="{FF2B5EF4-FFF2-40B4-BE49-F238E27FC236}">
                <a16:creationId xmlns:a16="http://schemas.microsoft.com/office/drawing/2014/main" id="{34F16B55-600B-E737-001F-BEAA5AD58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2953757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72</a:t>
            </a:r>
          </a:p>
        </p:txBody>
      </p:sp>
      <p:sp>
        <p:nvSpPr>
          <p:cNvPr id="21" name="12 CuadroTexto">
            <a:extLst>
              <a:ext uri="{FF2B5EF4-FFF2-40B4-BE49-F238E27FC236}">
                <a16:creationId xmlns:a16="http://schemas.microsoft.com/office/drawing/2014/main" id="{96BA9A82-35B7-D63A-CCDC-E1277D694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912" y="3025765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54</a:t>
            </a:r>
          </a:p>
        </p:txBody>
      </p:sp>
      <p:sp>
        <p:nvSpPr>
          <p:cNvPr id="22" name="12 CuadroTexto">
            <a:extLst>
              <a:ext uri="{FF2B5EF4-FFF2-40B4-BE49-F238E27FC236}">
                <a16:creationId xmlns:a16="http://schemas.microsoft.com/office/drawing/2014/main" id="{65A9CD5D-B466-F5A7-9CE9-EC28C2738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4177893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</a:t>
            </a:r>
          </a:p>
        </p:txBody>
      </p:sp>
      <p:sp>
        <p:nvSpPr>
          <p:cNvPr id="23" name="12 CuadroTexto">
            <a:extLst>
              <a:ext uri="{FF2B5EF4-FFF2-40B4-BE49-F238E27FC236}">
                <a16:creationId xmlns:a16="http://schemas.microsoft.com/office/drawing/2014/main" id="{F7EEC132-185D-B98F-65A1-10394A2CD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8859" y="5921345"/>
            <a:ext cx="12731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15+30+24</a:t>
            </a:r>
          </a:p>
        </p:txBody>
      </p:sp>
      <p:sp>
        <p:nvSpPr>
          <p:cNvPr id="24" name="12 CuadroTexto">
            <a:extLst>
              <a:ext uri="{FF2B5EF4-FFF2-40B4-BE49-F238E27FC236}">
                <a16:creationId xmlns:a16="http://schemas.microsoft.com/office/drawing/2014/main" id="{F633F907-AF7A-ADCC-0355-E1E875088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8407" y="6016312"/>
            <a:ext cx="3698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=</a:t>
            </a:r>
          </a:p>
        </p:txBody>
      </p:sp>
      <p:sp>
        <p:nvSpPr>
          <p:cNvPr id="25" name="12 CuadroTexto">
            <a:extLst>
              <a:ext uri="{FF2B5EF4-FFF2-40B4-BE49-F238E27FC236}">
                <a16:creationId xmlns:a16="http://schemas.microsoft.com/office/drawing/2014/main" id="{63E0DED7-5990-1FCD-2E20-06D615058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581" y="6030941"/>
            <a:ext cx="203030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P(exactly two) =</a:t>
            </a:r>
          </a:p>
        </p:txBody>
      </p:sp>
      <p:sp>
        <p:nvSpPr>
          <p:cNvPr id="26" name="12 CuadroTexto">
            <a:extLst>
              <a:ext uri="{FF2B5EF4-FFF2-40B4-BE49-F238E27FC236}">
                <a16:creationId xmlns:a16="http://schemas.microsoft.com/office/drawing/2014/main" id="{7C3222F0-992D-D4B7-7E51-3B9077B7D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0881" y="6214646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F4091A8-7A45-1AFE-981E-D316DAA3849D}"/>
              </a:ext>
            </a:extLst>
          </p:cNvPr>
          <p:cNvCxnSpPr>
            <a:cxnSpLocks/>
          </p:cNvCxnSpPr>
          <p:nvPr/>
        </p:nvCxnSpPr>
        <p:spPr>
          <a:xfrm flipV="1">
            <a:off x="3658858" y="6224240"/>
            <a:ext cx="128016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12 CuadroTexto">
            <a:extLst>
              <a:ext uri="{FF2B5EF4-FFF2-40B4-BE49-F238E27FC236}">
                <a16:creationId xmlns:a16="http://schemas.microsoft.com/office/drawing/2014/main" id="{15BEAAFA-8294-16AD-04FD-C23AB95A9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276" y="6171146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B7F2B27-A72A-729B-38CB-53F6DD6D4D7E}"/>
              </a:ext>
            </a:extLst>
          </p:cNvPr>
          <p:cNvCxnSpPr/>
          <p:nvPr/>
        </p:nvCxnSpPr>
        <p:spPr>
          <a:xfrm>
            <a:off x="5351224" y="6198763"/>
            <a:ext cx="457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2 CuadroTexto">
            <a:extLst>
              <a:ext uri="{FF2B5EF4-FFF2-40B4-BE49-F238E27FC236}">
                <a16:creationId xmlns:a16="http://schemas.microsoft.com/office/drawing/2014/main" id="{E0D773F7-5D41-19A6-70F6-C21C3D2A8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303" y="5861664"/>
            <a:ext cx="4428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69</a:t>
            </a: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7F2E160C-C57F-C51F-5CFD-7DA86DA762A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128276E0-4B1D-2BC2-EDE3-D182E942ECC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43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8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F53407F9-5C52-4D61-878C-05F6E7289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155438"/>
            <a:ext cx="8229600" cy="578224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Tree diagrams</a:t>
            </a:r>
          </a:p>
        </p:txBody>
      </p:sp>
      <p:sp>
        <p:nvSpPr>
          <p:cNvPr id="5" name="Text Box 22">
            <a:extLst>
              <a:ext uri="{FF2B5EF4-FFF2-40B4-BE49-F238E27FC236}">
                <a16:creationId xmlns:a16="http://schemas.microsoft.com/office/drawing/2014/main" id="{5B1B1311-A11F-DADA-942C-976571C04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27" y="638561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We can use a tree diagram to illustrate sample spaces provided that the alternatives are not too numerous.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22">
            <a:extLst>
              <a:ext uri="{FF2B5EF4-FFF2-40B4-BE49-F238E27FC236}">
                <a16:creationId xmlns:a16="http://schemas.microsoft.com/office/drawing/2014/main" id="{81380A49-0E01-4F9B-A042-9171ADB0B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27" y="1417222"/>
            <a:ext cx="83775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The advantage of tree diagrams is that they can be used when more than one event is involved.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22">
            <a:extLst>
              <a:ext uri="{FF2B5EF4-FFF2-40B4-BE49-F238E27FC236}">
                <a16:creationId xmlns:a16="http://schemas.microsoft.com/office/drawing/2014/main" id="{074E0CD8-BD28-5D0F-6554-B4EBCE6C1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27" y="2168511"/>
            <a:ext cx="83775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Once the sample space is illustrated, the tree diagram can be used for determining probabilities.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F8DCEA-4334-A0B5-D7B9-1106E1DFB0D1}"/>
              </a:ext>
            </a:extLst>
          </p:cNvPr>
          <p:cNvSpPr/>
          <p:nvPr/>
        </p:nvSpPr>
        <p:spPr>
          <a:xfrm>
            <a:off x="325554" y="2913434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1:</a:t>
            </a:r>
            <a:endParaRPr lang="en-GB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AEB58-1B9C-9E24-9A2C-A4A211CA08EB}"/>
              </a:ext>
            </a:extLst>
          </p:cNvPr>
          <p:cNvSpPr/>
          <p:nvPr/>
        </p:nvSpPr>
        <p:spPr>
          <a:xfrm>
            <a:off x="322727" y="3279106"/>
            <a:ext cx="83775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Peter tosses two coins. Draw a tree diagram to show all possible outcomes. </a:t>
            </a:r>
            <a:endParaRPr lang="en-GB" sz="24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84948E0-7555-C929-B980-967D6E8E26BC}"/>
              </a:ext>
            </a:extLst>
          </p:cNvPr>
          <p:cNvCxnSpPr/>
          <p:nvPr/>
        </p:nvCxnSpPr>
        <p:spPr>
          <a:xfrm flipV="1">
            <a:off x="161365" y="5170435"/>
            <a:ext cx="1047346" cy="470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050E58-CA91-B418-B570-003311D30E51}"/>
              </a:ext>
            </a:extLst>
          </p:cNvPr>
          <p:cNvCxnSpPr/>
          <p:nvPr/>
        </p:nvCxnSpPr>
        <p:spPr>
          <a:xfrm>
            <a:off x="161365" y="5681423"/>
            <a:ext cx="1047346" cy="277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28A1BAB-350A-1123-CAA7-6AF33D6EAF7C}"/>
              </a:ext>
            </a:extLst>
          </p:cNvPr>
          <p:cNvCxnSpPr/>
          <p:nvPr/>
        </p:nvCxnSpPr>
        <p:spPr>
          <a:xfrm flipV="1">
            <a:off x="1625570" y="4548670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FD041F-71A6-1BBE-1B71-5495BF276A4E}"/>
              </a:ext>
            </a:extLst>
          </p:cNvPr>
          <p:cNvCxnSpPr/>
          <p:nvPr/>
        </p:nvCxnSpPr>
        <p:spPr>
          <a:xfrm>
            <a:off x="1625570" y="4987337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2B0161-5F3E-4C68-7B11-8A28E9497640}"/>
              </a:ext>
            </a:extLst>
          </p:cNvPr>
          <p:cNvCxnSpPr/>
          <p:nvPr/>
        </p:nvCxnSpPr>
        <p:spPr>
          <a:xfrm flipV="1">
            <a:off x="1625570" y="5656058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85C3B63-B9AE-B5E2-0B5F-191DB5A25830}"/>
              </a:ext>
            </a:extLst>
          </p:cNvPr>
          <p:cNvCxnSpPr/>
          <p:nvPr/>
        </p:nvCxnSpPr>
        <p:spPr>
          <a:xfrm>
            <a:off x="1625570" y="6094725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10116B03-552F-20C1-6D64-F1E820264BA8}"/>
              </a:ext>
            </a:extLst>
          </p:cNvPr>
          <p:cNvSpPr/>
          <p:nvPr/>
        </p:nvSpPr>
        <p:spPr>
          <a:xfrm>
            <a:off x="1230910" y="5863892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350F48-44D1-7633-D068-D59A03958425}"/>
              </a:ext>
            </a:extLst>
          </p:cNvPr>
          <p:cNvSpPr/>
          <p:nvPr/>
        </p:nvSpPr>
        <p:spPr>
          <a:xfrm>
            <a:off x="2414251" y="5054837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</a:t>
            </a:r>
            <a:endParaRPr lang="en-GB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5AB5B6-0E5F-AD42-6BB0-8D6308C7CA70}"/>
              </a:ext>
            </a:extLst>
          </p:cNvPr>
          <p:cNvSpPr/>
          <p:nvPr/>
        </p:nvSpPr>
        <p:spPr>
          <a:xfrm>
            <a:off x="2411903" y="6174739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</a:t>
            </a:r>
            <a:endParaRPr lang="en-GB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E69CE1-1449-7F0A-0E9F-EFF53350366C}"/>
              </a:ext>
            </a:extLst>
          </p:cNvPr>
          <p:cNvSpPr/>
          <p:nvPr/>
        </p:nvSpPr>
        <p:spPr>
          <a:xfrm>
            <a:off x="1208711" y="4865663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C2000AC-5131-7B6D-81D2-BFEA55B6BC8F}"/>
              </a:ext>
            </a:extLst>
          </p:cNvPr>
          <p:cNvSpPr/>
          <p:nvPr/>
        </p:nvSpPr>
        <p:spPr>
          <a:xfrm>
            <a:off x="2473857" y="5450590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B79434-5AC3-2DA9-F904-D01F50AF1FD4}"/>
              </a:ext>
            </a:extLst>
          </p:cNvPr>
          <p:cNvSpPr/>
          <p:nvPr/>
        </p:nvSpPr>
        <p:spPr>
          <a:xfrm>
            <a:off x="2473858" y="4369637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2" name="Text Box 11">
            <a:extLst>
              <a:ext uri="{FF2B5EF4-FFF2-40B4-BE49-F238E27FC236}">
                <a16:creationId xmlns:a16="http://schemas.microsoft.com/office/drawing/2014/main" id="{87C85CE7-C93B-C960-2B57-AABF4E38D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40" y="4057084"/>
            <a:ext cx="1439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First Coin</a:t>
            </a:r>
          </a:p>
        </p:txBody>
      </p:sp>
      <p:sp>
        <p:nvSpPr>
          <p:cNvPr id="23" name="Text Box 11">
            <a:extLst>
              <a:ext uri="{FF2B5EF4-FFF2-40B4-BE49-F238E27FC236}">
                <a16:creationId xmlns:a16="http://schemas.microsoft.com/office/drawing/2014/main" id="{9DBEAEF4-25CF-20EE-0D52-F30B325DB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2120" y="4029659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Second Coin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895A1E3-D587-3405-023B-9296DF2613D3}"/>
              </a:ext>
            </a:extLst>
          </p:cNvPr>
          <p:cNvSpPr/>
          <p:nvPr/>
        </p:nvSpPr>
        <p:spPr>
          <a:xfrm>
            <a:off x="3347313" y="4348894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H</a:t>
            </a:r>
            <a:endParaRPr lang="en-GB" sz="2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A68FCB0-93DB-202E-62C6-F0E16AE43D29}"/>
              </a:ext>
            </a:extLst>
          </p:cNvPr>
          <p:cNvSpPr/>
          <p:nvPr/>
        </p:nvSpPr>
        <p:spPr>
          <a:xfrm>
            <a:off x="3346793" y="4944093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T</a:t>
            </a:r>
            <a:endParaRPr lang="en-GB" sz="2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3C93DC6-323A-B9C8-8516-ADCD82E60D87}"/>
              </a:ext>
            </a:extLst>
          </p:cNvPr>
          <p:cNvSpPr/>
          <p:nvPr/>
        </p:nvSpPr>
        <p:spPr>
          <a:xfrm>
            <a:off x="3346793" y="5405758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T, H</a:t>
            </a:r>
            <a:endParaRPr lang="en-GB" sz="24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5E4F952-DA82-3A24-2D71-430FCC8D05CB}"/>
              </a:ext>
            </a:extLst>
          </p:cNvPr>
          <p:cNvSpPr/>
          <p:nvPr/>
        </p:nvSpPr>
        <p:spPr>
          <a:xfrm>
            <a:off x="3347313" y="6211275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T, T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16EBEAC-F210-C22E-41F4-621805C1055B}"/>
                  </a:ext>
                </a:extLst>
              </p:cNvPr>
              <p:cNvSpPr txBox="1"/>
              <p:nvPr/>
            </p:nvSpPr>
            <p:spPr>
              <a:xfrm>
                <a:off x="714306" y="504655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16EBEAC-F210-C22E-41F4-621805C10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06" y="5046551"/>
                <a:ext cx="165109" cy="4610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7879028-833A-F46F-8F6D-4954A9EC8426}"/>
                  </a:ext>
                </a:extLst>
              </p:cNvPr>
              <p:cNvSpPr txBox="1"/>
              <p:nvPr/>
            </p:nvSpPr>
            <p:spPr>
              <a:xfrm>
                <a:off x="714306" y="564261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7879028-833A-F46F-8F6D-4954A9EC84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06" y="5642611"/>
                <a:ext cx="165109" cy="4610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97F9A13-723B-EDA3-655F-14CDC2A70B63}"/>
                  </a:ext>
                </a:extLst>
              </p:cNvPr>
              <p:cNvSpPr txBox="1"/>
              <p:nvPr/>
            </p:nvSpPr>
            <p:spPr>
              <a:xfrm>
                <a:off x="1937675" y="552605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97F9A13-723B-EDA3-655F-14CDC2A70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675" y="5526053"/>
                <a:ext cx="165109" cy="461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703FA4A-7968-197D-52B4-92A3092A7661}"/>
                  </a:ext>
                </a:extLst>
              </p:cNvPr>
              <p:cNvSpPr txBox="1"/>
              <p:nvPr/>
            </p:nvSpPr>
            <p:spPr>
              <a:xfrm>
                <a:off x="1944169" y="611943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703FA4A-7968-197D-52B4-92A3092A76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169" y="6119437"/>
                <a:ext cx="165109" cy="4610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B53C503-4D43-F5B0-84BC-357CE84187D4}"/>
                  </a:ext>
                </a:extLst>
              </p:cNvPr>
              <p:cNvSpPr txBox="1"/>
              <p:nvPr/>
            </p:nvSpPr>
            <p:spPr>
              <a:xfrm>
                <a:off x="1918701" y="493198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B53C503-4D43-F5B0-84BC-357CE8418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8701" y="4931986"/>
                <a:ext cx="165109" cy="4610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41A6766-825D-3345-543C-0DD209DB6FEF}"/>
                  </a:ext>
                </a:extLst>
              </p:cNvPr>
              <p:cNvSpPr txBox="1"/>
              <p:nvPr/>
            </p:nvSpPr>
            <p:spPr>
              <a:xfrm>
                <a:off x="1939529" y="439642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41A6766-825D-3345-543C-0DD209DB6F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529" y="4396421"/>
                <a:ext cx="165109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11">
            <a:extLst>
              <a:ext uri="{FF2B5EF4-FFF2-40B4-BE49-F238E27FC236}">
                <a16:creationId xmlns:a16="http://schemas.microsoft.com/office/drawing/2014/main" id="{047F7A51-4CCE-4068-5441-7D396E0DF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4138" y="4033966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Outcome</a:t>
            </a:r>
          </a:p>
        </p:txBody>
      </p:sp>
      <p:sp>
        <p:nvSpPr>
          <p:cNvPr id="35" name="Text Box 11">
            <a:extLst>
              <a:ext uri="{FF2B5EF4-FFF2-40B4-BE49-F238E27FC236}">
                <a16:creationId xmlns:a16="http://schemas.microsoft.com/office/drawing/2014/main" id="{A9E5E4F5-1C94-001B-9B10-90E87EAE2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72" y="4029659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0E9BED7-C7CF-D6A7-E8C1-1D5D95C1A0FC}"/>
                  </a:ext>
                </a:extLst>
              </p:cNvPr>
              <p:cNvSpPr txBox="1"/>
              <p:nvPr/>
            </p:nvSpPr>
            <p:spPr>
              <a:xfrm>
                <a:off x="4881081" y="434315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0E9BED7-C7CF-D6A7-E8C1-1D5D95C1A0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081" y="4343153"/>
                <a:ext cx="165109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2346E6B-AC2C-A471-B7F0-9035BA072F10}"/>
                  </a:ext>
                </a:extLst>
              </p:cNvPr>
              <p:cNvSpPr txBox="1"/>
              <p:nvPr/>
            </p:nvSpPr>
            <p:spPr>
              <a:xfrm>
                <a:off x="4879670" y="491494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2346E6B-AC2C-A471-B7F0-9035BA072F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670" y="4914941"/>
                <a:ext cx="165109" cy="461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28840DE-EF49-9919-0516-D4FC3640EB96}"/>
                  </a:ext>
                </a:extLst>
              </p:cNvPr>
              <p:cNvSpPr txBox="1"/>
              <p:nvPr/>
            </p:nvSpPr>
            <p:spPr>
              <a:xfrm>
                <a:off x="5350989" y="491494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28840DE-EF49-9919-0516-D4FC3640E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989" y="4914941"/>
                <a:ext cx="165109" cy="4610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D7E91E6-7AAB-B428-76DF-54AADFDFB3C1}"/>
                  </a:ext>
                </a:extLst>
              </p:cNvPr>
              <p:cNvSpPr txBox="1"/>
              <p:nvPr/>
            </p:nvSpPr>
            <p:spPr>
              <a:xfrm>
                <a:off x="5350990" y="434315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D7E91E6-7AAB-B428-76DF-54AADFDFB3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990" y="4343153"/>
                <a:ext cx="165109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FD23973-9BB4-7D3E-D66A-DD527CCEB7D5}"/>
                  </a:ext>
                </a:extLst>
              </p:cNvPr>
              <p:cNvSpPr txBox="1"/>
              <p:nvPr/>
            </p:nvSpPr>
            <p:spPr>
              <a:xfrm>
                <a:off x="5781207" y="542305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FD23973-9BB4-7D3E-D66A-DD527CCEB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207" y="5423057"/>
                <a:ext cx="165109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D931FD5-D559-2097-7EC6-60ED3032B5C6}"/>
                  </a:ext>
                </a:extLst>
              </p:cNvPr>
              <p:cNvSpPr txBox="1"/>
              <p:nvPr/>
            </p:nvSpPr>
            <p:spPr>
              <a:xfrm>
                <a:off x="5784926" y="491494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D931FD5-D559-2097-7EC6-60ED3032B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926" y="4914941"/>
                <a:ext cx="165109" cy="46102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C505E94-20E8-73DA-68D6-71007781159A}"/>
                  </a:ext>
                </a:extLst>
              </p:cNvPr>
              <p:cNvSpPr txBox="1"/>
              <p:nvPr/>
            </p:nvSpPr>
            <p:spPr>
              <a:xfrm>
                <a:off x="5784926" y="434801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C505E94-20E8-73DA-68D6-710077811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926" y="4348013"/>
                <a:ext cx="165109" cy="46102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E286E14-6ADE-CB07-AF32-4F73D4FB4338}"/>
                  </a:ext>
                </a:extLst>
              </p:cNvPr>
              <p:cNvSpPr txBox="1"/>
              <p:nvPr/>
            </p:nvSpPr>
            <p:spPr>
              <a:xfrm>
                <a:off x="5350990" y="542305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E286E14-6ADE-CB07-AF32-4F73D4FB4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990" y="5423057"/>
                <a:ext cx="165109" cy="46102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25B4CC0-836C-8E3E-7699-7EEB5A0F1DC5}"/>
                  </a:ext>
                </a:extLst>
              </p:cNvPr>
              <p:cNvSpPr txBox="1"/>
              <p:nvPr/>
            </p:nvSpPr>
            <p:spPr>
              <a:xfrm>
                <a:off x="4881079" y="5428580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25B4CC0-836C-8E3E-7699-7EEB5A0F1D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079" y="5428580"/>
                <a:ext cx="165109" cy="46102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B5B5C6A-4BCB-FA34-CE0E-C706E29F4787}"/>
                  </a:ext>
                </a:extLst>
              </p:cNvPr>
              <p:cNvSpPr txBox="1"/>
              <p:nvPr/>
            </p:nvSpPr>
            <p:spPr>
              <a:xfrm>
                <a:off x="5782772" y="617681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B5B5C6A-4BCB-FA34-CE0E-C706E29F4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772" y="6176813"/>
                <a:ext cx="165109" cy="4610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2670E0A-1C5F-4BCD-C520-3285FCBF70D3}"/>
                  </a:ext>
                </a:extLst>
              </p:cNvPr>
              <p:cNvSpPr txBox="1"/>
              <p:nvPr/>
            </p:nvSpPr>
            <p:spPr>
              <a:xfrm>
                <a:off x="5350990" y="6174739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2670E0A-1C5F-4BCD-C520-3285FCBF7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990" y="6174739"/>
                <a:ext cx="165109" cy="46102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C8EC8C7-EA63-4922-D6E1-C38E559D3D63}"/>
                  </a:ext>
                </a:extLst>
              </p:cNvPr>
              <p:cNvSpPr txBox="1"/>
              <p:nvPr/>
            </p:nvSpPr>
            <p:spPr>
              <a:xfrm>
                <a:off x="4881080" y="617744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C8EC8C7-EA63-4922-D6E1-C38E559D3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080" y="6177446"/>
                <a:ext cx="165109" cy="46102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777F14E-AB64-BCEB-ECA4-93D2654B4ABA}"/>
              </a:ext>
            </a:extLst>
          </p:cNvPr>
          <p:cNvCxnSpPr/>
          <p:nvPr/>
        </p:nvCxnSpPr>
        <p:spPr>
          <a:xfrm>
            <a:off x="4212784" y="4573665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D1D4F57-78E5-C88C-2669-51AB6B2DEF9A}"/>
              </a:ext>
            </a:extLst>
          </p:cNvPr>
          <p:cNvCxnSpPr/>
          <p:nvPr/>
        </p:nvCxnSpPr>
        <p:spPr>
          <a:xfrm>
            <a:off x="4211627" y="5205655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B903046-05CB-DC4C-7760-EF8FB3D05CCE}"/>
              </a:ext>
            </a:extLst>
          </p:cNvPr>
          <p:cNvCxnSpPr/>
          <p:nvPr/>
        </p:nvCxnSpPr>
        <p:spPr>
          <a:xfrm>
            <a:off x="4212784" y="5681422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7EF2C40-DBDC-CF18-9FE6-6D3F2588E6C2}"/>
              </a:ext>
            </a:extLst>
          </p:cNvPr>
          <p:cNvCxnSpPr/>
          <p:nvPr/>
        </p:nvCxnSpPr>
        <p:spPr>
          <a:xfrm>
            <a:off x="4212784" y="6442107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13DB6FBD-AE4A-F65B-D115-27C37D1C30F3}"/>
              </a:ext>
            </a:extLst>
          </p:cNvPr>
          <p:cNvSpPr/>
          <p:nvPr/>
        </p:nvSpPr>
        <p:spPr>
          <a:xfrm>
            <a:off x="5039685" y="4410165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EAAA1D4-556F-92DE-308A-481584790416}"/>
              </a:ext>
            </a:extLst>
          </p:cNvPr>
          <p:cNvSpPr/>
          <p:nvPr/>
        </p:nvSpPr>
        <p:spPr>
          <a:xfrm>
            <a:off x="5060923" y="4979513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FBFD263-DFDC-B867-88FB-2954AA1734AB}"/>
              </a:ext>
            </a:extLst>
          </p:cNvPr>
          <p:cNvSpPr/>
          <p:nvPr/>
        </p:nvSpPr>
        <p:spPr>
          <a:xfrm>
            <a:off x="5062002" y="5481957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6E1AE59-B4B6-94A6-7E0B-0148552D1649}"/>
              </a:ext>
            </a:extLst>
          </p:cNvPr>
          <p:cNvSpPr/>
          <p:nvPr/>
        </p:nvSpPr>
        <p:spPr>
          <a:xfrm>
            <a:off x="5062002" y="6220585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DBB821E-0264-5B38-7B9A-31376CB29D27}"/>
              </a:ext>
            </a:extLst>
          </p:cNvPr>
          <p:cNvSpPr/>
          <p:nvPr/>
        </p:nvSpPr>
        <p:spPr>
          <a:xfrm>
            <a:off x="5481260" y="438361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CF183A0-C22C-321A-8946-6C28C35B32B3}"/>
              </a:ext>
            </a:extLst>
          </p:cNvPr>
          <p:cNvSpPr/>
          <p:nvPr/>
        </p:nvSpPr>
        <p:spPr>
          <a:xfrm>
            <a:off x="5478190" y="4979513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91543D1-D878-F00E-A2BE-919A0E396B2C}"/>
              </a:ext>
            </a:extLst>
          </p:cNvPr>
          <p:cNvSpPr/>
          <p:nvPr/>
        </p:nvSpPr>
        <p:spPr>
          <a:xfrm>
            <a:off x="5479357" y="548186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4F1A33C-4050-D7C7-00CF-B54FBD746492}"/>
              </a:ext>
            </a:extLst>
          </p:cNvPr>
          <p:cNvSpPr/>
          <p:nvPr/>
        </p:nvSpPr>
        <p:spPr>
          <a:xfrm>
            <a:off x="5483550" y="622265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FA2DF66-E9D1-7E5E-0FE9-8B94A6C86B35}"/>
              </a:ext>
            </a:extLst>
          </p:cNvPr>
          <p:cNvSpPr/>
          <p:nvPr/>
        </p:nvSpPr>
        <p:spPr>
          <a:xfrm>
            <a:off x="6111794" y="3733800"/>
            <a:ext cx="30299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>
                <a:latin typeface="Comic Sans MS" panose="030F0702030302020204" pitchFamily="66" charset="0"/>
              </a:rPr>
              <a:t>The probabilities of Head (H) and Tail (T) are marked on the branches.</a:t>
            </a:r>
            <a:endParaRPr lang="en-GB" sz="16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221ADA5-A8D1-1CB6-EA50-67E40F5BFBD7}"/>
              </a:ext>
            </a:extLst>
          </p:cNvPr>
          <p:cNvSpPr/>
          <p:nvPr/>
        </p:nvSpPr>
        <p:spPr>
          <a:xfrm>
            <a:off x="6070073" y="4495800"/>
            <a:ext cx="31394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>
                <a:latin typeface="Comic Sans MS" panose="030F0702030302020204" pitchFamily="66" charset="0"/>
              </a:rPr>
              <a:t>There are four alternatives and each branch shows a particular outcome</a:t>
            </a:r>
            <a:endParaRPr lang="en-GB" sz="16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1850E58-6D73-ACFE-9002-8DE2CB550829}"/>
              </a:ext>
            </a:extLst>
          </p:cNvPr>
          <p:cNvSpPr/>
          <p:nvPr/>
        </p:nvSpPr>
        <p:spPr>
          <a:xfrm>
            <a:off x="6048924" y="5334000"/>
            <a:ext cx="30928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>
                <a:latin typeface="Comic Sans MS" panose="030F0702030302020204" pitchFamily="66" charset="0"/>
              </a:rPr>
              <a:t>All outcomes are represented and the probabilities are obtained by multiplying</a:t>
            </a:r>
            <a:endParaRPr lang="en-GB" sz="1600" dirty="0"/>
          </a:p>
        </p:txBody>
      </p:sp>
      <p:sp>
        <p:nvSpPr>
          <p:cNvPr id="63" name="Rectangle 62">
            <a:hlinkClick r:id="rId19"/>
            <a:extLst>
              <a:ext uri="{FF2B5EF4-FFF2-40B4-BE49-F238E27FC236}">
                <a16:creationId xmlns:a16="http://schemas.microsoft.com/office/drawing/2014/main" id="{E66A40C1-D78A-AAE1-EAA7-9BE85646A2A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hlinkClick r:id="rId19"/>
            <a:extLst>
              <a:ext uri="{FF2B5EF4-FFF2-40B4-BE49-F238E27FC236}">
                <a16:creationId xmlns:a16="http://schemas.microsoft.com/office/drawing/2014/main" id="{27C1E4C0-556A-1C32-81C2-97945F7AF67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61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75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5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75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25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75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25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5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75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25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22">
                <a:extLst>
                  <a:ext uri="{FF2B5EF4-FFF2-40B4-BE49-F238E27FC236}">
                    <a16:creationId xmlns:a16="http://schemas.microsoft.com/office/drawing/2014/main" id="{7A4BBD90-AB6C-8A27-93D8-4024EDEA9D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9283" y="976434"/>
                <a:ext cx="8732838" cy="994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Bill and Andrea are members of the school archery club. The probability that Bill hits the target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 Box 22">
                <a:extLst>
                  <a:ext uri="{FF2B5EF4-FFF2-40B4-BE49-F238E27FC236}">
                    <a16:creationId xmlns:a16="http://schemas.microsoft.com/office/drawing/2014/main" id="{7A4BBD90-AB6C-8A27-93D8-4024EDEA9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283" y="976434"/>
                <a:ext cx="8732838" cy="994183"/>
              </a:xfrm>
              <a:prstGeom prst="rect">
                <a:avLst/>
              </a:prstGeom>
              <a:blipFill>
                <a:blip r:embed="rId2"/>
                <a:stretch>
                  <a:fillRect l="-1117" t="-4908" b="-429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22">
                <a:extLst>
                  <a:ext uri="{FF2B5EF4-FFF2-40B4-BE49-F238E27FC236}">
                    <a16:creationId xmlns:a16="http://schemas.microsoft.com/office/drawing/2014/main" id="{F5C4F4E2-46A3-F06A-2862-695BF05A27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9283" y="1796235"/>
                <a:ext cx="8732838" cy="631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The probability that Andrea hits the target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.</a:t>
                </a:r>
              </a:p>
            </p:txBody>
          </p:sp>
        </mc:Choice>
        <mc:Fallback xmlns="">
          <p:sp>
            <p:nvSpPr>
              <p:cNvPr id="3" name="Text Box 22">
                <a:extLst>
                  <a:ext uri="{FF2B5EF4-FFF2-40B4-BE49-F238E27FC236}">
                    <a16:creationId xmlns:a16="http://schemas.microsoft.com/office/drawing/2014/main" id="{F5C4F4E2-46A3-F06A-2862-695BF05A2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283" y="1796235"/>
                <a:ext cx="8732838" cy="631263"/>
              </a:xfrm>
              <a:prstGeom prst="rect">
                <a:avLst/>
              </a:prstGeom>
              <a:blipFill>
                <a:blip r:embed="rId3"/>
                <a:stretch>
                  <a:fillRect l="-1117" b="-873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22">
            <a:extLst>
              <a:ext uri="{FF2B5EF4-FFF2-40B4-BE49-F238E27FC236}">
                <a16:creationId xmlns:a16="http://schemas.microsoft.com/office/drawing/2014/main" id="{0D278F0F-BD66-CC39-5901-FBA0BC8CF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83" y="2286818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They both shoot simultaneously.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A475AC-A8FE-FEB3-D062-B4F87FFE7A24}"/>
              </a:ext>
            </a:extLst>
          </p:cNvPr>
          <p:cNvSpPr/>
          <p:nvPr/>
        </p:nvSpPr>
        <p:spPr>
          <a:xfrm>
            <a:off x="161365" y="599177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2:</a:t>
            </a:r>
            <a:endParaRPr lang="en-GB" sz="2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D6368D-1DE4-DA7D-DC32-CC6CDDBDDD75}"/>
              </a:ext>
            </a:extLst>
          </p:cNvPr>
          <p:cNvSpPr/>
          <p:nvPr/>
        </p:nvSpPr>
        <p:spPr>
          <a:xfrm>
            <a:off x="309283" y="2678143"/>
            <a:ext cx="83775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Draw a tree diagram to show all possible outcomes. </a:t>
            </a:r>
            <a:endParaRPr lang="en-GB" sz="24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6BAD713-B357-591A-DDEB-BCABF6432075}"/>
              </a:ext>
            </a:extLst>
          </p:cNvPr>
          <p:cNvCxnSpPr/>
          <p:nvPr/>
        </p:nvCxnSpPr>
        <p:spPr>
          <a:xfrm flipV="1">
            <a:off x="1359677" y="4238380"/>
            <a:ext cx="1047346" cy="470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530E224-AB4C-35D5-F43B-5390E635C167}"/>
              </a:ext>
            </a:extLst>
          </p:cNvPr>
          <p:cNvCxnSpPr/>
          <p:nvPr/>
        </p:nvCxnSpPr>
        <p:spPr>
          <a:xfrm>
            <a:off x="1388945" y="4749367"/>
            <a:ext cx="1047346" cy="277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B5CF89-85E8-12B5-ACF2-9984A7CF19B2}"/>
              </a:ext>
            </a:extLst>
          </p:cNvPr>
          <p:cNvCxnSpPr/>
          <p:nvPr/>
        </p:nvCxnSpPr>
        <p:spPr>
          <a:xfrm flipV="1">
            <a:off x="2823882" y="3616615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47DD68-7D6C-0DE2-FC8A-0BE6EE231E15}"/>
              </a:ext>
            </a:extLst>
          </p:cNvPr>
          <p:cNvCxnSpPr/>
          <p:nvPr/>
        </p:nvCxnSpPr>
        <p:spPr>
          <a:xfrm>
            <a:off x="2823882" y="4055282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D545C85-A321-7EF3-6216-5A0EF73ED3E4}"/>
              </a:ext>
            </a:extLst>
          </p:cNvPr>
          <p:cNvCxnSpPr/>
          <p:nvPr/>
        </p:nvCxnSpPr>
        <p:spPr>
          <a:xfrm flipV="1">
            <a:off x="2823882" y="4724003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B0242FE-DC99-AEC6-551C-93EC738D8590}"/>
              </a:ext>
            </a:extLst>
          </p:cNvPr>
          <p:cNvCxnSpPr/>
          <p:nvPr/>
        </p:nvCxnSpPr>
        <p:spPr>
          <a:xfrm>
            <a:off x="2823882" y="5162670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78D3AE4D-A8D2-EC53-C46B-6DBB8AAA2A76}"/>
              </a:ext>
            </a:extLst>
          </p:cNvPr>
          <p:cNvSpPr/>
          <p:nvPr/>
        </p:nvSpPr>
        <p:spPr>
          <a:xfrm>
            <a:off x="2429222" y="4931837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62B7A7-5655-9698-E272-F2DA1ED43A61}"/>
              </a:ext>
            </a:extLst>
          </p:cNvPr>
          <p:cNvSpPr/>
          <p:nvPr/>
        </p:nvSpPr>
        <p:spPr>
          <a:xfrm>
            <a:off x="3612563" y="4122782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29096F-52F1-B080-D267-2BE8438679EB}"/>
              </a:ext>
            </a:extLst>
          </p:cNvPr>
          <p:cNvSpPr/>
          <p:nvPr/>
        </p:nvSpPr>
        <p:spPr>
          <a:xfrm>
            <a:off x="3610215" y="5242684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0939847-CB3A-79E9-9E33-D8E6739B8D5B}"/>
              </a:ext>
            </a:extLst>
          </p:cNvPr>
          <p:cNvSpPr/>
          <p:nvPr/>
        </p:nvSpPr>
        <p:spPr>
          <a:xfrm>
            <a:off x="2407023" y="3933608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C70DC9-94F4-20EB-C5F6-41CE38AC6968}"/>
              </a:ext>
            </a:extLst>
          </p:cNvPr>
          <p:cNvSpPr/>
          <p:nvPr/>
        </p:nvSpPr>
        <p:spPr>
          <a:xfrm>
            <a:off x="3672169" y="4518535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E020195-8F0F-CE1A-E846-9C8F66D58D25}"/>
              </a:ext>
            </a:extLst>
          </p:cNvPr>
          <p:cNvSpPr/>
          <p:nvPr/>
        </p:nvSpPr>
        <p:spPr>
          <a:xfrm>
            <a:off x="3672170" y="3437582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19D6CBCA-5A19-1EC8-4E09-85E287F2D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84" y="3097956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Bill’s results</a:t>
            </a:r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999AED07-1F69-E9F3-645F-82579E3CA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18" y="3097604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Andrea’s results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8EE127-93B4-1A8A-0568-282F48EDD7B0}"/>
              </a:ext>
            </a:extLst>
          </p:cNvPr>
          <p:cNvSpPr/>
          <p:nvPr/>
        </p:nvSpPr>
        <p:spPr>
          <a:xfrm>
            <a:off x="4545625" y="3416839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H</a:t>
            </a:r>
            <a:endParaRPr lang="en-GB" sz="2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BCEC716-27E5-F740-FB1A-EDAC01535457}"/>
              </a:ext>
            </a:extLst>
          </p:cNvPr>
          <p:cNvSpPr/>
          <p:nvPr/>
        </p:nvSpPr>
        <p:spPr>
          <a:xfrm>
            <a:off x="4545105" y="4012038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M</a:t>
            </a:r>
            <a:endParaRPr lang="en-GB" sz="2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CE7D066-94AE-44A6-86EC-2C94CD806288}"/>
              </a:ext>
            </a:extLst>
          </p:cNvPr>
          <p:cNvSpPr/>
          <p:nvPr/>
        </p:nvSpPr>
        <p:spPr>
          <a:xfrm>
            <a:off x="4545105" y="4473703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M, H</a:t>
            </a:r>
            <a:endParaRPr lang="en-GB" sz="2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15BDF3-CC00-7D7C-B924-305C285FC6E4}"/>
              </a:ext>
            </a:extLst>
          </p:cNvPr>
          <p:cNvSpPr/>
          <p:nvPr/>
        </p:nvSpPr>
        <p:spPr>
          <a:xfrm>
            <a:off x="4545625" y="5279220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M, M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DF3A675-404A-E8C6-EF4D-43588E61C304}"/>
                  </a:ext>
                </a:extLst>
              </p:cNvPr>
              <p:cNvSpPr txBox="1"/>
              <p:nvPr/>
            </p:nvSpPr>
            <p:spPr>
              <a:xfrm>
                <a:off x="1912618" y="411449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DF3A675-404A-E8C6-EF4D-43588E61C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114496"/>
                <a:ext cx="165109" cy="461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624ACE7-4AC3-2BAE-5729-99B0E431E137}"/>
                  </a:ext>
                </a:extLst>
              </p:cNvPr>
              <p:cNvSpPr txBox="1"/>
              <p:nvPr/>
            </p:nvSpPr>
            <p:spPr>
              <a:xfrm>
                <a:off x="1912618" y="471055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624ACE7-4AC3-2BAE-5729-99B0E431E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710556"/>
                <a:ext cx="165109" cy="4610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2375BA2-B53D-9E0D-F9C5-C26314748656}"/>
                  </a:ext>
                </a:extLst>
              </p:cNvPr>
              <p:cNvSpPr txBox="1"/>
              <p:nvPr/>
            </p:nvSpPr>
            <p:spPr>
              <a:xfrm>
                <a:off x="3135987" y="459399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2375BA2-B53D-9E0D-F9C5-C263147486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987" y="4593998"/>
                <a:ext cx="165110" cy="4660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A01A3B8-5ADF-92BB-06B8-55C51605E7A0}"/>
                  </a:ext>
                </a:extLst>
              </p:cNvPr>
              <p:cNvSpPr txBox="1"/>
              <p:nvPr/>
            </p:nvSpPr>
            <p:spPr>
              <a:xfrm>
                <a:off x="3142481" y="5187382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A01A3B8-5ADF-92BB-06B8-55C51605E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481" y="5187382"/>
                <a:ext cx="165109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FD7901C-A1EA-D91D-164D-5FE8440DBA67}"/>
                  </a:ext>
                </a:extLst>
              </p:cNvPr>
              <p:cNvSpPr txBox="1"/>
              <p:nvPr/>
            </p:nvSpPr>
            <p:spPr>
              <a:xfrm>
                <a:off x="3117013" y="399993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FD7901C-A1EA-D91D-164D-5FE8440DBA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13" y="3999931"/>
                <a:ext cx="165109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96AEBE9-437C-FFED-96F9-1AA6BF3B0915}"/>
                  </a:ext>
                </a:extLst>
              </p:cNvPr>
              <p:cNvSpPr txBox="1"/>
              <p:nvPr/>
            </p:nvSpPr>
            <p:spPr>
              <a:xfrm>
                <a:off x="3137841" y="3464366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96AEBE9-437C-FFED-96F9-1AA6BF3B09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841" y="3464366"/>
                <a:ext cx="165110" cy="4660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11">
            <a:extLst>
              <a:ext uri="{FF2B5EF4-FFF2-40B4-BE49-F238E27FC236}">
                <a16:creationId xmlns:a16="http://schemas.microsoft.com/office/drawing/2014/main" id="{F4DDAFFF-A411-3509-BF26-05608153C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3305" y="3100352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Outcome</a:t>
            </a:r>
          </a:p>
        </p:txBody>
      </p:sp>
      <p:sp>
        <p:nvSpPr>
          <p:cNvPr id="32" name="Text Box 11">
            <a:extLst>
              <a:ext uri="{FF2B5EF4-FFF2-40B4-BE49-F238E27FC236}">
                <a16:creationId xmlns:a16="http://schemas.microsoft.com/office/drawing/2014/main" id="{70A87E9B-EABB-7A03-A587-1FB62DDB0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0570" y="3097604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6E2149F-4A53-76AA-65D3-F74B6EFC51FF}"/>
                  </a:ext>
                </a:extLst>
              </p:cNvPr>
              <p:cNvSpPr txBox="1"/>
              <p:nvPr/>
            </p:nvSpPr>
            <p:spPr>
              <a:xfrm>
                <a:off x="6217179" y="341109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6E2149F-4A53-76AA-65D3-F74B6EFC51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9" y="3411098"/>
                <a:ext cx="165110" cy="4660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BB658DC-0585-937E-8D11-E154019F8BA1}"/>
                  </a:ext>
                </a:extLst>
              </p:cNvPr>
              <p:cNvSpPr txBox="1"/>
              <p:nvPr/>
            </p:nvSpPr>
            <p:spPr>
              <a:xfrm>
                <a:off x="6215768" y="398288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BB658DC-0585-937E-8D11-E154019F8B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768" y="3982886"/>
                <a:ext cx="165109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E8C9761-0C2B-AABF-FA4A-F73841068704}"/>
                  </a:ext>
                </a:extLst>
              </p:cNvPr>
              <p:cNvSpPr txBox="1"/>
              <p:nvPr/>
            </p:nvSpPr>
            <p:spPr>
              <a:xfrm>
                <a:off x="6687087" y="398288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E8C9761-0C2B-AABF-FA4A-F738410687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7" y="3982886"/>
                <a:ext cx="165109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BB95004-E5E4-ECDC-AEA0-1E2F2A5154A4}"/>
                  </a:ext>
                </a:extLst>
              </p:cNvPr>
              <p:cNvSpPr txBox="1"/>
              <p:nvPr/>
            </p:nvSpPr>
            <p:spPr>
              <a:xfrm>
                <a:off x="6687088" y="341109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BB95004-E5E4-ECDC-AEA0-1E2F2A5154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3411098"/>
                <a:ext cx="165110" cy="4660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BC6F796-248F-2EEA-67F6-7BD9DAE07A4F}"/>
                  </a:ext>
                </a:extLst>
              </p:cNvPr>
              <p:cNvSpPr txBox="1"/>
              <p:nvPr/>
            </p:nvSpPr>
            <p:spPr>
              <a:xfrm>
                <a:off x="7117305" y="4491002"/>
                <a:ext cx="278923" cy="4676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BC6F796-248F-2EEA-67F6-7BD9DAE07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305" y="4491002"/>
                <a:ext cx="278923" cy="4676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065120A-8F7D-C0F6-B83B-3A49ADA20BD7}"/>
                  </a:ext>
                </a:extLst>
              </p:cNvPr>
              <p:cNvSpPr txBox="1"/>
              <p:nvPr/>
            </p:nvSpPr>
            <p:spPr>
              <a:xfrm>
                <a:off x="7121024" y="3982886"/>
                <a:ext cx="278923" cy="4617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065120A-8F7D-C0F6-B83B-3A49ADA20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024" y="3982886"/>
                <a:ext cx="278923" cy="4617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59ADCFB-FEB9-4719-1662-099DA378AD02}"/>
                  </a:ext>
                </a:extLst>
              </p:cNvPr>
              <p:cNvSpPr txBox="1"/>
              <p:nvPr/>
            </p:nvSpPr>
            <p:spPr>
              <a:xfrm>
                <a:off x="7121024" y="3415958"/>
                <a:ext cx="278923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59ADCFB-FEB9-4719-1662-099DA378A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024" y="3415958"/>
                <a:ext cx="278923" cy="4610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D2D8C89-D230-6F0E-A3A4-7A9ECCE1FFD1}"/>
                  </a:ext>
                </a:extLst>
              </p:cNvPr>
              <p:cNvSpPr txBox="1"/>
              <p:nvPr/>
            </p:nvSpPr>
            <p:spPr>
              <a:xfrm>
                <a:off x="6687088" y="4491002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D2D8C89-D230-6F0E-A3A4-7A9ECCE1F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4491002"/>
                <a:ext cx="165110" cy="46602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4E2999C-72D6-BA40-167E-0EA38427BC5E}"/>
                  </a:ext>
                </a:extLst>
              </p:cNvPr>
              <p:cNvSpPr txBox="1"/>
              <p:nvPr/>
            </p:nvSpPr>
            <p:spPr>
              <a:xfrm>
                <a:off x="6217177" y="4496525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4E2999C-72D6-BA40-167E-0EA38427B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7" y="4496525"/>
                <a:ext cx="165109" cy="46102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9D3885C-22F4-449D-825B-74047EBE6D9A}"/>
                  </a:ext>
                </a:extLst>
              </p:cNvPr>
              <p:cNvSpPr txBox="1"/>
              <p:nvPr/>
            </p:nvSpPr>
            <p:spPr>
              <a:xfrm>
                <a:off x="7118870" y="5244758"/>
                <a:ext cx="278923" cy="4626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9D3885C-22F4-449D-825B-74047EBE6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870" y="5244758"/>
                <a:ext cx="278923" cy="46262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B533115-B886-E983-7341-B8657CC328DA}"/>
                  </a:ext>
                </a:extLst>
              </p:cNvPr>
              <p:cNvSpPr txBox="1"/>
              <p:nvPr/>
            </p:nvSpPr>
            <p:spPr>
              <a:xfrm>
                <a:off x="6687088" y="5242684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B533115-B886-E983-7341-B8657CC32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5242684"/>
                <a:ext cx="165109" cy="46102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DA61BB1-043E-8E81-EC79-0F174CC9E780}"/>
                  </a:ext>
                </a:extLst>
              </p:cNvPr>
              <p:cNvSpPr txBox="1"/>
              <p:nvPr/>
            </p:nvSpPr>
            <p:spPr>
              <a:xfrm>
                <a:off x="6217178" y="524539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DA61BB1-043E-8E81-EC79-0F174CC9E7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8" y="5245391"/>
                <a:ext cx="165109" cy="46102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3CDB713-1C43-D5CF-5814-2746A75B2D76}"/>
              </a:ext>
            </a:extLst>
          </p:cNvPr>
          <p:cNvCxnSpPr/>
          <p:nvPr/>
        </p:nvCxnSpPr>
        <p:spPr>
          <a:xfrm>
            <a:off x="5411096" y="3641610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C659506-DD3B-D7D6-389E-F825EB1E7FAC}"/>
              </a:ext>
            </a:extLst>
          </p:cNvPr>
          <p:cNvCxnSpPr/>
          <p:nvPr/>
        </p:nvCxnSpPr>
        <p:spPr>
          <a:xfrm>
            <a:off x="5409939" y="4273600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92C4CAF-8916-D6B7-6FA8-E7238E6768A1}"/>
              </a:ext>
            </a:extLst>
          </p:cNvPr>
          <p:cNvCxnSpPr/>
          <p:nvPr/>
        </p:nvCxnSpPr>
        <p:spPr>
          <a:xfrm>
            <a:off x="5411096" y="4749367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FB7A7A4-5858-FF5B-ADF8-9ABB77E8B554}"/>
              </a:ext>
            </a:extLst>
          </p:cNvPr>
          <p:cNvCxnSpPr/>
          <p:nvPr/>
        </p:nvCxnSpPr>
        <p:spPr>
          <a:xfrm>
            <a:off x="5411096" y="5510052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A77F44BF-B69A-2F3D-8914-8628FDBA4CFA}"/>
              </a:ext>
            </a:extLst>
          </p:cNvPr>
          <p:cNvSpPr/>
          <p:nvPr/>
        </p:nvSpPr>
        <p:spPr>
          <a:xfrm>
            <a:off x="6375783" y="347811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DE37779-AA76-14E5-9DF0-5B0C5F7A34AC}"/>
              </a:ext>
            </a:extLst>
          </p:cNvPr>
          <p:cNvSpPr/>
          <p:nvPr/>
        </p:nvSpPr>
        <p:spPr>
          <a:xfrm>
            <a:off x="6397021" y="4047458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766A8FB-C042-964B-88C7-BAFB63647404}"/>
              </a:ext>
            </a:extLst>
          </p:cNvPr>
          <p:cNvSpPr/>
          <p:nvPr/>
        </p:nvSpPr>
        <p:spPr>
          <a:xfrm>
            <a:off x="6398100" y="454990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A28B67D-9EFD-AEBC-85E8-808B2A84C39D}"/>
              </a:ext>
            </a:extLst>
          </p:cNvPr>
          <p:cNvSpPr/>
          <p:nvPr/>
        </p:nvSpPr>
        <p:spPr>
          <a:xfrm>
            <a:off x="6398100" y="528853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0D33CC2-8110-0580-6CFE-662D36BB9D08}"/>
              </a:ext>
            </a:extLst>
          </p:cNvPr>
          <p:cNvSpPr/>
          <p:nvPr/>
        </p:nvSpPr>
        <p:spPr>
          <a:xfrm>
            <a:off x="6817358" y="345155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B71D08-40A1-CB1A-F575-E1B761A89879}"/>
              </a:ext>
            </a:extLst>
          </p:cNvPr>
          <p:cNvSpPr/>
          <p:nvPr/>
        </p:nvSpPr>
        <p:spPr>
          <a:xfrm>
            <a:off x="6814288" y="404745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2772B20-3423-67E2-B9EE-F2C9093DBD92}"/>
              </a:ext>
            </a:extLst>
          </p:cNvPr>
          <p:cNvSpPr/>
          <p:nvPr/>
        </p:nvSpPr>
        <p:spPr>
          <a:xfrm>
            <a:off x="6815455" y="454981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B59D67D-6B0B-B677-106E-6387D4CA3CF4}"/>
              </a:ext>
            </a:extLst>
          </p:cNvPr>
          <p:cNvSpPr/>
          <p:nvPr/>
        </p:nvSpPr>
        <p:spPr>
          <a:xfrm>
            <a:off x="6819648" y="529060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 Box 22">
            <a:extLst>
              <a:ext uri="{FF2B5EF4-FFF2-40B4-BE49-F238E27FC236}">
                <a16:creationId xmlns:a16="http://schemas.microsoft.com/office/drawing/2014/main" id="{5B268DFE-9DB4-B84E-36C8-74D06E981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64" y="5715000"/>
            <a:ext cx="8525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What is the probability that they both hit the target?</a:t>
            </a:r>
          </a:p>
        </p:txBody>
      </p:sp>
      <p:sp>
        <p:nvSpPr>
          <p:cNvPr id="58" name="Rounded Rectangle 1">
            <a:extLst>
              <a:ext uri="{FF2B5EF4-FFF2-40B4-BE49-F238E27FC236}">
                <a16:creationId xmlns:a16="http://schemas.microsoft.com/office/drawing/2014/main" id="{08DCD8B4-2C11-B4A6-8D01-2554F0D38337}"/>
              </a:ext>
            </a:extLst>
          </p:cNvPr>
          <p:cNvSpPr/>
          <p:nvPr/>
        </p:nvSpPr>
        <p:spPr>
          <a:xfrm>
            <a:off x="4563304" y="3368894"/>
            <a:ext cx="2926080" cy="548640"/>
          </a:xfrm>
          <a:prstGeom prst="roundRect">
            <a:avLst/>
          </a:prstGeom>
          <a:noFill/>
          <a:ln w="38100">
            <a:solidFill>
              <a:srgbClr val="FF33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05DF7E2-DDB9-C340-0703-580189AD0E6E}"/>
                  </a:ext>
                </a:extLst>
              </p:cNvPr>
              <p:cNvSpPr txBox="1"/>
              <p:nvPr/>
            </p:nvSpPr>
            <p:spPr>
              <a:xfrm>
                <a:off x="4980848" y="6132547"/>
                <a:ext cx="349455" cy="5782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05DF7E2-DDB9-C340-0703-580189AD0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848" y="6132547"/>
                <a:ext cx="349455" cy="57823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>
            <a:extLst>
              <a:ext uri="{FF2B5EF4-FFF2-40B4-BE49-F238E27FC236}">
                <a16:creationId xmlns:a16="http://schemas.microsoft.com/office/drawing/2014/main" id="{C6CBA605-3C53-E1CE-8211-33B900CF357F}"/>
              </a:ext>
            </a:extLst>
          </p:cNvPr>
          <p:cNvSpPr/>
          <p:nvPr/>
        </p:nvSpPr>
        <p:spPr>
          <a:xfrm>
            <a:off x="3501529" y="6242892"/>
            <a:ext cx="16753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P(H, H) =</a:t>
            </a:r>
            <a:endParaRPr lang="en-GB" sz="24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049A1A9-6A41-4A92-4C00-15B9073F37CA}"/>
              </a:ext>
            </a:extLst>
          </p:cNvPr>
          <p:cNvSpPr/>
          <p:nvPr/>
        </p:nvSpPr>
        <p:spPr>
          <a:xfrm>
            <a:off x="152865" y="3367852"/>
            <a:ext cx="1236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H = Hit</a:t>
            </a:r>
            <a:endParaRPr lang="en-GB" sz="20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1A47536-00F0-6AB1-43E6-849CFD87FD0B}"/>
              </a:ext>
            </a:extLst>
          </p:cNvPr>
          <p:cNvSpPr/>
          <p:nvPr/>
        </p:nvSpPr>
        <p:spPr>
          <a:xfrm>
            <a:off x="123162" y="3702040"/>
            <a:ext cx="1236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M = Miss</a:t>
            </a:r>
            <a:endParaRPr lang="en-GB" sz="2000" dirty="0"/>
          </a:p>
        </p:txBody>
      </p:sp>
      <p:sp>
        <p:nvSpPr>
          <p:cNvPr id="63" name="Title 2">
            <a:extLst>
              <a:ext uri="{FF2B5EF4-FFF2-40B4-BE49-F238E27FC236}">
                <a16:creationId xmlns:a16="http://schemas.microsoft.com/office/drawing/2014/main" id="{014C47FE-A531-5DF2-5B21-007C1BCAD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155438"/>
            <a:ext cx="8229600" cy="578224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Tree diagrams</a:t>
            </a:r>
          </a:p>
        </p:txBody>
      </p:sp>
      <p:sp>
        <p:nvSpPr>
          <p:cNvPr id="64" name="Rectangle 63">
            <a:hlinkClick r:id="rId23"/>
            <a:extLst>
              <a:ext uri="{FF2B5EF4-FFF2-40B4-BE49-F238E27FC236}">
                <a16:creationId xmlns:a16="http://schemas.microsoft.com/office/drawing/2014/main" id="{17E12636-5DAA-43C5-9567-2298BCC96A0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hlinkClick r:id="rId23"/>
            <a:extLst>
              <a:ext uri="{FF2B5EF4-FFF2-40B4-BE49-F238E27FC236}">
                <a16:creationId xmlns:a16="http://schemas.microsoft.com/office/drawing/2014/main" id="{81526330-5689-CE8A-5014-DC6BD52B0CC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19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5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5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5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5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500"/>
                            </p:stCondLst>
                            <p:childTnLst>
                              <p:par>
                                <p:cTn id="20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0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2500"/>
                            </p:stCondLst>
                            <p:childTnLst>
                              <p:par>
                                <p:cTn id="2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 animBg="1"/>
      <p:bldP spid="59" grpId="0"/>
      <p:bldP spid="60" grpId="0"/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22">
                <a:extLst>
                  <a:ext uri="{FF2B5EF4-FFF2-40B4-BE49-F238E27FC236}">
                    <a16:creationId xmlns:a16="http://schemas.microsoft.com/office/drawing/2014/main" id="{2255F2B6-85A1-7FCD-CFE0-A8E78BBC71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9283" y="976434"/>
                <a:ext cx="8732838" cy="994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Bill and Andrea are members of the school archery club. The probability that Bill hits the target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 Box 22">
                <a:extLst>
                  <a:ext uri="{FF2B5EF4-FFF2-40B4-BE49-F238E27FC236}">
                    <a16:creationId xmlns:a16="http://schemas.microsoft.com/office/drawing/2014/main" id="{2255F2B6-85A1-7FCD-CFE0-A8E78BBC71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283" y="976434"/>
                <a:ext cx="8732838" cy="994183"/>
              </a:xfrm>
              <a:prstGeom prst="rect">
                <a:avLst/>
              </a:prstGeom>
              <a:blipFill>
                <a:blip r:embed="rId2"/>
                <a:stretch>
                  <a:fillRect l="-1117" t="-4908" b="-429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22">
                <a:extLst>
                  <a:ext uri="{FF2B5EF4-FFF2-40B4-BE49-F238E27FC236}">
                    <a16:creationId xmlns:a16="http://schemas.microsoft.com/office/drawing/2014/main" id="{A69CB139-959B-76AF-017E-AF45F18D6E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9283" y="1796235"/>
                <a:ext cx="8732838" cy="631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The probability that Andrea hits the target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.</a:t>
                </a:r>
              </a:p>
            </p:txBody>
          </p:sp>
        </mc:Choice>
        <mc:Fallback xmlns="">
          <p:sp>
            <p:nvSpPr>
              <p:cNvPr id="3" name="Text Box 22">
                <a:extLst>
                  <a:ext uri="{FF2B5EF4-FFF2-40B4-BE49-F238E27FC236}">
                    <a16:creationId xmlns:a16="http://schemas.microsoft.com/office/drawing/2014/main" id="{A69CB139-959B-76AF-017E-AF45F18D6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283" y="1796235"/>
                <a:ext cx="8732838" cy="631263"/>
              </a:xfrm>
              <a:prstGeom prst="rect">
                <a:avLst/>
              </a:prstGeom>
              <a:blipFill>
                <a:blip r:embed="rId3"/>
                <a:stretch>
                  <a:fillRect l="-1117" b="-873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22">
            <a:extLst>
              <a:ext uri="{FF2B5EF4-FFF2-40B4-BE49-F238E27FC236}">
                <a16:creationId xmlns:a16="http://schemas.microsoft.com/office/drawing/2014/main" id="{A75334E0-D893-B8DF-CC65-AE1E01224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83" y="2286818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They both shoot simultaneously.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2F4057-4902-916B-25EA-162AED3D5E58}"/>
              </a:ext>
            </a:extLst>
          </p:cNvPr>
          <p:cNvSpPr/>
          <p:nvPr/>
        </p:nvSpPr>
        <p:spPr>
          <a:xfrm>
            <a:off x="161365" y="599177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2:</a:t>
            </a:r>
            <a:endParaRPr lang="en-GB" sz="2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D5BA57-BF95-8C1C-9192-906059BF38F2}"/>
              </a:ext>
            </a:extLst>
          </p:cNvPr>
          <p:cNvSpPr/>
          <p:nvPr/>
        </p:nvSpPr>
        <p:spPr>
          <a:xfrm>
            <a:off x="309283" y="2678143"/>
            <a:ext cx="83775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Draw a tree diagram to show all possible outcomes. </a:t>
            </a:r>
            <a:endParaRPr lang="en-GB" sz="24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9B896BA-5D1A-883B-EBCE-2059811509F7}"/>
              </a:ext>
            </a:extLst>
          </p:cNvPr>
          <p:cNvCxnSpPr/>
          <p:nvPr/>
        </p:nvCxnSpPr>
        <p:spPr>
          <a:xfrm flipV="1">
            <a:off x="1359677" y="4238380"/>
            <a:ext cx="1047346" cy="470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B7A3E7E-D887-B7C2-F0DC-9562C4DE550A}"/>
              </a:ext>
            </a:extLst>
          </p:cNvPr>
          <p:cNvCxnSpPr/>
          <p:nvPr/>
        </p:nvCxnSpPr>
        <p:spPr>
          <a:xfrm>
            <a:off x="1388945" y="4749367"/>
            <a:ext cx="1047346" cy="277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AEBF858-9C9F-5738-BB90-97C2670D7D01}"/>
              </a:ext>
            </a:extLst>
          </p:cNvPr>
          <p:cNvCxnSpPr/>
          <p:nvPr/>
        </p:nvCxnSpPr>
        <p:spPr>
          <a:xfrm flipV="1">
            <a:off x="2823882" y="3616615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86E9DB-A92E-4A28-D420-2D7D23615F80}"/>
              </a:ext>
            </a:extLst>
          </p:cNvPr>
          <p:cNvCxnSpPr/>
          <p:nvPr/>
        </p:nvCxnSpPr>
        <p:spPr>
          <a:xfrm>
            <a:off x="2823882" y="4055282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5FCD5F-8130-DD43-144B-033B55A7028A}"/>
              </a:ext>
            </a:extLst>
          </p:cNvPr>
          <p:cNvCxnSpPr/>
          <p:nvPr/>
        </p:nvCxnSpPr>
        <p:spPr>
          <a:xfrm flipV="1">
            <a:off x="2823882" y="4724003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7AAE41D-880D-285B-D723-3F04F59A8A80}"/>
              </a:ext>
            </a:extLst>
          </p:cNvPr>
          <p:cNvCxnSpPr/>
          <p:nvPr/>
        </p:nvCxnSpPr>
        <p:spPr>
          <a:xfrm>
            <a:off x="2823882" y="5162670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EBF906E9-128B-90A5-84BB-0662752EC543}"/>
              </a:ext>
            </a:extLst>
          </p:cNvPr>
          <p:cNvSpPr/>
          <p:nvPr/>
        </p:nvSpPr>
        <p:spPr>
          <a:xfrm>
            <a:off x="2429222" y="4931837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16173D-96D4-93A1-DC65-C574009CB690}"/>
              </a:ext>
            </a:extLst>
          </p:cNvPr>
          <p:cNvSpPr/>
          <p:nvPr/>
        </p:nvSpPr>
        <p:spPr>
          <a:xfrm>
            <a:off x="3612563" y="4122782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FCB2A3A-F28C-3AC2-BA77-78F0BBF08292}"/>
              </a:ext>
            </a:extLst>
          </p:cNvPr>
          <p:cNvSpPr/>
          <p:nvPr/>
        </p:nvSpPr>
        <p:spPr>
          <a:xfrm>
            <a:off x="3610215" y="5242684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BE60EF-7252-B3C5-5201-E2B2C67B6552}"/>
              </a:ext>
            </a:extLst>
          </p:cNvPr>
          <p:cNvSpPr/>
          <p:nvPr/>
        </p:nvSpPr>
        <p:spPr>
          <a:xfrm>
            <a:off x="2407023" y="3933608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F2D295-6172-59C6-F00C-88571B9D0994}"/>
              </a:ext>
            </a:extLst>
          </p:cNvPr>
          <p:cNvSpPr/>
          <p:nvPr/>
        </p:nvSpPr>
        <p:spPr>
          <a:xfrm>
            <a:off x="3672169" y="4518535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70230A-AC24-FDD6-875C-70BCF2CF19C1}"/>
              </a:ext>
            </a:extLst>
          </p:cNvPr>
          <p:cNvSpPr/>
          <p:nvPr/>
        </p:nvSpPr>
        <p:spPr>
          <a:xfrm>
            <a:off x="3672170" y="3437582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45C7F647-DA52-A22D-949F-AB1C7F9E7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84" y="3097956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Bill’s results</a:t>
            </a:r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4AE4C2C2-B932-298C-7945-EA5A55890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18" y="3097604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Andrea’s results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7B4218-92AD-8357-F943-BF4362081E0B}"/>
              </a:ext>
            </a:extLst>
          </p:cNvPr>
          <p:cNvSpPr/>
          <p:nvPr/>
        </p:nvSpPr>
        <p:spPr>
          <a:xfrm>
            <a:off x="4545625" y="3416839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H</a:t>
            </a:r>
            <a:endParaRPr lang="en-GB" sz="2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233C12-EB27-1706-43F0-9DA64DD72394}"/>
              </a:ext>
            </a:extLst>
          </p:cNvPr>
          <p:cNvSpPr/>
          <p:nvPr/>
        </p:nvSpPr>
        <p:spPr>
          <a:xfrm>
            <a:off x="4545105" y="4012038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M</a:t>
            </a:r>
            <a:endParaRPr lang="en-GB" sz="2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1AC60A-9F44-7899-E65D-7A4B6879A104}"/>
              </a:ext>
            </a:extLst>
          </p:cNvPr>
          <p:cNvSpPr/>
          <p:nvPr/>
        </p:nvSpPr>
        <p:spPr>
          <a:xfrm>
            <a:off x="4545105" y="4473703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M, H</a:t>
            </a:r>
            <a:endParaRPr lang="en-GB" sz="2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BC582EB-680D-7443-9F39-36B244D5A681}"/>
              </a:ext>
            </a:extLst>
          </p:cNvPr>
          <p:cNvSpPr/>
          <p:nvPr/>
        </p:nvSpPr>
        <p:spPr>
          <a:xfrm>
            <a:off x="4545625" y="5279220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M, M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CFCA7D2-833B-DAAA-A450-93BDD72222DE}"/>
                  </a:ext>
                </a:extLst>
              </p:cNvPr>
              <p:cNvSpPr txBox="1"/>
              <p:nvPr/>
            </p:nvSpPr>
            <p:spPr>
              <a:xfrm>
                <a:off x="1912618" y="411449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CFCA7D2-833B-DAAA-A450-93BDD72222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114496"/>
                <a:ext cx="165109" cy="461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4E21998-1C98-557E-AF70-BCA780E26894}"/>
                  </a:ext>
                </a:extLst>
              </p:cNvPr>
              <p:cNvSpPr txBox="1"/>
              <p:nvPr/>
            </p:nvSpPr>
            <p:spPr>
              <a:xfrm>
                <a:off x="1912618" y="471055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4E21998-1C98-557E-AF70-BCA780E26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710556"/>
                <a:ext cx="165109" cy="4610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23640F6-1B25-4C57-DE51-136C45D42483}"/>
                  </a:ext>
                </a:extLst>
              </p:cNvPr>
              <p:cNvSpPr txBox="1"/>
              <p:nvPr/>
            </p:nvSpPr>
            <p:spPr>
              <a:xfrm>
                <a:off x="3135987" y="459399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23640F6-1B25-4C57-DE51-136C45D42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987" y="4593998"/>
                <a:ext cx="165110" cy="4660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A44FE44-31DD-F2AD-077F-37B11C036A16}"/>
                  </a:ext>
                </a:extLst>
              </p:cNvPr>
              <p:cNvSpPr txBox="1"/>
              <p:nvPr/>
            </p:nvSpPr>
            <p:spPr>
              <a:xfrm>
                <a:off x="3142481" y="5187382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A44FE44-31DD-F2AD-077F-37B11C036A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481" y="5187382"/>
                <a:ext cx="165109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B5DFE7D-EF92-CF34-2A6A-4FAE2185EF34}"/>
                  </a:ext>
                </a:extLst>
              </p:cNvPr>
              <p:cNvSpPr txBox="1"/>
              <p:nvPr/>
            </p:nvSpPr>
            <p:spPr>
              <a:xfrm>
                <a:off x="3117013" y="399993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B5DFE7D-EF92-CF34-2A6A-4FAE2185E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13" y="3999931"/>
                <a:ext cx="165109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D70ABB-311D-8D01-6006-1C2495AE7D4B}"/>
                  </a:ext>
                </a:extLst>
              </p:cNvPr>
              <p:cNvSpPr txBox="1"/>
              <p:nvPr/>
            </p:nvSpPr>
            <p:spPr>
              <a:xfrm>
                <a:off x="3137841" y="3464366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D70ABB-311D-8D01-6006-1C2495AE7D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841" y="3464366"/>
                <a:ext cx="165110" cy="4660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11">
            <a:extLst>
              <a:ext uri="{FF2B5EF4-FFF2-40B4-BE49-F238E27FC236}">
                <a16:creationId xmlns:a16="http://schemas.microsoft.com/office/drawing/2014/main" id="{3E05CC69-A423-6E5F-7282-C8B37670E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3305" y="3100352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Outcome</a:t>
            </a:r>
          </a:p>
        </p:txBody>
      </p:sp>
      <p:sp>
        <p:nvSpPr>
          <p:cNvPr id="32" name="Text Box 11">
            <a:extLst>
              <a:ext uri="{FF2B5EF4-FFF2-40B4-BE49-F238E27FC236}">
                <a16:creationId xmlns:a16="http://schemas.microsoft.com/office/drawing/2014/main" id="{1D59B03B-B0BC-EE2F-7EE8-2A31B6339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0570" y="3097604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F8F6B57-D5B2-1FEE-29E8-C9A857DD6D42}"/>
                  </a:ext>
                </a:extLst>
              </p:cNvPr>
              <p:cNvSpPr txBox="1"/>
              <p:nvPr/>
            </p:nvSpPr>
            <p:spPr>
              <a:xfrm>
                <a:off x="6217179" y="341109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F8F6B57-D5B2-1FEE-29E8-C9A857DD6D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9" y="3411098"/>
                <a:ext cx="165110" cy="4660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025E9FF-97E1-3721-A59E-F9DD27FDEC1E}"/>
                  </a:ext>
                </a:extLst>
              </p:cNvPr>
              <p:cNvSpPr txBox="1"/>
              <p:nvPr/>
            </p:nvSpPr>
            <p:spPr>
              <a:xfrm>
                <a:off x="6215768" y="398288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025E9FF-97E1-3721-A59E-F9DD27FDEC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768" y="3982886"/>
                <a:ext cx="165109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44A415-9B68-58F4-AC0A-0B3B80283A1B}"/>
                  </a:ext>
                </a:extLst>
              </p:cNvPr>
              <p:cNvSpPr txBox="1"/>
              <p:nvPr/>
            </p:nvSpPr>
            <p:spPr>
              <a:xfrm>
                <a:off x="6687087" y="398288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44A415-9B68-58F4-AC0A-0B3B80283A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7" y="3982886"/>
                <a:ext cx="165109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22288BE-9BC4-A869-2862-9431B09081B5}"/>
                  </a:ext>
                </a:extLst>
              </p:cNvPr>
              <p:cNvSpPr txBox="1"/>
              <p:nvPr/>
            </p:nvSpPr>
            <p:spPr>
              <a:xfrm>
                <a:off x="6687088" y="341109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22288BE-9BC4-A869-2862-9431B0908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3411098"/>
                <a:ext cx="165110" cy="4660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618EA4C-4CD7-2623-986A-98B2054E9971}"/>
                  </a:ext>
                </a:extLst>
              </p:cNvPr>
              <p:cNvSpPr txBox="1"/>
              <p:nvPr/>
            </p:nvSpPr>
            <p:spPr>
              <a:xfrm>
                <a:off x="7117305" y="4491002"/>
                <a:ext cx="278923" cy="4676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618EA4C-4CD7-2623-986A-98B2054E9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305" y="4491002"/>
                <a:ext cx="278923" cy="4676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CF9377B-E8DC-75E1-26D2-C569C7A59762}"/>
                  </a:ext>
                </a:extLst>
              </p:cNvPr>
              <p:cNvSpPr txBox="1"/>
              <p:nvPr/>
            </p:nvSpPr>
            <p:spPr>
              <a:xfrm>
                <a:off x="7121024" y="3982886"/>
                <a:ext cx="278923" cy="4617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CF9377B-E8DC-75E1-26D2-C569C7A59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024" y="3982886"/>
                <a:ext cx="278923" cy="4617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34D8C3B-1BC5-548D-D356-39800D80592B}"/>
                  </a:ext>
                </a:extLst>
              </p:cNvPr>
              <p:cNvSpPr txBox="1"/>
              <p:nvPr/>
            </p:nvSpPr>
            <p:spPr>
              <a:xfrm>
                <a:off x="7121024" y="3415958"/>
                <a:ext cx="278923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34D8C3B-1BC5-548D-D356-39800D8059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024" y="3415958"/>
                <a:ext cx="278923" cy="4610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8206E6C-FC38-4461-02A1-687E01D42B7E}"/>
                  </a:ext>
                </a:extLst>
              </p:cNvPr>
              <p:cNvSpPr txBox="1"/>
              <p:nvPr/>
            </p:nvSpPr>
            <p:spPr>
              <a:xfrm>
                <a:off x="6687088" y="4491002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8206E6C-FC38-4461-02A1-687E01D42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4491002"/>
                <a:ext cx="165110" cy="46602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E87EE11-13CB-1DB9-1FAB-B4E7AFA80E07}"/>
                  </a:ext>
                </a:extLst>
              </p:cNvPr>
              <p:cNvSpPr txBox="1"/>
              <p:nvPr/>
            </p:nvSpPr>
            <p:spPr>
              <a:xfrm>
                <a:off x="6217177" y="4496525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E87EE11-13CB-1DB9-1FAB-B4E7AFA80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7" y="4496525"/>
                <a:ext cx="165109" cy="46102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37EA412-2795-74CA-6E76-C03111109772}"/>
                  </a:ext>
                </a:extLst>
              </p:cNvPr>
              <p:cNvSpPr txBox="1"/>
              <p:nvPr/>
            </p:nvSpPr>
            <p:spPr>
              <a:xfrm>
                <a:off x="7118870" y="5244758"/>
                <a:ext cx="278923" cy="4626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37EA412-2795-74CA-6E76-C031111097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870" y="5244758"/>
                <a:ext cx="278923" cy="46262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2B6AA92-32E4-1991-5340-98FF5921831D}"/>
                  </a:ext>
                </a:extLst>
              </p:cNvPr>
              <p:cNvSpPr txBox="1"/>
              <p:nvPr/>
            </p:nvSpPr>
            <p:spPr>
              <a:xfrm>
                <a:off x="6687088" y="5242684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2B6AA92-32E4-1991-5340-98FF59218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5242684"/>
                <a:ext cx="165109" cy="46102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94C787D-59E1-B441-B29D-3F53A6814DE7}"/>
                  </a:ext>
                </a:extLst>
              </p:cNvPr>
              <p:cNvSpPr txBox="1"/>
              <p:nvPr/>
            </p:nvSpPr>
            <p:spPr>
              <a:xfrm>
                <a:off x="6217178" y="524539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94C787D-59E1-B441-B29D-3F53A6814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8" y="5245391"/>
                <a:ext cx="165109" cy="46102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F0374AB-111D-8142-FA46-520315C97D0C}"/>
              </a:ext>
            </a:extLst>
          </p:cNvPr>
          <p:cNvCxnSpPr/>
          <p:nvPr/>
        </p:nvCxnSpPr>
        <p:spPr>
          <a:xfrm>
            <a:off x="5411096" y="3641610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451A895-9EEF-8E43-7803-CE0B37DCF7AF}"/>
              </a:ext>
            </a:extLst>
          </p:cNvPr>
          <p:cNvCxnSpPr/>
          <p:nvPr/>
        </p:nvCxnSpPr>
        <p:spPr>
          <a:xfrm>
            <a:off x="5409939" y="4273600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6DD4B8E-9D33-8914-4BA4-E90E07C542EF}"/>
              </a:ext>
            </a:extLst>
          </p:cNvPr>
          <p:cNvCxnSpPr/>
          <p:nvPr/>
        </p:nvCxnSpPr>
        <p:spPr>
          <a:xfrm>
            <a:off x="5411096" y="4749367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7F8095A-0EAB-54D3-47B7-1A74264C5CE3}"/>
              </a:ext>
            </a:extLst>
          </p:cNvPr>
          <p:cNvCxnSpPr/>
          <p:nvPr/>
        </p:nvCxnSpPr>
        <p:spPr>
          <a:xfrm>
            <a:off x="5411096" y="5510052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B59BAA1D-747D-AC79-1FD0-17A89540E6E3}"/>
              </a:ext>
            </a:extLst>
          </p:cNvPr>
          <p:cNvSpPr/>
          <p:nvPr/>
        </p:nvSpPr>
        <p:spPr>
          <a:xfrm>
            <a:off x="6375783" y="347811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E8F08F5-5387-6711-14F3-97F7F4575A38}"/>
              </a:ext>
            </a:extLst>
          </p:cNvPr>
          <p:cNvSpPr/>
          <p:nvPr/>
        </p:nvSpPr>
        <p:spPr>
          <a:xfrm>
            <a:off x="6397021" y="4047458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294A355-2033-BA12-1573-8929B509FBC1}"/>
              </a:ext>
            </a:extLst>
          </p:cNvPr>
          <p:cNvSpPr/>
          <p:nvPr/>
        </p:nvSpPr>
        <p:spPr>
          <a:xfrm>
            <a:off x="6398100" y="454990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A6A2A4E-1AB5-12BB-9FC6-D0E40A7E98A7}"/>
              </a:ext>
            </a:extLst>
          </p:cNvPr>
          <p:cNvSpPr/>
          <p:nvPr/>
        </p:nvSpPr>
        <p:spPr>
          <a:xfrm>
            <a:off x="6398100" y="528853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E0DFF06-7CB3-C622-6BE3-84BC2AEE10E2}"/>
              </a:ext>
            </a:extLst>
          </p:cNvPr>
          <p:cNvSpPr/>
          <p:nvPr/>
        </p:nvSpPr>
        <p:spPr>
          <a:xfrm>
            <a:off x="6817358" y="345155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443EE73-198B-212E-F1DD-3D49B9FB6C2F}"/>
              </a:ext>
            </a:extLst>
          </p:cNvPr>
          <p:cNvSpPr/>
          <p:nvPr/>
        </p:nvSpPr>
        <p:spPr>
          <a:xfrm>
            <a:off x="6814288" y="404745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7C164DA-B761-8264-9FFB-0266126A7D37}"/>
              </a:ext>
            </a:extLst>
          </p:cNvPr>
          <p:cNvSpPr/>
          <p:nvPr/>
        </p:nvSpPr>
        <p:spPr>
          <a:xfrm>
            <a:off x="6815455" y="454981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2210EB8-F8DC-6F7D-EB6A-47FE65D626B8}"/>
              </a:ext>
            </a:extLst>
          </p:cNvPr>
          <p:cNvSpPr/>
          <p:nvPr/>
        </p:nvSpPr>
        <p:spPr>
          <a:xfrm>
            <a:off x="6819648" y="529060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 Box 22">
            <a:extLst>
              <a:ext uri="{FF2B5EF4-FFF2-40B4-BE49-F238E27FC236}">
                <a16:creationId xmlns:a16="http://schemas.microsoft.com/office/drawing/2014/main" id="{43B0F610-6FA9-2D54-3887-D65A73C56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64" y="5800937"/>
            <a:ext cx="8525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What is the probability that they both miss the target?</a:t>
            </a:r>
          </a:p>
        </p:txBody>
      </p:sp>
      <p:sp>
        <p:nvSpPr>
          <p:cNvPr id="58" name="Rounded Rectangle 1">
            <a:extLst>
              <a:ext uri="{FF2B5EF4-FFF2-40B4-BE49-F238E27FC236}">
                <a16:creationId xmlns:a16="http://schemas.microsoft.com/office/drawing/2014/main" id="{DDFAFA78-DC53-CCB9-2FDF-6A577BC0052C}"/>
              </a:ext>
            </a:extLst>
          </p:cNvPr>
          <p:cNvSpPr/>
          <p:nvPr/>
        </p:nvSpPr>
        <p:spPr>
          <a:xfrm>
            <a:off x="4530985" y="5225888"/>
            <a:ext cx="2926080" cy="548640"/>
          </a:xfrm>
          <a:prstGeom prst="roundRect">
            <a:avLst/>
          </a:prstGeom>
          <a:noFill/>
          <a:ln w="38100">
            <a:solidFill>
              <a:srgbClr val="FF33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A5965122-E824-677D-FC66-71D21114C36C}"/>
                  </a:ext>
                </a:extLst>
              </p:cNvPr>
              <p:cNvSpPr txBox="1"/>
              <p:nvPr/>
            </p:nvSpPr>
            <p:spPr>
              <a:xfrm>
                <a:off x="4980848" y="6172200"/>
                <a:ext cx="349455" cy="5782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A5965122-E824-677D-FC66-71D21114C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848" y="6172200"/>
                <a:ext cx="349455" cy="57823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>
            <a:extLst>
              <a:ext uri="{FF2B5EF4-FFF2-40B4-BE49-F238E27FC236}">
                <a16:creationId xmlns:a16="http://schemas.microsoft.com/office/drawing/2014/main" id="{937390C2-9A3D-51F5-0CDD-4485CD76FBFB}"/>
              </a:ext>
            </a:extLst>
          </p:cNvPr>
          <p:cNvSpPr/>
          <p:nvPr/>
        </p:nvSpPr>
        <p:spPr>
          <a:xfrm>
            <a:off x="3501529" y="6282545"/>
            <a:ext cx="16753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P(M, M) =</a:t>
            </a:r>
            <a:endParaRPr lang="en-GB" sz="24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68E050A-9258-8674-8F98-64E85503B8A7}"/>
              </a:ext>
            </a:extLst>
          </p:cNvPr>
          <p:cNvSpPr/>
          <p:nvPr/>
        </p:nvSpPr>
        <p:spPr>
          <a:xfrm>
            <a:off x="152865" y="3367852"/>
            <a:ext cx="1236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H = Hit</a:t>
            </a:r>
            <a:endParaRPr lang="en-GB" sz="20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48B539A-C7C0-0D10-CEDA-B4D8B5786451}"/>
              </a:ext>
            </a:extLst>
          </p:cNvPr>
          <p:cNvSpPr/>
          <p:nvPr/>
        </p:nvSpPr>
        <p:spPr>
          <a:xfrm>
            <a:off x="123162" y="3702040"/>
            <a:ext cx="1236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M = Miss</a:t>
            </a:r>
            <a:endParaRPr lang="en-GB" sz="2000" dirty="0"/>
          </a:p>
        </p:txBody>
      </p:sp>
      <p:sp>
        <p:nvSpPr>
          <p:cNvPr id="63" name="Title 2">
            <a:extLst>
              <a:ext uri="{FF2B5EF4-FFF2-40B4-BE49-F238E27FC236}">
                <a16:creationId xmlns:a16="http://schemas.microsoft.com/office/drawing/2014/main" id="{C8C44667-CAC4-8B9E-8844-A6ACE13CC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155438"/>
            <a:ext cx="8229600" cy="578224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Tree diagrams</a:t>
            </a:r>
          </a:p>
        </p:txBody>
      </p:sp>
      <p:sp>
        <p:nvSpPr>
          <p:cNvPr id="64" name="Rectangle 63">
            <a:hlinkClick r:id="rId23"/>
            <a:extLst>
              <a:ext uri="{FF2B5EF4-FFF2-40B4-BE49-F238E27FC236}">
                <a16:creationId xmlns:a16="http://schemas.microsoft.com/office/drawing/2014/main" id="{73933430-2DA5-DDFD-A42A-659D9021F4F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hlinkClick r:id="rId23"/>
            <a:extLst>
              <a:ext uri="{FF2B5EF4-FFF2-40B4-BE49-F238E27FC236}">
                <a16:creationId xmlns:a16="http://schemas.microsoft.com/office/drawing/2014/main" id="{60C7E06E-F728-3E61-D76B-97F1E2FE5E9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00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 animBg="1"/>
      <p:bldP spid="59" grpId="0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074BB060-9281-2479-618E-AD25602CB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513" y="86284"/>
            <a:ext cx="8229600" cy="578224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Sampling with and without replacement</a:t>
            </a:r>
          </a:p>
        </p:txBody>
      </p:sp>
      <p:sp>
        <p:nvSpPr>
          <p:cNvPr id="3" name="Text Box 22">
            <a:extLst>
              <a:ext uri="{FF2B5EF4-FFF2-40B4-BE49-F238E27FC236}">
                <a16:creationId xmlns:a16="http://schemas.microsoft.com/office/drawing/2014/main" id="{454F557F-C6BE-8C99-5E9A-55A99BF16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16" y="695846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When we are selecting an object it can be either put back (with replacement) or put outside (without replacement).</a:t>
            </a:r>
          </a:p>
        </p:txBody>
      </p:sp>
      <p:sp>
        <p:nvSpPr>
          <p:cNvPr id="4" name="Text Box 22">
            <a:extLst>
              <a:ext uri="{FF2B5EF4-FFF2-40B4-BE49-F238E27FC236}">
                <a16:creationId xmlns:a16="http://schemas.microsoft.com/office/drawing/2014/main" id="{79CAD5EB-B7E1-CDC7-ED1C-32C5CE0AC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16" y="1851222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Consider a box containing 3 red, 2 blue and 1 yellow marble. Suppose we take two marbles.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7F7042-8595-E454-79C0-5ED87109F6A4}"/>
              </a:ext>
            </a:extLst>
          </p:cNvPr>
          <p:cNvSpPr/>
          <p:nvPr/>
        </p:nvSpPr>
        <p:spPr>
          <a:xfrm>
            <a:off x="309283" y="2551531"/>
            <a:ext cx="83775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Draw a tree diagram to show all possible outcomes if the first marble is returned to the box. </a:t>
            </a:r>
            <a:endParaRPr lang="en-GB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FDF7FE-9A28-5DD8-5447-0AD43996F4CF}"/>
              </a:ext>
            </a:extLst>
          </p:cNvPr>
          <p:cNvCxnSpPr/>
          <p:nvPr/>
        </p:nvCxnSpPr>
        <p:spPr>
          <a:xfrm flipV="1">
            <a:off x="1359677" y="4276266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F3F4360-AC83-9404-99FA-6EFADDB29D78}"/>
              </a:ext>
            </a:extLst>
          </p:cNvPr>
          <p:cNvCxnSpPr>
            <a:endCxn id="12" idx="1"/>
          </p:cNvCxnSpPr>
          <p:nvPr/>
        </p:nvCxnSpPr>
        <p:spPr>
          <a:xfrm>
            <a:off x="1359677" y="5224319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E1D1D0-15BA-EF74-2D83-B715E1C0F024}"/>
              </a:ext>
            </a:extLst>
          </p:cNvPr>
          <p:cNvCxnSpPr>
            <a:endCxn id="17" idx="1"/>
          </p:cNvCxnSpPr>
          <p:nvPr/>
        </p:nvCxnSpPr>
        <p:spPr>
          <a:xfrm flipV="1">
            <a:off x="2803756" y="3888433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2418B99-B1B0-6A0F-527E-09E5CF7F3257}"/>
              </a:ext>
            </a:extLst>
          </p:cNvPr>
          <p:cNvCxnSpPr/>
          <p:nvPr/>
        </p:nvCxnSpPr>
        <p:spPr>
          <a:xfrm>
            <a:off x="2788920" y="4218088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368FD3-5E2F-612C-D46F-BAE20C3A5863}"/>
              </a:ext>
            </a:extLst>
          </p:cNvPr>
          <p:cNvCxnSpPr/>
          <p:nvPr/>
        </p:nvCxnSpPr>
        <p:spPr>
          <a:xfrm flipV="1">
            <a:off x="2788920" y="5205169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E25604-4AD5-605F-CAB5-3417FD40BFE5}"/>
              </a:ext>
            </a:extLst>
          </p:cNvPr>
          <p:cNvCxnSpPr/>
          <p:nvPr/>
        </p:nvCxnSpPr>
        <p:spPr>
          <a:xfrm flipV="1">
            <a:off x="2788920" y="6186628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AC41415-791B-BF7E-375D-F01E06034A93}"/>
              </a:ext>
            </a:extLst>
          </p:cNvPr>
          <p:cNvSpPr/>
          <p:nvPr/>
        </p:nvSpPr>
        <p:spPr>
          <a:xfrm>
            <a:off x="2442883" y="499889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B85C8E-8493-18B0-A520-3388E5444F1D}"/>
              </a:ext>
            </a:extLst>
          </p:cNvPr>
          <p:cNvSpPr/>
          <p:nvPr/>
        </p:nvSpPr>
        <p:spPr>
          <a:xfrm>
            <a:off x="3657600" y="4974336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B022CB-0811-92FA-2A8E-12389785747F}"/>
              </a:ext>
            </a:extLst>
          </p:cNvPr>
          <p:cNvSpPr/>
          <p:nvPr/>
        </p:nvSpPr>
        <p:spPr>
          <a:xfrm>
            <a:off x="3657600" y="596188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0BACF3-025A-C07F-A9B2-B2CF87F6BA1D}"/>
              </a:ext>
            </a:extLst>
          </p:cNvPr>
          <p:cNvSpPr/>
          <p:nvPr/>
        </p:nvSpPr>
        <p:spPr>
          <a:xfrm>
            <a:off x="2444281" y="40399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D7F0A2-0A0F-4577-4206-11AAECE803E5}"/>
              </a:ext>
            </a:extLst>
          </p:cNvPr>
          <p:cNvSpPr/>
          <p:nvPr/>
        </p:nvSpPr>
        <p:spPr>
          <a:xfrm>
            <a:off x="3657836" y="5303520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7B2CD7-2E29-D1C2-9B46-08B5F189F67C}"/>
              </a:ext>
            </a:extLst>
          </p:cNvPr>
          <p:cNvSpPr/>
          <p:nvPr/>
        </p:nvSpPr>
        <p:spPr>
          <a:xfrm>
            <a:off x="3657600" y="365760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64D01DAA-24ED-1DBB-1155-1FAEC39BE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84" y="3365248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A14856D6-5BF5-4F6B-8256-45949EA39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18" y="3364896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B751C1C-2703-C12F-8879-A2DE2644D088}"/>
                  </a:ext>
                </a:extLst>
              </p:cNvPr>
              <p:cNvSpPr txBox="1"/>
              <p:nvPr/>
            </p:nvSpPr>
            <p:spPr>
              <a:xfrm>
                <a:off x="1912618" y="438178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B751C1C-2703-C12F-8879-A2DE2644D0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381788"/>
                <a:ext cx="206788" cy="4338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E1751A5-1E0A-ABD8-3A37-F74EF7126546}"/>
                  </a:ext>
                </a:extLst>
              </p:cNvPr>
              <p:cNvSpPr txBox="1"/>
              <p:nvPr/>
            </p:nvSpPr>
            <p:spPr>
              <a:xfrm>
                <a:off x="1912618" y="497784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E1751A5-1E0A-ABD8-3A37-F74EF7126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977848"/>
                <a:ext cx="206788" cy="433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6EF224E-DD2B-902A-B8B8-C54ACB0F0BAD}"/>
                  </a:ext>
                </a:extLst>
              </p:cNvPr>
              <p:cNvSpPr txBox="1"/>
              <p:nvPr/>
            </p:nvSpPr>
            <p:spPr>
              <a:xfrm>
                <a:off x="3117013" y="4267223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6EF224E-DD2B-902A-B8B8-C54ACB0F0B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13" y="4267223"/>
                <a:ext cx="173124" cy="361125"/>
              </a:xfrm>
              <a:prstGeom prst="rect">
                <a:avLst/>
              </a:prstGeom>
              <a:blipFill>
                <a:blip r:embed="rId4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88DECA1-5EA9-0530-979F-5829130D1DED}"/>
                  </a:ext>
                </a:extLst>
              </p:cNvPr>
              <p:cNvSpPr txBox="1"/>
              <p:nvPr/>
            </p:nvSpPr>
            <p:spPr>
              <a:xfrm>
                <a:off x="3137841" y="3731658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88DECA1-5EA9-0530-979F-5829130D1D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841" y="3731658"/>
                <a:ext cx="173124" cy="361766"/>
              </a:xfrm>
              <a:prstGeom prst="rect">
                <a:avLst/>
              </a:prstGeom>
              <a:blipFill>
                <a:blip r:embed="rId5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A538C260-B282-3F72-DFE3-F1D49DB94AA7}"/>
              </a:ext>
            </a:extLst>
          </p:cNvPr>
          <p:cNvSpPr/>
          <p:nvPr/>
        </p:nvSpPr>
        <p:spPr>
          <a:xfrm>
            <a:off x="161364" y="1471946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3:</a:t>
            </a:r>
            <a:endParaRPr lang="en-GB" sz="24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5CF2887-151A-BC46-A6EA-ED92B3178F05}"/>
              </a:ext>
            </a:extLst>
          </p:cNvPr>
          <p:cNvSpPr/>
          <p:nvPr/>
        </p:nvSpPr>
        <p:spPr>
          <a:xfrm>
            <a:off x="3655577" y="398818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280F165-6A40-78FA-3101-D3FFC3545D9E}"/>
              </a:ext>
            </a:extLst>
          </p:cNvPr>
          <p:cNvSpPr/>
          <p:nvPr/>
        </p:nvSpPr>
        <p:spPr>
          <a:xfrm>
            <a:off x="3657600" y="4315968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02E2D54-694E-F62F-93C1-0FDBCCE273EE}"/>
              </a:ext>
            </a:extLst>
          </p:cNvPr>
          <p:cNvSpPr/>
          <p:nvPr/>
        </p:nvSpPr>
        <p:spPr>
          <a:xfrm>
            <a:off x="3657600" y="46451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C6C81D3-E685-AB9B-33AA-C140A8568B3F}"/>
              </a:ext>
            </a:extLst>
          </p:cNvPr>
          <p:cNvSpPr/>
          <p:nvPr/>
        </p:nvSpPr>
        <p:spPr>
          <a:xfrm>
            <a:off x="3655577" y="5632704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B4491E6-E593-5085-75B5-FC7CCCA6F268}"/>
              </a:ext>
            </a:extLst>
          </p:cNvPr>
          <p:cNvSpPr/>
          <p:nvPr/>
        </p:nvSpPr>
        <p:spPr>
          <a:xfrm>
            <a:off x="3657600" y="6291072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5FAE6DD-B64F-5371-B566-E750683CCA33}"/>
              </a:ext>
            </a:extLst>
          </p:cNvPr>
          <p:cNvSpPr/>
          <p:nvPr/>
        </p:nvSpPr>
        <p:spPr>
          <a:xfrm>
            <a:off x="2441281" y="5979942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0D29BCF-8FBF-85D7-B291-B35D14075F59}"/>
              </a:ext>
            </a:extLst>
          </p:cNvPr>
          <p:cNvCxnSpPr/>
          <p:nvPr/>
        </p:nvCxnSpPr>
        <p:spPr>
          <a:xfrm>
            <a:off x="2812840" y="4236195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D13B648-67CD-CE18-22B2-DC987B12F6A1}"/>
              </a:ext>
            </a:extLst>
          </p:cNvPr>
          <p:cNvCxnSpPr/>
          <p:nvPr/>
        </p:nvCxnSpPr>
        <p:spPr>
          <a:xfrm flipV="1">
            <a:off x="2788920" y="4872795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3BE8A0A-713F-A9B1-8325-D8CEED789108}"/>
              </a:ext>
            </a:extLst>
          </p:cNvPr>
          <p:cNvCxnSpPr/>
          <p:nvPr/>
        </p:nvCxnSpPr>
        <p:spPr>
          <a:xfrm>
            <a:off x="2807321" y="5217706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51DF11-5FAA-9447-3A72-23BFB4E98040}"/>
              </a:ext>
            </a:extLst>
          </p:cNvPr>
          <p:cNvCxnSpPr/>
          <p:nvPr/>
        </p:nvCxnSpPr>
        <p:spPr>
          <a:xfrm flipV="1">
            <a:off x="2766698" y="5859046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01DD4B4-2DBD-AE7A-9FFA-C6178B5C5022}"/>
              </a:ext>
            </a:extLst>
          </p:cNvPr>
          <p:cNvCxnSpPr/>
          <p:nvPr/>
        </p:nvCxnSpPr>
        <p:spPr>
          <a:xfrm>
            <a:off x="2785099" y="6203957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3B61A2E-3306-4651-A455-F0EE45B5585A}"/>
              </a:ext>
            </a:extLst>
          </p:cNvPr>
          <p:cNvCxnSpPr/>
          <p:nvPr/>
        </p:nvCxnSpPr>
        <p:spPr>
          <a:xfrm>
            <a:off x="1359677" y="5224319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6328476-8C1F-988F-89CA-9DA8BFBF8E7B}"/>
                  </a:ext>
                </a:extLst>
              </p:cNvPr>
              <p:cNvSpPr txBox="1"/>
              <p:nvPr/>
            </p:nvSpPr>
            <p:spPr>
              <a:xfrm>
                <a:off x="1906694" y="5699164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6328476-8C1F-988F-89CA-9DA8BFBF8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694" y="5699164"/>
                <a:ext cx="206788" cy="433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C32D8C-E586-332A-120E-617241BD062F}"/>
                  </a:ext>
                </a:extLst>
              </p:cNvPr>
              <p:cNvSpPr txBox="1"/>
              <p:nvPr/>
            </p:nvSpPr>
            <p:spPr>
              <a:xfrm>
                <a:off x="3417318" y="4029461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C32D8C-E586-332A-120E-617241BD06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318" y="4029461"/>
                <a:ext cx="173124" cy="361125"/>
              </a:xfrm>
              <a:prstGeom prst="rect">
                <a:avLst/>
              </a:prstGeom>
              <a:blipFill>
                <a:blip r:embed="rId7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B8D8BB1-9F28-390E-EFE8-F142AFA52635}"/>
                  </a:ext>
                </a:extLst>
              </p:cNvPr>
              <p:cNvSpPr txBox="1"/>
              <p:nvPr/>
            </p:nvSpPr>
            <p:spPr>
              <a:xfrm>
                <a:off x="3120639" y="5254042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B8D8BB1-9F28-390E-EFE8-F142AFA526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639" y="5254042"/>
                <a:ext cx="173124" cy="361125"/>
              </a:xfrm>
              <a:prstGeom prst="rect">
                <a:avLst/>
              </a:prstGeom>
              <a:blipFill>
                <a:blip r:embed="rId8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5D54A4F-EA7D-97BC-EE66-784E7B5FEF79}"/>
                  </a:ext>
                </a:extLst>
              </p:cNvPr>
              <p:cNvSpPr txBox="1"/>
              <p:nvPr/>
            </p:nvSpPr>
            <p:spPr>
              <a:xfrm>
                <a:off x="3141467" y="4718477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5D54A4F-EA7D-97BC-EE66-784E7B5FEF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467" y="4718477"/>
                <a:ext cx="173124" cy="361766"/>
              </a:xfrm>
              <a:prstGeom prst="rect">
                <a:avLst/>
              </a:prstGeom>
              <a:blipFill>
                <a:blip r:embed="rId9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5D00145-CAF7-3E08-BB8D-D48A7415365E}"/>
                  </a:ext>
                </a:extLst>
              </p:cNvPr>
              <p:cNvSpPr txBox="1"/>
              <p:nvPr/>
            </p:nvSpPr>
            <p:spPr>
              <a:xfrm>
                <a:off x="3420944" y="5016280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5D00145-CAF7-3E08-BB8D-D48A74153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944" y="5016280"/>
                <a:ext cx="173124" cy="361125"/>
              </a:xfrm>
              <a:prstGeom prst="rect">
                <a:avLst/>
              </a:prstGeom>
              <a:blipFill>
                <a:blip r:embed="rId10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D4E61B3-E03D-68CD-671F-AB17E705DC16}"/>
                  </a:ext>
                </a:extLst>
              </p:cNvPr>
              <p:cNvSpPr txBox="1"/>
              <p:nvPr/>
            </p:nvSpPr>
            <p:spPr>
              <a:xfrm>
                <a:off x="3132085" y="6268168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D4E61B3-E03D-68CD-671F-AB17E705DC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085" y="6268168"/>
                <a:ext cx="173124" cy="361125"/>
              </a:xfrm>
              <a:prstGeom prst="rect">
                <a:avLst/>
              </a:prstGeom>
              <a:blipFill>
                <a:blip r:embed="rId11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E1EA0D5-28B3-4663-24A9-E0EEEC93C593}"/>
                  </a:ext>
                </a:extLst>
              </p:cNvPr>
              <p:cNvSpPr txBox="1"/>
              <p:nvPr/>
            </p:nvSpPr>
            <p:spPr>
              <a:xfrm>
                <a:off x="3152913" y="5732603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E1EA0D5-28B3-4663-24A9-E0EEEC93C5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913" y="5732603"/>
                <a:ext cx="173124" cy="361766"/>
              </a:xfrm>
              <a:prstGeom prst="rect">
                <a:avLst/>
              </a:prstGeom>
              <a:blipFill>
                <a:blip r:embed="rId12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C09D3F2-5FDB-051E-AE70-17E30FE378BE}"/>
                  </a:ext>
                </a:extLst>
              </p:cNvPr>
              <p:cNvSpPr txBox="1"/>
              <p:nvPr/>
            </p:nvSpPr>
            <p:spPr>
              <a:xfrm>
                <a:off x="3432390" y="6030406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C09D3F2-5FDB-051E-AE70-17E30FE378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390" y="6030406"/>
                <a:ext cx="173124" cy="361125"/>
              </a:xfrm>
              <a:prstGeom prst="rect">
                <a:avLst/>
              </a:prstGeom>
              <a:blipFill>
                <a:blip r:embed="rId13"/>
                <a:stretch>
                  <a:fillRect l="-17857" r="-21429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>
            <a:extLst>
              <a:ext uri="{FF2B5EF4-FFF2-40B4-BE49-F238E27FC236}">
                <a16:creationId xmlns:a16="http://schemas.microsoft.com/office/drawing/2014/main" id="{80E5D033-6CB1-5A96-5FD6-A803D1483B6E}"/>
              </a:ext>
            </a:extLst>
          </p:cNvPr>
          <p:cNvSpPr/>
          <p:nvPr/>
        </p:nvSpPr>
        <p:spPr>
          <a:xfrm>
            <a:off x="184513" y="3815782"/>
            <a:ext cx="1820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anose="030F0702030302020204" pitchFamily="66" charset="0"/>
              </a:rPr>
              <a:t>With replacement</a:t>
            </a:r>
            <a:endParaRPr lang="en-GB" sz="1800" dirty="0"/>
          </a:p>
        </p:txBody>
      </p:sp>
      <p:sp>
        <p:nvSpPr>
          <p:cNvPr id="46" name="Rectangle 45">
            <a:hlinkClick r:id="rId14"/>
            <a:extLst>
              <a:ext uri="{FF2B5EF4-FFF2-40B4-BE49-F238E27FC236}">
                <a16:creationId xmlns:a16="http://schemas.microsoft.com/office/drawing/2014/main" id="{06C8A6C2-4B7B-8413-AF19-9767E6B9941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hlinkClick r:id="rId14"/>
            <a:extLst>
              <a:ext uri="{FF2B5EF4-FFF2-40B4-BE49-F238E27FC236}">
                <a16:creationId xmlns:a16="http://schemas.microsoft.com/office/drawing/2014/main" id="{BD370455-FAF7-8123-C4FB-5763C0EB883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80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211ADCF7-4778-AADB-483C-DD822DE4B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513" y="70042"/>
            <a:ext cx="8229600" cy="578224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Sampling with and without replacement</a:t>
            </a:r>
          </a:p>
        </p:txBody>
      </p:sp>
      <p:sp>
        <p:nvSpPr>
          <p:cNvPr id="3" name="Text Box 22">
            <a:extLst>
              <a:ext uri="{FF2B5EF4-FFF2-40B4-BE49-F238E27FC236}">
                <a16:creationId xmlns:a16="http://schemas.microsoft.com/office/drawing/2014/main" id="{ABEC2EC6-E0DC-6892-920C-7AD007421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16" y="695846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When we are selecting an object it can be either put back (with replacement) or put outside (without replacement).</a:t>
            </a:r>
          </a:p>
        </p:txBody>
      </p:sp>
      <p:sp>
        <p:nvSpPr>
          <p:cNvPr id="4" name="Text Box 22">
            <a:extLst>
              <a:ext uri="{FF2B5EF4-FFF2-40B4-BE49-F238E27FC236}">
                <a16:creationId xmlns:a16="http://schemas.microsoft.com/office/drawing/2014/main" id="{BB6F2244-BC33-1B9F-F373-7F6B7D8F9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16" y="1851222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Consider a box containing 3 red, 2 blue and 1 yellow marble. Suppose we take two marbles.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BB1BA0-E92B-2C16-7486-5799FD960F60}"/>
              </a:ext>
            </a:extLst>
          </p:cNvPr>
          <p:cNvSpPr/>
          <p:nvPr/>
        </p:nvSpPr>
        <p:spPr>
          <a:xfrm>
            <a:off x="309283" y="2551531"/>
            <a:ext cx="83775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Draw a tree diagram to show all possible outcomes if the first marble is </a:t>
            </a:r>
            <a:r>
              <a:rPr lang="en-GB" altLang="en-US" sz="2400" b="1" dirty="0">
                <a:latin typeface="Comic Sans MS" panose="030F0702030302020204" pitchFamily="66" charset="0"/>
              </a:rPr>
              <a:t>not </a:t>
            </a:r>
            <a:r>
              <a:rPr lang="en-GB" altLang="en-US" sz="2400" dirty="0">
                <a:latin typeface="Comic Sans MS" panose="030F0702030302020204" pitchFamily="66" charset="0"/>
              </a:rPr>
              <a:t>returned to the box. </a:t>
            </a:r>
            <a:endParaRPr lang="en-GB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9B7A5D-999D-D247-441E-8A4A2190F60E}"/>
              </a:ext>
            </a:extLst>
          </p:cNvPr>
          <p:cNvCxnSpPr/>
          <p:nvPr/>
        </p:nvCxnSpPr>
        <p:spPr>
          <a:xfrm flipV="1">
            <a:off x="1359677" y="4276266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0F98EAE-2295-FEFB-D556-9085F8A0E222}"/>
              </a:ext>
            </a:extLst>
          </p:cNvPr>
          <p:cNvCxnSpPr>
            <a:endCxn id="12" idx="1"/>
          </p:cNvCxnSpPr>
          <p:nvPr/>
        </p:nvCxnSpPr>
        <p:spPr>
          <a:xfrm>
            <a:off x="1359677" y="5224319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27FACE-64D9-092D-1EC2-BB173CD8DB4B}"/>
              </a:ext>
            </a:extLst>
          </p:cNvPr>
          <p:cNvCxnSpPr>
            <a:endCxn id="17" idx="1"/>
          </p:cNvCxnSpPr>
          <p:nvPr/>
        </p:nvCxnSpPr>
        <p:spPr>
          <a:xfrm flipV="1">
            <a:off x="2803756" y="3888433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2F941F-AD46-B3F8-F46C-44ACBE6DD529}"/>
              </a:ext>
            </a:extLst>
          </p:cNvPr>
          <p:cNvCxnSpPr/>
          <p:nvPr/>
        </p:nvCxnSpPr>
        <p:spPr>
          <a:xfrm>
            <a:off x="2788920" y="4218088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3E98058-1C17-928D-0CF7-202BB489387B}"/>
              </a:ext>
            </a:extLst>
          </p:cNvPr>
          <p:cNvCxnSpPr/>
          <p:nvPr/>
        </p:nvCxnSpPr>
        <p:spPr>
          <a:xfrm flipV="1">
            <a:off x="2788920" y="5205169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C3D0A0-E69A-EDBD-2EC9-62CCA4ACE117}"/>
              </a:ext>
            </a:extLst>
          </p:cNvPr>
          <p:cNvCxnSpPr/>
          <p:nvPr/>
        </p:nvCxnSpPr>
        <p:spPr>
          <a:xfrm flipV="1">
            <a:off x="2788920" y="6186628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A7537733-2B55-E69C-ED93-F9799C861E9D}"/>
              </a:ext>
            </a:extLst>
          </p:cNvPr>
          <p:cNvSpPr/>
          <p:nvPr/>
        </p:nvSpPr>
        <p:spPr>
          <a:xfrm>
            <a:off x="2442883" y="499889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0C7064-5B82-8009-37E7-509052659A0A}"/>
              </a:ext>
            </a:extLst>
          </p:cNvPr>
          <p:cNvSpPr/>
          <p:nvPr/>
        </p:nvSpPr>
        <p:spPr>
          <a:xfrm>
            <a:off x="3657600" y="4974336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F76AC8-E624-3C91-C2A4-8BD0D2F98F5E}"/>
              </a:ext>
            </a:extLst>
          </p:cNvPr>
          <p:cNvSpPr/>
          <p:nvPr/>
        </p:nvSpPr>
        <p:spPr>
          <a:xfrm>
            <a:off x="3657600" y="596188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66E727-754F-2BA0-A4F8-3E813679A879}"/>
              </a:ext>
            </a:extLst>
          </p:cNvPr>
          <p:cNvSpPr/>
          <p:nvPr/>
        </p:nvSpPr>
        <p:spPr>
          <a:xfrm>
            <a:off x="2444281" y="40399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9EF75E-E5BB-4646-14D9-602ACC8D2A9E}"/>
              </a:ext>
            </a:extLst>
          </p:cNvPr>
          <p:cNvSpPr/>
          <p:nvPr/>
        </p:nvSpPr>
        <p:spPr>
          <a:xfrm>
            <a:off x="3657836" y="5303520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BEFC30-482A-67D5-3FAE-0971EBF3E841}"/>
              </a:ext>
            </a:extLst>
          </p:cNvPr>
          <p:cNvSpPr/>
          <p:nvPr/>
        </p:nvSpPr>
        <p:spPr>
          <a:xfrm>
            <a:off x="3657600" y="365760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C447FA4F-A597-E54A-8073-9EE50C662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84" y="3365248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6C08DC5B-A67D-64A2-C6AA-E870C8D92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18" y="3364896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84D8494-6C97-FC7E-464F-E6CA427E7194}"/>
                  </a:ext>
                </a:extLst>
              </p:cNvPr>
              <p:cNvSpPr txBox="1"/>
              <p:nvPr/>
            </p:nvSpPr>
            <p:spPr>
              <a:xfrm>
                <a:off x="1912618" y="438178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84D8494-6C97-FC7E-464F-E6CA427E7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381788"/>
                <a:ext cx="206788" cy="4338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B48B070-4993-B81E-D52F-336B5C644B78}"/>
                  </a:ext>
                </a:extLst>
              </p:cNvPr>
              <p:cNvSpPr txBox="1"/>
              <p:nvPr/>
            </p:nvSpPr>
            <p:spPr>
              <a:xfrm>
                <a:off x="1912618" y="497784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B48B070-4993-B81E-D52F-336B5C644B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977848"/>
                <a:ext cx="206788" cy="433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72CF292-77E2-A2F5-9AC4-E92E37100C0A}"/>
                  </a:ext>
                </a:extLst>
              </p:cNvPr>
              <p:cNvSpPr txBox="1"/>
              <p:nvPr/>
            </p:nvSpPr>
            <p:spPr>
              <a:xfrm>
                <a:off x="3117013" y="4267223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72CF292-77E2-A2F5-9AC4-E92E37100C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13" y="4267223"/>
                <a:ext cx="173124" cy="361125"/>
              </a:xfrm>
              <a:prstGeom prst="rect">
                <a:avLst/>
              </a:prstGeom>
              <a:blipFill>
                <a:blip r:embed="rId4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8622819-0A75-7BB2-C29A-1CE1B32E9B7C}"/>
                  </a:ext>
                </a:extLst>
              </p:cNvPr>
              <p:cNvSpPr txBox="1"/>
              <p:nvPr/>
            </p:nvSpPr>
            <p:spPr>
              <a:xfrm>
                <a:off x="3137841" y="3731658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8622819-0A75-7BB2-C29A-1CE1B32E9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841" y="3731658"/>
                <a:ext cx="173124" cy="361766"/>
              </a:xfrm>
              <a:prstGeom prst="rect">
                <a:avLst/>
              </a:prstGeom>
              <a:blipFill>
                <a:blip r:embed="rId5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28095354-0EBB-9109-4A2A-8189E181D4C6}"/>
              </a:ext>
            </a:extLst>
          </p:cNvPr>
          <p:cNvSpPr/>
          <p:nvPr/>
        </p:nvSpPr>
        <p:spPr>
          <a:xfrm>
            <a:off x="161364" y="1471946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3:</a:t>
            </a:r>
            <a:endParaRPr lang="en-GB" sz="24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19AFAD1-1ED4-6D2A-0FCE-B020EFC540A5}"/>
              </a:ext>
            </a:extLst>
          </p:cNvPr>
          <p:cNvSpPr/>
          <p:nvPr/>
        </p:nvSpPr>
        <p:spPr>
          <a:xfrm>
            <a:off x="3655577" y="398818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D28EAE8-93F0-FEA1-068D-E31F87465A8E}"/>
              </a:ext>
            </a:extLst>
          </p:cNvPr>
          <p:cNvSpPr/>
          <p:nvPr/>
        </p:nvSpPr>
        <p:spPr>
          <a:xfrm>
            <a:off x="3657600" y="4315968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5B73BD3-85EF-1B24-1550-B60E668C3C88}"/>
              </a:ext>
            </a:extLst>
          </p:cNvPr>
          <p:cNvSpPr/>
          <p:nvPr/>
        </p:nvSpPr>
        <p:spPr>
          <a:xfrm>
            <a:off x="3657600" y="46451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575EEF-E9B2-4548-6669-5A02DB09F4D4}"/>
              </a:ext>
            </a:extLst>
          </p:cNvPr>
          <p:cNvSpPr/>
          <p:nvPr/>
        </p:nvSpPr>
        <p:spPr>
          <a:xfrm>
            <a:off x="3655577" y="5632704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4458A0C-9EBE-809A-C9FE-0F01B85160BA}"/>
              </a:ext>
            </a:extLst>
          </p:cNvPr>
          <p:cNvSpPr/>
          <p:nvPr/>
        </p:nvSpPr>
        <p:spPr>
          <a:xfrm>
            <a:off x="3657600" y="6291072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DFD332E-DE1A-356C-C551-D09AB9E94DB4}"/>
              </a:ext>
            </a:extLst>
          </p:cNvPr>
          <p:cNvSpPr/>
          <p:nvPr/>
        </p:nvSpPr>
        <p:spPr>
          <a:xfrm>
            <a:off x="2441281" y="5979942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A6A508D-0638-05A3-E291-19DE5C17E3DE}"/>
              </a:ext>
            </a:extLst>
          </p:cNvPr>
          <p:cNvCxnSpPr/>
          <p:nvPr/>
        </p:nvCxnSpPr>
        <p:spPr>
          <a:xfrm>
            <a:off x="2812840" y="4236195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8C8900F-8C3B-D994-AA38-642BA78A0FBC}"/>
              </a:ext>
            </a:extLst>
          </p:cNvPr>
          <p:cNvCxnSpPr/>
          <p:nvPr/>
        </p:nvCxnSpPr>
        <p:spPr>
          <a:xfrm flipV="1">
            <a:off x="2788920" y="4872795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C5E800B-AB36-7C28-621E-8380EF6234BE}"/>
              </a:ext>
            </a:extLst>
          </p:cNvPr>
          <p:cNvCxnSpPr/>
          <p:nvPr/>
        </p:nvCxnSpPr>
        <p:spPr>
          <a:xfrm>
            <a:off x="2807321" y="5217706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2FA23CB-3B1B-E65B-CF01-0ADF34000ADC}"/>
              </a:ext>
            </a:extLst>
          </p:cNvPr>
          <p:cNvCxnSpPr/>
          <p:nvPr/>
        </p:nvCxnSpPr>
        <p:spPr>
          <a:xfrm flipV="1">
            <a:off x="2766698" y="5859046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944C765-6A51-0487-6B7B-443AF795F4AB}"/>
              </a:ext>
            </a:extLst>
          </p:cNvPr>
          <p:cNvCxnSpPr/>
          <p:nvPr/>
        </p:nvCxnSpPr>
        <p:spPr>
          <a:xfrm>
            <a:off x="2785099" y="6203957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431008E-31C7-CFD9-017F-AF2F77942B7A}"/>
              </a:ext>
            </a:extLst>
          </p:cNvPr>
          <p:cNvCxnSpPr/>
          <p:nvPr/>
        </p:nvCxnSpPr>
        <p:spPr>
          <a:xfrm>
            <a:off x="1359677" y="5224319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28D7A87-8FA0-5737-DB50-7D83AD51D4AB}"/>
                  </a:ext>
                </a:extLst>
              </p:cNvPr>
              <p:cNvSpPr txBox="1"/>
              <p:nvPr/>
            </p:nvSpPr>
            <p:spPr>
              <a:xfrm>
                <a:off x="1906694" y="5699164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28D7A87-8FA0-5737-DB50-7D83AD51D4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694" y="5699164"/>
                <a:ext cx="206788" cy="433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E3D8D4A-1BDB-EFF1-E714-58BF8001D1CF}"/>
                  </a:ext>
                </a:extLst>
              </p:cNvPr>
              <p:cNvSpPr txBox="1"/>
              <p:nvPr/>
            </p:nvSpPr>
            <p:spPr>
              <a:xfrm>
                <a:off x="3417318" y="4029461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E3D8D4A-1BDB-EFF1-E714-58BF8001D1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318" y="4029461"/>
                <a:ext cx="173124" cy="361125"/>
              </a:xfrm>
              <a:prstGeom prst="rect">
                <a:avLst/>
              </a:prstGeom>
              <a:blipFill>
                <a:blip r:embed="rId7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EC0F089-7375-B415-AADB-ECCB3AC02028}"/>
                  </a:ext>
                </a:extLst>
              </p:cNvPr>
              <p:cNvSpPr txBox="1"/>
              <p:nvPr/>
            </p:nvSpPr>
            <p:spPr>
              <a:xfrm>
                <a:off x="3120639" y="5254042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EC0F089-7375-B415-AADB-ECCB3AC020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639" y="5254042"/>
                <a:ext cx="173124" cy="361125"/>
              </a:xfrm>
              <a:prstGeom prst="rect">
                <a:avLst/>
              </a:prstGeom>
              <a:blipFill>
                <a:blip r:embed="rId8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8193A7E-6512-786B-8F7D-5D5ADCB463B1}"/>
                  </a:ext>
                </a:extLst>
              </p:cNvPr>
              <p:cNvSpPr txBox="1"/>
              <p:nvPr/>
            </p:nvSpPr>
            <p:spPr>
              <a:xfrm>
                <a:off x="3141467" y="4718477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8193A7E-6512-786B-8F7D-5D5ADCB46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467" y="4718477"/>
                <a:ext cx="173124" cy="361766"/>
              </a:xfrm>
              <a:prstGeom prst="rect">
                <a:avLst/>
              </a:prstGeom>
              <a:blipFill>
                <a:blip r:embed="rId9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8B369FA-660A-B930-46F5-BBEA52E14D27}"/>
                  </a:ext>
                </a:extLst>
              </p:cNvPr>
              <p:cNvSpPr txBox="1"/>
              <p:nvPr/>
            </p:nvSpPr>
            <p:spPr>
              <a:xfrm>
                <a:off x="3420944" y="5016280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8B369FA-660A-B930-46F5-BBEA52E14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944" y="5016280"/>
                <a:ext cx="173124" cy="361125"/>
              </a:xfrm>
              <a:prstGeom prst="rect">
                <a:avLst/>
              </a:prstGeom>
              <a:blipFill>
                <a:blip r:embed="rId10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FD23E82-1A96-4AF1-E93D-5E23CF48CDD2}"/>
                  </a:ext>
                </a:extLst>
              </p:cNvPr>
              <p:cNvSpPr txBox="1"/>
              <p:nvPr/>
            </p:nvSpPr>
            <p:spPr>
              <a:xfrm>
                <a:off x="3132085" y="6268168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FD23E82-1A96-4AF1-E93D-5E23CF48CD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085" y="6268168"/>
                <a:ext cx="173124" cy="361125"/>
              </a:xfrm>
              <a:prstGeom prst="rect">
                <a:avLst/>
              </a:prstGeom>
              <a:blipFill>
                <a:blip r:embed="rId11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70B66B0-7F74-A6E1-E712-86317776BB28}"/>
                  </a:ext>
                </a:extLst>
              </p:cNvPr>
              <p:cNvSpPr txBox="1"/>
              <p:nvPr/>
            </p:nvSpPr>
            <p:spPr>
              <a:xfrm>
                <a:off x="3152913" y="5732603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70B66B0-7F74-A6E1-E712-86317776B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913" y="5732603"/>
                <a:ext cx="173124" cy="361766"/>
              </a:xfrm>
              <a:prstGeom prst="rect">
                <a:avLst/>
              </a:prstGeom>
              <a:blipFill>
                <a:blip r:embed="rId12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9DB0899-0578-495D-CC7F-12A35D97E2B4}"/>
                  </a:ext>
                </a:extLst>
              </p:cNvPr>
              <p:cNvSpPr txBox="1"/>
              <p:nvPr/>
            </p:nvSpPr>
            <p:spPr>
              <a:xfrm>
                <a:off x="3432390" y="6030406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9DB0899-0578-495D-CC7F-12A35D97E2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390" y="6030406"/>
                <a:ext cx="173124" cy="361125"/>
              </a:xfrm>
              <a:prstGeom prst="rect">
                <a:avLst/>
              </a:prstGeom>
              <a:blipFill>
                <a:blip r:embed="rId13"/>
                <a:stretch>
                  <a:fillRect l="-17857" r="-21429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FE0639B-E188-E4D3-66D9-7BDC0170B2E9}"/>
              </a:ext>
            </a:extLst>
          </p:cNvPr>
          <p:cNvCxnSpPr/>
          <p:nvPr/>
        </p:nvCxnSpPr>
        <p:spPr>
          <a:xfrm flipV="1">
            <a:off x="4549615" y="4340370"/>
            <a:ext cx="1152081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1E97225-E6B3-97A5-E2C9-AD4E5D4985AE}"/>
              </a:ext>
            </a:extLst>
          </p:cNvPr>
          <p:cNvCxnSpPr>
            <a:endCxn id="51" idx="1"/>
          </p:cNvCxnSpPr>
          <p:nvPr/>
        </p:nvCxnSpPr>
        <p:spPr>
          <a:xfrm>
            <a:off x="4547822" y="5288423"/>
            <a:ext cx="1118435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615A7C0-18D2-0E23-6CDC-F32D47CB8C78}"/>
              </a:ext>
            </a:extLst>
          </p:cNvPr>
          <p:cNvCxnSpPr>
            <a:endCxn id="56" idx="1"/>
          </p:cNvCxnSpPr>
          <p:nvPr/>
        </p:nvCxnSpPr>
        <p:spPr>
          <a:xfrm flipV="1">
            <a:off x="6003369" y="3952537"/>
            <a:ext cx="877605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28B9746-99A6-8980-6FE0-1C0323555E58}"/>
              </a:ext>
            </a:extLst>
          </p:cNvPr>
          <p:cNvCxnSpPr/>
          <p:nvPr/>
        </p:nvCxnSpPr>
        <p:spPr>
          <a:xfrm>
            <a:off x="5987791" y="4282192"/>
            <a:ext cx="955548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83E5BB2-54FA-41D2-DDF1-504303A1070B}"/>
              </a:ext>
            </a:extLst>
          </p:cNvPr>
          <p:cNvCxnSpPr/>
          <p:nvPr/>
        </p:nvCxnSpPr>
        <p:spPr>
          <a:xfrm flipV="1">
            <a:off x="5987791" y="5269273"/>
            <a:ext cx="955548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C65E6B9-CC69-DE5C-6CFE-A38EE45E378B}"/>
              </a:ext>
            </a:extLst>
          </p:cNvPr>
          <p:cNvCxnSpPr/>
          <p:nvPr/>
        </p:nvCxnSpPr>
        <p:spPr>
          <a:xfrm flipV="1">
            <a:off x="5987791" y="6250732"/>
            <a:ext cx="955548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42604DF9-477F-18E2-10FE-FC07357E641F}"/>
              </a:ext>
            </a:extLst>
          </p:cNvPr>
          <p:cNvSpPr/>
          <p:nvPr/>
        </p:nvSpPr>
        <p:spPr>
          <a:xfrm>
            <a:off x="5666257" y="5062994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B9DD7C2-1C39-46F4-8649-F4B2F2E1EE2F}"/>
              </a:ext>
            </a:extLst>
          </p:cNvPr>
          <p:cNvSpPr/>
          <p:nvPr/>
        </p:nvSpPr>
        <p:spPr>
          <a:xfrm>
            <a:off x="6880974" y="5038440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C5663B6-6283-FC05-A2A1-D2390DC35D63}"/>
              </a:ext>
            </a:extLst>
          </p:cNvPr>
          <p:cNvSpPr/>
          <p:nvPr/>
        </p:nvSpPr>
        <p:spPr>
          <a:xfrm>
            <a:off x="6880974" y="6025992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A490768-4FF6-5ADE-CB9B-A7D462A6F098}"/>
              </a:ext>
            </a:extLst>
          </p:cNvPr>
          <p:cNvSpPr/>
          <p:nvPr/>
        </p:nvSpPr>
        <p:spPr>
          <a:xfrm>
            <a:off x="5667655" y="4104056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33EF651-E44F-4596-8318-5482BFB248BF}"/>
              </a:ext>
            </a:extLst>
          </p:cNvPr>
          <p:cNvSpPr/>
          <p:nvPr/>
        </p:nvSpPr>
        <p:spPr>
          <a:xfrm>
            <a:off x="6881130" y="5367624"/>
            <a:ext cx="418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B772D96-B9FA-F402-B739-7F560F8BFA26}"/>
              </a:ext>
            </a:extLst>
          </p:cNvPr>
          <p:cNvSpPr/>
          <p:nvPr/>
        </p:nvSpPr>
        <p:spPr>
          <a:xfrm>
            <a:off x="6880974" y="3721704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7" name="Text Box 11">
            <a:extLst>
              <a:ext uri="{FF2B5EF4-FFF2-40B4-BE49-F238E27FC236}">
                <a16:creationId xmlns:a16="http://schemas.microsoft.com/office/drawing/2014/main" id="{1DC88D55-A6D6-8BD7-F658-790BD57EE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6344" y="3429352"/>
            <a:ext cx="1780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58" name="Text Box 11">
            <a:extLst>
              <a:ext uri="{FF2B5EF4-FFF2-40B4-BE49-F238E27FC236}">
                <a16:creationId xmlns:a16="http://schemas.microsoft.com/office/drawing/2014/main" id="{CE49E821-81EC-E733-5AFF-0535A5F1D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5987" y="3429000"/>
            <a:ext cx="21743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006D7F0-CCE6-843F-98C5-A06177679AC9}"/>
                  </a:ext>
                </a:extLst>
              </p:cNvPr>
              <p:cNvSpPr txBox="1"/>
              <p:nvPr/>
            </p:nvSpPr>
            <p:spPr>
              <a:xfrm>
                <a:off x="5144584" y="4445892"/>
                <a:ext cx="227467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006D7F0-CCE6-843F-98C5-A06177679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584" y="4445892"/>
                <a:ext cx="227467" cy="43383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CD745E0E-0F13-DC0C-9147-C9DEB36D76EB}"/>
                  </a:ext>
                </a:extLst>
              </p:cNvPr>
              <p:cNvSpPr txBox="1"/>
              <p:nvPr/>
            </p:nvSpPr>
            <p:spPr>
              <a:xfrm>
                <a:off x="5144584" y="5041952"/>
                <a:ext cx="227467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CD745E0E-0F13-DC0C-9147-C9DEB36D7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584" y="5041952"/>
                <a:ext cx="227467" cy="43383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C766EE1-7215-EA02-8EE8-49DC1B0D9B1C}"/>
                  </a:ext>
                </a:extLst>
              </p:cNvPr>
              <p:cNvSpPr txBox="1"/>
              <p:nvPr/>
            </p:nvSpPr>
            <p:spPr>
              <a:xfrm>
                <a:off x="6350662" y="4331327"/>
                <a:ext cx="190436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C766EE1-7215-EA02-8EE8-49DC1B0D9B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662" y="4331327"/>
                <a:ext cx="190436" cy="361125"/>
              </a:xfrm>
              <a:prstGeom prst="rect">
                <a:avLst/>
              </a:prstGeom>
              <a:blipFill>
                <a:blip r:embed="rId16"/>
                <a:stretch>
                  <a:fillRect l="-12903" r="-12903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2216FDD-029F-39FE-7965-9D9751FBA962}"/>
                  </a:ext>
                </a:extLst>
              </p:cNvPr>
              <p:cNvSpPr txBox="1"/>
              <p:nvPr/>
            </p:nvSpPr>
            <p:spPr>
              <a:xfrm>
                <a:off x="6371490" y="3795762"/>
                <a:ext cx="190436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2216FDD-029F-39FE-7965-9D9751FBA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490" y="3795762"/>
                <a:ext cx="190436" cy="361766"/>
              </a:xfrm>
              <a:prstGeom prst="rect">
                <a:avLst/>
              </a:prstGeom>
              <a:blipFill>
                <a:blip r:embed="rId17"/>
                <a:stretch>
                  <a:fillRect l="-9677" t="-1695" r="-16129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>
            <a:extLst>
              <a:ext uri="{FF2B5EF4-FFF2-40B4-BE49-F238E27FC236}">
                <a16:creationId xmlns:a16="http://schemas.microsoft.com/office/drawing/2014/main" id="{5E09B785-0F2D-E490-0DD5-3D508459BB71}"/>
              </a:ext>
            </a:extLst>
          </p:cNvPr>
          <p:cNvSpPr/>
          <p:nvPr/>
        </p:nvSpPr>
        <p:spPr>
          <a:xfrm>
            <a:off x="6878951" y="4052292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AD88C2E-18F6-0391-30A8-8C25C0D15377}"/>
              </a:ext>
            </a:extLst>
          </p:cNvPr>
          <p:cNvSpPr/>
          <p:nvPr/>
        </p:nvSpPr>
        <p:spPr>
          <a:xfrm>
            <a:off x="6880894" y="4380072"/>
            <a:ext cx="418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10394EC-BA67-B8C0-21AF-2BF092A4870B}"/>
              </a:ext>
            </a:extLst>
          </p:cNvPr>
          <p:cNvSpPr/>
          <p:nvPr/>
        </p:nvSpPr>
        <p:spPr>
          <a:xfrm>
            <a:off x="6880974" y="4709256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667F25A-DE95-D7A5-72CA-787B65560830}"/>
              </a:ext>
            </a:extLst>
          </p:cNvPr>
          <p:cNvSpPr/>
          <p:nvPr/>
        </p:nvSpPr>
        <p:spPr>
          <a:xfrm>
            <a:off x="6878951" y="5696808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B0E97E1-AA6C-EA21-53D6-5CD47BCCDBA7}"/>
              </a:ext>
            </a:extLst>
          </p:cNvPr>
          <p:cNvSpPr/>
          <p:nvPr/>
        </p:nvSpPr>
        <p:spPr>
          <a:xfrm>
            <a:off x="6781195" y="6477086"/>
            <a:ext cx="14657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Can’t be </a:t>
            </a:r>
            <a:r>
              <a:rPr lang="en-GB" sz="1600" dirty="0">
                <a:solidFill>
                  <a:srgbClr val="FFCC00"/>
                </a:solidFill>
                <a:latin typeface="Comic Sans MS" panose="030F0702030302020204" pitchFamily="66" charset="0"/>
              </a:rPr>
              <a:t>YY</a:t>
            </a:r>
            <a:endParaRPr lang="en-GB" sz="1600" dirty="0">
              <a:solidFill>
                <a:srgbClr val="FFCC00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3451B08-5D87-0E82-96B7-4EC86EB2DA1F}"/>
              </a:ext>
            </a:extLst>
          </p:cNvPr>
          <p:cNvSpPr/>
          <p:nvPr/>
        </p:nvSpPr>
        <p:spPr>
          <a:xfrm>
            <a:off x="5664575" y="6044046"/>
            <a:ext cx="418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B96A9AC-7A7A-66FC-B443-89C1C8860A1E}"/>
              </a:ext>
            </a:extLst>
          </p:cNvPr>
          <p:cNvCxnSpPr/>
          <p:nvPr/>
        </p:nvCxnSpPr>
        <p:spPr>
          <a:xfrm>
            <a:off x="6012205" y="4300299"/>
            <a:ext cx="944695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18DAF09-B6FF-5732-49CE-6A851A240946}"/>
              </a:ext>
            </a:extLst>
          </p:cNvPr>
          <p:cNvCxnSpPr/>
          <p:nvPr/>
        </p:nvCxnSpPr>
        <p:spPr>
          <a:xfrm flipV="1">
            <a:off x="5991463" y="4936899"/>
            <a:ext cx="874777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614305C-348F-89CA-F63F-19907698B82C}"/>
              </a:ext>
            </a:extLst>
          </p:cNvPr>
          <p:cNvCxnSpPr/>
          <p:nvPr/>
        </p:nvCxnSpPr>
        <p:spPr>
          <a:xfrm>
            <a:off x="6009672" y="5281810"/>
            <a:ext cx="878980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4584B1EA-4A7E-F362-D7E4-EF4BCBE259FD}"/>
              </a:ext>
            </a:extLst>
          </p:cNvPr>
          <p:cNvCxnSpPr/>
          <p:nvPr/>
        </p:nvCxnSpPr>
        <p:spPr>
          <a:xfrm flipV="1">
            <a:off x="5969241" y="5923150"/>
            <a:ext cx="874777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1E18BB4-24A0-51D5-60A4-1B8B25F2DC94}"/>
              </a:ext>
            </a:extLst>
          </p:cNvPr>
          <p:cNvCxnSpPr/>
          <p:nvPr/>
        </p:nvCxnSpPr>
        <p:spPr>
          <a:xfrm>
            <a:off x="5987450" y="6268061"/>
            <a:ext cx="878980" cy="32802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CA4BAA0-3717-0BD2-94FC-B4EE0AD5E85A}"/>
              </a:ext>
            </a:extLst>
          </p:cNvPr>
          <p:cNvCxnSpPr/>
          <p:nvPr/>
        </p:nvCxnSpPr>
        <p:spPr>
          <a:xfrm>
            <a:off x="4551573" y="5288423"/>
            <a:ext cx="1108994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88310E81-9F84-46CA-5753-6539182CA129}"/>
                  </a:ext>
                </a:extLst>
              </p:cNvPr>
              <p:cNvSpPr txBox="1"/>
              <p:nvPr/>
            </p:nvSpPr>
            <p:spPr>
              <a:xfrm>
                <a:off x="5138660" y="5763268"/>
                <a:ext cx="227467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88310E81-9F84-46CA-5753-6539182CA1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660" y="5763268"/>
                <a:ext cx="227467" cy="43306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4E65991F-3DC2-1CE8-5894-C3606167D1D6}"/>
                  </a:ext>
                </a:extLst>
              </p:cNvPr>
              <p:cNvSpPr txBox="1"/>
              <p:nvPr/>
            </p:nvSpPr>
            <p:spPr>
              <a:xfrm>
                <a:off x="6650967" y="4093565"/>
                <a:ext cx="190436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4E65991F-3DC2-1CE8-5894-C3606167D1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967" y="4093565"/>
                <a:ext cx="190436" cy="361766"/>
              </a:xfrm>
              <a:prstGeom prst="rect">
                <a:avLst/>
              </a:prstGeom>
              <a:blipFill>
                <a:blip r:embed="rId19"/>
                <a:stretch>
                  <a:fillRect l="-9677" t="-1695" r="-16129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B612AC66-8ED0-E6F2-A4ED-79DC3E92564B}"/>
                  </a:ext>
                </a:extLst>
              </p:cNvPr>
              <p:cNvSpPr txBox="1"/>
              <p:nvPr/>
            </p:nvSpPr>
            <p:spPr>
              <a:xfrm>
                <a:off x="6354288" y="5318146"/>
                <a:ext cx="190436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B612AC66-8ED0-E6F2-A4ED-79DC3E925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4288" y="5318146"/>
                <a:ext cx="190436" cy="361125"/>
              </a:xfrm>
              <a:prstGeom prst="rect">
                <a:avLst/>
              </a:prstGeom>
              <a:blipFill>
                <a:blip r:embed="rId20"/>
                <a:stretch>
                  <a:fillRect l="-9375" r="-12500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B69B252D-BEBE-8F66-A39F-670A252CAC58}"/>
                  </a:ext>
                </a:extLst>
              </p:cNvPr>
              <p:cNvSpPr txBox="1"/>
              <p:nvPr/>
            </p:nvSpPr>
            <p:spPr>
              <a:xfrm>
                <a:off x="6375116" y="4782581"/>
                <a:ext cx="190436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B69B252D-BEBE-8F66-A39F-670A252CA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5116" y="4782581"/>
                <a:ext cx="190436" cy="361766"/>
              </a:xfrm>
              <a:prstGeom prst="rect">
                <a:avLst/>
              </a:prstGeom>
              <a:blipFill>
                <a:blip r:embed="rId21"/>
                <a:stretch>
                  <a:fillRect l="-12903" t="-1695" r="-12903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46C04D89-1423-F1F6-3F17-690726F97E9B}"/>
                  </a:ext>
                </a:extLst>
              </p:cNvPr>
              <p:cNvSpPr txBox="1"/>
              <p:nvPr/>
            </p:nvSpPr>
            <p:spPr>
              <a:xfrm>
                <a:off x="6654593" y="5080384"/>
                <a:ext cx="190436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46C04D89-1423-F1F6-3F17-690726F97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593" y="5080384"/>
                <a:ext cx="190436" cy="361125"/>
              </a:xfrm>
              <a:prstGeom prst="rect">
                <a:avLst/>
              </a:prstGeom>
              <a:blipFill>
                <a:blip r:embed="rId22"/>
                <a:stretch>
                  <a:fillRect l="-12903" r="-12903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5BF3C44-1353-709D-12B6-617D381A758B}"/>
                  </a:ext>
                </a:extLst>
              </p:cNvPr>
              <p:cNvSpPr txBox="1"/>
              <p:nvPr/>
            </p:nvSpPr>
            <p:spPr>
              <a:xfrm>
                <a:off x="6386562" y="5796707"/>
                <a:ext cx="190436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5BF3C44-1353-709D-12B6-617D381A7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562" y="5796707"/>
                <a:ext cx="190436" cy="361766"/>
              </a:xfrm>
              <a:prstGeom prst="rect">
                <a:avLst/>
              </a:prstGeom>
              <a:blipFill>
                <a:blip r:embed="rId23"/>
                <a:stretch>
                  <a:fillRect l="-12903" t="-1695" r="-12903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D9198F97-735E-44C0-C644-D1AFEDF70EA4}"/>
                  </a:ext>
                </a:extLst>
              </p:cNvPr>
              <p:cNvSpPr txBox="1"/>
              <p:nvPr/>
            </p:nvSpPr>
            <p:spPr>
              <a:xfrm>
                <a:off x="6666039" y="6094510"/>
                <a:ext cx="190436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D9198F97-735E-44C0-C644-D1AFEDF70E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6039" y="6094510"/>
                <a:ext cx="190436" cy="361766"/>
              </a:xfrm>
              <a:prstGeom prst="rect">
                <a:avLst/>
              </a:prstGeom>
              <a:blipFill>
                <a:blip r:embed="rId24"/>
                <a:stretch>
                  <a:fillRect l="-12903" t="-1695" r="-12903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>
            <a:extLst>
              <a:ext uri="{FF2B5EF4-FFF2-40B4-BE49-F238E27FC236}">
                <a16:creationId xmlns:a16="http://schemas.microsoft.com/office/drawing/2014/main" id="{B1B55365-17B0-69C8-E64D-874460B81913}"/>
              </a:ext>
            </a:extLst>
          </p:cNvPr>
          <p:cNvSpPr/>
          <p:nvPr/>
        </p:nvSpPr>
        <p:spPr>
          <a:xfrm>
            <a:off x="184513" y="3815782"/>
            <a:ext cx="1820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anose="030F0702030302020204" pitchFamily="66" charset="0"/>
              </a:rPr>
              <a:t>With replacement</a:t>
            </a:r>
            <a:endParaRPr lang="en-GB" sz="180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7E212A8-2782-2D36-A056-659E23F7A44B}"/>
              </a:ext>
            </a:extLst>
          </p:cNvPr>
          <p:cNvSpPr/>
          <p:nvPr/>
        </p:nvSpPr>
        <p:spPr>
          <a:xfrm>
            <a:off x="7383604" y="3919390"/>
            <a:ext cx="1622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anose="030F0702030302020204" pitchFamily="66" charset="0"/>
              </a:rPr>
              <a:t>Without replacement</a:t>
            </a:r>
            <a:endParaRPr lang="en-GB" sz="1800" dirty="0"/>
          </a:p>
        </p:txBody>
      </p:sp>
      <p:sp>
        <p:nvSpPr>
          <p:cNvPr id="84" name="Rectangle 83">
            <a:hlinkClick r:id="rId25"/>
            <a:extLst>
              <a:ext uri="{FF2B5EF4-FFF2-40B4-BE49-F238E27FC236}">
                <a16:creationId xmlns:a16="http://schemas.microsoft.com/office/drawing/2014/main" id="{65C69C5B-B12C-971F-4E70-680C0F1075D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>
            <a:hlinkClick r:id="rId25"/>
            <a:extLst>
              <a:ext uri="{FF2B5EF4-FFF2-40B4-BE49-F238E27FC236}">
                <a16:creationId xmlns:a16="http://schemas.microsoft.com/office/drawing/2014/main" id="{FEDFBAEE-5540-93FC-D5F2-F3C703BB873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51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6ECA11A-8E14-4900-96C9-180592C03321}"/>
              </a:ext>
            </a:extLst>
          </p:cNvPr>
          <p:cNvCxnSpPr/>
          <p:nvPr/>
        </p:nvCxnSpPr>
        <p:spPr>
          <a:xfrm flipV="1">
            <a:off x="377039" y="1813487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C7263B1-7FA5-8F29-2009-0120222D9E74}"/>
              </a:ext>
            </a:extLst>
          </p:cNvPr>
          <p:cNvCxnSpPr>
            <a:endCxn id="8" idx="1"/>
          </p:cNvCxnSpPr>
          <p:nvPr/>
        </p:nvCxnSpPr>
        <p:spPr>
          <a:xfrm>
            <a:off x="377039" y="2761540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2D6679E-67DA-397D-1D89-B46FFEC5B3DF}"/>
              </a:ext>
            </a:extLst>
          </p:cNvPr>
          <p:cNvCxnSpPr>
            <a:endCxn id="13" idx="1"/>
          </p:cNvCxnSpPr>
          <p:nvPr/>
        </p:nvCxnSpPr>
        <p:spPr>
          <a:xfrm flipV="1">
            <a:off x="1821118" y="1425654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7B802BC-6F8C-9CF6-0382-8C901DE7E1B9}"/>
              </a:ext>
            </a:extLst>
          </p:cNvPr>
          <p:cNvCxnSpPr/>
          <p:nvPr/>
        </p:nvCxnSpPr>
        <p:spPr>
          <a:xfrm>
            <a:off x="1806282" y="1755309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E556326-8BBE-D086-E9FB-F049126CE5BD}"/>
              </a:ext>
            </a:extLst>
          </p:cNvPr>
          <p:cNvCxnSpPr/>
          <p:nvPr/>
        </p:nvCxnSpPr>
        <p:spPr>
          <a:xfrm flipV="1">
            <a:off x="1806282" y="2742390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85BB1E-8B2B-F0C4-503A-9E04BB00F674}"/>
              </a:ext>
            </a:extLst>
          </p:cNvPr>
          <p:cNvCxnSpPr/>
          <p:nvPr/>
        </p:nvCxnSpPr>
        <p:spPr>
          <a:xfrm flipV="1">
            <a:off x="1806282" y="3723849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4A2D4281-76CC-23C2-DBEB-425C9081B09D}"/>
              </a:ext>
            </a:extLst>
          </p:cNvPr>
          <p:cNvSpPr/>
          <p:nvPr/>
        </p:nvSpPr>
        <p:spPr>
          <a:xfrm>
            <a:off x="1460245" y="2536111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9896A3-383F-7BB9-BD68-95B781743F25}"/>
              </a:ext>
            </a:extLst>
          </p:cNvPr>
          <p:cNvSpPr/>
          <p:nvPr/>
        </p:nvSpPr>
        <p:spPr>
          <a:xfrm>
            <a:off x="2674962" y="2511557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F53B4F-B524-24E6-2EF1-F438275DA397}"/>
              </a:ext>
            </a:extLst>
          </p:cNvPr>
          <p:cNvSpPr/>
          <p:nvPr/>
        </p:nvSpPr>
        <p:spPr>
          <a:xfrm>
            <a:off x="2674962" y="3499109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16C6FC-6714-6541-FD85-127E0FF459CF}"/>
              </a:ext>
            </a:extLst>
          </p:cNvPr>
          <p:cNvSpPr/>
          <p:nvPr/>
        </p:nvSpPr>
        <p:spPr>
          <a:xfrm>
            <a:off x="1461643" y="157717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2C4C88-4D22-B735-4BBB-3F43E7E54778}"/>
              </a:ext>
            </a:extLst>
          </p:cNvPr>
          <p:cNvSpPr/>
          <p:nvPr/>
        </p:nvSpPr>
        <p:spPr>
          <a:xfrm>
            <a:off x="2675198" y="2840741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C9CEC7-C1C3-F7AC-FC1E-CA263B1C2710}"/>
              </a:ext>
            </a:extLst>
          </p:cNvPr>
          <p:cNvSpPr/>
          <p:nvPr/>
        </p:nvSpPr>
        <p:spPr>
          <a:xfrm>
            <a:off x="2674962" y="1194821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E2B97EF7-C79F-40E6-F062-76E20468C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6" y="902469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BDC3C1C7-59FE-C41B-2CCA-2EE2EA1F1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9880" y="902117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1A3823E-66F9-952E-13B0-13550CE322FC}"/>
                  </a:ext>
                </a:extLst>
              </p:cNvPr>
              <p:cNvSpPr txBox="1"/>
              <p:nvPr/>
            </p:nvSpPr>
            <p:spPr>
              <a:xfrm>
                <a:off x="929980" y="1919009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1A3823E-66F9-952E-13B0-13550CE322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80" y="1919009"/>
                <a:ext cx="206788" cy="4338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BE480D3-E098-39C3-7649-65439DE6FDE4}"/>
                  </a:ext>
                </a:extLst>
              </p:cNvPr>
              <p:cNvSpPr txBox="1"/>
              <p:nvPr/>
            </p:nvSpPr>
            <p:spPr>
              <a:xfrm>
                <a:off x="929980" y="2515069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BE480D3-E098-39C3-7649-65439DE6F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80" y="2515069"/>
                <a:ext cx="206788" cy="433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60A6C93-4B53-E197-E91A-13F863EEC8EB}"/>
                  </a:ext>
                </a:extLst>
              </p:cNvPr>
              <p:cNvSpPr txBox="1"/>
              <p:nvPr/>
            </p:nvSpPr>
            <p:spPr>
              <a:xfrm>
                <a:off x="2134375" y="1804444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60A6C93-4B53-E197-E91A-13F863EEC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375" y="1804444"/>
                <a:ext cx="173124" cy="361125"/>
              </a:xfrm>
              <a:prstGeom prst="rect">
                <a:avLst/>
              </a:prstGeom>
              <a:blipFill>
                <a:blip r:embed="rId4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2759F04-D4A0-99FD-00FF-185BE552F156}"/>
                  </a:ext>
                </a:extLst>
              </p:cNvPr>
              <p:cNvSpPr txBox="1"/>
              <p:nvPr/>
            </p:nvSpPr>
            <p:spPr>
              <a:xfrm>
                <a:off x="2155203" y="1268879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2759F04-D4A0-99FD-00FF-185BE552F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203" y="1268879"/>
                <a:ext cx="173124" cy="361766"/>
              </a:xfrm>
              <a:prstGeom prst="rect">
                <a:avLst/>
              </a:prstGeom>
              <a:blipFill>
                <a:blip r:embed="rId5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F50E0474-8EB0-9A96-0F9B-1D1BD4B5DC3D}"/>
              </a:ext>
            </a:extLst>
          </p:cNvPr>
          <p:cNvSpPr/>
          <p:nvPr/>
        </p:nvSpPr>
        <p:spPr>
          <a:xfrm>
            <a:off x="2672939" y="1525409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427B41-3C1F-D5D3-567C-BF709903AC1C}"/>
              </a:ext>
            </a:extLst>
          </p:cNvPr>
          <p:cNvSpPr/>
          <p:nvPr/>
        </p:nvSpPr>
        <p:spPr>
          <a:xfrm>
            <a:off x="2674962" y="1853189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853CB1-5396-603A-49FA-6F71CA970B94}"/>
              </a:ext>
            </a:extLst>
          </p:cNvPr>
          <p:cNvSpPr/>
          <p:nvPr/>
        </p:nvSpPr>
        <p:spPr>
          <a:xfrm>
            <a:off x="2674962" y="218237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D99D2D-49F4-36CD-9549-63253CF6F207}"/>
              </a:ext>
            </a:extLst>
          </p:cNvPr>
          <p:cNvSpPr/>
          <p:nvPr/>
        </p:nvSpPr>
        <p:spPr>
          <a:xfrm>
            <a:off x="2672939" y="3169925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20B064-EFCE-6F58-8B97-614577597776}"/>
              </a:ext>
            </a:extLst>
          </p:cNvPr>
          <p:cNvSpPr/>
          <p:nvPr/>
        </p:nvSpPr>
        <p:spPr>
          <a:xfrm>
            <a:off x="2674962" y="3828293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A9447FB-C161-555D-8BE9-DBB818A662BB}"/>
              </a:ext>
            </a:extLst>
          </p:cNvPr>
          <p:cNvSpPr/>
          <p:nvPr/>
        </p:nvSpPr>
        <p:spPr>
          <a:xfrm>
            <a:off x="1458643" y="3517163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D080C90-FBA1-AEA7-8982-A6D62D321C36}"/>
              </a:ext>
            </a:extLst>
          </p:cNvPr>
          <p:cNvCxnSpPr/>
          <p:nvPr/>
        </p:nvCxnSpPr>
        <p:spPr>
          <a:xfrm>
            <a:off x="1830202" y="1773416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896F51C-46AE-8360-16E9-0E7E8929AA08}"/>
              </a:ext>
            </a:extLst>
          </p:cNvPr>
          <p:cNvCxnSpPr/>
          <p:nvPr/>
        </p:nvCxnSpPr>
        <p:spPr>
          <a:xfrm flipV="1">
            <a:off x="1806282" y="2410016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0A8BDBB-4D9C-6981-1618-9721CD89C48A}"/>
              </a:ext>
            </a:extLst>
          </p:cNvPr>
          <p:cNvCxnSpPr/>
          <p:nvPr/>
        </p:nvCxnSpPr>
        <p:spPr>
          <a:xfrm>
            <a:off x="1824683" y="2754927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24D4CC1-010A-4456-178A-D220D5DF386A}"/>
              </a:ext>
            </a:extLst>
          </p:cNvPr>
          <p:cNvCxnSpPr/>
          <p:nvPr/>
        </p:nvCxnSpPr>
        <p:spPr>
          <a:xfrm flipV="1">
            <a:off x="1784060" y="3396267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00E6BCD-2531-7EDB-3FD5-2E26354AAE23}"/>
              </a:ext>
            </a:extLst>
          </p:cNvPr>
          <p:cNvCxnSpPr/>
          <p:nvPr/>
        </p:nvCxnSpPr>
        <p:spPr>
          <a:xfrm>
            <a:off x="1802461" y="3741178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379B3F4-B870-C83B-A0EC-47B327E43B1C}"/>
              </a:ext>
            </a:extLst>
          </p:cNvPr>
          <p:cNvCxnSpPr/>
          <p:nvPr/>
        </p:nvCxnSpPr>
        <p:spPr>
          <a:xfrm>
            <a:off x="377039" y="2761540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C250879-5806-C0D6-B765-3ED8B6C3DB26}"/>
                  </a:ext>
                </a:extLst>
              </p:cNvPr>
              <p:cNvSpPr txBox="1"/>
              <p:nvPr/>
            </p:nvSpPr>
            <p:spPr>
              <a:xfrm>
                <a:off x="924056" y="3236385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C250879-5806-C0D6-B765-3ED8B6C3DB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056" y="3236385"/>
                <a:ext cx="206788" cy="433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CEB419E-0738-2675-EE1E-FE84C031DFAE}"/>
                  </a:ext>
                </a:extLst>
              </p:cNvPr>
              <p:cNvSpPr txBox="1"/>
              <p:nvPr/>
            </p:nvSpPr>
            <p:spPr>
              <a:xfrm>
                <a:off x="2434680" y="1566682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CEB419E-0738-2675-EE1E-FE84C031D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680" y="1566682"/>
                <a:ext cx="173124" cy="361125"/>
              </a:xfrm>
              <a:prstGeom prst="rect">
                <a:avLst/>
              </a:prstGeom>
              <a:blipFill>
                <a:blip r:embed="rId7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DB8B2FA-2588-9684-7527-9B6AC9B2656B}"/>
                  </a:ext>
                </a:extLst>
              </p:cNvPr>
              <p:cNvSpPr txBox="1"/>
              <p:nvPr/>
            </p:nvSpPr>
            <p:spPr>
              <a:xfrm>
                <a:off x="2138001" y="2791263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DB8B2FA-2588-9684-7527-9B6AC9B26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001" y="2791263"/>
                <a:ext cx="173124" cy="361125"/>
              </a:xfrm>
              <a:prstGeom prst="rect">
                <a:avLst/>
              </a:prstGeom>
              <a:blipFill>
                <a:blip r:embed="rId8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5759BEA-DBF3-A61C-D5A0-FDED91B694F0}"/>
                  </a:ext>
                </a:extLst>
              </p:cNvPr>
              <p:cNvSpPr txBox="1"/>
              <p:nvPr/>
            </p:nvSpPr>
            <p:spPr>
              <a:xfrm>
                <a:off x="2158829" y="2255698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5759BEA-DBF3-A61C-D5A0-FDED91B69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8829" y="2255698"/>
                <a:ext cx="173124" cy="361766"/>
              </a:xfrm>
              <a:prstGeom prst="rect">
                <a:avLst/>
              </a:prstGeom>
              <a:blipFill>
                <a:blip r:embed="rId9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5A40A3E-FB9F-85C4-E60A-F9D9D998712E}"/>
                  </a:ext>
                </a:extLst>
              </p:cNvPr>
              <p:cNvSpPr txBox="1"/>
              <p:nvPr/>
            </p:nvSpPr>
            <p:spPr>
              <a:xfrm>
                <a:off x="2438306" y="2553501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5A40A3E-FB9F-85C4-E60A-F9D9D99871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306" y="2553501"/>
                <a:ext cx="173124" cy="361125"/>
              </a:xfrm>
              <a:prstGeom prst="rect">
                <a:avLst/>
              </a:prstGeom>
              <a:blipFill>
                <a:blip r:embed="rId10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E258487-D607-0AAF-8AE4-29CDA6CBD4E3}"/>
                  </a:ext>
                </a:extLst>
              </p:cNvPr>
              <p:cNvSpPr txBox="1"/>
              <p:nvPr/>
            </p:nvSpPr>
            <p:spPr>
              <a:xfrm>
                <a:off x="2149447" y="3805389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E258487-D607-0AAF-8AE4-29CDA6CBD4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447" y="3805389"/>
                <a:ext cx="173124" cy="361125"/>
              </a:xfrm>
              <a:prstGeom prst="rect">
                <a:avLst/>
              </a:prstGeom>
              <a:blipFill>
                <a:blip r:embed="rId11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F6E5126-D550-9769-0BB7-7CB32FCBC9FC}"/>
                  </a:ext>
                </a:extLst>
              </p:cNvPr>
              <p:cNvSpPr txBox="1"/>
              <p:nvPr/>
            </p:nvSpPr>
            <p:spPr>
              <a:xfrm>
                <a:off x="2170275" y="3269824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F6E5126-D550-9769-0BB7-7CB32FCBC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275" y="3269824"/>
                <a:ext cx="173124" cy="361766"/>
              </a:xfrm>
              <a:prstGeom prst="rect">
                <a:avLst/>
              </a:prstGeom>
              <a:blipFill>
                <a:blip r:embed="rId12"/>
                <a:stretch>
                  <a:fillRect l="-17857" r="-21429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0CC6E93-FF01-ECDC-B644-3471668A29FD}"/>
                  </a:ext>
                </a:extLst>
              </p:cNvPr>
              <p:cNvSpPr txBox="1"/>
              <p:nvPr/>
            </p:nvSpPr>
            <p:spPr>
              <a:xfrm>
                <a:off x="2449752" y="3567627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0CC6E93-FF01-ECDC-B644-3471668A2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752" y="3567627"/>
                <a:ext cx="173124" cy="361125"/>
              </a:xfrm>
              <a:prstGeom prst="rect">
                <a:avLst/>
              </a:prstGeom>
              <a:blipFill>
                <a:blip r:embed="rId13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E0EA044-8854-729C-AA88-C6DB77147A41}"/>
              </a:ext>
            </a:extLst>
          </p:cNvPr>
          <p:cNvCxnSpPr/>
          <p:nvPr/>
        </p:nvCxnSpPr>
        <p:spPr>
          <a:xfrm flipV="1">
            <a:off x="4817565" y="1828214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945F8A5-B9B4-9C41-B913-40FDBD29D69B}"/>
              </a:ext>
            </a:extLst>
          </p:cNvPr>
          <p:cNvCxnSpPr>
            <a:endCxn id="46" idx="1"/>
          </p:cNvCxnSpPr>
          <p:nvPr/>
        </p:nvCxnSpPr>
        <p:spPr>
          <a:xfrm>
            <a:off x="4817565" y="2776267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6288727-0D26-9893-4B45-F5C5F0EE71C8}"/>
              </a:ext>
            </a:extLst>
          </p:cNvPr>
          <p:cNvCxnSpPr>
            <a:endCxn id="51" idx="1"/>
          </p:cNvCxnSpPr>
          <p:nvPr/>
        </p:nvCxnSpPr>
        <p:spPr>
          <a:xfrm flipV="1">
            <a:off x="6261644" y="1440381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3FF7EF6-7D3B-C442-04C7-67F6CEFC0B40}"/>
              </a:ext>
            </a:extLst>
          </p:cNvPr>
          <p:cNvCxnSpPr/>
          <p:nvPr/>
        </p:nvCxnSpPr>
        <p:spPr>
          <a:xfrm>
            <a:off x="6246808" y="1770036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031688-233E-1616-5DD5-2301F5179C11}"/>
              </a:ext>
            </a:extLst>
          </p:cNvPr>
          <p:cNvCxnSpPr/>
          <p:nvPr/>
        </p:nvCxnSpPr>
        <p:spPr>
          <a:xfrm flipV="1">
            <a:off x="6246808" y="2757117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9E496B8-B650-F393-096D-728997ADFDFC}"/>
              </a:ext>
            </a:extLst>
          </p:cNvPr>
          <p:cNvCxnSpPr/>
          <p:nvPr/>
        </p:nvCxnSpPr>
        <p:spPr>
          <a:xfrm flipV="1">
            <a:off x="6246808" y="3738576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2702361A-8482-FA80-4588-7A1A60BF3E18}"/>
              </a:ext>
            </a:extLst>
          </p:cNvPr>
          <p:cNvSpPr/>
          <p:nvPr/>
        </p:nvSpPr>
        <p:spPr>
          <a:xfrm>
            <a:off x="5900771" y="255083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AA675A9-E10B-F7B1-EC8D-655ABA2183F8}"/>
              </a:ext>
            </a:extLst>
          </p:cNvPr>
          <p:cNvSpPr/>
          <p:nvPr/>
        </p:nvSpPr>
        <p:spPr>
          <a:xfrm>
            <a:off x="7115488" y="2526284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740C928-4AA0-1449-172F-2068806E28A1}"/>
              </a:ext>
            </a:extLst>
          </p:cNvPr>
          <p:cNvSpPr/>
          <p:nvPr/>
        </p:nvSpPr>
        <p:spPr>
          <a:xfrm>
            <a:off x="7115488" y="3513836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AC10447-CBFA-828A-6B77-E03BB4366F3F}"/>
              </a:ext>
            </a:extLst>
          </p:cNvPr>
          <p:cNvSpPr/>
          <p:nvPr/>
        </p:nvSpPr>
        <p:spPr>
          <a:xfrm>
            <a:off x="5902169" y="159190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5201C3A-F806-DFF5-8F84-93ED96E3C012}"/>
              </a:ext>
            </a:extLst>
          </p:cNvPr>
          <p:cNvSpPr/>
          <p:nvPr/>
        </p:nvSpPr>
        <p:spPr>
          <a:xfrm>
            <a:off x="7115724" y="2855468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0945AAD-942B-478E-7232-CA604D5BA332}"/>
              </a:ext>
            </a:extLst>
          </p:cNvPr>
          <p:cNvSpPr/>
          <p:nvPr/>
        </p:nvSpPr>
        <p:spPr>
          <a:xfrm>
            <a:off x="7115488" y="120954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2" name="Text Box 11">
            <a:extLst>
              <a:ext uri="{FF2B5EF4-FFF2-40B4-BE49-F238E27FC236}">
                <a16:creationId xmlns:a16="http://schemas.microsoft.com/office/drawing/2014/main" id="{24670AC6-A989-648F-4085-E717DC201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872" y="917196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53" name="Text Box 11">
            <a:extLst>
              <a:ext uri="{FF2B5EF4-FFF2-40B4-BE49-F238E27FC236}">
                <a16:creationId xmlns:a16="http://schemas.microsoft.com/office/drawing/2014/main" id="{87837ABD-2C21-E9FD-1847-858BBDF1F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0406" y="916844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461CD23-DF6A-11F3-D03A-B45600A2C3D4}"/>
                  </a:ext>
                </a:extLst>
              </p:cNvPr>
              <p:cNvSpPr txBox="1"/>
              <p:nvPr/>
            </p:nvSpPr>
            <p:spPr>
              <a:xfrm>
                <a:off x="5370506" y="1933736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461CD23-DF6A-11F3-D03A-B45600A2C3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506" y="1933736"/>
                <a:ext cx="206788" cy="43383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B78BFC5-0271-2405-DBEB-DADC056AF09C}"/>
                  </a:ext>
                </a:extLst>
              </p:cNvPr>
              <p:cNvSpPr txBox="1"/>
              <p:nvPr/>
            </p:nvSpPr>
            <p:spPr>
              <a:xfrm>
                <a:off x="5370506" y="2529796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B78BFC5-0271-2405-DBEB-DADC056AF0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506" y="2529796"/>
                <a:ext cx="206788" cy="43383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457C0DC-C5E8-C91B-1B89-25A189AF585B}"/>
                  </a:ext>
                </a:extLst>
              </p:cNvPr>
              <p:cNvSpPr txBox="1"/>
              <p:nvPr/>
            </p:nvSpPr>
            <p:spPr>
              <a:xfrm>
                <a:off x="6574901" y="1819171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457C0DC-C5E8-C91B-1B89-25A189AF5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01" y="1819171"/>
                <a:ext cx="173124" cy="361125"/>
              </a:xfrm>
              <a:prstGeom prst="rect">
                <a:avLst/>
              </a:prstGeom>
              <a:blipFill>
                <a:blip r:embed="rId16"/>
                <a:stretch>
                  <a:fillRect l="-21429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A399A04-FB1B-7A3B-1126-1E08994DCB6E}"/>
                  </a:ext>
                </a:extLst>
              </p:cNvPr>
              <p:cNvSpPr txBox="1"/>
              <p:nvPr/>
            </p:nvSpPr>
            <p:spPr>
              <a:xfrm>
                <a:off x="6595729" y="1283606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A399A04-FB1B-7A3B-1126-1E08994DC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729" y="1283606"/>
                <a:ext cx="173124" cy="361766"/>
              </a:xfrm>
              <a:prstGeom prst="rect">
                <a:avLst/>
              </a:prstGeom>
              <a:blipFill>
                <a:blip r:embed="rId17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>
            <a:extLst>
              <a:ext uri="{FF2B5EF4-FFF2-40B4-BE49-F238E27FC236}">
                <a16:creationId xmlns:a16="http://schemas.microsoft.com/office/drawing/2014/main" id="{9D5FF4EB-B281-E16B-5C68-034389C3D114}"/>
              </a:ext>
            </a:extLst>
          </p:cNvPr>
          <p:cNvSpPr/>
          <p:nvPr/>
        </p:nvSpPr>
        <p:spPr>
          <a:xfrm>
            <a:off x="7113465" y="1540136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AF376CE-1B74-A0AA-EB10-C0B7F46C009E}"/>
              </a:ext>
            </a:extLst>
          </p:cNvPr>
          <p:cNvSpPr/>
          <p:nvPr/>
        </p:nvSpPr>
        <p:spPr>
          <a:xfrm>
            <a:off x="7115488" y="1867916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66CD6AE-3208-976A-0CB1-39422E598205}"/>
              </a:ext>
            </a:extLst>
          </p:cNvPr>
          <p:cNvSpPr/>
          <p:nvPr/>
        </p:nvSpPr>
        <p:spPr>
          <a:xfrm>
            <a:off x="7115488" y="219710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821DB9B-BAEE-FA3C-2152-FFBFD624ADFB}"/>
              </a:ext>
            </a:extLst>
          </p:cNvPr>
          <p:cNvSpPr/>
          <p:nvPr/>
        </p:nvSpPr>
        <p:spPr>
          <a:xfrm>
            <a:off x="7113465" y="31846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4070D2-4CB6-3A5F-D254-EA014F86717B}"/>
              </a:ext>
            </a:extLst>
          </p:cNvPr>
          <p:cNvSpPr/>
          <p:nvPr/>
        </p:nvSpPr>
        <p:spPr>
          <a:xfrm>
            <a:off x="7063402" y="3964930"/>
            <a:ext cx="13324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Can’t be </a:t>
            </a:r>
            <a:r>
              <a:rPr lang="en-GB" sz="1600" dirty="0">
                <a:solidFill>
                  <a:srgbClr val="FFC000"/>
                </a:solidFill>
                <a:latin typeface="Comic Sans MS" panose="030F0702030302020204" pitchFamily="66" charset="0"/>
              </a:rPr>
              <a:t>YY</a:t>
            </a:r>
            <a:endParaRPr lang="en-GB" sz="1600" dirty="0">
              <a:solidFill>
                <a:srgbClr val="FFC000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128EB5A-5690-472D-0C4F-8EBCCF76181E}"/>
              </a:ext>
            </a:extLst>
          </p:cNvPr>
          <p:cNvSpPr/>
          <p:nvPr/>
        </p:nvSpPr>
        <p:spPr>
          <a:xfrm>
            <a:off x="5899169" y="3531890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33F82C7-4F7D-DB26-0B01-5A8E4588375A}"/>
              </a:ext>
            </a:extLst>
          </p:cNvPr>
          <p:cNvCxnSpPr/>
          <p:nvPr/>
        </p:nvCxnSpPr>
        <p:spPr>
          <a:xfrm>
            <a:off x="6270728" y="1788143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2AFFA61F-D5EF-A7C7-3685-94B4B5B81C21}"/>
              </a:ext>
            </a:extLst>
          </p:cNvPr>
          <p:cNvCxnSpPr/>
          <p:nvPr/>
        </p:nvCxnSpPr>
        <p:spPr>
          <a:xfrm flipV="1">
            <a:off x="6246808" y="2424743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1A9BB45-66EA-6E4E-2B96-CD52179C5E1F}"/>
              </a:ext>
            </a:extLst>
          </p:cNvPr>
          <p:cNvCxnSpPr/>
          <p:nvPr/>
        </p:nvCxnSpPr>
        <p:spPr>
          <a:xfrm>
            <a:off x="6265209" y="2769654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2AD5EFBF-A61F-C67E-9DFC-F5CEB95C335D}"/>
              </a:ext>
            </a:extLst>
          </p:cNvPr>
          <p:cNvCxnSpPr/>
          <p:nvPr/>
        </p:nvCxnSpPr>
        <p:spPr>
          <a:xfrm flipV="1">
            <a:off x="6224586" y="3410994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6AE34A0-68D0-D456-128E-C1116C4CFF1A}"/>
              </a:ext>
            </a:extLst>
          </p:cNvPr>
          <p:cNvCxnSpPr/>
          <p:nvPr/>
        </p:nvCxnSpPr>
        <p:spPr>
          <a:xfrm>
            <a:off x="6242987" y="3755905"/>
            <a:ext cx="799073" cy="32802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1C6F792-D546-047C-DECC-31BE5151088D}"/>
              </a:ext>
            </a:extLst>
          </p:cNvPr>
          <p:cNvCxnSpPr/>
          <p:nvPr/>
        </p:nvCxnSpPr>
        <p:spPr>
          <a:xfrm>
            <a:off x="4817565" y="2776267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361051C6-A0D1-1C22-7AC3-52CE6761458F}"/>
                  </a:ext>
                </a:extLst>
              </p:cNvPr>
              <p:cNvSpPr txBox="1"/>
              <p:nvPr/>
            </p:nvSpPr>
            <p:spPr>
              <a:xfrm>
                <a:off x="5364582" y="3251112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361051C6-A0D1-1C22-7AC3-52CE67614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582" y="3251112"/>
                <a:ext cx="206788" cy="43306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6AA4006-FCE8-28E7-9E15-F461B1EE8C97}"/>
                  </a:ext>
                </a:extLst>
              </p:cNvPr>
              <p:cNvSpPr txBox="1"/>
              <p:nvPr/>
            </p:nvSpPr>
            <p:spPr>
              <a:xfrm>
                <a:off x="6875206" y="1581409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6AA4006-FCE8-28E7-9E15-F461B1EE8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5206" y="1581409"/>
                <a:ext cx="173124" cy="361766"/>
              </a:xfrm>
              <a:prstGeom prst="rect">
                <a:avLst/>
              </a:prstGeom>
              <a:blipFill>
                <a:blip r:embed="rId19"/>
                <a:stretch>
                  <a:fillRect l="-21429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E0E85A60-3A72-9F1A-A3CC-FDD8ADEA1BAC}"/>
                  </a:ext>
                </a:extLst>
              </p:cNvPr>
              <p:cNvSpPr txBox="1"/>
              <p:nvPr/>
            </p:nvSpPr>
            <p:spPr>
              <a:xfrm>
                <a:off x="6578527" y="2805990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E0E85A60-3A72-9F1A-A3CC-FDD8ADEA1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527" y="2805990"/>
                <a:ext cx="173124" cy="361125"/>
              </a:xfrm>
              <a:prstGeom prst="rect">
                <a:avLst/>
              </a:prstGeom>
              <a:blipFill>
                <a:blip r:embed="rId20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9C5A70DA-E253-D25E-3B7A-F48558E0DD0B}"/>
                  </a:ext>
                </a:extLst>
              </p:cNvPr>
              <p:cNvSpPr txBox="1"/>
              <p:nvPr/>
            </p:nvSpPr>
            <p:spPr>
              <a:xfrm>
                <a:off x="6599355" y="2270425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9C5A70DA-E253-D25E-3B7A-F48558E0DD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9355" y="2270425"/>
                <a:ext cx="173124" cy="361766"/>
              </a:xfrm>
              <a:prstGeom prst="rect">
                <a:avLst/>
              </a:prstGeom>
              <a:blipFill>
                <a:blip r:embed="rId21"/>
                <a:stretch>
                  <a:fillRect l="-21429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707412DE-890C-8387-2FF9-B36939CF3E7E}"/>
                  </a:ext>
                </a:extLst>
              </p:cNvPr>
              <p:cNvSpPr txBox="1"/>
              <p:nvPr/>
            </p:nvSpPr>
            <p:spPr>
              <a:xfrm>
                <a:off x="6878832" y="2568228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707412DE-890C-8387-2FF9-B36939CF3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8832" y="2568228"/>
                <a:ext cx="173124" cy="361125"/>
              </a:xfrm>
              <a:prstGeom prst="rect">
                <a:avLst/>
              </a:prstGeom>
              <a:blipFill>
                <a:blip r:embed="rId22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CAC72FC-996B-3415-CE51-50F387B1CD92}"/>
                  </a:ext>
                </a:extLst>
              </p:cNvPr>
              <p:cNvSpPr txBox="1"/>
              <p:nvPr/>
            </p:nvSpPr>
            <p:spPr>
              <a:xfrm>
                <a:off x="6610801" y="3284551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CAC72FC-996B-3415-CE51-50F387B1C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801" y="3284551"/>
                <a:ext cx="173124" cy="361766"/>
              </a:xfrm>
              <a:prstGeom prst="rect">
                <a:avLst/>
              </a:prstGeom>
              <a:blipFill>
                <a:blip r:embed="rId23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6C98910E-F2E7-0794-9A3D-FD64B7957249}"/>
                  </a:ext>
                </a:extLst>
              </p:cNvPr>
              <p:cNvSpPr txBox="1"/>
              <p:nvPr/>
            </p:nvSpPr>
            <p:spPr>
              <a:xfrm>
                <a:off x="6890278" y="3582354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6C98910E-F2E7-0794-9A3D-FD64B7957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278" y="3582354"/>
                <a:ext cx="173124" cy="361766"/>
              </a:xfrm>
              <a:prstGeom prst="rect">
                <a:avLst/>
              </a:prstGeom>
              <a:blipFill>
                <a:blip r:embed="rId24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>
            <a:extLst>
              <a:ext uri="{FF2B5EF4-FFF2-40B4-BE49-F238E27FC236}">
                <a16:creationId xmlns:a16="http://schemas.microsoft.com/office/drawing/2014/main" id="{E2DD901B-A93D-7A22-4AC7-8E4E6DAE1326}"/>
              </a:ext>
            </a:extLst>
          </p:cNvPr>
          <p:cNvSpPr/>
          <p:nvPr/>
        </p:nvSpPr>
        <p:spPr>
          <a:xfrm>
            <a:off x="691860" y="533400"/>
            <a:ext cx="22940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anose="030F0702030302020204" pitchFamily="66" charset="0"/>
              </a:rPr>
              <a:t>With replacement</a:t>
            </a:r>
            <a:endParaRPr lang="en-GB" sz="18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D139A752-CB03-A231-B7CE-32EE1225CB17}"/>
              </a:ext>
            </a:extLst>
          </p:cNvPr>
          <p:cNvSpPr/>
          <p:nvPr/>
        </p:nvSpPr>
        <p:spPr>
          <a:xfrm>
            <a:off x="4662872" y="533400"/>
            <a:ext cx="2654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anose="030F0702030302020204" pitchFamily="66" charset="0"/>
              </a:rPr>
              <a:t>Without replacement</a:t>
            </a:r>
            <a:endParaRPr lang="en-GB" sz="1800" dirty="0"/>
          </a:p>
        </p:txBody>
      </p:sp>
      <p:sp>
        <p:nvSpPr>
          <p:cNvPr id="79" name="Text Box 11">
            <a:extLst>
              <a:ext uri="{FF2B5EF4-FFF2-40B4-BE49-F238E27FC236}">
                <a16:creationId xmlns:a16="http://schemas.microsoft.com/office/drawing/2014/main" id="{968866E5-CF4C-4375-64E4-FCCD5CAD3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4437" y="881926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9F3DBC7B-0C61-CA23-493F-FAED8780A0E3}"/>
                  </a:ext>
                </a:extLst>
              </p:cNvPr>
              <p:cNvSpPr txBox="1"/>
              <p:nvPr/>
            </p:nvSpPr>
            <p:spPr>
              <a:xfrm>
                <a:off x="3552036" y="119499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9F3DBC7B-0C61-CA23-493F-FAED8780A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036" y="1194994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8182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85BFFBFB-CD62-DAC3-F685-0CCA10A86A0B}"/>
                  </a:ext>
                </a:extLst>
              </p:cNvPr>
              <p:cNvSpPr txBox="1"/>
              <p:nvPr/>
            </p:nvSpPr>
            <p:spPr>
              <a:xfrm>
                <a:off x="3808435" y="119542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85BFFBFB-CD62-DAC3-F685-0CCA10A86A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435" y="1195420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8182" r="-18182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9330325-7007-F787-F2CC-5F18517ED106}"/>
                  </a:ext>
                </a:extLst>
              </p:cNvPr>
              <p:cNvSpPr txBox="1"/>
              <p:nvPr/>
            </p:nvSpPr>
            <p:spPr>
              <a:xfrm>
                <a:off x="4094891" y="120028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9330325-7007-F787-F2CC-5F18517ED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891" y="1200280"/>
                <a:ext cx="224420" cy="288990"/>
              </a:xfrm>
              <a:prstGeom prst="rect">
                <a:avLst/>
              </a:prstGeom>
              <a:blipFill>
                <a:blip r:embed="rId26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Rectangle 82">
            <a:extLst>
              <a:ext uri="{FF2B5EF4-FFF2-40B4-BE49-F238E27FC236}">
                <a16:creationId xmlns:a16="http://schemas.microsoft.com/office/drawing/2014/main" id="{BE14E280-B88B-1182-B9E8-94FE499FA9C5}"/>
              </a:ext>
            </a:extLst>
          </p:cNvPr>
          <p:cNvSpPr/>
          <p:nvPr/>
        </p:nvSpPr>
        <p:spPr>
          <a:xfrm>
            <a:off x="3600042" y="123269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0BCBEC6-6C66-1952-6B8F-42AD9D8A3196}"/>
              </a:ext>
            </a:extLst>
          </p:cNvPr>
          <p:cNvSpPr/>
          <p:nvPr/>
        </p:nvSpPr>
        <p:spPr>
          <a:xfrm>
            <a:off x="3872339" y="123588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 Box 11">
            <a:extLst>
              <a:ext uri="{FF2B5EF4-FFF2-40B4-BE49-F238E27FC236}">
                <a16:creationId xmlns:a16="http://schemas.microsoft.com/office/drawing/2014/main" id="{78F463E6-9914-D3D7-59B6-BD3176A30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2816" y="955306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B8861BD8-164F-1879-A544-A55DF4D38A3C}"/>
              </a:ext>
            </a:extLst>
          </p:cNvPr>
          <p:cNvSpPr/>
          <p:nvPr/>
        </p:nvSpPr>
        <p:spPr>
          <a:xfrm>
            <a:off x="3053592" y="1254790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R, R</a:t>
            </a:r>
            <a:endParaRPr lang="en-GB" sz="1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57B8361-0880-540E-4549-FCAAEBC50F5D}"/>
                  </a:ext>
                </a:extLst>
              </p:cNvPr>
              <p:cNvSpPr txBox="1"/>
              <p:nvPr/>
            </p:nvSpPr>
            <p:spPr>
              <a:xfrm>
                <a:off x="3542075" y="157365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57B8361-0880-540E-4549-FCAAEBC50F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2075" y="1573653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4CEEF5D-A8BF-9F87-5A4B-F8A2D4F79237}"/>
                  </a:ext>
                </a:extLst>
              </p:cNvPr>
              <p:cNvSpPr txBox="1"/>
              <p:nvPr/>
            </p:nvSpPr>
            <p:spPr>
              <a:xfrm>
                <a:off x="3798474" y="157407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4CEEF5D-A8BF-9F87-5A4B-F8A2D4F79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474" y="1574079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09F9BA2-E3BF-436D-BE64-3D7F5587E172}"/>
                  </a:ext>
                </a:extLst>
              </p:cNvPr>
              <p:cNvSpPr txBox="1"/>
              <p:nvPr/>
            </p:nvSpPr>
            <p:spPr>
              <a:xfrm>
                <a:off x="4084930" y="1578939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09F9BA2-E3BF-436D-BE64-3D7F5587E1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930" y="1578939"/>
                <a:ext cx="224420" cy="288990"/>
              </a:xfrm>
              <a:prstGeom prst="rect">
                <a:avLst/>
              </a:prstGeom>
              <a:blipFill>
                <a:blip r:embed="rId28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Rectangle 89">
            <a:extLst>
              <a:ext uri="{FF2B5EF4-FFF2-40B4-BE49-F238E27FC236}">
                <a16:creationId xmlns:a16="http://schemas.microsoft.com/office/drawing/2014/main" id="{2E192520-3791-5AED-8E36-E2774D09D2DF}"/>
              </a:ext>
            </a:extLst>
          </p:cNvPr>
          <p:cNvSpPr/>
          <p:nvPr/>
        </p:nvSpPr>
        <p:spPr>
          <a:xfrm>
            <a:off x="3590081" y="161135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DA5CE32-CF2A-5C5B-0E86-BB72B74610A1}"/>
              </a:ext>
            </a:extLst>
          </p:cNvPr>
          <p:cNvSpPr/>
          <p:nvPr/>
        </p:nvSpPr>
        <p:spPr>
          <a:xfrm>
            <a:off x="3862378" y="161454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65791DF-92EA-70F7-E6FC-C8B0AB944E2C}"/>
              </a:ext>
            </a:extLst>
          </p:cNvPr>
          <p:cNvSpPr/>
          <p:nvPr/>
        </p:nvSpPr>
        <p:spPr>
          <a:xfrm>
            <a:off x="3043631" y="1633449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8FEE7D52-856A-E9BA-2BAD-8CA7A951C2C2}"/>
                  </a:ext>
                </a:extLst>
              </p:cNvPr>
              <p:cNvSpPr txBox="1"/>
              <p:nvPr/>
            </p:nvSpPr>
            <p:spPr>
              <a:xfrm>
                <a:off x="3542075" y="191084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8FEE7D52-856A-E9BA-2BAD-8CA7A951C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2075" y="1910843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14A7CEC-FCC9-01C6-263F-1DEC159C7EAB}"/>
                  </a:ext>
                </a:extLst>
              </p:cNvPr>
              <p:cNvSpPr txBox="1"/>
              <p:nvPr/>
            </p:nvSpPr>
            <p:spPr>
              <a:xfrm>
                <a:off x="3798474" y="191126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14A7CEC-FCC9-01C6-263F-1DEC159C7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474" y="1911269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B2AF96BB-824E-58B1-3EC8-5116C2C24897}"/>
                  </a:ext>
                </a:extLst>
              </p:cNvPr>
              <p:cNvSpPr txBox="1"/>
              <p:nvPr/>
            </p:nvSpPr>
            <p:spPr>
              <a:xfrm>
                <a:off x="4084930" y="1916129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B2AF96BB-824E-58B1-3EC8-5116C2C24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930" y="1916129"/>
                <a:ext cx="224420" cy="288990"/>
              </a:xfrm>
              <a:prstGeom prst="rect">
                <a:avLst/>
              </a:prstGeom>
              <a:blipFill>
                <a:blip r:embed="rId30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Rectangle 95">
            <a:extLst>
              <a:ext uri="{FF2B5EF4-FFF2-40B4-BE49-F238E27FC236}">
                <a16:creationId xmlns:a16="http://schemas.microsoft.com/office/drawing/2014/main" id="{481B91D3-8942-1913-1E90-81E0B847BC13}"/>
              </a:ext>
            </a:extLst>
          </p:cNvPr>
          <p:cNvSpPr/>
          <p:nvPr/>
        </p:nvSpPr>
        <p:spPr>
          <a:xfrm>
            <a:off x="3590081" y="194854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A13A8AC-9D72-753A-83ED-8F3DCBD0AB6B}"/>
              </a:ext>
            </a:extLst>
          </p:cNvPr>
          <p:cNvSpPr/>
          <p:nvPr/>
        </p:nvSpPr>
        <p:spPr>
          <a:xfrm>
            <a:off x="3862378" y="195173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CD32EF7-E09B-4964-6B8F-0EA28250B2AA}"/>
              </a:ext>
            </a:extLst>
          </p:cNvPr>
          <p:cNvSpPr/>
          <p:nvPr/>
        </p:nvSpPr>
        <p:spPr>
          <a:xfrm>
            <a:off x="3043631" y="1970639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2A4B9381-DEEE-6680-BB3F-9E374E4DB0B9}"/>
                  </a:ext>
                </a:extLst>
              </p:cNvPr>
              <p:cNvSpPr txBox="1"/>
              <p:nvPr/>
            </p:nvSpPr>
            <p:spPr>
              <a:xfrm>
                <a:off x="3513681" y="220699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2A4B9381-DEEE-6680-BB3F-9E374E4DB0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681" y="2206990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9AC1E22F-552D-BC02-F09A-CFFEE3F321B1}"/>
                  </a:ext>
                </a:extLst>
              </p:cNvPr>
              <p:cNvSpPr txBox="1"/>
              <p:nvPr/>
            </p:nvSpPr>
            <p:spPr>
              <a:xfrm>
                <a:off x="3770080" y="2207416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9AC1E22F-552D-BC02-F09A-CFFEE3F32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80" y="2207416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06266322-E771-6851-E1A4-D6EB998C5749}"/>
                  </a:ext>
                </a:extLst>
              </p:cNvPr>
              <p:cNvSpPr txBox="1"/>
              <p:nvPr/>
            </p:nvSpPr>
            <p:spPr>
              <a:xfrm>
                <a:off x="4056536" y="2212276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06266322-E771-6851-E1A4-D6EB998C5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536" y="2212276"/>
                <a:ext cx="224420" cy="288990"/>
              </a:xfrm>
              <a:prstGeom prst="rect">
                <a:avLst/>
              </a:prstGeom>
              <a:blipFill>
                <a:blip r:embed="rId28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Rectangle 101">
            <a:extLst>
              <a:ext uri="{FF2B5EF4-FFF2-40B4-BE49-F238E27FC236}">
                <a16:creationId xmlns:a16="http://schemas.microsoft.com/office/drawing/2014/main" id="{AC0A1BE6-13E5-334D-4FF4-AA84F9C44075}"/>
              </a:ext>
            </a:extLst>
          </p:cNvPr>
          <p:cNvSpPr/>
          <p:nvPr/>
        </p:nvSpPr>
        <p:spPr>
          <a:xfrm>
            <a:off x="3561687" y="2244687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41299E1-1F3F-2B68-1026-E57927B3D3E6}"/>
              </a:ext>
            </a:extLst>
          </p:cNvPr>
          <p:cNvSpPr/>
          <p:nvPr/>
        </p:nvSpPr>
        <p:spPr>
          <a:xfrm>
            <a:off x="3833984" y="2247877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4373143-8B93-CC65-422E-5DCEE2AFFA2D}"/>
              </a:ext>
            </a:extLst>
          </p:cNvPr>
          <p:cNvSpPr/>
          <p:nvPr/>
        </p:nvSpPr>
        <p:spPr>
          <a:xfrm>
            <a:off x="3015237" y="2266786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24C86B34-7C12-B0CE-6914-9E190843B1BE}"/>
                  </a:ext>
                </a:extLst>
              </p:cNvPr>
              <p:cNvSpPr txBox="1"/>
              <p:nvPr/>
            </p:nvSpPr>
            <p:spPr>
              <a:xfrm>
                <a:off x="3513681" y="2561192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24C86B34-7C12-B0CE-6914-9E190843B1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681" y="2561192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188E607D-94AC-2B54-82C5-FA0ED9192AFC}"/>
                  </a:ext>
                </a:extLst>
              </p:cNvPr>
              <p:cNvSpPr txBox="1"/>
              <p:nvPr/>
            </p:nvSpPr>
            <p:spPr>
              <a:xfrm>
                <a:off x="3770080" y="2561618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188E607D-94AC-2B54-82C5-FA0ED9192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80" y="2561618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56656E31-0980-9CAB-0020-EA54DDA920FE}"/>
                  </a:ext>
                </a:extLst>
              </p:cNvPr>
              <p:cNvSpPr txBox="1"/>
              <p:nvPr/>
            </p:nvSpPr>
            <p:spPr>
              <a:xfrm>
                <a:off x="4056536" y="2566478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56656E31-0980-9CAB-0020-EA54DDA920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536" y="2566478"/>
                <a:ext cx="224420" cy="288990"/>
              </a:xfrm>
              <a:prstGeom prst="rect">
                <a:avLst/>
              </a:prstGeom>
              <a:blipFill>
                <a:blip r:embed="rId31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Rectangle 107">
            <a:extLst>
              <a:ext uri="{FF2B5EF4-FFF2-40B4-BE49-F238E27FC236}">
                <a16:creationId xmlns:a16="http://schemas.microsoft.com/office/drawing/2014/main" id="{1841F5AF-F26C-B597-8213-D6F097B5C766}"/>
              </a:ext>
            </a:extLst>
          </p:cNvPr>
          <p:cNvSpPr/>
          <p:nvPr/>
        </p:nvSpPr>
        <p:spPr>
          <a:xfrm>
            <a:off x="3561687" y="2598889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08396C7-41DE-9C74-F539-4B2BCA93EF06}"/>
              </a:ext>
            </a:extLst>
          </p:cNvPr>
          <p:cNvSpPr/>
          <p:nvPr/>
        </p:nvSpPr>
        <p:spPr>
          <a:xfrm>
            <a:off x="3833984" y="2602079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9D7AC1E-509C-8F68-5AE3-D6DE0D591564}"/>
              </a:ext>
            </a:extLst>
          </p:cNvPr>
          <p:cNvSpPr/>
          <p:nvPr/>
        </p:nvSpPr>
        <p:spPr>
          <a:xfrm>
            <a:off x="3015237" y="2620988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B, B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D12EABD1-72D6-1122-5750-5A58E719DAE3}"/>
                  </a:ext>
                </a:extLst>
              </p:cNvPr>
              <p:cNvSpPr txBox="1"/>
              <p:nvPr/>
            </p:nvSpPr>
            <p:spPr>
              <a:xfrm>
                <a:off x="3513681" y="286452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D12EABD1-72D6-1122-5750-5A58E719D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681" y="2864521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376B1136-83BA-B81B-2AA5-31350A2F00C9}"/>
                  </a:ext>
                </a:extLst>
              </p:cNvPr>
              <p:cNvSpPr txBox="1"/>
              <p:nvPr/>
            </p:nvSpPr>
            <p:spPr>
              <a:xfrm>
                <a:off x="3770080" y="2864947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376B1136-83BA-B81B-2AA5-31350A2F00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80" y="2864947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9B14A979-0E79-820B-0570-584D62F1D3A2}"/>
                  </a:ext>
                </a:extLst>
              </p:cNvPr>
              <p:cNvSpPr txBox="1"/>
              <p:nvPr/>
            </p:nvSpPr>
            <p:spPr>
              <a:xfrm>
                <a:off x="4056536" y="2869807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9B14A979-0E79-820B-0570-584D62F1D3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536" y="2869807"/>
                <a:ext cx="224420" cy="288990"/>
              </a:xfrm>
              <a:prstGeom prst="rect">
                <a:avLst/>
              </a:prstGeom>
              <a:blipFill>
                <a:blip r:embed="rId32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4" name="Rectangle 113">
            <a:extLst>
              <a:ext uri="{FF2B5EF4-FFF2-40B4-BE49-F238E27FC236}">
                <a16:creationId xmlns:a16="http://schemas.microsoft.com/office/drawing/2014/main" id="{29B4C328-CFF0-7BD9-2314-0050935C24B1}"/>
              </a:ext>
            </a:extLst>
          </p:cNvPr>
          <p:cNvSpPr/>
          <p:nvPr/>
        </p:nvSpPr>
        <p:spPr>
          <a:xfrm>
            <a:off x="3561687" y="2902218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F6AFEEB-8F89-72F5-1E51-CC62261D2C38}"/>
              </a:ext>
            </a:extLst>
          </p:cNvPr>
          <p:cNvSpPr/>
          <p:nvPr/>
        </p:nvSpPr>
        <p:spPr>
          <a:xfrm>
            <a:off x="3833984" y="2905408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1A503D5-A4C0-2D79-8E6A-A07DD43F6EC6}"/>
              </a:ext>
            </a:extLst>
          </p:cNvPr>
          <p:cNvSpPr/>
          <p:nvPr/>
        </p:nvSpPr>
        <p:spPr>
          <a:xfrm>
            <a:off x="3015237" y="2924317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FD443561-453E-32E7-CD4E-02A5F1F899C0}"/>
                  </a:ext>
                </a:extLst>
              </p:cNvPr>
              <p:cNvSpPr txBox="1"/>
              <p:nvPr/>
            </p:nvSpPr>
            <p:spPr>
              <a:xfrm>
                <a:off x="3511779" y="322433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FD443561-453E-32E7-CD4E-02A5F1F899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1779" y="3224334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C4D7F31C-A797-5408-857B-7F202B89DED4}"/>
                  </a:ext>
                </a:extLst>
              </p:cNvPr>
              <p:cNvSpPr txBox="1"/>
              <p:nvPr/>
            </p:nvSpPr>
            <p:spPr>
              <a:xfrm>
                <a:off x="3768178" y="322476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C4D7F31C-A797-5408-857B-7F202B89DE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178" y="3224760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80073EB3-FF43-4363-2F50-262182901444}"/>
                  </a:ext>
                </a:extLst>
              </p:cNvPr>
              <p:cNvSpPr txBox="1"/>
              <p:nvPr/>
            </p:nvSpPr>
            <p:spPr>
              <a:xfrm>
                <a:off x="4054634" y="322962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80073EB3-FF43-4363-2F50-262182901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634" y="3229620"/>
                <a:ext cx="224420" cy="288990"/>
              </a:xfrm>
              <a:prstGeom prst="rect">
                <a:avLst/>
              </a:prstGeom>
              <a:blipFill>
                <a:blip r:embed="rId30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Rectangle 119">
            <a:extLst>
              <a:ext uri="{FF2B5EF4-FFF2-40B4-BE49-F238E27FC236}">
                <a16:creationId xmlns:a16="http://schemas.microsoft.com/office/drawing/2014/main" id="{123A5603-E0D0-FFC8-064D-236D5BD01661}"/>
              </a:ext>
            </a:extLst>
          </p:cNvPr>
          <p:cNvSpPr/>
          <p:nvPr/>
        </p:nvSpPr>
        <p:spPr>
          <a:xfrm>
            <a:off x="3559785" y="326203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9273137-973A-A8F3-AF90-E4A08F6E4E6A}"/>
              </a:ext>
            </a:extLst>
          </p:cNvPr>
          <p:cNvSpPr/>
          <p:nvPr/>
        </p:nvSpPr>
        <p:spPr>
          <a:xfrm>
            <a:off x="3832082" y="326522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EE2A880C-CB86-E53A-ACA6-3B20427DDC0E}"/>
              </a:ext>
            </a:extLst>
          </p:cNvPr>
          <p:cNvSpPr/>
          <p:nvPr/>
        </p:nvSpPr>
        <p:spPr>
          <a:xfrm>
            <a:off x="3013335" y="3284130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4EE85C3C-D9C8-E70F-35C0-62A8338F7CB7}"/>
                  </a:ext>
                </a:extLst>
              </p:cNvPr>
              <p:cNvSpPr txBox="1"/>
              <p:nvPr/>
            </p:nvSpPr>
            <p:spPr>
              <a:xfrm>
                <a:off x="3504382" y="3577068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4EE85C3C-D9C8-E70F-35C0-62A8338F7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382" y="3577068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8182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E0EA91E9-563F-13CA-714E-26A32EED9706}"/>
                  </a:ext>
                </a:extLst>
              </p:cNvPr>
              <p:cNvSpPr txBox="1"/>
              <p:nvPr/>
            </p:nvSpPr>
            <p:spPr>
              <a:xfrm>
                <a:off x="3760781" y="357749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E0EA91E9-563F-13CA-714E-26A32EED97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781" y="3577494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4B4B3A54-34AB-55E2-F9EE-CE3E89DFA5AA}"/>
                  </a:ext>
                </a:extLst>
              </p:cNvPr>
              <p:cNvSpPr txBox="1"/>
              <p:nvPr/>
            </p:nvSpPr>
            <p:spPr>
              <a:xfrm>
                <a:off x="4047237" y="3582354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4B4B3A54-34AB-55E2-F9EE-CE3E89DFA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237" y="3582354"/>
                <a:ext cx="224420" cy="288990"/>
              </a:xfrm>
              <a:prstGeom prst="rect">
                <a:avLst/>
              </a:prstGeom>
              <a:blipFill>
                <a:blip r:embed="rId32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6" name="Rectangle 125">
            <a:extLst>
              <a:ext uri="{FF2B5EF4-FFF2-40B4-BE49-F238E27FC236}">
                <a16:creationId xmlns:a16="http://schemas.microsoft.com/office/drawing/2014/main" id="{84C2C36D-599A-5ABC-2679-71C19B82F5B7}"/>
              </a:ext>
            </a:extLst>
          </p:cNvPr>
          <p:cNvSpPr/>
          <p:nvPr/>
        </p:nvSpPr>
        <p:spPr>
          <a:xfrm>
            <a:off x="3552388" y="3614765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977A36B-3E94-0484-0192-4BD1A1F53AD8}"/>
              </a:ext>
            </a:extLst>
          </p:cNvPr>
          <p:cNvSpPr/>
          <p:nvPr/>
        </p:nvSpPr>
        <p:spPr>
          <a:xfrm>
            <a:off x="3824685" y="3617955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340D3679-51B0-1272-1668-062B9A54DDEE}"/>
              </a:ext>
            </a:extLst>
          </p:cNvPr>
          <p:cNvSpPr/>
          <p:nvPr/>
        </p:nvSpPr>
        <p:spPr>
          <a:xfrm>
            <a:off x="3005938" y="3636864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C0041773-0D33-5D91-1B1D-B6D8176D44FB}"/>
                  </a:ext>
                </a:extLst>
              </p:cNvPr>
              <p:cNvSpPr txBox="1"/>
              <p:nvPr/>
            </p:nvSpPr>
            <p:spPr>
              <a:xfrm>
                <a:off x="3519207" y="390325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C0041773-0D33-5D91-1B1D-B6D8176D44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207" y="3903259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4A0476EA-C84D-8EC3-E8C0-EB41A2B244FA}"/>
                  </a:ext>
                </a:extLst>
              </p:cNvPr>
              <p:cNvSpPr txBox="1"/>
              <p:nvPr/>
            </p:nvSpPr>
            <p:spPr>
              <a:xfrm>
                <a:off x="3775606" y="3903685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4A0476EA-C84D-8EC3-E8C0-EB41A2B24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606" y="3903685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C29957FF-4517-080F-FCAB-37996B458366}"/>
                  </a:ext>
                </a:extLst>
              </p:cNvPr>
              <p:cNvSpPr txBox="1"/>
              <p:nvPr/>
            </p:nvSpPr>
            <p:spPr>
              <a:xfrm>
                <a:off x="4062062" y="3908545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C29957FF-4517-080F-FCAB-37996B458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062" y="3908545"/>
                <a:ext cx="224420" cy="288990"/>
              </a:xfrm>
              <a:prstGeom prst="rect">
                <a:avLst/>
              </a:prstGeom>
              <a:blipFill>
                <a:blip r:embed="rId33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2" name="Rectangle 131">
            <a:extLst>
              <a:ext uri="{FF2B5EF4-FFF2-40B4-BE49-F238E27FC236}">
                <a16:creationId xmlns:a16="http://schemas.microsoft.com/office/drawing/2014/main" id="{2996B1E7-3135-C00E-71AD-87706AC1BAB0}"/>
              </a:ext>
            </a:extLst>
          </p:cNvPr>
          <p:cNvSpPr/>
          <p:nvPr/>
        </p:nvSpPr>
        <p:spPr>
          <a:xfrm>
            <a:off x="3567213" y="3940956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334508A5-5B99-34A1-DD8E-B92576ED6E7D}"/>
              </a:ext>
            </a:extLst>
          </p:cNvPr>
          <p:cNvSpPr/>
          <p:nvPr/>
        </p:nvSpPr>
        <p:spPr>
          <a:xfrm>
            <a:off x="3839510" y="3944146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94F81C02-3CA1-CBB4-5A45-82F0F06B7F41}"/>
              </a:ext>
            </a:extLst>
          </p:cNvPr>
          <p:cNvSpPr/>
          <p:nvPr/>
        </p:nvSpPr>
        <p:spPr>
          <a:xfrm>
            <a:off x="3020763" y="3963055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Y, Y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A8581C3F-556D-01CE-0A73-9E4E8875DF4D}"/>
                  </a:ext>
                </a:extLst>
              </p:cNvPr>
              <p:cNvSpPr txBox="1"/>
              <p:nvPr/>
            </p:nvSpPr>
            <p:spPr>
              <a:xfrm>
                <a:off x="7990164" y="122196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A8581C3F-556D-01CE-0A73-9E4E8875DF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64" y="1221964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8182" r="-18182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D0B33F18-AF76-AC69-AEA0-54E85BE767DC}"/>
                  </a:ext>
                </a:extLst>
              </p:cNvPr>
              <p:cNvSpPr txBox="1"/>
              <p:nvPr/>
            </p:nvSpPr>
            <p:spPr>
              <a:xfrm>
                <a:off x="8246563" y="122239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D0B33F18-AF76-AC69-AEA0-54E85BE76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6563" y="1222390"/>
                <a:ext cx="137858" cy="288990"/>
              </a:xfrm>
              <a:prstGeom prst="rect">
                <a:avLst/>
              </a:prstGeom>
              <a:blipFill>
                <a:blip r:embed="rId34"/>
                <a:stretch>
                  <a:fillRect l="-22727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C53B4939-E033-E8C8-772B-4761CAED924A}"/>
                  </a:ext>
                </a:extLst>
              </p:cNvPr>
              <p:cNvSpPr txBox="1"/>
              <p:nvPr/>
            </p:nvSpPr>
            <p:spPr>
              <a:xfrm>
                <a:off x="8533019" y="122725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C53B4939-E033-E8C8-772B-4761CAED9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3019" y="1227250"/>
                <a:ext cx="224420" cy="288990"/>
              </a:xfrm>
              <a:prstGeom prst="rect">
                <a:avLst/>
              </a:prstGeom>
              <a:blipFill>
                <a:blip r:embed="rId35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8" name="Rectangle 137">
            <a:extLst>
              <a:ext uri="{FF2B5EF4-FFF2-40B4-BE49-F238E27FC236}">
                <a16:creationId xmlns:a16="http://schemas.microsoft.com/office/drawing/2014/main" id="{0BA4626C-0065-70CB-FDFF-8B3493721BD5}"/>
              </a:ext>
            </a:extLst>
          </p:cNvPr>
          <p:cNvSpPr/>
          <p:nvPr/>
        </p:nvSpPr>
        <p:spPr>
          <a:xfrm>
            <a:off x="8038170" y="125966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F7E04A8-7AE6-EBCA-1133-9FA28E987BC8}"/>
              </a:ext>
            </a:extLst>
          </p:cNvPr>
          <p:cNvSpPr/>
          <p:nvPr/>
        </p:nvSpPr>
        <p:spPr>
          <a:xfrm>
            <a:off x="8310467" y="126285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F7627DD-38F1-553C-9322-DBB122B9D403}"/>
              </a:ext>
            </a:extLst>
          </p:cNvPr>
          <p:cNvSpPr/>
          <p:nvPr/>
        </p:nvSpPr>
        <p:spPr>
          <a:xfrm>
            <a:off x="7534830" y="1281760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R, R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E057CE74-180D-4774-ECD3-581B8CC02C13}"/>
                  </a:ext>
                </a:extLst>
              </p:cNvPr>
              <p:cNvSpPr txBox="1"/>
              <p:nvPr/>
            </p:nvSpPr>
            <p:spPr>
              <a:xfrm>
                <a:off x="7980203" y="160062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E057CE74-180D-4774-ECD3-581B8CC02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0203" y="1600623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F332465F-BEFC-A693-7528-2DC7BC49215B}"/>
                  </a:ext>
                </a:extLst>
              </p:cNvPr>
              <p:cNvSpPr txBox="1"/>
              <p:nvPr/>
            </p:nvSpPr>
            <p:spPr>
              <a:xfrm>
                <a:off x="8236602" y="160104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F332465F-BEFC-A693-7528-2DC7BC492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6602" y="1601049"/>
                <a:ext cx="137858" cy="288990"/>
              </a:xfrm>
              <a:prstGeom prst="rect">
                <a:avLst/>
              </a:prstGeom>
              <a:blipFill>
                <a:blip r:embed="rId36"/>
                <a:stretch>
                  <a:fillRect l="-17391" r="-1739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E77EBC99-ED7C-4421-4B6B-DCB1DA8CA433}"/>
                  </a:ext>
                </a:extLst>
              </p:cNvPr>
              <p:cNvSpPr txBox="1"/>
              <p:nvPr/>
            </p:nvSpPr>
            <p:spPr>
              <a:xfrm>
                <a:off x="8523058" y="1605909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E77EBC99-ED7C-4421-4B6B-DCB1DA8CA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058" y="1605909"/>
                <a:ext cx="224420" cy="288990"/>
              </a:xfrm>
              <a:prstGeom prst="rect">
                <a:avLst/>
              </a:prstGeom>
              <a:blipFill>
                <a:blip r:embed="rId35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4" name="Rectangle 143">
            <a:extLst>
              <a:ext uri="{FF2B5EF4-FFF2-40B4-BE49-F238E27FC236}">
                <a16:creationId xmlns:a16="http://schemas.microsoft.com/office/drawing/2014/main" id="{2D6855E6-D490-17A4-C178-572F0CE11C2D}"/>
              </a:ext>
            </a:extLst>
          </p:cNvPr>
          <p:cNvSpPr/>
          <p:nvPr/>
        </p:nvSpPr>
        <p:spPr>
          <a:xfrm>
            <a:off x="8028209" y="163832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49B12A1A-E215-40C7-BFE3-A0E68850E464}"/>
              </a:ext>
            </a:extLst>
          </p:cNvPr>
          <p:cNvSpPr/>
          <p:nvPr/>
        </p:nvSpPr>
        <p:spPr>
          <a:xfrm>
            <a:off x="8300506" y="164151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EACBC5E8-21C9-A5D1-BADE-07BD33D48A5C}"/>
              </a:ext>
            </a:extLst>
          </p:cNvPr>
          <p:cNvSpPr/>
          <p:nvPr/>
        </p:nvSpPr>
        <p:spPr>
          <a:xfrm>
            <a:off x="7524869" y="1660419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08326674-80E6-6D17-7E4A-828834C83433}"/>
                  </a:ext>
                </a:extLst>
              </p:cNvPr>
              <p:cNvSpPr txBox="1"/>
              <p:nvPr/>
            </p:nvSpPr>
            <p:spPr>
              <a:xfrm>
                <a:off x="7980203" y="193781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08326674-80E6-6D17-7E4A-828834C83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0203" y="1937813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D27EFB1D-0E26-BDCA-2C24-4F30D1151DB2}"/>
                  </a:ext>
                </a:extLst>
              </p:cNvPr>
              <p:cNvSpPr txBox="1"/>
              <p:nvPr/>
            </p:nvSpPr>
            <p:spPr>
              <a:xfrm>
                <a:off x="8236602" y="193823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D27EFB1D-0E26-BDCA-2C24-4F30D1151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6602" y="1938239"/>
                <a:ext cx="137858" cy="288990"/>
              </a:xfrm>
              <a:prstGeom prst="rect">
                <a:avLst/>
              </a:prstGeom>
              <a:blipFill>
                <a:blip r:embed="rId37"/>
                <a:stretch>
                  <a:fillRect l="-17391" r="-1739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7FEE2685-946B-C077-329A-0AAF9D5620BA}"/>
                  </a:ext>
                </a:extLst>
              </p:cNvPr>
              <p:cNvSpPr txBox="1"/>
              <p:nvPr/>
            </p:nvSpPr>
            <p:spPr>
              <a:xfrm>
                <a:off x="8523058" y="1943099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7FEE2685-946B-C077-329A-0AAF9D5620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058" y="1943099"/>
                <a:ext cx="224420" cy="288990"/>
              </a:xfrm>
              <a:prstGeom prst="rect">
                <a:avLst/>
              </a:prstGeom>
              <a:blipFill>
                <a:blip r:embed="rId38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0" name="Rectangle 149">
            <a:extLst>
              <a:ext uri="{FF2B5EF4-FFF2-40B4-BE49-F238E27FC236}">
                <a16:creationId xmlns:a16="http://schemas.microsoft.com/office/drawing/2014/main" id="{3E7D779F-394D-B4CF-BD0C-B43E4C5D793C}"/>
              </a:ext>
            </a:extLst>
          </p:cNvPr>
          <p:cNvSpPr/>
          <p:nvPr/>
        </p:nvSpPr>
        <p:spPr>
          <a:xfrm>
            <a:off x="8028209" y="197551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1CC1F2B-AA91-DBCE-AA51-479E49946EA6}"/>
              </a:ext>
            </a:extLst>
          </p:cNvPr>
          <p:cNvSpPr/>
          <p:nvPr/>
        </p:nvSpPr>
        <p:spPr>
          <a:xfrm>
            <a:off x="8300506" y="197870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F61E39EB-26D3-5062-DB81-0D954F3DB569}"/>
              </a:ext>
            </a:extLst>
          </p:cNvPr>
          <p:cNvSpPr/>
          <p:nvPr/>
        </p:nvSpPr>
        <p:spPr>
          <a:xfrm>
            <a:off x="7524869" y="1997609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91C0644E-AB6A-297E-C869-2E8225FE2A33}"/>
                  </a:ext>
                </a:extLst>
              </p:cNvPr>
              <p:cNvSpPr txBox="1"/>
              <p:nvPr/>
            </p:nvSpPr>
            <p:spPr>
              <a:xfrm>
                <a:off x="7951809" y="223396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91C0644E-AB6A-297E-C869-2E8225FE2A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809" y="2233960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06DBAE68-B770-64D3-BE3F-C58FE0249555}"/>
                  </a:ext>
                </a:extLst>
              </p:cNvPr>
              <p:cNvSpPr txBox="1"/>
              <p:nvPr/>
            </p:nvSpPr>
            <p:spPr>
              <a:xfrm>
                <a:off x="8208208" y="2234386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06DBAE68-B770-64D3-BE3F-C58FE02495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208" y="2234386"/>
                <a:ext cx="137858" cy="288990"/>
              </a:xfrm>
              <a:prstGeom prst="rect">
                <a:avLst/>
              </a:prstGeom>
              <a:blipFill>
                <a:blip r:embed="rId39"/>
                <a:stretch>
                  <a:fillRect l="-17391" r="-1739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CE7206E3-85F7-A8D7-3B92-A464812332AC}"/>
                  </a:ext>
                </a:extLst>
              </p:cNvPr>
              <p:cNvSpPr txBox="1"/>
              <p:nvPr/>
            </p:nvSpPr>
            <p:spPr>
              <a:xfrm>
                <a:off x="8494664" y="2239246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CE7206E3-85F7-A8D7-3B92-A46481233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664" y="2239246"/>
                <a:ext cx="224420" cy="288990"/>
              </a:xfrm>
              <a:prstGeom prst="rect">
                <a:avLst/>
              </a:prstGeom>
              <a:blipFill>
                <a:blip r:embed="rId40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6" name="Rectangle 155">
            <a:extLst>
              <a:ext uri="{FF2B5EF4-FFF2-40B4-BE49-F238E27FC236}">
                <a16:creationId xmlns:a16="http://schemas.microsoft.com/office/drawing/2014/main" id="{FF08D6C0-5AF8-76D1-B2DB-C5229A1BFC86}"/>
              </a:ext>
            </a:extLst>
          </p:cNvPr>
          <p:cNvSpPr/>
          <p:nvPr/>
        </p:nvSpPr>
        <p:spPr>
          <a:xfrm>
            <a:off x="7999815" y="2271657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14076D3B-807F-4512-E820-F9690CB46897}"/>
              </a:ext>
            </a:extLst>
          </p:cNvPr>
          <p:cNvSpPr/>
          <p:nvPr/>
        </p:nvSpPr>
        <p:spPr>
          <a:xfrm>
            <a:off x="8272112" y="2274847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02A8BFBB-973B-C228-BBB2-0D14BF12D519}"/>
              </a:ext>
            </a:extLst>
          </p:cNvPr>
          <p:cNvSpPr/>
          <p:nvPr/>
        </p:nvSpPr>
        <p:spPr>
          <a:xfrm>
            <a:off x="7496475" y="2293756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A39154E7-C27E-8D67-01D6-830D92C04B58}"/>
                  </a:ext>
                </a:extLst>
              </p:cNvPr>
              <p:cNvSpPr txBox="1"/>
              <p:nvPr/>
            </p:nvSpPr>
            <p:spPr>
              <a:xfrm>
                <a:off x="7951809" y="2588162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A39154E7-C27E-8D67-01D6-830D92C04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809" y="2588162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70EDD802-AC58-2013-93FC-2252630F0D8A}"/>
                  </a:ext>
                </a:extLst>
              </p:cNvPr>
              <p:cNvSpPr txBox="1"/>
              <p:nvPr/>
            </p:nvSpPr>
            <p:spPr>
              <a:xfrm>
                <a:off x="8208208" y="2588588"/>
                <a:ext cx="137858" cy="288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70EDD802-AC58-2013-93FC-2252630F0D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208" y="2588588"/>
                <a:ext cx="137858" cy="288477"/>
              </a:xfrm>
              <a:prstGeom prst="rect">
                <a:avLst/>
              </a:prstGeom>
              <a:blipFill>
                <a:blip r:embed="rId41"/>
                <a:stretch>
                  <a:fillRect l="-17391" r="-1739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F381D022-8B1C-3888-FC8E-D6701EDBA5E5}"/>
                  </a:ext>
                </a:extLst>
              </p:cNvPr>
              <p:cNvSpPr txBox="1"/>
              <p:nvPr/>
            </p:nvSpPr>
            <p:spPr>
              <a:xfrm>
                <a:off x="8494664" y="2593448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F381D022-8B1C-3888-FC8E-D6701EDBA5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664" y="2593448"/>
                <a:ext cx="224420" cy="288990"/>
              </a:xfrm>
              <a:prstGeom prst="rect">
                <a:avLst/>
              </a:prstGeom>
              <a:blipFill>
                <a:blip r:embed="rId42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2" name="Rectangle 161">
            <a:extLst>
              <a:ext uri="{FF2B5EF4-FFF2-40B4-BE49-F238E27FC236}">
                <a16:creationId xmlns:a16="http://schemas.microsoft.com/office/drawing/2014/main" id="{31EEF6F1-F394-E2B7-DCCF-D0202F009C77}"/>
              </a:ext>
            </a:extLst>
          </p:cNvPr>
          <p:cNvSpPr/>
          <p:nvPr/>
        </p:nvSpPr>
        <p:spPr>
          <a:xfrm>
            <a:off x="7999815" y="2625859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B791B226-C052-A0F4-89DC-3F3BFE1C44F6}"/>
              </a:ext>
            </a:extLst>
          </p:cNvPr>
          <p:cNvSpPr/>
          <p:nvPr/>
        </p:nvSpPr>
        <p:spPr>
          <a:xfrm>
            <a:off x="8272112" y="2629049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E1D84AD9-0355-81DD-7688-A79B4ED45D26}"/>
              </a:ext>
            </a:extLst>
          </p:cNvPr>
          <p:cNvSpPr/>
          <p:nvPr/>
        </p:nvSpPr>
        <p:spPr>
          <a:xfrm>
            <a:off x="7496475" y="2647958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B, B</a:t>
            </a:r>
            <a:endParaRPr lang="en-GB" sz="1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36592127-7C3D-CF18-D325-80DA6EFEC4F8}"/>
                  </a:ext>
                </a:extLst>
              </p:cNvPr>
              <p:cNvSpPr txBox="1"/>
              <p:nvPr/>
            </p:nvSpPr>
            <p:spPr>
              <a:xfrm>
                <a:off x="7951809" y="289149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36592127-7C3D-CF18-D325-80DA6EFEC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809" y="2891491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AAA3EFBD-29AE-8385-155F-0D855BEC5BFC}"/>
                  </a:ext>
                </a:extLst>
              </p:cNvPr>
              <p:cNvSpPr txBox="1"/>
              <p:nvPr/>
            </p:nvSpPr>
            <p:spPr>
              <a:xfrm>
                <a:off x="8208208" y="2891917"/>
                <a:ext cx="137858" cy="288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AAA3EFBD-29AE-8385-155F-0D855BEC5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208" y="2891917"/>
                <a:ext cx="137858" cy="288477"/>
              </a:xfrm>
              <a:prstGeom prst="rect">
                <a:avLst/>
              </a:prstGeom>
              <a:blipFill>
                <a:blip r:embed="rId43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5945B712-102D-B7BE-D4B2-DB55BCA63A71}"/>
                  </a:ext>
                </a:extLst>
              </p:cNvPr>
              <p:cNvSpPr txBox="1"/>
              <p:nvPr/>
            </p:nvSpPr>
            <p:spPr>
              <a:xfrm>
                <a:off x="8494664" y="2896777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5945B712-102D-B7BE-D4B2-DB55BCA63A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664" y="2896777"/>
                <a:ext cx="224420" cy="288990"/>
              </a:xfrm>
              <a:prstGeom prst="rect">
                <a:avLst/>
              </a:prstGeom>
              <a:blipFill>
                <a:blip r:embed="rId42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8" name="Rectangle 167">
            <a:extLst>
              <a:ext uri="{FF2B5EF4-FFF2-40B4-BE49-F238E27FC236}">
                <a16:creationId xmlns:a16="http://schemas.microsoft.com/office/drawing/2014/main" id="{25B6110E-6D92-CF85-AE2F-9DAED67E16E3}"/>
              </a:ext>
            </a:extLst>
          </p:cNvPr>
          <p:cNvSpPr/>
          <p:nvPr/>
        </p:nvSpPr>
        <p:spPr>
          <a:xfrm>
            <a:off x="7999815" y="2929188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59339245-5F3A-E786-97A7-511F6D257280}"/>
              </a:ext>
            </a:extLst>
          </p:cNvPr>
          <p:cNvSpPr/>
          <p:nvPr/>
        </p:nvSpPr>
        <p:spPr>
          <a:xfrm>
            <a:off x="8272112" y="2932378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3BEF0601-585F-BA15-6368-62B11970CA5E}"/>
              </a:ext>
            </a:extLst>
          </p:cNvPr>
          <p:cNvSpPr/>
          <p:nvPr/>
        </p:nvSpPr>
        <p:spPr>
          <a:xfrm>
            <a:off x="7496475" y="2951287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DD919A2D-C96C-64FF-A543-4DD821FA744A}"/>
                  </a:ext>
                </a:extLst>
              </p:cNvPr>
              <p:cNvSpPr txBox="1"/>
              <p:nvPr/>
            </p:nvSpPr>
            <p:spPr>
              <a:xfrm>
                <a:off x="7949907" y="325130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DD919A2D-C96C-64FF-A543-4DD821FA7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907" y="3251304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1A78D9F1-CF76-E3C0-76AE-7C7F5733AAF7}"/>
                  </a:ext>
                </a:extLst>
              </p:cNvPr>
              <p:cNvSpPr txBox="1"/>
              <p:nvPr/>
            </p:nvSpPr>
            <p:spPr>
              <a:xfrm>
                <a:off x="8206306" y="325173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1A78D9F1-CF76-E3C0-76AE-7C7F5733AA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6306" y="3251730"/>
                <a:ext cx="137858" cy="288990"/>
              </a:xfrm>
              <a:prstGeom prst="rect">
                <a:avLst/>
              </a:prstGeom>
              <a:blipFill>
                <a:blip r:embed="rId44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AAE1E4F7-8316-AADB-A7B7-AA1C4D15F36C}"/>
                  </a:ext>
                </a:extLst>
              </p:cNvPr>
              <p:cNvSpPr txBox="1"/>
              <p:nvPr/>
            </p:nvSpPr>
            <p:spPr>
              <a:xfrm>
                <a:off x="8492762" y="325659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AAE1E4F7-8316-AADB-A7B7-AA1C4D15F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2762" y="3256590"/>
                <a:ext cx="224420" cy="288990"/>
              </a:xfrm>
              <a:prstGeom prst="rect">
                <a:avLst/>
              </a:prstGeom>
              <a:blipFill>
                <a:blip r:embed="rId38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4" name="Rectangle 173">
            <a:extLst>
              <a:ext uri="{FF2B5EF4-FFF2-40B4-BE49-F238E27FC236}">
                <a16:creationId xmlns:a16="http://schemas.microsoft.com/office/drawing/2014/main" id="{A7A67CB1-E6AE-9B01-2148-FA14AB37B936}"/>
              </a:ext>
            </a:extLst>
          </p:cNvPr>
          <p:cNvSpPr/>
          <p:nvPr/>
        </p:nvSpPr>
        <p:spPr>
          <a:xfrm>
            <a:off x="7997913" y="328900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D1FD0849-9590-C219-B6F0-AF020BE75168}"/>
              </a:ext>
            </a:extLst>
          </p:cNvPr>
          <p:cNvSpPr/>
          <p:nvPr/>
        </p:nvSpPr>
        <p:spPr>
          <a:xfrm>
            <a:off x="8270210" y="329219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D23C79E6-7DF6-3BB8-3232-873A14DF84E7}"/>
              </a:ext>
            </a:extLst>
          </p:cNvPr>
          <p:cNvSpPr/>
          <p:nvPr/>
        </p:nvSpPr>
        <p:spPr>
          <a:xfrm>
            <a:off x="7494573" y="3311100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A77ADD64-D30B-FC0B-D8D2-5025A3473D19}"/>
                  </a:ext>
                </a:extLst>
              </p:cNvPr>
              <p:cNvSpPr txBox="1"/>
              <p:nvPr/>
            </p:nvSpPr>
            <p:spPr>
              <a:xfrm>
                <a:off x="7942510" y="3604038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A77ADD64-D30B-FC0B-D8D2-5025A3473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510" y="3604038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8EF507EE-E618-1479-F1D6-A0560204801B}"/>
                  </a:ext>
                </a:extLst>
              </p:cNvPr>
              <p:cNvSpPr txBox="1"/>
              <p:nvPr/>
            </p:nvSpPr>
            <p:spPr>
              <a:xfrm>
                <a:off x="8198909" y="360446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8EF507EE-E618-1479-F1D6-A05602048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8909" y="3604464"/>
                <a:ext cx="137858" cy="288990"/>
              </a:xfrm>
              <a:prstGeom prst="rect">
                <a:avLst/>
              </a:prstGeom>
              <a:blipFill>
                <a:blip r:embed="rId45"/>
                <a:stretch>
                  <a:fillRect l="-21739" r="-13043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B55E16EA-94BA-D3DE-1928-CD32A4E781C2}"/>
                  </a:ext>
                </a:extLst>
              </p:cNvPr>
              <p:cNvSpPr txBox="1"/>
              <p:nvPr/>
            </p:nvSpPr>
            <p:spPr>
              <a:xfrm>
                <a:off x="8485365" y="3609324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B55E16EA-94BA-D3DE-1928-CD32A4E78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5365" y="3609324"/>
                <a:ext cx="224420" cy="288990"/>
              </a:xfrm>
              <a:prstGeom prst="rect">
                <a:avLst/>
              </a:prstGeom>
              <a:blipFill>
                <a:blip r:embed="rId46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0" name="Rectangle 179">
            <a:extLst>
              <a:ext uri="{FF2B5EF4-FFF2-40B4-BE49-F238E27FC236}">
                <a16:creationId xmlns:a16="http://schemas.microsoft.com/office/drawing/2014/main" id="{7781960B-F964-C6D3-5271-04B9160194E5}"/>
              </a:ext>
            </a:extLst>
          </p:cNvPr>
          <p:cNvSpPr/>
          <p:nvPr/>
        </p:nvSpPr>
        <p:spPr>
          <a:xfrm>
            <a:off x="7990516" y="3641735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46F92F0E-ABAE-25A3-983C-24718332E1D6}"/>
              </a:ext>
            </a:extLst>
          </p:cNvPr>
          <p:cNvSpPr/>
          <p:nvPr/>
        </p:nvSpPr>
        <p:spPr>
          <a:xfrm>
            <a:off x="8262813" y="3644925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1CA78A8-276C-E331-4135-1C3AE27A63A3}"/>
              </a:ext>
            </a:extLst>
          </p:cNvPr>
          <p:cNvSpPr/>
          <p:nvPr/>
        </p:nvSpPr>
        <p:spPr>
          <a:xfrm>
            <a:off x="7487176" y="3663834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183" name="Title 2">
            <a:extLst>
              <a:ext uri="{FF2B5EF4-FFF2-40B4-BE49-F238E27FC236}">
                <a16:creationId xmlns:a16="http://schemas.microsoft.com/office/drawing/2014/main" id="{F9FE0E42-66AF-572F-0F6A-78E4D4018521}"/>
              </a:ext>
            </a:extLst>
          </p:cNvPr>
          <p:cNvSpPr txBox="1">
            <a:spLocks/>
          </p:cNvSpPr>
          <p:nvPr/>
        </p:nvSpPr>
        <p:spPr>
          <a:xfrm>
            <a:off x="161365" y="0"/>
            <a:ext cx="8229600" cy="57822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Comic Sans MS" panose="030F0702030302020204" pitchFamily="66" charset="0"/>
              </a:rPr>
              <a:t>Sampling with and without replacement</a:t>
            </a:r>
          </a:p>
        </p:txBody>
      </p:sp>
      <p:sp>
        <p:nvSpPr>
          <p:cNvPr id="184" name="Text Box 22">
            <a:extLst>
              <a:ext uri="{FF2B5EF4-FFF2-40B4-BE49-F238E27FC236}">
                <a16:creationId xmlns:a16="http://schemas.microsoft.com/office/drawing/2014/main" id="{45DF3863-C0A3-5962-13DA-C99FD071C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6" y="4222135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Find the probability of getting two different colours if </a:t>
            </a:r>
            <a:r>
              <a:rPr lang="en-GB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replacement occurs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85" name="Rounded Rectangle 209">
            <a:extLst>
              <a:ext uri="{FF2B5EF4-FFF2-40B4-BE49-F238E27FC236}">
                <a16:creationId xmlns:a16="http://schemas.microsoft.com/office/drawing/2014/main" id="{8F2812E1-A27E-6459-5658-DBD0C0B0418B}"/>
              </a:ext>
            </a:extLst>
          </p:cNvPr>
          <p:cNvSpPr/>
          <p:nvPr/>
        </p:nvSpPr>
        <p:spPr>
          <a:xfrm>
            <a:off x="3043631" y="1569606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33CD9B9B-4B3C-84AA-AEE2-F1591ED013CD}"/>
                  </a:ext>
                </a:extLst>
              </p:cNvPr>
              <p:cNvSpPr txBox="1"/>
              <p:nvPr/>
            </p:nvSpPr>
            <p:spPr>
              <a:xfrm>
                <a:off x="3732107" y="4968281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33CD9B9B-4B3C-84AA-AEE2-F1591ED01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107" y="4968281"/>
                <a:ext cx="282129" cy="361766"/>
              </a:xfrm>
              <a:prstGeom prst="rect">
                <a:avLst/>
              </a:prstGeom>
              <a:blipFill>
                <a:blip r:embed="rId47"/>
                <a:stretch>
                  <a:fillRect l="-10638" r="-10638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7" name="Rectangle 186">
            <a:extLst>
              <a:ext uri="{FF2B5EF4-FFF2-40B4-BE49-F238E27FC236}">
                <a16:creationId xmlns:a16="http://schemas.microsoft.com/office/drawing/2014/main" id="{7D3506DB-DC50-D547-B5F6-B7B1AFCD5536}"/>
              </a:ext>
            </a:extLst>
          </p:cNvPr>
          <p:cNvSpPr/>
          <p:nvPr/>
        </p:nvSpPr>
        <p:spPr>
          <a:xfrm>
            <a:off x="366047" y="501425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</a:t>
            </a:r>
            <a:endParaRPr lang="en-GB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EE0F6028-6367-BD61-4132-916BE426D603}"/>
              </a:ext>
            </a:extLst>
          </p:cNvPr>
          <p:cNvSpPr/>
          <p:nvPr/>
        </p:nvSpPr>
        <p:spPr>
          <a:xfrm>
            <a:off x="666421" y="5078759"/>
            <a:ext cx="5995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b="1" dirty="0"/>
          </a:p>
        </p:txBody>
      </p:sp>
      <p:sp>
        <p:nvSpPr>
          <p:cNvPr id="189" name="Rounded Rectangle 214">
            <a:extLst>
              <a:ext uri="{FF2B5EF4-FFF2-40B4-BE49-F238E27FC236}">
                <a16:creationId xmlns:a16="http://schemas.microsoft.com/office/drawing/2014/main" id="{99907FA3-BC6C-E389-B9F4-441A1734F7EA}"/>
              </a:ext>
            </a:extLst>
          </p:cNvPr>
          <p:cNvSpPr/>
          <p:nvPr/>
        </p:nvSpPr>
        <p:spPr>
          <a:xfrm>
            <a:off x="3033670" y="1884785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2A0D0389-4370-94F5-B21A-8C2792FA5AE3}"/>
                  </a:ext>
                </a:extLst>
              </p:cNvPr>
              <p:cNvSpPr txBox="1"/>
              <p:nvPr/>
            </p:nvSpPr>
            <p:spPr>
              <a:xfrm>
                <a:off x="4252162" y="4991280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2A0D0389-4370-94F5-B21A-8C2792FA5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162" y="4991280"/>
                <a:ext cx="282129" cy="361766"/>
              </a:xfrm>
              <a:prstGeom prst="rect">
                <a:avLst/>
              </a:prstGeom>
              <a:blipFill>
                <a:blip r:embed="rId48"/>
                <a:stretch>
                  <a:fillRect l="-13043" t="-1695" r="-10870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1" name="Rectangle 190">
            <a:extLst>
              <a:ext uri="{FF2B5EF4-FFF2-40B4-BE49-F238E27FC236}">
                <a16:creationId xmlns:a16="http://schemas.microsoft.com/office/drawing/2014/main" id="{D2485295-A79A-F8CB-148A-FA25FB261884}"/>
              </a:ext>
            </a:extLst>
          </p:cNvPr>
          <p:cNvSpPr/>
          <p:nvPr/>
        </p:nvSpPr>
        <p:spPr>
          <a:xfrm>
            <a:off x="960166" y="5067464"/>
            <a:ext cx="7050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b="1" dirty="0">
              <a:solidFill>
                <a:srgbClr val="FFC000"/>
              </a:solidFill>
            </a:endParaRPr>
          </a:p>
        </p:txBody>
      </p:sp>
      <p:sp>
        <p:nvSpPr>
          <p:cNvPr id="192" name="Rounded Rectangle 217">
            <a:extLst>
              <a:ext uri="{FF2B5EF4-FFF2-40B4-BE49-F238E27FC236}">
                <a16:creationId xmlns:a16="http://schemas.microsoft.com/office/drawing/2014/main" id="{2E1234C7-8BAF-48B9-AB73-4FFDA5016727}"/>
              </a:ext>
            </a:extLst>
          </p:cNvPr>
          <p:cNvSpPr/>
          <p:nvPr/>
        </p:nvSpPr>
        <p:spPr>
          <a:xfrm>
            <a:off x="3048322" y="2199400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Rounded Rectangle 218">
            <a:extLst>
              <a:ext uri="{FF2B5EF4-FFF2-40B4-BE49-F238E27FC236}">
                <a16:creationId xmlns:a16="http://schemas.microsoft.com/office/drawing/2014/main" id="{ADB71078-5ACE-4710-3612-F7069FB7DF56}"/>
              </a:ext>
            </a:extLst>
          </p:cNvPr>
          <p:cNvSpPr/>
          <p:nvPr/>
        </p:nvSpPr>
        <p:spPr>
          <a:xfrm>
            <a:off x="3010802" y="2863328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Rounded Rectangle 219">
            <a:extLst>
              <a:ext uri="{FF2B5EF4-FFF2-40B4-BE49-F238E27FC236}">
                <a16:creationId xmlns:a16="http://schemas.microsoft.com/office/drawing/2014/main" id="{6FD87C88-40FA-68C9-65B2-E9D0F046069B}"/>
              </a:ext>
            </a:extLst>
          </p:cNvPr>
          <p:cNvSpPr/>
          <p:nvPr/>
        </p:nvSpPr>
        <p:spPr>
          <a:xfrm>
            <a:off x="3000237" y="3216049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Rounded Rectangle 220">
            <a:extLst>
              <a:ext uri="{FF2B5EF4-FFF2-40B4-BE49-F238E27FC236}">
                <a16:creationId xmlns:a16="http://schemas.microsoft.com/office/drawing/2014/main" id="{495CAAC0-805D-EEE1-A8E6-51B40D64EF78}"/>
              </a:ext>
            </a:extLst>
          </p:cNvPr>
          <p:cNvSpPr/>
          <p:nvPr/>
        </p:nvSpPr>
        <p:spPr>
          <a:xfrm>
            <a:off x="3024224" y="3578556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0B04B9DF-C18E-B334-E09C-1A724452C64A}"/>
                  </a:ext>
                </a:extLst>
              </p:cNvPr>
              <p:cNvSpPr txBox="1"/>
              <p:nvPr/>
            </p:nvSpPr>
            <p:spPr>
              <a:xfrm>
                <a:off x="4814773" y="4991280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0B04B9DF-C18E-B334-E09C-1A724452C6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4773" y="4991280"/>
                <a:ext cx="282129" cy="361766"/>
              </a:xfrm>
              <a:prstGeom prst="rect">
                <a:avLst/>
              </a:prstGeom>
              <a:blipFill>
                <a:blip r:embed="rId49"/>
                <a:stretch>
                  <a:fillRect l="-13043" t="-1695" r="-10870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7" name="Rectangle 196">
            <a:extLst>
              <a:ext uri="{FF2B5EF4-FFF2-40B4-BE49-F238E27FC236}">
                <a16:creationId xmlns:a16="http://schemas.microsoft.com/office/drawing/2014/main" id="{F3EA8BDD-0FFE-8D90-B447-E1990B5A2DA1}"/>
              </a:ext>
            </a:extLst>
          </p:cNvPr>
          <p:cNvSpPr/>
          <p:nvPr/>
        </p:nvSpPr>
        <p:spPr>
          <a:xfrm>
            <a:off x="1440651" y="5082592"/>
            <a:ext cx="6899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/>
              <a:t> 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5ECFED88-D1EF-65DD-C2D0-26A21BC78BF7}"/>
              </a:ext>
            </a:extLst>
          </p:cNvPr>
          <p:cNvSpPr/>
          <p:nvPr/>
        </p:nvSpPr>
        <p:spPr>
          <a:xfrm>
            <a:off x="1910807" y="5067465"/>
            <a:ext cx="6500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B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FFC000"/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DAD9A0CB-C74B-8EFB-4DDE-C33D5EE3A642}"/>
              </a:ext>
            </a:extLst>
          </p:cNvPr>
          <p:cNvSpPr/>
          <p:nvPr/>
        </p:nvSpPr>
        <p:spPr>
          <a:xfrm>
            <a:off x="2376406" y="5076490"/>
            <a:ext cx="6495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/>
              <a:t> 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813092BE-ECFD-58DC-3FA8-6452AD87AA48}"/>
              </a:ext>
            </a:extLst>
          </p:cNvPr>
          <p:cNvSpPr/>
          <p:nvPr/>
        </p:nvSpPr>
        <p:spPr>
          <a:xfrm>
            <a:off x="2859475" y="5066581"/>
            <a:ext cx="6555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/>
              <a:t> 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2FE21817-6FE8-FB4E-0303-EFBD376B9BBF}"/>
                  </a:ext>
                </a:extLst>
              </p:cNvPr>
              <p:cNvSpPr txBox="1"/>
              <p:nvPr/>
            </p:nvSpPr>
            <p:spPr>
              <a:xfrm>
                <a:off x="5359697" y="4988669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2FE21817-6FE8-FB4E-0303-EFBD376B9B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697" y="4988669"/>
                <a:ext cx="282129" cy="361766"/>
              </a:xfrm>
              <a:prstGeom prst="rect">
                <a:avLst/>
              </a:prstGeom>
              <a:blipFill>
                <a:blip r:embed="rId50"/>
                <a:stretch>
                  <a:fillRect l="-10870" r="-13043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2" name="TextBox 201">
                <a:extLst>
                  <a:ext uri="{FF2B5EF4-FFF2-40B4-BE49-F238E27FC236}">
                    <a16:creationId xmlns:a16="http://schemas.microsoft.com/office/drawing/2014/main" id="{105FD963-C9B6-2175-4C60-406A42380D75}"/>
                  </a:ext>
                </a:extLst>
              </p:cNvPr>
              <p:cNvSpPr txBox="1"/>
              <p:nvPr/>
            </p:nvSpPr>
            <p:spPr>
              <a:xfrm>
                <a:off x="5906742" y="5017168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02" name="TextBox 201">
                <a:extLst>
                  <a:ext uri="{FF2B5EF4-FFF2-40B4-BE49-F238E27FC236}">
                    <a16:creationId xmlns:a16="http://schemas.microsoft.com/office/drawing/2014/main" id="{105FD963-C9B6-2175-4C60-406A42380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6742" y="5017168"/>
                <a:ext cx="282129" cy="361766"/>
              </a:xfrm>
              <a:prstGeom prst="rect">
                <a:avLst/>
              </a:prstGeom>
              <a:blipFill>
                <a:blip r:embed="rId51"/>
                <a:stretch>
                  <a:fillRect l="-13043" r="-10870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FB9B7DF4-43B3-1CA5-56AE-FEA605A23193}"/>
                  </a:ext>
                </a:extLst>
              </p:cNvPr>
              <p:cNvSpPr txBox="1"/>
              <p:nvPr/>
            </p:nvSpPr>
            <p:spPr>
              <a:xfrm>
                <a:off x="6451666" y="5016715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FB9B7DF4-43B3-1CA5-56AE-FEA605A23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666" y="5016715"/>
                <a:ext cx="282129" cy="361766"/>
              </a:xfrm>
              <a:prstGeom prst="rect">
                <a:avLst/>
              </a:prstGeom>
              <a:blipFill>
                <a:blip r:embed="rId52"/>
                <a:stretch>
                  <a:fillRect l="-10638" t="-1695" r="-10638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4" name="Rectangle 203">
            <a:extLst>
              <a:ext uri="{FF2B5EF4-FFF2-40B4-BE49-F238E27FC236}">
                <a16:creationId xmlns:a16="http://schemas.microsoft.com/office/drawing/2014/main" id="{206546C4-6594-3EAF-DB25-F1746BE28874}"/>
              </a:ext>
            </a:extLst>
          </p:cNvPr>
          <p:cNvSpPr/>
          <p:nvPr/>
        </p:nvSpPr>
        <p:spPr>
          <a:xfrm>
            <a:off x="518493" y="5014256"/>
            <a:ext cx="269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(</a:t>
            </a:r>
            <a:endParaRPr lang="en-GB" dirty="0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3D0C298A-D3C1-811D-7DC7-A239A921C656}"/>
              </a:ext>
            </a:extLst>
          </p:cNvPr>
          <p:cNvSpPr/>
          <p:nvPr/>
        </p:nvSpPr>
        <p:spPr>
          <a:xfrm>
            <a:off x="3292237" y="4995047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)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59B77827-5C49-A1C3-535E-5E18FEEA4533}"/>
              </a:ext>
            </a:extLst>
          </p:cNvPr>
          <p:cNvSpPr/>
          <p:nvPr/>
        </p:nvSpPr>
        <p:spPr>
          <a:xfrm>
            <a:off x="3959126" y="496344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E5DC7F43-AA69-6A28-19B8-A22B82DD4145}"/>
              </a:ext>
            </a:extLst>
          </p:cNvPr>
          <p:cNvSpPr/>
          <p:nvPr/>
        </p:nvSpPr>
        <p:spPr>
          <a:xfrm>
            <a:off x="4562313" y="496376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BF80E0CD-BA6F-E23A-F523-F8AE81E82722}"/>
              </a:ext>
            </a:extLst>
          </p:cNvPr>
          <p:cNvSpPr/>
          <p:nvPr/>
        </p:nvSpPr>
        <p:spPr>
          <a:xfrm>
            <a:off x="5103647" y="4993043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112BB2C1-6185-4B12-0FFF-BD13A82A5A23}"/>
              </a:ext>
            </a:extLst>
          </p:cNvPr>
          <p:cNvSpPr/>
          <p:nvPr/>
        </p:nvSpPr>
        <p:spPr>
          <a:xfrm>
            <a:off x="5641120" y="5004982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FBE7BC89-73D8-AC92-1520-6B842ECF04DD}"/>
              </a:ext>
            </a:extLst>
          </p:cNvPr>
          <p:cNvSpPr/>
          <p:nvPr/>
        </p:nvSpPr>
        <p:spPr>
          <a:xfrm>
            <a:off x="6184563" y="503402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1" name="TextBox 210">
                <a:extLst>
                  <a:ext uri="{FF2B5EF4-FFF2-40B4-BE49-F238E27FC236}">
                    <a16:creationId xmlns:a16="http://schemas.microsoft.com/office/drawing/2014/main" id="{A4BDD7BD-DB5B-0B8D-FECE-F40AF4984BA5}"/>
                  </a:ext>
                </a:extLst>
              </p:cNvPr>
              <p:cNvSpPr txBox="1"/>
              <p:nvPr/>
            </p:nvSpPr>
            <p:spPr>
              <a:xfrm>
                <a:off x="7079804" y="5007140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11" name="TextBox 210">
                <a:extLst>
                  <a:ext uri="{FF2B5EF4-FFF2-40B4-BE49-F238E27FC236}">
                    <a16:creationId xmlns:a16="http://schemas.microsoft.com/office/drawing/2014/main" id="{A4BDD7BD-DB5B-0B8D-FECE-F40AF4984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04" y="5007140"/>
                <a:ext cx="282129" cy="361766"/>
              </a:xfrm>
              <a:prstGeom prst="rect">
                <a:avLst/>
              </a:prstGeom>
              <a:blipFill>
                <a:blip r:embed="rId53"/>
                <a:stretch>
                  <a:fillRect l="-10638" r="-10638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2" name="Rectangle 211">
            <a:extLst>
              <a:ext uri="{FF2B5EF4-FFF2-40B4-BE49-F238E27FC236}">
                <a16:creationId xmlns:a16="http://schemas.microsoft.com/office/drawing/2014/main" id="{3131352D-58BC-1A99-B3D5-36DC084C84CE}"/>
              </a:ext>
            </a:extLst>
          </p:cNvPr>
          <p:cNvSpPr/>
          <p:nvPr/>
        </p:nvSpPr>
        <p:spPr>
          <a:xfrm>
            <a:off x="6788162" y="5013487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3" name="TextBox 212">
                <a:extLst>
                  <a:ext uri="{FF2B5EF4-FFF2-40B4-BE49-F238E27FC236}">
                    <a16:creationId xmlns:a16="http://schemas.microsoft.com/office/drawing/2014/main" id="{3EE645D3-4ABD-3D09-AA67-A357B8F14A98}"/>
                  </a:ext>
                </a:extLst>
              </p:cNvPr>
              <p:cNvSpPr txBox="1"/>
              <p:nvPr/>
            </p:nvSpPr>
            <p:spPr>
              <a:xfrm flipH="1">
                <a:off x="7652000" y="5007866"/>
                <a:ext cx="530760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13" name="TextBox 212">
                <a:extLst>
                  <a:ext uri="{FF2B5EF4-FFF2-40B4-BE49-F238E27FC236}">
                    <a16:creationId xmlns:a16="http://schemas.microsoft.com/office/drawing/2014/main" id="{3EE645D3-4ABD-3D09-AA67-A357B8F14A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652000" y="5007866"/>
                <a:ext cx="530760" cy="361766"/>
              </a:xfrm>
              <a:prstGeom prst="rect">
                <a:avLst/>
              </a:prstGeom>
              <a:blipFill>
                <a:blip r:embed="rId54"/>
                <a:stretch>
                  <a:fillRect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4" name="Rectangle 213">
            <a:extLst>
              <a:ext uri="{FF2B5EF4-FFF2-40B4-BE49-F238E27FC236}">
                <a16:creationId xmlns:a16="http://schemas.microsoft.com/office/drawing/2014/main" id="{B0630BA2-A14A-62F3-C805-E67FB935F4D1}"/>
              </a:ext>
            </a:extLst>
          </p:cNvPr>
          <p:cNvSpPr/>
          <p:nvPr/>
        </p:nvSpPr>
        <p:spPr>
          <a:xfrm flipH="1">
            <a:off x="7392738" y="5014213"/>
            <a:ext cx="591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5" name="Text Box 22">
            <a:extLst>
              <a:ext uri="{FF2B5EF4-FFF2-40B4-BE49-F238E27FC236}">
                <a16:creationId xmlns:a16="http://schemas.microsoft.com/office/drawing/2014/main" id="{1AC92BBB-2195-0A5C-778F-D672A3EFC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872" y="5326868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Find the probability of getting two different colours if 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replacement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does not 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occur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D7F1AE86-1C98-807B-0065-D11EE24C935F}"/>
                  </a:ext>
                </a:extLst>
              </p:cNvPr>
              <p:cNvSpPr txBox="1"/>
              <p:nvPr/>
            </p:nvSpPr>
            <p:spPr>
              <a:xfrm>
                <a:off x="3677633" y="6073014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D7F1AE86-1C98-807B-0065-D11EE24C9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633" y="6073014"/>
                <a:ext cx="282129" cy="361766"/>
              </a:xfrm>
              <a:prstGeom prst="rect">
                <a:avLst/>
              </a:prstGeom>
              <a:blipFill>
                <a:blip r:embed="rId55"/>
                <a:stretch>
                  <a:fillRect l="-10638" r="-10638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7" name="Rectangle 216">
            <a:extLst>
              <a:ext uri="{FF2B5EF4-FFF2-40B4-BE49-F238E27FC236}">
                <a16:creationId xmlns:a16="http://schemas.microsoft.com/office/drawing/2014/main" id="{6ADA8BF9-2C0B-2B9B-9157-35A973E45452}"/>
              </a:ext>
            </a:extLst>
          </p:cNvPr>
          <p:cNvSpPr/>
          <p:nvPr/>
        </p:nvSpPr>
        <p:spPr>
          <a:xfrm>
            <a:off x="311573" y="6118989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</a:t>
            </a:r>
            <a:endParaRPr lang="en-GB" dirty="0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68F690C3-42AE-968F-A1D3-D9298A355E35}"/>
              </a:ext>
            </a:extLst>
          </p:cNvPr>
          <p:cNvSpPr/>
          <p:nvPr/>
        </p:nvSpPr>
        <p:spPr>
          <a:xfrm>
            <a:off x="611947" y="6183492"/>
            <a:ext cx="5995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D4AA3100-C839-D97A-A2AA-A20BA99BB993}"/>
                  </a:ext>
                </a:extLst>
              </p:cNvPr>
              <p:cNvSpPr txBox="1"/>
              <p:nvPr/>
            </p:nvSpPr>
            <p:spPr>
              <a:xfrm>
                <a:off x="4197688" y="6096013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D4AA3100-C839-D97A-A2AA-A20BA99BB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688" y="6096013"/>
                <a:ext cx="282129" cy="361766"/>
              </a:xfrm>
              <a:prstGeom prst="rect">
                <a:avLst/>
              </a:prstGeom>
              <a:blipFill>
                <a:blip r:embed="rId56"/>
                <a:stretch>
                  <a:fillRect l="-13043" r="-10870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0" name="Rectangle 219">
            <a:extLst>
              <a:ext uri="{FF2B5EF4-FFF2-40B4-BE49-F238E27FC236}">
                <a16:creationId xmlns:a16="http://schemas.microsoft.com/office/drawing/2014/main" id="{C7174950-CA59-24C6-8179-203E75DCC312}"/>
              </a:ext>
            </a:extLst>
          </p:cNvPr>
          <p:cNvSpPr/>
          <p:nvPr/>
        </p:nvSpPr>
        <p:spPr>
          <a:xfrm>
            <a:off x="893166" y="6172197"/>
            <a:ext cx="7050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2725A4F1-5F26-682F-53D0-E96A833695AF}"/>
                  </a:ext>
                </a:extLst>
              </p:cNvPr>
              <p:cNvSpPr txBox="1"/>
              <p:nvPr/>
            </p:nvSpPr>
            <p:spPr>
              <a:xfrm>
                <a:off x="4760299" y="6096013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2725A4F1-5F26-682F-53D0-E96A83369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299" y="6096013"/>
                <a:ext cx="282129" cy="361766"/>
              </a:xfrm>
              <a:prstGeom prst="rect">
                <a:avLst/>
              </a:prstGeom>
              <a:blipFill>
                <a:blip r:embed="rId57"/>
                <a:stretch>
                  <a:fillRect l="-13043" r="-10870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2" name="Rectangle 221">
            <a:extLst>
              <a:ext uri="{FF2B5EF4-FFF2-40B4-BE49-F238E27FC236}">
                <a16:creationId xmlns:a16="http://schemas.microsoft.com/office/drawing/2014/main" id="{D10BB8E7-8B96-4410-3CB9-3C2C3B759903}"/>
              </a:ext>
            </a:extLst>
          </p:cNvPr>
          <p:cNvSpPr/>
          <p:nvPr/>
        </p:nvSpPr>
        <p:spPr>
          <a:xfrm>
            <a:off x="1378909" y="6178622"/>
            <a:ext cx="5969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B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01D4027C-AD04-D3C9-FB45-A978C737CA40}"/>
              </a:ext>
            </a:extLst>
          </p:cNvPr>
          <p:cNvSpPr/>
          <p:nvPr/>
        </p:nvSpPr>
        <p:spPr>
          <a:xfrm>
            <a:off x="1856333" y="6172198"/>
            <a:ext cx="6500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B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C000"/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19DAA639-ABB8-6258-024C-6C426E44CDA5}"/>
              </a:ext>
            </a:extLst>
          </p:cNvPr>
          <p:cNvSpPr/>
          <p:nvPr/>
        </p:nvSpPr>
        <p:spPr>
          <a:xfrm>
            <a:off x="2346984" y="6181223"/>
            <a:ext cx="6495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Y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2BB82EE6-E094-A3E7-018C-35DFE0922646}"/>
              </a:ext>
            </a:extLst>
          </p:cNvPr>
          <p:cNvSpPr/>
          <p:nvPr/>
        </p:nvSpPr>
        <p:spPr>
          <a:xfrm>
            <a:off x="2814834" y="6171314"/>
            <a:ext cx="683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Y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B263EC09-09D2-C1B4-27BE-97797A1A77AF}"/>
                  </a:ext>
                </a:extLst>
              </p:cNvPr>
              <p:cNvSpPr txBox="1"/>
              <p:nvPr/>
            </p:nvSpPr>
            <p:spPr>
              <a:xfrm>
                <a:off x="5305223" y="6093402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B263EC09-09D2-C1B4-27BE-97797A1A77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223" y="6093402"/>
                <a:ext cx="282129" cy="361766"/>
              </a:xfrm>
              <a:prstGeom prst="rect">
                <a:avLst/>
              </a:prstGeom>
              <a:blipFill>
                <a:blip r:embed="rId58"/>
                <a:stretch>
                  <a:fillRect l="-10638" t="-1695" r="-10638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A51DDCD6-732D-46F1-C468-CF7FA0995501}"/>
                  </a:ext>
                </a:extLst>
              </p:cNvPr>
              <p:cNvSpPr txBox="1"/>
              <p:nvPr/>
            </p:nvSpPr>
            <p:spPr>
              <a:xfrm>
                <a:off x="5852268" y="6121901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A51DDCD6-732D-46F1-C468-CF7FA09955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268" y="6121901"/>
                <a:ext cx="282129" cy="361766"/>
              </a:xfrm>
              <a:prstGeom prst="rect">
                <a:avLst/>
              </a:prstGeom>
              <a:blipFill>
                <a:blip r:embed="rId59"/>
                <a:stretch>
                  <a:fillRect l="-10870" r="-13043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6B0EC683-B116-2169-3BCB-D1C30071AEF1}"/>
                  </a:ext>
                </a:extLst>
              </p:cNvPr>
              <p:cNvSpPr txBox="1"/>
              <p:nvPr/>
            </p:nvSpPr>
            <p:spPr>
              <a:xfrm>
                <a:off x="6397192" y="6121448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6B0EC683-B116-2169-3BCB-D1C30071AE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192" y="6121448"/>
                <a:ext cx="282129" cy="361766"/>
              </a:xfrm>
              <a:prstGeom prst="rect">
                <a:avLst/>
              </a:prstGeom>
              <a:blipFill>
                <a:blip r:embed="rId60"/>
                <a:stretch>
                  <a:fillRect l="-10638" r="-10638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9" name="Rectangle 228">
            <a:extLst>
              <a:ext uri="{FF2B5EF4-FFF2-40B4-BE49-F238E27FC236}">
                <a16:creationId xmlns:a16="http://schemas.microsoft.com/office/drawing/2014/main" id="{1E6C3D7B-23D1-2B91-B0CE-3725277869D3}"/>
              </a:ext>
            </a:extLst>
          </p:cNvPr>
          <p:cNvSpPr/>
          <p:nvPr/>
        </p:nvSpPr>
        <p:spPr>
          <a:xfrm>
            <a:off x="464019" y="6118989"/>
            <a:ext cx="269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(</a:t>
            </a:r>
            <a:endParaRPr lang="en-GB" dirty="0"/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54FBF0CE-C484-115C-3248-9AFB4A366569}"/>
              </a:ext>
            </a:extLst>
          </p:cNvPr>
          <p:cNvSpPr/>
          <p:nvPr/>
        </p:nvSpPr>
        <p:spPr>
          <a:xfrm>
            <a:off x="3237763" y="6099780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)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F52444CC-403B-D253-52B4-BD6FD7044EAF}"/>
              </a:ext>
            </a:extLst>
          </p:cNvPr>
          <p:cNvSpPr/>
          <p:nvPr/>
        </p:nvSpPr>
        <p:spPr>
          <a:xfrm>
            <a:off x="3904652" y="6068173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8D32DDF4-29D1-4FC3-CE58-FA2B8667429E}"/>
              </a:ext>
            </a:extLst>
          </p:cNvPr>
          <p:cNvSpPr/>
          <p:nvPr/>
        </p:nvSpPr>
        <p:spPr>
          <a:xfrm>
            <a:off x="4507839" y="606849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94B1307C-69F8-2F54-189B-E5D05463BA26}"/>
              </a:ext>
            </a:extLst>
          </p:cNvPr>
          <p:cNvSpPr/>
          <p:nvPr/>
        </p:nvSpPr>
        <p:spPr>
          <a:xfrm>
            <a:off x="5049173" y="609777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160987DE-3C2C-E7D0-8D1B-28184460A164}"/>
              </a:ext>
            </a:extLst>
          </p:cNvPr>
          <p:cNvSpPr/>
          <p:nvPr/>
        </p:nvSpPr>
        <p:spPr>
          <a:xfrm>
            <a:off x="5586646" y="610971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8AF1B540-33A1-77F2-F502-C4A0F8012712}"/>
              </a:ext>
            </a:extLst>
          </p:cNvPr>
          <p:cNvSpPr/>
          <p:nvPr/>
        </p:nvSpPr>
        <p:spPr>
          <a:xfrm>
            <a:off x="6130089" y="613875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96B65D20-5188-176A-A9D4-EA1626247ED6}"/>
                  </a:ext>
                </a:extLst>
              </p:cNvPr>
              <p:cNvSpPr txBox="1"/>
              <p:nvPr/>
            </p:nvSpPr>
            <p:spPr>
              <a:xfrm>
                <a:off x="7025330" y="6111873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96B65D20-5188-176A-A9D4-EA1626247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5330" y="6111873"/>
                <a:ext cx="282129" cy="361766"/>
              </a:xfrm>
              <a:prstGeom prst="rect">
                <a:avLst/>
              </a:prstGeom>
              <a:blipFill>
                <a:blip r:embed="rId61"/>
                <a:stretch>
                  <a:fillRect l="-10638" t="-1695" r="-10638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7" name="Rectangle 236">
            <a:extLst>
              <a:ext uri="{FF2B5EF4-FFF2-40B4-BE49-F238E27FC236}">
                <a16:creationId xmlns:a16="http://schemas.microsoft.com/office/drawing/2014/main" id="{91FC0E63-D5EE-ABEA-C1BC-912A6F438282}"/>
              </a:ext>
            </a:extLst>
          </p:cNvPr>
          <p:cNvSpPr/>
          <p:nvPr/>
        </p:nvSpPr>
        <p:spPr>
          <a:xfrm>
            <a:off x="6733688" y="611822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2C138EC5-F12D-C770-CFB6-7E40296EA356}"/>
                  </a:ext>
                </a:extLst>
              </p:cNvPr>
              <p:cNvSpPr txBox="1"/>
              <p:nvPr/>
            </p:nvSpPr>
            <p:spPr>
              <a:xfrm flipH="1">
                <a:off x="7597526" y="6112599"/>
                <a:ext cx="530760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2C138EC5-F12D-C770-CFB6-7E40296EA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597526" y="6112599"/>
                <a:ext cx="530760" cy="361766"/>
              </a:xfrm>
              <a:prstGeom prst="rect">
                <a:avLst/>
              </a:prstGeom>
              <a:blipFill>
                <a:blip r:embed="rId62"/>
                <a:stretch>
                  <a:fillRect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9" name="Rectangle 238">
            <a:extLst>
              <a:ext uri="{FF2B5EF4-FFF2-40B4-BE49-F238E27FC236}">
                <a16:creationId xmlns:a16="http://schemas.microsoft.com/office/drawing/2014/main" id="{99BDA415-9D0F-9722-EEB8-15459FB43552}"/>
              </a:ext>
            </a:extLst>
          </p:cNvPr>
          <p:cNvSpPr/>
          <p:nvPr/>
        </p:nvSpPr>
        <p:spPr>
          <a:xfrm flipH="1">
            <a:off x="7338264" y="6118946"/>
            <a:ext cx="591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40" name="Rounded Rectangle 266">
            <a:extLst>
              <a:ext uri="{FF2B5EF4-FFF2-40B4-BE49-F238E27FC236}">
                <a16:creationId xmlns:a16="http://schemas.microsoft.com/office/drawing/2014/main" id="{11D6F664-9666-FDC4-9543-76BD25AD9DAA}"/>
              </a:ext>
            </a:extLst>
          </p:cNvPr>
          <p:cNvSpPr/>
          <p:nvPr/>
        </p:nvSpPr>
        <p:spPr>
          <a:xfrm>
            <a:off x="7541209" y="1609452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1" name="Rounded Rectangle 267">
            <a:extLst>
              <a:ext uri="{FF2B5EF4-FFF2-40B4-BE49-F238E27FC236}">
                <a16:creationId xmlns:a16="http://schemas.microsoft.com/office/drawing/2014/main" id="{7FB4965F-9A12-EE26-343F-CA39AC3BB6C6}"/>
              </a:ext>
            </a:extLst>
          </p:cNvPr>
          <p:cNvSpPr/>
          <p:nvPr/>
        </p:nvSpPr>
        <p:spPr>
          <a:xfrm>
            <a:off x="7531248" y="1924631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2" name="Rounded Rectangle 268">
            <a:extLst>
              <a:ext uri="{FF2B5EF4-FFF2-40B4-BE49-F238E27FC236}">
                <a16:creationId xmlns:a16="http://schemas.microsoft.com/office/drawing/2014/main" id="{BF1D4DD1-6ABC-AD1D-7C7D-04641A1ACC49}"/>
              </a:ext>
            </a:extLst>
          </p:cNvPr>
          <p:cNvSpPr/>
          <p:nvPr/>
        </p:nvSpPr>
        <p:spPr>
          <a:xfrm>
            <a:off x="7545900" y="2239246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3" name="Rounded Rectangle 269">
            <a:extLst>
              <a:ext uri="{FF2B5EF4-FFF2-40B4-BE49-F238E27FC236}">
                <a16:creationId xmlns:a16="http://schemas.microsoft.com/office/drawing/2014/main" id="{4ED882BE-10C8-6463-5E6A-441A9109EB61}"/>
              </a:ext>
            </a:extLst>
          </p:cNvPr>
          <p:cNvSpPr/>
          <p:nvPr/>
        </p:nvSpPr>
        <p:spPr>
          <a:xfrm>
            <a:off x="7508380" y="2903174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4" name="Rounded Rectangle 270">
            <a:extLst>
              <a:ext uri="{FF2B5EF4-FFF2-40B4-BE49-F238E27FC236}">
                <a16:creationId xmlns:a16="http://schemas.microsoft.com/office/drawing/2014/main" id="{DC1F90E1-724C-132D-7953-52F97C4E2F73}"/>
              </a:ext>
            </a:extLst>
          </p:cNvPr>
          <p:cNvSpPr/>
          <p:nvPr/>
        </p:nvSpPr>
        <p:spPr>
          <a:xfrm>
            <a:off x="7497815" y="3255895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5" name="Rounded Rectangle 271">
            <a:extLst>
              <a:ext uri="{FF2B5EF4-FFF2-40B4-BE49-F238E27FC236}">
                <a16:creationId xmlns:a16="http://schemas.microsoft.com/office/drawing/2014/main" id="{BA4AF41B-D77F-28A2-8435-E78EC3B7F276}"/>
              </a:ext>
            </a:extLst>
          </p:cNvPr>
          <p:cNvSpPr/>
          <p:nvPr/>
        </p:nvSpPr>
        <p:spPr>
          <a:xfrm>
            <a:off x="7521802" y="3618402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6" name="Rectangle 245">
            <a:hlinkClick r:id="rId63"/>
            <a:extLst>
              <a:ext uri="{FF2B5EF4-FFF2-40B4-BE49-F238E27FC236}">
                <a16:creationId xmlns:a16="http://schemas.microsoft.com/office/drawing/2014/main" id="{CB917001-7F36-EE02-A288-723929CCDB2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7" name="Rectangle 246">
            <a:hlinkClick r:id="rId63"/>
            <a:extLst>
              <a:ext uri="{FF2B5EF4-FFF2-40B4-BE49-F238E27FC236}">
                <a16:creationId xmlns:a16="http://schemas.microsoft.com/office/drawing/2014/main" id="{BAC05AE3-3D13-D944-D54E-8AFD6592031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42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5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5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5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5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75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75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5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75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5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75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0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250"/>
                            </p:stCondLst>
                            <p:childTnLst>
                              <p:par>
                                <p:cTn id="2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750"/>
                            </p:stCondLst>
                            <p:childTnLst>
                              <p:par>
                                <p:cTn id="23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5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"/>
                            </p:stCondLst>
                            <p:childTnLst>
                              <p:par>
                                <p:cTn id="24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75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1000"/>
                            </p:stCondLst>
                            <p:childTnLst>
                              <p:par>
                                <p:cTn id="25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5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00"/>
                            </p:stCondLst>
                            <p:childTnLst>
                              <p:par>
                                <p:cTn id="26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75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000"/>
                            </p:stCondLst>
                            <p:childTnLst>
                              <p:par>
                                <p:cTn id="2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5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500"/>
                            </p:stCondLst>
                            <p:childTnLst>
                              <p:par>
                                <p:cTn id="28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75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1000"/>
                            </p:stCondLst>
                            <p:childTnLst>
                              <p:par>
                                <p:cTn id="29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250"/>
                            </p:stCondLst>
                            <p:childTnLst>
                              <p:par>
                                <p:cTn id="30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500"/>
                            </p:stCondLst>
                            <p:childTnLst>
                              <p:par>
                                <p:cTn id="30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750"/>
                            </p:stCondLst>
                            <p:childTnLst>
                              <p:par>
                                <p:cTn id="30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1000"/>
                            </p:stCondLst>
                            <p:childTnLst>
                              <p:par>
                                <p:cTn id="30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250"/>
                            </p:stCondLst>
                            <p:childTnLst>
                              <p:par>
                                <p:cTn id="31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500"/>
                            </p:stCondLst>
                            <p:childTnLst>
                              <p:par>
                                <p:cTn id="32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750"/>
                            </p:stCondLst>
                            <p:childTnLst>
                              <p:par>
                                <p:cTn id="32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1000"/>
                            </p:stCondLst>
                            <p:childTnLst>
                              <p:par>
                                <p:cTn id="32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8" fill="hold">
                      <p:stCondLst>
                        <p:cond delay="indefinite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4" fill="hold">
                      <p:stCondLst>
                        <p:cond delay="indefinite"/>
                      </p:stCondLst>
                      <p:childTnLst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4" fill="hold">
                      <p:stCondLst>
                        <p:cond delay="indefinite"/>
                      </p:stCondLst>
                      <p:childTnLst>
                        <p:par>
                          <p:cTn id="555" fill="hold">
                            <p:stCondLst>
                              <p:cond delay="0"/>
                            </p:stCondLst>
                            <p:childTnLst>
                              <p:par>
                                <p:cTn id="5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8" fill="hold">
                      <p:stCondLst>
                        <p:cond delay="indefinite"/>
                      </p:stCondLst>
                      <p:childTnLst>
                        <p:par>
                          <p:cTn id="559" fill="hold">
                            <p:stCondLst>
                              <p:cond delay="0"/>
                            </p:stCondLst>
                            <p:childTnLst>
                              <p:par>
                                <p:cTn id="5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6" fill="hold">
                      <p:stCondLst>
                        <p:cond delay="indefinite"/>
                      </p:stCondLst>
                      <p:childTnLst>
                        <p:par>
                          <p:cTn id="567" fill="hold">
                            <p:stCondLst>
                              <p:cond delay="0"/>
                            </p:stCondLst>
                            <p:childTnLst>
                              <p:par>
                                <p:cTn id="5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4" fill="hold">
                      <p:stCondLst>
                        <p:cond delay="indefinite"/>
                      </p:stCondLst>
                      <p:childTnLst>
                        <p:par>
                          <p:cTn id="575" fill="hold">
                            <p:stCondLst>
                              <p:cond delay="0"/>
                            </p:stCondLst>
                            <p:childTnLst>
                              <p:par>
                                <p:cTn id="5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  <p:bldP spid="82" grpId="0"/>
      <p:bldP spid="83" grpId="0"/>
      <p:bldP spid="84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4" grpId="0"/>
      <p:bldP spid="185" grpId="0" animBg="1"/>
      <p:bldP spid="186" grpId="0"/>
      <p:bldP spid="187" grpId="0"/>
      <p:bldP spid="188" grpId="0"/>
      <p:bldP spid="189" grpId="0" animBg="1"/>
      <p:bldP spid="190" grpId="0"/>
      <p:bldP spid="191" grpId="0"/>
      <p:bldP spid="192" grpId="0" animBg="1"/>
      <p:bldP spid="193" grpId="0" animBg="1"/>
      <p:bldP spid="194" grpId="0" animBg="1"/>
      <p:bldP spid="195" grpId="0" animBg="1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5" grpId="0"/>
      <p:bldP spid="236" grpId="0"/>
      <p:bldP spid="237" grpId="0"/>
      <p:bldP spid="238" grpId="0"/>
      <p:bldP spid="239" grpId="0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F73AB7F2-6234-7E34-5982-AAC6B255CAF5}"/>
              </a:ext>
            </a:extLst>
          </p:cNvPr>
          <p:cNvSpPr/>
          <p:nvPr/>
        </p:nvSpPr>
        <p:spPr>
          <a:xfrm>
            <a:off x="8096027" y="613130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CB983F6E-2493-A33C-7DBB-43B225DD17E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C75352-EDCB-C6FF-A8C7-2645BD7F4EEE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Table of outcomes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Text Box 22">
            <a:extLst>
              <a:ext uri="{FF2B5EF4-FFF2-40B4-BE49-F238E27FC236}">
                <a16:creationId xmlns:a16="http://schemas.microsoft.com/office/drawing/2014/main" id="{333E983E-7616-6688-D97E-85CBC9E7A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66" y="1829766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We can use a two-dimensional grid to write all the possible outcomes of the experiment.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22">
            <a:extLst>
              <a:ext uri="{FF2B5EF4-FFF2-40B4-BE49-F238E27FC236}">
                <a16:creationId xmlns:a16="http://schemas.microsoft.com/office/drawing/2014/main" id="{5C21E3CB-4439-27D1-EE3D-74D4C013D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8466" y="5559334"/>
            <a:ext cx="5823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We count all the prime numbers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22">
            <a:extLst>
              <a:ext uri="{FF2B5EF4-FFF2-40B4-BE49-F238E27FC236}">
                <a16:creationId xmlns:a16="http://schemas.microsoft.com/office/drawing/2014/main" id="{7EF5EF65-DFFF-27B7-9946-69ECA2B33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12" y="1066247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Two dice are rolled what is the probability that the sum of the outcomes is a prime number.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Rectangle 109">
            <a:extLst>
              <a:ext uri="{FF2B5EF4-FFF2-40B4-BE49-F238E27FC236}">
                <a16:creationId xmlns:a16="http://schemas.microsoft.com/office/drawing/2014/main" id="{3950ADA0-4DAE-E267-EFF9-31E44E72F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9186" y="2488477"/>
            <a:ext cx="34909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Die 1</a:t>
            </a:r>
            <a:endParaRPr lang="en-US" altLang="en-US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110">
            <a:extLst>
              <a:ext uri="{FF2B5EF4-FFF2-40B4-BE49-F238E27FC236}">
                <a16:creationId xmlns:a16="http://schemas.microsoft.com/office/drawing/2014/main" id="{5913C26B-FE06-FDEA-44EE-30FF88D0A4D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459873" y="4165810"/>
            <a:ext cx="13382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Die 2</a:t>
            </a:r>
            <a:endParaRPr lang="en-US" alt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E2C491B-8354-BF13-D615-DF728D6E63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627401"/>
              </p:ext>
            </p:extLst>
          </p:nvPr>
        </p:nvGraphicFramePr>
        <p:xfrm>
          <a:off x="3419257" y="2919119"/>
          <a:ext cx="5252303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6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6035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651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186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7981064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CBCBB909-120C-2207-4851-BDC2B87D26CB}"/>
              </a:ext>
            </a:extLst>
          </p:cNvPr>
          <p:cNvSpPr/>
          <p:nvPr/>
        </p:nvSpPr>
        <p:spPr>
          <a:xfrm>
            <a:off x="6679185" y="365896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73C87A-7961-CE4F-6D62-162C5890D49F}"/>
              </a:ext>
            </a:extLst>
          </p:cNvPr>
          <p:cNvSpPr/>
          <p:nvPr/>
        </p:nvSpPr>
        <p:spPr>
          <a:xfrm>
            <a:off x="5257800" y="365896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248087-358D-8280-E903-187CCDDEB430}"/>
              </a:ext>
            </a:extLst>
          </p:cNvPr>
          <p:cNvSpPr/>
          <p:nvPr/>
        </p:nvSpPr>
        <p:spPr>
          <a:xfrm>
            <a:off x="5943600" y="329320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5B865D-91B3-FDD2-63D9-A4E8F8D89146}"/>
              </a:ext>
            </a:extLst>
          </p:cNvPr>
          <p:cNvSpPr/>
          <p:nvPr/>
        </p:nvSpPr>
        <p:spPr>
          <a:xfrm>
            <a:off x="7452360" y="329320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7518B4-62B1-5538-1CB5-DCF0DE7F6003}"/>
              </a:ext>
            </a:extLst>
          </p:cNvPr>
          <p:cNvSpPr/>
          <p:nvPr/>
        </p:nvSpPr>
        <p:spPr>
          <a:xfrm>
            <a:off x="8126985" y="365896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id="{27D081FA-D26B-F17A-D2F9-53580C099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040" y="5204441"/>
            <a:ext cx="1335690" cy="1260103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DDD06AE8-13DA-2264-FBF7-1F8AA04932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2" y="3909025"/>
            <a:ext cx="1335690" cy="126010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CA9C1E0-E408-71E5-7862-2A5B41B70400}"/>
              </a:ext>
            </a:extLst>
          </p:cNvPr>
          <p:cNvSpPr/>
          <p:nvPr/>
        </p:nvSpPr>
        <p:spPr>
          <a:xfrm>
            <a:off x="5943600" y="4024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A3C70AE-2658-EA20-9F3C-B1BDE07288AE}"/>
              </a:ext>
            </a:extLst>
          </p:cNvPr>
          <p:cNvSpPr/>
          <p:nvPr/>
        </p:nvSpPr>
        <p:spPr>
          <a:xfrm>
            <a:off x="4572000" y="4024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196EF94-7E48-CAF6-8B86-160F7F53CA33}"/>
              </a:ext>
            </a:extLst>
          </p:cNvPr>
          <p:cNvSpPr/>
          <p:nvPr/>
        </p:nvSpPr>
        <p:spPr>
          <a:xfrm>
            <a:off x="7452360" y="4024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B731379-844D-ED5D-D4ED-F93E40219F9F}"/>
              </a:ext>
            </a:extLst>
          </p:cNvPr>
          <p:cNvSpPr/>
          <p:nvPr/>
        </p:nvSpPr>
        <p:spPr>
          <a:xfrm>
            <a:off x="8126985" y="4024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06AD619-0C6E-AB36-D81F-B5707CFDDDB3}"/>
              </a:ext>
            </a:extLst>
          </p:cNvPr>
          <p:cNvSpPr/>
          <p:nvPr/>
        </p:nvSpPr>
        <p:spPr>
          <a:xfrm>
            <a:off x="7349745" y="4756247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0474100-71DB-8264-121C-9F929EC2F4F7}"/>
              </a:ext>
            </a:extLst>
          </p:cNvPr>
          <p:cNvSpPr/>
          <p:nvPr/>
        </p:nvSpPr>
        <p:spPr>
          <a:xfrm>
            <a:off x="6679185" y="475624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D6ED93A-A7C5-385B-DF30-47CE24EFE225}"/>
              </a:ext>
            </a:extLst>
          </p:cNvPr>
          <p:cNvSpPr/>
          <p:nvPr/>
        </p:nvSpPr>
        <p:spPr>
          <a:xfrm>
            <a:off x="5943600" y="475624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CB418D5-056C-571E-311A-C252783085CB}"/>
              </a:ext>
            </a:extLst>
          </p:cNvPr>
          <p:cNvSpPr/>
          <p:nvPr/>
        </p:nvSpPr>
        <p:spPr>
          <a:xfrm>
            <a:off x="4572000" y="475624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E4434D0-4398-B7D7-445B-3E40C1864D49}"/>
              </a:ext>
            </a:extLst>
          </p:cNvPr>
          <p:cNvSpPr/>
          <p:nvPr/>
        </p:nvSpPr>
        <p:spPr>
          <a:xfrm>
            <a:off x="5257800" y="439048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122979B-4A28-B68A-5907-043C04BEDF8E}"/>
              </a:ext>
            </a:extLst>
          </p:cNvPr>
          <p:cNvSpPr/>
          <p:nvPr/>
        </p:nvSpPr>
        <p:spPr>
          <a:xfrm>
            <a:off x="6679185" y="439048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C865071-6FE1-363C-FA07-24E954A6D6B7}"/>
              </a:ext>
            </a:extLst>
          </p:cNvPr>
          <p:cNvSpPr/>
          <p:nvPr/>
        </p:nvSpPr>
        <p:spPr>
          <a:xfrm>
            <a:off x="7452360" y="439048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2A82839-084E-4B72-1B1C-C8E61364B160}"/>
              </a:ext>
            </a:extLst>
          </p:cNvPr>
          <p:cNvSpPr/>
          <p:nvPr/>
        </p:nvSpPr>
        <p:spPr>
          <a:xfrm>
            <a:off x="8035545" y="4390487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CED11EF-44F6-2A6E-13BF-4B26985C7D07}"/>
              </a:ext>
            </a:extLst>
          </p:cNvPr>
          <p:cNvSpPr/>
          <p:nvPr/>
        </p:nvSpPr>
        <p:spPr>
          <a:xfrm>
            <a:off x="6587745" y="5167727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6526902-C673-E6EE-C2E9-7FE5A5F11B74}"/>
              </a:ext>
            </a:extLst>
          </p:cNvPr>
          <p:cNvSpPr/>
          <p:nvPr/>
        </p:nvSpPr>
        <p:spPr>
          <a:xfrm>
            <a:off x="5943600" y="5167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643B261-A06A-F5A3-0FE7-FB07EA39BAEE}"/>
              </a:ext>
            </a:extLst>
          </p:cNvPr>
          <p:cNvSpPr/>
          <p:nvPr/>
        </p:nvSpPr>
        <p:spPr>
          <a:xfrm>
            <a:off x="5257800" y="5167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BC4AAAE-28BD-4EB1-806A-E3075DD36A8B}"/>
              </a:ext>
            </a:extLst>
          </p:cNvPr>
          <p:cNvSpPr/>
          <p:nvPr/>
        </p:nvSpPr>
        <p:spPr>
          <a:xfrm>
            <a:off x="8035545" y="5167727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12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515E76D-162E-A2B9-9ACF-8B5E1F44E082}"/>
              </a:ext>
            </a:extLst>
          </p:cNvPr>
          <p:cNvSpPr/>
          <p:nvPr/>
        </p:nvSpPr>
        <p:spPr>
          <a:xfrm>
            <a:off x="6480556" y="3293207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826ED5A-71DC-5E90-663F-ADCAC478F00F}"/>
              </a:ext>
            </a:extLst>
          </p:cNvPr>
          <p:cNvSpPr/>
          <p:nvPr/>
        </p:nvSpPr>
        <p:spPr>
          <a:xfrm>
            <a:off x="7955315" y="3293207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5C0AF57-EA99-154F-4013-4507FA8C723C}"/>
              </a:ext>
            </a:extLst>
          </p:cNvPr>
          <p:cNvSpPr/>
          <p:nvPr/>
        </p:nvSpPr>
        <p:spPr>
          <a:xfrm>
            <a:off x="7212787" y="3665570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CCE2557-49D5-F1E2-309C-B6FB422FA0D1}"/>
              </a:ext>
            </a:extLst>
          </p:cNvPr>
          <p:cNvSpPr/>
          <p:nvPr/>
        </p:nvSpPr>
        <p:spPr>
          <a:xfrm>
            <a:off x="6487758" y="4037024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A66BF7A-8819-4FC2-13DB-FF16145922C7}"/>
              </a:ext>
            </a:extLst>
          </p:cNvPr>
          <p:cNvSpPr/>
          <p:nvPr/>
        </p:nvSpPr>
        <p:spPr>
          <a:xfrm>
            <a:off x="7950174" y="4779524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FB40708-6093-01DE-8B0C-4AB26CC294C3}"/>
              </a:ext>
            </a:extLst>
          </p:cNvPr>
          <p:cNvSpPr/>
          <p:nvPr/>
        </p:nvSpPr>
        <p:spPr>
          <a:xfrm>
            <a:off x="7214885" y="5149673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944CBC9-B011-FBC0-DB43-5BC4C13929CE}"/>
              </a:ext>
            </a:extLst>
          </p:cNvPr>
          <p:cNvSpPr/>
          <p:nvPr/>
        </p:nvSpPr>
        <p:spPr>
          <a:xfrm>
            <a:off x="5755277" y="4407974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ABEEF9-9EA8-5C5B-3FD8-7F96A44F6285}"/>
              </a:ext>
            </a:extLst>
          </p:cNvPr>
          <p:cNvSpPr/>
          <p:nvPr/>
        </p:nvSpPr>
        <p:spPr>
          <a:xfrm>
            <a:off x="5756970" y="3666354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95B79CC-C49B-87A6-6290-9C32178EF5FE}"/>
              </a:ext>
            </a:extLst>
          </p:cNvPr>
          <p:cNvSpPr/>
          <p:nvPr/>
        </p:nvSpPr>
        <p:spPr>
          <a:xfrm>
            <a:off x="5029290" y="4035377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10C4A59-050E-0BD2-0FA0-CBCF634171EA}"/>
              </a:ext>
            </a:extLst>
          </p:cNvPr>
          <p:cNvSpPr/>
          <p:nvPr/>
        </p:nvSpPr>
        <p:spPr>
          <a:xfrm>
            <a:off x="5027553" y="4774535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854349C-C8D9-EA23-2F47-AC9E51AD329F}"/>
              </a:ext>
            </a:extLst>
          </p:cNvPr>
          <p:cNvSpPr/>
          <p:nvPr/>
        </p:nvSpPr>
        <p:spPr>
          <a:xfrm>
            <a:off x="4289326" y="3665570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FD0F57D-7ABA-2CBF-E4C1-298C0E43E834}"/>
              </a:ext>
            </a:extLst>
          </p:cNvPr>
          <p:cNvSpPr/>
          <p:nvPr/>
        </p:nvSpPr>
        <p:spPr>
          <a:xfrm>
            <a:off x="4296419" y="4407721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94D9CB3-B3C7-118D-CB24-8B4DA9A6B4AE}"/>
              </a:ext>
            </a:extLst>
          </p:cNvPr>
          <p:cNvSpPr/>
          <p:nvPr/>
        </p:nvSpPr>
        <p:spPr>
          <a:xfrm>
            <a:off x="4292029" y="3294948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A1055EC-3BA0-194C-97B5-8E6411ABD479}"/>
              </a:ext>
            </a:extLst>
          </p:cNvPr>
          <p:cNvSpPr/>
          <p:nvPr/>
        </p:nvSpPr>
        <p:spPr>
          <a:xfrm>
            <a:off x="4292029" y="5145411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A2C83EA-99A6-713F-C05C-389C77DA12B4}"/>
              </a:ext>
            </a:extLst>
          </p:cNvPr>
          <p:cNvSpPr/>
          <p:nvPr/>
        </p:nvSpPr>
        <p:spPr>
          <a:xfrm>
            <a:off x="5020829" y="3302351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1A8C3EE-5DA5-4BDF-FC3C-C066315F9384}"/>
              </a:ext>
            </a:extLst>
          </p:cNvPr>
          <p:cNvSpPr/>
          <p:nvPr/>
        </p:nvSpPr>
        <p:spPr>
          <a:xfrm>
            <a:off x="4572000" y="365896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EAC4CC6-B1A4-ECC7-9634-F928A2610765}"/>
              </a:ext>
            </a:extLst>
          </p:cNvPr>
          <p:cNvSpPr/>
          <p:nvPr/>
        </p:nvSpPr>
        <p:spPr>
          <a:xfrm>
            <a:off x="5257800" y="329320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C2D4778-A345-065B-F167-A3D4E13487DC}"/>
              </a:ext>
            </a:extLst>
          </p:cNvPr>
          <p:cNvSpPr/>
          <p:nvPr/>
        </p:nvSpPr>
        <p:spPr>
          <a:xfrm>
            <a:off x="5943600" y="365896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E72AD41-6B1B-1BF0-5DF0-A0EEAEC1ACFA}"/>
              </a:ext>
            </a:extLst>
          </p:cNvPr>
          <p:cNvSpPr/>
          <p:nvPr/>
        </p:nvSpPr>
        <p:spPr>
          <a:xfrm>
            <a:off x="6679185" y="329320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86BC1D2-8BB3-A1FB-D186-8D20D817AE36}"/>
              </a:ext>
            </a:extLst>
          </p:cNvPr>
          <p:cNvSpPr/>
          <p:nvPr/>
        </p:nvSpPr>
        <p:spPr>
          <a:xfrm>
            <a:off x="5257800" y="4024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9A6D64E-FEFA-BB0A-74D0-F9B056C3B052}"/>
              </a:ext>
            </a:extLst>
          </p:cNvPr>
          <p:cNvSpPr/>
          <p:nvPr/>
        </p:nvSpPr>
        <p:spPr>
          <a:xfrm>
            <a:off x="4572000" y="439048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9890CF2-F6AE-8A97-3F1D-C8A41CCDD448}"/>
              </a:ext>
            </a:extLst>
          </p:cNvPr>
          <p:cNvSpPr/>
          <p:nvPr/>
        </p:nvSpPr>
        <p:spPr>
          <a:xfrm>
            <a:off x="7452360" y="365896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3723D77-42DA-EA33-5BF8-1C88E3DD65F4}"/>
              </a:ext>
            </a:extLst>
          </p:cNvPr>
          <p:cNvSpPr/>
          <p:nvPr/>
        </p:nvSpPr>
        <p:spPr>
          <a:xfrm>
            <a:off x="8126985" y="329320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3F59252-6399-D765-CA01-57D2F092B717}"/>
              </a:ext>
            </a:extLst>
          </p:cNvPr>
          <p:cNvSpPr/>
          <p:nvPr/>
        </p:nvSpPr>
        <p:spPr>
          <a:xfrm>
            <a:off x="6679185" y="4024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687B264-28DE-FED9-D8A2-9644AB2A8860}"/>
              </a:ext>
            </a:extLst>
          </p:cNvPr>
          <p:cNvSpPr/>
          <p:nvPr/>
        </p:nvSpPr>
        <p:spPr>
          <a:xfrm>
            <a:off x="5257800" y="475624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75B2A20-C574-2747-77A0-9D1D7721F6B7}"/>
              </a:ext>
            </a:extLst>
          </p:cNvPr>
          <p:cNvSpPr/>
          <p:nvPr/>
        </p:nvSpPr>
        <p:spPr>
          <a:xfrm>
            <a:off x="5943600" y="439048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B3529D7-9F77-4C58-5A31-05E880576018}"/>
              </a:ext>
            </a:extLst>
          </p:cNvPr>
          <p:cNvSpPr/>
          <p:nvPr/>
        </p:nvSpPr>
        <p:spPr>
          <a:xfrm>
            <a:off x="4572000" y="5167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37C3BA8-FF9B-3A90-1B73-7DCB6BA3A908}"/>
              </a:ext>
            </a:extLst>
          </p:cNvPr>
          <p:cNvSpPr/>
          <p:nvPr/>
        </p:nvSpPr>
        <p:spPr>
          <a:xfrm>
            <a:off x="8035545" y="4753205"/>
            <a:ext cx="5035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A49A7C4-93DE-36F1-83D3-8C0343B6E795}"/>
              </a:ext>
            </a:extLst>
          </p:cNvPr>
          <p:cNvSpPr/>
          <p:nvPr/>
        </p:nvSpPr>
        <p:spPr>
          <a:xfrm>
            <a:off x="7349745" y="5164685"/>
            <a:ext cx="498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E212E85-2FBF-AA7D-8990-8739FEE42DE8}"/>
              </a:ext>
            </a:extLst>
          </p:cNvPr>
          <p:cNvSpPr/>
          <p:nvPr/>
        </p:nvSpPr>
        <p:spPr>
          <a:xfrm>
            <a:off x="4572000" y="329320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 Box 22">
            <a:extLst>
              <a:ext uri="{FF2B5EF4-FFF2-40B4-BE49-F238E27FC236}">
                <a16:creationId xmlns:a16="http://schemas.microsoft.com/office/drawing/2014/main" id="{8B1D98B5-2862-E101-406C-574F6309B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243" y="600010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Example: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5" name="18 CuadroTexto">
            <a:extLst>
              <a:ext uri="{FF2B5EF4-FFF2-40B4-BE49-F238E27FC236}">
                <a16:creationId xmlns:a16="http://schemas.microsoft.com/office/drawing/2014/main" id="{D6E412C3-659B-C45C-83C9-9081C4E2B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086" y="6070414"/>
            <a:ext cx="32382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400" b="0" dirty="0"/>
              <a:t>P(prime number) =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A33717D-9BCD-67A5-6CD3-F3EE9CA47D28}"/>
              </a:ext>
            </a:extLst>
          </p:cNvPr>
          <p:cNvSpPr txBox="1"/>
          <p:nvPr/>
        </p:nvSpPr>
        <p:spPr>
          <a:xfrm>
            <a:off x="6288439" y="5865187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15</a:t>
            </a:r>
            <a:endParaRPr lang="en-GB" dirty="0">
              <a:latin typeface="Verdana" panose="020B060403050404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F686621-B2CA-31FC-76BB-85D717280273}"/>
              </a:ext>
            </a:extLst>
          </p:cNvPr>
          <p:cNvSpPr txBox="1"/>
          <p:nvPr/>
        </p:nvSpPr>
        <p:spPr>
          <a:xfrm>
            <a:off x="6280332" y="6290829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36</a:t>
            </a:r>
            <a:endParaRPr lang="en-GB" dirty="0">
              <a:latin typeface="Verdana" panose="020B0604030504040204" pitchFamily="34" charset="0"/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B6831BA-A672-A27D-66F1-C1D821A710C5}"/>
              </a:ext>
            </a:extLst>
          </p:cNvPr>
          <p:cNvCxnSpPr/>
          <p:nvPr/>
        </p:nvCxnSpPr>
        <p:spPr>
          <a:xfrm>
            <a:off x="6288439" y="6326852"/>
            <a:ext cx="55855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78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500"/>
                            </p:stCondLst>
                            <p:childTnLst>
                              <p:par>
                                <p:cTn id="8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000"/>
                            </p:stCondLst>
                            <p:childTnLst>
                              <p:par>
                                <p:cTn id="8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500"/>
                            </p:stCondLst>
                            <p:childTnLst>
                              <p:par>
                                <p:cTn id="8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000"/>
                            </p:stCondLst>
                            <p:childTnLst>
                              <p:par>
                                <p:cTn id="10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500"/>
                            </p:stCondLst>
                            <p:childTnLst>
                              <p:par>
                                <p:cTn id="10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500"/>
                            </p:stCondLst>
                            <p:childTnLst>
                              <p:par>
                                <p:cTn id="1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6500"/>
                            </p:stCondLst>
                            <p:childTnLst>
                              <p:par>
                                <p:cTn id="1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7500"/>
                            </p:stCondLst>
                            <p:childTnLst>
                              <p:par>
                                <p:cTn id="16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5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5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5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50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5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60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65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7000"/>
                            </p:stCondLst>
                            <p:childTnLst>
                              <p:par>
                                <p:cTn id="2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66" grpId="0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0 CuadroTexto">
            <a:extLst>
              <a:ext uri="{FF2B5EF4-FFF2-40B4-BE49-F238E27FC236}">
                <a16:creationId xmlns:a16="http://schemas.microsoft.com/office/drawing/2014/main" id="{4633F5CD-35FB-96EE-4C48-598935C6C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5162771"/>
            <a:ext cx="79994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b="0" dirty="0">
                <a:latin typeface="+mn-lt"/>
              </a:rPr>
              <a:t>If a student is chosen at random, find the probability that he or she study Geography and Biology.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35AED0-A82C-E536-A12E-132E3F8CA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625270"/>
            <a:ext cx="8343900" cy="1487488"/>
          </a:xfrm>
        </p:spPr>
        <p:txBody>
          <a:bodyPr>
            <a:noAutofit/>
          </a:bodyPr>
          <a:lstStyle/>
          <a:p>
            <a:r>
              <a:rPr lang="en-GB" altLang="en-US" sz="2400" dirty="0"/>
              <a:t>In a Secondary School of 90 students, 35 study Geography, 45 study Biology and 10 study both Geography and Biology.</a:t>
            </a:r>
            <a:br>
              <a:rPr lang="en-GB" altLang="en-US" sz="2400" dirty="0"/>
            </a:br>
            <a:r>
              <a:rPr lang="en-GB" altLang="en-US" sz="2400" dirty="0"/>
              <a:t>Show this information in a Venn Diagram.</a:t>
            </a:r>
            <a:endParaRPr lang="en-GB" sz="2400" dirty="0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0FE6F16C-1F44-6406-4ED3-19C64C531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195307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5" name="Oval 9">
            <a:extLst>
              <a:ext uri="{FF2B5EF4-FFF2-40B4-BE49-F238E27FC236}">
                <a16:creationId xmlns:a16="http://schemas.microsoft.com/office/drawing/2014/main" id="{E7DBEBE3-970F-512D-CD0F-DCF48EC67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063" y="2769982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" name="Oval 12">
            <a:extLst>
              <a:ext uri="{FF2B5EF4-FFF2-40B4-BE49-F238E27FC236}">
                <a16:creationId xmlns:a16="http://schemas.microsoft.com/office/drawing/2014/main" id="{91F3FBB4-1972-7DD8-EB8D-C7031C853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769982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" name="12 CuadroTexto">
            <a:extLst>
              <a:ext uri="{FF2B5EF4-FFF2-40B4-BE49-F238E27FC236}">
                <a16:creationId xmlns:a16="http://schemas.microsoft.com/office/drawing/2014/main" id="{46429F8F-2966-E027-94F5-B65AA00D2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47832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10</a:t>
            </a:r>
          </a:p>
        </p:txBody>
      </p:sp>
      <p:sp>
        <p:nvSpPr>
          <p:cNvPr id="8" name="14 CuadroTexto">
            <a:extLst>
              <a:ext uri="{FF2B5EF4-FFF2-40B4-BE49-F238E27FC236}">
                <a16:creationId xmlns:a16="http://schemas.microsoft.com/office/drawing/2014/main" id="{96F1192F-0D5C-8469-92AC-F32B9B56F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751" y="3347832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35</a:t>
            </a:r>
          </a:p>
        </p:txBody>
      </p:sp>
      <p:sp>
        <p:nvSpPr>
          <p:cNvPr id="9" name="15 CuadroTexto">
            <a:extLst>
              <a:ext uri="{FF2B5EF4-FFF2-40B4-BE49-F238E27FC236}">
                <a16:creationId xmlns:a16="http://schemas.microsoft.com/office/drawing/2014/main" id="{108CDDB4-88B5-6E2F-4834-FF1F1E746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549" y="2565195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B</a:t>
            </a:r>
          </a:p>
        </p:txBody>
      </p:sp>
      <p:sp>
        <p:nvSpPr>
          <p:cNvPr id="10" name="17 CuadroTexto">
            <a:extLst>
              <a:ext uri="{FF2B5EF4-FFF2-40B4-BE49-F238E27FC236}">
                <a16:creationId xmlns:a16="http://schemas.microsoft.com/office/drawing/2014/main" id="{7EF699CD-625A-1419-AF55-7FE063BDB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756" y="265250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G</a:t>
            </a:r>
          </a:p>
        </p:txBody>
      </p:sp>
      <p:sp>
        <p:nvSpPr>
          <p:cNvPr id="11" name="19 CuadroTexto">
            <a:extLst>
              <a:ext uri="{FF2B5EF4-FFF2-40B4-BE49-F238E27FC236}">
                <a16:creationId xmlns:a16="http://schemas.microsoft.com/office/drawing/2014/main" id="{70EC4D71-BB98-B709-D0DE-9FFD72EA2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495" y="3309732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25</a:t>
            </a:r>
          </a:p>
        </p:txBody>
      </p:sp>
      <p:sp>
        <p:nvSpPr>
          <p:cNvPr id="12" name="21 CuadroTexto">
            <a:extLst>
              <a:ext uri="{FF2B5EF4-FFF2-40B4-BE49-F238E27FC236}">
                <a16:creationId xmlns:a16="http://schemas.microsoft.com/office/drawing/2014/main" id="{0E71DD25-2447-72B7-E70E-D8E468471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4211432"/>
            <a:ext cx="503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20</a:t>
            </a:r>
          </a:p>
        </p:txBody>
      </p:sp>
      <p:sp>
        <p:nvSpPr>
          <p:cNvPr id="13" name="18 CuadroTexto">
            <a:extLst>
              <a:ext uri="{FF2B5EF4-FFF2-40B4-BE49-F238E27FC236}">
                <a16:creationId xmlns:a16="http://schemas.microsoft.com/office/drawing/2014/main" id="{24492991-FEE3-1862-2E5C-F4D6ACD0C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649" y="6013103"/>
            <a:ext cx="40637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400" b="0" dirty="0"/>
              <a:t>P(study both subjects) =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B2B1A9-2EC5-78E9-8EFD-4973509A9C96}"/>
              </a:ext>
            </a:extLst>
          </p:cNvPr>
          <p:cNvSpPr txBox="1"/>
          <p:nvPr/>
        </p:nvSpPr>
        <p:spPr>
          <a:xfrm>
            <a:off x="4721225" y="5818293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10</a:t>
            </a:r>
            <a:endParaRPr lang="en-GB" dirty="0">
              <a:latin typeface="Verdan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42376A-A277-6963-6F0E-8DE17D4915E9}"/>
              </a:ext>
            </a:extLst>
          </p:cNvPr>
          <p:cNvSpPr txBox="1"/>
          <p:nvPr/>
        </p:nvSpPr>
        <p:spPr>
          <a:xfrm>
            <a:off x="4713118" y="6243935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90</a:t>
            </a:r>
            <a:endParaRPr lang="en-GB" dirty="0">
              <a:latin typeface="Verdana" panose="020B060403050404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8DA0AAC-7489-514B-0236-480227FC2F50}"/>
              </a:ext>
            </a:extLst>
          </p:cNvPr>
          <p:cNvCxnSpPr/>
          <p:nvPr/>
        </p:nvCxnSpPr>
        <p:spPr>
          <a:xfrm>
            <a:off x="4721225" y="6279958"/>
            <a:ext cx="55855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4">
            <a:extLst>
              <a:ext uri="{FF2B5EF4-FFF2-40B4-BE49-F238E27FC236}">
                <a16:creationId xmlns:a16="http://schemas.microsoft.com/office/drawing/2014/main" id="{1059424B-7A85-94FD-483A-E8717601BF7E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7C32C876-A0DC-95AB-D5F8-06250AC15F5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93396B71-CD69-144D-3569-2F1A6BD55EB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77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99</TotalTime>
  <Words>1819</Words>
  <Application>Microsoft Office PowerPoint</Application>
  <PresentationFormat>On-screen Show (4:3)</PresentationFormat>
  <Paragraphs>629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Cambria Math</vt:lpstr>
      <vt:lpstr>Comic Sans MS</vt:lpstr>
      <vt:lpstr>Times New Roman</vt:lpstr>
      <vt:lpstr>Verdana</vt:lpstr>
      <vt:lpstr>Wingdings 2</vt:lpstr>
      <vt:lpstr>Theme1</vt:lpstr>
      <vt:lpstr>Use of Venn diagrams, tree diagrams, sample space diagrams and tables of outcomes to calculate probabilities</vt:lpstr>
      <vt:lpstr>Tree diagrams</vt:lpstr>
      <vt:lpstr>Tree diagrams</vt:lpstr>
      <vt:lpstr>Tree diagrams</vt:lpstr>
      <vt:lpstr>Sampling with and without replacement</vt:lpstr>
      <vt:lpstr>Sampling with and without replacement</vt:lpstr>
      <vt:lpstr>PowerPoint Presentation</vt:lpstr>
      <vt:lpstr>PowerPoint Presentation</vt:lpstr>
      <vt:lpstr>In a Secondary School of 90 students, 35 study Geography, 45 study Biology and 10 study both Geography and Biology. Show this information in a Venn Diagram.</vt:lpstr>
      <vt:lpstr>In a Secondary School of 90 students, 35 study Geography, 45 study Biology and 10 study both Geography and Biology. Show this information in a Venn Diagram.</vt:lpstr>
      <vt:lpstr>In a Secondary School of 90 students, 35 study Geography, 45 study Biology and 10 study both Geography and Biology. Show this information in a Venn Diagram.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14</cp:revision>
  <dcterms:created xsi:type="dcterms:W3CDTF">2020-04-09T11:48:32Z</dcterms:created>
  <dcterms:modified xsi:type="dcterms:W3CDTF">2023-08-08T08:42:24Z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