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30"/>
  </p:notesMasterIdLst>
  <p:handoutMasterIdLst>
    <p:handoutMasterId r:id="rId31"/>
  </p:handoutMasterIdLst>
  <p:sldIdLst>
    <p:sldId id="256" r:id="rId2"/>
    <p:sldId id="290" r:id="rId3"/>
    <p:sldId id="258" r:id="rId4"/>
    <p:sldId id="259" r:id="rId5"/>
    <p:sldId id="260" r:id="rId6"/>
    <p:sldId id="261" r:id="rId7"/>
    <p:sldId id="262" r:id="rId8"/>
    <p:sldId id="291" r:id="rId9"/>
    <p:sldId id="292" r:id="rId10"/>
    <p:sldId id="293" r:id="rId11"/>
    <p:sldId id="257" r:id="rId12"/>
    <p:sldId id="263" r:id="rId13"/>
    <p:sldId id="26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9" r:id="rId24"/>
    <p:sldId id="284" r:id="rId25"/>
    <p:sldId id="285" r:id="rId26"/>
    <p:sldId id="286" r:id="rId27"/>
    <p:sldId id="287" r:id="rId28"/>
    <p:sldId id="299" r:id="rId29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5" d="100"/>
          <a:sy n="65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3A521D-A341-4FBE-BD1C-01CC803CDE30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98103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E5FCA5-5E1A-43A5-B070-1599E365D769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5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5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70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33A6D3-8656-4DB9-8B0F-C1788402738B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3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834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8 August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6" name="Picture 15" descr="A close up of a cage&#10;&#10;Description automatically generated">
            <a:extLst>
              <a:ext uri="{FF2B5EF4-FFF2-40B4-BE49-F238E27FC236}">
                <a16:creationId xmlns:a16="http://schemas.microsoft.com/office/drawing/2014/main" id="{1CA19054-9690-40B1-B599-DB76E9FDE79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69190ED-0E64-4CE3-8D09-72AEF6FB5B0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6166620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603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234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C8B1D9B-4E2E-49FF-815E-52427BF0AD9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39307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24C5BF64-54F2-4039-A10B-53A7B17749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97295732-303A-46C3-885F-ABA574A2AB1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3749090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D2A8F43-5705-4A3A-9BCD-2FEF7F7F4DC6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589090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31675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235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714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5F914FD-4A23-47A4-A16C-3BF32DC15AD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292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308581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8/8/2023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586DAD24-7A2F-4A13-A62C-F011E7F40298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2CDEF94D-1AF6-4398-B4E6-27C1A85965D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313234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40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5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8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633413" indent="-633413" algn="l"/>
            <a:r>
              <a:rPr lang="en-US" dirty="0"/>
              <a:t>LO: To draw scatter diagrams and the line of best fit </a:t>
            </a:r>
            <a:r>
              <a:rPr lang="en-US"/>
              <a:t>by eye.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8 August 2023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rmAutofit fontScale="90000"/>
          </a:bodyPr>
          <a:lstStyle/>
          <a:p>
            <a:r>
              <a:rPr lang="en-US" dirty="0"/>
              <a:t>Scatter diagrams and line of best fit, by eye.</a:t>
            </a:r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3FEB74DC-C10A-406A-927F-88094DCD32B1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A590FD59-AEA0-4B76-9E20-CA07B58EA7D9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0" y="42863"/>
            <a:ext cx="6884988" cy="533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3600" b="1" u="sng" dirty="0">
                <a:solidFill>
                  <a:srgbClr val="000000"/>
                </a:solidFill>
                <a:latin typeface="Comic Sans MS" panose="030F0702030302020204" pitchFamily="66" charset="0"/>
                <a:ea typeface="+mn-ea"/>
                <a:cs typeface="+mn-cs"/>
              </a:rPr>
              <a:t>Plotting scatter graphs</a:t>
            </a:r>
            <a:endParaRPr lang="en-GB" sz="3600" b="1" u="sng" dirty="0">
              <a:solidFill>
                <a:srgbClr val="000000"/>
              </a:solidFill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442378" name="Text Box 10"/>
          <p:cNvSpPr txBox="1">
            <a:spLocks noChangeArrowheads="1"/>
          </p:cNvSpPr>
          <p:nvPr/>
        </p:nvSpPr>
        <p:spPr bwMode="auto">
          <a:xfrm>
            <a:off x="381000" y="620688"/>
            <a:ext cx="7924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can use scatter graphs to find out if there is any relationship or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correlation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between two set of data.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425450" y="1412776"/>
            <a:ext cx="8293100" cy="914400"/>
            <a:chOff x="221" y="1200"/>
            <a:chExt cx="5224" cy="576"/>
          </a:xfrm>
        </p:grpSpPr>
        <p:sp>
          <p:nvSpPr>
            <p:cNvPr id="442380" name="Rectangle 12"/>
            <p:cNvSpPr>
              <a:spLocks noChangeArrowheads="1"/>
            </p:cNvSpPr>
            <p:nvPr/>
          </p:nvSpPr>
          <p:spPr bwMode="auto">
            <a:xfrm>
              <a:off x="221" y="1200"/>
              <a:ext cx="1747" cy="288"/>
            </a:xfrm>
            <a:prstGeom prst="rect">
              <a:avLst/>
            </a:prstGeom>
            <a:solidFill>
              <a:srgbClr val="BBBB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Hours watching TV</a:t>
              </a:r>
              <a:endPara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442381" name="Rectangle 13"/>
            <p:cNvSpPr>
              <a:spLocks noChangeArrowheads="1"/>
            </p:cNvSpPr>
            <p:nvPr/>
          </p:nvSpPr>
          <p:spPr bwMode="auto">
            <a:xfrm>
              <a:off x="221" y="1488"/>
              <a:ext cx="1747" cy="288"/>
            </a:xfrm>
            <a:prstGeom prst="rect">
              <a:avLst/>
            </a:prstGeom>
            <a:solidFill>
              <a:srgbClr val="BBBB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Hours doing homework</a:t>
              </a:r>
              <a:endParaRPr kumimoji="0" lang="en-GB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1970" y="1200"/>
              <a:ext cx="3475" cy="576"/>
              <a:chOff x="1517" y="1200"/>
              <a:chExt cx="4291" cy="576"/>
            </a:xfrm>
          </p:grpSpPr>
          <p:sp>
            <p:nvSpPr>
              <p:cNvPr id="442383" name="Rectangle 15"/>
              <p:cNvSpPr>
                <a:spLocks noChangeArrowheads="1"/>
              </p:cNvSpPr>
              <p:nvPr/>
            </p:nvSpPr>
            <p:spPr bwMode="auto">
              <a:xfrm>
                <a:off x="1517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2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2384" name="Rectangle 16"/>
              <p:cNvSpPr>
                <a:spLocks noChangeArrowheads="1"/>
              </p:cNvSpPr>
              <p:nvPr/>
            </p:nvSpPr>
            <p:spPr bwMode="auto">
              <a:xfrm>
                <a:off x="1517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2.5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2385" name="Rectangle 17"/>
              <p:cNvSpPr>
                <a:spLocks noChangeArrowheads="1"/>
              </p:cNvSpPr>
              <p:nvPr/>
            </p:nvSpPr>
            <p:spPr bwMode="auto">
              <a:xfrm>
                <a:off x="1949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4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2386" name="Rectangle 18"/>
              <p:cNvSpPr>
                <a:spLocks noChangeArrowheads="1"/>
              </p:cNvSpPr>
              <p:nvPr/>
            </p:nvSpPr>
            <p:spPr bwMode="auto">
              <a:xfrm>
                <a:off x="1949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0.5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2387" name="Rectangle 19"/>
              <p:cNvSpPr>
                <a:spLocks noChangeArrowheads="1"/>
              </p:cNvSpPr>
              <p:nvPr/>
            </p:nvSpPr>
            <p:spPr bwMode="auto">
              <a:xfrm>
                <a:off x="2381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3.5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2388" name="Rectangle 20"/>
              <p:cNvSpPr>
                <a:spLocks noChangeArrowheads="1"/>
              </p:cNvSpPr>
              <p:nvPr/>
            </p:nvSpPr>
            <p:spPr bwMode="auto">
              <a:xfrm>
                <a:off x="2381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0.5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2389" name="Rectangle 21"/>
              <p:cNvSpPr>
                <a:spLocks noChangeArrowheads="1"/>
              </p:cNvSpPr>
              <p:nvPr/>
            </p:nvSpPr>
            <p:spPr bwMode="auto">
              <a:xfrm>
                <a:off x="2813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2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2390" name="Rectangle 22"/>
              <p:cNvSpPr>
                <a:spLocks noChangeArrowheads="1"/>
              </p:cNvSpPr>
              <p:nvPr/>
            </p:nvSpPr>
            <p:spPr bwMode="auto">
              <a:xfrm>
                <a:off x="2813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2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2391" name="Rectangle 23"/>
              <p:cNvSpPr>
                <a:spLocks noChangeArrowheads="1"/>
              </p:cNvSpPr>
              <p:nvPr/>
            </p:nvSpPr>
            <p:spPr bwMode="auto">
              <a:xfrm>
                <a:off x="3245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1.5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2392" name="Rectangle 24"/>
              <p:cNvSpPr>
                <a:spLocks noChangeArrowheads="1"/>
              </p:cNvSpPr>
              <p:nvPr/>
            </p:nvSpPr>
            <p:spPr bwMode="auto">
              <a:xfrm>
                <a:off x="3245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3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2393" name="Rectangle 25"/>
              <p:cNvSpPr>
                <a:spLocks noChangeArrowheads="1"/>
              </p:cNvSpPr>
              <p:nvPr/>
            </p:nvSpPr>
            <p:spPr bwMode="auto">
              <a:xfrm>
                <a:off x="3677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2.5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2394" name="Rectangle 26"/>
              <p:cNvSpPr>
                <a:spLocks noChangeArrowheads="1"/>
              </p:cNvSpPr>
              <p:nvPr/>
            </p:nvSpPr>
            <p:spPr bwMode="auto">
              <a:xfrm>
                <a:off x="3677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2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2395" name="Rectangle 27"/>
              <p:cNvSpPr>
                <a:spLocks noChangeArrowheads="1"/>
              </p:cNvSpPr>
              <p:nvPr/>
            </p:nvSpPr>
            <p:spPr bwMode="auto">
              <a:xfrm>
                <a:off x="4109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3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2396" name="Rectangle 28"/>
              <p:cNvSpPr>
                <a:spLocks noChangeArrowheads="1"/>
              </p:cNvSpPr>
              <p:nvPr/>
            </p:nvSpPr>
            <p:spPr bwMode="auto">
              <a:xfrm>
                <a:off x="4109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1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2397" name="Rectangle 29"/>
              <p:cNvSpPr>
                <a:spLocks noChangeArrowheads="1"/>
              </p:cNvSpPr>
              <p:nvPr/>
            </p:nvSpPr>
            <p:spPr bwMode="auto">
              <a:xfrm>
                <a:off x="4541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5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2398" name="Rectangle 30"/>
              <p:cNvSpPr>
                <a:spLocks noChangeArrowheads="1"/>
              </p:cNvSpPr>
              <p:nvPr/>
            </p:nvSpPr>
            <p:spPr bwMode="auto">
              <a:xfrm>
                <a:off x="4541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0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2399" name="Rectangle 31"/>
              <p:cNvSpPr>
                <a:spLocks noChangeArrowheads="1"/>
              </p:cNvSpPr>
              <p:nvPr/>
            </p:nvSpPr>
            <p:spPr bwMode="auto">
              <a:xfrm>
                <a:off x="4944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1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2400" name="Rectangle 32"/>
              <p:cNvSpPr>
                <a:spLocks noChangeArrowheads="1"/>
              </p:cNvSpPr>
              <p:nvPr/>
            </p:nvSpPr>
            <p:spPr bwMode="auto">
              <a:xfrm>
                <a:off x="4944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2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2401" name="Rectangle 33"/>
              <p:cNvSpPr>
                <a:spLocks noChangeArrowheads="1"/>
              </p:cNvSpPr>
              <p:nvPr/>
            </p:nvSpPr>
            <p:spPr bwMode="auto">
              <a:xfrm>
                <a:off x="5376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0.5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2402" name="Rectangle 34"/>
              <p:cNvSpPr>
                <a:spLocks noChangeArrowheads="1"/>
              </p:cNvSpPr>
              <p:nvPr/>
            </p:nvSpPr>
            <p:spPr bwMode="auto">
              <a:xfrm>
                <a:off x="5376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3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p:grpSp>
      </p:grpSp>
      <p:pic>
        <p:nvPicPr>
          <p:cNvPr id="68" name="Picture 387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" t="-20400" r="-149" b="20400"/>
          <a:stretch/>
        </p:blipFill>
        <p:spPr bwMode="auto">
          <a:xfrm>
            <a:off x="1215671" y="1547767"/>
            <a:ext cx="3405188" cy="485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9" name="Text Box 23"/>
          <p:cNvSpPr txBox="1">
            <a:spLocks noChangeArrowheads="1"/>
          </p:cNvSpPr>
          <p:nvPr/>
        </p:nvSpPr>
        <p:spPr bwMode="auto">
          <a:xfrm>
            <a:off x="1731954" y="6476471"/>
            <a:ext cx="22172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Hours watching TV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0" name="Text Box 24"/>
          <p:cNvSpPr txBox="1">
            <a:spLocks noChangeArrowheads="1"/>
          </p:cNvSpPr>
          <p:nvPr/>
        </p:nvSpPr>
        <p:spPr bwMode="auto">
          <a:xfrm rot="16200000">
            <a:off x="-522043" y="4331351"/>
            <a:ext cx="26068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Hours doing homework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1" name="Line 14"/>
          <p:cNvSpPr>
            <a:spLocks noChangeShapeType="1"/>
          </p:cNvSpPr>
          <p:nvPr/>
        </p:nvSpPr>
        <p:spPr bwMode="auto">
          <a:xfrm flipV="1">
            <a:off x="1200837" y="2449241"/>
            <a:ext cx="0" cy="384048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2" name="Line 15"/>
          <p:cNvSpPr>
            <a:spLocks noChangeShapeType="1"/>
          </p:cNvSpPr>
          <p:nvPr/>
        </p:nvSpPr>
        <p:spPr bwMode="auto">
          <a:xfrm rot="5400000" flipV="1">
            <a:off x="2920902" y="4573584"/>
            <a:ext cx="17464" cy="347472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1169536" y="2236540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y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4591850" y="6315399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x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938763" y="6302211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0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2055490" y="4324919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1751731" y="3337901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010931" y="5758240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3515322" y="6148322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2034315" y="3835186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1307183" y="3344372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2528179" y="5290338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1573459" y="4324919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2293366" y="4312225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2726255" y="5767478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1515442" y="6284747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3938557" y="6277183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3411015" y="6277910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2967867" y="6283495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2479165" y="6277184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2008592" y="6277183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755576" y="5718753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0.5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878807" y="5317133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805004" y="4813197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1.5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891903" y="4342840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778156" y="3844881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2.5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878807" y="3371621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790513" y="2914421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3.5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4915978" y="2421206"/>
            <a:ext cx="408378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What can we deduce from this graph?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4988769" y="3652149"/>
            <a:ext cx="411925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Describe the correlation between the number of hours watching TV and the number of hours doing homework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012890" y="3097756"/>
            <a:ext cx="38062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There is correlation between the two variables.</a:t>
            </a:r>
          </a:p>
        </p:txBody>
      </p:sp>
      <p:sp>
        <p:nvSpPr>
          <p:cNvPr id="62" name="Rectangle 61"/>
          <p:cNvSpPr/>
          <p:nvPr/>
        </p:nvSpPr>
        <p:spPr>
          <a:xfrm>
            <a:off x="5094022" y="5410976"/>
            <a:ext cx="380628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There is strong, negative linear correlation between the variables.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3225390" y="1365201"/>
            <a:ext cx="492781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5" name="Rounded Rectangle 64"/>
          <p:cNvSpPr/>
          <p:nvPr/>
        </p:nvSpPr>
        <p:spPr>
          <a:xfrm>
            <a:off x="3766751" y="1366824"/>
            <a:ext cx="559629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6" name="Rounded Rectangle 65"/>
          <p:cNvSpPr/>
          <p:nvPr/>
        </p:nvSpPr>
        <p:spPr>
          <a:xfrm>
            <a:off x="4349695" y="1366824"/>
            <a:ext cx="514204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7" name="Rounded Rectangle 66"/>
          <p:cNvSpPr/>
          <p:nvPr/>
        </p:nvSpPr>
        <p:spPr>
          <a:xfrm>
            <a:off x="4891097" y="1366824"/>
            <a:ext cx="493227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7" name="Rounded Rectangle 86"/>
          <p:cNvSpPr/>
          <p:nvPr/>
        </p:nvSpPr>
        <p:spPr>
          <a:xfrm>
            <a:off x="5419613" y="1366824"/>
            <a:ext cx="559629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3" name="Rounded Rectangle 92"/>
          <p:cNvSpPr/>
          <p:nvPr/>
        </p:nvSpPr>
        <p:spPr>
          <a:xfrm>
            <a:off x="5988312" y="1366824"/>
            <a:ext cx="559629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1" name="Rounded Rectangle 100"/>
          <p:cNvSpPr/>
          <p:nvPr/>
        </p:nvSpPr>
        <p:spPr>
          <a:xfrm>
            <a:off x="6559847" y="1366824"/>
            <a:ext cx="523341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2" name="Rounded Rectangle 101"/>
          <p:cNvSpPr/>
          <p:nvPr/>
        </p:nvSpPr>
        <p:spPr>
          <a:xfrm>
            <a:off x="7109829" y="1366824"/>
            <a:ext cx="471309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5" name="Rounded Rectangle 104"/>
          <p:cNvSpPr/>
          <p:nvPr/>
        </p:nvSpPr>
        <p:spPr>
          <a:xfrm>
            <a:off x="7597095" y="1366824"/>
            <a:ext cx="559629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6" name="Rounded Rectangle 105"/>
          <p:cNvSpPr/>
          <p:nvPr/>
        </p:nvSpPr>
        <p:spPr>
          <a:xfrm>
            <a:off x="8158935" y="1369096"/>
            <a:ext cx="559629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7" name="Rectangle 106">
            <a:hlinkClick r:id="rId4"/>
            <a:extLst>
              <a:ext uri="{FF2B5EF4-FFF2-40B4-BE49-F238E27FC236}">
                <a16:creationId xmlns:a16="http://schemas.microsoft.com/office/drawing/2014/main" id="{FDEE2FEF-C16B-4635-9A8D-A086C8C9E264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Rectangle 107">
            <a:hlinkClick r:id="rId4"/>
            <a:extLst>
              <a:ext uri="{FF2B5EF4-FFF2-40B4-BE49-F238E27FC236}">
                <a16:creationId xmlns:a16="http://schemas.microsoft.com/office/drawing/2014/main" id="{8875F144-896D-45B0-9708-EB0B8976D64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2852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70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8" grpId="0"/>
      <p:bldP spid="89" grpId="0"/>
      <p:bldP spid="90" grpId="0"/>
      <p:bldP spid="91" grpId="0"/>
      <p:bldP spid="92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3" grpId="0"/>
      <p:bldP spid="104" grpId="0"/>
      <p:bldP spid="61" grpId="0"/>
      <p:bldP spid="62" grpId="0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87" grpId="0" animBg="1"/>
      <p:bldP spid="87" grpId="1" animBg="1"/>
      <p:bldP spid="93" grpId="0" animBg="1"/>
      <p:bldP spid="93" grpId="1" animBg="1"/>
      <p:bldP spid="101" grpId="0" animBg="1"/>
      <p:bldP spid="101" grpId="1" animBg="1"/>
      <p:bldP spid="102" grpId="0" animBg="1"/>
      <p:bldP spid="102" grpId="1" animBg="1"/>
      <p:bldP spid="105" grpId="0" animBg="1"/>
      <p:bldP spid="105" grpId="1" animBg="1"/>
      <p:bldP spid="106" grpId="0" animBg="1"/>
      <p:bldP spid="106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65212" y="152400"/>
            <a:ext cx="6781800" cy="533400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8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5B0091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Line of best fit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5B0091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103312" y="1967120"/>
            <a:ext cx="88204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The line of best fit can then be used to make predictions.</a:t>
            </a:r>
            <a:endParaRPr lang="en-GB" sz="2400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411163" y="2484016"/>
            <a:ext cx="75898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To draw the line of best fit by eye:</a:t>
            </a:r>
            <a:endParaRPr lang="en-GB" sz="2400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Rectangle 32"/>
          <p:cNvSpPr>
            <a:spLocks noChangeArrowheads="1"/>
          </p:cNvSpPr>
          <p:nvPr/>
        </p:nvSpPr>
        <p:spPr bwMode="auto">
          <a:xfrm>
            <a:off x="411162" y="3972445"/>
            <a:ext cx="744485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Draw a line that will balance the number of points above the line and the number of points bellow the line</a:t>
            </a:r>
            <a:endParaRPr lang="en-GB" sz="2400" dirty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411163" y="3057103"/>
            <a:ext cx="744485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endParaRPr lang="en-GB" sz="2400" dirty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Rectangle 36"/>
          <p:cNvSpPr>
            <a:spLocks noChangeArrowheads="1"/>
          </p:cNvSpPr>
          <p:nvPr/>
        </p:nvSpPr>
        <p:spPr bwMode="auto">
          <a:xfrm>
            <a:off x="411163" y="5349453"/>
            <a:ext cx="744485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The line must pass through the mean point</a:t>
            </a:r>
            <a:endParaRPr lang="en-GB" sz="2400" dirty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Rectangle 37"/>
          <p:cNvSpPr>
            <a:spLocks noChangeArrowheads="1"/>
          </p:cNvSpPr>
          <p:nvPr/>
        </p:nvSpPr>
        <p:spPr bwMode="auto">
          <a:xfrm>
            <a:off x="411162" y="3115527"/>
            <a:ext cx="7444859" cy="970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Calculate the mean point, finding the mean of the x-values and the mean of the y-values</a:t>
            </a:r>
            <a:endParaRPr lang="en-GB" sz="2400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179512" y="776163"/>
            <a:ext cx="882047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omic Sans MS" panose="030F0702030302020204" pitchFamily="66" charset="0"/>
              </a:rPr>
              <a:t>A</a:t>
            </a:r>
            <a:r>
              <a:rPr lang="en-US" sz="2400" b="1" dirty="0">
                <a:solidFill>
                  <a:srgbClr val="FF6600"/>
                </a:solidFill>
                <a:latin typeface="Comic Sans MS" panose="030F0702030302020204" pitchFamily="66" charset="0"/>
              </a:rPr>
              <a:t> line of best fit </a:t>
            </a:r>
            <a:r>
              <a:rPr 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(trend line) is drawn on a scatter diagram to find the direction of an association between two variables and to show the trend.  </a:t>
            </a:r>
            <a:endParaRPr lang="en-GB" sz="2400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Rectangle 9">
            <a:hlinkClick r:id="rId3"/>
            <a:extLst>
              <a:ext uri="{FF2B5EF4-FFF2-40B4-BE49-F238E27FC236}">
                <a16:creationId xmlns:a16="http://schemas.microsoft.com/office/drawing/2014/main" id="{47604995-21F6-4BE7-B774-E2471B486689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3"/>
            <a:extLst>
              <a:ext uri="{FF2B5EF4-FFF2-40B4-BE49-F238E27FC236}">
                <a16:creationId xmlns:a16="http://schemas.microsoft.com/office/drawing/2014/main" id="{76F38BCA-9240-4036-B8E8-EB04907A7AE6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971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30" grpId="0"/>
      <p:bldP spid="31" grpId="0"/>
      <p:bldP spid="3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44"/>
          <p:cNvSpPr>
            <a:spLocks/>
          </p:cNvSpPr>
          <p:nvPr/>
        </p:nvSpPr>
        <p:spPr bwMode="auto">
          <a:xfrm>
            <a:off x="5193739" y="2178878"/>
            <a:ext cx="3314700" cy="2743200"/>
          </a:xfrm>
          <a:custGeom>
            <a:avLst/>
            <a:gdLst>
              <a:gd name="T0" fmla="*/ 0 w 2088"/>
              <a:gd name="T1" fmla="*/ 1728 h 1728"/>
              <a:gd name="T2" fmla="*/ 2088 w 2088"/>
              <a:gd name="T3" fmla="*/ 0 h 172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088" h="1728">
                <a:moveTo>
                  <a:pt x="0" y="1728"/>
                </a:moveTo>
                <a:lnTo>
                  <a:pt x="2088" y="0"/>
                </a:lnTo>
              </a:path>
            </a:pathLst>
          </a:custGeom>
          <a:noFill/>
          <a:ln w="28575" cmpd="sng">
            <a:solidFill>
              <a:schemeClr val="accent2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1" name="Group 164"/>
          <p:cNvGrpSpPr>
            <a:grpSpLocks/>
          </p:cNvGrpSpPr>
          <p:nvPr/>
        </p:nvGrpSpPr>
        <p:grpSpPr bwMode="auto">
          <a:xfrm>
            <a:off x="5943039" y="2699578"/>
            <a:ext cx="1924050" cy="1879600"/>
            <a:chOff x="2044" y="2164"/>
            <a:chExt cx="1212" cy="1184"/>
          </a:xfrm>
        </p:grpSpPr>
        <p:sp>
          <p:nvSpPr>
            <p:cNvPr id="12" name="Line 147"/>
            <p:cNvSpPr>
              <a:spLocks noChangeShapeType="1"/>
            </p:cNvSpPr>
            <p:nvPr/>
          </p:nvSpPr>
          <p:spPr bwMode="auto">
            <a:xfrm flipV="1">
              <a:off x="2968" y="2406"/>
              <a:ext cx="0" cy="238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Line 148"/>
            <p:cNvSpPr>
              <a:spLocks noChangeShapeType="1"/>
            </p:cNvSpPr>
            <p:nvPr/>
          </p:nvSpPr>
          <p:spPr bwMode="auto">
            <a:xfrm flipV="1">
              <a:off x="3256" y="2164"/>
              <a:ext cx="0" cy="238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Line 149"/>
            <p:cNvSpPr>
              <a:spLocks noChangeShapeType="1"/>
            </p:cNvSpPr>
            <p:nvPr/>
          </p:nvSpPr>
          <p:spPr bwMode="auto">
            <a:xfrm flipV="1">
              <a:off x="2740" y="2590"/>
              <a:ext cx="0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Line 150"/>
            <p:cNvSpPr>
              <a:spLocks noChangeShapeType="1"/>
            </p:cNvSpPr>
            <p:nvPr/>
          </p:nvSpPr>
          <p:spPr bwMode="auto">
            <a:xfrm flipV="1">
              <a:off x="2668" y="2658"/>
              <a:ext cx="0" cy="312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Line 156"/>
            <p:cNvSpPr>
              <a:spLocks noChangeShapeType="1"/>
            </p:cNvSpPr>
            <p:nvPr/>
          </p:nvSpPr>
          <p:spPr bwMode="auto">
            <a:xfrm flipV="1">
              <a:off x="2368" y="2904"/>
              <a:ext cx="0" cy="18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Line 159"/>
            <p:cNvSpPr>
              <a:spLocks noChangeShapeType="1"/>
            </p:cNvSpPr>
            <p:nvPr/>
          </p:nvSpPr>
          <p:spPr bwMode="auto">
            <a:xfrm flipV="1">
              <a:off x="2044" y="3170"/>
              <a:ext cx="0" cy="178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9" name="Group 163"/>
          <p:cNvGrpSpPr>
            <a:grpSpLocks/>
          </p:cNvGrpSpPr>
          <p:nvPr/>
        </p:nvGrpSpPr>
        <p:grpSpPr bwMode="auto">
          <a:xfrm>
            <a:off x="5409639" y="2661478"/>
            <a:ext cx="2251075" cy="2079625"/>
            <a:chOff x="1708" y="2140"/>
            <a:chExt cx="1418" cy="1310"/>
          </a:xfrm>
        </p:grpSpPr>
        <p:sp>
          <p:nvSpPr>
            <p:cNvPr id="20" name="Line 145"/>
            <p:cNvSpPr>
              <a:spLocks noChangeShapeType="1"/>
            </p:cNvSpPr>
            <p:nvPr/>
          </p:nvSpPr>
          <p:spPr bwMode="auto">
            <a:xfrm>
              <a:off x="3126" y="2140"/>
              <a:ext cx="0" cy="13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Line 146"/>
            <p:cNvSpPr>
              <a:spLocks noChangeShapeType="1"/>
            </p:cNvSpPr>
            <p:nvPr/>
          </p:nvSpPr>
          <p:spPr bwMode="auto">
            <a:xfrm>
              <a:off x="2874" y="2338"/>
              <a:ext cx="0" cy="14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Line 151"/>
            <p:cNvSpPr>
              <a:spLocks noChangeShapeType="1"/>
            </p:cNvSpPr>
            <p:nvPr/>
          </p:nvSpPr>
          <p:spPr bwMode="auto">
            <a:xfrm>
              <a:off x="2418" y="2494"/>
              <a:ext cx="0" cy="36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Line 154"/>
            <p:cNvSpPr>
              <a:spLocks noChangeShapeType="1"/>
            </p:cNvSpPr>
            <p:nvPr/>
          </p:nvSpPr>
          <p:spPr bwMode="auto">
            <a:xfrm>
              <a:off x="2298" y="2826"/>
              <a:ext cx="0" cy="13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" name="Line 157"/>
            <p:cNvSpPr>
              <a:spLocks noChangeShapeType="1"/>
            </p:cNvSpPr>
            <p:nvPr/>
          </p:nvSpPr>
          <p:spPr bwMode="auto">
            <a:xfrm>
              <a:off x="1926" y="2886"/>
              <a:ext cx="0" cy="38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Line 158"/>
            <p:cNvSpPr>
              <a:spLocks noChangeShapeType="1"/>
            </p:cNvSpPr>
            <p:nvPr/>
          </p:nvSpPr>
          <p:spPr bwMode="auto">
            <a:xfrm>
              <a:off x="1708" y="3238"/>
              <a:ext cx="0" cy="21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2" name="Group 143"/>
          <p:cNvGrpSpPr>
            <a:grpSpLocks/>
          </p:cNvGrpSpPr>
          <p:nvPr/>
        </p:nvGrpSpPr>
        <p:grpSpPr bwMode="auto">
          <a:xfrm>
            <a:off x="5365189" y="2617028"/>
            <a:ext cx="2552700" cy="2019300"/>
            <a:chOff x="1380" y="2184"/>
            <a:chExt cx="1608" cy="1272"/>
          </a:xfrm>
        </p:grpSpPr>
        <p:sp>
          <p:nvSpPr>
            <p:cNvPr id="43" name="Oval 130"/>
            <p:cNvSpPr>
              <a:spLocks noChangeArrowheads="1"/>
            </p:cNvSpPr>
            <p:nvPr/>
          </p:nvSpPr>
          <p:spPr bwMode="auto">
            <a:xfrm>
              <a:off x="2040" y="3132"/>
              <a:ext cx="60" cy="6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4" name="Oval 131"/>
            <p:cNvSpPr>
              <a:spLocks noChangeArrowheads="1"/>
            </p:cNvSpPr>
            <p:nvPr/>
          </p:nvSpPr>
          <p:spPr bwMode="auto">
            <a:xfrm>
              <a:off x="2340" y="3012"/>
              <a:ext cx="60" cy="6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5" name="Oval 132"/>
            <p:cNvSpPr>
              <a:spLocks noChangeArrowheads="1"/>
            </p:cNvSpPr>
            <p:nvPr/>
          </p:nvSpPr>
          <p:spPr bwMode="auto">
            <a:xfrm>
              <a:off x="2640" y="2688"/>
              <a:ext cx="60" cy="6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6" name="Oval 133"/>
            <p:cNvSpPr>
              <a:spLocks noChangeArrowheads="1"/>
            </p:cNvSpPr>
            <p:nvPr/>
          </p:nvSpPr>
          <p:spPr bwMode="auto">
            <a:xfrm>
              <a:off x="2088" y="2532"/>
              <a:ext cx="60" cy="6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7" name="Oval 134"/>
            <p:cNvSpPr>
              <a:spLocks noChangeArrowheads="1"/>
            </p:cNvSpPr>
            <p:nvPr/>
          </p:nvSpPr>
          <p:spPr bwMode="auto">
            <a:xfrm>
              <a:off x="1596" y="2928"/>
              <a:ext cx="60" cy="6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8" name="Oval 135"/>
            <p:cNvSpPr>
              <a:spLocks noChangeArrowheads="1"/>
            </p:cNvSpPr>
            <p:nvPr/>
          </p:nvSpPr>
          <p:spPr bwMode="auto">
            <a:xfrm>
              <a:off x="1716" y="3396"/>
              <a:ext cx="60" cy="6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9" name="Oval 136"/>
            <p:cNvSpPr>
              <a:spLocks noChangeArrowheads="1"/>
            </p:cNvSpPr>
            <p:nvPr/>
          </p:nvSpPr>
          <p:spPr bwMode="auto">
            <a:xfrm>
              <a:off x="1968" y="2868"/>
              <a:ext cx="60" cy="6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0" name="Oval 137"/>
            <p:cNvSpPr>
              <a:spLocks noChangeArrowheads="1"/>
            </p:cNvSpPr>
            <p:nvPr/>
          </p:nvSpPr>
          <p:spPr bwMode="auto">
            <a:xfrm>
              <a:off x="2412" y="2724"/>
              <a:ext cx="60" cy="6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" name="Oval 139"/>
            <p:cNvSpPr>
              <a:spLocks noChangeArrowheads="1"/>
            </p:cNvSpPr>
            <p:nvPr/>
          </p:nvSpPr>
          <p:spPr bwMode="auto">
            <a:xfrm>
              <a:off x="2796" y="2184"/>
              <a:ext cx="60" cy="6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" name="Oval 140"/>
            <p:cNvSpPr>
              <a:spLocks noChangeArrowheads="1"/>
            </p:cNvSpPr>
            <p:nvPr/>
          </p:nvSpPr>
          <p:spPr bwMode="auto">
            <a:xfrm>
              <a:off x="1380" y="3276"/>
              <a:ext cx="60" cy="6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3" name="Oval 141"/>
            <p:cNvSpPr>
              <a:spLocks noChangeArrowheads="1"/>
            </p:cNvSpPr>
            <p:nvPr/>
          </p:nvSpPr>
          <p:spPr bwMode="auto">
            <a:xfrm>
              <a:off x="2928" y="2448"/>
              <a:ext cx="60" cy="6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4" name="Oval 142"/>
            <p:cNvSpPr>
              <a:spLocks noChangeArrowheads="1"/>
            </p:cNvSpPr>
            <p:nvPr/>
          </p:nvSpPr>
          <p:spPr bwMode="auto">
            <a:xfrm>
              <a:off x="2544" y="2376"/>
              <a:ext cx="60" cy="6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70" name="Rectangle 69"/>
          <p:cNvSpPr/>
          <p:nvPr/>
        </p:nvSpPr>
        <p:spPr>
          <a:xfrm>
            <a:off x="184499" y="68946"/>
            <a:ext cx="61686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3600" b="1" u="sng" dirty="0">
                <a:solidFill>
                  <a:srgbClr val="000000"/>
                </a:solidFill>
                <a:latin typeface="Comic Sans MS" panose="030F0702030302020204" pitchFamily="66" charset="0"/>
              </a:rPr>
              <a:t>Drawing a Line of Best Fit</a:t>
            </a:r>
            <a:endParaRPr lang="en-GB" sz="3600" b="1" u="sng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270435" y="848578"/>
            <a:ext cx="837452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</a:rPr>
              <a:t>A </a:t>
            </a:r>
            <a:r>
              <a:rPr lang="en-GB" alt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line of best fit</a:t>
            </a:r>
            <a:r>
              <a:rPr lang="en-GB" altLang="en-US" sz="2400" dirty="0">
                <a:latin typeface="Comic Sans MS" panose="030F0702030302020204" pitchFamily="66" charset="0"/>
              </a:rPr>
              <a:t> can be drawn to data that shows a correlation. </a:t>
            </a:r>
            <a:endParaRPr lang="en-GB" sz="2400" dirty="0"/>
          </a:p>
        </p:txBody>
      </p:sp>
      <p:sp>
        <p:nvSpPr>
          <p:cNvPr id="74" name="Rectangle 73"/>
          <p:cNvSpPr/>
          <p:nvPr/>
        </p:nvSpPr>
        <p:spPr>
          <a:xfrm>
            <a:off x="270435" y="1650305"/>
            <a:ext cx="478677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000" dirty="0">
                <a:latin typeface="Comic Sans MS" panose="030F0702030302020204" pitchFamily="66" charset="0"/>
              </a:rPr>
              <a:t>The stronger the correlation between the data, the easier it is to draw the line. </a:t>
            </a:r>
            <a:endParaRPr lang="en-GB" sz="2000" dirty="0"/>
          </a:p>
        </p:txBody>
      </p:sp>
      <p:sp>
        <p:nvSpPr>
          <p:cNvPr id="75" name="Rectangle 74"/>
          <p:cNvSpPr/>
          <p:nvPr/>
        </p:nvSpPr>
        <p:spPr>
          <a:xfrm>
            <a:off x="265041" y="3655521"/>
            <a:ext cx="48629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The line can be drawn </a:t>
            </a: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by eye</a:t>
            </a:r>
            <a:r>
              <a:rPr lang="en-GB" altLang="en-US" sz="2000" dirty="0">
                <a:latin typeface="Comic Sans MS" panose="030F0702030302020204" pitchFamily="66" charset="0"/>
              </a:rPr>
              <a:t> and should have </a:t>
            </a:r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roughly</a:t>
            </a:r>
            <a:r>
              <a:rPr lang="en-GB" altLang="en-US" sz="2000" dirty="0">
                <a:latin typeface="Comic Sans MS" panose="030F0702030302020204" pitchFamily="66" charset="0"/>
              </a:rPr>
              <a:t> the </a:t>
            </a: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same number</a:t>
            </a:r>
            <a:r>
              <a:rPr lang="en-GB" altLang="en-US" sz="2000" dirty="0">
                <a:latin typeface="Comic Sans MS" panose="030F0702030302020204" pitchFamily="66" charset="0"/>
              </a:rPr>
              <a:t> of data points on either side.</a:t>
            </a:r>
          </a:p>
        </p:txBody>
      </p:sp>
      <p:sp>
        <p:nvSpPr>
          <p:cNvPr id="76" name="Rectangle 75"/>
          <p:cNvSpPr/>
          <p:nvPr/>
        </p:nvSpPr>
        <p:spPr>
          <a:xfrm>
            <a:off x="272348" y="4847996"/>
            <a:ext cx="49213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The </a:t>
            </a:r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sum </a:t>
            </a:r>
            <a:r>
              <a:rPr lang="en-GB" altLang="en-US" sz="2000" dirty="0">
                <a:latin typeface="Comic Sans MS" panose="030F0702030302020204" pitchFamily="66" charset="0"/>
              </a:rPr>
              <a:t>of the </a:t>
            </a: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vertical</a:t>
            </a:r>
            <a:r>
              <a:rPr lang="en-GB" altLang="en-US" sz="2000" dirty="0">
                <a:latin typeface="Comic Sans MS" panose="030F0702030302020204" pitchFamily="66" charset="0"/>
              </a:rPr>
              <a:t> distances above the line should be </a:t>
            </a:r>
            <a:r>
              <a:rPr lang="en-GB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roughly</a:t>
            </a:r>
            <a:r>
              <a:rPr lang="en-GB" altLang="en-US" sz="2000" dirty="0">
                <a:latin typeface="Comic Sans MS" panose="030F0702030302020204" pitchFamily="66" charset="0"/>
              </a:rPr>
              <a:t> the same as those below.</a:t>
            </a:r>
          </a:p>
        </p:txBody>
      </p:sp>
      <p:sp>
        <p:nvSpPr>
          <p:cNvPr id="77" name="Line 2157"/>
          <p:cNvSpPr>
            <a:spLocks noChangeShapeType="1"/>
          </p:cNvSpPr>
          <p:nvPr/>
        </p:nvSpPr>
        <p:spPr bwMode="auto">
          <a:xfrm>
            <a:off x="5223270" y="5309138"/>
            <a:ext cx="38274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8" name="Line 2114"/>
          <p:cNvSpPr>
            <a:spLocks noChangeShapeType="1"/>
          </p:cNvSpPr>
          <p:nvPr/>
        </p:nvSpPr>
        <p:spPr bwMode="auto">
          <a:xfrm>
            <a:off x="5223270" y="1878550"/>
            <a:ext cx="0" cy="3443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9" name="Freeform 2218"/>
          <p:cNvSpPr>
            <a:spLocks/>
          </p:cNvSpPr>
          <p:nvPr/>
        </p:nvSpPr>
        <p:spPr bwMode="auto">
          <a:xfrm>
            <a:off x="5216757" y="5235289"/>
            <a:ext cx="385763" cy="133350"/>
          </a:xfrm>
          <a:custGeom>
            <a:avLst/>
            <a:gdLst>
              <a:gd name="T0" fmla="*/ 0 w 243"/>
              <a:gd name="T1" fmla="*/ 48 h 84"/>
              <a:gd name="T2" fmla="*/ 97 w 243"/>
              <a:gd name="T3" fmla="*/ 48 h 84"/>
              <a:gd name="T4" fmla="*/ 120 w 243"/>
              <a:gd name="T5" fmla="*/ 0 h 84"/>
              <a:gd name="T6" fmla="*/ 154 w 243"/>
              <a:gd name="T7" fmla="*/ 84 h 84"/>
              <a:gd name="T8" fmla="*/ 175 w 243"/>
              <a:gd name="T9" fmla="*/ 44 h 84"/>
              <a:gd name="T10" fmla="*/ 243 w 243"/>
              <a:gd name="T11" fmla="*/ 44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3" h="84">
                <a:moveTo>
                  <a:pt x="0" y="48"/>
                </a:moveTo>
                <a:lnTo>
                  <a:pt x="97" y="48"/>
                </a:lnTo>
                <a:lnTo>
                  <a:pt x="120" y="0"/>
                </a:lnTo>
                <a:lnTo>
                  <a:pt x="154" y="84"/>
                </a:lnTo>
                <a:lnTo>
                  <a:pt x="175" y="44"/>
                </a:lnTo>
                <a:lnTo>
                  <a:pt x="243" y="44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" name="Freeform 2220"/>
          <p:cNvSpPr>
            <a:spLocks/>
          </p:cNvSpPr>
          <p:nvPr/>
        </p:nvSpPr>
        <p:spPr bwMode="auto">
          <a:xfrm rot="5400000">
            <a:off x="5042879" y="5062998"/>
            <a:ext cx="385763" cy="133350"/>
          </a:xfrm>
          <a:custGeom>
            <a:avLst/>
            <a:gdLst>
              <a:gd name="T0" fmla="*/ 0 w 243"/>
              <a:gd name="T1" fmla="*/ 48 h 84"/>
              <a:gd name="T2" fmla="*/ 97 w 243"/>
              <a:gd name="T3" fmla="*/ 48 h 84"/>
              <a:gd name="T4" fmla="*/ 120 w 243"/>
              <a:gd name="T5" fmla="*/ 0 h 84"/>
              <a:gd name="T6" fmla="*/ 154 w 243"/>
              <a:gd name="T7" fmla="*/ 84 h 84"/>
              <a:gd name="T8" fmla="*/ 175 w 243"/>
              <a:gd name="T9" fmla="*/ 44 h 84"/>
              <a:gd name="T10" fmla="*/ 243 w 243"/>
              <a:gd name="T11" fmla="*/ 44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3" h="84">
                <a:moveTo>
                  <a:pt x="0" y="48"/>
                </a:moveTo>
                <a:lnTo>
                  <a:pt x="97" y="48"/>
                </a:lnTo>
                <a:lnTo>
                  <a:pt x="120" y="0"/>
                </a:lnTo>
                <a:lnTo>
                  <a:pt x="154" y="84"/>
                </a:lnTo>
                <a:lnTo>
                  <a:pt x="175" y="44"/>
                </a:lnTo>
                <a:lnTo>
                  <a:pt x="243" y="44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1" name="Oval 139"/>
          <p:cNvSpPr>
            <a:spLocks noChangeArrowheads="1"/>
          </p:cNvSpPr>
          <p:nvPr/>
        </p:nvSpPr>
        <p:spPr bwMode="auto">
          <a:xfrm>
            <a:off x="6710549" y="3560271"/>
            <a:ext cx="95250" cy="95250"/>
          </a:xfrm>
          <a:prstGeom prst="ellipse">
            <a:avLst/>
          </a:prstGeom>
          <a:solidFill>
            <a:srgbClr val="FF6600"/>
          </a:solidFill>
          <a:ln w="9525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Rectangle 81"/>
              <p:cNvSpPr/>
              <p:nvPr/>
            </p:nvSpPr>
            <p:spPr>
              <a:xfrm>
                <a:off x="272347" y="2849534"/>
                <a:ext cx="4786779" cy="7351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altLang="en-US" sz="2000" dirty="0">
                    <a:latin typeface="Comic Sans MS" panose="030F0702030302020204" pitchFamily="66" charset="0"/>
                  </a:rPr>
                  <a:t>The line of best fit should pass trough the mean point </a:t>
                </a:r>
                <a14:m>
                  <m:oMath xmlns:m="http://schemas.openxmlformats.org/officeDocument/2006/math">
                    <m:r>
                      <a:rPr lang="en-US" altLang="en-US" sz="2000" b="0" i="0" smtClean="0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̅"/>
                        <m:ctrlPr>
                          <a:rPr lang="en-GB" altLang="en-US" sz="20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altLang="en-US" sz="2000" b="0" i="1" smtClean="0">
                        <a:latin typeface="Cambria Math" panose="02040503050406030204" pitchFamily="18" charset="0"/>
                      </a:rPr>
                      <m:t>, </m:t>
                    </m:r>
                    <m:acc>
                      <m:accPr>
                        <m:chr m:val="̅"/>
                        <m:ctrlPr>
                          <a:rPr lang="en-US" altLang="en-US" sz="20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en-US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en-US" altLang="en-US" sz="2000" b="0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altLang="en-US" sz="2000" dirty="0">
                    <a:latin typeface="Comic Sans MS" panose="030F0702030302020204" pitchFamily="66" charset="0"/>
                  </a:rPr>
                  <a:t> </a:t>
                </a:r>
                <a:endParaRPr lang="en-GB" sz="2000" dirty="0"/>
              </a:p>
            </p:txBody>
          </p:sp>
        </mc:Choice>
        <mc:Fallback xmlns="">
          <p:sp>
            <p:nvSpPr>
              <p:cNvPr id="82" name="Rectangle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347" y="2849534"/>
                <a:ext cx="4786779" cy="735138"/>
              </a:xfrm>
              <a:prstGeom prst="rect">
                <a:avLst/>
              </a:prstGeom>
              <a:blipFill rotWithShape="0">
                <a:blip r:embed="rId4"/>
                <a:stretch>
                  <a:fillRect l="-1401" t="-4132" r="-2293"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Rectangle 82"/>
              <p:cNvSpPr/>
              <p:nvPr/>
            </p:nvSpPr>
            <p:spPr>
              <a:xfrm>
                <a:off x="6620896" y="3565837"/>
                <a:ext cx="79675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en-US" b="0" i="0" smtClean="0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̅"/>
                        <m:ctrlPr>
                          <a:rPr lang="en-GB" alt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, </m:t>
                    </m:r>
                    <m:acc>
                      <m:accPr>
                        <m:chr m:val="̅"/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en-US" altLang="en-US" b="0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altLang="en-US" dirty="0">
                    <a:latin typeface="Comic Sans MS" panose="030F0702030302020204" pitchFamily="66" charset="0"/>
                  </a:rPr>
                  <a:t> </a:t>
                </a:r>
                <a:endParaRPr lang="en-GB" dirty="0"/>
              </a:p>
            </p:txBody>
          </p:sp>
        </mc:Choice>
        <mc:Fallback xmlns="">
          <p:sp>
            <p:nvSpPr>
              <p:cNvPr id="83" name="Rectangle 8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0896" y="3565837"/>
                <a:ext cx="796757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2290" r="-9924" b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Rectangle 54">
            <a:hlinkClick r:id="rId6"/>
            <a:extLst>
              <a:ext uri="{FF2B5EF4-FFF2-40B4-BE49-F238E27FC236}">
                <a16:creationId xmlns:a16="http://schemas.microsoft.com/office/drawing/2014/main" id="{0DF2ED8B-126C-4982-96FC-AE8D3831DEE8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>
            <a:hlinkClick r:id="rId6"/>
            <a:extLst>
              <a:ext uri="{FF2B5EF4-FFF2-40B4-BE49-F238E27FC236}">
                <a16:creationId xmlns:a16="http://schemas.microsoft.com/office/drawing/2014/main" id="{4D5E4FBF-7D54-4BBC-96C1-0E74A3315896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435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74" grpId="0"/>
      <p:bldP spid="75" grpId="0"/>
      <p:bldP spid="76" grpId="0"/>
      <p:bldP spid="81" grpId="0" animBg="1"/>
      <p:bldP spid="82" grpId="0"/>
      <p:bldP spid="8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92" name="Group 2224"/>
          <p:cNvGrpSpPr>
            <a:grpSpLocks/>
          </p:cNvGrpSpPr>
          <p:nvPr/>
        </p:nvGrpSpPr>
        <p:grpSpPr bwMode="auto">
          <a:xfrm>
            <a:off x="400797" y="1114611"/>
            <a:ext cx="8394699" cy="5232400"/>
            <a:chOff x="244" y="880"/>
            <a:chExt cx="5288" cy="3296"/>
          </a:xfrm>
        </p:grpSpPr>
        <p:grpSp>
          <p:nvGrpSpPr>
            <p:cNvPr id="9377" name="Group 2209"/>
            <p:cNvGrpSpPr>
              <a:grpSpLocks/>
            </p:cNvGrpSpPr>
            <p:nvPr/>
          </p:nvGrpSpPr>
          <p:grpSpPr bwMode="auto">
            <a:xfrm>
              <a:off x="244" y="880"/>
              <a:ext cx="5288" cy="3296"/>
              <a:chOff x="244" y="880"/>
              <a:chExt cx="5288" cy="3296"/>
            </a:xfrm>
          </p:grpSpPr>
          <p:grpSp>
            <p:nvGrpSpPr>
              <p:cNvPr id="9376" name="Group 2208"/>
              <p:cNvGrpSpPr>
                <a:grpSpLocks/>
              </p:cNvGrpSpPr>
              <p:nvPr/>
            </p:nvGrpSpPr>
            <p:grpSpPr bwMode="auto">
              <a:xfrm>
                <a:off x="477" y="1724"/>
                <a:ext cx="3023" cy="2452"/>
                <a:chOff x="405" y="1707"/>
                <a:chExt cx="3023" cy="2452"/>
              </a:xfrm>
            </p:grpSpPr>
            <p:sp>
              <p:nvSpPr>
                <p:cNvPr id="9283" name="Text Box 2115"/>
                <p:cNvSpPr txBox="1">
                  <a:spLocks noChangeArrowheads="1"/>
                </p:cNvSpPr>
                <p:nvPr/>
              </p:nvSpPr>
              <p:spPr bwMode="auto">
                <a:xfrm>
                  <a:off x="1131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20</a:t>
                  </a:r>
                </a:p>
              </p:txBody>
            </p:sp>
            <p:sp>
              <p:nvSpPr>
                <p:cNvPr id="9284" name="Text Box 2116"/>
                <p:cNvSpPr txBox="1">
                  <a:spLocks noChangeArrowheads="1"/>
                </p:cNvSpPr>
                <p:nvPr/>
              </p:nvSpPr>
              <p:spPr bwMode="auto">
                <a:xfrm>
                  <a:off x="1395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86" name="Text Box 2118"/>
                <p:cNvSpPr txBox="1">
                  <a:spLocks noChangeArrowheads="1"/>
                </p:cNvSpPr>
                <p:nvPr/>
              </p:nvSpPr>
              <p:spPr bwMode="auto">
                <a:xfrm>
                  <a:off x="1659" y="3747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87" name="Text Box 2119"/>
                <p:cNvSpPr txBox="1">
                  <a:spLocks noChangeArrowheads="1"/>
                </p:cNvSpPr>
                <p:nvPr/>
              </p:nvSpPr>
              <p:spPr bwMode="auto">
                <a:xfrm>
                  <a:off x="1869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88" name="Text Box 2120"/>
                <p:cNvSpPr txBox="1">
                  <a:spLocks noChangeArrowheads="1"/>
                </p:cNvSpPr>
                <p:nvPr/>
              </p:nvSpPr>
              <p:spPr bwMode="auto">
                <a:xfrm>
                  <a:off x="2125" y="3743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289" name="Text Box 2121"/>
                <p:cNvSpPr txBox="1">
                  <a:spLocks noChangeArrowheads="1"/>
                </p:cNvSpPr>
                <p:nvPr/>
              </p:nvSpPr>
              <p:spPr bwMode="auto">
                <a:xfrm>
                  <a:off x="2365" y="3739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290" name="Text Box 2122"/>
                <p:cNvSpPr txBox="1">
                  <a:spLocks noChangeArrowheads="1"/>
                </p:cNvSpPr>
                <p:nvPr/>
              </p:nvSpPr>
              <p:spPr bwMode="auto">
                <a:xfrm>
                  <a:off x="2561" y="3743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291" name="Text Box 2123"/>
                <p:cNvSpPr txBox="1">
                  <a:spLocks noChangeArrowheads="1"/>
                </p:cNvSpPr>
                <p:nvPr/>
              </p:nvSpPr>
              <p:spPr bwMode="auto">
                <a:xfrm>
                  <a:off x="2809" y="3751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1400" dirty="0">
                      <a:latin typeface="Comic Sans MS" panose="030F0702030302020204" pitchFamily="66" charset="0"/>
                    </a:rPr>
                    <a:t>90</a:t>
                  </a:r>
                  <a:endParaRPr lang="en-GB" altLang="en-US" sz="14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9292" name="Text Box 2124"/>
                <p:cNvSpPr txBox="1">
                  <a:spLocks noChangeArrowheads="1"/>
                </p:cNvSpPr>
                <p:nvPr/>
              </p:nvSpPr>
              <p:spPr bwMode="auto">
                <a:xfrm>
                  <a:off x="3033" y="3747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294" name="Text Box 2126"/>
                <p:cNvSpPr txBox="1">
                  <a:spLocks noChangeArrowheads="1"/>
                </p:cNvSpPr>
                <p:nvPr/>
              </p:nvSpPr>
              <p:spPr bwMode="auto">
                <a:xfrm>
                  <a:off x="1731" y="3909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Science</a:t>
                  </a:r>
                </a:p>
              </p:txBody>
            </p:sp>
            <p:sp>
              <p:nvSpPr>
                <p:cNvPr id="9295" name="Text Box 2127"/>
                <p:cNvSpPr txBox="1">
                  <a:spLocks noChangeArrowheads="1"/>
                </p:cNvSpPr>
                <p:nvPr/>
              </p:nvSpPr>
              <p:spPr bwMode="auto">
                <a:xfrm>
                  <a:off x="675" y="337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97" name="Text Box 2129"/>
                <p:cNvSpPr txBox="1">
                  <a:spLocks noChangeArrowheads="1"/>
                </p:cNvSpPr>
                <p:nvPr/>
              </p:nvSpPr>
              <p:spPr bwMode="auto">
                <a:xfrm>
                  <a:off x="675" y="3125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98" name="Text Box 2130"/>
                <p:cNvSpPr txBox="1">
                  <a:spLocks noChangeArrowheads="1"/>
                </p:cNvSpPr>
                <p:nvPr/>
              </p:nvSpPr>
              <p:spPr bwMode="auto">
                <a:xfrm>
                  <a:off x="663" y="28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99" name="Text Box 2131"/>
                <p:cNvSpPr txBox="1">
                  <a:spLocks noChangeArrowheads="1"/>
                </p:cNvSpPr>
                <p:nvPr/>
              </p:nvSpPr>
              <p:spPr bwMode="auto">
                <a:xfrm>
                  <a:off x="667" y="265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300" name="Text Box 2132"/>
                <p:cNvSpPr txBox="1">
                  <a:spLocks noChangeArrowheads="1"/>
                </p:cNvSpPr>
                <p:nvPr/>
              </p:nvSpPr>
              <p:spPr bwMode="auto">
                <a:xfrm>
                  <a:off x="683" y="23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301" name="Text Box 2133"/>
                <p:cNvSpPr txBox="1">
                  <a:spLocks noChangeArrowheads="1"/>
                </p:cNvSpPr>
                <p:nvPr/>
              </p:nvSpPr>
              <p:spPr bwMode="auto">
                <a:xfrm>
                  <a:off x="679" y="2169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302" name="Text Box 2134"/>
                <p:cNvSpPr txBox="1">
                  <a:spLocks noChangeArrowheads="1"/>
                </p:cNvSpPr>
                <p:nvPr/>
              </p:nvSpPr>
              <p:spPr bwMode="auto">
                <a:xfrm>
                  <a:off x="671" y="1933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90</a:t>
                  </a:r>
                </a:p>
              </p:txBody>
            </p:sp>
            <p:grpSp>
              <p:nvGrpSpPr>
                <p:cNvPr id="9324" name="Group 2156"/>
                <p:cNvGrpSpPr>
                  <a:grpSpLocks/>
                </p:cNvGrpSpPr>
                <p:nvPr/>
              </p:nvGrpSpPr>
              <p:grpSpPr bwMode="auto">
                <a:xfrm>
                  <a:off x="1017" y="1815"/>
                  <a:ext cx="2411" cy="1928"/>
                  <a:chOff x="1349" y="1737"/>
                  <a:chExt cx="2411" cy="1928"/>
                </a:xfrm>
              </p:grpSpPr>
              <p:sp>
                <p:nvSpPr>
                  <p:cNvPr id="9170" name="Rectangle 2002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1" name="Rectangle 2003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2" name="Rectangle 2004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3" name="Rectangle 2005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4" name="Rectangle 2006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424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5" name="Rectangle 2007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6" name="Rectangle 2008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7" name="Rectangle 2009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8" name="Rectangle 2010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9" name="Rectangle 2011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2" name="Rectangle 2014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3" name="Rectangle 2015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4" name="Rectangle 2016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5" name="Rectangle 2017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6" name="Rectangle 2018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183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7" name="Rectangle 2019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8" name="Rectangle 2020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9" name="Rectangle 2021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0" name="Rectangle 2022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1" name="Rectangle 2023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3" name="Rectangle 2025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4" name="Rectangle 2026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5" name="Rectangle 2027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6" name="Rectangle 2028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7" name="Rectangle 2029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942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8" name="Rectangle 2030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9" name="Rectangle 2031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0" name="Rectangle 2032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1" name="Rectangle 2033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2" name="Rectangle 2034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4" name="Rectangle 2036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5" name="Rectangle 2037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6" name="Rectangle 2038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7" name="Rectangle 2039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8" name="Rectangle 2040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700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9" name="Rectangle 2041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0" name="Rectangle 2042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1" name="Rectangle 2043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2" name="Rectangle 2044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3" name="Rectangle 2045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5" name="Rectangle 2047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6" name="Rectangle 2048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7" name="Rectangle 2049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8" name="Rectangle 2050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9" name="Rectangle 2051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460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0" name="Rectangle 2052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1" name="Rectangle 2053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2" name="Rectangle 2054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3" name="Rectangle 2055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4" name="Rectangle 2056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6" name="Rectangle 2058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7" name="Rectangle 2059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8" name="Rectangle 2060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9" name="Rectangle 2061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0" name="Rectangle 2062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219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1" name="Rectangle 2063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2" name="Rectangle 2064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3" name="Rectangle 2065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4" name="Rectangle 2066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5" name="Rectangle 2067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7" name="Rectangle 2069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8" name="Rectangle 2070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9" name="Rectangle 2071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0" name="Rectangle 2072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1" name="Rectangle 2073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977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2" name="Rectangle 2074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3" name="Rectangle 2075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4" name="Rectangle 2076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5" name="Rectangle 2077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6" name="Rectangle 2078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8" name="Rectangle 2080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9" name="Rectangle 2081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0" name="Rectangle 2082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1" name="Rectangle 2083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2" name="Rectangle 2084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737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3" name="Rectangle 2085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4" name="Rectangle 2086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5" name="Rectangle 2087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6" name="Rectangle 2088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7" name="Rectangle 2089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9315" name="Text Box 2147"/>
                <p:cNvSpPr txBox="1">
                  <a:spLocks noChangeArrowheads="1"/>
                </p:cNvSpPr>
                <p:nvPr/>
              </p:nvSpPr>
              <p:spPr bwMode="auto">
                <a:xfrm>
                  <a:off x="614" y="1707"/>
                  <a:ext cx="449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316" name="Text Box 2148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42" y="2600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Maths</a:t>
                  </a:r>
                </a:p>
              </p:txBody>
            </p:sp>
            <p:sp>
              <p:nvSpPr>
                <p:cNvPr id="9325" name="Line 2157"/>
                <p:cNvSpPr>
                  <a:spLocks noChangeShapeType="1"/>
                </p:cNvSpPr>
                <p:nvPr/>
              </p:nvSpPr>
              <p:spPr bwMode="auto">
                <a:xfrm>
                  <a:off x="1017" y="3743"/>
                  <a:ext cx="2411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282" name="Line 2114"/>
                <p:cNvSpPr>
                  <a:spLocks noChangeShapeType="1"/>
                </p:cNvSpPr>
                <p:nvPr/>
              </p:nvSpPr>
              <p:spPr bwMode="auto">
                <a:xfrm flipH="1">
                  <a:off x="1017" y="1814"/>
                  <a:ext cx="14" cy="193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28" name="Text Box 2160" descr="Parchment"/>
              <p:cNvSpPr txBox="1">
                <a:spLocks noChangeArrowheads="1"/>
              </p:cNvSpPr>
              <p:nvPr/>
            </p:nvSpPr>
            <p:spPr bwMode="auto">
              <a:xfrm>
                <a:off x="328" y="1486"/>
                <a:ext cx="5088" cy="252"/>
              </a:xfrm>
              <a:prstGeom prst="rect">
                <a:avLst/>
              </a:prstGeom>
              <a:blipFill dpi="0" rotWithShape="0">
                <a:blip r:embed="rId4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(a)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Plot a 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scatter graph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for this data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.</a:t>
                </a:r>
              </a:p>
            </p:txBody>
          </p:sp>
          <p:sp>
            <p:nvSpPr>
              <p:cNvPr id="9351" name="Rectangle 2183"/>
              <p:cNvSpPr>
                <a:spLocks noChangeArrowheads="1"/>
              </p:cNvSpPr>
              <p:nvPr/>
            </p:nvSpPr>
            <p:spPr bwMode="auto">
              <a:xfrm>
                <a:off x="5066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95</a:t>
                </a:r>
              </a:p>
            </p:txBody>
          </p:sp>
          <p:sp>
            <p:nvSpPr>
              <p:cNvPr id="9350" name="Rectangle 2182"/>
              <p:cNvSpPr>
                <a:spLocks noChangeArrowheads="1"/>
              </p:cNvSpPr>
              <p:nvPr/>
            </p:nvSpPr>
            <p:spPr bwMode="auto">
              <a:xfrm>
                <a:off x="4600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49" name="Rectangle 2181"/>
              <p:cNvSpPr>
                <a:spLocks noChangeArrowheads="1"/>
              </p:cNvSpPr>
              <p:nvPr/>
            </p:nvSpPr>
            <p:spPr bwMode="auto">
              <a:xfrm>
                <a:off x="4134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75</a:t>
                </a:r>
              </a:p>
            </p:txBody>
          </p:sp>
          <p:sp>
            <p:nvSpPr>
              <p:cNvPr id="9348" name="Rectangle 2180"/>
              <p:cNvSpPr>
                <a:spLocks noChangeArrowheads="1"/>
              </p:cNvSpPr>
              <p:nvPr/>
            </p:nvSpPr>
            <p:spPr bwMode="auto">
              <a:xfrm>
                <a:off x="3668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47" name="Rectangle 2179"/>
              <p:cNvSpPr>
                <a:spLocks noChangeArrowheads="1"/>
              </p:cNvSpPr>
              <p:nvPr/>
            </p:nvSpPr>
            <p:spPr bwMode="auto">
              <a:xfrm>
                <a:off x="3202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46" name="Rectangle 2178"/>
              <p:cNvSpPr>
                <a:spLocks noChangeArrowheads="1"/>
              </p:cNvSpPr>
              <p:nvPr/>
            </p:nvSpPr>
            <p:spPr bwMode="auto">
              <a:xfrm>
                <a:off x="2735" y="1129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50</a:t>
                </a:r>
              </a:p>
            </p:txBody>
          </p:sp>
          <p:sp>
            <p:nvSpPr>
              <p:cNvPr id="9345" name="Rectangle 2177"/>
              <p:cNvSpPr>
                <a:spLocks noChangeArrowheads="1"/>
              </p:cNvSpPr>
              <p:nvPr/>
            </p:nvSpPr>
            <p:spPr bwMode="auto">
              <a:xfrm>
                <a:off x="2269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71</a:t>
                </a:r>
              </a:p>
            </p:txBody>
          </p:sp>
          <p:sp>
            <p:nvSpPr>
              <p:cNvPr id="9344" name="Rectangle 2176"/>
              <p:cNvSpPr>
                <a:spLocks noChangeArrowheads="1"/>
              </p:cNvSpPr>
              <p:nvPr/>
            </p:nvSpPr>
            <p:spPr bwMode="auto">
              <a:xfrm>
                <a:off x="1803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70</a:t>
                </a:r>
              </a:p>
            </p:txBody>
          </p:sp>
          <p:sp>
            <p:nvSpPr>
              <p:cNvPr id="9343" name="Rectangle 2175"/>
              <p:cNvSpPr>
                <a:spLocks noChangeArrowheads="1"/>
              </p:cNvSpPr>
              <p:nvPr/>
            </p:nvSpPr>
            <p:spPr bwMode="auto">
              <a:xfrm>
                <a:off x="1337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91</a:t>
                </a:r>
              </a:p>
            </p:txBody>
          </p:sp>
          <p:sp>
            <p:nvSpPr>
              <p:cNvPr id="9342" name="Rectangle 2174"/>
              <p:cNvSpPr>
                <a:spLocks noChangeArrowheads="1"/>
              </p:cNvSpPr>
              <p:nvPr/>
            </p:nvSpPr>
            <p:spPr bwMode="auto">
              <a:xfrm>
                <a:off x="871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48</a:t>
                </a:r>
              </a:p>
            </p:txBody>
          </p:sp>
          <p:sp>
            <p:nvSpPr>
              <p:cNvPr id="9341" name="Rectangle 2173"/>
              <p:cNvSpPr>
                <a:spLocks noChangeArrowheads="1"/>
              </p:cNvSpPr>
              <p:nvPr/>
            </p:nvSpPr>
            <p:spPr bwMode="auto">
              <a:xfrm>
                <a:off x="261" y="1147"/>
                <a:ext cx="558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Maths</a:t>
                </a:r>
              </a:p>
            </p:txBody>
          </p:sp>
          <p:sp>
            <p:nvSpPr>
              <p:cNvPr id="9340" name="Rectangle 2172"/>
              <p:cNvSpPr>
                <a:spLocks noChangeArrowheads="1"/>
              </p:cNvSpPr>
              <p:nvPr/>
            </p:nvSpPr>
            <p:spPr bwMode="auto">
              <a:xfrm>
                <a:off x="5066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39" name="Rectangle 2171"/>
              <p:cNvSpPr>
                <a:spLocks noChangeArrowheads="1"/>
              </p:cNvSpPr>
              <p:nvPr/>
            </p:nvSpPr>
            <p:spPr bwMode="auto">
              <a:xfrm>
                <a:off x="4600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45</a:t>
                </a:r>
              </a:p>
            </p:txBody>
          </p:sp>
          <p:sp>
            <p:nvSpPr>
              <p:cNvPr id="9338" name="Rectangle 2170"/>
              <p:cNvSpPr>
                <a:spLocks noChangeArrowheads="1"/>
              </p:cNvSpPr>
              <p:nvPr/>
            </p:nvSpPr>
            <p:spPr bwMode="auto">
              <a:xfrm>
                <a:off x="4134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67</a:t>
                </a:r>
              </a:p>
            </p:txBody>
          </p:sp>
          <p:sp>
            <p:nvSpPr>
              <p:cNvPr id="9337" name="Rectangle 2169"/>
              <p:cNvSpPr>
                <a:spLocks noChangeArrowheads="1"/>
              </p:cNvSpPr>
              <p:nvPr/>
            </p:nvSpPr>
            <p:spPr bwMode="auto">
              <a:xfrm>
                <a:off x="3668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56</a:t>
                </a:r>
              </a:p>
            </p:txBody>
          </p:sp>
          <p:sp>
            <p:nvSpPr>
              <p:cNvPr id="9336" name="Rectangle 2168"/>
              <p:cNvSpPr>
                <a:spLocks noChangeArrowheads="1"/>
              </p:cNvSpPr>
              <p:nvPr/>
            </p:nvSpPr>
            <p:spPr bwMode="auto">
              <a:xfrm>
                <a:off x="3202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73</a:t>
                </a:r>
              </a:p>
            </p:txBody>
          </p:sp>
          <p:sp>
            <p:nvSpPr>
              <p:cNvPr id="9335" name="Rectangle 2167"/>
              <p:cNvSpPr>
                <a:spLocks noChangeArrowheads="1"/>
              </p:cNvSpPr>
              <p:nvPr/>
            </p:nvSpPr>
            <p:spPr bwMode="auto">
              <a:xfrm>
                <a:off x="2735" y="880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30</a:t>
                </a:r>
              </a:p>
            </p:txBody>
          </p:sp>
          <p:sp>
            <p:nvSpPr>
              <p:cNvPr id="9334" name="Rectangle 2166"/>
              <p:cNvSpPr>
                <a:spLocks noChangeArrowheads="1"/>
              </p:cNvSpPr>
              <p:nvPr/>
            </p:nvSpPr>
            <p:spPr bwMode="auto">
              <a:xfrm>
                <a:off x="2269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33" name="Rectangle 2165"/>
              <p:cNvSpPr>
                <a:spLocks noChangeArrowheads="1"/>
              </p:cNvSpPr>
              <p:nvPr/>
            </p:nvSpPr>
            <p:spPr bwMode="auto">
              <a:xfrm>
                <a:off x="1803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32" name="Rectangle 2164"/>
              <p:cNvSpPr>
                <a:spLocks noChangeArrowheads="1"/>
              </p:cNvSpPr>
              <p:nvPr/>
            </p:nvSpPr>
            <p:spPr bwMode="auto">
              <a:xfrm>
                <a:off x="1337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79</a:t>
                </a:r>
              </a:p>
            </p:txBody>
          </p:sp>
          <p:sp>
            <p:nvSpPr>
              <p:cNvPr id="9331" name="Rectangle 2163"/>
              <p:cNvSpPr>
                <a:spLocks noChangeArrowheads="1"/>
              </p:cNvSpPr>
              <p:nvPr/>
            </p:nvSpPr>
            <p:spPr bwMode="auto">
              <a:xfrm>
                <a:off x="871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40</a:t>
                </a:r>
              </a:p>
            </p:txBody>
          </p:sp>
          <p:sp>
            <p:nvSpPr>
              <p:cNvPr id="9330" name="Rectangle 2162"/>
              <p:cNvSpPr>
                <a:spLocks noChangeArrowheads="1"/>
              </p:cNvSpPr>
              <p:nvPr/>
            </p:nvSpPr>
            <p:spPr bwMode="auto">
              <a:xfrm>
                <a:off x="244" y="913"/>
                <a:ext cx="642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Science</a:t>
                </a:r>
              </a:p>
            </p:txBody>
          </p:sp>
          <p:sp>
            <p:nvSpPr>
              <p:cNvPr id="9352" name="Line 2184"/>
              <p:cNvSpPr>
                <a:spLocks noChangeShapeType="1"/>
              </p:cNvSpPr>
              <p:nvPr/>
            </p:nvSpPr>
            <p:spPr bwMode="auto">
              <a:xfrm>
                <a:off x="267" y="880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3" name="Line 2185"/>
              <p:cNvSpPr>
                <a:spLocks noChangeShapeType="1"/>
              </p:cNvSpPr>
              <p:nvPr/>
            </p:nvSpPr>
            <p:spPr bwMode="auto">
              <a:xfrm>
                <a:off x="267" y="1125"/>
                <a:ext cx="5265" cy="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4" name="Line 2186"/>
              <p:cNvSpPr>
                <a:spLocks noChangeShapeType="1"/>
              </p:cNvSpPr>
              <p:nvPr/>
            </p:nvSpPr>
            <p:spPr bwMode="auto">
              <a:xfrm>
                <a:off x="267" y="1378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5" name="Line 2187"/>
              <p:cNvSpPr>
                <a:spLocks noChangeShapeType="1"/>
              </p:cNvSpPr>
              <p:nvPr/>
            </p:nvSpPr>
            <p:spPr bwMode="auto">
              <a:xfrm>
                <a:off x="267" y="889"/>
                <a:ext cx="1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6" name="Line 2188"/>
              <p:cNvSpPr>
                <a:spLocks noChangeShapeType="1"/>
              </p:cNvSpPr>
              <p:nvPr/>
            </p:nvSpPr>
            <p:spPr bwMode="auto">
              <a:xfrm>
                <a:off x="871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7" name="Line 2189"/>
              <p:cNvSpPr>
                <a:spLocks noChangeShapeType="1"/>
              </p:cNvSpPr>
              <p:nvPr/>
            </p:nvSpPr>
            <p:spPr bwMode="auto">
              <a:xfrm>
                <a:off x="1337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8" name="Line 2190"/>
              <p:cNvSpPr>
                <a:spLocks noChangeShapeType="1"/>
              </p:cNvSpPr>
              <p:nvPr/>
            </p:nvSpPr>
            <p:spPr bwMode="auto">
              <a:xfrm>
                <a:off x="1803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9" name="Line 2191"/>
              <p:cNvSpPr>
                <a:spLocks noChangeShapeType="1"/>
              </p:cNvSpPr>
              <p:nvPr/>
            </p:nvSpPr>
            <p:spPr bwMode="auto">
              <a:xfrm>
                <a:off x="2269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0" name="Line 2192"/>
              <p:cNvSpPr>
                <a:spLocks noChangeShapeType="1"/>
              </p:cNvSpPr>
              <p:nvPr/>
            </p:nvSpPr>
            <p:spPr bwMode="auto">
              <a:xfrm>
                <a:off x="2735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1" name="Line 2193"/>
              <p:cNvSpPr>
                <a:spLocks noChangeShapeType="1"/>
              </p:cNvSpPr>
              <p:nvPr/>
            </p:nvSpPr>
            <p:spPr bwMode="auto">
              <a:xfrm>
                <a:off x="3202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2" name="Line 2194"/>
              <p:cNvSpPr>
                <a:spLocks noChangeShapeType="1"/>
              </p:cNvSpPr>
              <p:nvPr/>
            </p:nvSpPr>
            <p:spPr bwMode="auto">
              <a:xfrm>
                <a:off x="3668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3" name="Line 2195"/>
              <p:cNvSpPr>
                <a:spLocks noChangeShapeType="1"/>
              </p:cNvSpPr>
              <p:nvPr/>
            </p:nvSpPr>
            <p:spPr bwMode="auto">
              <a:xfrm>
                <a:off x="4134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4" name="Line 2196"/>
              <p:cNvSpPr>
                <a:spLocks noChangeShapeType="1"/>
              </p:cNvSpPr>
              <p:nvPr/>
            </p:nvSpPr>
            <p:spPr bwMode="auto">
              <a:xfrm>
                <a:off x="4600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5" name="Line 2197"/>
              <p:cNvSpPr>
                <a:spLocks noChangeShapeType="1"/>
              </p:cNvSpPr>
              <p:nvPr/>
            </p:nvSpPr>
            <p:spPr bwMode="auto">
              <a:xfrm>
                <a:off x="5066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6" name="Line 2198"/>
              <p:cNvSpPr>
                <a:spLocks noChangeShapeType="1"/>
              </p:cNvSpPr>
              <p:nvPr/>
            </p:nvSpPr>
            <p:spPr bwMode="auto">
              <a:xfrm>
                <a:off x="5532" y="880"/>
                <a:ext cx="0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391" name="Group 2223"/>
            <p:cNvGrpSpPr>
              <a:grpSpLocks/>
            </p:cNvGrpSpPr>
            <p:nvPr/>
          </p:nvGrpSpPr>
          <p:grpSpPr bwMode="auto">
            <a:xfrm>
              <a:off x="1049" y="3519"/>
              <a:ext cx="281" cy="281"/>
              <a:chOff x="854" y="3609"/>
              <a:chExt cx="281" cy="281"/>
            </a:xfrm>
          </p:grpSpPr>
          <p:grpSp>
            <p:nvGrpSpPr>
              <p:cNvPr id="9390" name="Group 2222"/>
              <p:cNvGrpSpPr>
                <a:grpSpLocks/>
              </p:cNvGrpSpPr>
              <p:nvPr/>
            </p:nvGrpSpPr>
            <p:grpSpPr bwMode="auto">
              <a:xfrm>
                <a:off x="891" y="3616"/>
                <a:ext cx="244" cy="274"/>
                <a:chOff x="891" y="3616"/>
                <a:chExt cx="244" cy="274"/>
              </a:xfrm>
            </p:grpSpPr>
            <p:sp>
              <p:nvSpPr>
                <p:cNvPr id="9385" name="Line 2217"/>
                <p:cNvSpPr>
                  <a:spLocks noChangeShapeType="1"/>
                </p:cNvSpPr>
                <p:nvPr/>
              </p:nvSpPr>
              <p:spPr bwMode="auto">
                <a:xfrm>
                  <a:off x="900" y="3852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6" name="Freeform 2218"/>
                <p:cNvSpPr>
                  <a:spLocks/>
                </p:cNvSpPr>
                <p:nvPr/>
              </p:nvSpPr>
              <p:spPr bwMode="auto">
                <a:xfrm>
                  <a:off x="892" y="3806"/>
                  <a:ext cx="243" cy="84"/>
                </a:xfrm>
                <a:custGeom>
                  <a:avLst/>
                  <a:gdLst>
                    <a:gd name="T0" fmla="*/ 0 w 243"/>
                    <a:gd name="T1" fmla="*/ 48 h 84"/>
                    <a:gd name="T2" fmla="*/ 97 w 243"/>
                    <a:gd name="T3" fmla="*/ 48 h 84"/>
                    <a:gd name="T4" fmla="*/ 120 w 243"/>
                    <a:gd name="T5" fmla="*/ 0 h 84"/>
                    <a:gd name="T6" fmla="*/ 154 w 243"/>
                    <a:gd name="T7" fmla="*/ 84 h 84"/>
                    <a:gd name="T8" fmla="*/ 175 w 243"/>
                    <a:gd name="T9" fmla="*/ 44 h 84"/>
                    <a:gd name="T10" fmla="*/ 243 w 243"/>
                    <a:gd name="T11" fmla="*/ 44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43" h="84">
                      <a:moveTo>
                        <a:pt x="0" y="48"/>
                      </a:moveTo>
                      <a:lnTo>
                        <a:pt x="97" y="48"/>
                      </a:lnTo>
                      <a:lnTo>
                        <a:pt x="120" y="0"/>
                      </a:lnTo>
                      <a:lnTo>
                        <a:pt x="154" y="84"/>
                      </a:lnTo>
                      <a:lnTo>
                        <a:pt x="175" y="44"/>
                      </a:lnTo>
                      <a:lnTo>
                        <a:pt x="243" y="44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7" name="Line 2219"/>
                <p:cNvSpPr>
                  <a:spLocks noChangeShapeType="1"/>
                </p:cNvSpPr>
                <p:nvPr/>
              </p:nvSpPr>
              <p:spPr bwMode="auto">
                <a:xfrm rot="5400000">
                  <a:off x="774" y="3733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88" name="Freeform 2220"/>
              <p:cNvSpPr>
                <a:spLocks/>
              </p:cNvSpPr>
              <p:nvPr/>
            </p:nvSpPr>
            <p:spPr bwMode="auto">
              <a:xfrm rot="5400000">
                <a:off x="774" y="3689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9373" name="Rectangle 2205"/>
          <p:cNvSpPr>
            <a:spLocks noChangeArrowheads="1"/>
          </p:cNvSpPr>
          <p:nvPr/>
        </p:nvSpPr>
        <p:spPr bwMode="auto">
          <a:xfrm>
            <a:off x="1396159" y="1120867"/>
            <a:ext cx="736600" cy="80645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374" name="Oval 2206"/>
          <p:cNvSpPr>
            <a:spLocks noChangeArrowheads="1"/>
          </p:cNvSpPr>
          <p:nvPr/>
        </p:nvSpPr>
        <p:spPr bwMode="auto">
          <a:xfrm>
            <a:off x="2847974" y="459908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Text Box 118" descr="Parchment"/>
          <p:cNvSpPr txBox="1">
            <a:spLocks noChangeArrowheads="1"/>
          </p:cNvSpPr>
          <p:nvPr/>
        </p:nvSpPr>
        <p:spPr bwMode="auto">
          <a:xfrm>
            <a:off x="533400" y="261938"/>
            <a:ext cx="8077200" cy="70802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Ten students were surveyed to find the number of marks they received in a Maths test and a Science test. The results were:</a:t>
            </a:r>
          </a:p>
        </p:txBody>
      </p:sp>
      <p:sp>
        <p:nvSpPr>
          <p:cNvPr id="154" name="Rectangle 153">
            <a:hlinkClick r:id="rId5"/>
            <a:extLst>
              <a:ext uri="{FF2B5EF4-FFF2-40B4-BE49-F238E27FC236}">
                <a16:creationId xmlns:a16="http://schemas.microsoft.com/office/drawing/2014/main" id="{DDFA4077-8EA8-4C42-8596-3C72FEAEFE38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5" name="Rectangle 154">
            <a:hlinkClick r:id="rId5"/>
            <a:extLst>
              <a:ext uri="{FF2B5EF4-FFF2-40B4-BE49-F238E27FC236}">
                <a16:creationId xmlns:a16="http://schemas.microsoft.com/office/drawing/2014/main" id="{BD4E2651-A810-4F50-B17E-23C6720D330A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2657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3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3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73" grpId="0" animBg="1"/>
      <p:bldP spid="937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92" name="Group 2224"/>
          <p:cNvGrpSpPr>
            <a:grpSpLocks/>
          </p:cNvGrpSpPr>
          <p:nvPr/>
        </p:nvGrpSpPr>
        <p:grpSpPr bwMode="auto">
          <a:xfrm>
            <a:off x="400797" y="1114611"/>
            <a:ext cx="8394699" cy="5232400"/>
            <a:chOff x="244" y="880"/>
            <a:chExt cx="5288" cy="3296"/>
          </a:xfrm>
        </p:grpSpPr>
        <p:grpSp>
          <p:nvGrpSpPr>
            <p:cNvPr id="9377" name="Group 2209"/>
            <p:cNvGrpSpPr>
              <a:grpSpLocks/>
            </p:cNvGrpSpPr>
            <p:nvPr/>
          </p:nvGrpSpPr>
          <p:grpSpPr bwMode="auto">
            <a:xfrm>
              <a:off x="244" y="880"/>
              <a:ext cx="5288" cy="3296"/>
              <a:chOff x="244" y="880"/>
              <a:chExt cx="5288" cy="3296"/>
            </a:xfrm>
          </p:grpSpPr>
          <p:grpSp>
            <p:nvGrpSpPr>
              <p:cNvPr id="9376" name="Group 2208"/>
              <p:cNvGrpSpPr>
                <a:grpSpLocks/>
              </p:cNvGrpSpPr>
              <p:nvPr/>
            </p:nvGrpSpPr>
            <p:grpSpPr bwMode="auto">
              <a:xfrm>
                <a:off x="477" y="1724"/>
                <a:ext cx="3023" cy="2452"/>
                <a:chOff x="405" y="1707"/>
                <a:chExt cx="3023" cy="2452"/>
              </a:xfrm>
            </p:grpSpPr>
            <p:sp>
              <p:nvSpPr>
                <p:cNvPr id="9283" name="Text Box 2115"/>
                <p:cNvSpPr txBox="1">
                  <a:spLocks noChangeArrowheads="1"/>
                </p:cNvSpPr>
                <p:nvPr/>
              </p:nvSpPr>
              <p:spPr bwMode="auto">
                <a:xfrm>
                  <a:off x="1131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20</a:t>
                  </a:r>
                </a:p>
              </p:txBody>
            </p:sp>
            <p:sp>
              <p:nvSpPr>
                <p:cNvPr id="9284" name="Text Box 2116"/>
                <p:cNvSpPr txBox="1">
                  <a:spLocks noChangeArrowheads="1"/>
                </p:cNvSpPr>
                <p:nvPr/>
              </p:nvSpPr>
              <p:spPr bwMode="auto">
                <a:xfrm>
                  <a:off x="1395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86" name="Text Box 2118"/>
                <p:cNvSpPr txBox="1">
                  <a:spLocks noChangeArrowheads="1"/>
                </p:cNvSpPr>
                <p:nvPr/>
              </p:nvSpPr>
              <p:spPr bwMode="auto">
                <a:xfrm>
                  <a:off x="1659" y="3747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87" name="Text Box 2119"/>
                <p:cNvSpPr txBox="1">
                  <a:spLocks noChangeArrowheads="1"/>
                </p:cNvSpPr>
                <p:nvPr/>
              </p:nvSpPr>
              <p:spPr bwMode="auto">
                <a:xfrm>
                  <a:off x="1869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88" name="Text Box 2120"/>
                <p:cNvSpPr txBox="1">
                  <a:spLocks noChangeArrowheads="1"/>
                </p:cNvSpPr>
                <p:nvPr/>
              </p:nvSpPr>
              <p:spPr bwMode="auto">
                <a:xfrm>
                  <a:off x="2125" y="3743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289" name="Text Box 2121"/>
                <p:cNvSpPr txBox="1">
                  <a:spLocks noChangeArrowheads="1"/>
                </p:cNvSpPr>
                <p:nvPr/>
              </p:nvSpPr>
              <p:spPr bwMode="auto">
                <a:xfrm>
                  <a:off x="2365" y="3739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290" name="Text Box 2122"/>
                <p:cNvSpPr txBox="1">
                  <a:spLocks noChangeArrowheads="1"/>
                </p:cNvSpPr>
                <p:nvPr/>
              </p:nvSpPr>
              <p:spPr bwMode="auto">
                <a:xfrm>
                  <a:off x="2561" y="3743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291" name="Text Box 2123"/>
                <p:cNvSpPr txBox="1">
                  <a:spLocks noChangeArrowheads="1"/>
                </p:cNvSpPr>
                <p:nvPr/>
              </p:nvSpPr>
              <p:spPr bwMode="auto">
                <a:xfrm>
                  <a:off x="2809" y="3751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1400" dirty="0">
                      <a:latin typeface="Comic Sans MS" panose="030F0702030302020204" pitchFamily="66" charset="0"/>
                    </a:rPr>
                    <a:t>90</a:t>
                  </a:r>
                  <a:endParaRPr lang="en-GB" altLang="en-US" sz="14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9292" name="Text Box 2124"/>
                <p:cNvSpPr txBox="1">
                  <a:spLocks noChangeArrowheads="1"/>
                </p:cNvSpPr>
                <p:nvPr/>
              </p:nvSpPr>
              <p:spPr bwMode="auto">
                <a:xfrm>
                  <a:off x="3033" y="3747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294" name="Text Box 2126"/>
                <p:cNvSpPr txBox="1">
                  <a:spLocks noChangeArrowheads="1"/>
                </p:cNvSpPr>
                <p:nvPr/>
              </p:nvSpPr>
              <p:spPr bwMode="auto">
                <a:xfrm>
                  <a:off x="1731" y="3909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Science</a:t>
                  </a:r>
                </a:p>
              </p:txBody>
            </p:sp>
            <p:sp>
              <p:nvSpPr>
                <p:cNvPr id="9295" name="Text Box 2127"/>
                <p:cNvSpPr txBox="1">
                  <a:spLocks noChangeArrowheads="1"/>
                </p:cNvSpPr>
                <p:nvPr/>
              </p:nvSpPr>
              <p:spPr bwMode="auto">
                <a:xfrm>
                  <a:off x="675" y="337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97" name="Text Box 2129"/>
                <p:cNvSpPr txBox="1">
                  <a:spLocks noChangeArrowheads="1"/>
                </p:cNvSpPr>
                <p:nvPr/>
              </p:nvSpPr>
              <p:spPr bwMode="auto">
                <a:xfrm>
                  <a:off x="675" y="3125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98" name="Text Box 2130"/>
                <p:cNvSpPr txBox="1">
                  <a:spLocks noChangeArrowheads="1"/>
                </p:cNvSpPr>
                <p:nvPr/>
              </p:nvSpPr>
              <p:spPr bwMode="auto">
                <a:xfrm>
                  <a:off x="663" y="28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99" name="Text Box 2131"/>
                <p:cNvSpPr txBox="1">
                  <a:spLocks noChangeArrowheads="1"/>
                </p:cNvSpPr>
                <p:nvPr/>
              </p:nvSpPr>
              <p:spPr bwMode="auto">
                <a:xfrm>
                  <a:off x="667" y="265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300" name="Text Box 2132"/>
                <p:cNvSpPr txBox="1">
                  <a:spLocks noChangeArrowheads="1"/>
                </p:cNvSpPr>
                <p:nvPr/>
              </p:nvSpPr>
              <p:spPr bwMode="auto">
                <a:xfrm>
                  <a:off x="683" y="23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301" name="Text Box 2133"/>
                <p:cNvSpPr txBox="1">
                  <a:spLocks noChangeArrowheads="1"/>
                </p:cNvSpPr>
                <p:nvPr/>
              </p:nvSpPr>
              <p:spPr bwMode="auto">
                <a:xfrm>
                  <a:off x="679" y="2169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302" name="Text Box 2134"/>
                <p:cNvSpPr txBox="1">
                  <a:spLocks noChangeArrowheads="1"/>
                </p:cNvSpPr>
                <p:nvPr/>
              </p:nvSpPr>
              <p:spPr bwMode="auto">
                <a:xfrm>
                  <a:off x="671" y="1933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90</a:t>
                  </a:r>
                </a:p>
              </p:txBody>
            </p:sp>
            <p:grpSp>
              <p:nvGrpSpPr>
                <p:cNvPr id="9324" name="Group 2156"/>
                <p:cNvGrpSpPr>
                  <a:grpSpLocks/>
                </p:cNvGrpSpPr>
                <p:nvPr/>
              </p:nvGrpSpPr>
              <p:grpSpPr bwMode="auto">
                <a:xfrm>
                  <a:off x="1017" y="1815"/>
                  <a:ext cx="2411" cy="1928"/>
                  <a:chOff x="1349" y="1737"/>
                  <a:chExt cx="2411" cy="1928"/>
                </a:xfrm>
              </p:grpSpPr>
              <p:sp>
                <p:nvSpPr>
                  <p:cNvPr id="9170" name="Rectangle 2002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1" name="Rectangle 2003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2" name="Rectangle 2004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3" name="Rectangle 2005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4" name="Rectangle 2006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424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5" name="Rectangle 2007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6" name="Rectangle 2008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7" name="Rectangle 2009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8" name="Rectangle 2010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9" name="Rectangle 2011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2" name="Rectangle 2014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3" name="Rectangle 2015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4" name="Rectangle 2016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5" name="Rectangle 2017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6" name="Rectangle 2018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183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7" name="Rectangle 2019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8" name="Rectangle 2020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9" name="Rectangle 2021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0" name="Rectangle 2022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1" name="Rectangle 2023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3" name="Rectangle 2025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4" name="Rectangle 2026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5" name="Rectangle 2027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6" name="Rectangle 2028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7" name="Rectangle 2029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942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8" name="Rectangle 2030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9" name="Rectangle 2031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0" name="Rectangle 2032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1" name="Rectangle 2033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2" name="Rectangle 2034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4" name="Rectangle 2036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5" name="Rectangle 2037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6" name="Rectangle 2038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7" name="Rectangle 2039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8" name="Rectangle 2040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700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9" name="Rectangle 2041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0" name="Rectangle 2042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1" name="Rectangle 2043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2" name="Rectangle 2044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3" name="Rectangle 2045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5" name="Rectangle 2047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6" name="Rectangle 2048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7" name="Rectangle 2049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8" name="Rectangle 2050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9" name="Rectangle 2051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460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0" name="Rectangle 2052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1" name="Rectangle 2053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2" name="Rectangle 2054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3" name="Rectangle 2055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4" name="Rectangle 2056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6" name="Rectangle 2058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7" name="Rectangle 2059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8" name="Rectangle 2060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9" name="Rectangle 2061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0" name="Rectangle 2062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219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1" name="Rectangle 2063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2" name="Rectangle 2064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3" name="Rectangle 2065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4" name="Rectangle 2066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5" name="Rectangle 2067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7" name="Rectangle 2069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8" name="Rectangle 2070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9" name="Rectangle 2071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0" name="Rectangle 2072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1" name="Rectangle 2073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977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2" name="Rectangle 2074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3" name="Rectangle 2075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4" name="Rectangle 2076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5" name="Rectangle 2077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6" name="Rectangle 2078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8" name="Rectangle 2080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9" name="Rectangle 2081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0" name="Rectangle 2082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1" name="Rectangle 2083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2" name="Rectangle 2084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737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3" name="Rectangle 2085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4" name="Rectangle 2086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5" name="Rectangle 2087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6" name="Rectangle 2088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7" name="Rectangle 2089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9315" name="Text Box 2147"/>
                <p:cNvSpPr txBox="1">
                  <a:spLocks noChangeArrowheads="1"/>
                </p:cNvSpPr>
                <p:nvPr/>
              </p:nvSpPr>
              <p:spPr bwMode="auto">
                <a:xfrm>
                  <a:off x="614" y="1707"/>
                  <a:ext cx="449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316" name="Text Box 2148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42" y="2600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Maths</a:t>
                  </a:r>
                </a:p>
              </p:txBody>
            </p:sp>
            <p:sp>
              <p:nvSpPr>
                <p:cNvPr id="9325" name="Line 2157"/>
                <p:cNvSpPr>
                  <a:spLocks noChangeShapeType="1"/>
                </p:cNvSpPr>
                <p:nvPr/>
              </p:nvSpPr>
              <p:spPr bwMode="auto">
                <a:xfrm>
                  <a:off x="1017" y="3743"/>
                  <a:ext cx="2411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282" name="Line 2114"/>
                <p:cNvSpPr>
                  <a:spLocks noChangeShapeType="1"/>
                </p:cNvSpPr>
                <p:nvPr/>
              </p:nvSpPr>
              <p:spPr bwMode="auto">
                <a:xfrm flipH="1">
                  <a:off x="1017" y="1814"/>
                  <a:ext cx="14" cy="193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28" name="Text Box 2160" descr="Parchment"/>
              <p:cNvSpPr txBox="1">
                <a:spLocks noChangeArrowheads="1"/>
              </p:cNvSpPr>
              <p:nvPr/>
            </p:nvSpPr>
            <p:spPr bwMode="auto">
              <a:xfrm>
                <a:off x="328" y="1486"/>
                <a:ext cx="5088" cy="252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(a)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Plot a 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scatter graph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for this data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.</a:t>
                </a:r>
              </a:p>
            </p:txBody>
          </p:sp>
          <p:sp>
            <p:nvSpPr>
              <p:cNvPr id="9351" name="Rectangle 2183"/>
              <p:cNvSpPr>
                <a:spLocks noChangeArrowheads="1"/>
              </p:cNvSpPr>
              <p:nvPr/>
            </p:nvSpPr>
            <p:spPr bwMode="auto">
              <a:xfrm>
                <a:off x="5066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95</a:t>
                </a:r>
              </a:p>
            </p:txBody>
          </p:sp>
          <p:sp>
            <p:nvSpPr>
              <p:cNvPr id="9350" name="Rectangle 2182"/>
              <p:cNvSpPr>
                <a:spLocks noChangeArrowheads="1"/>
              </p:cNvSpPr>
              <p:nvPr/>
            </p:nvSpPr>
            <p:spPr bwMode="auto">
              <a:xfrm>
                <a:off x="4600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49" name="Rectangle 2181"/>
              <p:cNvSpPr>
                <a:spLocks noChangeArrowheads="1"/>
              </p:cNvSpPr>
              <p:nvPr/>
            </p:nvSpPr>
            <p:spPr bwMode="auto">
              <a:xfrm>
                <a:off x="4134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75</a:t>
                </a:r>
              </a:p>
            </p:txBody>
          </p:sp>
          <p:sp>
            <p:nvSpPr>
              <p:cNvPr id="9348" name="Rectangle 2180"/>
              <p:cNvSpPr>
                <a:spLocks noChangeArrowheads="1"/>
              </p:cNvSpPr>
              <p:nvPr/>
            </p:nvSpPr>
            <p:spPr bwMode="auto">
              <a:xfrm>
                <a:off x="3668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47" name="Rectangle 2179"/>
              <p:cNvSpPr>
                <a:spLocks noChangeArrowheads="1"/>
              </p:cNvSpPr>
              <p:nvPr/>
            </p:nvSpPr>
            <p:spPr bwMode="auto">
              <a:xfrm>
                <a:off x="3202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46" name="Rectangle 2178"/>
              <p:cNvSpPr>
                <a:spLocks noChangeArrowheads="1"/>
              </p:cNvSpPr>
              <p:nvPr/>
            </p:nvSpPr>
            <p:spPr bwMode="auto">
              <a:xfrm>
                <a:off x="2735" y="1129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50</a:t>
                </a:r>
              </a:p>
            </p:txBody>
          </p:sp>
          <p:sp>
            <p:nvSpPr>
              <p:cNvPr id="9345" name="Rectangle 2177"/>
              <p:cNvSpPr>
                <a:spLocks noChangeArrowheads="1"/>
              </p:cNvSpPr>
              <p:nvPr/>
            </p:nvSpPr>
            <p:spPr bwMode="auto">
              <a:xfrm>
                <a:off x="2269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71</a:t>
                </a:r>
              </a:p>
            </p:txBody>
          </p:sp>
          <p:sp>
            <p:nvSpPr>
              <p:cNvPr id="9344" name="Rectangle 2176"/>
              <p:cNvSpPr>
                <a:spLocks noChangeArrowheads="1"/>
              </p:cNvSpPr>
              <p:nvPr/>
            </p:nvSpPr>
            <p:spPr bwMode="auto">
              <a:xfrm>
                <a:off x="1803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70</a:t>
                </a:r>
              </a:p>
            </p:txBody>
          </p:sp>
          <p:sp>
            <p:nvSpPr>
              <p:cNvPr id="9343" name="Rectangle 2175"/>
              <p:cNvSpPr>
                <a:spLocks noChangeArrowheads="1"/>
              </p:cNvSpPr>
              <p:nvPr/>
            </p:nvSpPr>
            <p:spPr bwMode="auto">
              <a:xfrm>
                <a:off x="1337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91</a:t>
                </a:r>
              </a:p>
            </p:txBody>
          </p:sp>
          <p:sp>
            <p:nvSpPr>
              <p:cNvPr id="9342" name="Rectangle 2174"/>
              <p:cNvSpPr>
                <a:spLocks noChangeArrowheads="1"/>
              </p:cNvSpPr>
              <p:nvPr/>
            </p:nvSpPr>
            <p:spPr bwMode="auto">
              <a:xfrm>
                <a:off x="871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48</a:t>
                </a:r>
              </a:p>
            </p:txBody>
          </p:sp>
          <p:sp>
            <p:nvSpPr>
              <p:cNvPr id="9341" name="Rectangle 2173"/>
              <p:cNvSpPr>
                <a:spLocks noChangeArrowheads="1"/>
              </p:cNvSpPr>
              <p:nvPr/>
            </p:nvSpPr>
            <p:spPr bwMode="auto">
              <a:xfrm>
                <a:off x="261" y="1147"/>
                <a:ext cx="558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Maths</a:t>
                </a:r>
              </a:p>
            </p:txBody>
          </p:sp>
          <p:sp>
            <p:nvSpPr>
              <p:cNvPr id="9340" name="Rectangle 2172"/>
              <p:cNvSpPr>
                <a:spLocks noChangeArrowheads="1"/>
              </p:cNvSpPr>
              <p:nvPr/>
            </p:nvSpPr>
            <p:spPr bwMode="auto">
              <a:xfrm>
                <a:off x="5066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39" name="Rectangle 2171"/>
              <p:cNvSpPr>
                <a:spLocks noChangeArrowheads="1"/>
              </p:cNvSpPr>
              <p:nvPr/>
            </p:nvSpPr>
            <p:spPr bwMode="auto">
              <a:xfrm>
                <a:off x="4600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45</a:t>
                </a:r>
              </a:p>
            </p:txBody>
          </p:sp>
          <p:sp>
            <p:nvSpPr>
              <p:cNvPr id="9338" name="Rectangle 2170"/>
              <p:cNvSpPr>
                <a:spLocks noChangeArrowheads="1"/>
              </p:cNvSpPr>
              <p:nvPr/>
            </p:nvSpPr>
            <p:spPr bwMode="auto">
              <a:xfrm>
                <a:off x="4134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67</a:t>
                </a:r>
              </a:p>
            </p:txBody>
          </p:sp>
          <p:sp>
            <p:nvSpPr>
              <p:cNvPr id="9337" name="Rectangle 2169"/>
              <p:cNvSpPr>
                <a:spLocks noChangeArrowheads="1"/>
              </p:cNvSpPr>
              <p:nvPr/>
            </p:nvSpPr>
            <p:spPr bwMode="auto">
              <a:xfrm>
                <a:off x="3668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56</a:t>
                </a:r>
              </a:p>
            </p:txBody>
          </p:sp>
          <p:sp>
            <p:nvSpPr>
              <p:cNvPr id="9336" name="Rectangle 2168"/>
              <p:cNvSpPr>
                <a:spLocks noChangeArrowheads="1"/>
              </p:cNvSpPr>
              <p:nvPr/>
            </p:nvSpPr>
            <p:spPr bwMode="auto">
              <a:xfrm>
                <a:off x="3202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73</a:t>
                </a:r>
              </a:p>
            </p:txBody>
          </p:sp>
          <p:sp>
            <p:nvSpPr>
              <p:cNvPr id="9335" name="Rectangle 2167"/>
              <p:cNvSpPr>
                <a:spLocks noChangeArrowheads="1"/>
              </p:cNvSpPr>
              <p:nvPr/>
            </p:nvSpPr>
            <p:spPr bwMode="auto">
              <a:xfrm>
                <a:off x="2735" y="880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30</a:t>
                </a:r>
              </a:p>
            </p:txBody>
          </p:sp>
          <p:sp>
            <p:nvSpPr>
              <p:cNvPr id="9334" name="Rectangle 2166"/>
              <p:cNvSpPr>
                <a:spLocks noChangeArrowheads="1"/>
              </p:cNvSpPr>
              <p:nvPr/>
            </p:nvSpPr>
            <p:spPr bwMode="auto">
              <a:xfrm>
                <a:off x="2269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33" name="Rectangle 2165"/>
              <p:cNvSpPr>
                <a:spLocks noChangeArrowheads="1"/>
              </p:cNvSpPr>
              <p:nvPr/>
            </p:nvSpPr>
            <p:spPr bwMode="auto">
              <a:xfrm>
                <a:off x="1803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32" name="Rectangle 2164"/>
              <p:cNvSpPr>
                <a:spLocks noChangeArrowheads="1"/>
              </p:cNvSpPr>
              <p:nvPr/>
            </p:nvSpPr>
            <p:spPr bwMode="auto">
              <a:xfrm>
                <a:off x="1337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79</a:t>
                </a:r>
              </a:p>
            </p:txBody>
          </p:sp>
          <p:sp>
            <p:nvSpPr>
              <p:cNvPr id="9331" name="Rectangle 2163"/>
              <p:cNvSpPr>
                <a:spLocks noChangeArrowheads="1"/>
              </p:cNvSpPr>
              <p:nvPr/>
            </p:nvSpPr>
            <p:spPr bwMode="auto">
              <a:xfrm>
                <a:off x="871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40</a:t>
                </a:r>
              </a:p>
            </p:txBody>
          </p:sp>
          <p:sp>
            <p:nvSpPr>
              <p:cNvPr id="9330" name="Rectangle 2162"/>
              <p:cNvSpPr>
                <a:spLocks noChangeArrowheads="1"/>
              </p:cNvSpPr>
              <p:nvPr/>
            </p:nvSpPr>
            <p:spPr bwMode="auto">
              <a:xfrm>
                <a:off x="244" y="913"/>
                <a:ext cx="642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Science</a:t>
                </a:r>
              </a:p>
            </p:txBody>
          </p:sp>
          <p:sp>
            <p:nvSpPr>
              <p:cNvPr id="9352" name="Line 2184"/>
              <p:cNvSpPr>
                <a:spLocks noChangeShapeType="1"/>
              </p:cNvSpPr>
              <p:nvPr/>
            </p:nvSpPr>
            <p:spPr bwMode="auto">
              <a:xfrm>
                <a:off x="267" y="880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3" name="Line 2185"/>
              <p:cNvSpPr>
                <a:spLocks noChangeShapeType="1"/>
              </p:cNvSpPr>
              <p:nvPr/>
            </p:nvSpPr>
            <p:spPr bwMode="auto">
              <a:xfrm>
                <a:off x="267" y="1125"/>
                <a:ext cx="5265" cy="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4" name="Line 2186"/>
              <p:cNvSpPr>
                <a:spLocks noChangeShapeType="1"/>
              </p:cNvSpPr>
              <p:nvPr/>
            </p:nvSpPr>
            <p:spPr bwMode="auto">
              <a:xfrm>
                <a:off x="267" y="1378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5" name="Line 2187"/>
              <p:cNvSpPr>
                <a:spLocks noChangeShapeType="1"/>
              </p:cNvSpPr>
              <p:nvPr/>
            </p:nvSpPr>
            <p:spPr bwMode="auto">
              <a:xfrm>
                <a:off x="267" y="889"/>
                <a:ext cx="1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6" name="Line 2188"/>
              <p:cNvSpPr>
                <a:spLocks noChangeShapeType="1"/>
              </p:cNvSpPr>
              <p:nvPr/>
            </p:nvSpPr>
            <p:spPr bwMode="auto">
              <a:xfrm>
                <a:off x="871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7" name="Line 2189"/>
              <p:cNvSpPr>
                <a:spLocks noChangeShapeType="1"/>
              </p:cNvSpPr>
              <p:nvPr/>
            </p:nvSpPr>
            <p:spPr bwMode="auto">
              <a:xfrm>
                <a:off x="1337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8" name="Line 2190"/>
              <p:cNvSpPr>
                <a:spLocks noChangeShapeType="1"/>
              </p:cNvSpPr>
              <p:nvPr/>
            </p:nvSpPr>
            <p:spPr bwMode="auto">
              <a:xfrm>
                <a:off x="1803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9" name="Line 2191"/>
              <p:cNvSpPr>
                <a:spLocks noChangeShapeType="1"/>
              </p:cNvSpPr>
              <p:nvPr/>
            </p:nvSpPr>
            <p:spPr bwMode="auto">
              <a:xfrm>
                <a:off x="2269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0" name="Line 2192"/>
              <p:cNvSpPr>
                <a:spLocks noChangeShapeType="1"/>
              </p:cNvSpPr>
              <p:nvPr/>
            </p:nvSpPr>
            <p:spPr bwMode="auto">
              <a:xfrm>
                <a:off x="2735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1" name="Line 2193"/>
              <p:cNvSpPr>
                <a:spLocks noChangeShapeType="1"/>
              </p:cNvSpPr>
              <p:nvPr/>
            </p:nvSpPr>
            <p:spPr bwMode="auto">
              <a:xfrm>
                <a:off x="3202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2" name="Line 2194"/>
              <p:cNvSpPr>
                <a:spLocks noChangeShapeType="1"/>
              </p:cNvSpPr>
              <p:nvPr/>
            </p:nvSpPr>
            <p:spPr bwMode="auto">
              <a:xfrm>
                <a:off x="3668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3" name="Line 2195"/>
              <p:cNvSpPr>
                <a:spLocks noChangeShapeType="1"/>
              </p:cNvSpPr>
              <p:nvPr/>
            </p:nvSpPr>
            <p:spPr bwMode="auto">
              <a:xfrm>
                <a:off x="4134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4" name="Line 2196"/>
              <p:cNvSpPr>
                <a:spLocks noChangeShapeType="1"/>
              </p:cNvSpPr>
              <p:nvPr/>
            </p:nvSpPr>
            <p:spPr bwMode="auto">
              <a:xfrm>
                <a:off x="4600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5" name="Line 2197"/>
              <p:cNvSpPr>
                <a:spLocks noChangeShapeType="1"/>
              </p:cNvSpPr>
              <p:nvPr/>
            </p:nvSpPr>
            <p:spPr bwMode="auto">
              <a:xfrm>
                <a:off x="5066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6" name="Line 2198"/>
              <p:cNvSpPr>
                <a:spLocks noChangeShapeType="1"/>
              </p:cNvSpPr>
              <p:nvPr/>
            </p:nvSpPr>
            <p:spPr bwMode="auto">
              <a:xfrm>
                <a:off x="5532" y="880"/>
                <a:ext cx="0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391" name="Group 2223"/>
            <p:cNvGrpSpPr>
              <a:grpSpLocks/>
            </p:cNvGrpSpPr>
            <p:nvPr/>
          </p:nvGrpSpPr>
          <p:grpSpPr bwMode="auto">
            <a:xfrm>
              <a:off x="1049" y="3519"/>
              <a:ext cx="281" cy="281"/>
              <a:chOff x="854" y="3609"/>
              <a:chExt cx="281" cy="281"/>
            </a:xfrm>
          </p:grpSpPr>
          <p:grpSp>
            <p:nvGrpSpPr>
              <p:cNvPr id="9390" name="Group 2222"/>
              <p:cNvGrpSpPr>
                <a:grpSpLocks/>
              </p:cNvGrpSpPr>
              <p:nvPr/>
            </p:nvGrpSpPr>
            <p:grpSpPr bwMode="auto">
              <a:xfrm>
                <a:off x="891" y="3616"/>
                <a:ext cx="244" cy="274"/>
                <a:chOff x="891" y="3616"/>
                <a:chExt cx="244" cy="274"/>
              </a:xfrm>
            </p:grpSpPr>
            <p:sp>
              <p:nvSpPr>
                <p:cNvPr id="9385" name="Line 2217"/>
                <p:cNvSpPr>
                  <a:spLocks noChangeShapeType="1"/>
                </p:cNvSpPr>
                <p:nvPr/>
              </p:nvSpPr>
              <p:spPr bwMode="auto">
                <a:xfrm>
                  <a:off x="900" y="3852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6" name="Freeform 2218"/>
                <p:cNvSpPr>
                  <a:spLocks/>
                </p:cNvSpPr>
                <p:nvPr/>
              </p:nvSpPr>
              <p:spPr bwMode="auto">
                <a:xfrm>
                  <a:off x="892" y="3806"/>
                  <a:ext cx="243" cy="84"/>
                </a:xfrm>
                <a:custGeom>
                  <a:avLst/>
                  <a:gdLst>
                    <a:gd name="T0" fmla="*/ 0 w 243"/>
                    <a:gd name="T1" fmla="*/ 48 h 84"/>
                    <a:gd name="T2" fmla="*/ 97 w 243"/>
                    <a:gd name="T3" fmla="*/ 48 h 84"/>
                    <a:gd name="T4" fmla="*/ 120 w 243"/>
                    <a:gd name="T5" fmla="*/ 0 h 84"/>
                    <a:gd name="T6" fmla="*/ 154 w 243"/>
                    <a:gd name="T7" fmla="*/ 84 h 84"/>
                    <a:gd name="T8" fmla="*/ 175 w 243"/>
                    <a:gd name="T9" fmla="*/ 44 h 84"/>
                    <a:gd name="T10" fmla="*/ 243 w 243"/>
                    <a:gd name="T11" fmla="*/ 44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43" h="84">
                      <a:moveTo>
                        <a:pt x="0" y="48"/>
                      </a:moveTo>
                      <a:lnTo>
                        <a:pt x="97" y="48"/>
                      </a:lnTo>
                      <a:lnTo>
                        <a:pt x="120" y="0"/>
                      </a:lnTo>
                      <a:lnTo>
                        <a:pt x="154" y="84"/>
                      </a:lnTo>
                      <a:lnTo>
                        <a:pt x="175" y="44"/>
                      </a:lnTo>
                      <a:lnTo>
                        <a:pt x="243" y="44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7" name="Line 2219"/>
                <p:cNvSpPr>
                  <a:spLocks noChangeShapeType="1"/>
                </p:cNvSpPr>
                <p:nvPr/>
              </p:nvSpPr>
              <p:spPr bwMode="auto">
                <a:xfrm rot="5400000">
                  <a:off x="774" y="3733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88" name="Freeform 2220"/>
              <p:cNvSpPr>
                <a:spLocks/>
              </p:cNvSpPr>
              <p:nvPr/>
            </p:nvSpPr>
            <p:spPr bwMode="auto">
              <a:xfrm rot="5400000">
                <a:off x="774" y="3689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9373" name="Rectangle 2205"/>
          <p:cNvSpPr>
            <a:spLocks noChangeArrowheads="1"/>
          </p:cNvSpPr>
          <p:nvPr/>
        </p:nvSpPr>
        <p:spPr bwMode="auto">
          <a:xfrm>
            <a:off x="2149568" y="1103499"/>
            <a:ext cx="736600" cy="80645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374" name="Oval 2206"/>
          <p:cNvSpPr>
            <a:spLocks noChangeArrowheads="1"/>
          </p:cNvSpPr>
          <p:nvPr/>
        </p:nvSpPr>
        <p:spPr bwMode="auto">
          <a:xfrm>
            <a:off x="2847974" y="459908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Text Box 118" descr="Parchment"/>
          <p:cNvSpPr txBox="1">
            <a:spLocks noChangeArrowheads="1"/>
          </p:cNvSpPr>
          <p:nvPr/>
        </p:nvSpPr>
        <p:spPr bwMode="auto">
          <a:xfrm>
            <a:off x="533400" y="261938"/>
            <a:ext cx="8077200" cy="708025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Ten students were surveyed to find the number of marks they received in a Maths test and a Science test. The results were:</a:t>
            </a:r>
          </a:p>
        </p:txBody>
      </p:sp>
      <p:sp>
        <p:nvSpPr>
          <p:cNvPr id="156" name="Oval 158"/>
          <p:cNvSpPr>
            <a:spLocks noChangeArrowheads="1"/>
          </p:cNvSpPr>
          <p:nvPr/>
        </p:nvSpPr>
        <p:spPr bwMode="auto">
          <a:xfrm>
            <a:off x="4352083" y="291887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5" name="Rectangle 154">
            <a:hlinkClick r:id="rId4"/>
            <a:extLst>
              <a:ext uri="{FF2B5EF4-FFF2-40B4-BE49-F238E27FC236}">
                <a16:creationId xmlns:a16="http://schemas.microsoft.com/office/drawing/2014/main" id="{5681BAA7-4226-45A8-989C-08D031142308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7" name="Rectangle 156">
            <a:hlinkClick r:id="rId4"/>
            <a:extLst>
              <a:ext uri="{FF2B5EF4-FFF2-40B4-BE49-F238E27FC236}">
                <a16:creationId xmlns:a16="http://schemas.microsoft.com/office/drawing/2014/main" id="{B47335A7-150D-4C24-A931-A878F61998C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886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92" name="Group 2224"/>
          <p:cNvGrpSpPr>
            <a:grpSpLocks/>
          </p:cNvGrpSpPr>
          <p:nvPr/>
        </p:nvGrpSpPr>
        <p:grpSpPr bwMode="auto">
          <a:xfrm>
            <a:off x="400797" y="1114611"/>
            <a:ext cx="8394699" cy="5232400"/>
            <a:chOff x="244" y="880"/>
            <a:chExt cx="5288" cy="3296"/>
          </a:xfrm>
        </p:grpSpPr>
        <p:grpSp>
          <p:nvGrpSpPr>
            <p:cNvPr id="9377" name="Group 2209"/>
            <p:cNvGrpSpPr>
              <a:grpSpLocks/>
            </p:cNvGrpSpPr>
            <p:nvPr/>
          </p:nvGrpSpPr>
          <p:grpSpPr bwMode="auto">
            <a:xfrm>
              <a:off x="244" y="880"/>
              <a:ext cx="5288" cy="3296"/>
              <a:chOff x="244" y="880"/>
              <a:chExt cx="5288" cy="3296"/>
            </a:xfrm>
          </p:grpSpPr>
          <p:grpSp>
            <p:nvGrpSpPr>
              <p:cNvPr id="9376" name="Group 2208"/>
              <p:cNvGrpSpPr>
                <a:grpSpLocks/>
              </p:cNvGrpSpPr>
              <p:nvPr/>
            </p:nvGrpSpPr>
            <p:grpSpPr bwMode="auto">
              <a:xfrm>
                <a:off x="477" y="1724"/>
                <a:ext cx="3023" cy="2452"/>
                <a:chOff x="405" y="1707"/>
                <a:chExt cx="3023" cy="2452"/>
              </a:xfrm>
            </p:grpSpPr>
            <p:sp>
              <p:nvSpPr>
                <p:cNvPr id="9283" name="Text Box 2115"/>
                <p:cNvSpPr txBox="1">
                  <a:spLocks noChangeArrowheads="1"/>
                </p:cNvSpPr>
                <p:nvPr/>
              </p:nvSpPr>
              <p:spPr bwMode="auto">
                <a:xfrm>
                  <a:off x="1131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20</a:t>
                  </a:r>
                </a:p>
              </p:txBody>
            </p:sp>
            <p:sp>
              <p:nvSpPr>
                <p:cNvPr id="9284" name="Text Box 2116"/>
                <p:cNvSpPr txBox="1">
                  <a:spLocks noChangeArrowheads="1"/>
                </p:cNvSpPr>
                <p:nvPr/>
              </p:nvSpPr>
              <p:spPr bwMode="auto">
                <a:xfrm>
                  <a:off x="1395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86" name="Text Box 2118"/>
                <p:cNvSpPr txBox="1">
                  <a:spLocks noChangeArrowheads="1"/>
                </p:cNvSpPr>
                <p:nvPr/>
              </p:nvSpPr>
              <p:spPr bwMode="auto">
                <a:xfrm>
                  <a:off x="1659" y="3747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87" name="Text Box 2119"/>
                <p:cNvSpPr txBox="1">
                  <a:spLocks noChangeArrowheads="1"/>
                </p:cNvSpPr>
                <p:nvPr/>
              </p:nvSpPr>
              <p:spPr bwMode="auto">
                <a:xfrm>
                  <a:off x="1869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88" name="Text Box 2120"/>
                <p:cNvSpPr txBox="1">
                  <a:spLocks noChangeArrowheads="1"/>
                </p:cNvSpPr>
                <p:nvPr/>
              </p:nvSpPr>
              <p:spPr bwMode="auto">
                <a:xfrm>
                  <a:off x="2125" y="3743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289" name="Text Box 2121"/>
                <p:cNvSpPr txBox="1">
                  <a:spLocks noChangeArrowheads="1"/>
                </p:cNvSpPr>
                <p:nvPr/>
              </p:nvSpPr>
              <p:spPr bwMode="auto">
                <a:xfrm>
                  <a:off x="2365" y="3739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290" name="Text Box 2122"/>
                <p:cNvSpPr txBox="1">
                  <a:spLocks noChangeArrowheads="1"/>
                </p:cNvSpPr>
                <p:nvPr/>
              </p:nvSpPr>
              <p:spPr bwMode="auto">
                <a:xfrm>
                  <a:off x="2561" y="3743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291" name="Text Box 2123"/>
                <p:cNvSpPr txBox="1">
                  <a:spLocks noChangeArrowheads="1"/>
                </p:cNvSpPr>
                <p:nvPr/>
              </p:nvSpPr>
              <p:spPr bwMode="auto">
                <a:xfrm>
                  <a:off x="2809" y="3751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1400" dirty="0">
                      <a:latin typeface="Comic Sans MS" panose="030F0702030302020204" pitchFamily="66" charset="0"/>
                    </a:rPr>
                    <a:t>90</a:t>
                  </a:r>
                  <a:endParaRPr lang="en-GB" altLang="en-US" sz="14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9292" name="Text Box 2124"/>
                <p:cNvSpPr txBox="1">
                  <a:spLocks noChangeArrowheads="1"/>
                </p:cNvSpPr>
                <p:nvPr/>
              </p:nvSpPr>
              <p:spPr bwMode="auto">
                <a:xfrm>
                  <a:off x="3033" y="3747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294" name="Text Box 2126"/>
                <p:cNvSpPr txBox="1">
                  <a:spLocks noChangeArrowheads="1"/>
                </p:cNvSpPr>
                <p:nvPr/>
              </p:nvSpPr>
              <p:spPr bwMode="auto">
                <a:xfrm>
                  <a:off x="1731" y="3909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Science</a:t>
                  </a:r>
                </a:p>
              </p:txBody>
            </p:sp>
            <p:sp>
              <p:nvSpPr>
                <p:cNvPr id="9295" name="Text Box 2127"/>
                <p:cNvSpPr txBox="1">
                  <a:spLocks noChangeArrowheads="1"/>
                </p:cNvSpPr>
                <p:nvPr/>
              </p:nvSpPr>
              <p:spPr bwMode="auto">
                <a:xfrm>
                  <a:off x="675" y="337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97" name="Text Box 2129"/>
                <p:cNvSpPr txBox="1">
                  <a:spLocks noChangeArrowheads="1"/>
                </p:cNvSpPr>
                <p:nvPr/>
              </p:nvSpPr>
              <p:spPr bwMode="auto">
                <a:xfrm>
                  <a:off x="675" y="3125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98" name="Text Box 2130"/>
                <p:cNvSpPr txBox="1">
                  <a:spLocks noChangeArrowheads="1"/>
                </p:cNvSpPr>
                <p:nvPr/>
              </p:nvSpPr>
              <p:spPr bwMode="auto">
                <a:xfrm>
                  <a:off x="663" y="28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99" name="Text Box 2131"/>
                <p:cNvSpPr txBox="1">
                  <a:spLocks noChangeArrowheads="1"/>
                </p:cNvSpPr>
                <p:nvPr/>
              </p:nvSpPr>
              <p:spPr bwMode="auto">
                <a:xfrm>
                  <a:off x="667" y="265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300" name="Text Box 2132"/>
                <p:cNvSpPr txBox="1">
                  <a:spLocks noChangeArrowheads="1"/>
                </p:cNvSpPr>
                <p:nvPr/>
              </p:nvSpPr>
              <p:spPr bwMode="auto">
                <a:xfrm>
                  <a:off x="683" y="23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301" name="Text Box 2133"/>
                <p:cNvSpPr txBox="1">
                  <a:spLocks noChangeArrowheads="1"/>
                </p:cNvSpPr>
                <p:nvPr/>
              </p:nvSpPr>
              <p:spPr bwMode="auto">
                <a:xfrm>
                  <a:off x="679" y="2169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302" name="Text Box 2134"/>
                <p:cNvSpPr txBox="1">
                  <a:spLocks noChangeArrowheads="1"/>
                </p:cNvSpPr>
                <p:nvPr/>
              </p:nvSpPr>
              <p:spPr bwMode="auto">
                <a:xfrm>
                  <a:off x="671" y="1933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90</a:t>
                  </a:r>
                </a:p>
              </p:txBody>
            </p:sp>
            <p:grpSp>
              <p:nvGrpSpPr>
                <p:cNvPr id="9324" name="Group 2156"/>
                <p:cNvGrpSpPr>
                  <a:grpSpLocks/>
                </p:cNvGrpSpPr>
                <p:nvPr/>
              </p:nvGrpSpPr>
              <p:grpSpPr bwMode="auto">
                <a:xfrm>
                  <a:off x="1017" y="1815"/>
                  <a:ext cx="2411" cy="1928"/>
                  <a:chOff x="1349" y="1737"/>
                  <a:chExt cx="2411" cy="1928"/>
                </a:xfrm>
              </p:grpSpPr>
              <p:sp>
                <p:nvSpPr>
                  <p:cNvPr id="9170" name="Rectangle 2002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1" name="Rectangle 2003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2" name="Rectangle 2004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3" name="Rectangle 2005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4" name="Rectangle 2006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424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5" name="Rectangle 2007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6" name="Rectangle 2008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7" name="Rectangle 2009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8" name="Rectangle 2010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9" name="Rectangle 2011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2" name="Rectangle 2014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3" name="Rectangle 2015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4" name="Rectangle 2016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5" name="Rectangle 2017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6" name="Rectangle 2018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183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7" name="Rectangle 2019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8" name="Rectangle 2020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9" name="Rectangle 2021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0" name="Rectangle 2022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1" name="Rectangle 2023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3" name="Rectangle 2025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4" name="Rectangle 2026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5" name="Rectangle 2027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6" name="Rectangle 2028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7" name="Rectangle 2029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942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8" name="Rectangle 2030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9" name="Rectangle 2031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0" name="Rectangle 2032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1" name="Rectangle 2033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2" name="Rectangle 2034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4" name="Rectangle 2036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5" name="Rectangle 2037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6" name="Rectangle 2038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7" name="Rectangle 2039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8" name="Rectangle 2040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700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9" name="Rectangle 2041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0" name="Rectangle 2042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1" name="Rectangle 2043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2" name="Rectangle 2044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3" name="Rectangle 2045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5" name="Rectangle 2047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6" name="Rectangle 2048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7" name="Rectangle 2049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8" name="Rectangle 2050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9" name="Rectangle 2051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460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0" name="Rectangle 2052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1" name="Rectangle 2053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2" name="Rectangle 2054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3" name="Rectangle 2055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4" name="Rectangle 2056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6" name="Rectangle 2058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7" name="Rectangle 2059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8" name="Rectangle 2060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9" name="Rectangle 2061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0" name="Rectangle 2062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219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1" name="Rectangle 2063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2" name="Rectangle 2064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3" name="Rectangle 2065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4" name="Rectangle 2066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5" name="Rectangle 2067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7" name="Rectangle 2069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8" name="Rectangle 2070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9" name="Rectangle 2071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0" name="Rectangle 2072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1" name="Rectangle 2073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977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2" name="Rectangle 2074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3" name="Rectangle 2075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4" name="Rectangle 2076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5" name="Rectangle 2077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6" name="Rectangle 2078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8" name="Rectangle 2080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9" name="Rectangle 2081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0" name="Rectangle 2082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1" name="Rectangle 2083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2" name="Rectangle 2084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737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3" name="Rectangle 2085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4" name="Rectangle 2086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5" name="Rectangle 2087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6" name="Rectangle 2088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7" name="Rectangle 2089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9315" name="Text Box 2147"/>
                <p:cNvSpPr txBox="1">
                  <a:spLocks noChangeArrowheads="1"/>
                </p:cNvSpPr>
                <p:nvPr/>
              </p:nvSpPr>
              <p:spPr bwMode="auto">
                <a:xfrm>
                  <a:off x="614" y="1707"/>
                  <a:ext cx="449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316" name="Text Box 2148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42" y="2600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Maths</a:t>
                  </a:r>
                </a:p>
              </p:txBody>
            </p:sp>
            <p:sp>
              <p:nvSpPr>
                <p:cNvPr id="9325" name="Line 2157"/>
                <p:cNvSpPr>
                  <a:spLocks noChangeShapeType="1"/>
                </p:cNvSpPr>
                <p:nvPr/>
              </p:nvSpPr>
              <p:spPr bwMode="auto">
                <a:xfrm>
                  <a:off x="1017" y="3743"/>
                  <a:ext cx="2411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282" name="Line 2114"/>
                <p:cNvSpPr>
                  <a:spLocks noChangeShapeType="1"/>
                </p:cNvSpPr>
                <p:nvPr/>
              </p:nvSpPr>
              <p:spPr bwMode="auto">
                <a:xfrm flipH="1">
                  <a:off x="1017" y="1814"/>
                  <a:ext cx="14" cy="193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28" name="Text Box 2160" descr="Parchment"/>
              <p:cNvSpPr txBox="1">
                <a:spLocks noChangeArrowheads="1"/>
              </p:cNvSpPr>
              <p:nvPr/>
            </p:nvSpPr>
            <p:spPr bwMode="auto">
              <a:xfrm>
                <a:off x="328" y="1486"/>
                <a:ext cx="5088" cy="252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(a)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Plot a 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scatter graph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for this data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.</a:t>
                </a:r>
              </a:p>
            </p:txBody>
          </p:sp>
          <p:sp>
            <p:nvSpPr>
              <p:cNvPr id="9351" name="Rectangle 2183"/>
              <p:cNvSpPr>
                <a:spLocks noChangeArrowheads="1"/>
              </p:cNvSpPr>
              <p:nvPr/>
            </p:nvSpPr>
            <p:spPr bwMode="auto">
              <a:xfrm>
                <a:off x="5066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95</a:t>
                </a:r>
              </a:p>
            </p:txBody>
          </p:sp>
          <p:sp>
            <p:nvSpPr>
              <p:cNvPr id="9350" name="Rectangle 2182"/>
              <p:cNvSpPr>
                <a:spLocks noChangeArrowheads="1"/>
              </p:cNvSpPr>
              <p:nvPr/>
            </p:nvSpPr>
            <p:spPr bwMode="auto">
              <a:xfrm>
                <a:off x="4600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49" name="Rectangle 2181"/>
              <p:cNvSpPr>
                <a:spLocks noChangeArrowheads="1"/>
              </p:cNvSpPr>
              <p:nvPr/>
            </p:nvSpPr>
            <p:spPr bwMode="auto">
              <a:xfrm>
                <a:off x="4134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75</a:t>
                </a:r>
              </a:p>
            </p:txBody>
          </p:sp>
          <p:sp>
            <p:nvSpPr>
              <p:cNvPr id="9348" name="Rectangle 2180"/>
              <p:cNvSpPr>
                <a:spLocks noChangeArrowheads="1"/>
              </p:cNvSpPr>
              <p:nvPr/>
            </p:nvSpPr>
            <p:spPr bwMode="auto">
              <a:xfrm>
                <a:off x="3668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47" name="Rectangle 2179"/>
              <p:cNvSpPr>
                <a:spLocks noChangeArrowheads="1"/>
              </p:cNvSpPr>
              <p:nvPr/>
            </p:nvSpPr>
            <p:spPr bwMode="auto">
              <a:xfrm>
                <a:off x="3202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46" name="Rectangle 2178"/>
              <p:cNvSpPr>
                <a:spLocks noChangeArrowheads="1"/>
              </p:cNvSpPr>
              <p:nvPr/>
            </p:nvSpPr>
            <p:spPr bwMode="auto">
              <a:xfrm>
                <a:off x="2735" y="1129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50</a:t>
                </a:r>
              </a:p>
            </p:txBody>
          </p:sp>
          <p:sp>
            <p:nvSpPr>
              <p:cNvPr id="9345" name="Rectangle 2177"/>
              <p:cNvSpPr>
                <a:spLocks noChangeArrowheads="1"/>
              </p:cNvSpPr>
              <p:nvPr/>
            </p:nvSpPr>
            <p:spPr bwMode="auto">
              <a:xfrm>
                <a:off x="2269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71</a:t>
                </a:r>
              </a:p>
            </p:txBody>
          </p:sp>
          <p:sp>
            <p:nvSpPr>
              <p:cNvPr id="9344" name="Rectangle 2176"/>
              <p:cNvSpPr>
                <a:spLocks noChangeArrowheads="1"/>
              </p:cNvSpPr>
              <p:nvPr/>
            </p:nvSpPr>
            <p:spPr bwMode="auto">
              <a:xfrm>
                <a:off x="1803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70</a:t>
                </a:r>
              </a:p>
            </p:txBody>
          </p:sp>
          <p:sp>
            <p:nvSpPr>
              <p:cNvPr id="9343" name="Rectangle 2175"/>
              <p:cNvSpPr>
                <a:spLocks noChangeArrowheads="1"/>
              </p:cNvSpPr>
              <p:nvPr/>
            </p:nvSpPr>
            <p:spPr bwMode="auto">
              <a:xfrm>
                <a:off x="1337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91</a:t>
                </a:r>
              </a:p>
            </p:txBody>
          </p:sp>
          <p:sp>
            <p:nvSpPr>
              <p:cNvPr id="9342" name="Rectangle 2174"/>
              <p:cNvSpPr>
                <a:spLocks noChangeArrowheads="1"/>
              </p:cNvSpPr>
              <p:nvPr/>
            </p:nvSpPr>
            <p:spPr bwMode="auto">
              <a:xfrm>
                <a:off x="871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48</a:t>
                </a:r>
              </a:p>
            </p:txBody>
          </p:sp>
          <p:sp>
            <p:nvSpPr>
              <p:cNvPr id="9341" name="Rectangle 2173"/>
              <p:cNvSpPr>
                <a:spLocks noChangeArrowheads="1"/>
              </p:cNvSpPr>
              <p:nvPr/>
            </p:nvSpPr>
            <p:spPr bwMode="auto">
              <a:xfrm>
                <a:off x="261" y="1147"/>
                <a:ext cx="558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Maths</a:t>
                </a:r>
              </a:p>
            </p:txBody>
          </p:sp>
          <p:sp>
            <p:nvSpPr>
              <p:cNvPr id="9340" name="Rectangle 2172"/>
              <p:cNvSpPr>
                <a:spLocks noChangeArrowheads="1"/>
              </p:cNvSpPr>
              <p:nvPr/>
            </p:nvSpPr>
            <p:spPr bwMode="auto">
              <a:xfrm>
                <a:off x="5066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39" name="Rectangle 2171"/>
              <p:cNvSpPr>
                <a:spLocks noChangeArrowheads="1"/>
              </p:cNvSpPr>
              <p:nvPr/>
            </p:nvSpPr>
            <p:spPr bwMode="auto">
              <a:xfrm>
                <a:off x="4600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45</a:t>
                </a:r>
              </a:p>
            </p:txBody>
          </p:sp>
          <p:sp>
            <p:nvSpPr>
              <p:cNvPr id="9338" name="Rectangle 2170"/>
              <p:cNvSpPr>
                <a:spLocks noChangeArrowheads="1"/>
              </p:cNvSpPr>
              <p:nvPr/>
            </p:nvSpPr>
            <p:spPr bwMode="auto">
              <a:xfrm>
                <a:off x="4134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67</a:t>
                </a:r>
              </a:p>
            </p:txBody>
          </p:sp>
          <p:sp>
            <p:nvSpPr>
              <p:cNvPr id="9337" name="Rectangle 2169"/>
              <p:cNvSpPr>
                <a:spLocks noChangeArrowheads="1"/>
              </p:cNvSpPr>
              <p:nvPr/>
            </p:nvSpPr>
            <p:spPr bwMode="auto">
              <a:xfrm>
                <a:off x="3668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56</a:t>
                </a:r>
              </a:p>
            </p:txBody>
          </p:sp>
          <p:sp>
            <p:nvSpPr>
              <p:cNvPr id="9336" name="Rectangle 2168"/>
              <p:cNvSpPr>
                <a:spLocks noChangeArrowheads="1"/>
              </p:cNvSpPr>
              <p:nvPr/>
            </p:nvSpPr>
            <p:spPr bwMode="auto">
              <a:xfrm>
                <a:off x="3202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73</a:t>
                </a:r>
              </a:p>
            </p:txBody>
          </p:sp>
          <p:sp>
            <p:nvSpPr>
              <p:cNvPr id="9335" name="Rectangle 2167"/>
              <p:cNvSpPr>
                <a:spLocks noChangeArrowheads="1"/>
              </p:cNvSpPr>
              <p:nvPr/>
            </p:nvSpPr>
            <p:spPr bwMode="auto">
              <a:xfrm>
                <a:off x="2735" y="880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30</a:t>
                </a:r>
              </a:p>
            </p:txBody>
          </p:sp>
          <p:sp>
            <p:nvSpPr>
              <p:cNvPr id="9334" name="Rectangle 2166"/>
              <p:cNvSpPr>
                <a:spLocks noChangeArrowheads="1"/>
              </p:cNvSpPr>
              <p:nvPr/>
            </p:nvSpPr>
            <p:spPr bwMode="auto">
              <a:xfrm>
                <a:off x="2269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33" name="Rectangle 2165"/>
              <p:cNvSpPr>
                <a:spLocks noChangeArrowheads="1"/>
              </p:cNvSpPr>
              <p:nvPr/>
            </p:nvSpPr>
            <p:spPr bwMode="auto">
              <a:xfrm>
                <a:off x="1803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32" name="Rectangle 2164"/>
              <p:cNvSpPr>
                <a:spLocks noChangeArrowheads="1"/>
              </p:cNvSpPr>
              <p:nvPr/>
            </p:nvSpPr>
            <p:spPr bwMode="auto">
              <a:xfrm>
                <a:off x="1337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79</a:t>
                </a:r>
              </a:p>
            </p:txBody>
          </p:sp>
          <p:sp>
            <p:nvSpPr>
              <p:cNvPr id="9331" name="Rectangle 2163"/>
              <p:cNvSpPr>
                <a:spLocks noChangeArrowheads="1"/>
              </p:cNvSpPr>
              <p:nvPr/>
            </p:nvSpPr>
            <p:spPr bwMode="auto">
              <a:xfrm>
                <a:off x="871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40</a:t>
                </a:r>
              </a:p>
            </p:txBody>
          </p:sp>
          <p:sp>
            <p:nvSpPr>
              <p:cNvPr id="9330" name="Rectangle 2162"/>
              <p:cNvSpPr>
                <a:spLocks noChangeArrowheads="1"/>
              </p:cNvSpPr>
              <p:nvPr/>
            </p:nvSpPr>
            <p:spPr bwMode="auto">
              <a:xfrm>
                <a:off x="244" y="913"/>
                <a:ext cx="642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Science</a:t>
                </a:r>
              </a:p>
            </p:txBody>
          </p:sp>
          <p:sp>
            <p:nvSpPr>
              <p:cNvPr id="9352" name="Line 2184"/>
              <p:cNvSpPr>
                <a:spLocks noChangeShapeType="1"/>
              </p:cNvSpPr>
              <p:nvPr/>
            </p:nvSpPr>
            <p:spPr bwMode="auto">
              <a:xfrm>
                <a:off x="267" y="880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3" name="Line 2185"/>
              <p:cNvSpPr>
                <a:spLocks noChangeShapeType="1"/>
              </p:cNvSpPr>
              <p:nvPr/>
            </p:nvSpPr>
            <p:spPr bwMode="auto">
              <a:xfrm>
                <a:off x="267" y="1125"/>
                <a:ext cx="5265" cy="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4" name="Line 2186"/>
              <p:cNvSpPr>
                <a:spLocks noChangeShapeType="1"/>
              </p:cNvSpPr>
              <p:nvPr/>
            </p:nvSpPr>
            <p:spPr bwMode="auto">
              <a:xfrm>
                <a:off x="267" y="1378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5" name="Line 2187"/>
              <p:cNvSpPr>
                <a:spLocks noChangeShapeType="1"/>
              </p:cNvSpPr>
              <p:nvPr/>
            </p:nvSpPr>
            <p:spPr bwMode="auto">
              <a:xfrm>
                <a:off x="267" y="889"/>
                <a:ext cx="1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6" name="Line 2188"/>
              <p:cNvSpPr>
                <a:spLocks noChangeShapeType="1"/>
              </p:cNvSpPr>
              <p:nvPr/>
            </p:nvSpPr>
            <p:spPr bwMode="auto">
              <a:xfrm>
                <a:off x="871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7" name="Line 2189"/>
              <p:cNvSpPr>
                <a:spLocks noChangeShapeType="1"/>
              </p:cNvSpPr>
              <p:nvPr/>
            </p:nvSpPr>
            <p:spPr bwMode="auto">
              <a:xfrm>
                <a:off x="1337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8" name="Line 2190"/>
              <p:cNvSpPr>
                <a:spLocks noChangeShapeType="1"/>
              </p:cNvSpPr>
              <p:nvPr/>
            </p:nvSpPr>
            <p:spPr bwMode="auto">
              <a:xfrm>
                <a:off x="1803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9" name="Line 2191"/>
              <p:cNvSpPr>
                <a:spLocks noChangeShapeType="1"/>
              </p:cNvSpPr>
              <p:nvPr/>
            </p:nvSpPr>
            <p:spPr bwMode="auto">
              <a:xfrm>
                <a:off x="2269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0" name="Line 2192"/>
              <p:cNvSpPr>
                <a:spLocks noChangeShapeType="1"/>
              </p:cNvSpPr>
              <p:nvPr/>
            </p:nvSpPr>
            <p:spPr bwMode="auto">
              <a:xfrm>
                <a:off x="2735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1" name="Line 2193"/>
              <p:cNvSpPr>
                <a:spLocks noChangeShapeType="1"/>
              </p:cNvSpPr>
              <p:nvPr/>
            </p:nvSpPr>
            <p:spPr bwMode="auto">
              <a:xfrm>
                <a:off x="3202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2" name="Line 2194"/>
              <p:cNvSpPr>
                <a:spLocks noChangeShapeType="1"/>
              </p:cNvSpPr>
              <p:nvPr/>
            </p:nvSpPr>
            <p:spPr bwMode="auto">
              <a:xfrm>
                <a:off x="3668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3" name="Line 2195"/>
              <p:cNvSpPr>
                <a:spLocks noChangeShapeType="1"/>
              </p:cNvSpPr>
              <p:nvPr/>
            </p:nvSpPr>
            <p:spPr bwMode="auto">
              <a:xfrm>
                <a:off x="4134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4" name="Line 2196"/>
              <p:cNvSpPr>
                <a:spLocks noChangeShapeType="1"/>
              </p:cNvSpPr>
              <p:nvPr/>
            </p:nvSpPr>
            <p:spPr bwMode="auto">
              <a:xfrm>
                <a:off x="4600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5" name="Line 2197"/>
              <p:cNvSpPr>
                <a:spLocks noChangeShapeType="1"/>
              </p:cNvSpPr>
              <p:nvPr/>
            </p:nvSpPr>
            <p:spPr bwMode="auto">
              <a:xfrm>
                <a:off x="5066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6" name="Line 2198"/>
              <p:cNvSpPr>
                <a:spLocks noChangeShapeType="1"/>
              </p:cNvSpPr>
              <p:nvPr/>
            </p:nvSpPr>
            <p:spPr bwMode="auto">
              <a:xfrm>
                <a:off x="5532" y="880"/>
                <a:ext cx="0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391" name="Group 2223"/>
            <p:cNvGrpSpPr>
              <a:grpSpLocks/>
            </p:cNvGrpSpPr>
            <p:nvPr/>
          </p:nvGrpSpPr>
          <p:grpSpPr bwMode="auto">
            <a:xfrm>
              <a:off x="1049" y="3519"/>
              <a:ext cx="281" cy="281"/>
              <a:chOff x="854" y="3609"/>
              <a:chExt cx="281" cy="281"/>
            </a:xfrm>
          </p:grpSpPr>
          <p:grpSp>
            <p:nvGrpSpPr>
              <p:cNvPr id="9390" name="Group 2222"/>
              <p:cNvGrpSpPr>
                <a:grpSpLocks/>
              </p:cNvGrpSpPr>
              <p:nvPr/>
            </p:nvGrpSpPr>
            <p:grpSpPr bwMode="auto">
              <a:xfrm>
                <a:off x="891" y="3616"/>
                <a:ext cx="244" cy="274"/>
                <a:chOff x="891" y="3616"/>
                <a:chExt cx="244" cy="274"/>
              </a:xfrm>
            </p:grpSpPr>
            <p:sp>
              <p:nvSpPr>
                <p:cNvPr id="9385" name="Line 2217"/>
                <p:cNvSpPr>
                  <a:spLocks noChangeShapeType="1"/>
                </p:cNvSpPr>
                <p:nvPr/>
              </p:nvSpPr>
              <p:spPr bwMode="auto">
                <a:xfrm>
                  <a:off x="900" y="3852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6" name="Freeform 2218"/>
                <p:cNvSpPr>
                  <a:spLocks/>
                </p:cNvSpPr>
                <p:nvPr/>
              </p:nvSpPr>
              <p:spPr bwMode="auto">
                <a:xfrm>
                  <a:off x="892" y="3806"/>
                  <a:ext cx="243" cy="84"/>
                </a:xfrm>
                <a:custGeom>
                  <a:avLst/>
                  <a:gdLst>
                    <a:gd name="T0" fmla="*/ 0 w 243"/>
                    <a:gd name="T1" fmla="*/ 48 h 84"/>
                    <a:gd name="T2" fmla="*/ 97 w 243"/>
                    <a:gd name="T3" fmla="*/ 48 h 84"/>
                    <a:gd name="T4" fmla="*/ 120 w 243"/>
                    <a:gd name="T5" fmla="*/ 0 h 84"/>
                    <a:gd name="T6" fmla="*/ 154 w 243"/>
                    <a:gd name="T7" fmla="*/ 84 h 84"/>
                    <a:gd name="T8" fmla="*/ 175 w 243"/>
                    <a:gd name="T9" fmla="*/ 44 h 84"/>
                    <a:gd name="T10" fmla="*/ 243 w 243"/>
                    <a:gd name="T11" fmla="*/ 44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43" h="84">
                      <a:moveTo>
                        <a:pt x="0" y="48"/>
                      </a:moveTo>
                      <a:lnTo>
                        <a:pt x="97" y="48"/>
                      </a:lnTo>
                      <a:lnTo>
                        <a:pt x="120" y="0"/>
                      </a:lnTo>
                      <a:lnTo>
                        <a:pt x="154" y="84"/>
                      </a:lnTo>
                      <a:lnTo>
                        <a:pt x="175" y="44"/>
                      </a:lnTo>
                      <a:lnTo>
                        <a:pt x="243" y="44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7" name="Line 2219"/>
                <p:cNvSpPr>
                  <a:spLocks noChangeShapeType="1"/>
                </p:cNvSpPr>
                <p:nvPr/>
              </p:nvSpPr>
              <p:spPr bwMode="auto">
                <a:xfrm rot="5400000">
                  <a:off x="774" y="3733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88" name="Freeform 2220"/>
              <p:cNvSpPr>
                <a:spLocks/>
              </p:cNvSpPr>
              <p:nvPr/>
            </p:nvSpPr>
            <p:spPr bwMode="auto">
              <a:xfrm rot="5400000">
                <a:off x="774" y="3689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9373" name="Rectangle 2205"/>
          <p:cNvSpPr>
            <a:spLocks noChangeArrowheads="1"/>
          </p:cNvSpPr>
          <p:nvPr/>
        </p:nvSpPr>
        <p:spPr bwMode="auto">
          <a:xfrm>
            <a:off x="2889996" y="1094002"/>
            <a:ext cx="736600" cy="80645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374" name="Oval 2206"/>
          <p:cNvSpPr>
            <a:spLocks noChangeArrowheads="1"/>
          </p:cNvSpPr>
          <p:nvPr/>
        </p:nvSpPr>
        <p:spPr bwMode="auto">
          <a:xfrm>
            <a:off x="2847974" y="459908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Text Box 118" descr="Parchment"/>
          <p:cNvSpPr txBox="1">
            <a:spLocks noChangeArrowheads="1"/>
          </p:cNvSpPr>
          <p:nvPr/>
        </p:nvSpPr>
        <p:spPr bwMode="auto">
          <a:xfrm>
            <a:off x="533400" y="261938"/>
            <a:ext cx="8077200" cy="708025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Ten students were surveyed to find the number of marks they received in a Maths test and a Science test. The results were:</a:t>
            </a:r>
          </a:p>
        </p:txBody>
      </p:sp>
      <p:sp>
        <p:nvSpPr>
          <p:cNvPr id="156" name="Oval 158"/>
          <p:cNvSpPr>
            <a:spLocks noChangeArrowheads="1"/>
          </p:cNvSpPr>
          <p:nvPr/>
        </p:nvSpPr>
        <p:spPr bwMode="auto">
          <a:xfrm>
            <a:off x="4352083" y="291887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7" name="Oval 160"/>
          <p:cNvSpPr>
            <a:spLocks noChangeArrowheads="1"/>
          </p:cNvSpPr>
          <p:nvPr/>
        </p:nvSpPr>
        <p:spPr bwMode="auto">
          <a:xfrm>
            <a:off x="3624193" y="3732399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8" name="Rectangle 157">
            <a:hlinkClick r:id="rId4"/>
            <a:extLst>
              <a:ext uri="{FF2B5EF4-FFF2-40B4-BE49-F238E27FC236}">
                <a16:creationId xmlns:a16="http://schemas.microsoft.com/office/drawing/2014/main" id="{949F78A3-903E-4545-9B98-4475CC484B79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9" name="Rectangle 158">
            <a:hlinkClick r:id="rId4"/>
            <a:extLst>
              <a:ext uri="{FF2B5EF4-FFF2-40B4-BE49-F238E27FC236}">
                <a16:creationId xmlns:a16="http://schemas.microsoft.com/office/drawing/2014/main" id="{40B95DE5-49A3-4F0D-B584-1B912379B94F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49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92" name="Group 2224"/>
          <p:cNvGrpSpPr>
            <a:grpSpLocks/>
          </p:cNvGrpSpPr>
          <p:nvPr/>
        </p:nvGrpSpPr>
        <p:grpSpPr bwMode="auto">
          <a:xfrm>
            <a:off x="400797" y="1114611"/>
            <a:ext cx="8394699" cy="5232400"/>
            <a:chOff x="244" y="880"/>
            <a:chExt cx="5288" cy="3296"/>
          </a:xfrm>
        </p:grpSpPr>
        <p:grpSp>
          <p:nvGrpSpPr>
            <p:cNvPr id="9377" name="Group 2209"/>
            <p:cNvGrpSpPr>
              <a:grpSpLocks/>
            </p:cNvGrpSpPr>
            <p:nvPr/>
          </p:nvGrpSpPr>
          <p:grpSpPr bwMode="auto">
            <a:xfrm>
              <a:off x="244" y="880"/>
              <a:ext cx="5288" cy="3296"/>
              <a:chOff x="244" y="880"/>
              <a:chExt cx="5288" cy="3296"/>
            </a:xfrm>
          </p:grpSpPr>
          <p:grpSp>
            <p:nvGrpSpPr>
              <p:cNvPr id="9376" name="Group 2208"/>
              <p:cNvGrpSpPr>
                <a:grpSpLocks/>
              </p:cNvGrpSpPr>
              <p:nvPr/>
            </p:nvGrpSpPr>
            <p:grpSpPr bwMode="auto">
              <a:xfrm>
                <a:off x="477" y="1724"/>
                <a:ext cx="3023" cy="2452"/>
                <a:chOff x="405" y="1707"/>
                <a:chExt cx="3023" cy="2452"/>
              </a:xfrm>
            </p:grpSpPr>
            <p:sp>
              <p:nvSpPr>
                <p:cNvPr id="9283" name="Text Box 2115"/>
                <p:cNvSpPr txBox="1">
                  <a:spLocks noChangeArrowheads="1"/>
                </p:cNvSpPr>
                <p:nvPr/>
              </p:nvSpPr>
              <p:spPr bwMode="auto">
                <a:xfrm>
                  <a:off x="1131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20</a:t>
                  </a:r>
                </a:p>
              </p:txBody>
            </p:sp>
            <p:sp>
              <p:nvSpPr>
                <p:cNvPr id="9284" name="Text Box 2116"/>
                <p:cNvSpPr txBox="1">
                  <a:spLocks noChangeArrowheads="1"/>
                </p:cNvSpPr>
                <p:nvPr/>
              </p:nvSpPr>
              <p:spPr bwMode="auto">
                <a:xfrm>
                  <a:off x="1395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86" name="Text Box 2118"/>
                <p:cNvSpPr txBox="1">
                  <a:spLocks noChangeArrowheads="1"/>
                </p:cNvSpPr>
                <p:nvPr/>
              </p:nvSpPr>
              <p:spPr bwMode="auto">
                <a:xfrm>
                  <a:off x="1659" y="3747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87" name="Text Box 2119"/>
                <p:cNvSpPr txBox="1">
                  <a:spLocks noChangeArrowheads="1"/>
                </p:cNvSpPr>
                <p:nvPr/>
              </p:nvSpPr>
              <p:spPr bwMode="auto">
                <a:xfrm>
                  <a:off x="1869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88" name="Text Box 2120"/>
                <p:cNvSpPr txBox="1">
                  <a:spLocks noChangeArrowheads="1"/>
                </p:cNvSpPr>
                <p:nvPr/>
              </p:nvSpPr>
              <p:spPr bwMode="auto">
                <a:xfrm>
                  <a:off x="2125" y="3743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289" name="Text Box 2121"/>
                <p:cNvSpPr txBox="1">
                  <a:spLocks noChangeArrowheads="1"/>
                </p:cNvSpPr>
                <p:nvPr/>
              </p:nvSpPr>
              <p:spPr bwMode="auto">
                <a:xfrm>
                  <a:off x="2365" y="3739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290" name="Text Box 2122"/>
                <p:cNvSpPr txBox="1">
                  <a:spLocks noChangeArrowheads="1"/>
                </p:cNvSpPr>
                <p:nvPr/>
              </p:nvSpPr>
              <p:spPr bwMode="auto">
                <a:xfrm>
                  <a:off x="2561" y="3743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291" name="Text Box 2123"/>
                <p:cNvSpPr txBox="1">
                  <a:spLocks noChangeArrowheads="1"/>
                </p:cNvSpPr>
                <p:nvPr/>
              </p:nvSpPr>
              <p:spPr bwMode="auto">
                <a:xfrm>
                  <a:off x="2809" y="3751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1400" dirty="0">
                      <a:latin typeface="Comic Sans MS" panose="030F0702030302020204" pitchFamily="66" charset="0"/>
                    </a:rPr>
                    <a:t>90</a:t>
                  </a:r>
                  <a:endParaRPr lang="en-GB" altLang="en-US" sz="14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9292" name="Text Box 2124"/>
                <p:cNvSpPr txBox="1">
                  <a:spLocks noChangeArrowheads="1"/>
                </p:cNvSpPr>
                <p:nvPr/>
              </p:nvSpPr>
              <p:spPr bwMode="auto">
                <a:xfrm>
                  <a:off x="3033" y="3747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294" name="Text Box 2126"/>
                <p:cNvSpPr txBox="1">
                  <a:spLocks noChangeArrowheads="1"/>
                </p:cNvSpPr>
                <p:nvPr/>
              </p:nvSpPr>
              <p:spPr bwMode="auto">
                <a:xfrm>
                  <a:off x="1731" y="3909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Science</a:t>
                  </a:r>
                </a:p>
              </p:txBody>
            </p:sp>
            <p:sp>
              <p:nvSpPr>
                <p:cNvPr id="9295" name="Text Box 2127"/>
                <p:cNvSpPr txBox="1">
                  <a:spLocks noChangeArrowheads="1"/>
                </p:cNvSpPr>
                <p:nvPr/>
              </p:nvSpPr>
              <p:spPr bwMode="auto">
                <a:xfrm>
                  <a:off x="675" y="337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97" name="Text Box 2129"/>
                <p:cNvSpPr txBox="1">
                  <a:spLocks noChangeArrowheads="1"/>
                </p:cNvSpPr>
                <p:nvPr/>
              </p:nvSpPr>
              <p:spPr bwMode="auto">
                <a:xfrm>
                  <a:off x="675" y="3125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98" name="Text Box 2130"/>
                <p:cNvSpPr txBox="1">
                  <a:spLocks noChangeArrowheads="1"/>
                </p:cNvSpPr>
                <p:nvPr/>
              </p:nvSpPr>
              <p:spPr bwMode="auto">
                <a:xfrm>
                  <a:off x="663" y="28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99" name="Text Box 2131"/>
                <p:cNvSpPr txBox="1">
                  <a:spLocks noChangeArrowheads="1"/>
                </p:cNvSpPr>
                <p:nvPr/>
              </p:nvSpPr>
              <p:spPr bwMode="auto">
                <a:xfrm>
                  <a:off x="667" y="265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300" name="Text Box 2132"/>
                <p:cNvSpPr txBox="1">
                  <a:spLocks noChangeArrowheads="1"/>
                </p:cNvSpPr>
                <p:nvPr/>
              </p:nvSpPr>
              <p:spPr bwMode="auto">
                <a:xfrm>
                  <a:off x="683" y="23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301" name="Text Box 2133"/>
                <p:cNvSpPr txBox="1">
                  <a:spLocks noChangeArrowheads="1"/>
                </p:cNvSpPr>
                <p:nvPr/>
              </p:nvSpPr>
              <p:spPr bwMode="auto">
                <a:xfrm>
                  <a:off x="679" y="2169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302" name="Text Box 2134"/>
                <p:cNvSpPr txBox="1">
                  <a:spLocks noChangeArrowheads="1"/>
                </p:cNvSpPr>
                <p:nvPr/>
              </p:nvSpPr>
              <p:spPr bwMode="auto">
                <a:xfrm>
                  <a:off x="671" y="1933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90</a:t>
                  </a:r>
                </a:p>
              </p:txBody>
            </p:sp>
            <p:grpSp>
              <p:nvGrpSpPr>
                <p:cNvPr id="9324" name="Group 2156"/>
                <p:cNvGrpSpPr>
                  <a:grpSpLocks/>
                </p:cNvGrpSpPr>
                <p:nvPr/>
              </p:nvGrpSpPr>
              <p:grpSpPr bwMode="auto">
                <a:xfrm>
                  <a:off x="1017" y="1815"/>
                  <a:ext cx="2411" cy="1928"/>
                  <a:chOff x="1349" y="1737"/>
                  <a:chExt cx="2411" cy="1928"/>
                </a:xfrm>
              </p:grpSpPr>
              <p:sp>
                <p:nvSpPr>
                  <p:cNvPr id="9170" name="Rectangle 2002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1" name="Rectangle 2003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2" name="Rectangle 2004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3" name="Rectangle 2005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4" name="Rectangle 2006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424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5" name="Rectangle 2007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6" name="Rectangle 2008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7" name="Rectangle 2009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8" name="Rectangle 2010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9" name="Rectangle 2011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2" name="Rectangle 2014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3" name="Rectangle 2015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4" name="Rectangle 2016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5" name="Rectangle 2017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6" name="Rectangle 2018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183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7" name="Rectangle 2019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8" name="Rectangle 2020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9" name="Rectangle 2021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0" name="Rectangle 2022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1" name="Rectangle 2023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3" name="Rectangle 2025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4" name="Rectangle 2026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5" name="Rectangle 2027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6" name="Rectangle 2028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7" name="Rectangle 2029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942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8" name="Rectangle 2030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9" name="Rectangle 2031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0" name="Rectangle 2032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1" name="Rectangle 2033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2" name="Rectangle 2034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4" name="Rectangle 2036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5" name="Rectangle 2037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6" name="Rectangle 2038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7" name="Rectangle 2039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8" name="Rectangle 2040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700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9" name="Rectangle 2041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0" name="Rectangle 2042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1" name="Rectangle 2043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2" name="Rectangle 2044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3" name="Rectangle 2045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5" name="Rectangle 2047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6" name="Rectangle 2048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7" name="Rectangle 2049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8" name="Rectangle 2050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9" name="Rectangle 2051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460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0" name="Rectangle 2052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1" name="Rectangle 2053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2" name="Rectangle 2054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3" name="Rectangle 2055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4" name="Rectangle 2056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6" name="Rectangle 2058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7" name="Rectangle 2059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8" name="Rectangle 2060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9" name="Rectangle 2061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0" name="Rectangle 2062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219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1" name="Rectangle 2063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2" name="Rectangle 2064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3" name="Rectangle 2065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4" name="Rectangle 2066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5" name="Rectangle 2067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7" name="Rectangle 2069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8" name="Rectangle 2070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9" name="Rectangle 2071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0" name="Rectangle 2072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1" name="Rectangle 2073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977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2" name="Rectangle 2074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3" name="Rectangle 2075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4" name="Rectangle 2076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5" name="Rectangle 2077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6" name="Rectangle 2078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8" name="Rectangle 2080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9" name="Rectangle 2081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0" name="Rectangle 2082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1" name="Rectangle 2083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2" name="Rectangle 2084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737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3" name="Rectangle 2085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4" name="Rectangle 2086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5" name="Rectangle 2087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6" name="Rectangle 2088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7" name="Rectangle 2089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9315" name="Text Box 2147"/>
                <p:cNvSpPr txBox="1">
                  <a:spLocks noChangeArrowheads="1"/>
                </p:cNvSpPr>
                <p:nvPr/>
              </p:nvSpPr>
              <p:spPr bwMode="auto">
                <a:xfrm>
                  <a:off x="614" y="1707"/>
                  <a:ext cx="449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316" name="Text Box 2148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42" y="2600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Maths</a:t>
                  </a:r>
                </a:p>
              </p:txBody>
            </p:sp>
            <p:sp>
              <p:nvSpPr>
                <p:cNvPr id="9325" name="Line 2157"/>
                <p:cNvSpPr>
                  <a:spLocks noChangeShapeType="1"/>
                </p:cNvSpPr>
                <p:nvPr/>
              </p:nvSpPr>
              <p:spPr bwMode="auto">
                <a:xfrm>
                  <a:off x="1017" y="3743"/>
                  <a:ext cx="2411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282" name="Line 2114"/>
                <p:cNvSpPr>
                  <a:spLocks noChangeShapeType="1"/>
                </p:cNvSpPr>
                <p:nvPr/>
              </p:nvSpPr>
              <p:spPr bwMode="auto">
                <a:xfrm flipH="1">
                  <a:off x="1017" y="1814"/>
                  <a:ext cx="14" cy="193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28" name="Text Box 2160" descr="Parchment"/>
              <p:cNvSpPr txBox="1">
                <a:spLocks noChangeArrowheads="1"/>
              </p:cNvSpPr>
              <p:nvPr/>
            </p:nvSpPr>
            <p:spPr bwMode="auto">
              <a:xfrm>
                <a:off x="328" y="1486"/>
                <a:ext cx="5088" cy="252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(a)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Plot a 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scatter graph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for this data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.</a:t>
                </a:r>
              </a:p>
            </p:txBody>
          </p:sp>
          <p:sp>
            <p:nvSpPr>
              <p:cNvPr id="9351" name="Rectangle 2183"/>
              <p:cNvSpPr>
                <a:spLocks noChangeArrowheads="1"/>
              </p:cNvSpPr>
              <p:nvPr/>
            </p:nvSpPr>
            <p:spPr bwMode="auto">
              <a:xfrm>
                <a:off x="5066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95</a:t>
                </a:r>
              </a:p>
            </p:txBody>
          </p:sp>
          <p:sp>
            <p:nvSpPr>
              <p:cNvPr id="9350" name="Rectangle 2182"/>
              <p:cNvSpPr>
                <a:spLocks noChangeArrowheads="1"/>
              </p:cNvSpPr>
              <p:nvPr/>
            </p:nvSpPr>
            <p:spPr bwMode="auto">
              <a:xfrm>
                <a:off x="4600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49" name="Rectangle 2181"/>
              <p:cNvSpPr>
                <a:spLocks noChangeArrowheads="1"/>
              </p:cNvSpPr>
              <p:nvPr/>
            </p:nvSpPr>
            <p:spPr bwMode="auto">
              <a:xfrm>
                <a:off x="4134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75</a:t>
                </a:r>
              </a:p>
            </p:txBody>
          </p:sp>
          <p:sp>
            <p:nvSpPr>
              <p:cNvPr id="9348" name="Rectangle 2180"/>
              <p:cNvSpPr>
                <a:spLocks noChangeArrowheads="1"/>
              </p:cNvSpPr>
              <p:nvPr/>
            </p:nvSpPr>
            <p:spPr bwMode="auto">
              <a:xfrm>
                <a:off x="3668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47" name="Rectangle 2179"/>
              <p:cNvSpPr>
                <a:spLocks noChangeArrowheads="1"/>
              </p:cNvSpPr>
              <p:nvPr/>
            </p:nvSpPr>
            <p:spPr bwMode="auto">
              <a:xfrm>
                <a:off x="3202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46" name="Rectangle 2178"/>
              <p:cNvSpPr>
                <a:spLocks noChangeArrowheads="1"/>
              </p:cNvSpPr>
              <p:nvPr/>
            </p:nvSpPr>
            <p:spPr bwMode="auto">
              <a:xfrm>
                <a:off x="2735" y="1129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50</a:t>
                </a:r>
              </a:p>
            </p:txBody>
          </p:sp>
          <p:sp>
            <p:nvSpPr>
              <p:cNvPr id="9345" name="Rectangle 2177"/>
              <p:cNvSpPr>
                <a:spLocks noChangeArrowheads="1"/>
              </p:cNvSpPr>
              <p:nvPr/>
            </p:nvSpPr>
            <p:spPr bwMode="auto">
              <a:xfrm>
                <a:off x="2269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71</a:t>
                </a:r>
              </a:p>
            </p:txBody>
          </p:sp>
          <p:sp>
            <p:nvSpPr>
              <p:cNvPr id="9344" name="Rectangle 2176"/>
              <p:cNvSpPr>
                <a:spLocks noChangeArrowheads="1"/>
              </p:cNvSpPr>
              <p:nvPr/>
            </p:nvSpPr>
            <p:spPr bwMode="auto">
              <a:xfrm>
                <a:off x="1803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70</a:t>
                </a:r>
              </a:p>
            </p:txBody>
          </p:sp>
          <p:sp>
            <p:nvSpPr>
              <p:cNvPr id="9343" name="Rectangle 2175"/>
              <p:cNvSpPr>
                <a:spLocks noChangeArrowheads="1"/>
              </p:cNvSpPr>
              <p:nvPr/>
            </p:nvSpPr>
            <p:spPr bwMode="auto">
              <a:xfrm>
                <a:off x="1337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91</a:t>
                </a:r>
              </a:p>
            </p:txBody>
          </p:sp>
          <p:sp>
            <p:nvSpPr>
              <p:cNvPr id="9342" name="Rectangle 2174"/>
              <p:cNvSpPr>
                <a:spLocks noChangeArrowheads="1"/>
              </p:cNvSpPr>
              <p:nvPr/>
            </p:nvSpPr>
            <p:spPr bwMode="auto">
              <a:xfrm>
                <a:off x="871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48</a:t>
                </a:r>
              </a:p>
            </p:txBody>
          </p:sp>
          <p:sp>
            <p:nvSpPr>
              <p:cNvPr id="9341" name="Rectangle 2173"/>
              <p:cNvSpPr>
                <a:spLocks noChangeArrowheads="1"/>
              </p:cNvSpPr>
              <p:nvPr/>
            </p:nvSpPr>
            <p:spPr bwMode="auto">
              <a:xfrm>
                <a:off x="261" y="1147"/>
                <a:ext cx="558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Maths</a:t>
                </a:r>
              </a:p>
            </p:txBody>
          </p:sp>
          <p:sp>
            <p:nvSpPr>
              <p:cNvPr id="9340" name="Rectangle 2172"/>
              <p:cNvSpPr>
                <a:spLocks noChangeArrowheads="1"/>
              </p:cNvSpPr>
              <p:nvPr/>
            </p:nvSpPr>
            <p:spPr bwMode="auto">
              <a:xfrm>
                <a:off x="5066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39" name="Rectangle 2171"/>
              <p:cNvSpPr>
                <a:spLocks noChangeArrowheads="1"/>
              </p:cNvSpPr>
              <p:nvPr/>
            </p:nvSpPr>
            <p:spPr bwMode="auto">
              <a:xfrm>
                <a:off x="4600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45</a:t>
                </a:r>
              </a:p>
            </p:txBody>
          </p:sp>
          <p:sp>
            <p:nvSpPr>
              <p:cNvPr id="9338" name="Rectangle 2170"/>
              <p:cNvSpPr>
                <a:spLocks noChangeArrowheads="1"/>
              </p:cNvSpPr>
              <p:nvPr/>
            </p:nvSpPr>
            <p:spPr bwMode="auto">
              <a:xfrm>
                <a:off x="4134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67</a:t>
                </a:r>
              </a:p>
            </p:txBody>
          </p:sp>
          <p:sp>
            <p:nvSpPr>
              <p:cNvPr id="9337" name="Rectangle 2169"/>
              <p:cNvSpPr>
                <a:spLocks noChangeArrowheads="1"/>
              </p:cNvSpPr>
              <p:nvPr/>
            </p:nvSpPr>
            <p:spPr bwMode="auto">
              <a:xfrm>
                <a:off x="3668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56</a:t>
                </a:r>
              </a:p>
            </p:txBody>
          </p:sp>
          <p:sp>
            <p:nvSpPr>
              <p:cNvPr id="9336" name="Rectangle 2168"/>
              <p:cNvSpPr>
                <a:spLocks noChangeArrowheads="1"/>
              </p:cNvSpPr>
              <p:nvPr/>
            </p:nvSpPr>
            <p:spPr bwMode="auto">
              <a:xfrm>
                <a:off x="3202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73</a:t>
                </a:r>
              </a:p>
            </p:txBody>
          </p:sp>
          <p:sp>
            <p:nvSpPr>
              <p:cNvPr id="9335" name="Rectangle 2167"/>
              <p:cNvSpPr>
                <a:spLocks noChangeArrowheads="1"/>
              </p:cNvSpPr>
              <p:nvPr/>
            </p:nvSpPr>
            <p:spPr bwMode="auto">
              <a:xfrm>
                <a:off x="2735" y="880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30</a:t>
                </a:r>
              </a:p>
            </p:txBody>
          </p:sp>
          <p:sp>
            <p:nvSpPr>
              <p:cNvPr id="9334" name="Rectangle 2166"/>
              <p:cNvSpPr>
                <a:spLocks noChangeArrowheads="1"/>
              </p:cNvSpPr>
              <p:nvPr/>
            </p:nvSpPr>
            <p:spPr bwMode="auto">
              <a:xfrm>
                <a:off x="2269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33" name="Rectangle 2165"/>
              <p:cNvSpPr>
                <a:spLocks noChangeArrowheads="1"/>
              </p:cNvSpPr>
              <p:nvPr/>
            </p:nvSpPr>
            <p:spPr bwMode="auto">
              <a:xfrm>
                <a:off x="1803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32" name="Rectangle 2164"/>
              <p:cNvSpPr>
                <a:spLocks noChangeArrowheads="1"/>
              </p:cNvSpPr>
              <p:nvPr/>
            </p:nvSpPr>
            <p:spPr bwMode="auto">
              <a:xfrm>
                <a:off x="1337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79</a:t>
                </a:r>
              </a:p>
            </p:txBody>
          </p:sp>
          <p:sp>
            <p:nvSpPr>
              <p:cNvPr id="9331" name="Rectangle 2163"/>
              <p:cNvSpPr>
                <a:spLocks noChangeArrowheads="1"/>
              </p:cNvSpPr>
              <p:nvPr/>
            </p:nvSpPr>
            <p:spPr bwMode="auto">
              <a:xfrm>
                <a:off x="871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40</a:t>
                </a:r>
              </a:p>
            </p:txBody>
          </p:sp>
          <p:sp>
            <p:nvSpPr>
              <p:cNvPr id="9330" name="Rectangle 2162"/>
              <p:cNvSpPr>
                <a:spLocks noChangeArrowheads="1"/>
              </p:cNvSpPr>
              <p:nvPr/>
            </p:nvSpPr>
            <p:spPr bwMode="auto">
              <a:xfrm>
                <a:off x="244" y="913"/>
                <a:ext cx="642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Science</a:t>
                </a:r>
              </a:p>
            </p:txBody>
          </p:sp>
          <p:sp>
            <p:nvSpPr>
              <p:cNvPr id="9352" name="Line 2184"/>
              <p:cNvSpPr>
                <a:spLocks noChangeShapeType="1"/>
              </p:cNvSpPr>
              <p:nvPr/>
            </p:nvSpPr>
            <p:spPr bwMode="auto">
              <a:xfrm>
                <a:off x="267" y="880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3" name="Line 2185"/>
              <p:cNvSpPr>
                <a:spLocks noChangeShapeType="1"/>
              </p:cNvSpPr>
              <p:nvPr/>
            </p:nvSpPr>
            <p:spPr bwMode="auto">
              <a:xfrm>
                <a:off x="267" y="1125"/>
                <a:ext cx="5265" cy="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4" name="Line 2186"/>
              <p:cNvSpPr>
                <a:spLocks noChangeShapeType="1"/>
              </p:cNvSpPr>
              <p:nvPr/>
            </p:nvSpPr>
            <p:spPr bwMode="auto">
              <a:xfrm>
                <a:off x="267" y="1378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5" name="Line 2187"/>
              <p:cNvSpPr>
                <a:spLocks noChangeShapeType="1"/>
              </p:cNvSpPr>
              <p:nvPr/>
            </p:nvSpPr>
            <p:spPr bwMode="auto">
              <a:xfrm>
                <a:off x="267" y="889"/>
                <a:ext cx="1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6" name="Line 2188"/>
              <p:cNvSpPr>
                <a:spLocks noChangeShapeType="1"/>
              </p:cNvSpPr>
              <p:nvPr/>
            </p:nvSpPr>
            <p:spPr bwMode="auto">
              <a:xfrm>
                <a:off x="871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7" name="Line 2189"/>
              <p:cNvSpPr>
                <a:spLocks noChangeShapeType="1"/>
              </p:cNvSpPr>
              <p:nvPr/>
            </p:nvSpPr>
            <p:spPr bwMode="auto">
              <a:xfrm>
                <a:off x="1337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8" name="Line 2190"/>
              <p:cNvSpPr>
                <a:spLocks noChangeShapeType="1"/>
              </p:cNvSpPr>
              <p:nvPr/>
            </p:nvSpPr>
            <p:spPr bwMode="auto">
              <a:xfrm>
                <a:off x="1803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9" name="Line 2191"/>
              <p:cNvSpPr>
                <a:spLocks noChangeShapeType="1"/>
              </p:cNvSpPr>
              <p:nvPr/>
            </p:nvSpPr>
            <p:spPr bwMode="auto">
              <a:xfrm>
                <a:off x="2269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0" name="Line 2192"/>
              <p:cNvSpPr>
                <a:spLocks noChangeShapeType="1"/>
              </p:cNvSpPr>
              <p:nvPr/>
            </p:nvSpPr>
            <p:spPr bwMode="auto">
              <a:xfrm>
                <a:off x="2735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1" name="Line 2193"/>
              <p:cNvSpPr>
                <a:spLocks noChangeShapeType="1"/>
              </p:cNvSpPr>
              <p:nvPr/>
            </p:nvSpPr>
            <p:spPr bwMode="auto">
              <a:xfrm>
                <a:off x="3202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2" name="Line 2194"/>
              <p:cNvSpPr>
                <a:spLocks noChangeShapeType="1"/>
              </p:cNvSpPr>
              <p:nvPr/>
            </p:nvSpPr>
            <p:spPr bwMode="auto">
              <a:xfrm>
                <a:off x="3668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3" name="Line 2195"/>
              <p:cNvSpPr>
                <a:spLocks noChangeShapeType="1"/>
              </p:cNvSpPr>
              <p:nvPr/>
            </p:nvSpPr>
            <p:spPr bwMode="auto">
              <a:xfrm>
                <a:off x="4134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4" name="Line 2196"/>
              <p:cNvSpPr>
                <a:spLocks noChangeShapeType="1"/>
              </p:cNvSpPr>
              <p:nvPr/>
            </p:nvSpPr>
            <p:spPr bwMode="auto">
              <a:xfrm>
                <a:off x="4600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5" name="Line 2197"/>
              <p:cNvSpPr>
                <a:spLocks noChangeShapeType="1"/>
              </p:cNvSpPr>
              <p:nvPr/>
            </p:nvSpPr>
            <p:spPr bwMode="auto">
              <a:xfrm>
                <a:off x="5066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6" name="Line 2198"/>
              <p:cNvSpPr>
                <a:spLocks noChangeShapeType="1"/>
              </p:cNvSpPr>
              <p:nvPr/>
            </p:nvSpPr>
            <p:spPr bwMode="auto">
              <a:xfrm>
                <a:off x="5532" y="880"/>
                <a:ext cx="0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391" name="Group 2223"/>
            <p:cNvGrpSpPr>
              <a:grpSpLocks/>
            </p:cNvGrpSpPr>
            <p:nvPr/>
          </p:nvGrpSpPr>
          <p:grpSpPr bwMode="auto">
            <a:xfrm>
              <a:off x="1049" y="3519"/>
              <a:ext cx="281" cy="281"/>
              <a:chOff x="854" y="3609"/>
              <a:chExt cx="281" cy="281"/>
            </a:xfrm>
          </p:grpSpPr>
          <p:grpSp>
            <p:nvGrpSpPr>
              <p:cNvPr id="9390" name="Group 2222"/>
              <p:cNvGrpSpPr>
                <a:grpSpLocks/>
              </p:cNvGrpSpPr>
              <p:nvPr/>
            </p:nvGrpSpPr>
            <p:grpSpPr bwMode="auto">
              <a:xfrm>
                <a:off x="891" y="3616"/>
                <a:ext cx="244" cy="274"/>
                <a:chOff x="891" y="3616"/>
                <a:chExt cx="244" cy="274"/>
              </a:xfrm>
            </p:grpSpPr>
            <p:sp>
              <p:nvSpPr>
                <p:cNvPr id="9385" name="Line 2217"/>
                <p:cNvSpPr>
                  <a:spLocks noChangeShapeType="1"/>
                </p:cNvSpPr>
                <p:nvPr/>
              </p:nvSpPr>
              <p:spPr bwMode="auto">
                <a:xfrm>
                  <a:off x="900" y="3852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6" name="Freeform 2218"/>
                <p:cNvSpPr>
                  <a:spLocks/>
                </p:cNvSpPr>
                <p:nvPr/>
              </p:nvSpPr>
              <p:spPr bwMode="auto">
                <a:xfrm>
                  <a:off x="892" y="3806"/>
                  <a:ext cx="243" cy="84"/>
                </a:xfrm>
                <a:custGeom>
                  <a:avLst/>
                  <a:gdLst>
                    <a:gd name="T0" fmla="*/ 0 w 243"/>
                    <a:gd name="T1" fmla="*/ 48 h 84"/>
                    <a:gd name="T2" fmla="*/ 97 w 243"/>
                    <a:gd name="T3" fmla="*/ 48 h 84"/>
                    <a:gd name="T4" fmla="*/ 120 w 243"/>
                    <a:gd name="T5" fmla="*/ 0 h 84"/>
                    <a:gd name="T6" fmla="*/ 154 w 243"/>
                    <a:gd name="T7" fmla="*/ 84 h 84"/>
                    <a:gd name="T8" fmla="*/ 175 w 243"/>
                    <a:gd name="T9" fmla="*/ 44 h 84"/>
                    <a:gd name="T10" fmla="*/ 243 w 243"/>
                    <a:gd name="T11" fmla="*/ 44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43" h="84">
                      <a:moveTo>
                        <a:pt x="0" y="48"/>
                      </a:moveTo>
                      <a:lnTo>
                        <a:pt x="97" y="48"/>
                      </a:lnTo>
                      <a:lnTo>
                        <a:pt x="120" y="0"/>
                      </a:lnTo>
                      <a:lnTo>
                        <a:pt x="154" y="84"/>
                      </a:lnTo>
                      <a:lnTo>
                        <a:pt x="175" y="44"/>
                      </a:lnTo>
                      <a:lnTo>
                        <a:pt x="243" y="44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7" name="Line 2219"/>
                <p:cNvSpPr>
                  <a:spLocks noChangeShapeType="1"/>
                </p:cNvSpPr>
                <p:nvPr/>
              </p:nvSpPr>
              <p:spPr bwMode="auto">
                <a:xfrm rot="5400000">
                  <a:off x="774" y="3733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88" name="Freeform 2220"/>
              <p:cNvSpPr>
                <a:spLocks/>
              </p:cNvSpPr>
              <p:nvPr/>
            </p:nvSpPr>
            <p:spPr bwMode="auto">
              <a:xfrm rot="5400000">
                <a:off x="774" y="3689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9373" name="Rectangle 2205"/>
          <p:cNvSpPr>
            <a:spLocks noChangeArrowheads="1"/>
          </p:cNvSpPr>
          <p:nvPr/>
        </p:nvSpPr>
        <p:spPr bwMode="auto">
          <a:xfrm>
            <a:off x="3621834" y="1112837"/>
            <a:ext cx="736600" cy="80645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374" name="Oval 2206"/>
          <p:cNvSpPr>
            <a:spLocks noChangeArrowheads="1"/>
          </p:cNvSpPr>
          <p:nvPr/>
        </p:nvSpPr>
        <p:spPr bwMode="auto">
          <a:xfrm>
            <a:off x="2847974" y="459908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Text Box 118" descr="Parchment"/>
          <p:cNvSpPr txBox="1">
            <a:spLocks noChangeArrowheads="1"/>
          </p:cNvSpPr>
          <p:nvPr/>
        </p:nvSpPr>
        <p:spPr bwMode="auto">
          <a:xfrm>
            <a:off x="533400" y="261938"/>
            <a:ext cx="8077200" cy="708025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Ten students were surveyed to find the number of marks they received in a Maths test and a Science test. The results were:</a:t>
            </a:r>
          </a:p>
        </p:txBody>
      </p:sp>
      <p:sp>
        <p:nvSpPr>
          <p:cNvPr id="156" name="Oval 158"/>
          <p:cNvSpPr>
            <a:spLocks noChangeArrowheads="1"/>
          </p:cNvSpPr>
          <p:nvPr/>
        </p:nvSpPr>
        <p:spPr bwMode="auto">
          <a:xfrm>
            <a:off x="4352083" y="291887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7" name="Oval 160"/>
          <p:cNvSpPr>
            <a:spLocks noChangeArrowheads="1"/>
          </p:cNvSpPr>
          <p:nvPr/>
        </p:nvSpPr>
        <p:spPr bwMode="auto">
          <a:xfrm>
            <a:off x="3624193" y="3732399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8" name="Oval 160"/>
          <p:cNvSpPr>
            <a:spLocks noChangeArrowheads="1"/>
          </p:cNvSpPr>
          <p:nvPr/>
        </p:nvSpPr>
        <p:spPr bwMode="auto">
          <a:xfrm>
            <a:off x="3819815" y="370382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9" name="Rectangle 158">
            <a:hlinkClick r:id="rId4"/>
            <a:extLst>
              <a:ext uri="{FF2B5EF4-FFF2-40B4-BE49-F238E27FC236}">
                <a16:creationId xmlns:a16="http://schemas.microsoft.com/office/drawing/2014/main" id="{A306ED11-2794-4218-83DE-3355AA6A4120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0" name="Rectangle 159">
            <a:hlinkClick r:id="rId4"/>
            <a:extLst>
              <a:ext uri="{FF2B5EF4-FFF2-40B4-BE49-F238E27FC236}">
                <a16:creationId xmlns:a16="http://schemas.microsoft.com/office/drawing/2014/main" id="{34BC4E44-43DD-4B89-8359-698C3337F49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177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92" name="Group 2224"/>
          <p:cNvGrpSpPr>
            <a:grpSpLocks/>
          </p:cNvGrpSpPr>
          <p:nvPr/>
        </p:nvGrpSpPr>
        <p:grpSpPr bwMode="auto">
          <a:xfrm>
            <a:off x="400797" y="1114611"/>
            <a:ext cx="8394699" cy="5232400"/>
            <a:chOff x="244" y="880"/>
            <a:chExt cx="5288" cy="3296"/>
          </a:xfrm>
        </p:grpSpPr>
        <p:grpSp>
          <p:nvGrpSpPr>
            <p:cNvPr id="9377" name="Group 2209"/>
            <p:cNvGrpSpPr>
              <a:grpSpLocks/>
            </p:cNvGrpSpPr>
            <p:nvPr/>
          </p:nvGrpSpPr>
          <p:grpSpPr bwMode="auto">
            <a:xfrm>
              <a:off x="244" y="880"/>
              <a:ext cx="5288" cy="3296"/>
              <a:chOff x="244" y="880"/>
              <a:chExt cx="5288" cy="3296"/>
            </a:xfrm>
          </p:grpSpPr>
          <p:grpSp>
            <p:nvGrpSpPr>
              <p:cNvPr id="9376" name="Group 2208"/>
              <p:cNvGrpSpPr>
                <a:grpSpLocks/>
              </p:cNvGrpSpPr>
              <p:nvPr/>
            </p:nvGrpSpPr>
            <p:grpSpPr bwMode="auto">
              <a:xfrm>
                <a:off x="477" y="1724"/>
                <a:ext cx="3023" cy="2452"/>
                <a:chOff x="405" y="1707"/>
                <a:chExt cx="3023" cy="2452"/>
              </a:xfrm>
            </p:grpSpPr>
            <p:sp>
              <p:nvSpPr>
                <p:cNvPr id="9283" name="Text Box 2115"/>
                <p:cNvSpPr txBox="1">
                  <a:spLocks noChangeArrowheads="1"/>
                </p:cNvSpPr>
                <p:nvPr/>
              </p:nvSpPr>
              <p:spPr bwMode="auto">
                <a:xfrm>
                  <a:off x="1131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20</a:t>
                  </a:r>
                </a:p>
              </p:txBody>
            </p:sp>
            <p:sp>
              <p:nvSpPr>
                <p:cNvPr id="9284" name="Text Box 2116"/>
                <p:cNvSpPr txBox="1">
                  <a:spLocks noChangeArrowheads="1"/>
                </p:cNvSpPr>
                <p:nvPr/>
              </p:nvSpPr>
              <p:spPr bwMode="auto">
                <a:xfrm>
                  <a:off x="1395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86" name="Text Box 2118"/>
                <p:cNvSpPr txBox="1">
                  <a:spLocks noChangeArrowheads="1"/>
                </p:cNvSpPr>
                <p:nvPr/>
              </p:nvSpPr>
              <p:spPr bwMode="auto">
                <a:xfrm>
                  <a:off x="1659" y="3747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87" name="Text Box 2119"/>
                <p:cNvSpPr txBox="1">
                  <a:spLocks noChangeArrowheads="1"/>
                </p:cNvSpPr>
                <p:nvPr/>
              </p:nvSpPr>
              <p:spPr bwMode="auto">
                <a:xfrm>
                  <a:off x="1869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88" name="Text Box 2120"/>
                <p:cNvSpPr txBox="1">
                  <a:spLocks noChangeArrowheads="1"/>
                </p:cNvSpPr>
                <p:nvPr/>
              </p:nvSpPr>
              <p:spPr bwMode="auto">
                <a:xfrm>
                  <a:off x="2125" y="3743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289" name="Text Box 2121"/>
                <p:cNvSpPr txBox="1">
                  <a:spLocks noChangeArrowheads="1"/>
                </p:cNvSpPr>
                <p:nvPr/>
              </p:nvSpPr>
              <p:spPr bwMode="auto">
                <a:xfrm>
                  <a:off x="2365" y="3739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290" name="Text Box 2122"/>
                <p:cNvSpPr txBox="1">
                  <a:spLocks noChangeArrowheads="1"/>
                </p:cNvSpPr>
                <p:nvPr/>
              </p:nvSpPr>
              <p:spPr bwMode="auto">
                <a:xfrm>
                  <a:off x="2561" y="3743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291" name="Text Box 2123"/>
                <p:cNvSpPr txBox="1">
                  <a:spLocks noChangeArrowheads="1"/>
                </p:cNvSpPr>
                <p:nvPr/>
              </p:nvSpPr>
              <p:spPr bwMode="auto">
                <a:xfrm>
                  <a:off x="2809" y="3751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1400" dirty="0">
                      <a:latin typeface="Comic Sans MS" panose="030F0702030302020204" pitchFamily="66" charset="0"/>
                    </a:rPr>
                    <a:t>90</a:t>
                  </a:r>
                  <a:endParaRPr lang="en-GB" altLang="en-US" sz="14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9292" name="Text Box 2124"/>
                <p:cNvSpPr txBox="1">
                  <a:spLocks noChangeArrowheads="1"/>
                </p:cNvSpPr>
                <p:nvPr/>
              </p:nvSpPr>
              <p:spPr bwMode="auto">
                <a:xfrm>
                  <a:off x="3033" y="3747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294" name="Text Box 2126"/>
                <p:cNvSpPr txBox="1">
                  <a:spLocks noChangeArrowheads="1"/>
                </p:cNvSpPr>
                <p:nvPr/>
              </p:nvSpPr>
              <p:spPr bwMode="auto">
                <a:xfrm>
                  <a:off x="1731" y="3909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Science</a:t>
                  </a:r>
                </a:p>
              </p:txBody>
            </p:sp>
            <p:sp>
              <p:nvSpPr>
                <p:cNvPr id="9295" name="Text Box 2127"/>
                <p:cNvSpPr txBox="1">
                  <a:spLocks noChangeArrowheads="1"/>
                </p:cNvSpPr>
                <p:nvPr/>
              </p:nvSpPr>
              <p:spPr bwMode="auto">
                <a:xfrm>
                  <a:off x="675" y="337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97" name="Text Box 2129"/>
                <p:cNvSpPr txBox="1">
                  <a:spLocks noChangeArrowheads="1"/>
                </p:cNvSpPr>
                <p:nvPr/>
              </p:nvSpPr>
              <p:spPr bwMode="auto">
                <a:xfrm>
                  <a:off x="675" y="3125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98" name="Text Box 2130"/>
                <p:cNvSpPr txBox="1">
                  <a:spLocks noChangeArrowheads="1"/>
                </p:cNvSpPr>
                <p:nvPr/>
              </p:nvSpPr>
              <p:spPr bwMode="auto">
                <a:xfrm>
                  <a:off x="663" y="28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99" name="Text Box 2131"/>
                <p:cNvSpPr txBox="1">
                  <a:spLocks noChangeArrowheads="1"/>
                </p:cNvSpPr>
                <p:nvPr/>
              </p:nvSpPr>
              <p:spPr bwMode="auto">
                <a:xfrm>
                  <a:off x="667" y="265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300" name="Text Box 2132"/>
                <p:cNvSpPr txBox="1">
                  <a:spLocks noChangeArrowheads="1"/>
                </p:cNvSpPr>
                <p:nvPr/>
              </p:nvSpPr>
              <p:spPr bwMode="auto">
                <a:xfrm>
                  <a:off x="683" y="23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301" name="Text Box 2133"/>
                <p:cNvSpPr txBox="1">
                  <a:spLocks noChangeArrowheads="1"/>
                </p:cNvSpPr>
                <p:nvPr/>
              </p:nvSpPr>
              <p:spPr bwMode="auto">
                <a:xfrm>
                  <a:off x="679" y="2169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302" name="Text Box 2134"/>
                <p:cNvSpPr txBox="1">
                  <a:spLocks noChangeArrowheads="1"/>
                </p:cNvSpPr>
                <p:nvPr/>
              </p:nvSpPr>
              <p:spPr bwMode="auto">
                <a:xfrm>
                  <a:off x="671" y="1933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90</a:t>
                  </a:r>
                </a:p>
              </p:txBody>
            </p:sp>
            <p:grpSp>
              <p:nvGrpSpPr>
                <p:cNvPr id="9324" name="Group 2156"/>
                <p:cNvGrpSpPr>
                  <a:grpSpLocks/>
                </p:cNvGrpSpPr>
                <p:nvPr/>
              </p:nvGrpSpPr>
              <p:grpSpPr bwMode="auto">
                <a:xfrm>
                  <a:off x="1017" y="1815"/>
                  <a:ext cx="2411" cy="1928"/>
                  <a:chOff x="1349" y="1737"/>
                  <a:chExt cx="2411" cy="1928"/>
                </a:xfrm>
              </p:grpSpPr>
              <p:sp>
                <p:nvSpPr>
                  <p:cNvPr id="9170" name="Rectangle 2002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1" name="Rectangle 2003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2" name="Rectangle 2004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3" name="Rectangle 2005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4" name="Rectangle 2006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424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5" name="Rectangle 2007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6" name="Rectangle 2008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7" name="Rectangle 2009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8" name="Rectangle 2010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9" name="Rectangle 2011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2" name="Rectangle 2014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3" name="Rectangle 2015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4" name="Rectangle 2016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5" name="Rectangle 2017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6" name="Rectangle 2018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183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7" name="Rectangle 2019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8" name="Rectangle 2020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9" name="Rectangle 2021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0" name="Rectangle 2022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1" name="Rectangle 2023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3" name="Rectangle 2025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4" name="Rectangle 2026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5" name="Rectangle 2027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6" name="Rectangle 2028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7" name="Rectangle 2029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942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8" name="Rectangle 2030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9" name="Rectangle 2031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0" name="Rectangle 2032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1" name="Rectangle 2033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2" name="Rectangle 2034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4" name="Rectangle 2036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5" name="Rectangle 2037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6" name="Rectangle 2038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7" name="Rectangle 2039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8" name="Rectangle 2040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700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9" name="Rectangle 2041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0" name="Rectangle 2042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1" name="Rectangle 2043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2" name="Rectangle 2044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3" name="Rectangle 2045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5" name="Rectangle 2047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6" name="Rectangle 2048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7" name="Rectangle 2049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8" name="Rectangle 2050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9" name="Rectangle 2051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460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0" name="Rectangle 2052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1" name="Rectangle 2053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2" name="Rectangle 2054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3" name="Rectangle 2055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4" name="Rectangle 2056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6" name="Rectangle 2058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7" name="Rectangle 2059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8" name="Rectangle 2060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9" name="Rectangle 2061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0" name="Rectangle 2062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219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1" name="Rectangle 2063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2" name="Rectangle 2064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3" name="Rectangle 2065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4" name="Rectangle 2066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5" name="Rectangle 2067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7" name="Rectangle 2069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8" name="Rectangle 2070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9" name="Rectangle 2071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0" name="Rectangle 2072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1" name="Rectangle 2073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977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2" name="Rectangle 2074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3" name="Rectangle 2075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4" name="Rectangle 2076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5" name="Rectangle 2077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6" name="Rectangle 2078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8" name="Rectangle 2080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9" name="Rectangle 2081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0" name="Rectangle 2082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1" name="Rectangle 2083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2" name="Rectangle 2084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737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3" name="Rectangle 2085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4" name="Rectangle 2086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5" name="Rectangle 2087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6" name="Rectangle 2088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7" name="Rectangle 2089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9315" name="Text Box 2147"/>
                <p:cNvSpPr txBox="1">
                  <a:spLocks noChangeArrowheads="1"/>
                </p:cNvSpPr>
                <p:nvPr/>
              </p:nvSpPr>
              <p:spPr bwMode="auto">
                <a:xfrm>
                  <a:off x="614" y="1707"/>
                  <a:ext cx="449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316" name="Text Box 2148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42" y="2600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Maths</a:t>
                  </a:r>
                </a:p>
              </p:txBody>
            </p:sp>
            <p:sp>
              <p:nvSpPr>
                <p:cNvPr id="9325" name="Line 2157"/>
                <p:cNvSpPr>
                  <a:spLocks noChangeShapeType="1"/>
                </p:cNvSpPr>
                <p:nvPr/>
              </p:nvSpPr>
              <p:spPr bwMode="auto">
                <a:xfrm>
                  <a:off x="1017" y="3743"/>
                  <a:ext cx="2411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282" name="Line 2114"/>
                <p:cNvSpPr>
                  <a:spLocks noChangeShapeType="1"/>
                </p:cNvSpPr>
                <p:nvPr/>
              </p:nvSpPr>
              <p:spPr bwMode="auto">
                <a:xfrm flipH="1">
                  <a:off x="1017" y="1814"/>
                  <a:ext cx="14" cy="193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28" name="Text Box 2160" descr="Parchment"/>
              <p:cNvSpPr txBox="1">
                <a:spLocks noChangeArrowheads="1"/>
              </p:cNvSpPr>
              <p:nvPr/>
            </p:nvSpPr>
            <p:spPr bwMode="auto">
              <a:xfrm>
                <a:off x="328" y="1486"/>
                <a:ext cx="5088" cy="252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(a)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Plot a 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scatter graph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for this data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.</a:t>
                </a:r>
              </a:p>
            </p:txBody>
          </p:sp>
          <p:sp>
            <p:nvSpPr>
              <p:cNvPr id="9351" name="Rectangle 2183"/>
              <p:cNvSpPr>
                <a:spLocks noChangeArrowheads="1"/>
              </p:cNvSpPr>
              <p:nvPr/>
            </p:nvSpPr>
            <p:spPr bwMode="auto">
              <a:xfrm>
                <a:off x="5066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95</a:t>
                </a:r>
              </a:p>
            </p:txBody>
          </p:sp>
          <p:sp>
            <p:nvSpPr>
              <p:cNvPr id="9350" name="Rectangle 2182"/>
              <p:cNvSpPr>
                <a:spLocks noChangeArrowheads="1"/>
              </p:cNvSpPr>
              <p:nvPr/>
            </p:nvSpPr>
            <p:spPr bwMode="auto">
              <a:xfrm>
                <a:off x="4600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49" name="Rectangle 2181"/>
              <p:cNvSpPr>
                <a:spLocks noChangeArrowheads="1"/>
              </p:cNvSpPr>
              <p:nvPr/>
            </p:nvSpPr>
            <p:spPr bwMode="auto">
              <a:xfrm>
                <a:off x="4134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75</a:t>
                </a:r>
              </a:p>
            </p:txBody>
          </p:sp>
          <p:sp>
            <p:nvSpPr>
              <p:cNvPr id="9348" name="Rectangle 2180"/>
              <p:cNvSpPr>
                <a:spLocks noChangeArrowheads="1"/>
              </p:cNvSpPr>
              <p:nvPr/>
            </p:nvSpPr>
            <p:spPr bwMode="auto">
              <a:xfrm>
                <a:off x="3668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47" name="Rectangle 2179"/>
              <p:cNvSpPr>
                <a:spLocks noChangeArrowheads="1"/>
              </p:cNvSpPr>
              <p:nvPr/>
            </p:nvSpPr>
            <p:spPr bwMode="auto">
              <a:xfrm>
                <a:off x="3202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46" name="Rectangle 2178"/>
              <p:cNvSpPr>
                <a:spLocks noChangeArrowheads="1"/>
              </p:cNvSpPr>
              <p:nvPr/>
            </p:nvSpPr>
            <p:spPr bwMode="auto">
              <a:xfrm>
                <a:off x="2735" y="1129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50</a:t>
                </a:r>
              </a:p>
            </p:txBody>
          </p:sp>
          <p:sp>
            <p:nvSpPr>
              <p:cNvPr id="9345" name="Rectangle 2177"/>
              <p:cNvSpPr>
                <a:spLocks noChangeArrowheads="1"/>
              </p:cNvSpPr>
              <p:nvPr/>
            </p:nvSpPr>
            <p:spPr bwMode="auto">
              <a:xfrm>
                <a:off x="2269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71</a:t>
                </a:r>
              </a:p>
            </p:txBody>
          </p:sp>
          <p:sp>
            <p:nvSpPr>
              <p:cNvPr id="9344" name="Rectangle 2176"/>
              <p:cNvSpPr>
                <a:spLocks noChangeArrowheads="1"/>
              </p:cNvSpPr>
              <p:nvPr/>
            </p:nvSpPr>
            <p:spPr bwMode="auto">
              <a:xfrm>
                <a:off x="1803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70</a:t>
                </a:r>
              </a:p>
            </p:txBody>
          </p:sp>
          <p:sp>
            <p:nvSpPr>
              <p:cNvPr id="9343" name="Rectangle 2175"/>
              <p:cNvSpPr>
                <a:spLocks noChangeArrowheads="1"/>
              </p:cNvSpPr>
              <p:nvPr/>
            </p:nvSpPr>
            <p:spPr bwMode="auto">
              <a:xfrm>
                <a:off x="1337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91</a:t>
                </a:r>
              </a:p>
            </p:txBody>
          </p:sp>
          <p:sp>
            <p:nvSpPr>
              <p:cNvPr id="9342" name="Rectangle 2174"/>
              <p:cNvSpPr>
                <a:spLocks noChangeArrowheads="1"/>
              </p:cNvSpPr>
              <p:nvPr/>
            </p:nvSpPr>
            <p:spPr bwMode="auto">
              <a:xfrm>
                <a:off x="871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48</a:t>
                </a:r>
              </a:p>
            </p:txBody>
          </p:sp>
          <p:sp>
            <p:nvSpPr>
              <p:cNvPr id="9341" name="Rectangle 2173"/>
              <p:cNvSpPr>
                <a:spLocks noChangeArrowheads="1"/>
              </p:cNvSpPr>
              <p:nvPr/>
            </p:nvSpPr>
            <p:spPr bwMode="auto">
              <a:xfrm>
                <a:off x="261" y="1147"/>
                <a:ext cx="558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Maths</a:t>
                </a:r>
              </a:p>
            </p:txBody>
          </p:sp>
          <p:sp>
            <p:nvSpPr>
              <p:cNvPr id="9340" name="Rectangle 2172"/>
              <p:cNvSpPr>
                <a:spLocks noChangeArrowheads="1"/>
              </p:cNvSpPr>
              <p:nvPr/>
            </p:nvSpPr>
            <p:spPr bwMode="auto">
              <a:xfrm>
                <a:off x="5066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39" name="Rectangle 2171"/>
              <p:cNvSpPr>
                <a:spLocks noChangeArrowheads="1"/>
              </p:cNvSpPr>
              <p:nvPr/>
            </p:nvSpPr>
            <p:spPr bwMode="auto">
              <a:xfrm>
                <a:off x="4600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45</a:t>
                </a:r>
              </a:p>
            </p:txBody>
          </p:sp>
          <p:sp>
            <p:nvSpPr>
              <p:cNvPr id="9338" name="Rectangle 2170"/>
              <p:cNvSpPr>
                <a:spLocks noChangeArrowheads="1"/>
              </p:cNvSpPr>
              <p:nvPr/>
            </p:nvSpPr>
            <p:spPr bwMode="auto">
              <a:xfrm>
                <a:off x="4134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67</a:t>
                </a:r>
              </a:p>
            </p:txBody>
          </p:sp>
          <p:sp>
            <p:nvSpPr>
              <p:cNvPr id="9337" name="Rectangle 2169"/>
              <p:cNvSpPr>
                <a:spLocks noChangeArrowheads="1"/>
              </p:cNvSpPr>
              <p:nvPr/>
            </p:nvSpPr>
            <p:spPr bwMode="auto">
              <a:xfrm>
                <a:off x="3668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56</a:t>
                </a:r>
              </a:p>
            </p:txBody>
          </p:sp>
          <p:sp>
            <p:nvSpPr>
              <p:cNvPr id="9336" name="Rectangle 2168"/>
              <p:cNvSpPr>
                <a:spLocks noChangeArrowheads="1"/>
              </p:cNvSpPr>
              <p:nvPr/>
            </p:nvSpPr>
            <p:spPr bwMode="auto">
              <a:xfrm>
                <a:off x="3202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73</a:t>
                </a:r>
              </a:p>
            </p:txBody>
          </p:sp>
          <p:sp>
            <p:nvSpPr>
              <p:cNvPr id="9335" name="Rectangle 2167"/>
              <p:cNvSpPr>
                <a:spLocks noChangeArrowheads="1"/>
              </p:cNvSpPr>
              <p:nvPr/>
            </p:nvSpPr>
            <p:spPr bwMode="auto">
              <a:xfrm>
                <a:off x="2735" y="880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30</a:t>
                </a:r>
              </a:p>
            </p:txBody>
          </p:sp>
          <p:sp>
            <p:nvSpPr>
              <p:cNvPr id="9334" name="Rectangle 2166"/>
              <p:cNvSpPr>
                <a:spLocks noChangeArrowheads="1"/>
              </p:cNvSpPr>
              <p:nvPr/>
            </p:nvSpPr>
            <p:spPr bwMode="auto">
              <a:xfrm>
                <a:off x="2269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33" name="Rectangle 2165"/>
              <p:cNvSpPr>
                <a:spLocks noChangeArrowheads="1"/>
              </p:cNvSpPr>
              <p:nvPr/>
            </p:nvSpPr>
            <p:spPr bwMode="auto">
              <a:xfrm>
                <a:off x="1803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32" name="Rectangle 2164"/>
              <p:cNvSpPr>
                <a:spLocks noChangeArrowheads="1"/>
              </p:cNvSpPr>
              <p:nvPr/>
            </p:nvSpPr>
            <p:spPr bwMode="auto">
              <a:xfrm>
                <a:off x="1337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79</a:t>
                </a:r>
              </a:p>
            </p:txBody>
          </p:sp>
          <p:sp>
            <p:nvSpPr>
              <p:cNvPr id="9331" name="Rectangle 2163"/>
              <p:cNvSpPr>
                <a:spLocks noChangeArrowheads="1"/>
              </p:cNvSpPr>
              <p:nvPr/>
            </p:nvSpPr>
            <p:spPr bwMode="auto">
              <a:xfrm>
                <a:off x="871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40</a:t>
                </a:r>
              </a:p>
            </p:txBody>
          </p:sp>
          <p:sp>
            <p:nvSpPr>
              <p:cNvPr id="9330" name="Rectangle 2162"/>
              <p:cNvSpPr>
                <a:spLocks noChangeArrowheads="1"/>
              </p:cNvSpPr>
              <p:nvPr/>
            </p:nvSpPr>
            <p:spPr bwMode="auto">
              <a:xfrm>
                <a:off x="244" y="913"/>
                <a:ext cx="642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Science</a:t>
                </a:r>
              </a:p>
            </p:txBody>
          </p:sp>
          <p:sp>
            <p:nvSpPr>
              <p:cNvPr id="9352" name="Line 2184"/>
              <p:cNvSpPr>
                <a:spLocks noChangeShapeType="1"/>
              </p:cNvSpPr>
              <p:nvPr/>
            </p:nvSpPr>
            <p:spPr bwMode="auto">
              <a:xfrm>
                <a:off x="267" y="880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3" name="Line 2185"/>
              <p:cNvSpPr>
                <a:spLocks noChangeShapeType="1"/>
              </p:cNvSpPr>
              <p:nvPr/>
            </p:nvSpPr>
            <p:spPr bwMode="auto">
              <a:xfrm>
                <a:off x="267" y="1125"/>
                <a:ext cx="5265" cy="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4" name="Line 2186"/>
              <p:cNvSpPr>
                <a:spLocks noChangeShapeType="1"/>
              </p:cNvSpPr>
              <p:nvPr/>
            </p:nvSpPr>
            <p:spPr bwMode="auto">
              <a:xfrm>
                <a:off x="267" y="1378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5" name="Line 2187"/>
              <p:cNvSpPr>
                <a:spLocks noChangeShapeType="1"/>
              </p:cNvSpPr>
              <p:nvPr/>
            </p:nvSpPr>
            <p:spPr bwMode="auto">
              <a:xfrm>
                <a:off x="267" y="889"/>
                <a:ext cx="1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6" name="Line 2188"/>
              <p:cNvSpPr>
                <a:spLocks noChangeShapeType="1"/>
              </p:cNvSpPr>
              <p:nvPr/>
            </p:nvSpPr>
            <p:spPr bwMode="auto">
              <a:xfrm>
                <a:off x="871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7" name="Line 2189"/>
              <p:cNvSpPr>
                <a:spLocks noChangeShapeType="1"/>
              </p:cNvSpPr>
              <p:nvPr/>
            </p:nvSpPr>
            <p:spPr bwMode="auto">
              <a:xfrm>
                <a:off x="1337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8" name="Line 2190"/>
              <p:cNvSpPr>
                <a:spLocks noChangeShapeType="1"/>
              </p:cNvSpPr>
              <p:nvPr/>
            </p:nvSpPr>
            <p:spPr bwMode="auto">
              <a:xfrm>
                <a:off x="1803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9" name="Line 2191"/>
              <p:cNvSpPr>
                <a:spLocks noChangeShapeType="1"/>
              </p:cNvSpPr>
              <p:nvPr/>
            </p:nvSpPr>
            <p:spPr bwMode="auto">
              <a:xfrm>
                <a:off x="2269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0" name="Line 2192"/>
              <p:cNvSpPr>
                <a:spLocks noChangeShapeType="1"/>
              </p:cNvSpPr>
              <p:nvPr/>
            </p:nvSpPr>
            <p:spPr bwMode="auto">
              <a:xfrm>
                <a:off x="2735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1" name="Line 2193"/>
              <p:cNvSpPr>
                <a:spLocks noChangeShapeType="1"/>
              </p:cNvSpPr>
              <p:nvPr/>
            </p:nvSpPr>
            <p:spPr bwMode="auto">
              <a:xfrm>
                <a:off x="3202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2" name="Line 2194"/>
              <p:cNvSpPr>
                <a:spLocks noChangeShapeType="1"/>
              </p:cNvSpPr>
              <p:nvPr/>
            </p:nvSpPr>
            <p:spPr bwMode="auto">
              <a:xfrm>
                <a:off x="3668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3" name="Line 2195"/>
              <p:cNvSpPr>
                <a:spLocks noChangeShapeType="1"/>
              </p:cNvSpPr>
              <p:nvPr/>
            </p:nvSpPr>
            <p:spPr bwMode="auto">
              <a:xfrm>
                <a:off x="4134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4" name="Line 2196"/>
              <p:cNvSpPr>
                <a:spLocks noChangeShapeType="1"/>
              </p:cNvSpPr>
              <p:nvPr/>
            </p:nvSpPr>
            <p:spPr bwMode="auto">
              <a:xfrm>
                <a:off x="4600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5" name="Line 2197"/>
              <p:cNvSpPr>
                <a:spLocks noChangeShapeType="1"/>
              </p:cNvSpPr>
              <p:nvPr/>
            </p:nvSpPr>
            <p:spPr bwMode="auto">
              <a:xfrm>
                <a:off x="5066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6" name="Line 2198"/>
              <p:cNvSpPr>
                <a:spLocks noChangeShapeType="1"/>
              </p:cNvSpPr>
              <p:nvPr/>
            </p:nvSpPr>
            <p:spPr bwMode="auto">
              <a:xfrm>
                <a:off x="5532" y="880"/>
                <a:ext cx="0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391" name="Group 2223"/>
            <p:cNvGrpSpPr>
              <a:grpSpLocks/>
            </p:cNvGrpSpPr>
            <p:nvPr/>
          </p:nvGrpSpPr>
          <p:grpSpPr bwMode="auto">
            <a:xfrm>
              <a:off x="1049" y="3519"/>
              <a:ext cx="281" cy="281"/>
              <a:chOff x="854" y="3609"/>
              <a:chExt cx="281" cy="281"/>
            </a:xfrm>
          </p:grpSpPr>
          <p:grpSp>
            <p:nvGrpSpPr>
              <p:cNvPr id="9390" name="Group 2222"/>
              <p:cNvGrpSpPr>
                <a:grpSpLocks/>
              </p:cNvGrpSpPr>
              <p:nvPr/>
            </p:nvGrpSpPr>
            <p:grpSpPr bwMode="auto">
              <a:xfrm>
                <a:off x="891" y="3616"/>
                <a:ext cx="244" cy="274"/>
                <a:chOff x="891" y="3616"/>
                <a:chExt cx="244" cy="274"/>
              </a:xfrm>
            </p:grpSpPr>
            <p:sp>
              <p:nvSpPr>
                <p:cNvPr id="9385" name="Line 2217"/>
                <p:cNvSpPr>
                  <a:spLocks noChangeShapeType="1"/>
                </p:cNvSpPr>
                <p:nvPr/>
              </p:nvSpPr>
              <p:spPr bwMode="auto">
                <a:xfrm>
                  <a:off x="900" y="3852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6" name="Freeform 2218"/>
                <p:cNvSpPr>
                  <a:spLocks/>
                </p:cNvSpPr>
                <p:nvPr/>
              </p:nvSpPr>
              <p:spPr bwMode="auto">
                <a:xfrm>
                  <a:off x="892" y="3806"/>
                  <a:ext cx="243" cy="84"/>
                </a:xfrm>
                <a:custGeom>
                  <a:avLst/>
                  <a:gdLst>
                    <a:gd name="T0" fmla="*/ 0 w 243"/>
                    <a:gd name="T1" fmla="*/ 48 h 84"/>
                    <a:gd name="T2" fmla="*/ 97 w 243"/>
                    <a:gd name="T3" fmla="*/ 48 h 84"/>
                    <a:gd name="T4" fmla="*/ 120 w 243"/>
                    <a:gd name="T5" fmla="*/ 0 h 84"/>
                    <a:gd name="T6" fmla="*/ 154 w 243"/>
                    <a:gd name="T7" fmla="*/ 84 h 84"/>
                    <a:gd name="T8" fmla="*/ 175 w 243"/>
                    <a:gd name="T9" fmla="*/ 44 h 84"/>
                    <a:gd name="T10" fmla="*/ 243 w 243"/>
                    <a:gd name="T11" fmla="*/ 44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43" h="84">
                      <a:moveTo>
                        <a:pt x="0" y="48"/>
                      </a:moveTo>
                      <a:lnTo>
                        <a:pt x="97" y="48"/>
                      </a:lnTo>
                      <a:lnTo>
                        <a:pt x="120" y="0"/>
                      </a:lnTo>
                      <a:lnTo>
                        <a:pt x="154" y="84"/>
                      </a:lnTo>
                      <a:lnTo>
                        <a:pt x="175" y="44"/>
                      </a:lnTo>
                      <a:lnTo>
                        <a:pt x="243" y="44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7" name="Line 2219"/>
                <p:cNvSpPr>
                  <a:spLocks noChangeShapeType="1"/>
                </p:cNvSpPr>
                <p:nvPr/>
              </p:nvSpPr>
              <p:spPr bwMode="auto">
                <a:xfrm rot="5400000">
                  <a:off x="774" y="3733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88" name="Freeform 2220"/>
              <p:cNvSpPr>
                <a:spLocks/>
              </p:cNvSpPr>
              <p:nvPr/>
            </p:nvSpPr>
            <p:spPr bwMode="auto">
              <a:xfrm rot="5400000">
                <a:off x="774" y="3689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9373" name="Rectangle 2205"/>
          <p:cNvSpPr>
            <a:spLocks noChangeArrowheads="1"/>
          </p:cNvSpPr>
          <p:nvPr/>
        </p:nvSpPr>
        <p:spPr bwMode="auto">
          <a:xfrm>
            <a:off x="4369546" y="1112837"/>
            <a:ext cx="736600" cy="80645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374" name="Oval 2206"/>
          <p:cNvSpPr>
            <a:spLocks noChangeArrowheads="1"/>
          </p:cNvSpPr>
          <p:nvPr/>
        </p:nvSpPr>
        <p:spPr bwMode="auto">
          <a:xfrm>
            <a:off x="2847974" y="459908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Text Box 118" descr="Parchment"/>
          <p:cNvSpPr txBox="1">
            <a:spLocks noChangeArrowheads="1"/>
          </p:cNvSpPr>
          <p:nvPr/>
        </p:nvSpPr>
        <p:spPr bwMode="auto">
          <a:xfrm>
            <a:off x="533400" y="261938"/>
            <a:ext cx="8077200" cy="708025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Ten students were surveyed to find the number of marks they received in a Maths test and a Science test. The results were:</a:t>
            </a:r>
          </a:p>
        </p:txBody>
      </p:sp>
      <p:sp>
        <p:nvSpPr>
          <p:cNvPr id="156" name="Oval 158"/>
          <p:cNvSpPr>
            <a:spLocks noChangeArrowheads="1"/>
          </p:cNvSpPr>
          <p:nvPr/>
        </p:nvSpPr>
        <p:spPr bwMode="auto">
          <a:xfrm>
            <a:off x="4352083" y="291887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7" name="Oval 160"/>
          <p:cNvSpPr>
            <a:spLocks noChangeArrowheads="1"/>
          </p:cNvSpPr>
          <p:nvPr/>
        </p:nvSpPr>
        <p:spPr bwMode="auto">
          <a:xfrm>
            <a:off x="3624193" y="3732399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8" name="Oval 160"/>
          <p:cNvSpPr>
            <a:spLocks noChangeArrowheads="1"/>
          </p:cNvSpPr>
          <p:nvPr/>
        </p:nvSpPr>
        <p:spPr bwMode="auto">
          <a:xfrm>
            <a:off x="3819815" y="370382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9" name="Oval 160"/>
          <p:cNvSpPr>
            <a:spLocks noChangeArrowheads="1"/>
          </p:cNvSpPr>
          <p:nvPr/>
        </p:nvSpPr>
        <p:spPr bwMode="auto">
          <a:xfrm>
            <a:off x="2477312" y="450628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0" name="Rectangle 159">
            <a:hlinkClick r:id="rId4"/>
            <a:extLst>
              <a:ext uri="{FF2B5EF4-FFF2-40B4-BE49-F238E27FC236}">
                <a16:creationId xmlns:a16="http://schemas.microsoft.com/office/drawing/2014/main" id="{63F6F31B-3929-4072-9BD0-93D70E431267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1" name="Rectangle 160">
            <a:hlinkClick r:id="rId4"/>
            <a:extLst>
              <a:ext uri="{FF2B5EF4-FFF2-40B4-BE49-F238E27FC236}">
                <a16:creationId xmlns:a16="http://schemas.microsoft.com/office/drawing/2014/main" id="{CAC1506B-C844-41BB-985B-8DF0C4483529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553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92" name="Group 2224"/>
          <p:cNvGrpSpPr>
            <a:grpSpLocks/>
          </p:cNvGrpSpPr>
          <p:nvPr/>
        </p:nvGrpSpPr>
        <p:grpSpPr bwMode="auto">
          <a:xfrm>
            <a:off x="400797" y="1114611"/>
            <a:ext cx="8394699" cy="5232400"/>
            <a:chOff x="244" y="880"/>
            <a:chExt cx="5288" cy="3296"/>
          </a:xfrm>
        </p:grpSpPr>
        <p:grpSp>
          <p:nvGrpSpPr>
            <p:cNvPr id="9377" name="Group 2209"/>
            <p:cNvGrpSpPr>
              <a:grpSpLocks/>
            </p:cNvGrpSpPr>
            <p:nvPr/>
          </p:nvGrpSpPr>
          <p:grpSpPr bwMode="auto">
            <a:xfrm>
              <a:off x="244" y="880"/>
              <a:ext cx="5288" cy="3296"/>
              <a:chOff x="244" y="880"/>
              <a:chExt cx="5288" cy="3296"/>
            </a:xfrm>
          </p:grpSpPr>
          <p:grpSp>
            <p:nvGrpSpPr>
              <p:cNvPr id="9376" name="Group 2208"/>
              <p:cNvGrpSpPr>
                <a:grpSpLocks/>
              </p:cNvGrpSpPr>
              <p:nvPr/>
            </p:nvGrpSpPr>
            <p:grpSpPr bwMode="auto">
              <a:xfrm>
                <a:off x="477" y="1724"/>
                <a:ext cx="3023" cy="2452"/>
                <a:chOff x="405" y="1707"/>
                <a:chExt cx="3023" cy="2452"/>
              </a:xfrm>
            </p:grpSpPr>
            <p:sp>
              <p:nvSpPr>
                <p:cNvPr id="9283" name="Text Box 2115"/>
                <p:cNvSpPr txBox="1">
                  <a:spLocks noChangeArrowheads="1"/>
                </p:cNvSpPr>
                <p:nvPr/>
              </p:nvSpPr>
              <p:spPr bwMode="auto">
                <a:xfrm>
                  <a:off x="1131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20</a:t>
                  </a:r>
                </a:p>
              </p:txBody>
            </p:sp>
            <p:sp>
              <p:nvSpPr>
                <p:cNvPr id="9284" name="Text Box 2116"/>
                <p:cNvSpPr txBox="1">
                  <a:spLocks noChangeArrowheads="1"/>
                </p:cNvSpPr>
                <p:nvPr/>
              </p:nvSpPr>
              <p:spPr bwMode="auto">
                <a:xfrm>
                  <a:off x="1395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86" name="Text Box 2118"/>
                <p:cNvSpPr txBox="1">
                  <a:spLocks noChangeArrowheads="1"/>
                </p:cNvSpPr>
                <p:nvPr/>
              </p:nvSpPr>
              <p:spPr bwMode="auto">
                <a:xfrm>
                  <a:off x="1659" y="3747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87" name="Text Box 2119"/>
                <p:cNvSpPr txBox="1">
                  <a:spLocks noChangeArrowheads="1"/>
                </p:cNvSpPr>
                <p:nvPr/>
              </p:nvSpPr>
              <p:spPr bwMode="auto">
                <a:xfrm>
                  <a:off x="1869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88" name="Text Box 2120"/>
                <p:cNvSpPr txBox="1">
                  <a:spLocks noChangeArrowheads="1"/>
                </p:cNvSpPr>
                <p:nvPr/>
              </p:nvSpPr>
              <p:spPr bwMode="auto">
                <a:xfrm>
                  <a:off x="2125" y="3743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289" name="Text Box 2121"/>
                <p:cNvSpPr txBox="1">
                  <a:spLocks noChangeArrowheads="1"/>
                </p:cNvSpPr>
                <p:nvPr/>
              </p:nvSpPr>
              <p:spPr bwMode="auto">
                <a:xfrm>
                  <a:off x="2365" y="3739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290" name="Text Box 2122"/>
                <p:cNvSpPr txBox="1">
                  <a:spLocks noChangeArrowheads="1"/>
                </p:cNvSpPr>
                <p:nvPr/>
              </p:nvSpPr>
              <p:spPr bwMode="auto">
                <a:xfrm>
                  <a:off x="2561" y="3743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291" name="Text Box 2123"/>
                <p:cNvSpPr txBox="1">
                  <a:spLocks noChangeArrowheads="1"/>
                </p:cNvSpPr>
                <p:nvPr/>
              </p:nvSpPr>
              <p:spPr bwMode="auto">
                <a:xfrm>
                  <a:off x="2809" y="3751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1400" dirty="0">
                      <a:latin typeface="Comic Sans MS" panose="030F0702030302020204" pitchFamily="66" charset="0"/>
                    </a:rPr>
                    <a:t>90</a:t>
                  </a:r>
                  <a:endParaRPr lang="en-GB" altLang="en-US" sz="14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9292" name="Text Box 2124"/>
                <p:cNvSpPr txBox="1">
                  <a:spLocks noChangeArrowheads="1"/>
                </p:cNvSpPr>
                <p:nvPr/>
              </p:nvSpPr>
              <p:spPr bwMode="auto">
                <a:xfrm>
                  <a:off x="3033" y="3747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294" name="Text Box 2126"/>
                <p:cNvSpPr txBox="1">
                  <a:spLocks noChangeArrowheads="1"/>
                </p:cNvSpPr>
                <p:nvPr/>
              </p:nvSpPr>
              <p:spPr bwMode="auto">
                <a:xfrm>
                  <a:off x="1731" y="3909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Science</a:t>
                  </a:r>
                </a:p>
              </p:txBody>
            </p:sp>
            <p:sp>
              <p:nvSpPr>
                <p:cNvPr id="9295" name="Text Box 2127"/>
                <p:cNvSpPr txBox="1">
                  <a:spLocks noChangeArrowheads="1"/>
                </p:cNvSpPr>
                <p:nvPr/>
              </p:nvSpPr>
              <p:spPr bwMode="auto">
                <a:xfrm>
                  <a:off x="675" y="337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97" name="Text Box 2129"/>
                <p:cNvSpPr txBox="1">
                  <a:spLocks noChangeArrowheads="1"/>
                </p:cNvSpPr>
                <p:nvPr/>
              </p:nvSpPr>
              <p:spPr bwMode="auto">
                <a:xfrm>
                  <a:off x="675" y="3125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98" name="Text Box 2130"/>
                <p:cNvSpPr txBox="1">
                  <a:spLocks noChangeArrowheads="1"/>
                </p:cNvSpPr>
                <p:nvPr/>
              </p:nvSpPr>
              <p:spPr bwMode="auto">
                <a:xfrm>
                  <a:off x="663" y="28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99" name="Text Box 2131"/>
                <p:cNvSpPr txBox="1">
                  <a:spLocks noChangeArrowheads="1"/>
                </p:cNvSpPr>
                <p:nvPr/>
              </p:nvSpPr>
              <p:spPr bwMode="auto">
                <a:xfrm>
                  <a:off x="667" y="265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300" name="Text Box 2132"/>
                <p:cNvSpPr txBox="1">
                  <a:spLocks noChangeArrowheads="1"/>
                </p:cNvSpPr>
                <p:nvPr/>
              </p:nvSpPr>
              <p:spPr bwMode="auto">
                <a:xfrm>
                  <a:off x="683" y="23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301" name="Text Box 2133"/>
                <p:cNvSpPr txBox="1">
                  <a:spLocks noChangeArrowheads="1"/>
                </p:cNvSpPr>
                <p:nvPr/>
              </p:nvSpPr>
              <p:spPr bwMode="auto">
                <a:xfrm>
                  <a:off x="679" y="2169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302" name="Text Box 2134"/>
                <p:cNvSpPr txBox="1">
                  <a:spLocks noChangeArrowheads="1"/>
                </p:cNvSpPr>
                <p:nvPr/>
              </p:nvSpPr>
              <p:spPr bwMode="auto">
                <a:xfrm>
                  <a:off x="671" y="1933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90</a:t>
                  </a:r>
                </a:p>
              </p:txBody>
            </p:sp>
            <p:grpSp>
              <p:nvGrpSpPr>
                <p:cNvPr id="9324" name="Group 2156"/>
                <p:cNvGrpSpPr>
                  <a:grpSpLocks/>
                </p:cNvGrpSpPr>
                <p:nvPr/>
              </p:nvGrpSpPr>
              <p:grpSpPr bwMode="auto">
                <a:xfrm>
                  <a:off x="1017" y="1815"/>
                  <a:ext cx="2411" cy="1928"/>
                  <a:chOff x="1349" y="1737"/>
                  <a:chExt cx="2411" cy="1928"/>
                </a:xfrm>
              </p:grpSpPr>
              <p:sp>
                <p:nvSpPr>
                  <p:cNvPr id="9170" name="Rectangle 2002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1" name="Rectangle 2003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2" name="Rectangle 2004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3" name="Rectangle 2005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4" name="Rectangle 2006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424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5" name="Rectangle 2007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6" name="Rectangle 2008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7" name="Rectangle 2009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8" name="Rectangle 2010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9" name="Rectangle 2011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2" name="Rectangle 2014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3" name="Rectangle 2015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4" name="Rectangle 2016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5" name="Rectangle 2017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6" name="Rectangle 2018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183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7" name="Rectangle 2019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8" name="Rectangle 2020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9" name="Rectangle 2021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0" name="Rectangle 2022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1" name="Rectangle 2023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3" name="Rectangle 2025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4" name="Rectangle 2026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5" name="Rectangle 2027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6" name="Rectangle 2028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7" name="Rectangle 2029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942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8" name="Rectangle 2030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9" name="Rectangle 2031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0" name="Rectangle 2032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1" name="Rectangle 2033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2" name="Rectangle 2034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4" name="Rectangle 2036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5" name="Rectangle 2037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6" name="Rectangle 2038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7" name="Rectangle 2039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8" name="Rectangle 2040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700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9" name="Rectangle 2041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0" name="Rectangle 2042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1" name="Rectangle 2043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2" name="Rectangle 2044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3" name="Rectangle 2045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5" name="Rectangle 2047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6" name="Rectangle 2048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7" name="Rectangle 2049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8" name="Rectangle 2050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9" name="Rectangle 2051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460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0" name="Rectangle 2052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1" name="Rectangle 2053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2" name="Rectangle 2054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3" name="Rectangle 2055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4" name="Rectangle 2056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6" name="Rectangle 2058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7" name="Rectangle 2059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8" name="Rectangle 2060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9" name="Rectangle 2061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0" name="Rectangle 2062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219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1" name="Rectangle 2063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2" name="Rectangle 2064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3" name="Rectangle 2065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4" name="Rectangle 2066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5" name="Rectangle 2067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7" name="Rectangle 2069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8" name="Rectangle 2070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9" name="Rectangle 2071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0" name="Rectangle 2072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1" name="Rectangle 2073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977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2" name="Rectangle 2074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3" name="Rectangle 2075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4" name="Rectangle 2076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5" name="Rectangle 2077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6" name="Rectangle 2078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8" name="Rectangle 2080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9" name="Rectangle 2081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0" name="Rectangle 2082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1" name="Rectangle 2083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2" name="Rectangle 2084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737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3" name="Rectangle 2085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4" name="Rectangle 2086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5" name="Rectangle 2087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6" name="Rectangle 2088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7" name="Rectangle 2089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9315" name="Text Box 2147"/>
                <p:cNvSpPr txBox="1">
                  <a:spLocks noChangeArrowheads="1"/>
                </p:cNvSpPr>
                <p:nvPr/>
              </p:nvSpPr>
              <p:spPr bwMode="auto">
                <a:xfrm>
                  <a:off x="614" y="1707"/>
                  <a:ext cx="449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316" name="Text Box 2148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42" y="2600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Maths</a:t>
                  </a:r>
                </a:p>
              </p:txBody>
            </p:sp>
            <p:sp>
              <p:nvSpPr>
                <p:cNvPr id="9325" name="Line 2157"/>
                <p:cNvSpPr>
                  <a:spLocks noChangeShapeType="1"/>
                </p:cNvSpPr>
                <p:nvPr/>
              </p:nvSpPr>
              <p:spPr bwMode="auto">
                <a:xfrm>
                  <a:off x="1017" y="3743"/>
                  <a:ext cx="2411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282" name="Line 2114"/>
                <p:cNvSpPr>
                  <a:spLocks noChangeShapeType="1"/>
                </p:cNvSpPr>
                <p:nvPr/>
              </p:nvSpPr>
              <p:spPr bwMode="auto">
                <a:xfrm flipH="1">
                  <a:off x="1017" y="1814"/>
                  <a:ext cx="14" cy="193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28" name="Text Box 2160" descr="Parchment"/>
              <p:cNvSpPr txBox="1">
                <a:spLocks noChangeArrowheads="1"/>
              </p:cNvSpPr>
              <p:nvPr/>
            </p:nvSpPr>
            <p:spPr bwMode="auto">
              <a:xfrm>
                <a:off x="328" y="1486"/>
                <a:ext cx="5088" cy="252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(a)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Plot a 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scatter graph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for this data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.</a:t>
                </a:r>
              </a:p>
            </p:txBody>
          </p:sp>
          <p:sp>
            <p:nvSpPr>
              <p:cNvPr id="9351" name="Rectangle 2183"/>
              <p:cNvSpPr>
                <a:spLocks noChangeArrowheads="1"/>
              </p:cNvSpPr>
              <p:nvPr/>
            </p:nvSpPr>
            <p:spPr bwMode="auto">
              <a:xfrm>
                <a:off x="5066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95</a:t>
                </a:r>
              </a:p>
            </p:txBody>
          </p:sp>
          <p:sp>
            <p:nvSpPr>
              <p:cNvPr id="9350" name="Rectangle 2182"/>
              <p:cNvSpPr>
                <a:spLocks noChangeArrowheads="1"/>
              </p:cNvSpPr>
              <p:nvPr/>
            </p:nvSpPr>
            <p:spPr bwMode="auto">
              <a:xfrm>
                <a:off x="4600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49" name="Rectangle 2181"/>
              <p:cNvSpPr>
                <a:spLocks noChangeArrowheads="1"/>
              </p:cNvSpPr>
              <p:nvPr/>
            </p:nvSpPr>
            <p:spPr bwMode="auto">
              <a:xfrm>
                <a:off x="4134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75</a:t>
                </a:r>
              </a:p>
            </p:txBody>
          </p:sp>
          <p:sp>
            <p:nvSpPr>
              <p:cNvPr id="9348" name="Rectangle 2180"/>
              <p:cNvSpPr>
                <a:spLocks noChangeArrowheads="1"/>
              </p:cNvSpPr>
              <p:nvPr/>
            </p:nvSpPr>
            <p:spPr bwMode="auto">
              <a:xfrm>
                <a:off x="3668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47" name="Rectangle 2179"/>
              <p:cNvSpPr>
                <a:spLocks noChangeArrowheads="1"/>
              </p:cNvSpPr>
              <p:nvPr/>
            </p:nvSpPr>
            <p:spPr bwMode="auto">
              <a:xfrm>
                <a:off x="3202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46" name="Rectangle 2178"/>
              <p:cNvSpPr>
                <a:spLocks noChangeArrowheads="1"/>
              </p:cNvSpPr>
              <p:nvPr/>
            </p:nvSpPr>
            <p:spPr bwMode="auto">
              <a:xfrm>
                <a:off x="2735" y="1129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50</a:t>
                </a:r>
              </a:p>
            </p:txBody>
          </p:sp>
          <p:sp>
            <p:nvSpPr>
              <p:cNvPr id="9345" name="Rectangle 2177"/>
              <p:cNvSpPr>
                <a:spLocks noChangeArrowheads="1"/>
              </p:cNvSpPr>
              <p:nvPr/>
            </p:nvSpPr>
            <p:spPr bwMode="auto">
              <a:xfrm>
                <a:off x="2269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71</a:t>
                </a:r>
              </a:p>
            </p:txBody>
          </p:sp>
          <p:sp>
            <p:nvSpPr>
              <p:cNvPr id="9344" name="Rectangle 2176"/>
              <p:cNvSpPr>
                <a:spLocks noChangeArrowheads="1"/>
              </p:cNvSpPr>
              <p:nvPr/>
            </p:nvSpPr>
            <p:spPr bwMode="auto">
              <a:xfrm>
                <a:off x="1803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70</a:t>
                </a:r>
              </a:p>
            </p:txBody>
          </p:sp>
          <p:sp>
            <p:nvSpPr>
              <p:cNvPr id="9343" name="Rectangle 2175"/>
              <p:cNvSpPr>
                <a:spLocks noChangeArrowheads="1"/>
              </p:cNvSpPr>
              <p:nvPr/>
            </p:nvSpPr>
            <p:spPr bwMode="auto">
              <a:xfrm>
                <a:off x="1337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91</a:t>
                </a:r>
              </a:p>
            </p:txBody>
          </p:sp>
          <p:sp>
            <p:nvSpPr>
              <p:cNvPr id="9342" name="Rectangle 2174"/>
              <p:cNvSpPr>
                <a:spLocks noChangeArrowheads="1"/>
              </p:cNvSpPr>
              <p:nvPr/>
            </p:nvSpPr>
            <p:spPr bwMode="auto">
              <a:xfrm>
                <a:off x="871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48</a:t>
                </a:r>
              </a:p>
            </p:txBody>
          </p:sp>
          <p:sp>
            <p:nvSpPr>
              <p:cNvPr id="9341" name="Rectangle 2173"/>
              <p:cNvSpPr>
                <a:spLocks noChangeArrowheads="1"/>
              </p:cNvSpPr>
              <p:nvPr/>
            </p:nvSpPr>
            <p:spPr bwMode="auto">
              <a:xfrm>
                <a:off x="261" y="1147"/>
                <a:ext cx="558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Maths</a:t>
                </a:r>
              </a:p>
            </p:txBody>
          </p:sp>
          <p:sp>
            <p:nvSpPr>
              <p:cNvPr id="9340" name="Rectangle 2172"/>
              <p:cNvSpPr>
                <a:spLocks noChangeArrowheads="1"/>
              </p:cNvSpPr>
              <p:nvPr/>
            </p:nvSpPr>
            <p:spPr bwMode="auto">
              <a:xfrm>
                <a:off x="5066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39" name="Rectangle 2171"/>
              <p:cNvSpPr>
                <a:spLocks noChangeArrowheads="1"/>
              </p:cNvSpPr>
              <p:nvPr/>
            </p:nvSpPr>
            <p:spPr bwMode="auto">
              <a:xfrm>
                <a:off x="4600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45</a:t>
                </a:r>
              </a:p>
            </p:txBody>
          </p:sp>
          <p:sp>
            <p:nvSpPr>
              <p:cNvPr id="9338" name="Rectangle 2170"/>
              <p:cNvSpPr>
                <a:spLocks noChangeArrowheads="1"/>
              </p:cNvSpPr>
              <p:nvPr/>
            </p:nvSpPr>
            <p:spPr bwMode="auto">
              <a:xfrm>
                <a:off x="4134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67</a:t>
                </a:r>
              </a:p>
            </p:txBody>
          </p:sp>
          <p:sp>
            <p:nvSpPr>
              <p:cNvPr id="9337" name="Rectangle 2169"/>
              <p:cNvSpPr>
                <a:spLocks noChangeArrowheads="1"/>
              </p:cNvSpPr>
              <p:nvPr/>
            </p:nvSpPr>
            <p:spPr bwMode="auto">
              <a:xfrm>
                <a:off x="3668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56</a:t>
                </a:r>
              </a:p>
            </p:txBody>
          </p:sp>
          <p:sp>
            <p:nvSpPr>
              <p:cNvPr id="9336" name="Rectangle 2168"/>
              <p:cNvSpPr>
                <a:spLocks noChangeArrowheads="1"/>
              </p:cNvSpPr>
              <p:nvPr/>
            </p:nvSpPr>
            <p:spPr bwMode="auto">
              <a:xfrm>
                <a:off x="3202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73</a:t>
                </a:r>
              </a:p>
            </p:txBody>
          </p:sp>
          <p:sp>
            <p:nvSpPr>
              <p:cNvPr id="9335" name="Rectangle 2167"/>
              <p:cNvSpPr>
                <a:spLocks noChangeArrowheads="1"/>
              </p:cNvSpPr>
              <p:nvPr/>
            </p:nvSpPr>
            <p:spPr bwMode="auto">
              <a:xfrm>
                <a:off x="2735" y="880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30</a:t>
                </a:r>
              </a:p>
            </p:txBody>
          </p:sp>
          <p:sp>
            <p:nvSpPr>
              <p:cNvPr id="9334" name="Rectangle 2166"/>
              <p:cNvSpPr>
                <a:spLocks noChangeArrowheads="1"/>
              </p:cNvSpPr>
              <p:nvPr/>
            </p:nvSpPr>
            <p:spPr bwMode="auto">
              <a:xfrm>
                <a:off x="2269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33" name="Rectangle 2165"/>
              <p:cNvSpPr>
                <a:spLocks noChangeArrowheads="1"/>
              </p:cNvSpPr>
              <p:nvPr/>
            </p:nvSpPr>
            <p:spPr bwMode="auto">
              <a:xfrm>
                <a:off x="1803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32" name="Rectangle 2164"/>
              <p:cNvSpPr>
                <a:spLocks noChangeArrowheads="1"/>
              </p:cNvSpPr>
              <p:nvPr/>
            </p:nvSpPr>
            <p:spPr bwMode="auto">
              <a:xfrm>
                <a:off x="1337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79</a:t>
                </a:r>
              </a:p>
            </p:txBody>
          </p:sp>
          <p:sp>
            <p:nvSpPr>
              <p:cNvPr id="9331" name="Rectangle 2163"/>
              <p:cNvSpPr>
                <a:spLocks noChangeArrowheads="1"/>
              </p:cNvSpPr>
              <p:nvPr/>
            </p:nvSpPr>
            <p:spPr bwMode="auto">
              <a:xfrm>
                <a:off x="871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40</a:t>
                </a:r>
              </a:p>
            </p:txBody>
          </p:sp>
          <p:sp>
            <p:nvSpPr>
              <p:cNvPr id="9330" name="Rectangle 2162"/>
              <p:cNvSpPr>
                <a:spLocks noChangeArrowheads="1"/>
              </p:cNvSpPr>
              <p:nvPr/>
            </p:nvSpPr>
            <p:spPr bwMode="auto">
              <a:xfrm>
                <a:off x="244" y="913"/>
                <a:ext cx="642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Science</a:t>
                </a:r>
              </a:p>
            </p:txBody>
          </p:sp>
          <p:sp>
            <p:nvSpPr>
              <p:cNvPr id="9352" name="Line 2184"/>
              <p:cNvSpPr>
                <a:spLocks noChangeShapeType="1"/>
              </p:cNvSpPr>
              <p:nvPr/>
            </p:nvSpPr>
            <p:spPr bwMode="auto">
              <a:xfrm>
                <a:off x="267" y="880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3" name="Line 2185"/>
              <p:cNvSpPr>
                <a:spLocks noChangeShapeType="1"/>
              </p:cNvSpPr>
              <p:nvPr/>
            </p:nvSpPr>
            <p:spPr bwMode="auto">
              <a:xfrm>
                <a:off x="267" y="1125"/>
                <a:ext cx="5265" cy="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4" name="Line 2186"/>
              <p:cNvSpPr>
                <a:spLocks noChangeShapeType="1"/>
              </p:cNvSpPr>
              <p:nvPr/>
            </p:nvSpPr>
            <p:spPr bwMode="auto">
              <a:xfrm>
                <a:off x="267" y="1378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5" name="Line 2187"/>
              <p:cNvSpPr>
                <a:spLocks noChangeShapeType="1"/>
              </p:cNvSpPr>
              <p:nvPr/>
            </p:nvSpPr>
            <p:spPr bwMode="auto">
              <a:xfrm>
                <a:off x="267" y="889"/>
                <a:ext cx="1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6" name="Line 2188"/>
              <p:cNvSpPr>
                <a:spLocks noChangeShapeType="1"/>
              </p:cNvSpPr>
              <p:nvPr/>
            </p:nvSpPr>
            <p:spPr bwMode="auto">
              <a:xfrm>
                <a:off x="871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7" name="Line 2189"/>
              <p:cNvSpPr>
                <a:spLocks noChangeShapeType="1"/>
              </p:cNvSpPr>
              <p:nvPr/>
            </p:nvSpPr>
            <p:spPr bwMode="auto">
              <a:xfrm>
                <a:off x="1337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8" name="Line 2190"/>
              <p:cNvSpPr>
                <a:spLocks noChangeShapeType="1"/>
              </p:cNvSpPr>
              <p:nvPr/>
            </p:nvSpPr>
            <p:spPr bwMode="auto">
              <a:xfrm>
                <a:off x="1803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9" name="Line 2191"/>
              <p:cNvSpPr>
                <a:spLocks noChangeShapeType="1"/>
              </p:cNvSpPr>
              <p:nvPr/>
            </p:nvSpPr>
            <p:spPr bwMode="auto">
              <a:xfrm>
                <a:off x="2269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0" name="Line 2192"/>
              <p:cNvSpPr>
                <a:spLocks noChangeShapeType="1"/>
              </p:cNvSpPr>
              <p:nvPr/>
            </p:nvSpPr>
            <p:spPr bwMode="auto">
              <a:xfrm>
                <a:off x="2735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1" name="Line 2193"/>
              <p:cNvSpPr>
                <a:spLocks noChangeShapeType="1"/>
              </p:cNvSpPr>
              <p:nvPr/>
            </p:nvSpPr>
            <p:spPr bwMode="auto">
              <a:xfrm>
                <a:off x="3202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2" name="Line 2194"/>
              <p:cNvSpPr>
                <a:spLocks noChangeShapeType="1"/>
              </p:cNvSpPr>
              <p:nvPr/>
            </p:nvSpPr>
            <p:spPr bwMode="auto">
              <a:xfrm>
                <a:off x="3668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3" name="Line 2195"/>
              <p:cNvSpPr>
                <a:spLocks noChangeShapeType="1"/>
              </p:cNvSpPr>
              <p:nvPr/>
            </p:nvSpPr>
            <p:spPr bwMode="auto">
              <a:xfrm>
                <a:off x="4134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4" name="Line 2196"/>
              <p:cNvSpPr>
                <a:spLocks noChangeShapeType="1"/>
              </p:cNvSpPr>
              <p:nvPr/>
            </p:nvSpPr>
            <p:spPr bwMode="auto">
              <a:xfrm>
                <a:off x="4600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5" name="Line 2197"/>
              <p:cNvSpPr>
                <a:spLocks noChangeShapeType="1"/>
              </p:cNvSpPr>
              <p:nvPr/>
            </p:nvSpPr>
            <p:spPr bwMode="auto">
              <a:xfrm>
                <a:off x="5066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6" name="Line 2198"/>
              <p:cNvSpPr>
                <a:spLocks noChangeShapeType="1"/>
              </p:cNvSpPr>
              <p:nvPr/>
            </p:nvSpPr>
            <p:spPr bwMode="auto">
              <a:xfrm>
                <a:off x="5532" y="880"/>
                <a:ext cx="0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391" name="Group 2223"/>
            <p:cNvGrpSpPr>
              <a:grpSpLocks/>
            </p:cNvGrpSpPr>
            <p:nvPr/>
          </p:nvGrpSpPr>
          <p:grpSpPr bwMode="auto">
            <a:xfrm>
              <a:off x="1049" y="3519"/>
              <a:ext cx="281" cy="281"/>
              <a:chOff x="854" y="3609"/>
              <a:chExt cx="281" cy="281"/>
            </a:xfrm>
          </p:grpSpPr>
          <p:grpSp>
            <p:nvGrpSpPr>
              <p:cNvPr id="9390" name="Group 2222"/>
              <p:cNvGrpSpPr>
                <a:grpSpLocks/>
              </p:cNvGrpSpPr>
              <p:nvPr/>
            </p:nvGrpSpPr>
            <p:grpSpPr bwMode="auto">
              <a:xfrm>
                <a:off x="891" y="3616"/>
                <a:ext cx="244" cy="274"/>
                <a:chOff x="891" y="3616"/>
                <a:chExt cx="244" cy="274"/>
              </a:xfrm>
            </p:grpSpPr>
            <p:sp>
              <p:nvSpPr>
                <p:cNvPr id="9385" name="Line 2217"/>
                <p:cNvSpPr>
                  <a:spLocks noChangeShapeType="1"/>
                </p:cNvSpPr>
                <p:nvPr/>
              </p:nvSpPr>
              <p:spPr bwMode="auto">
                <a:xfrm>
                  <a:off x="900" y="3852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6" name="Freeform 2218"/>
                <p:cNvSpPr>
                  <a:spLocks/>
                </p:cNvSpPr>
                <p:nvPr/>
              </p:nvSpPr>
              <p:spPr bwMode="auto">
                <a:xfrm>
                  <a:off x="892" y="3806"/>
                  <a:ext cx="243" cy="84"/>
                </a:xfrm>
                <a:custGeom>
                  <a:avLst/>
                  <a:gdLst>
                    <a:gd name="T0" fmla="*/ 0 w 243"/>
                    <a:gd name="T1" fmla="*/ 48 h 84"/>
                    <a:gd name="T2" fmla="*/ 97 w 243"/>
                    <a:gd name="T3" fmla="*/ 48 h 84"/>
                    <a:gd name="T4" fmla="*/ 120 w 243"/>
                    <a:gd name="T5" fmla="*/ 0 h 84"/>
                    <a:gd name="T6" fmla="*/ 154 w 243"/>
                    <a:gd name="T7" fmla="*/ 84 h 84"/>
                    <a:gd name="T8" fmla="*/ 175 w 243"/>
                    <a:gd name="T9" fmla="*/ 44 h 84"/>
                    <a:gd name="T10" fmla="*/ 243 w 243"/>
                    <a:gd name="T11" fmla="*/ 44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43" h="84">
                      <a:moveTo>
                        <a:pt x="0" y="48"/>
                      </a:moveTo>
                      <a:lnTo>
                        <a:pt x="97" y="48"/>
                      </a:lnTo>
                      <a:lnTo>
                        <a:pt x="120" y="0"/>
                      </a:lnTo>
                      <a:lnTo>
                        <a:pt x="154" y="84"/>
                      </a:lnTo>
                      <a:lnTo>
                        <a:pt x="175" y="44"/>
                      </a:lnTo>
                      <a:lnTo>
                        <a:pt x="243" y="44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7" name="Line 2219"/>
                <p:cNvSpPr>
                  <a:spLocks noChangeShapeType="1"/>
                </p:cNvSpPr>
                <p:nvPr/>
              </p:nvSpPr>
              <p:spPr bwMode="auto">
                <a:xfrm rot="5400000">
                  <a:off x="774" y="3733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88" name="Freeform 2220"/>
              <p:cNvSpPr>
                <a:spLocks/>
              </p:cNvSpPr>
              <p:nvPr/>
            </p:nvSpPr>
            <p:spPr bwMode="auto">
              <a:xfrm rot="5400000">
                <a:off x="774" y="3689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9373" name="Rectangle 2205"/>
          <p:cNvSpPr>
            <a:spLocks noChangeArrowheads="1"/>
          </p:cNvSpPr>
          <p:nvPr/>
        </p:nvSpPr>
        <p:spPr bwMode="auto">
          <a:xfrm>
            <a:off x="5099795" y="1103499"/>
            <a:ext cx="736600" cy="80645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374" name="Oval 2206"/>
          <p:cNvSpPr>
            <a:spLocks noChangeArrowheads="1"/>
          </p:cNvSpPr>
          <p:nvPr/>
        </p:nvSpPr>
        <p:spPr bwMode="auto">
          <a:xfrm>
            <a:off x="2847974" y="459908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Text Box 118" descr="Parchment"/>
          <p:cNvSpPr txBox="1">
            <a:spLocks noChangeArrowheads="1"/>
          </p:cNvSpPr>
          <p:nvPr/>
        </p:nvSpPr>
        <p:spPr bwMode="auto">
          <a:xfrm>
            <a:off x="533400" y="261938"/>
            <a:ext cx="8077200" cy="708025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Ten students were surveyed to find the number of marks they received in a Maths test and a Science test. The results were:</a:t>
            </a:r>
          </a:p>
        </p:txBody>
      </p:sp>
      <p:sp>
        <p:nvSpPr>
          <p:cNvPr id="156" name="Oval 158"/>
          <p:cNvSpPr>
            <a:spLocks noChangeArrowheads="1"/>
          </p:cNvSpPr>
          <p:nvPr/>
        </p:nvSpPr>
        <p:spPr bwMode="auto">
          <a:xfrm>
            <a:off x="4352083" y="291887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7" name="Oval 160"/>
          <p:cNvSpPr>
            <a:spLocks noChangeArrowheads="1"/>
          </p:cNvSpPr>
          <p:nvPr/>
        </p:nvSpPr>
        <p:spPr bwMode="auto">
          <a:xfrm>
            <a:off x="3624193" y="3732399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8" name="Oval 160"/>
          <p:cNvSpPr>
            <a:spLocks noChangeArrowheads="1"/>
          </p:cNvSpPr>
          <p:nvPr/>
        </p:nvSpPr>
        <p:spPr bwMode="auto">
          <a:xfrm>
            <a:off x="3819815" y="370382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9" name="Oval 160"/>
          <p:cNvSpPr>
            <a:spLocks noChangeArrowheads="1"/>
          </p:cNvSpPr>
          <p:nvPr/>
        </p:nvSpPr>
        <p:spPr bwMode="auto">
          <a:xfrm>
            <a:off x="2477312" y="450628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0" name="Oval 160"/>
          <p:cNvSpPr>
            <a:spLocks noChangeArrowheads="1"/>
          </p:cNvSpPr>
          <p:nvPr/>
        </p:nvSpPr>
        <p:spPr bwMode="auto">
          <a:xfrm>
            <a:off x="4117232" y="3160899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1" name="Rectangle 160">
            <a:hlinkClick r:id="rId4"/>
            <a:extLst>
              <a:ext uri="{FF2B5EF4-FFF2-40B4-BE49-F238E27FC236}">
                <a16:creationId xmlns:a16="http://schemas.microsoft.com/office/drawing/2014/main" id="{9D7D70E3-0029-49D8-B1C9-257104752268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2" name="Rectangle 161">
            <a:hlinkClick r:id="rId4"/>
            <a:extLst>
              <a:ext uri="{FF2B5EF4-FFF2-40B4-BE49-F238E27FC236}">
                <a16:creationId xmlns:a16="http://schemas.microsoft.com/office/drawing/2014/main" id="{C4DE2119-D7B9-42FE-9033-7A2FB87F7A7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813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92" name="Group 2224"/>
          <p:cNvGrpSpPr>
            <a:grpSpLocks/>
          </p:cNvGrpSpPr>
          <p:nvPr/>
        </p:nvGrpSpPr>
        <p:grpSpPr bwMode="auto">
          <a:xfrm>
            <a:off x="400797" y="1114611"/>
            <a:ext cx="8394699" cy="5232400"/>
            <a:chOff x="244" y="880"/>
            <a:chExt cx="5288" cy="3296"/>
          </a:xfrm>
        </p:grpSpPr>
        <p:grpSp>
          <p:nvGrpSpPr>
            <p:cNvPr id="9377" name="Group 2209"/>
            <p:cNvGrpSpPr>
              <a:grpSpLocks/>
            </p:cNvGrpSpPr>
            <p:nvPr/>
          </p:nvGrpSpPr>
          <p:grpSpPr bwMode="auto">
            <a:xfrm>
              <a:off x="244" y="880"/>
              <a:ext cx="5288" cy="3296"/>
              <a:chOff x="244" y="880"/>
              <a:chExt cx="5288" cy="3296"/>
            </a:xfrm>
          </p:grpSpPr>
          <p:grpSp>
            <p:nvGrpSpPr>
              <p:cNvPr id="9376" name="Group 2208"/>
              <p:cNvGrpSpPr>
                <a:grpSpLocks/>
              </p:cNvGrpSpPr>
              <p:nvPr/>
            </p:nvGrpSpPr>
            <p:grpSpPr bwMode="auto">
              <a:xfrm>
                <a:off x="477" y="1724"/>
                <a:ext cx="3023" cy="2452"/>
                <a:chOff x="405" y="1707"/>
                <a:chExt cx="3023" cy="2452"/>
              </a:xfrm>
            </p:grpSpPr>
            <p:sp>
              <p:nvSpPr>
                <p:cNvPr id="9283" name="Text Box 2115"/>
                <p:cNvSpPr txBox="1">
                  <a:spLocks noChangeArrowheads="1"/>
                </p:cNvSpPr>
                <p:nvPr/>
              </p:nvSpPr>
              <p:spPr bwMode="auto">
                <a:xfrm>
                  <a:off x="1131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20</a:t>
                  </a:r>
                </a:p>
              </p:txBody>
            </p:sp>
            <p:sp>
              <p:nvSpPr>
                <p:cNvPr id="9284" name="Text Box 2116"/>
                <p:cNvSpPr txBox="1">
                  <a:spLocks noChangeArrowheads="1"/>
                </p:cNvSpPr>
                <p:nvPr/>
              </p:nvSpPr>
              <p:spPr bwMode="auto">
                <a:xfrm>
                  <a:off x="1395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86" name="Text Box 2118"/>
                <p:cNvSpPr txBox="1">
                  <a:spLocks noChangeArrowheads="1"/>
                </p:cNvSpPr>
                <p:nvPr/>
              </p:nvSpPr>
              <p:spPr bwMode="auto">
                <a:xfrm>
                  <a:off x="1659" y="3747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87" name="Text Box 2119"/>
                <p:cNvSpPr txBox="1">
                  <a:spLocks noChangeArrowheads="1"/>
                </p:cNvSpPr>
                <p:nvPr/>
              </p:nvSpPr>
              <p:spPr bwMode="auto">
                <a:xfrm>
                  <a:off x="1869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88" name="Text Box 2120"/>
                <p:cNvSpPr txBox="1">
                  <a:spLocks noChangeArrowheads="1"/>
                </p:cNvSpPr>
                <p:nvPr/>
              </p:nvSpPr>
              <p:spPr bwMode="auto">
                <a:xfrm>
                  <a:off x="2125" y="3743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289" name="Text Box 2121"/>
                <p:cNvSpPr txBox="1">
                  <a:spLocks noChangeArrowheads="1"/>
                </p:cNvSpPr>
                <p:nvPr/>
              </p:nvSpPr>
              <p:spPr bwMode="auto">
                <a:xfrm>
                  <a:off x="2365" y="3739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290" name="Text Box 2122"/>
                <p:cNvSpPr txBox="1">
                  <a:spLocks noChangeArrowheads="1"/>
                </p:cNvSpPr>
                <p:nvPr/>
              </p:nvSpPr>
              <p:spPr bwMode="auto">
                <a:xfrm>
                  <a:off x="2561" y="3743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291" name="Text Box 2123"/>
                <p:cNvSpPr txBox="1">
                  <a:spLocks noChangeArrowheads="1"/>
                </p:cNvSpPr>
                <p:nvPr/>
              </p:nvSpPr>
              <p:spPr bwMode="auto">
                <a:xfrm>
                  <a:off x="2809" y="3751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1400" dirty="0">
                      <a:latin typeface="Comic Sans MS" panose="030F0702030302020204" pitchFamily="66" charset="0"/>
                    </a:rPr>
                    <a:t>90</a:t>
                  </a:r>
                  <a:endParaRPr lang="en-GB" altLang="en-US" sz="14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9292" name="Text Box 2124"/>
                <p:cNvSpPr txBox="1">
                  <a:spLocks noChangeArrowheads="1"/>
                </p:cNvSpPr>
                <p:nvPr/>
              </p:nvSpPr>
              <p:spPr bwMode="auto">
                <a:xfrm>
                  <a:off x="3033" y="3747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294" name="Text Box 2126"/>
                <p:cNvSpPr txBox="1">
                  <a:spLocks noChangeArrowheads="1"/>
                </p:cNvSpPr>
                <p:nvPr/>
              </p:nvSpPr>
              <p:spPr bwMode="auto">
                <a:xfrm>
                  <a:off x="1731" y="3909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Science</a:t>
                  </a:r>
                </a:p>
              </p:txBody>
            </p:sp>
            <p:sp>
              <p:nvSpPr>
                <p:cNvPr id="9295" name="Text Box 2127"/>
                <p:cNvSpPr txBox="1">
                  <a:spLocks noChangeArrowheads="1"/>
                </p:cNvSpPr>
                <p:nvPr/>
              </p:nvSpPr>
              <p:spPr bwMode="auto">
                <a:xfrm>
                  <a:off x="675" y="337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97" name="Text Box 2129"/>
                <p:cNvSpPr txBox="1">
                  <a:spLocks noChangeArrowheads="1"/>
                </p:cNvSpPr>
                <p:nvPr/>
              </p:nvSpPr>
              <p:spPr bwMode="auto">
                <a:xfrm>
                  <a:off x="675" y="3125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98" name="Text Box 2130"/>
                <p:cNvSpPr txBox="1">
                  <a:spLocks noChangeArrowheads="1"/>
                </p:cNvSpPr>
                <p:nvPr/>
              </p:nvSpPr>
              <p:spPr bwMode="auto">
                <a:xfrm>
                  <a:off x="663" y="28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99" name="Text Box 2131"/>
                <p:cNvSpPr txBox="1">
                  <a:spLocks noChangeArrowheads="1"/>
                </p:cNvSpPr>
                <p:nvPr/>
              </p:nvSpPr>
              <p:spPr bwMode="auto">
                <a:xfrm>
                  <a:off x="667" y="265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300" name="Text Box 2132"/>
                <p:cNvSpPr txBox="1">
                  <a:spLocks noChangeArrowheads="1"/>
                </p:cNvSpPr>
                <p:nvPr/>
              </p:nvSpPr>
              <p:spPr bwMode="auto">
                <a:xfrm>
                  <a:off x="683" y="23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301" name="Text Box 2133"/>
                <p:cNvSpPr txBox="1">
                  <a:spLocks noChangeArrowheads="1"/>
                </p:cNvSpPr>
                <p:nvPr/>
              </p:nvSpPr>
              <p:spPr bwMode="auto">
                <a:xfrm>
                  <a:off x="679" y="2169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302" name="Text Box 2134"/>
                <p:cNvSpPr txBox="1">
                  <a:spLocks noChangeArrowheads="1"/>
                </p:cNvSpPr>
                <p:nvPr/>
              </p:nvSpPr>
              <p:spPr bwMode="auto">
                <a:xfrm>
                  <a:off x="671" y="1933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90</a:t>
                  </a:r>
                </a:p>
              </p:txBody>
            </p:sp>
            <p:grpSp>
              <p:nvGrpSpPr>
                <p:cNvPr id="9324" name="Group 2156"/>
                <p:cNvGrpSpPr>
                  <a:grpSpLocks/>
                </p:cNvGrpSpPr>
                <p:nvPr/>
              </p:nvGrpSpPr>
              <p:grpSpPr bwMode="auto">
                <a:xfrm>
                  <a:off x="1017" y="1815"/>
                  <a:ext cx="2411" cy="1928"/>
                  <a:chOff x="1349" y="1737"/>
                  <a:chExt cx="2411" cy="1928"/>
                </a:xfrm>
              </p:grpSpPr>
              <p:sp>
                <p:nvSpPr>
                  <p:cNvPr id="9170" name="Rectangle 2002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1" name="Rectangle 2003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2" name="Rectangle 2004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3" name="Rectangle 2005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4" name="Rectangle 2006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424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5" name="Rectangle 2007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6" name="Rectangle 2008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7" name="Rectangle 2009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8" name="Rectangle 2010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9" name="Rectangle 2011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2" name="Rectangle 2014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3" name="Rectangle 2015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4" name="Rectangle 2016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5" name="Rectangle 2017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6" name="Rectangle 2018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183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7" name="Rectangle 2019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8" name="Rectangle 2020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9" name="Rectangle 2021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0" name="Rectangle 2022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1" name="Rectangle 2023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3" name="Rectangle 2025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4" name="Rectangle 2026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5" name="Rectangle 2027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6" name="Rectangle 2028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7" name="Rectangle 2029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942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8" name="Rectangle 2030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9" name="Rectangle 2031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0" name="Rectangle 2032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1" name="Rectangle 2033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2" name="Rectangle 2034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4" name="Rectangle 2036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5" name="Rectangle 2037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6" name="Rectangle 2038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7" name="Rectangle 2039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8" name="Rectangle 2040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700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9" name="Rectangle 2041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0" name="Rectangle 2042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1" name="Rectangle 2043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2" name="Rectangle 2044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3" name="Rectangle 2045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5" name="Rectangle 2047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6" name="Rectangle 2048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7" name="Rectangle 2049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8" name="Rectangle 2050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9" name="Rectangle 2051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460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0" name="Rectangle 2052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1" name="Rectangle 2053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2" name="Rectangle 2054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3" name="Rectangle 2055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4" name="Rectangle 2056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6" name="Rectangle 2058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7" name="Rectangle 2059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8" name="Rectangle 2060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9" name="Rectangle 2061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0" name="Rectangle 2062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219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1" name="Rectangle 2063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2" name="Rectangle 2064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3" name="Rectangle 2065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4" name="Rectangle 2066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5" name="Rectangle 2067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7" name="Rectangle 2069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8" name="Rectangle 2070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9" name="Rectangle 2071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0" name="Rectangle 2072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1" name="Rectangle 2073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977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2" name="Rectangle 2074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3" name="Rectangle 2075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4" name="Rectangle 2076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5" name="Rectangle 2077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6" name="Rectangle 2078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8" name="Rectangle 2080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9" name="Rectangle 2081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0" name="Rectangle 2082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1" name="Rectangle 2083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2" name="Rectangle 2084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737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3" name="Rectangle 2085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4" name="Rectangle 2086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5" name="Rectangle 2087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6" name="Rectangle 2088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7" name="Rectangle 2089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9315" name="Text Box 2147"/>
                <p:cNvSpPr txBox="1">
                  <a:spLocks noChangeArrowheads="1"/>
                </p:cNvSpPr>
                <p:nvPr/>
              </p:nvSpPr>
              <p:spPr bwMode="auto">
                <a:xfrm>
                  <a:off x="614" y="1707"/>
                  <a:ext cx="449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316" name="Text Box 2148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42" y="2600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Maths</a:t>
                  </a:r>
                </a:p>
              </p:txBody>
            </p:sp>
            <p:sp>
              <p:nvSpPr>
                <p:cNvPr id="9325" name="Line 2157"/>
                <p:cNvSpPr>
                  <a:spLocks noChangeShapeType="1"/>
                </p:cNvSpPr>
                <p:nvPr/>
              </p:nvSpPr>
              <p:spPr bwMode="auto">
                <a:xfrm>
                  <a:off x="1017" y="3743"/>
                  <a:ext cx="2411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282" name="Line 2114"/>
                <p:cNvSpPr>
                  <a:spLocks noChangeShapeType="1"/>
                </p:cNvSpPr>
                <p:nvPr/>
              </p:nvSpPr>
              <p:spPr bwMode="auto">
                <a:xfrm flipH="1">
                  <a:off x="1017" y="1814"/>
                  <a:ext cx="14" cy="193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28" name="Text Box 2160" descr="Parchment"/>
              <p:cNvSpPr txBox="1">
                <a:spLocks noChangeArrowheads="1"/>
              </p:cNvSpPr>
              <p:nvPr/>
            </p:nvSpPr>
            <p:spPr bwMode="auto">
              <a:xfrm>
                <a:off x="328" y="1486"/>
                <a:ext cx="5088" cy="252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(a)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Plot a 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scatter graph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for this data.</a:t>
                </a:r>
                <a:endParaRPr lang="en-GB" altLang="en-US" sz="2000" dirty="0">
                  <a:solidFill>
                    <a:schemeClr val="accent2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9351" name="Rectangle 2183"/>
              <p:cNvSpPr>
                <a:spLocks noChangeArrowheads="1"/>
              </p:cNvSpPr>
              <p:nvPr/>
            </p:nvSpPr>
            <p:spPr bwMode="auto">
              <a:xfrm>
                <a:off x="5066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95</a:t>
                </a:r>
              </a:p>
            </p:txBody>
          </p:sp>
          <p:sp>
            <p:nvSpPr>
              <p:cNvPr id="9350" name="Rectangle 2182"/>
              <p:cNvSpPr>
                <a:spLocks noChangeArrowheads="1"/>
              </p:cNvSpPr>
              <p:nvPr/>
            </p:nvSpPr>
            <p:spPr bwMode="auto">
              <a:xfrm>
                <a:off x="4600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49" name="Rectangle 2181"/>
              <p:cNvSpPr>
                <a:spLocks noChangeArrowheads="1"/>
              </p:cNvSpPr>
              <p:nvPr/>
            </p:nvSpPr>
            <p:spPr bwMode="auto">
              <a:xfrm>
                <a:off x="4134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75</a:t>
                </a:r>
              </a:p>
            </p:txBody>
          </p:sp>
          <p:sp>
            <p:nvSpPr>
              <p:cNvPr id="9348" name="Rectangle 2180"/>
              <p:cNvSpPr>
                <a:spLocks noChangeArrowheads="1"/>
              </p:cNvSpPr>
              <p:nvPr/>
            </p:nvSpPr>
            <p:spPr bwMode="auto">
              <a:xfrm>
                <a:off x="3668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47" name="Rectangle 2179"/>
              <p:cNvSpPr>
                <a:spLocks noChangeArrowheads="1"/>
              </p:cNvSpPr>
              <p:nvPr/>
            </p:nvSpPr>
            <p:spPr bwMode="auto">
              <a:xfrm>
                <a:off x="3202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46" name="Rectangle 2178"/>
              <p:cNvSpPr>
                <a:spLocks noChangeArrowheads="1"/>
              </p:cNvSpPr>
              <p:nvPr/>
            </p:nvSpPr>
            <p:spPr bwMode="auto">
              <a:xfrm>
                <a:off x="2735" y="1129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50</a:t>
                </a:r>
              </a:p>
            </p:txBody>
          </p:sp>
          <p:sp>
            <p:nvSpPr>
              <p:cNvPr id="9345" name="Rectangle 2177"/>
              <p:cNvSpPr>
                <a:spLocks noChangeArrowheads="1"/>
              </p:cNvSpPr>
              <p:nvPr/>
            </p:nvSpPr>
            <p:spPr bwMode="auto">
              <a:xfrm>
                <a:off x="2269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71</a:t>
                </a:r>
              </a:p>
            </p:txBody>
          </p:sp>
          <p:sp>
            <p:nvSpPr>
              <p:cNvPr id="9344" name="Rectangle 2176"/>
              <p:cNvSpPr>
                <a:spLocks noChangeArrowheads="1"/>
              </p:cNvSpPr>
              <p:nvPr/>
            </p:nvSpPr>
            <p:spPr bwMode="auto">
              <a:xfrm>
                <a:off x="1803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70</a:t>
                </a:r>
              </a:p>
            </p:txBody>
          </p:sp>
          <p:sp>
            <p:nvSpPr>
              <p:cNvPr id="9343" name="Rectangle 2175"/>
              <p:cNvSpPr>
                <a:spLocks noChangeArrowheads="1"/>
              </p:cNvSpPr>
              <p:nvPr/>
            </p:nvSpPr>
            <p:spPr bwMode="auto">
              <a:xfrm>
                <a:off x="1337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91</a:t>
                </a:r>
              </a:p>
            </p:txBody>
          </p:sp>
          <p:sp>
            <p:nvSpPr>
              <p:cNvPr id="9342" name="Rectangle 2174"/>
              <p:cNvSpPr>
                <a:spLocks noChangeArrowheads="1"/>
              </p:cNvSpPr>
              <p:nvPr/>
            </p:nvSpPr>
            <p:spPr bwMode="auto">
              <a:xfrm>
                <a:off x="871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48</a:t>
                </a:r>
              </a:p>
            </p:txBody>
          </p:sp>
          <p:sp>
            <p:nvSpPr>
              <p:cNvPr id="9341" name="Rectangle 2173"/>
              <p:cNvSpPr>
                <a:spLocks noChangeArrowheads="1"/>
              </p:cNvSpPr>
              <p:nvPr/>
            </p:nvSpPr>
            <p:spPr bwMode="auto">
              <a:xfrm>
                <a:off x="261" y="1147"/>
                <a:ext cx="558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Maths</a:t>
                </a:r>
              </a:p>
            </p:txBody>
          </p:sp>
          <p:sp>
            <p:nvSpPr>
              <p:cNvPr id="9340" name="Rectangle 2172"/>
              <p:cNvSpPr>
                <a:spLocks noChangeArrowheads="1"/>
              </p:cNvSpPr>
              <p:nvPr/>
            </p:nvSpPr>
            <p:spPr bwMode="auto">
              <a:xfrm>
                <a:off x="5066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39" name="Rectangle 2171"/>
              <p:cNvSpPr>
                <a:spLocks noChangeArrowheads="1"/>
              </p:cNvSpPr>
              <p:nvPr/>
            </p:nvSpPr>
            <p:spPr bwMode="auto">
              <a:xfrm>
                <a:off x="4600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45</a:t>
                </a:r>
              </a:p>
            </p:txBody>
          </p:sp>
          <p:sp>
            <p:nvSpPr>
              <p:cNvPr id="9338" name="Rectangle 2170"/>
              <p:cNvSpPr>
                <a:spLocks noChangeArrowheads="1"/>
              </p:cNvSpPr>
              <p:nvPr/>
            </p:nvSpPr>
            <p:spPr bwMode="auto">
              <a:xfrm>
                <a:off x="4134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67</a:t>
                </a:r>
              </a:p>
            </p:txBody>
          </p:sp>
          <p:sp>
            <p:nvSpPr>
              <p:cNvPr id="9337" name="Rectangle 2169"/>
              <p:cNvSpPr>
                <a:spLocks noChangeArrowheads="1"/>
              </p:cNvSpPr>
              <p:nvPr/>
            </p:nvSpPr>
            <p:spPr bwMode="auto">
              <a:xfrm>
                <a:off x="3668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56</a:t>
                </a:r>
              </a:p>
            </p:txBody>
          </p:sp>
          <p:sp>
            <p:nvSpPr>
              <p:cNvPr id="9336" name="Rectangle 2168"/>
              <p:cNvSpPr>
                <a:spLocks noChangeArrowheads="1"/>
              </p:cNvSpPr>
              <p:nvPr/>
            </p:nvSpPr>
            <p:spPr bwMode="auto">
              <a:xfrm>
                <a:off x="3202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73</a:t>
                </a:r>
              </a:p>
            </p:txBody>
          </p:sp>
          <p:sp>
            <p:nvSpPr>
              <p:cNvPr id="9335" name="Rectangle 2167"/>
              <p:cNvSpPr>
                <a:spLocks noChangeArrowheads="1"/>
              </p:cNvSpPr>
              <p:nvPr/>
            </p:nvSpPr>
            <p:spPr bwMode="auto">
              <a:xfrm>
                <a:off x="2735" y="880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30</a:t>
                </a:r>
              </a:p>
            </p:txBody>
          </p:sp>
          <p:sp>
            <p:nvSpPr>
              <p:cNvPr id="9334" name="Rectangle 2166"/>
              <p:cNvSpPr>
                <a:spLocks noChangeArrowheads="1"/>
              </p:cNvSpPr>
              <p:nvPr/>
            </p:nvSpPr>
            <p:spPr bwMode="auto">
              <a:xfrm>
                <a:off x="2269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33" name="Rectangle 2165"/>
              <p:cNvSpPr>
                <a:spLocks noChangeArrowheads="1"/>
              </p:cNvSpPr>
              <p:nvPr/>
            </p:nvSpPr>
            <p:spPr bwMode="auto">
              <a:xfrm>
                <a:off x="1803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32" name="Rectangle 2164"/>
              <p:cNvSpPr>
                <a:spLocks noChangeArrowheads="1"/>
              </p:cNvSpPr>
              <p:nvPr/>
            </p:nvSpPr>
            <p:spPr bwMode="auto">
              <a:xfrm>
                <a:off x="1337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79</a:t>
                </a:r>
              </a:p>
            </p:txBody>
          </p:sp>
          <p:sp>
            <p:nvSpPr>
              <p:cNvPr id="9331" name="Rectangle 2163"/>
              <p:cNvSpPr>
                <a:spLocks noChangeArrowheads="1"/>
              </p:cNvSpPr>
              <p:nvPr/>
            </p:nvSpPr>
            <p:spPr bwMode="auto">
              <a:xfrm>
                <a:off x="871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40</a:t>
                </a:r>
              </a:p>
            </p:txBody>
          </p:sp>
          <p:sp>
            <p:nvSpPr>
              <p:cNvPr id="9330" name="Rectangle 2162"/>
              <p:cNvSpPr>
                <a:spLocks noChangeArrowheads="1"/>
              </p:cNvSpPr>
              <p:nvPr/>
            </p:nvSpPr>
            <p:spPr bwMode="auto">
              <a:xfrm>
                <a:off x="244" y="913"/>
                <a:ext cx="642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Science</a:t>
                </a:r>
              </a:p>
            </p:txBody>
          </p:sp>
          <p:sp>
            <p:nvSpPr>
              <p:cNvPr id="9352" name="Line 2184"/>
              <p:cNvSpPr>
                <a:spLocks noChangeShapeType="1"/>
              </p:cNvSpPr>
              <p:nvPr/>
            </p:nvSpPr>
            <p:spPr bwMode="auto">
              <a:xfrm>
                <a:off x="267" y="880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3" name="Line 2185"/>
              <p:cNvSpPr>
                <a:spLocks noChangeShapeType="1"/>
              </p:cNvSpPr>
              <p:nvPr/>
            </p:nvSpPr>
            <p:spPr bwMode="auto">
              <a:xfrm>
                <a:off x="267" y="1125"/>
                <a:ext cx="5265" cy="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4" name="Line 2186"/>
              <p:cNvSpPr>
                <a:spLocks noChangeShapeType="1"/>
              </p:cNvSpPr>
              <p:nvPr/>
            </p:nvSpPr>
            <p:spPr bwMode="auto">
              <a:xfrm>
                <a:off x="267" y="1378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5" name="Line 2187"/>
              <p:cNvSpPr>
                <a:spLocks noChangeShapeType="1"/>
              </p:cNvSpPr>
              <p:nvPr/>
            </p:nvSpPr>
            <p:spPr bwMode="auto">
              <a:xfrm>
                <a:off x="267" y="889"/>
                <a:ext cx="1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6" name="Line 2188"/>
              <p:cNvSpPr>
                <a:spLocks noChangeShapeType="1"/>
              </p:cNvSpPr>
              <p:nvPr/>
            </p:nvSpPr>
            <p:spPr bwMode="auto">
              <a:xfrm>
                <a:off x="871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7" name="Line 2189"/>
              <p:cNvSpPr>
                <a:spLocks noChangeShapeType="1"/>
              </p:cNvSpPr>
              <p:nvPr/>
            </p:nvSpPr>
            <p:spPr bwMode="auto">
              <a:xfrm>
                <a:off x="1337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8" name="Line 2190"/>
              <p:cNvSpPr>
                <a:spLocks noChangeShapeType="1"/>
              </p:cNvSpPr>
              <p:nvPr/>
            </p:nvSpPr>
            <p:spPr bwMode="auto">
              <a:xfrm>
                <a:off x="1803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9" name="Line 2191"/>
              <p:cNvSpPr>
                <a:spLocks noChangeShapeType="1"/>
              </p:cNvSpPr>
              <p:nvPr/>
            </p:nvSpPr>
            <p:spPr bwMode="auto">
              <a:xfrm>
                <a:off x="2269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0" name="Line 2192"/>
              <p:cNvSpPr>
                <a:spLocks noChangeShapeType="1"/>
              </p:cNvSpPr>
              <p:nvPr/>
            </p:nvSpPr>
            <p:spPr bwMode="auto">
              <a:xfrm>
                <a:off x="2735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1" name="Line 2193"/>
              <p:cNvSpPr>
                <a:spLocks noChangeShapeType="1"/>
              </p:cNvSpPr>
              <p:nvPr/>
            </p:nvSpPr>
            <p:spPr bwMode="auto">
              <a:xfrm>
                <a:off x="3202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2" name="Line 2194"/>
              <p:cNvSpPr>
                <a:spLocks noChangeShapeType="1"/>
              </p:cNvSpPr>
              <p:nvPr/>
            </p:nvSpPr>
            <p:spPr bwMode="auto">
              <a:xfrm>
                <a:off x="3668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3" name="Line 2195"/>
              <p:cNvSpPr>
                <a:spLocks noChangeShapeType="1"/>
              </p:cNvSpPr>
              <p:nvPr/>
            </p:nvSpPr>
            <p:spPr bwMode="auto">
              <a:xfrm>
                <a:off x="4134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4" name="Line 2196"/>
              <p:cNvSpPr>
                <a:spLocks noChangeShapeType="1"/>
              </p:cNvSpPr>
              <p:nvPr/>
            </p:nvSpPr>
            <p:spPr bwMode="auto">
              <a:xfrm>
                <a:off x="4600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5" name="Line 2197"/>
              <p:cNvSpPr>
                <a:spLocks noChangeShapeType="1"/>
              </p:cNvSpPr>
              <p:nvPr/>
            </p:nvSpPr>
            <p:spPr bwMode="auto">
              <a:xfrm>
                <a:off x="5066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6" name="Line 2198"/>
              <p:cNvSpPr>
                <a:spLocks noChangeShapeType="1"/>
              </p:cNvSpPr>
              <p:nvPr/>
            </p:nvSpPr>
            <p:spPr bwMode="auto">
              <a:xfrm>
                <a:off x="5532" y="880"/>
                <a:ext cx="0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391" name="Group 2223"/>
            <p:cNvGrpSpPr>
              <a:grpSpLocks/>
            </p:cNvGrpSpPr>
            <p:nvPr/>
          </p:nvGrpSpPr>
          <p:grpSpPr bwMode="auto">
            <a:xfrm>
              <a:off x="1049" y="3519"/>
              <a:ext cx="281" cy="281"/>
              <a:chOff x="854" y="3609"/>
              <a:chExt cx="281" cy="281"/>
            </a:xfrm>
          </p:grpSpPr>
          <p:grpSp>
            <p:nvGrpSpPr>
              <p:cNvPr id="9390" name="Group 2222"/>
              <p:cNvGrpSpPr>
                <a:grpSpLocks/>
              </p:cNvGrpSpPr>
              <p:nvPr/>
            </p:nvGrpSpPr>
            <p:grpSpPr bwMode="auto">
              <a:xfrm>
                <a:off x="891" y="3616"/>
                <a:ext cx="244" cy="274"/>
                <a:chOff x="891" y="3616"/>
                <a:chExt cx="244" cy="274"/>
              </a:xfrm>
            </p:grpSpPr>
            <p:sp>
              <p:nvSpPr>
                <p:cNvPr id="9385" name="Line 2217"/>
                <p:cNvSpPr>
                  <a:spLocks noChangeShapeType="1"/>
                </p:cNvSpPr>
                <p:nvPr/>
              </p:nvSpPr>
              <p:spPr bwMode="auto">
                <a:xfrm>
                  <a:off x="900" y="3852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6" name="Freeform 2218"/>
                <p:cNvSpPr>
                  <a:spLocks/>
                </p:cNvSpPr>
                <p:nvPr/>
              </p:nvSpPr>
              <p:spPr bwMode="auto">
                <a:xfrm>
                  <a:off x="892" y="3806"/>
                  <a:ext cx="243" cy="84"/>
                </a:xfrm>
                <a:custGeom>
                  <a:avLst/>
                  <a:gdLst>
                    <a:gd name="T0" fmla="*/ 0 w 243"/>
                    <a:gd name="T1" fmla="*/ 48 h 84"/>
                    <a:gd name="T2" fmla="*/ 97 w 243"/>
                    <a:gd name="T3" fmla="*/ 48 h 84"/>
                    <a:gd name="T4" fmla="*/ 120 w 243"/>
                    <a:gd name="T5" fmla="*/ 0 h 84"/>
                    <a:gd name="T6" fmla="*/ 154 w 243"/>
                    <a:gd name="T7" fmla="*/ 84 h 84"/>
                    <a:gd name="T8" fmla="*/ 175 w 243"/>
                    <a:gd name="T9" fmla="*/ 44 h 84"/>
                    <a:gd name="T10" fmla="*/ 243 w 243"/>
                    <a:gd name="T11" fmla="*/ 44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43" h="84">
                      <a:moveTo>
                        <a:pt x="0" y="48"/>
                      </a:moveTo>
                      <a:lnTo>
                        <a:pt x="97" y="48"/>
                      </a:lnTo>
                      <a:lnTo>
                        <a:pt x="120" y="0"/>
                      </a:lnTo>
                      <a:lnTo>
                        <a:pt x="154" y="84"/>
                      </a:lnTo>
                      <a:lnTo>
                        <a:pt x="175" y="44"/>
                      </a:lnTo>
                      <a:lnTo>
                        <a:pt x="243" y="44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7" name="Line 2219"/>
                <p:cNvSpPr>
                  <a:spLocks noChangeShapeType="1"/>
                </p:cNvSpPr>
                <p:nvPr/>
              </p:nvSpPr>
              <p:spPr bwMode="auto">
                <a:xfrm rot="5400000">
                  <a:off x="774" y="3733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88" name="Freeform 2220"/>
              <p:cNvSpPr>
                <a:spLocks/>
              </p:cNvSpPr>
              <p:nvPr/>
            </p:nvSpPr>
            <p:spPr bwMode="auto">
              <a:xfrm rot="5400000">
                <a:off x="774" y="3689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9373" name="Rectangle 2205"/>
          <p:cNvSpPr>
            <a:spLocks noChangeArrowheads="1"/>
          </p:cNvSpPr>
          <p:nvPr/>
        </p:nvSpPr>
        <p:spPr bwMode="auto">
          <a:xfrm>
            <a:off x="5841222" y="1076878"/>
            <a:ext cx="736600" cy="80645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374" name="Oval 2206"/>
          <p:cNvSpPr>
            <a:spLocks noChangeArrowheads="1"/>
          </p:cNvSpPr>
          <p:nvPr/>
        </p:nvSpPr>
        <p:spPr bwMode="auto">
          <a:xfrm>
            <a:off x="2847974" y="459908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Text Box 118" descr="Parchment"/>
          <p:cNvSpPr txBox="1">
            <a:spLocks noChangeArrowheads="1"/>
          </p:cNvSpPr>
          <p:nvPr/>
        </p:nvSpPr>
        <p:spPr bwMode="auto">
          <a:xfrm>
            <a:off x="533400" y="261938"/>
            <a:ext cx="8077200" cy="708025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Ten students were surveyed to find the number of marks they received in a Maths test and a Science test. The results were:</a:t>
            </a:r>
          </a:p>
        </p:txBody>
      </p:sp>
      <p:sp>
        <p:nvSpPr>
          <p:cNvPr id="156" name="Oval 158"/>
          <p:cNvSpPr>
            <a:spLocks noChangeArrowheads="1"/>
          </p:cNvSpPr>
          <p:nvPr/>
        </p:nvSpPr>
        <p:spPr bwMode="auto">
          <a:xfrm>
            <a:off x="4352083" y="291887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7" name="Oval 160"/>
          <p:cNvSpPr>
            <a:spLocks noChangeArrowheads="1"/>
          </p:cNvSpPr>
          <p:nvPr/>
        </p:nvSpPr>
        <p:spPr bwMode="auto">
          <a:xfrm>
            <a:off x="3624193" y="3732399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8" name="Oval 160"/>
          <p:cNvSpPr>
            <a:spLocks noChangeArrowheads="1"/>
          </p:cNvSpPr>
          <p:nvPr/>
        </p:nvSpPr>
        <p:spPr bwMode="auto">
          <a:xfrm>
            <a:off x="3819815" y="370382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9" name="Oval 160"/>
          <p:cNvSpPr>
            <a:spLocks noChangeArrowheads="1"/>
          </p:cNvSpPr>
          <p:nvPr/>
        </p:nvSpPr>
        <p:spPr bwMode="auto">
          <a:xfrm>
            <a:off x="2477312" y="450628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0" name="Oval 160"/>
          <p:cNvSpPr>
            <a:spLocks noChangeArrowheads="1"/>
          </p:cNvSpPr>
          <p:nvPr/>
        </p:nvSpPr>
        <p:spPr bwMode="auto">
          <a:xfrm>
            <a:off x="4117232" y="3160899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1" name="Oval 160"/>
          <p:cNvSpPr>
            <a:spLocks noChangeArrowheads="1"/>
          </p:cNvSpPr>
          <p:nvPr/>
        </p:nvSpPr>
        <p:spPr bwMode="auto">
          <a:xfrm>
            <a:off x="3501184" y="3924487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2" name="Rectangle 161">
            <a:hlinkClick r:id="rId4"/>
            <a:extLst>
              <a:ext uri="{FF2B5EF4-FFF2-40B4-BE49-F238E27FC236}">
                <a16:creationId xmlns:a16="http://schemas.microsoft.com/office/drawing/2014/main" id="{FF8D7A23-B233-4F85-8FF3-09F00C1B40B4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3" name="Rectangle 162">
            <a:hlinkClick r:id="rId4"/>
            <a:extLst>
              <a:ext uri="{FF2B5EF4-FFF2-40B4-BE49-F238E27FC236}">
                <a16:creationId xmlns:a16="http://schemas.microsoft.com/office/drawing/2014/main" id="{A8431E7B-D208-47B1-A95A-86E348CC746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6901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0" y="152400"/>
            <a:ext cx="6781800" cy="533400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8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5B0091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Scatter graphs and correlation</a:t>
            </a:r>
            <a:endParaRPr kumimoji="0" lang="en-GB" sz="2800" b="1" i="0" u="none" strike="noStrike" kern="1200" cap="none" spc="0" normalizeH="0" baseline="0" noProof="0">
              <a:ln>
                <a:noFill/>
              </a:ln>
              <a:solidFill>
                <a:srgbClr val="5B0091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103312" y="1967120"/>
            <a:ext cx="88204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The relationship between two variables is called </a:t>
            </a:r>
            <a:r>
              <a:rPr lang="en-US" sz="2400" b="1" dirty="0">
                <a:solidFill>
                  <a:srgbClr val="FF6600"/>
                </a:solidFill>
                <a:latin typeface="Comic Sans MS" panose="030F0702030302020204" pitchFamily="66" charset="0"/>
              </a:rPr>
              <a:t>correlation</a:t>
            </a:r>
            <a:r>
              <a:rPr 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.</a:t>
            </a:r>
            <a:endParaRPr lang="en-GB" sz="2400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411163" y="2484016"/>
            <a:ext cx="236040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For example, </a:t>
            </a:r>
            <a:endParaRPr lang="en-GB" sz="2400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Rectangle 32"/>
          <p:cNvSpPr>
            <a:spLocks noChangeArrowheads="1"/>
          </p:cNvSpPr>
          <p:nvPr/>
        </p:nvSpPr>
        <p:spPr bwMode="auto">
          <a:xfrm>
            <a:off x="411163" y="4203278"/>
            <a:ext cx="744485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en-US" sz="2400">
                <a:solidFill>
                  <a:srgbClr val="000000"/>
                </a:solidFill>
                <a:latin typeface="Comic Sans MS" panose="030F0702030302020204" pitchFamily="66" charset="0"/>
              </a:rPr>
              <a:t>If you revise longer, will you get better marks?</a:t>
            </a:r>
            <a:endParaRPr lang="en-GB" sz="240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411163" y="4776366"/>
            <a:ext cx="744485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en-US" sz="2400">
                <a:solidFill>
                  <a:srgbClr val="000000"/>
                </a:solidFill>
                <a:latin typeface="Comic Sans MS" panose="030F0702030302020204" pitchFamily="66" charset="0"/>
              </a:rPr>
              <a:t>Do second-hand car get cheaper with age?</a:t>
            </a:r>
            <a:endParaRPr lang="en-GB" sz="240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411163" y="3057103"/>
            <a:ext cx="744485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Do tall people weigh more than short people?</a:t>
            </a:r>
            <a:endParaRPr lang="en-GB" sz="2400" dirty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Rectangle 36"/>
          <p:cNvSpPr>
            <a:spLocks noChangeArrowheads="1"/>
          </p:cNvSpPr>
          <p:nvPr/>
        </p:nvSpPr>
        <p:spPr bwMode="auto">
          <a:xfrm>
            <a:off x="411163" y="5349453"/>
            <a:ext cx="744485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en-US" sz="2400">
                <a:solidFill>
                  <a:srgbClr val="000000"/>
                </a:solidFill>
                <a:latin typeface="Comic Sans MS" panose="030F0702030302020204" pitchFamily="66" charset="0"/>
              </a:rPr>
              <a:t>Is more electricity used in cold weather?</a:t>
            </a:r>
            <a:endParaRPr lang="en-GB" sz="240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Rectangle 37"/>
          <p:cNvSpPr>
            <a:spLocks noChangeArrowheads="1"/>
          </p:cNvSpPr>
          <p:nvPr/>
        </p:nvSpPr>
        <p:spPr bwMode="auto">
          <a:xfrm>
            <a:off x="411163" y="3630191"/>
            <a:ext cx="744485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en-US" sz="2400">
                <a:solidFill>
                  <a:srgbClr val="000000"/>
                </a:solidFill>
                <a:latin typeface="Comic Sans MS" panose="030F0702030302020204" pitchFamily="66" charset="0"/>
              </a:rPr>
              <a:t>If there is more rain, will it be colder?</a:t>
            </a:r>
            <a:endParaRPr lang="en-GB" sz="240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179512" y="776163"/>
            <a:ext cx="882047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FF6600"/>
                </a:solidFill>
                <a:latin typeface="Comic Sans MS" panose="030F0702030302020204" pitchFamily="66" charset="0"/>
              </a:rPr>
              <a:t>Scatter graphs </a:t>
            </a:r>
            <a:r>
              <a:rPr 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(scatter plots) are used to investigate the possible relationship between two variables that both relate to the same ‘event’. </a:t>
            </a:r>
            <a:endParaRPr lang="en-GB" sz="2400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Rectangle 10">
            <a:hlinkClick r:id="rId3"/>
            <a:extLst>
              <a:ext uri="{FF2B5EF4-FFF2-40B4-BE49-F238E27FC236}">
                <a16:creationId xmlns:a16="http://schemas.microsoft.com/office/drawing/2014/main" id="{E0C3DA1E-E908-46FF-99A1-06803AABD71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3"/>
            <a:extLst>
              <a:ext uri="{FF2B5EF4-FFF2-40B4-BE49-F238E27FC236}">
                <a16:creationId xmlns:a16="http://schemas.microsoft.com/office/drawing/2014/main" id="{C6908DE5-FA53-4A79-8A7B-53F1C4C1D70E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561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30" grpId="0"/>
      <p:bldP spid="31" grpId="0"/>
      <p:bldP spid="3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92" name="Group 2224"/>
          <p:cNvGrpSpPr>
            <a:grpSpLocks/>
          </p:cNvGrpSpPr>
          <p:nvPr/>
        </p:nvGrpSpPr>
        <p:grpSpPr bwMode="auto">
          <a:xfrm>
            <a:off x="400797" y="1114611"/>
            <a:ext cx="8394699" cy="5232400"/>
            <a:chOff x="244" y="880"/>
            <a:chExt cx="5288" cy="3296"/>
          </a:xfrm>
        </p:grpSpPr>
        <p:grpSp>
          <p:nvGrpSpPr>
            <p:cNvPr id="9377" name="Group 2209"/>
            <p:cNvGrpSpPr>
              <a:grpSpLocks/>
            </p:cNvGrpSpPr>
            <p:nvPr/>
          </p:nvGrpSpPr>
          <p:grpSpPr bwMode="auto">
            <a:xfrm>
              <a:off x="244" y="880"/>
              <a:ext cx="5288" cy="3296"/>
              <a:chOff x="244" y="880"/>
              <a:chExt cx="5288" cy="3296"/>
            </a:xfrm>
          </p:grpSpPr>
          <p:grpSp>
            <p:nvGrpSpPr>
              <p:cNvPr id="9376" name="Group 2208"/>
              <p:cNvGrpSpPr>
                <a:grpSpLocks/>
              </p:cNvGrpSpPr>
              <p:nvPr/>
            </p:nvGrpSpPr>
            <p:grpSpPr bwMode="auto">
              <a:xfrm>
                <a:off x="477" y="1724"/>
                <a:ext cx="3023" cy="2452"/>
                <a:chOff x="405" y="1707"/>
                <a:chExt cx="3023" cy="2452"/>
              </a:xfrm>
            </p:grpSpPr>
            <p:sp>
              <p:nvSpPr>
                <p:cNvPr id="9283" name="Text Box 2115"/>
                <p:cNvSpPr txBox="1">
                  <a:spLocks noChangeArrowheads="1"/>
                </p:cNvSpPr>
                <p:nvPr/>
              </p:nvSpPr>
              <p:spPr bwMode="auto">
                <a:xfrm>
                  <a:off x="1131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20</a:t>
                  </a:r>
                </a:p>
              </p:txBody>
            </p:sp>
            <p:sp>
              <p:nvSpPr>
                <p:cNvPr id="9284" name="Text Box 2116"/>
                <p:cNvSpPr txBox="1">
                  <a:spLocks noChangeArrowheads="1"/>
                </p:cNvSpPr>
                <p:nvPr/>
              </p:nvSpPr>
              <p:spPr bwMode="auto">
                <a:xfrm>
                  <a:off x="1395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86" name="Text Box 2118"/>
                <p:cNvSpPr txBox="1">
                  <a:spLocks noChangeArrowheads="1"/>
                </p:cNvSpPr>
                <p:nvPr/>
              </p:nvSpPr>
              <p:spPr bwMode="auto">
                <a:xfrm>
                  <a:off x="1659" y="3747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87" name="Text Box 2119"/>
                <p:cNvSpPr txBox="1">
                  <a:spLocks noChangeArrowheads="1"/>
                </p:cNvSpPr>
                <p:nvPr/>
              </p:nvSpPr>
              <p:spPr bwMode="auto">
                <a:xfrm>
                  <a:off x="1869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88" name="Text Box 2120"/>
                <p:cNvSpPr txBox="1">
                  <a:spLocks noChangeArrowheads="1"/>
                </p:cNvSpPr>
                <p:nvPr/>
              </p:nvSpPr>
              <p:spPr bwMode="auto">
                <a:xfrm>
                  <a:off x="2125" y="3743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289" name="Text Box 2121"/>
                <p:cNvSpPr txBox="1">
                  <a:spLocks noChangeArrowheads="1"/>
                </p:cNvSpPr>
                <p:nvPr/>
              </p:nvSpPr>
              <p:spPr bwMode="auto">
                <a:xfrm>
                  <a:off x="2365" y="3739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290" name="Text Box 2122"/>
                <p:cNvSpPr txBox="1">
                  <a:spLocks noChangeArrowheads="1"/>
                </p:cNvSpPr>
                <p:nvPr/>
              </p:nvSpPr>
              <p:spPr bwMode="auto">
                <a:xfrm>
                  <a:off x="2561" y="3743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291" name="Text Box 2123"/>
                <p:cNvSpPr txBox="1">
                  <a:spLocks noChangeArrowheads="1"/>
                </p:cNvSpPr>
                <p:nvPr/>
              </p:nvSpPr>
              <p:spPr bwMode="auto">
                <a:xfrm>
                  <a:off x="2809" y="3751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1400" dirty="0">
                      <a:latin typeface="Comic Sans MS" panose="030F0702030302020204" pitchFamily="66" charset="0"/>
                    </a:rPr>
                    <a:t>90</a:t>
                  </a:r>
                  <a:endParaRPr lang="en-GB" altLang="en-US" sz="14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9292" name="Text Box 2124"/>
                <p:cNvSpPr txBox="1">
                  <a:spLocks noChangeArrowheads="1"/>
                </p:cNvSpPr>
                <p:nvPr/>
              </p:nvSpPr>
              <p:spPr bwMode="auto">
                <a:xfrm>
                  <a:off x="3033" y="3747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294" name="Text Box 2126"/>
                <p:cNvSpPr txBox="1">
                  <a:spLocks noChangeArrowheads="1"/>
                </p:cNvSpPr>
                <p:nvPr/>
              </p:nvSpPr>
              <p:spPr bwMode="auto">
                <a:xfrm>
                  <a:off x="1731" y="3909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Science</a:t>
                  </a:r>
                </a:p>
              </p:txBody>
            </p:sp>
            <p:sp>
              <p:nvSpPr>
                <p:cNvPr id="9295" name="Text Box 2127"/>
                <p:cNvSpPr txBox="1">
                  <a:spLocks noChangeArrowheads="1"/>
                </p:cNvSpPr>
                <p:nvPr/>
              </p:nvSpPr>
              <p:spPr bwMode="auto">
                <a:xfrm>
                  <a:off x="675" y="337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97" name="Text Box 2129"/>
                <p:cNvSpPr txBox="1">
                  <a:spLocks noChangeArrowheads="1"/>
                </p:cNvSpPr>
                <p:nvPr/>
              </p:nvSpPr>
              <p:spPr bwMode="auto">
                <a:xfrm>
                  <a:off x="675" y="3125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98" name="Text Box 2130"/>
                <p:cNvSpPr txBox="1">
                  <a:spLocks noChangeArrowheads="1"/>
                </p:cNvSpPr>
                <p:nvPr/>
              </p:nvSpPr>
              <p:spPr bwMode="auto">
                <a:xfrm>
                  <a:off x="663" y="28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99" name="Text Box 2131"/>
                <p:cNvSpPr txBox="1">
                  <a:spLocks noChangeArrowheads="1"/>
                </p:cNvSpPr>
                <p:nvPr/>
              </p:nvSpPr>
              <p:spPr bwMode="auto">
                <a:xfrm>
                  <a:off x="667" y="265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300" name="Text Box 2132"/>
                <p:cNvSpPr txBox="1">
                  <a:spLocks noChangeArrowheads="1"/>
                </p:cNvSpPr>
                <p:nvPr/>
              </p:nvSpPr>
              <p:spPr bwMode="auto">
                <a:xfrm>
                  <a:off x="683" y="23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301" name="Text Box 2133"/>
                <p:cNvSpPr txBox="1">
                  <a:spLocks noChangeArrowheads="1"/>
                </p:cNvSpPr>
                <p:nvPr/>
              </p:nvSpPr>
              <p:spPr bwMode="auto">
                <a:xfrm>
                  <a:off x="679" y="2169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302" name="Text Box 2134"/>
                <p:cNvSpPr txBox="1">
                  <a:spLocks noChangeArrowheads="1"/>
                </p:cNvSpPr>
                <p:nvPr/>
              </p:nvSpPr>
              <p:spPr bwMode="auto">
                <a:xfrm>
                  <a:off x="671" y="1933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90</a:t>
                  </a:r>
                </a:p>
              </p:txBody>
            </p:sp>
            <p:grpSp>
              <p:nvGrpSpPr>
                <p:cNvPr id="9324" name="Group 2156"/>
                <p:cNvGrpSpPr>
                  <a:grpSpLocks/>
                </p:cNvGrpSpPr>
                <p:nvPr/>
              </p:nvGrpSpPr>
              <p:grpSpPr bwMode="auto">
                <a:xfrm>
                  <a:off x="1017" y="1815"/>
                  <a:ext cx="2411" cy="1928"/>
                  <a:chOff x="1349" y="1737"/>
                  <a:chExt cx="2411" cy="1928"/>
                </a:xfrm>
              </p:grpSpPr>
              <p:sp>
                <p:nvSpPr>
                  <p:cNvPr id="9170" name="Rectangle 2002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1" name="Rectangle 2003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2" name="Rectangle 2004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3" name="Rectangle 2005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4" name="Rectangle 2006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424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5" name="Rectangle 2007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6" name="Rectangle 2008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7" name="Rectangle 2009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8" name="Rectangle 2010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9" name="Rectangle 2011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2" name="Rectangle 2014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3" name="Rectangle 2015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4" name="Rectangle 2016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5" name="Rectangle 2017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6" name="Rectangle 2018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183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7" name="Rectangle 2019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8" name="Rectangle 2020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9" name="Rectangle 2021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0" name="Rectangle 2022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1" name="Rectangle 2023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3" name="Rectangle 2025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4" name="Rectangle 2026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5" name="Rectangle 2027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6" name="Rectangle 2028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7" name="Rectangle 2029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942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8" name="Rectangle 2030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9" name="Rectangle 2031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0" name="Rectangle 2032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1" name="Rectangle 2033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2" name="Rectangle 2034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4" name="Rectangle 2036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5" name="Rectangle 2037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6" name="Rectangle 2038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7" name="Rectangle 2039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8" name="Rectangle 2040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700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9" name="Rectangle 2041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0" name="Rectangle 2042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1" name="Rectangle 2043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2" name="Rectangle 2044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3" name="Rectangle 2045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5" name="Rectangle 2047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6" name="Rectangle 2048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7" name="Rectangle 2049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8" name="Rectangle 2050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9" name="Rectangle 2051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460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0" name="Rectangle 2052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1" name="Rectangle 2053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2" name="Rectangle 2054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3" name="Rectangle 2055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4" name="Rectangle 2056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6" name="Rectangle 2058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7" name="Rectangle 2059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8" name="Rectangle 2060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9" name="Rectangle 2061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0" name="Rectangle 2062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219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1" name="Rectangle 2063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2" name="Rectangle 2064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3" name="Rectangle 2065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4" name="Rectangle 2066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5" name="Rectangle 2067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7" name="Rectangle 2069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8" name="Rectangle 2070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9" name="Rectangle 2071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0" name="Rectangle 2072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1" name="Rectangle 2073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977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2" name="Rectangle 2074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3" name="Rectangle 2075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4" name="Rectangle 2076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5" name="Rectangle 2077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6" name="Rectangle 2078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8" name="Rectangle 2080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9" name="Rectangle 2081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0" name="Rectangle 2082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1" name="Rectangle 2083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2" name="Rectangle 2084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737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3" name="Rectangle 2085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4" name="Rectangle 2086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5" name="Rectangle 2087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6" name="Rectangle 2088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7" name="Rectangle 2089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9315" name="Text Box 2147"/>
                <p:cNvSpPr txBox="1">
                  <a:spLocks noChangeArrowheads="1"/>
                </p:cNvSpPr>
                <p:nvPr/>
              </p:nvSpPr>
              <p:spPr bwMode="auto">
                <a:xfrm>
                  <a:off x="614" y="1707"/>
                  <a:ext cx="449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316" name="Text Box 2148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42" y="2600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Maths</a:t>
                  </a:r>
                </a:p>
              </p:txBody>
            </p:sp>
            <p:sp>
              <p:nvSpPr>
                <p:cNvPr id="9325" name="Line 2157"/>
                <p:cNvSpPr>
                  <a:spLocks noChangeShapeType="1"/>
                </p:cNvSpPr>
                <p:nvPr/>
              </p:nvSpPr>
              <p:spPr bwMode="auto">
                <a:xfrm>
                  <a:off x="1017" y="3743"/>
                  <a:ext cx="2411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282" name="Line 2114"/>
                <p:cNvSpPr>
                  <a:spLocks noChangeShapeType="1"/>
                </p:cNvSpPr>
                <p:nvPr/>
              </p:nvSpPr>
              <p:spPr bwMode="auto">
                <a:xfrm flipH="1">
                  <a:off x="1017" y="1814"/>
                  <a:ext cx="14" cy="193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28" name="Text Box 2160" descr="Parchment"/>
              <p:cNvSpPr txBox="1">
                <a:spLocks noChangeArrowheads="1"/>
              </p:cNvSpPr>
              <p:nvPr/>
            </p:nvSpPr>
            <p:spPr bwMode="auto">
              <a:xfrm>
                <a:off x="328" y="1486"/>
                <a:ext cx="5088" cy="252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(a)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Plot a 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scatter graph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for this data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.</a:t>
                </a:r>
              </a:p>
            </p:txBody>
          </p:sp>
          <p:sp>
            <p:nvSpPr>
              <p:cNvPr id="9351" name="Rectangle 2183"/>
              <p:cNvSpPr>
                <a:spLocks noChangeArrowheads="1"/>
              </p:cNvSpPr>
              <p:nvPr/>
            </p:nvSpPr>
            <p:spPr bwMode="auto">
              <a:xfrm>
                <a:off x="5066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95</a:t>
                </a:r>
              </a:p>
            </p:txBody>
          </p:sp>
          <p:sp>
            <p:nvSpPr>
              <p:cNvPr id="9350" name="Rectangle 2182"/>
              <p:cNvSpPr>
                <a:spLocks noChangeArrowheads="1"/>
              </p:cNvSpPr>
              <p:nvPr/>
            </p:nvSpPr>
            <p:spPr bwMode="auto">
              <a:xfrm>
                <a:off x="4600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49" name="Rectangle 2181"/>
              <p:cNvSpPr>
                <a:spLocks noChangeArrowheads="1"/>
              </p:cNvSpPr>
              <p:nvPr/>
            </p:nvSpPr>
            <p:spPr bwMode="auto">
              <a:xfrm>
                <a:off x="4134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75</a:t>
                </a:r>
              </a:p>
            </p:txBody>
          </p:sp>
          <p:sp>
            <p:nvSpPr>
              <p:cNvPr id="9348" name="Rectangle 2180"/>
              <p:cNvSpPr>
                <a:spLocks noChangeArrowheads="1"/>
              </p:cNvSpPr>
              <p:nvPr/>
            </p:nvSpPr>
            <p:spPr bwMode="auto">
              <a:xfrm>
                <a:off x="3668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47" name="Rectangle 2179"/>
              <p:cNvSpPr>
                <a:spLocks noChangeArrowheads="1"/>
              </p:cNvSpPr>
              <p:nvPr/>
            </p:nvSpPr>
            <p:spPr bwMode="auto">
              <a:xfrm>
                <a:off x="3202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46" name="Rectangle 2178"/>
              <p:cNvSpPr>
                <a:spLocks noChangeArrowheads="1"/>
              </p:cNvSpPr>
              <p:nvPr/>
            </p:nvSpPr>
            <p:spPr bwMode="auto">
              <a:xfrm>
                <a:off x="2735" y="1129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50</a:t>
                </a:r>
              </a:p>
            </p:txBody>
          </p:sp>
          <p:sp>
            <p:nvSpPr>
              <p:cNvPr id="9345" name="Rectangle 2177"/>
              <p:cNvSpPr>
                <a:spLocks noChangeArrowheads="1"/>
              </p:cNvSpPr>
              <p:nvPr/>
            </p:nvSpPr>
            <p:spPr bwMode="auto">
              <a:xfrm>
                <a:off x="2269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71</a:t>
                </a:r>
              </a:p>
            </p:txBody>
          </p:sp>
          <p:sp>
            <p:nvSpPr>
              <p:cNvPr id="9344" name="Rectangle 2176"/>
              <p:cNvSpPr>
                <a:spLocks noChangeArrowheads="1"/>
              </p:cNvSpPr>
              <p:nvPr/>
            </p:nvSpPr>
            <p:spPr bwMode="auto">
              <a:xfrm>
                <a:off x="1803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70</a:t>
                </a:r>
              </a:p>
            </p:txBody>
          </p:sp>
          <p:sp>
            <p:nvSpPr>
              <p:cNvPr id="9343" name="Rectangle 2175"/>
              <p:cNvSpPr>
                <a:spLocks noChangeArrowheads="1"/>
              </p:cNvSpPr>
              <p:nvPr/>
            </p:nvSpPr>
            <p:spPr bwMode="auto">
              <a:xfrm>
                <a:off x="1337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91</a:t>
                </a:r>
              </a:p>
            </p:txBody>
          </p:sp>
          <p:sp>
            <p:nvSpPr>
              <p:cNvPr id="9342" name="Rectangle 2174"/>
              <p:cNvSpPr>
                <a:spLocks noChangeArrowheads="1"/>
              </p:cNvSpPr>
              <p:nvPr/>
            </p:nvSpPr>
            <p:spPr bwMode="auto">
              <a:xfrm>
                <a:off x="871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48</a:t>
                </a:r>
              </a:p>
            </p:txBody>
          </p:sp>
          <p:sp>
            <p:nvSpPr>
              <p:cNvPr id="9341" name="Rectangle 2173"/>
              <p:cNvSpPr>
                <a:spLocks noChangeArrowheads="1"/>
              </p:cNvSpPr>
              <p:nvPr/>
            </p:nvSpPr>
            <p:spPr bwMode="auto">
              <a:xfrm>
                <a:off x="261" y="1147"/>
                <a:ext cx="558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Maths</a:t>
                </a:r>
              </a:p>
            </p:txBody>
          </p:sp>
          <p:sp>
            <p:nvSpPr>
              <p:cNvPr id="9340" name="Rectangle 2172"/>
              <p:cNvSpPr>
                <a:spLocks noChangeArrowheads="1"/>
              </p:cNvSpPr>
              <p:nvPr/>
            </p:nvSpPr>
            <p:spPr bwMode="auto">
              <a:xfrm>
                <a:off x="5066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39" name="Rectangle 2171"/>
              <p:cNvSpPr>
                <a:spLocks noChangeArrowheads="1"/>
              </p:cNvSpPr>
              <p:nvPr/>
            </p:nvSpPr>
            <p:spPr bwMode="auto">
              <a:xfrm>
                <a:off x="4600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45</a:t>
                </a:r>
              </a:p>
            </p:txBody>
          </p:sp>
          <p:sp>
            <p:nvSpPr>
              <p:cNvPr id="9338" name="Rectangle 2170"/>
              <p:cNvSpPr>
                <a:spLocks noChangeArrowheads="1"/>
              </p:cNvSpPr>
              <p:nvPr/>
            </p:nvSpPr>
            <p:spPr bwMode="auto">
              <a:xfrm>
                <a:off x="4134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67</a:t>
                </a:r>
              </a:p>
            </p:txBody>
          </p:sp>
          <p:sp>
            <p:nvSpPr>
              <p:cNvPr id="9337" name="Rectangle 2169"/>
              <p:cNvSpPr>
                <a:spLocks noChangeArrowheads="1"/>
              </p:cNvSpPr>
              <p:nvPr/>
            </p:nvSpPr>
            <p:spPr bwMode="auto">
              <a:xfrm>
                <a:off x="3668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56</a:t>
                </a:r>
              </a:p>
            </p:txBody>
          </p:sp>
          <p:sp>
            <p:nvSpPr>
              <p:cNvPr id="9336" name="Rectangle 2168"/>
              <p:cNvSpPr>
                <a:spLocks noChangeArrowheads="1"/>
              </p:cNvSpPr>
              <p:nvPr/>
            </p:nvSpPr>
            <p:spPr bwMode="auto">
              <a:xfrm>
                <a:off x="3202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73</a:t>
                </a:r>
              </a:p>
            </p:txBody>
          </p:sp>
          <p:sp>
            <p:nvSpPr>
              <p:cNvPr id="9335" name="Rectangle 2167"/>
              <p:cNvSpPr>
                <a:spLocks noChangeArrowheads="1"/>
              </p:cNvSpPr>
              <p:nvPr/>
            </p:nvSpPr>
            <p:spPr bwMode="auto">
              <a:xfrm>
                <a:off x="2735" y="880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30</a:t>
                </a:r>
              </a:p>
            </p:txBody>
          </p:sp>
          <p:sp>
            <p:nvSpPr>
              <p:cNvPr id="9334" name="Rectangle 2166"/>
              <p:cNvSpPr>
                <a:spLocks noChangeArrowheads="1"/>
              </p:cNvSpPr>
              <p:nvPr/>
            </p:nvSpPr>
            <p:spPr bwMode="auto">
              <a:xfrm>
                <a:off x="2269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33" name="Rectangle 2165"/>
              <p:cNvSpPr>
                <a:spLocks noChangeArrowheads="1"/>
              </p:cNvSpPr>
              <p:nvPr/>
            </p:nvSpPr>
            <p:spPr bwMode="auto">
              <a:xfrm>
                <a:off x="1803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32" name="Rectangle 2164"/>
              <p:cNvSpPr>
                <a:spLocks noChangeArrowheads="1"/>
              </p:cNvSpPr>
              <p:nvPr/>
            </p:nvSpPr>
            <p:spPr bwMode="auto">
              <a:xfrm>
                <a:off x="1337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79</a:t>
                </a:r>
              </a:p>
            </p:txBody>
          </p:sp>
          <p:sp>
            <p:nvSpPr>
              <p:cNvPr id="9331" name="Rectangle 2163"/>
              <p:cNvSpPr>
                <a:spLocks noChangeArrowheads="1"/>
              </p:cNvSpPr>
              <p:nvPr/>
            </p:nvSpPr>
            <p:spPr bwMode="auto">
              <a:xfrm>
                <a:off x="871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40</a:t>
                </a:r>
              </a:p>
            </p:txBody>
          </p:sp>
          <p:sp>
            <p:nvSpPr>
              <p:cNvPr id="9330" name="Rectangle 2162"/>
              <p:cNvSpPr>
                <a:spLocks noChangeArrowheads="1"/>
              </p:cNvSpPr>
              <p:nvPr/>
            </p:nvSpPr>
            <p:spPr bwMode="auto">
              <a:xfrm>
                <a:off x="244" y="913"/>
                <a:ext cx="642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Science</a:t>
                </a:r>
              </a:p>
            </p:txBody>
          </p:sp>
          <p:sp>
            <p:nvSpPr>
              <p:cNvPr id="9352" name="Line 2184"/>
              <p:cNvSpPr>
                <a:spLocks noChangeShapeType="1"/>
              </p:cNvSpPr>
              <p:nvPr/>
            </p:nvSpPr>
            <p:spPr bwMode="auto">
              <a:xfrm>
                <a:off x="267" y="880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3" name="Line 2185"/>
              <p:cNvSpPr>
                <a:spLocks noChangeShapeType="1"/>
              </p:cNvSpPr>
              <p:nvPr/>
            </p:nvSpPr>
            <p:spPr bwMode="auto">
              <a:xfrm>
                <a:off x="267" y="1125"/>
                <a:ext cx="5265" cy="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4" name="Line 2186"/>
              <p:cNvSpPr>
                <a:spLocks noChangeShapeType="1"/>
              </p:cNvSpPr>
              <p:nvPr/>
            </p:nvSpPr>
            <p:spPr bwMode="auto">
              <a:xfrm>
                <a:off x="267" y="1378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5" name="Line 2187"/>
              <p:cNvSpPr>
                <a:spLocks noChangeShapeType="1"/>
              </p:cNvSpPr>
              <p:nvPr/>
            </p:nvSpPr>
            <p:spPr bwMode="auto">
              <a:xfrm>
                <a:off x="267" y="889"/>
                <a:ext cx="1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6" name="Line 2188"/>
              <p:cNvSpPr>
                <a:spLocks noChangeShapeType="1"/>
              </p:cNvSpPr>
              <p:nvPr/>
            </p:nvSpPr>
            <p:spPr bwMode="auto">
              <a:xfrm>
                <a:off x="871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7" name="Line 2189"/>
              <p:cNvSpPr>
                <a:spLocks noChangeShapeType="1"/>
              </p:cNvSpPr>
              <p:nvPr/>
            </p:nvSpPr>
            <p:spPr bwMode="auto">
              <a:xfrm>
                <a:off x="1337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8" name="Line 2190"/>
              <p:cNvSpPr>
                <a:spLocks noChangeShapeType="1"/>
              </p:cNvSpPr>
              <p:nvPr/>
            </p:nvSpPr>
            <p:spPr bwMode="auto">
              <a:xfrm>
                <a:off x="1803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9" name="Line 2191"/>
              <p:cNvSpPr>
                <a:spLocks noChangeShapeType="1"/>
              </p:cNvSpPr>
              <p:nvPr/>
            </p:nvSpPr>
            <p:spPr bwMode="auto">
              <a:xfrm>
                <a:off x="2269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0" name="Line 2192"/>
              <p:cNvSpPr>
                <a:spLocks noChangeShapeType="1"/>
              </p:cNvSpPr>
              <p:nvPr/>
            </p:nvSpPr>
            <p:spPr bwMode="auto">
              <a:xfrm>
                <a:off x="2735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1" name="Line 2193"/>
              <p:cNvSpPr>
                <a:spLocks noChangeShapeType="1"/>
              </p:cNvSpPr>
              <p:nvPr/>
            </p:nvSpPr>
            <p:spPr bwMode="auto">
              <a:xfrm>
                <a:off x="3202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2" name="Line 2194"/>
              <p:cNvSpPr>
                <a:spLocks noChangeShapeType="1"/>
              </p:cNvSpPr>
              <p:nvPr/>
            </p:nvSpPr>
            <p:spPr bwMode="auto">
              <a:xfrm>
                <a:off x="3668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3" name="Line 2195"/>
              <p:cNvSpPr>
                <a:spLocks noChangeShapeType="1"/>
              </p:cNvSpPr>
              <p:nvPr/>
            </p:nvSpPr>
            <p:spPr bwMode="auto">
              <a:xfrm>
                <a:off x="4134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4" name="Line 2196"/>
              <p:cNvSpPr>
                <a:spLocks noChangeShapeType="1"/>
              </p:cNvSpPr>
              <p:nvPr/>
            </p:nvSpPr>
            <p:spPr bwMode="auto">
              <a:xfrm>
                <a:off x="4600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5" name="Line 2197"/>
              <p:cNvSpPr>
                <a:spLocks noChangeShapeType="1"/>
              </p:cNvSpPr>
              <p:nvPr/>
            </p:nvSpPr>
            <p:spPr bwMode="auto">
              <a:xfrm>
                <a:off x="5066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6" name="Line 2198"/>
              <p:cNvSpPr>
                <a:spLocks noChangeShapeType="1"/>
              </p:cNvSpPr>
              <p:nvPr/>
            </p:nvSpPr>
            <p:spPr bwMode="auto">
              <a:xfrm>
                <a:off x="5532" y="880"/>
                <a:ext cx="0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391" name="Group 2223"/>
            <p:cNvGrpSpPr>
              <a:grpSpLocks/>
            </p:cNvGrpSpPr>
            <p:nvPr/>
          </p:nvGrpSpPr>
          <p:grpSpPr bwMode="auto">
            <a:xfrm>
              <a:off x="1049" y="3519"/>
              <a:ext cx="281" cy="281"/>
              <a:chOff x="854" y="3609"/>
              <a:chExt cx="281" cy="281"/>
            </a:xfrm>
          </p:grpSpPr>
          <p:grpSp>
            <p:nvGrpSpPr>
              <p:cNvPr id="9390" name="Group 2222"/>
              <p:cNvGrpSpPr>
                <a:grpSpLocks/>
              </p:cNvGrpSpPr>
              <p:nvPr/>
            </p:nvGrpSpPr>
            <p:grpSpPr bwMode="auto">
              <a:xfrm>
                <a:off x="891" y="3616"/>
                <a:ext cx="244" cy="274"/>
                <a:chOff x="891" y="3616"/>
                <a:chExt cx="244" cy="274"/>
              </a:xfrm>
            </p:grpSpPr>
            <p:sp>
              <p:nvSpPr>
                <p:cNvPr id="9385" name="Line 2217"/>
                <p:cNvSpPr>
                  <a:spLocks noChangeShapeType="1"/>
                </p:cNvSpPr>
                <p:nvPr/>
              </p:nvSpPr>
              <p:spPr bwMode="auto">
                <a:xfrm>
                  <a:off x="900" y="3852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6" name="Freeform 2218"/>
                <p:cNvSpPr>
                  <a:spLocks/>
                </p:cNvSpPr>
                <p:nvPr/>
              </p:nvSpPr>
              <p:spPr bwMode="auto">
                <a:xfrm>
                  <a:off x="892" y="3806"/>
                  <a:ext cx="243" cy="84"/>
                </a:xfrm>
                <a:custGeom>
                  <a:avLst/>
                  <a:gdLst>
                    <a:gd name="T0" fmla="*/ 0 w 243"/>
                    <a:gd name="T1" fmla="*/ 48 h 84"/>
                    <a:gd name="T2" fmla="*/ 97 w 243"/>
                    <a:gd name="T3" fmla="*/ 48 h 84"/>
                    <a:gd name="T4" fmla="*/ 120 w 243"/>
                    <a:gd name="T5" fmla="*/ 0 h 84"/>
                    <a:gd name="T6" fmla="*/ 154 w 243"/>
                    <a:gd name="T7" fmla="*/ 84 h 84"/>
                    <a:gd name="T8" fmla="*/ 175 w 243"/>
                    <a:gd name="T9" fmla="*/ 44 h 84"/>
                    <a:gd name="T10" fmla="*/ 243 w 243"/>
                    <a:gd name="T11" fmla="*/ 44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43" h="84">
                      <a:moveTo>
                        <a:pt x="0" y="48"/>
                      </a:moveTo>
                      <a:lnTo>
                        <a:pt x="97" y="48"/>
                      </a:lnTo>
                      <a:lnTo>
                        <a:pt x="120" y="0"/>
                      </a:lnTo>
                      <a:lnTo>
                        <a:pt x="154" y="84"/>
                      </a:lnTo>
                      <a:lnTo>
                        <a:pt x="175" y="44"/>
                      </a:lnTo>
                      <a:lnTo>
                        <a:pt x="243" y="44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7" name="Line 2219"/>
                <p:cNvSpPr>
                  <a:spLocks noChangeShapeType="1"/>
                </p:cNvSpPr>
                <p:nvPr/>
              </p:nvSpPr>
              <p:spPr bwMode="auto">
                <a:xfrm rot="5400000">
                  <a:off x="774" y="3733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88" name="Freeform 2220"/>
              <p:cNvSpPr>
                <a:spLocks/>
              </p:cNvSpPr>
              <p:nvPr/>
            </p:nvSpPr>
            <p:spPr bwMode="auto">
              <a:xfrm rot="5400000">
                <a:off x="774" y="3689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9373" name="Rectangle 2205"/>
          <p:cNvSpPr>
            <a:spLocks noChangeArrowheads="1"/>
          </p:cNvSpPr>
          <p:nvPr/>
        </p:nvSpPr>
        <p:spPr bwMode="auto">
          <a:xfrm>
            <a:off x="6571836" y="1098736"/>
            <a:ext cx="736600" cy="80645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374" name="Oval 2206"/>
          <p:cNvSpPr>
            <a:spLocks noChangeArrowheads="1"/>
          </p:cNvSpPr>
          <p:nvPr/>
        </p:nvSpPr>
        <p:spPr bwMode="auto">
          <a:xfrm>
            <a:off x="2847974" y="459908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Text Box 118" descr="Parchment"/>
          <p:cNvSpPr txBox="1">
            <a:spLocks noChangeArrowheads="1"/>
          </p:cNvSpPr>
          <p:nvPr/>
        </p:nvSpPr>
        <p:spPr bwMode="auto">
          <a:xfrm>
            <a:off x="533400" y="261938"/>
            <a:ext cx="8077200" cy="708025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Ten students were surveyed to find the number of marks they received in a Maths test and a Science test. The results were:</a:t>
            </a:r>
          </a:p>
        </p:txBody>
      </p:sp>
      <p:sp>
        <p:nvSpPr>
          <p:cNvPr id="156" name="Oval 158"/>
          <p:cNvSpPr>
            <a:spLocks noChangeArrowheads="1"/>
          </p:cNvSpPr>
          <p:nvPr/>
        </p:nvSpPr>
        <p:spPr bwMode="auto">
          <a:xfrm>
            <a:off x="4352083" y="291887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7" name="Oval 160"/>
          <p:cNvSpPr>
            <a:spLocks noChangeArrowheads="1"/>
          </p:cNvSpPr>
          <p:nvPr/>
        </p:nvSpPr>
        <p:spPr bwMode="auto">
          <a:xfrm>
            <a:off x="3624193" y="3732399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8" name="Oval 160"/>
          <p:cNvSpPr>
            <a:spLocks noChangeArrowheads="1"/>
          </p:cNvSpPr>
          <p:nvPr/>
        </p:nvSpPr>
        <p:spPr bwMode="auto">
          <a:xfrm>
            <a:off x="3819815" y="370382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9" name="Oval 160"/>
          <p:cNvSpPr>
            <a:spLocks noChangeArrowheads="1"/>
          </p:cNvSpPr>
          <p:nvPr/>
        </p:nvSpPr>
        <p:spPr bwMode="auto">
          <a:xfrm>
            <a:off x="2477312" y="450628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0" name="Oval 160"/>
          <p:cNvSpPr>
            <a:spLocks noChangeArrowheads="1"/>
          </p:cNvSpPr>
          <p:nvPr/>
        </p:nvSpPr>
        <p:spPr bwMode="auto">
          <a:xfrm>
            <a:off x="4117232" y="3160899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1" name="Oval 160"/>
          <p:cNvSpPr>
            <a:spLocks noChangeArrowheads="1"/>
          </p:cNvSpPr>
          <p:nvPr/>
        </p:nvSpPr>
        <p:spPr bwMode="auto">
          <a:xfrm>
            <a:off x="3501184" y="3924487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2" name="Oval 161"/>
          <p:cNvSpPr>
            <a:spLocks noChangeArrowheads="1"/>
          </p:cNvSpPr>
          <p:nvPr/>
        </p:nvSpPr>
        <p:spPr bwMode="auto">
          <a:xfrm>
            <a:off x="3895264" y="3572061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" name="Rectangle 162">
            <a:hlinkClick r:id="rId4"/>
            <a:extLst>
              <a:ext uri="{FF2B5EF4-FFF2-40B4-BE49-F238E27FC236}">
                <a16:creationId xmlns:a16="http://schemas.microsoft.com/office/drawing/2014/main" id="{ACB9F2F5-0528-4122-B43F-655CA2EEF852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4" name="Rectangle 163">
            <a:hlinkClick r:id="rId4"/>
            <a:extLst>
              <a:ext uri="{FF2B5EF4-FFF2-40B4-BE49-F238E27FC236}">
                <a16:creationId xmlns:a16="http://schemas.microsoft.com/office/drawing/2014/main" id="{3B82B7AD-4502-4268-A92F-589B398663B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015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92" name="Group 2224"/>
          <p:cNvGrpSpPr>
            <a:grpSpLocks/>
          </p:cNvGrpSpPr>
          <p:nvPr/>
        </p:nvGrpSpPr>
        <p:grpSpPr bwMode="auto">
          <a:xfrm>
            <a:off x="400797" y="1114611"/>
            <a:ext cx="8394699" cy="5232400"/>
            <a:chOff x="244" y="880"/>
            <a:chExt cx="5288" cy="3296"/>
          </a:xfrm>
        </p:grpSpPr>
        <p:grpSp>
          <p:nvGrpSpPr>
            <p:cNvPr id="9377" name="Group 2209"/>
            <p:cNvGrpSpPr>
              <a:grpSpLocks/>
            </p:cNvGrpSpPr>
            <p:nvPr/>
          </p:nvGrpSpPr>
          <p:grpSpPr bwMode="auto">
            <a:xfrm>
              <a:off x="244" y="880"/>
              <a:ext cx="5288" cy="3296"/>
              <a:chOff x="244" y="880"/>
              <a:chExt cx="5288" cy="3296"/>
            </a:xfrm>
          </p:grpSpPr>
          <p:grpSp>
            <p:nvGrpSpPr>
              <p:cNvPr id="9376" name="Group 2208"/>
              <p:cNvGrpSpPr>
                <a:grpSpLocks/>
              </p:cNvGrpSpPr>
              <p:nvPr/>
            </p:nvGrpSpPr>
            <p:grpSpPr bwMode="auto">
              <a:xfrm>
                <a:off x="477" y="1724"/>
                <a:ext cx="3023" cy="2452"/>
                <a:chOff x="405" y="1707"/>
                <a:chExt cx="3023" cy="2452"/>
              </a:xfrm>
            </p:grpSpPr>
            <p:sp>
              <p:nvSpPr>
                <p:cNvPr id="9283" name="Text Box 2115"/>
                <p:cNvSpPr txBox="1">
                  <a:spLocks noChangeArrowheads="1"/>
                </p:cNvSpPr>
                <p:nvPr/>
              </p:nvSpPr>
              <p:spPr bwMode="auto">
                <a:xfrm>
                  <a:off x="1131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20</a:t>
                  </a:r>
                </a:p>
              </p:txBody>
            </p:sp>
            <p:sp>
              <p:nvSpPr>
                <p:cNvPr id="9284" name="Text Box 2116"/>
                <p:cNvSpPr txBox="1">
                  <a:spLocks noChangeArrowheads="1"/>
                </p:cNvSpPr>
                <p:nvPr/>
              </p:nvSpPr>
              <p:spPr bwMode="auto">
                <a:xfrm>
                  <a:off x="1395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86" name="Text Box 2118"/>
                <p:cNvSpPr txBox="1">
                  <a:spLocks noChangeArrowheads="1"/>
                </p:cNvSpPr>
                <p:nvPr/>
              </p:nvSpPr>
              <p:spPr bwMode="auto">
                <a:xfrm>
                  <a:off x="1659" y="3747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87" name="Text Box 2119"/>
                <p:cNvSpPr txBox="1">
                  <a:spLocks noChangeArrowheads="1"/>
                </p:cNvSpPr>
                <p:nvPr/>
              </p:nvSpPr>
              <p:spPr bwMode="auto">
                <a:xfrm>
                  <a:off x="1869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88" name="Text Box 2120"/>
                <p:cNvSpPr txBox="1">
                  <a:spLocks noChangeArrowheads="1"/>
                </p:cNvSpPr>
                <p:nvPr/>
              </p:nvSpPr>
              <p:spPr bwMode="auto">
                <a:xfrm>
                  <a:off x="2125" y="3743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289" name="Text Box 2121"/>
                <p:cNvSpPr txBox="1">
                  <a:spLocks noChangeArrowheads="1"/>
                </p:cNvSpPr>
                <p:nvPr/>
              </p:nvSpPr>
              <p:spPr bwMode="auto">
                <a:xfrm>
                  <a:off x="2365" y="3739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290" name="Text Box 2122"/>
                <p:cNvSpPr txBox="1">
                  <a:spLocks noChangeArrowheads="1"/>
                </p:cNvSpPr>
                <p:nvPr/>
              </p:nvSpPr>
              <p:spPr bwMode="auto">
                <a:xfrm>
                  <a:off x="2561" y="3743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291" name="Text Box 2123"/>
                <p:cNvSpPr txBox="1">
                  <a:spLocks noChangeArrowheads="1"/>
                </p:cNvSpPr>
                <p:nvPr/>
              </p:nvSpPr>
              <p:spPr bwMode="auto">
                <a:xfrm>
                  <a:off x="2809" y="3751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1400" dirty="0">
                      <a:latin typeface="Comic Sans MS" panose="030F0702030302020204" pitchFamily="66" charset="0"/>
                    </a:rPr>
                    <a:t>90</a:t>
                  </a:r>
                  <a:endParaRPr lang="en-GB" altLang="en-US" sz="14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9292" name="Text Box 2124"/>
                <p:cNvSpPr txBox="1">
                  <a:spLocks noChangeArrowheads="1"/>
                </p:cNvSpPr>
                <p:nvPr/>
              </p:nvSpPr>
              <p:spPr bwMode="auto">
                <a:xfrm>
                  <a:off x="3033" y="3747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294" name="Text Box 2126"/>
                <p:cNvSpPr txBox="1">
                  <a:spLocks noChangeArrowheads="1"/>
                </p:cNvSpPr>
                <p:nvPr/>
              </p:nvSpPr>
              <p:spPr bwMode="auto">
                <a:xfrm>
                  <a:off x="1731" y="3909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Science</a:t>
                  </a:r>
                </a:p>
              </p:txBody>
            </p:sp>
            <p:sp>
              <p:nvSpPr>
                <p:cNvPr id="9295" name="Text Box 2127"/>
                <p:cNvSpPr txBox="1">
                  <a:spLocks noChangeArrowheads="1"/>
                </p:cNvSpPr>
                <p:nvPr/>
              </p:nvSpPr>
              <p:spPr bwMode="auto">
                <a:xfrm>
                  <a:off x="675" y="337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97" name="Text Box 2129"/>
                <p:cNvSpPr txBox="1">
                  <a:spLocks noChangeArrowheads="1"/>
                </p:cNvSpPr>
                <p:nvPr/>
              </p:nvSpPr>
              <p:spPr bwMode="auto">
                <a:xfrm>
                  <a:off x="675" y="3125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98" name="Text Box 2130"/>
                <p:cNvSpPr txBox="1">
                  <a:spLocks noChangeArrowheads="1"/>
                </p:cNvSpPr>
                <p:nvPr/>
              </p:nvSpPr>
              <p:spPr bwMode="auto">
                <a:xfrm>
                  <a:off x="663" y="28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99" name="Text Box 2131"/>
                <p:cNvSpPr txBox="1">
                  <a:spLocks noChangeArrowheads="1"/>
                </p:cNvSpPr>
                <p:nvPr/>
              </p:nvSpPr>
              <p:spPr bwMode="auto">
                <a:xfrm>
                  <a:off x="667" y="265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300" name="Text Box 2132"/>
                <p:cNvSpPr txBox="1">
                  <a:spLocks noChangeArrowheads="1"/>
                </p:cNvSpPr>
                <p:nvPr/>
              </p:nvSpPr>
              <p:spPr bwMode="auto">
                <a:xfrm>
                  <a:off x="683" y="23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301" name="Text Box 2133"/>
                <p:cNvSpPr txBox="1">
                  <a:spLocks noChangeArrowheads="1"/>
                </p:cNvSpPr>
                <p:nvPr/>
              </p:nvSpPr>
              <p:spPr bwMode="auto">
                <a:xfrm>
                  <a:off x="679" y="2169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302" name="Text Box 2134"/>
                <p:cNvSpPr txBox="1">
                  <a:spLocks noChangeArrowheads="1"/>
                </p:cNvSpPr>
                <p:nvPr/>
              </p:nvSpPr>
              <p:spPr bwMode="auto">
                <a:xfrm>
                  <a:off x="671" y="1933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90</a:t>
                  </a:r>
                </a:p>
              </p:txBody>
            </p:sp>
            <p:grpSp>
              <p:nvGrpSpPr>
                <p:cNvPr id="9324" name="Group 2156"/>
                <p:cNvGrpSpPr>
                  <a:grpSpLocks/>
                </p:cNvGrpSpPr>
                <p:nvPr/>
              </p:nvGrpSpPr>
              <p:grpSpPr bwMode="auto">
                <a:xfrm>
                  <a:off x="1017" y="1815"/>
                  <a:ext cx="2411" cy="1928"/>
                  <a:chOff x="1349" y="1737"/>
                  <a:chExt cx="2411" cy="1928"/>
                </a:xfrm>
              </p:grpSpPr>
              <p:sp>
                <p:nvSpPr>
                  <p:cNvPr id="9170" name="Rectangle 2002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1" name="Rectangle 2003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2" name="Rectangle 2004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3" name="Rectangle 2005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4" name="Rectangle 2006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424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5" name="Rectangle 2007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6" name="Rectangle 2008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7" name="Rectangle 2009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8" name="Rectangle 2010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9" name="Rectangle 2011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2" name="Rectangle 2014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3" name="Rectangle 2015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4" name="Rectangle 2016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5" name="Rectangle 2017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6" name="Rectangle 2018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183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7" name="Rectangle 2019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8" name="Rectangle 2020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9" name="Rectangle 2021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0" name="Rectangle 2022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1" name="Rectangle 2023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3" name="Rectangle 2025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4" name="Rectangle 2026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5" name="Rectangle 2027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6" name="Rectangle 2028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7" name="Rectangle 2029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942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8" name="Rectangle 2030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9" name="Rectangle 2031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0" name="Rectangle 2032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1" name="Rectangle 2033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2" name="Rectangle 2034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4" name="Rectangle 2036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5" name="Rectangle 2037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6" name="Rectangle 2038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7" name="Rectangle 2039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8" name="Rectangle 2040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700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9" name="Rectangle 2041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0" name="Rectangle 2042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1" name="Rectangle 2043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2" name="Rectangle 2044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3" name="Rectangle 2045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5" name="Rectangle 2047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6" name="Rectangle 2048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7" name="Rectangle 2049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8" name="Rectangle 2050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9" name="Rectangle 2051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460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0" name="Rectangle 2052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1" name="Rectangle 2053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2" name="Rectangle 2054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3" name="Rectangle 2055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4" name="Rectangle 2056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6" name="Rectangle 2058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7" name="Rectangle 2059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8" name="Rectangle 2060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9" name="Rectangle 2061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0" name="Rectangle 2062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219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1" name="Rectangle 2063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2" name="Rectangle 2064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3" name="Rectangle 2065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4" name="Rectangle 2066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5" name="Rectangle 2067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7" name="Rectangle 2069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8" name="Rectangle 2070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9" name="Rectangle 2071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0" name="Rectangle 2072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1" name="Rectangle 2073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977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2" name="Rectangle 2074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3" name="Rectangle 2075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4" name="Rectangle 2076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5" name="Rectangle 2077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6" name="Rectangle 2078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8" name="Rectangle 2080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9" name="Rectangle 2081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0" name="Rectangle 2082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1" name="Rectangle 2083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2" name="Rectangle 2084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737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3" name="Rectangle 2085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4" name="Rectangle 2086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5" name="Rectangle 2087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6" name="Rectangle 2088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7" name="Rectangle 2089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9315" name="Text Box 2147"/>
                <p:cNvSpPr txBox="1">
                  <a:spLocks noChangeArrowheads="1"/>
                </p:cNvSpPr>
                <p:nvPr/>
              </p:nvSpPr>
              <p:spPr bwMode="auto">
                <a:xfrm>
                  <a:off x="614" y="1707"/>
                  <a:ext cx="449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316" name="Text Box 2148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42" y="2600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Maths</a:t>
                  </a:r>
                </a:p>
              </p:txBody>
            </p:sp>
            <p:sp>
              <p:nvSpPr>
                <p:cNvPr id="9325" name="Line 2157"/>
                <p:cNvSpPr>
                  <a:spLocks noChangeShapeType="1"/>
                </p:cNvSpPr>
                <p:nvPr/>
              </p:nvSpPr>
              <p:spPr bwMode="auto">
                <a:xfrm>
                  <a:off x="1017" y="3743"/>
                  <a:ext cx="2411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282" name="Line 2114"/>
                <p:cNvSpPr>
                  <a:spLocks noChangeShapeType="1"/>
                </p:cNvSpPr>
                <p:nvPr/>
              </p:nvSpPr>
              <p:spPr bwMode="auto">
                <a:xfrm flipH="1">
                  <a:off x="1017" y="1814"/>
                  <a:ext cx="14" cy="193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28" name="Text Box 2160" descr="Parchment"/>
              <p:cNvSpPr txBox="1">
                <a:spLocks noChangeArrowheads="1"/>
              </p:cNvSpPr>
              <p:nvPr/>
            </p:nvSpPr>
            <p:spPr bwMode="auto">
              <a:xfrm>
                <a:off x="328" y="1486"/>
                <a:ext cx="5088" cy="252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(a)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Plot a 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scatter graph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for this data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.</a:t>
                </a:r>
              </a:p>
            </p:txBody>
          </p:sp>
          <p:sp>
            <p:nvSpPr>
              <p:cNvPr id="9351" name="Rectangle 2183"/>
              <p:cNvSpPr>
                <a:spLocks noChangeArrowheads="1"/>
              </p:cNvSpPr>
              <p:nvPr/>
            </p:nvSpPr>
            <p:spPr bwMode="auto">
              <a:xfrm>
                <a:off x="5066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95</a:t>
                </a:r>
              </a:p>
            </p:txBody>
          </p:sp>
          <p:sp>
            <p:nvSpPr>
              <p:cNvPr id="9350" name="Rectangle 2182"/>
              <p:cNvSpPr>
                <a:spLocks noChangeArrowheads="1"/>
              </p:cNvSpPr>
              <p:nvPr/>
            </p:nvSpPr>
            <p:spPr bwMode="auto">
              <a:xfrm>
                <a:off x="4600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49" name="Rectangle 2181"/>
              <p:cNvSpPr>
                <a:spLocks noChangeArrowheads="1"/>
              </p:cNvSpPr>
              <p:nvPr/>
            </p:nvSpPr>
            <p:spPr bwMode="auto">
              <a:xfrm>
                <a:off x="4134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75</a:t>
                </a:r>
              </a:p>
            </p:txBody>
          </p:sp>
          <p:sp>
            <p:nvSpPr>
              <p:cNvPr id="9348" name="Rectangle 2180"/>
              <p:cNvSpPr>
                <a:spLocks noChangeArrowheads="1"/>
              </p:cNvSpPr>
              <p:nvPr/>
            </p:nvSpPr>
            <p:spPr bwMode="auto">
              <a:xfrm>
                <a:off x="3668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47" name="Rectangle 2179"/>
              <p:cNvSpPr>
                <a:spLocks noChangeArrowheads="1"/>
              </p:cNvSpPr>
              <p:nvPr/>
            </p:nvSpPr>
            <p:spPr bwMode="auto">
              <a:xfrm>
                <a:off x="3202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46" name="Rectangle 2178"/>
              <p:cNvSpPr>
                <a:spLocks noChangeArrowheads="1"/>
              </p:cNvSpPr>
              <p:nvPr/>
            </p:nvSpPr>
            <p:spPr bwMode="auto">
              <a:xfrm>
                <a:off x="2735" y="1129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50</a:t>
                </a:r>
              </a:p>
            </p:txBody>
          </p:sp>
          <p:sp>
            <p:nvSpPr>
              <p:cNvPr id="9345" name="Rectangle 2177"/>
              <p:cNvSpPr>
                <a:spLocks noChangeArrowheads="1"/>
              </p:cNvSpPr>
              <p:nvPr/>
            </p:nvSpPr>
            <p:spPr bwMode="auto">
              <a:xfrm>
                <a:off x="2269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71</a:t>
                </a:r>
              </a:p>
            </p:txBody>
          </p:sp>
          <p:sp>
            <p:nvSpPr>
              <p:cNvPr id="9344" name="Rectangle 2176"/>
              <p:cNvSpPr>
                <a:spLocks noChangeArrowheads="1"/>
              </p:cNvSpPr>
              <p:nvPr/>
            </p:nvSpPr>
            <p:spPr bwMode="auto">
              <a:xfrm>
                <a:off x="1803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70</a:t>
                </a:r>
              </a:p>
            </p:txBody>
          </p:sp>
          <p:sp>
            <p:nvSpPr>
              <p:cNvPr id="9343" name="Rectangle 2175"/>
              <p:cNvSpPr>
                <a:spLocks noChangeArrowheads="1"/>
              </p:cNvSpPr>
              <p:nvPr/>
            </p:nvSpPr>
            <p:spPr bwMode="auto">
              <a:xfrm>
                <a:off x="1337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91</a:t>
                </a:r>
              </a:p>
            </p:txBody>
          </p:sp>
          <p:sp>
            <p:nvSpPr>
              <p:cNvPr id="9342" name="Rectangle 2174"/>
              <p:cNvSpPr>
                <a:spLocks noChangeArrowheads="1"/>
              </p:cNvSpPr>
              <p:nvPr/>
            </p:nvSpPr>
            <p:spPr bwMode="auto">
              <a:xfrm>
                <a:off x="871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48</a:t>
                </a:r>
              </a:p>
            </p:txBody>
          </p:sp>
          <p:sp>
            <p:nvSpPr>
              <p:cNvPr id="9341" name="Rectangle 2173"/>
              <p:cNvSpPr>
                <a:spLocks noChangeArrowheads="1"/>
              </p:cNvSpPr>
              <p:nvPr/>
            </p:nvSpPr>
            <p:spPr bwMode="auto">
              <a:xfrm>
                <a:off x="261" y="1147"/>
                <a:ext cx="558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Maths</a:t>
                </a:r>
              </a:p>
            </p:txBody>
          </p:sp>
          <p:sp>
            <p:nvSpPr>
              <p:cNvPr id="9340" name="Rectangle 2172"/>
              <p:cNvSpPr>
                <a:spLocks noChangeArrowheads="1"/>
              </p:cNvSpPr>
              <p:nvPr/>
            </p:nvSpPr>
            <p:spPr bwMode="auto">
              <a:xfrm>
                <a:off x="5066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39" name="Rectangle 2171"/>
              <p:cNvSpPr>
                <a:spLocks noChangeArrowheads="1"/>
              </p:cNvSpPr>
              <p:nvPr/>
            </p:nvSpPr>
            <p:spPr bwMode="auto">
              <a:xfrm>
                <a:off x="4600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45</a:t>
                </a:r>
              </a:p>
            </p:txBody>
          </p:sp>
          <p:sp>
            <p:nvSpPr>
              <p:cNvPr id="9338" name="Rectangle 2170"/>
              <p:cNvSpPr>
                <a:spLocks noChangeArrowheads="1"/>
              </p:cNvSpPr>
              <p:nvPr/>
            </p:nvSpPr>
            <p:spPr bwMode="auto">
              <a:xfrm>
                <a:off x="4134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67</a:t>
                </a:r>
              </a:p>
            </p:txBody>
          </p:sp>
          <p:sp>
            <p:nvSpPr>
              <p:cNvPr id="9337" name="Rectangle 2169"/>
              <p:cNvSpPr>
                <a:spLocks noChangeArrowheads="1"/>
              </p:cNvSpPr>
              <p:nvPr/>
            </p:nvSpPr>
            <p:spPr bwMode="auto">
              <a:xfrm>
                <a:off x="3668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56</a:t>
                </a:r>
              </a:p>
            </p:txBody>
          </p:sp>
          <p:sp>
            <p:nvSpPr>
              <p:cNvPr id="9336" name="Rectangle 2168"/>
              <p:cNvSpPr>
                <a:spLocks noChangeArrowheads="1"/>
              </p:cNvSpPr>
              <p:nvPr/>
            </p:nvSpPr>
            <p:spPr bwMode="auto">
              <a:xfrm>
                <a:off x="3202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73</a:t>
                </a:r>
              </a:p>
            </p:txBody>
          </p:sp>
          <p:sp>
            <p:nvSpPr>
              <p:cNvPr id="9335" name="Rectangle 2167"/>
              <p:cNvSpPr>
                <a:spLocks noChangeArrowheads="1"/>
              </p:cNvSpPr>
              <p:nvPr/>
            </p:nvSpPr>
            <p:spPr bwMode="auto">
              <a:xfrm>
                <a:off x="2735" y="880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30</a:t>
                </a:r>
              </a:p>
            </p:txBody>
          </p:sp>
          <p:sp>
            <p:nvSpPr>
              <p:cNvPr id="9334" name="Rectangle 2166"/>
              <p:cNvSpPr>
                <a:spLocks noChangeArrowheads="1"/>
              </p:cNvSpPr>
              <p:nvPr/>
            </p:nvSpPr>
            <p:spPr bwMode="auto">
              <a:xfrm>
                <a:off x="2269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33" name="Rectangle 2165"/>
              <p:cNvSpPr>
                <a:spLocks noChangeArrowheads="1"/>
              </p:cNvSpPr>
              <p:nvPr/>
            </p:nvSpPr>
            <p:spPr bwMode="auto">
              <a:xfrm>
                <a:off x="1803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32" name="Rectangle 2164"/>
              <p:cNvSpPr>
                <a:spLocks noChangeArrowheads="1"/>
              </p:cNvSpPr>
              <p:nvPr/>
            </p:nvSpPr>
            <p:spPr bwMode="auto">
              <a:xfrm>
                <a:off x="1337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79</a:t>
                </a:r>
              </a:p>
            </p:txBody>
          </p:sp>
          <p:sp>
            <p:nvSpPr>
              <p:cNvPr id="9331" name="Rectangle 2163"/>
              <p:cNvSpPr>
                <a:spLocks noChangeArrowheads="1"/>
              </p:cNvSpPr>
              <p:nvPr/>
            </p:nvSpPr>
            <p:spPr bwMode="auto">
              <a:xfrm>
                <a:off x="871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40</a:t>
                </a:r>
              </a:p>
            </p:txBody>
          </p:sp>
          <p:sp>
            <p:nvSpPr>
              <p:cNvPr id="9330" name="Rectangle 2162"/>
              <p:cNvSpPr>
                <a:spLocks noChangeArrowheads="1"/>
              </p:cNvSpPr>
              <p:nvPr/>
            </p:nvSpPr>
            <p:spPr bwMode="auto">
              <a:xfrm>
                <a:off x="244" y="913"/>
                <a:ext cx="642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Science</a:t>
                </a:r>
              </a:p>
            </p:txBody>
          </p:sp>
          <p:sp>
            <p:nvSpPr>
              <p:cNvPr id="9352" name="Line 2184"/>
              <p:cNvSpPr>
                <a:spLocks noChangeShapeType="1"/>
              </p:cNvSpPr>
              <p:nvPr/>
            </p:nvSpPr>
            <p:spPr bwMode="auto">
              <a:xfrm>
                <a:off x="267" y="880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3" name="Line 2185"/>
              <p:cNvSpPr>
                <a:spLocks noChangeShapeType="1"/>
              </p:cNvSpPr>
              <p:nvPr/>
            </p:nvSpPr>
            <p:spPr bwMode="auto">
              <a:xfrm>
                <a:off x="267" y="1125"/>
                <a:ext cx="5265" cy="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4" name="Line 2186"/>
              <p:cNvSpPr>
                <a:spLocks noChangeShapeType="1"/>
              </p:cNvSpPr>
              <p:nvPr/>
            </p:nvSpPr>
            <p:spPr bwMode="auto">
              <a:xfrm>
                <a:off x="267" y="1378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5" name="Line 2187"/>
              <p:cNvSpPr>
                <a:spLocks noChangeShapeType="1"/>
              </p:cNvSpPr>
              <p:nvPr/>
            </p:nvSpPr>
            <p:spPr bwMode="auto">
              <a:xfrm>
                <a:off x="267" y="889"/>
                <a:ext cx="1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6" name="Line 2188"/>
              <p:cNvSpPr>
                <a:spLocks noChangeShapeType="1"/>
              </p:cNvSpPr>
              <p:nvPr/>
            </p:nvSpPr>
            <p:spPr bwMode="auto">
              <a:xfrm>
                <a:off x="871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7" name="Line 2189"/>
              <p:cNvSpPr>
                <a:spLocks noChangeShapeType="1"/>
              </p:cNvSpPr>
              <p:nvPr/>
            </p:nvSpPr>
            <p:spPr bwMode="auto">
              <a:xfrm>
                <a:off x="1337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8" name="Line 2190"/>
              <p:cNvSpPr>
                <a:spLocks noChangeShapeType="1"/>
              </p:cNvSpPr>
              <p:nvPr/>
            </p:nvSpPr>
            <p:spPr bwMode="auto">
              <a:xfrm>
                <a:off x="1803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9" name="Line 2191"/>
              <p:cNvSpPr>
                <a:spLocks noChangeShapeType="1"/>
              </p:cNvSpPr>
              <p:nvPr/>
            </p:nvSpPr>
            <p:spPr bwMode="auto">
              <a:xfrm>
                <a:off x="2269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0" name="Line 2192"/>
              <p:cNvSpPr>
                <a:spLocks noChangeShapeType="1"/>
              </p:cNvSpPr>
              <p:nvPr/>
            </p:nvSpPr>
            <p:spPr bwMode="auto">
              <a:xfrm>
                <a:off x="2735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1" name="Line 2193"/>
              <p:cNvSpPr>
                <a:spLocks noChangeShapeType="1"/>
              </p:cNvSpPr>
              <p:nvPr/>
            </p:nvSpPr>
            <p:spPr bwMode="auto">
              <a:xfrm>
                <a:off x="3202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2" name="Line 2194"/>
              <p:cNvSpPr>
                <a:spLocks noChangeShapeType="1"/>
              </p:cNvSpPr>
              <p:nvPr/>
            </p:nvSpPr>
            <p:spPr bwMode="auto">
              <a:xfrm>
                <a:off x="3668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3" name="Line 2195"/>
              <p:cNvSpPr>
                <a:spLocks noChangeShapeType="1"/>
              </p:cNvSpPr>
              <p:nvPr/>
            </p:nvSpPr>
            <p:spPr bwMode="auto">
              <a:xfrm>
                <a:off x="4134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4" name="Line 2196"/>
              <p:cNvSpPr>
                <a:spLocks noChangeShapeType="1"/>
              </p:cNvSpPr>
              <p:nvPr/>
            </p:nvSpPr>
            <p:spPr bwMode="auto">
              <a:xfrm>
                <a:off x="4600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5" name="Line 2197"/>
              <p:cNvSpPr>
                <a:spLocks noChangeShapeType="1"/>
              </p:cNvSpPr>
              <p:nvPr/>
            </p:nvSpPr>
            <p:spPr bwMode="auto">
              <a:xfrm>
                <a:off x="5066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6" name="Line 2198"/>
              <p:cNvSpPr>
                <a:spLocks noChangeShapeType="1"/>
              </p:cNvSpPr>
              <p:nvPr/>
            </p:nvSpPr>
            <p:spPr bwMode="auto">
              <a:xfrm>
                <a:off x="5532" y="880"/>
                <a:ext cx="0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391" name="Group 2223"/>
            <p:cNvGrpSpPr>
              <a:grpSpLocks/>
            </p:cNvGrpSpPr>
            <p:nvPr/>
          </p:nvGrpSpPr>
          <p:grpSpPr bwMode="auto">
            <a:xfrm>
              <a:off x="1049" y="3519"/>
              <a:ext cx="281" cy="281"/>
              <a:chOff x="854" y="3609"/>
              <a:chExt cx="281" cy="281"/>
            </a:xfrm>
          </p:grpSpPr>
          <p:grpSp>
            <p:nvGrpSpPr>
              <p:cNvPr id="9390" name="Group 2222"/>
              <p:cNvGrpSpPr>
                <a:grpSpLocks/>
              </p:cNvGrpSpPr>
              <p:nvPr/>
            </p:nvGrpSpPr>
            <p:grpSpPr bwMode="auto">
              <a:xfrm>
                <a:off x="891" y="3616"/>
                <a:ext cx="244" cy="274"/>
                <a:chOff x="891" y="3616"/>
                <a:chExt cx="244" cy="274"/>
              </a:xfrm>
            </p:grpSpPr>
            <p:sp>
              <p:nvSpPr>
                <p:cNvPr id="9385" name="Line 2217"/>
                <p:cNvSpPr>
                  <a:spLocks noChangeShapeType="1"/>
                </p:cNvSpPr>
                <p:nvPr/>
              </p:nvSpPr>
              <p:spPr bwMode="auto">
                <a:xfrm>
                  <a:off x="900" y="3852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6" name="Freeform 2218"/>
                <p:cNvSpPr>
                  <a:spLocks/>
                </p:cNvSpPr>
                <p:nvPr/>
              </p:nvSpPr>
              <p:spPr bwMode="auto">
                <a:xfrm>
                  <a:off x="892" y="3806"/>
                  <a:ext cx="243" cy="84"/>
                </a:xfrm>
                <a:custGeom>
                  <a:avLst/>
                  <a:gdLst>
                    <a:gd name="T0" fmla="*/ 0 w 243"/>
                    <a:gd name="T1" fmla="*/ 48 h 84"/>
                    <a:gd name="T2" fmla="*/ 97 w 243"/>
                    <a:gd name="T3" fmla="*/ 48 h 84"/>
                    <a:gd name="T4" fmla="*/ 120 w 243"/>
                    <a:gd name="T5" fmla="*/ 0 h 84"/>
                    <a:gd name="T6" fmla="*/ 154 w 243"/>
                    <a:gd name="T7" fmla="*/ 84 h 84"/>
                    <a:gd name="T8" fmla="*/ 175 w 243"/>
                    <a:gd name="T9" fmla="*/ 44 h 84"/>
                    <a:gd name="T10" fmla="*/ 243 w 243"/>
                    <a:gd name="T11" fmla="*/ 44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43" h="84">
                      <a:moveTo>
                        <a:pt x="0" y="48"/>
                      </a:moveTo>
                      <a:lnTo>
                        <a:pt x="97" y="48"/>
                      </a:lnTo>
                      <a:lnTo>
                        <a:pt x="120" y="0"/>
                      </a:lnTo>
                      <a:lnTo>
                        <a:pt x="154" y="84"/>
                      </a:lnTo>
                      <a:lnTo>
                        <a:pt x="175" y="44"/>
                      </a:lnTo>
                      <a:lnTo>
                        <a:pt x="243" y="44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7" name="Line 2219"/>
                <p:cNvSpPr>
                  <a:spLocks noChangeShapeType="1"/>
                </p:cNvSpPr>
                <p:nvPr/>
              </p:nvSpPr>
              <p:spPr bwMode="auto">
                <a:xfrm rot="5400000">
                  <a:off x="774" y="3733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88" name="Freeform 2220"/>
              <p:cNvSpPr>
                <a:spLocks/>
              </p:cNvSpPr>
              <p:nvPr/>
            </p:nvSpPr>
            <p:spPr bwMode="auto">
              <a:xfrm rot="5400000">
                <a:off x="774" y="3689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9373" name="Rectangle 2205"/>
          <p:cNvSpPr>
            <a:spLocks noChangeArrowheads="1"/>
          </p:cNvSpPr>
          <p:nvPr/>
        </p:nvSpPr>
        <p:spPr bwMode="auto">
          <a:xfrm>
            <a:off x="7315945" y="1089624"/>
            <a:ext cx="736600" cy="80645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374" name="Oval 2206"/>
          <p:cNvSpPr>
            <a:spLocks noChangeArrowheads="1"/>
          </p:cNvSpPr>
          <p:nvPr/>
        </p:nvSpPr>
        <p:spPr bwMode="auto">
          <a:xfrm>
            <a:off x="2847974" y="459908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Text Box 118" descr="Parchment"/>
          <p:cNvSpPr txBox="1">
            <a:spLocks noChangeArrowheads="1"/>
          </p:cNvSpPr>
          <p:nvPr/>
        </p:nvSpPr>
        <p:spPr bwMode="auto">
          <a:xfrm>
            <a:off x="533400" y="261938"/>
            <a:ext cx="8077200" cy="708025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Ten students were surveyed to find the number of marks they received in a Maths test and a Science test. The results were:</a:t>
            </a:r>
          </a:p>
        </p:txBody>
      </p:sp>
      <p:sp>
        <p:nvSpPr>
          <p:cNvPr id="156" name="Oval 158"/>
          <p:cNvSpPr>
            <a:spLocks noChangeArrowheads="1"/>
          </p:cNvSpPr>
          <p:nvPr/>
        </p:nvSpPr>
        <p:spPr bwMode="auto">
          <a:xfrm>
            <a:off x="4352083" y="291887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7" name="Oval 160"/>
          <p:cNvSpPr>
            <a:spLocks noChangeArrowheads="1"/>
          </p:cNvSpPr>
          <p:nvPr/>
        </p:nvSpPr>
        <p:spPr bwMode="auto">
          <a:xfrm>
            <a:off x="3624193" y="3732399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8" name="Oval 160"/>
          <p:cNvSpPr>
            <a:spLocks noChangeArrowheads="1"/>
          </p:cNvSpPr>
          <p:nvPr/>
        </p:nvSpPr>
        <p:spPr bwMode="auto">
          <a:xfrm>
            <a:off x="3819815" y="370382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9" name="Oval 160"/>
          <p:cNvSpPr>
            <a:spLocks noChangeArrowheads="1"/>
          </p:cNvSpPr>
          <p:nvPr/>
        </p:nvSpPr>
        <p:spPr bwMode="auto">
          <a:xfrm>
            <a:off x="2477312" y="450628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0" name="Oval 160"/>
          <p:cNvSpPr>
            <a:spLocks noChangeArrowheads="1"/>
          </p:cNvSpPr>
          <p:nvPr/>
        </p:nvSpPr>
        <p:spPr bwMode="auto">
          <a:xfrm>
            <a:off x="4117232" y="3160899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1" name="Oval 160"/>
          <p:cNvSpPr>
            <a:spLocks noChangeArrowheads="1"/>
          </p:cNvSpPr>
          <p:nvPr/>
        </p:nvSpPr>
        <p:spPr bwMode="auto">
          <a:xfrm>
            <a:off x="3501184" y="3924487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2" name="Oval 161"/>
          <p:cNvSpPr>
            <a:spLocks noChangeArrowheads="1"/>
          </p:cNvSpPr>
          <p:nvPr/>
        </p:nvSpPr>
        <p:spPr bwMode="auto">
          <a:xfrm>
            <a:off x="3895264" y="3572061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" name="Oval 162"/>
          <p:cNvSpPr>
            <a:spLocks noChangeArrowheads="1"/>
          </p:cNvSpPr>
          <p:nvPr/>
        </p:nvSpPr>
        <p:spPr bwMode="auto">
          <a:xfrm>
            <a:off x="3051373" y="4118621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" name="Rectangle 163">
            <a:hlinkClick r:id="rId4"/>
            <a:extLst>
              <a:ext uri="{FF2B5EF4-FFF2-40B4-BE49-F238E27FC236}">
                <a16:creationId xmlns:a16="http://schemas.microsoft.com/office/drawing/2014/main" id="{CD60069B-63AD-40E0-BB54-0FF7CB8BE23D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5" name="Rectangle 164">
            <a:hlinkClick r:id="rId4"/>
            <a:extLst>
              <a:ext uri="{FF2B5EF4-FFF2-40B4-BE49-F238E27FC236}">
                <a16:creationId xmlns:a16="http://schemas.microsoft.com/office/drawing/2014/main" id="{E9F9BD85-957E-4CE3-9265-467F3637F3BF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124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92" name="Group 2224"/>
          <p:cNvGrpSpPr>
            <a:grpSpLocks/>
          </p:cNvGrpSpPr>
          <p:nvPr/>
        </p:nvGrpSpPr>
        <p:grpSpPr bwMode="auto">
          <a:xfrm>
            <a:off x="400797" y="1114611"/>
            <a:ext cx="8394699" cy="5232400"/>
            <a:chOff x="244" y="880"/>
            <a:chExt cx="5288" cy="3296"/>
          </a:xfrm>
        </p:grpSpPr>
        <p:grpSp>
          <p:nvGrpSpPr>
            <p:cNvPr id="9377" name="Group 2209"/>
            <p:cNvGrpSpPr>
              <a:grpSpLocks/>
            </p:cNvGrpSpPr>
            <p:nvPr/>
          </p:nvGrpSpPr>
          <p:grpSpPr bwMode="auto">
            <a:xfrm>
              <a:off x="244" y="880"/>
              <a:ext cx="5288" cy="3296"/>
              <a:chOff x="244" y="880"/>
              <a:chExt cx="5288" cy="3296"/>
            </a:xfrm>
          </p:grpSpPr>
          <p:grpSp>
            <p:nvGrpSpPr>
              <p:cNvPr id="9376" name="Group 2208"/>
              <p:cNvGrpSpPr>
                <a:grpSpLocks/>
              </p:cNvGrpSpPr>
              <p:nvPr/>
            </p:nvGrpSpPr>
            <p:grpSpPr bwMode="auto">
              <a:xfrm>
                <a:off x="477" y="1724"/>
                <a:ext cx="3023" cy="2452"/>
                <a:chOff x="405" y="1707"/>
                <a:chExt cx="3023" cy="2452"/>
              </a:xfrm>
            </p:grpSpPr>
            <p:sp>
              <p:nvSpPr>
                <p:cNvPr id="9283" name="Text Box 2115"/>
                <p:cNvSpPr txBox="1">
                  <a:spLocks noChangeArrowheads="1"/>
                </p:cNvSpPr>
                <p:nvPr/>
              </p:nvSpPr>
              <p:spPr bwMode="auto">
                <a:xfrm>
                  <a:off x="1131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20</a:t>
                  </a:r>
                </a:p>
              </p:txBody>
            </p:sp>
            <p:sp>
              <p:nvSpPr>
                <p:cNvPr id="9284" name="Text Box 2116"/>
                <p:cNvSpPr txBox="1">
                  <a:spLocks noChangeArrowheads="1"/>
                </p:cNvSpPr>
                <p:nvPr/>
              </p:nvSpPr>
              <p:spPr bwMode="auto">
                <a:xfrm>
                  <a:off x="1395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86" name="Text Box 2118"/>
                <p:cNvSpPr txBox="1">
                  <a:spLocks noChangeArrowheads="1"/>
                </p:cNvSpPr>
                <p:nvPr/>
              </p:nvSpPr>
              <p:spPr bwMode="auto">
                <a:xfrm>
                  <a:off x="1659" y="3747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87" name="Text Box 2119"/>
                <p:cNvSpPr txBox="1">
                  <a:spLocks noChangeArrowheads="1"/>
                </p:cNvSpPr>
                <p:nvPr/>
              </p:nvSpPr>
              <p:spPr bwMode="auto">
                <a:xfrm>
                  <a:off x="1869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88" name="Text Box 2120"/>
                <p:cNvSpPr txBox="1">
                  <a:spLocks noChangeArrowheads="1"/>
                </p:cNvSpPr>
                <p:nvPr/>
              </p:nvSpPr>
              <p:spPr bwMode="auto">
                <a:xfrm>
                  <a:off x="2125" y="3743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289" name="Text Box 2121"/>
                <p:cNvSpPr txBox="1">
                  <a:spLocks noChangeArrowheads="1"/>
                </p:cNvSpPr>
                <p:nvPr/>
              </p:nvSpPr>
              <p:spPr bwMode="auto">
                <a:xfrm>
                  <a:off x="2365" y="3739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290" name="Text Box 2122"/>
                <p:cNvSpPr txBox="1">
                  <a:spLocks noChangeArrowheads="1"/>
                </p:cNvSpPr>
                <p:nvPr/>
              </p:nvSpPr>
              <p:spPr bwMode="auto">
                <a:xfrm>
                  <a:off x="2561" y="3743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291" name="Text Box 2123"/>
                <p:cNvSpPr txBox="1">
                  <a:spLocks noChangeArrowheads="1"/>
                </p:cNvSpPr>
                <p:nvPr/>
              </p:nvSpPr>
              <p:spPr bwMode="auto">
                <a:xfrm>
                  <a:off x="2809" y="3751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1400" dirty="0">
                      <a:latin typeface="Comic Sans MS" panose="030F0702030302020204" pitchFamily="66" charset="0"/>
                    </a:rPr>
                    <a:t>90</a:t>
                  </a:r>
                  <a:endParaRPr lang="en-GB" altLang="en-US" sz="14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9292" name="Text Box 2124"/>
                <p:cNvSpPr txBox="1">
                  <a:spLocks noChangeArrowheads="1"/>
                </p:cNvSpPr>
                <p:nvPr/>
              </p:nvSpPr>
              <p:spPr bwMode="auto">
                <a:xfrm>
                  <a:off x="3033" y="3747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294" name="Text Box 2126"/>
                <p:cNvSpPr txBox="1">
                  <a:spLocks noChangeArrowheads="1"/>
                </p:cNvSpPr>
                <p:nvPr/>
              </p:nvSpPr>
              <p:spPr bwMode="auto">
                <a:xfrm>
                  <a:off x="1731" y="3909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Science</a:t>
                  </a:r>
                </a:p>
              </p:txBody>
            </p:sp>
            <p:sp>
              <p:nvSpPr>
                <p:cNvPr id="9295" name="Text Box 2127"/>
                <p:cNvSpPr txBox="1">
                  <a:spLocks noChangeArrowheads="1"/>
                </p:cNvSpPr>
                <p:nvPr/>
              </p:nvSpPr>
              <p:spPr bwMode="auto">
                <a:xfrm>
                  <a:off x="675" y="337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97" name="Text Box 2129"/>
                <p:cNvSpPr txBox="1">
                  <a:spLocks noChangeArrowheads="1"/>
                </p:cNvSpPr>
                <p:nvPr/>
              </p:nvSpPr>
              <p:spPr bwMode="auto">
                <a:xfrm>
                  <a:off x="675" y="3125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98" name="Text Box 2130"/>
                <p:cNvSpPr txBox="1">
                  <a:spLocks noChangeArrowheads="1"/>
                </p:cNvSpPr>
                <p:nvPr/>
              </p:nvSpPr>
              <p:spPr bwMode="auto">
                <a:xfrm>
                  <a:off x="663" y="28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99" name="Text Box 2131"/>
                <p:cNvSpPr txBox="1">
                  <a:spLocks noChangeArrowheads="1"/>
                </p:cNvSpPr>
                <p:nvPr/>
              </p:nvSpPr>
              <p:spPr bwMode="auto">
                <a:xfrm>
                  <a:off x="667" y="265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300" name="Text Box 2132"/>
                <p:cNvSpPr txBox="1">
                  <a:spLocks noChangeArrowheads="1"/>
                </p:cNvSpPr>
                <p:nvPr/>
              </p:nvSpPr>
              <p:spPr bwMode="auto">
                <a:xfrm>
                  <a:off x="683" y="23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301" name="Text Box 2133"/>
                <p:cNvSpPr txBox="1">
                  <a:spLocks noChangeArrowheads="1"/>
                </p:cNvSpPr>
                <p:nvPr/>
              </p:nvSpPr>
              <p:spPr bwMode="auto">
                <a:xfrm>
                  <a:off x="679" y="2169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302" name="Text Box 2134"/>
                <p:cNvSpPr txBox="1">
                  <a:spLocks noChangeArrowheads="1"/>
                </p:cNvSpPr>
                <p:nvPr/>
              </p:nvSpPr>
              <p:spPr bwMode="auto">
                <a:xfrm>
                  <a:off x="671" y="1933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90</a:t>
                  </a:r>
                </a:p>
              </p:txBody>
            </p:sp>
            <p:grpSp>
              <p:nvGrpSpPr>
                <p:cNvPr id="9324" name="Group 2156"/>
                <p:cNvGrpSpPr>
                  <a:grpSpLocks/>
                </p:cNvGrpSpPr>
                <p:nvPr/>
              </p:nvGrpSpPr>
              <p:grpSpPr bwMode="auto">
                <a:xfrm>
                  <a:off x="1017" y="1815"/>
                  <a:ext cx="2411" cy="1928"/>
                  <a:chOff x="1349" y="1737"/>
                  <a:chExt cx="2411" cy="1928"/>
                </a:xfrm>
              </p:grpSpPr>
              <p:sp>
                <p:nvSpPr>
                  <p:cNvPr id="9170" name="Rectangle 2002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1" name="Rectangle 2003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2" name="Rectangle 2004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3" name="Rectangle 2005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4" name="Rectangle 2006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424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5" name="Rectangle 2007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6" name="Rectangle 2008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7" name="Rectangle 2009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8" name="Rectangle 2010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9" name="Rectangle 2011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2" name="Rectangle 2014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3" name="Rectangle 2015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4" name="Rectangle 2016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5" name="Rectangle 2017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6" name="Rectangle 2018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183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7" name="Rectangle 2019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8" name="Rectangle 2020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9" name="Rectangle 2021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0" name="Rectangle 2022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1" name="Rectangle 2023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3" name="Rectangle 2025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4" name="Rectangle 2026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5" name="Rectangle 2027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6" name="Rectangle 2028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7" name="Rectangle 2029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942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8" name="Rectangle 2030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9" name="Rectangle 2031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0" name="Rectangle 2032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1" name="Rectangle 2033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2" name="Rectangle 2034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4" name="Rectangle 2036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5" name="Rectangle 2037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6" name="Rectangle 2038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7" name="Rectangle 2039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8" name="Rectangle 2040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700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9" name="Rectangle 2041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0" name="Rectangle 2042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1" name="Rectangle 2043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2" name="Rectangle 2044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3" name="Rectangle 2045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5" name="Rectangle 2047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6" name="Rectangle 2048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7" name="Rectangle 2049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8" name="Rectangle 2050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9" name="Rectangle 2051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460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0" name="Rectangle 2052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1" name="Rectangle 2053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2" name="Rectangle 2054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3" name="Rectangle 2055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4" name="Rectangle 2056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6" name="Rectangle 2058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7" name="Rectangle 2059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8" name="Rectangle 2060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9" name="Rectangle 2061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0" name="Rectangle 2062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219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1" name="Rectangle 2063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2" name="Rectangle 2064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3" name="Rectangle 2065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4" name="Rectangle 2066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5" name="Rectangle 2067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7" name="Rectangle 2069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8" name="Rectangle 2070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9" name="Rectangle 2071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0" name="Rectangle 2072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1" name="Rectangle 2073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977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2" name="Rectangle 2074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3" name="Rectangle 2075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4" name="Rectangle 2076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5" name="Rectangle 2077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6" name="Rectangle 2078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8" name="Rectangle 2080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9" name="Rectangle 2081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0" name="Rectangle 2082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1" name="Rectangle 2083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2" name="Rectangle 2084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737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3" name="Rectangle 2085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4" name="Rectangle 2086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5" name="Rectangle 2087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6" name="Rectangle 2088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7" name="Rectangle 2089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9315" name="Text Box 2147"/>
                <p:cNvSpPr txBox="1">
                  <a:spLocks noChangeArrowheads="1"/>
                </p:cNvSpPr>
                <p:nvPr/>
              </p:nvSpPr>
              <p:spPr bwMode="auto">
                <a:xfrm>
                  <a:off x="614" y="1707"/>
                  <a:ext cx="449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316" name="Text Box 2148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42" y="2600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Maths</a:t>
                  </a:r>
                </a:p>
              </p:txBody>
            </p:sp>
            <p:sp>
              <p:nvSpPr>
                <p:cNvPr id="9325" name="Line 2157"/>
                <p:cNvSpPr>
                  <a:spLocks noChangeShapeType="1"/>
                </p:cNvSpPr>
                <p:nvPr/>
              </p:nvSpPr>
              <p:spPr bwMode="auto">
                <a:xfrm>
                  <a:off x="1017" y="3743"/>
                  <a:ext cx="2411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282" name="Line 2114"/>
                <p:cNvSpPr>
                  <a:spLocks noChangeShapeType="1"/>
                </p:cNvSpPr>
                <p:nvPr/>
              </p:nvSpPr>
              <p:spPr bwMode="auto">
                <a:xfrm flipH="1">
                  <a:off x="1017" y="1814"/>
                  <a:ext cx="14" cy="193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28" name="Text Box 2160" descr="Parchment"/>
              <p:cNvSpPr txBox="1">
                <a:spLocks noChangeArrowheads="1"/>
              </p:cNvSpPr>
              <p:nvPr/>
            </p:nvSpPr>
            <p:spPr bwMode="auto">
              <a:xfrm>
                <a:off x="328" y="1486"/>
                <a:ext cx="5088" cy="252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(a)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Plot a 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scatter graph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for this data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.</a:t>
                </a:r>
              </a:p>
            </p:txBody>
          </p:sp>
          <p:sp>
            <p:nvSpPr>
              <p:cNvPr id="9351" name="Rectangle 2183"/>
              <p:cNvSpPr>
                <a:spLocks noChangeArrowheads="1"/>
              </p:cNvSpPr>
              <p:nvPr/>
            </p:nvSpPr>
            <p:spPr bwMode="auto">
              <a:xfrm>
                <a:off x="5066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95</a:t>
                </a:r>
              </a:p>
            </p:txBody>
          </p:sp>
          <p:sp>
            <p:nvSpPr>
              <p:cNvPr id="9350" name="Rectangle 2182"/>
              <p:cNvSpPr>
                <a:spLocks noChangeArrowheads="1"/>
              </p:cNvSpPr>
              <p:nvPr/>
            </p:nvSpPr>
            <p:spPr bwMode="auto">
              <a:xfrm>
                <a:off x="4600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49" name="Rectangle 2181"/>
              <p:cNvSpPr>
                <a:spLocks noChangeArrowheads="1"/>
              </p:cNvSpPr>
              <p:nvPr/>
            </p:nvSpPr>
            <p:spPr bwMode="auto">
              <a:xfrm>
                <a:off x="4134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75</a:t>
                </a:r>
              </a:p>
            </p:txBody>
          </p:sp>
          <p:sp>
            <p:nvSpPr>
              <p:cNvPr id="9348" name="Rectangle 2180"/>
              <p:cNvSpPr>
                <a:spLocks noChangeArrowheads="1"/>
              </p:cNvSpPr>
              <p:nvPr/>
            </p:nvSpPr>
            <p:spPr bwMode="auto">
              <a:xfrm>
                <a:off x="3668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47" name="Rectangle 2179"/>
              <p:cNvSpPr>
                <a:spLocks noChangeArrowheads="1"/>
              </p:cNvSpPr>
              <p:nvPr/>
            </p:nvSpPr>
            <p:spPr bwMode="auto">
              <a:xfrm>
                <a:off x="3202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46" name="Rectangle 2178"/>
              <p:cNvSpPr>
                <a:spLocks noChangeArrowheads="1"/>
              </p:cNvSpPr>
              <p:nvPr/>
            </p:nvSpPr>
            <p:spPr bwMode="auto">
              <a:xfrm>
                <a:off x="2735" y="1129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50</a:t>
                </a:r>
              </a:p>
            </p:txBody>
          </p:sp>
          <p:sp>
            <p:nvSpPr>
              <p:cNvPr id="9345" name="Rectangle 2177"/>
              <p:cNvSpPr>
                <a:spLocks noChangeArrowheads="1"/>
              </p:cNvSpPr>
              <p:nvPr/>
            </p:nvSpPr>
            <p:spPr bwMode="auto">
              <a:xfrm>
                <a:off x="2269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71</a:t>
                </a:r>
              </a:p>
            </p:txBody>
          </p:sp>
          <p:sp>
            <p:nvSpPr>
              <p:cNvPr id="9344" name="Rectangle 2176"/>
              <p:cNvSpPr>
                <a:spLocks noChangeArrowheads="1"/>
              </p:cNvSpPr>
              <p:nvPr/>
            </p:nvSpPr>
            <p:spPr bwMode="auto">
              <a:xfrm>
                <a:off x="1803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70</a:t>
                </a:r>
              </a:p>
            </p:txBody>
          </p:sp>
          <p:sp>
            <p:nvSpPr>
              <p:cNvPr id="9343" name="Rectangle 2175"/>
              <p:cNvSpPr>
                <a:spLocks noChangeArrowheads="1"/>
              </p:cNvSpPr>
              <p:nvPr/>
            </p:nvSpPr>
            <p:spPr bwMode="auto">
              <a:xfrm>
                <a:off x="1337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91</a:t>
                </a:r>
              </a:p>
            </p:txBody>
          </p:sp>
          <p:sp>
            <p:nvSpPr>
              <p:cNvPr id="9342" name="Rectangle 2174"/>
              <p:cNvSpPr>
                <a:spLocks noChangeArrowheads="1"/>
              </p:cNvSpPr>
              <p:nvPr/>
            </p:nvSpPr>
            <p:spPr bwMode="auto">
              <a:xfrm>
                <a:off x="871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48</a:t>
                </a:r>
              </a:p>
            </p:txBody>
          </p:sp>
          <p:sp>
            <p:nvSpPr>
              <p:cNvPr id="9341" name="Rectangle 2173"/>
              <p:cNvSpPr>
                <a:spLocks noChangeArrowheads="1"/>
              </p:cNvSpPr>
              <p:nvPr/>
            </p:nvSpPr>
            <p:spPr bwMode="auto">
              <a:xfrm>
                <a:off x="261" y="1147"/>
                <a:ext cx="558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Maths</a:t>
                </a:r>
              </a:p>
            </p:txBody>
          </p:sp>
          <p:sp>
            <p:nvSpPr>
              <p:cNvPr id="9340" name="Rectangle 2172"/>
              <p:cNvSpPr>
                <a:spLocks noChangeArrowheads="1"/>
              </p:cNvSpPr>
              <p:nvPr/>
            </p:nvSpPr>
            <p:spPr bwMode="auto">
              <a:xfrm>
                <a:off x="5066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39" name="Rectangle 2171"/>
              <p:cNvSpPr>
                <a:spLocks noChangeArrowheads="1"/>
              </p:cNvSpPr>
              <p:nvPr/>
            </p:nvSpPr>
            <p:spPr bwMode="auto">
              <a:xfrm>
                <a:off x="4600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45</a:t>
                </a:r>
              </a:p>
            </p:txBody>
          </p:sp>
          <p:sp>
            <p:nvSpPr>
              <p:cNvPr id="9338" name="Rectangle 2170"/>
              <p:cNvSpPr>
                <a:spLocks noChangeArrowheads="1"/>
              </p:cNvSpPr>
              <p:nvPr/>
            </p:nvSpPr>
            <p:spPr bwMode="auto">
              <a:xfrm>
                <a:off x="4134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67</a:t>
                </a:r>
              </a:p>
            </p:txBody>
          </p:sp>
          <p:sp>
            <p:nvSpPr>
              <p:cNvPr id="9337" name="Rectangle 2169"/>
              <p:cNvSpPr>
                <a:spLocks noChangeArrowheads="1"/>
              </p:cNvSpPr>
              <p:nvPr/>
            </p:nvSpPr>
            <p:spPr bwMode="auto">
              <a:xfrm>
                <a:off x="3668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56</a:t>
                </a:r>
              </a:p>
            </p:txBody>
          </p:sp>
          <p:sp>
            <p:nvSpPr>
              <p:cNvPr id="9336" name="Rectangle 2168"/>
              <p:cNvSpPr>
                <a:spLocks noChangeArrowheads="1"/>
              </p:cNvSpPr>
              <p:nvPr/>
            </p:nvSpPr>
            <p:spPr bwMode="auto">
              <a:xfrm>
                <a:off x="3202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73</a:t>
                </a:r>
              </a:p>
            </p:txBody>
          </p:sp>
          <p:sp>
            <p:nvSpPr>
              <p:cNvPr id="9335" name="Rectangle 2167"/>
              <p:cNvSpPr>
                <a:spLocks noChangeArrowheads="1"/>
              </p:cNvSpPr>
              <p:nvPr/>
            </p:nvSpPr>
            <p:spPr bwMode="auto">
              <a:xfrm>
                <a:off x="2735" y="880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30</a:t>
                </a:r>
              </a:p>
            </p:txBody>
          </p:sp>
          <p:sp>
            <p:nvSpPr>
              <p:cNvPr id="9334" name="Rectangle 2166"/>
              <p:cNvSpPr>
                <a:spLocks noChangeArrowheads="1"/>
              </p:cNvSpPr>
              <p:nvPr/>
            </p:nvSpPr>
            <p:spPr bwMode="auto">
              <a:xfrm>
                <a:off x="2269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33" name="Rectangle 2165"/>
              <p:cNvSpPr>
                <a:spLocks noChangeArrowheads="1"/>
              </p:cNvSpPr>
              <p:nvPr/>
            </p:nvSpPr>
            <p:spPr bwMode="auto">
              <a:xfrm>
                <a:off x="1803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32" name="Rectangle 2164"/>
              <p:cNvSpPr>
                <a:spLocks noChangeArrowheads="1"/>
              </p:cNvSpPr>
              <p:nvPr/>
            </p:nvSpPr>
            <p:spPr bwMode="auto">
              <a:xfrm>
                <a:off x="1337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79</a:t>
                </a:r>
              </a:p>
            </p:txBody>
          </p:sp>
          <p:sp>
            <p:nvSpPr>
              <p:cNvPr id="9331" name="Rectangle 2163"/>
              <p:cNvSpPr>
                <a:spLocks noChangeArrowheads="1"/>
              </p:cNvSpPr>
              <p:nvPr/>
            </p:nvSpPr>
            <p:spPr bwMode="auto">
              <a:xfrm>
                <a:off x="871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40</a:t>
                </a:r>
              </a:p>
            </p:txBody>
          </p:sp>
          <p:sp>
            <p:nvSpPr>
              <p:cNvPr id="9330" name="Rectangle 2162"/>
              <p:cNvSpPr>
                <a:spLocks noChangeArrowheads="1"/>
              </p:cNvSpPr>
              <p:nvPr/>
            </p:nvSpPr>
            <p:spPr bwMode="auto">
              <a:xfrm>
                <a:off x="244" y="913"/>
                <a:ext cx="642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Science</a:t>
                </a:r>
              </a:p>
            </p:txBody>
          </p:sp>
          <p:sp>
            <p:nvSpPr>
              <p:cNvPr id="9352" name="Line 2184"/>
              <p:cNvSpPr>
                <a:spLocks noChangeShapeType="1"/>
              </p:cNvSpPr>
              <p:nvPr/>
            </p:nvSpPr>
            <p:spPr bwMode="auto">
              <a:xfrm>
                <a:off x="267" y="880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3" name="Line 2185"/>
              <p:cNvSpPr>
                <a:spLocks noChangeShapeType="1"/>
              </p:cNvSpPr>
              <p:nvPr/>
            </p:nvSpPr>
            <p:spPr bwMode="auto">
              <a:xfrm>
                <a:off x="267" y="1125"/>
                <a:ext cx="5265" cy="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4" name="Line 2186"/>
              <p:cNvSpPr>
                <a:spLocks noChangeShapeType="1"/>
              </p:cNvSpPr>
              <p:nvPr/>
            </p:nvSpPr>
            <p:spPr bwMode="auto">
              <a:xfrm>
                <a:off x="267" y="1378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5" name="Line 2187"/>
              <p:cNvSpPr>
                <a:spLocks noChangeShapeType="1"/>
              </p:cNvSpPr>
              <p:nvPr/>
            </p:nvSpPr>
            <p:spPr bwMode="auto">
              <a:xfrm>
                <a:off x="267" y="889"/>
                <a:ext cx="1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6" name="Line 2188"/>
              <p:cNvSpPr>
                <a:spLocks noChangeShapeType="1"/>
              </p:cNvSpPr>
              <p:nvPr/>
            </p:nvSpPr>
            <p:spPr bwMode="auto">
              <a:xfrm>
                <a:off x="871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7" name="Line 2189"/>
              <p:cNvSpPr>
                <a:spLocks noChangeShapeType="1"/>
              </p:cNvSpPr>
              <p:nvPr/>
            </p:nvSpPr>
            <p:spPr bwMode="auto">
              <a:xfrm>
                <a:off x="1337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8" name="Line 2190"/>
              <p:cNvSpPr>
                <a:spLocks noChangeShapeType="1"/>
              </p:cNvSpPr>
              <p:nvPr/>
            </p:nvSpPr>
            <p:spPr bwMode="auto">
              <a:xfrm>
                <a:off x="1803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9" name="Line 2191"/>
              <p:cNvSpPr>
                <a:spLocks noChangeShapeType="1"/>
              </p:cNvSpPr>
              <p:nvPr/>
            </p:nvSpPr>
            <p:spPr bwMode="auto">
              <a:xfrm>
                <a:off x="2269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0" name="Line 2192"/>
              <p:cNvSpPr>
                <a:spLocks noChangeShapeType="1"/>
              </p:cNvSpPr>
              <p:nvPr/>
            </p:nvSpPr>
            <p:spPr bwMode="auto">
              <a:xfrm>
                <a:off x="2735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1" name="Line 2193"/>
              <p:cNvSpPr>
                <a:spLocks noChangeShapeType="1"/>
              </p:cNvSpPr>
              <p:nvPr/>
            </p:nvSpPr>
            <p:spPr bwMode="auto">
              <a:xfrm>
                <a:off x="3202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2" name="Line 2194"/>
              <p:cNvSpPr>
                <a:spLocks noChangeShapeType="1"/>
              </p:cNvSpPr>
              <p:nvPr/>
            </p:nvSpPr>
            <p:spPr bwMode="auto">
              <a:xfrm>
                <a:off x="3668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3" name="Line 2195"/>
              <p:cNvSpPr>
                <a:spLocks noChangeShapeType="1"/>
              </p:cNvSpPr>
              <p:nvPr/>
            </p:nvSpPr>
            <p:spPr bwMode="auto">
              <a:xfrm>
                <a:off x="4134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4" name="Line 2196"/>
              <p:cNvSpPr>
                <a:spLocks noChangeShapeType="1"/>
              </p:cNvSpPr>
              <p:nvPr/>
            </p:nvSpPr>
            <p:spPr bwMode="auto">
              <a:xfrm>
                <a:off x="4600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5" name="Line 2197"/>
              <p:cNvSpPr>
                <a:spLocks noChangeShapeType="1"/>
              </p:cNvSpPr>
              <p:nvPr/>
            </p:nvSpPr>
            <p:spPr bwMode="auto">
              <a:xfrm>
                <a:off x="5066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6" name="Line 2198"/>
              <p:cNvSpPr>
                <a:spLocks noChangeShapeType="1"/>
              </p:cNvSpPr>
              <p:nvPr/>
            </p:nvSpPr>
            <p:spPr bwMode="auto">
              <a:xfrm>
                <a:off x="5532" y="880"/>
                <a:ext cx="0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391" name="Group 2223"/>
            <p:cNvGrpSpPr>
              <a:grpSpLocks/>
            </p:cNvGrpSpPr>
            <p:nvPr/>
          </p:nvGrpSpPr>
          <p:grpSpPr bwMode="auto">
            <a:xfrm>
              <a:off x="1049" y="3519"/>
              <a:ext cx="281" cy="281"/>
              <a:chOff x="854" y="3609"/>
              <a:chExt cx="281" cy="281"/>
            </a:xfrm>
          </p:grpSpPr>
          <p:grpSp>
            <p:nvGrpSpPr>
              <p:cNvPr id="9390" name="Group 2222"/>
              <p:cNvGrpSpPr>
                <a:grpSpLocks/>
              </p:cNvGrpSpPr>
              <p:nvPr/>
            </p:nvGrpSpPr>
            <p:grpSpPr bwMode="auto">
              <a:xfrm>
                <a:off x="891" y="3616"/>
                <a:ext cx="244" cy="274"/>
                <a:chOff x="891" y="3616"/>
                <a:chExt cx="244" cy="274"/>
              </a:xfrm>
            </p:grpSpPr>
            <p:sp>
              <p:nvSpPr>
                <p:cNvPr id="9385" name="Line 2217"/>
                <p:cNvSpPr>
                  <a:spLocks noChangeShapeType="1"/>
                </p:cNvSpPr>
                <p:nvPr/>
              </p:nvSpPr>
              <p:spPr bwMode="auto">
                <a:xfrm>
                  <a:off x="900" y="3852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6" name="Freeform 2218"/>
                <p:cNvSpPr>
                  <a:spLocks/>
                </p:cNvSpPr>
                <p:nvPr/>
              </p:nvSpPr>
              <p:spPr bwMode="auto">
                <a:xfrm>
                  <a:off x="892" y="3806"/>
                  <a:ext cx="243" cy="84"/>
                </a:xfrm>
                <a:custGeom>
                  <a:avLst/>
                  <a:gdLst>
                    <a:gd name="T0" fmla="*/ 0 w 243"/>
                    <a:gd name="T1" fmla="*/ 48 h 84"/>
                    <a:gd name="T2" fmla="*/ 97 w 243"/>
                    <a:gd name="T3" fmla="*/ 48 h 84"/>
                    <a:gd name="T4" fmla="*/ 120 w 243"/>
                    <a:gd name="T5" fmla="*/ 0 h 84"/>
                    <a:gd name="T6" fmla="*/ 154 w 243"/>
                    <a:gd name="T7" fmla="*/ 84 h 84"/>
                    <a:gd name="T8" fmla="*/ 175 w 243"/>
                    <a:gd name="T9" fmla="*/ 44 h 84"/>
                    <a:gd name="T10" fmla="*/ 243 w 243"/>
                    <a:gd name="T11" fmla="*/ 44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43" h="84">
                      <a:moveTo>
                        <a:pt x="0" y="48"/>
                      </a:moveTo>
                      <a:lnTo>
                        <a:pt x="97" y="48"/>
                      </a:lnTo>
                      <a:lnTo>
                        <a:pt x="120" y="0"/>
                      </a:lnTo>
                      <a:lnTo>
                        <a:pt x="154" y="84"/>
                      </a:lnTo>
                      <a:lnTo>
                        <a:pt x="175" y="44"/>
                      </a:lnTo>
                      <a:lnTo>
                        <a:pt x="243" y="44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7" name="Line 2219"/>
                <p:cNvSpPr>
                  <a:spLocks noChangeShapeType="1"/>
                </p:cNvSpPr>
                <p:nvPr/>
              </p:nvSpPr>
              <p:spPr bwMode="auto">
                <a:xfrm rot="5400000">
                  <a:off x="774" y="3733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88" name="Freeform 2220"/>
              <p:cNvSpPr>
                <a:spLocks/>
              </p:cNvSpPr>
              <p:nvPr/>
            </p:nvSpPr>
            <p:spPr bwMode="auto">
              <a:xfrm rot="5400000">
                <a:off x="774" y="3689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9373" name="Rectangle 2205"/>
          <p:cNvSpPr>
            <a:spLocks noChangeArrowheads="1"/>
          </p:cNvSpPr>
          <p:nvPr/>
        </p:nvSpPr>
        <p:spPr bwMode="auto">
          <a:xfrm>
            <a:off x="8039101" y="1113759"/>
            <a:ext cx="736600" cy="80645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374" name="Oval 2206"/>
          <p:cNvSpPr>
            <a:spLocks noChangeArrowheads="1"/>
          </p:cNvSpPr>
          <p:nvPr/>
        </p:nvSpPr>
        <p:spPr bwMode="auto">
          <a:xfrm>
            <a:off x="2847974" y="459908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Text Box 118" descr="Parchment"/>
          <p:cNvSpPr txBox="1">
            <a:spLocks noChangeArrowheads="1"/>
          </p:cNvSpPr>
          <p:nvPr/>
        </p:nvSpPr>
        <p:spPr bwMode="auto">
          <a:xfrm>
            <a:off x="533400" y="261938"/>
            <a:ext cx="8077200" cy="708025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Ten students were surveyed to find the number of marks they received in a Maths test and a Science test. The results were:</a:t>
            </a:r>
          </a:p>
        </p:txBody>
      </p:sp>
      <p:sp>
        <p:nvSpPr>
          <p:cNvPr id="156" name="Oval 158"/>
          <p:cNvSpPr>
            <a:spLocks noChangeArrowheads="1"/>
          </p:cNvSpPr>
          <p:nvPr/>
        </p:nvSpPr>
        <p:spPr bwMode="auto">
          <a:xfrm>
            <a:off x="4352083" y="291887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7" name="Oval 160"/>
          <p:cNvSpPr>
            <a:spLocks noChangeArrowheads="1"/>
          </p:cNvSpPr>
          <p:nvPr/>
        </p:nvSpPr>
        <p:spPr bwMode="auto">
          <a:xfrm>
            <a:off x="3624193" y="3732399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8" name="Oval 160"/>
          <p:cNvSpPr>
            <a:spLocks noChangeArrowheads="1"/>
          </p:cNvSpPr>
          <p:nvPr/>
        </p:nvSpPr>
        <p:spPr bwMode="auto">
          <a:xfrm>
            <a:off x="3819815" y="370382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9" name="Oval 160"/>
          <p:cNvSpPr>
            <a:spLocks noChangeArrowheads="1"/>
          </p:cNvSpPr>
          <p:nvPr/>
        </p:nvSpPr>
        <p:spPr bwMode="auto">
          <a:xfrm>
            <a:off x="2477312" y="450628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0" name="Oval 160"/>
          <p:cNvSpPr>
            <a:spLocks noChangeArrowheads="1"/>
          </p:cNvSpPr>
          <p:nvPr/>
        </p:nvSpPr>
        <p:spPr bwMode="auto">
          <a:xfrm>
            <a:off x="4117232" y="3160899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1" name="Oval 160"/>
          <p:cNvSpPr>
            <a:spLocks noChangeArrowheads="1"/>
          </p:cNvSpPr>
          <p:nvPr/>
        </p:nvSpPr>
        <p:spPr bwMode="auto">
          <a:xfrm>
            <a:off x="3501184" y="3924487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2" name="Oval 161"/>
          <p:cNvSpPr>
            <a:spLocks noChangeArrowheads="1"/>
          </p:cNvSpPr>
          <p:nvPr/>
        </p:nvSpPr>
        <p:spPr bwMode="auto">
          <a:xfrm>
            <a:off x="3895264" y="3572061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" name="Oval 162"/>
          <p:cNvSpPr>
            <a:spLocks noChangeArrowheads="1"/>
          </p:cNvSpPr>
          <p:nvPr/>
        </p:nvSpPr>
        <p:spPr bwMode="auto">
          <a:xfrm>
            <a:off x="3051373" y="4118621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" name="Oval 163"/>
          <p:cNvSpPr>
            <a:spLocks noChangeArrowheads="1"/>
          </p:cNvSpPr>
          <p:nvPr/>
        </p:nvSpPr>
        <p:spPr bwMode="auto">
          <a:xfrm>
            <a:off x="4607298" y="2781486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5" name="Rectangle 164">
            <a:hlinkClick r:id="rId4"/>
            <a:extLst>
              <a:ext uri="{FF2B5EF4-FFF2-40B4-BE49-F238E27FC236}">
                <a16:creationId xmlns:a16="http://schemas.microsoft.com/office/drawing/2014/main" id="{473003D6-AF47-4971-A713-1358204A8872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6" name="Rectangle 165">
            <a:hlinkClick r:id="rId4"/>
            <a:extLst>
              <a:ext uri="{FF2B5EF4-FFF2-40B4-BE49-F238E27FC236}">
                <a16:creationId xmlns:a16="http://schemas.microsoft.com/office/drawing/2014/main" id="{CB16725E-3E43-4392-BB87-2A9DC99406D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123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92" name="Group 2224"/>
          <p:cNvGrpSpPr>
            <a:grpSpLocks/>
          </p:cNvGrpSpPr>
          <p:nvPr/>
        </p:nvGrpSpPr>
        <p:grpSpPr bwMode="auto">
          <a:xfrm>
            <a:off x="197596" y="1114611"/>
            <a:ext cx="8597898" cy="5232400"/>
            <a:chOff x="116" y="880"/>
            <a:chExt cx="5416" cy="3296"/>
          </a:xfrm>
        </p:grpSpPr>
        <p:grpSp>
          <p:nvGrpSpPr>
            <p:cNvPr id="9377" name="Group 2209"/>
            <p:cNvGrpSpPr>
              <a:grpSpLocks/>
            </p:cNvGrpSpPr>
            <p:nvPr/>
          </p:nvGrpSpPr>
          <p:grpSpPr bwMode="auto">
            <a:xfrm>
              <a:off x="116" y="880"/>
              <a:ext cx="5416" cy="3296"/>
              <a:chOff x="116" y="880"/>
              <a:chExt cx="5416" cy="3296"/>
            </a:xfrm>
          </p:grpSpPr>
          <p:grpSp>
            <p:nvGrpSpPr>
              <p:cNvPr id="9376" name="Group 2208"/>
              <p:cNvGrpSpPr>
                <a:grpSpLocks/>
              </p:cNvGrpSpPr>
              <p:nvPr/>
            </p:nvGrpSpPr>
            <p:grpSpPr bwMode="auto">
              <a:xfrm>
                <a:off x="477" y="1724"/>
                <a:ext cx="3023" cy="2452"/>
                <a:chOff x="405" y="1707"/>
                <a:chExt cx="3023" cy="2452"/>
              </a:xfrm>
            </p:grpSpPr>
            <p:sp>
              <p:nvSpPr>
                <p:cNvPr id="9283" name="Text Box 2115"/>
                <p:cNvSpPr txBox="1">
                  <a:spLocks noChangeArrowheads="1"/>
                </p:cNvSpPr>
                <p:nvPr/>
              </p:nvSpPr>
              <p:spPr bwMode="auto">
                <a:xfrm>
                  <a:off x="1131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20</a:t>
                  </a:r>
                </a:p>
              </p:txBody>
            </p:sp>
            <p:sp>
              <p:nvSpPr>
                <p:cNvPr id="9284" name="Text Box 2116"/>
                <p:cNvSpPr txBox="1">
                  <a:spLocks noChangeArrowheads="1"/>
                </p:cNvSpPr>
                <p:nvPr/>
              </p:nvSpPr>
              <p:spPr bwMode="auto">
                <a:xfrm>
                  <a:off x="1395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86" name="Text Box 2118"/>
                <p:cNvSpPr txBox="1">
                  <a:spLocks noChangeArrowheads="1"/>
                </p:cNvSpPr>
                <p:nvPr/>
              </p:nvSpPr>
              <p:spPr bwMode="auto">
                <a:xfrm>
                  <a:off x="1659" y="3747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87" name="Text Box 2119"/>
                <p:cNvSpPr txBox="1">
                  <a:spLocks noChangeArrowheads="1"/>
                </p:cNvSpPr>
                <p:nvPr/>
              </p:nvSpPr>
              <p:spPr bwMode="auto">
                <a:xfrm>
                  <a:off x="1869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88" name="Text Box 2120"/>
                <p:cNvSpPr txBox="1">
                  <a:spLocks noChangeArrowheads="1"/>
                </p:cNvSpPr>
                <p:nvPr/>
              </p:nvSpPr>
              <p:spPr bwMode="auto">
                <a:xfrm>
                  <a:off x="2125" y="3743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289" name="Text Box 2121"/>
                <p:cNvSpPr txBox="1">
                  <a:spLocks noChangeArrowheads="1"/>
                </p:cNvSpPr>
                <p:nvPr/>
              </p:nvSpPr>
              <p:spPr bwMode="auto">
                <a:xfrm>
                  <a:off x="2365" y="3739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290" name="Text Box 2122"/>
                <p:cNvSpPr txBox="1">
                  <a:spLocks noChangeArrowheads="1"/>
                </p:cNvSpPr>
                <p:nvPr/>
              </p:nvSpPr>
              <p:spPr bwMode="auto">
                <a:xfrm>
                  <a:off x="2561" y="3743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291" name="Text Box 2123"/>
                <p:cNvSpPr txBox="1">
                  <a:spLocks noChangeArrowheads="1"/>
                </p:cNvSpPr>
                <p:nvPr/>
              </p:nvSpPr>
              <p:spPr bwMode="auto">
                <a:xfrm>
                  <a:off x="2809" y="3751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1400" dirty="0">
                      <a:latin typeface="Comic Sans MS" panose="030F0702030302020204" pitchFamily="66" charset="0"/>
                    </a:rPr>
                    <a:t>90</a:t>
                  </a:r>
                  <a:endParaRPr lang="en-GB" altLang="en-US" sz="14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9292" name="Text Box 2124"/>
                <p:cNvSpPr txBox="1">
                  <a:spLocks noChangeArrowheads="1"/>
                </p:cNvSpPr>
                <p:nvPr/>
              </p:nvSpPr>
              <p:spPr bwMode="auto">
                <a:xfrm>
                  <a:off x="3033" y="3747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294" name="Text Box 2126"/>
                <p:cNvSpPr txBox="1">
                  <a:spLocks noChangeArrowheads="1"/>
                </p:cNvSpPr>
                <p:nvPr/>
              </p:nvSpPr>
              <p:spPr bwMode="auto">
                <a:xfrm>
                  <a:off x="1731" y="3909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Science</a:t>
                  </a:r>
                </a:p>
              </p:txBody>
            </p:sp>
            <p:sp>
              <p:nvSpPr>
                <p:cNvPr id="9295" name="Text Box 2127"/>
                <p:cNvSpPr txBox="1">
                  <a:spLocks noChangeArrowheads="1"/>
                </p:cNvSpPr>
                <p:nvPr/>
              </p:nvSpPr>
              <p:spPr bwMode="auto">
                <a:xfrm>
                  <a:off x="675" y="337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97" name="Text Box 2129"/>
                <p:cNvSpPr txBox="1">
                  <a:spLocks noChangeArrowheads="1"/>
                </p:cNvSpPr>
                <p:nvPr/>
              </p:nvSpPr>
              <p:spPr bwMode="auto">
                <a:xfrm>
                  <a:off x="675" y="3125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98" name="Text Box 2130"/>
                <p:cNvSpPr txBox="1">
                  <a:spLocks noChangeArrowheads="1"/>
                </p:cNvSpPr>
                <p:nvPr/>
              </p:nvSpPr>
              <p:spPr bwMode="auto">
                <a:xfrm>
                  <a:off x="663" y="28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99" name="Text Box 2131"/>
                <p:cNvSpPr txBox="1">
                  <a:spLocks noChangeArrowheads="1"/>
                </p:cNvSpPr>
                <p:nvPr/>
              </p:nvSpPr>
              <p:spPr bwMode="auto">
                <a:xfrm>
                  <a:off x="667" y="265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300" name="Text Box 2132"/>
                <p:cNvSpPr txBox="1">
                  <a:spLocks noChangeArrowheads="1"/>
                </p:cNvSpPr>
                <p:nvPr/>
              </p:nvSpPr>
              <p:spPr bwMode="auto">
                <a:xfrm>
                  <a:off x="683" y="23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301" name="Text Box 2133"/>
                <p:cNvSpPr txBox="1">
                  <a:spLocks noChangeArrowheads="1"/>
                </p:cNvSpPr>
                <p:nvPr/>
              </p:nvSpPr>
              <p:spPr bwMode="auto">
                <a:xfrm>
                  <a:off x="679" y="2169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302" name="Text Box 2134"/>
                <p:cNvSpPr txBox="1">
                  <a:spLocks noChangeArrowheads="1"/>
                </p:cNvSpPr>
                <p:nvPr/>
              </p:nvSpPr>
              <p:spPr bwMode="auto">
                <a:xfrm>
                  <a:off x="671" y="1933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90</a:t>
                  </a:r>
                </a:p>
              </p:txBody>
            </p:sp>
            <p:grpSp>
              <p:nvGrpSpPr>
                <p:cNvPr id="9324" name="Group 2156"/>
                <p:cNvGrpSpPr>
                  <a:grpSpLocks/>
                </p:cNvGrpSpPr>
                <p:nvPr/>
              </p:nvGrpSpPr>
              <p:grpSpPr bwMode="auto">
                <a:xfrm>
                  <a:off x="1017" y="1815"/>
                  <a:ext cx="2411" cy="1928"/>
                  <a:chOff x="1349" y="1737"/>
                  <a:chExt cx="2411" cy="1928"/>
                </a:xfrm>
              </p:grpSpPr>
              <p:sp>
                <p:nvSpPr>
                  <p:cNvPr id="9170" name="Rectangle 2002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1" name="Rectangle 2003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2" name="Rectangle 2004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3" name="Rectangle 2005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4" name="Rectangle 2006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424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5" name="Rectangle 2007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6" name="Rectangle 2008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7" name="Rectangle 2009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8" name="Rectangle 2010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9" name="Rectangle 2011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2" name="Rectangle 2014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3" name="Rectangle 2015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4" name="Rectangle 2016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5" name="Rectangle 2017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6" name="Rectangle 2018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183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7" name="Rectangle 2019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8" name="Rectangle 2020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9" name="Rectangle 2021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0" name="Rectangle 2022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1" name="Rectangle 2023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3" name="Rectangle 2025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4" name="Rectangle 2026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5" name="Rectangle 2027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6" name="Rectangle 2028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7" name="Rectangle 2029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942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8" name="Rectangle 2030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9" name="Rectangle 2031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0" name="Rectangle 2032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1" name="Rectangle 2033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2" name="Rectangle 2034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4" name="Rectangle 2036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5" name="Rectangle 2037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6" name="Rectangle 2038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7" name="Rectangle 2039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8" name="Rectangle 2040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700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9" name="Rectangle 2041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0" name="Rectangle 2042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1" name="Rectangle 2043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2" name="Rectangle 2044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3" name="Rectangle 2045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5" name="Rectangle 2047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6" name="Rectangle 2048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7" name="Rectangle 2049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8" name="Rectangle 2050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9" name="Rectangle 2051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460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0" name="Rectangle 2052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1" name="Rectangle 2053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2" name="Rectangle 2054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3" name="Rectangle 2055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4" name="Rectangle 2056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6" name="Rectangle 2058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7" name="Rectangle 2059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8" name="Rectangle 2060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9" name="Rectangle 2061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0" name="Rectangle 2062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219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1" name="Rectangle 2063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2" name="Rectangle 2064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3" name="Rectangle 2065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4" name="Rectangle 2066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5" name="Rectangle 2067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7" name="Rectangle 2069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8" name="Rectangle 2070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9" name="Rectangle 2071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0" name="Rectangle 2072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1" name="Rectangle 2073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977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2" name="Rectangle 2074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3" name="Rectangle 2075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4" name="Rectangle 2076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5" name="Rectangle 2077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6" name="Rectangle 2078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8" name="Rectangle 2080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9" name="Rectangle 2081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0" name="Rectangle 2082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1" name="Rectangle 2083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2" name="Rectangle 2084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737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3" name="Rectangle 2085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4" name="Rectangle 2086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5" name="Rectangle 2087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6" name="Rectangle 2088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7" name="Rectangle 2089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9315" name="Text Box 2147"/>
                <p:cNvSpPr txBox="1">
                  <a:spLocks noChangeArrowheads="1"/>
                </p:cNvSpPr>
                <p:nvPr/>
              </p:nvSpPr>
              <p:spPr bwMode="auto">
                <a:xfrm>
                  <a:off x="614" y="1707"/>
                  <a:ext cx="449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316" name="Text Box 2148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42" y="2600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Maths</a:t>
                  </a:r>
                </a:p>
              </p:txBody>
            </p:sp>
            <p:sp>
              <p:nvSpPr>
                <p:cNvPr id="9325" name="Line 2157"/>
                <p:cNvSpPr>
                  <a:spLocks noChangeShapeType="1"/>
                </p:cNvSpPr>
                <p:nvPr/>
              </p:nvSpPr>
              <p:spPr bwMode="auto">
                <a:xfrm>
                  <a:off x="1017" y="3743"/>
                  <a:ext cx="2411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282" name="Line 2114"/>
                <p:cNvSpPr>
                  <a:spLocks noChangeShapeType="1"/>
                </p:cNvSpPr>
                <p:nvPr/>
              </p:nvSpPr>
              <p:spPr bwMode="auto">
                <a:xfrm flipH="1">
                  <a:off x="1017" y="1814"/>
                  <a:ext cx="14" cy="193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28" name="Text Box 2160" descr="Parchment"/>
              <p:cNvSpPr txBox="1">
                <a:spLocks noChangeArrowheads="1"/>
              </p:cNvSpPr>
              <p:nvPr/>
            </p:nvSpPr>
            <p:spPr bwMode="auto">
              <a:xfrm>
                <a:off x="328" y="1486"/>
                <a:ext cx="5088" cy="252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(a)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Plot a 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scatter graph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for this data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.</a:t>
                </a:r>
              </a:p>
            </p:txBody>
          </p:sp>
          <p:sp>
            <p:nvSpPr>
              <p:cNvPr id="9351" name="Rectangle 2183"/>
              <p:cNvSpPr>
                <a:spLocks noChangeArrowheads="1"/>
              </p:cNvSpPr>
              <p:nvPr/>
            </p:nvSpPr>
            <p:spPr bwMode="auto">
              <a:xfrm>
                <a:off x="5066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95</a:t>
                </a:r>
              </a:p>
            </p:txBody>
          </p:sp>
          <p:sp>
            <p:nvSpPr>
              <p:cNvPr id="9350" name="Rectangle 2182"/>
              <p:cNvSpPr>
                <a:spLocks noChangeArrowheads="1"/>
              </p:cNvSpPr>
              <p:nvPr/>
            </p:nvSpPr>
            <p:spPr bwMode="auto">
              <a:xfrm>
                <a:off x="4600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49" name="Rectangle 2181"/>
              <p:cNvSpPr>
                <a:spLocks noChangeArrowheads="1"/>
              </p:cNvSpPr>
              <p:nvPr/>
            </p:nvSpPr>
            <p:spPr bwMode="auto">
              <a:xfrm>
                <a:off x="4134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75</a:t>
                </a:r>
              </a:p>
            </p:txBody>
          </p:sp>
          <p:sp>
            <p:nvSpPr>
              <p:cNvPr id="9348" name="Rectangle 2180"/>
              <p:cNvSpPr>
                <a:spLocks noChangeArrowheads="1"/>
              </p:cNvSpPr>
              <p:nvPr/>
            </p:nvSpPr>
            <p:spPr bwMode="auto">
              <a:xfrm>
                <a:off x="3668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47" name="Rectangle 2179"/>
              <p:cNvSpPr>
                <a:spLocks noChangeArrowheads="1"/>
              </p:cNvSpPr>
              <p:nvPr/>
            </p:nvSpPr>
            <p:spPr bwMode="auto">
              <a:xfrm>
                <a:off x="3202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46" name="Rectangle 2178"/>
              <p:cNvSpPr>
                <a:spLocks noChangeArrowheads="1"/>
              </p:cNvSpPr>
              <p:nvPr/>
            </p:nvSpPr>
            <p:spPr bwMode="auto">
              <a:xfrm>
                <a:off x="2735" y="1129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50</a:t>
                </a:r>
              </a:p>
            </p:txBody>
          </p:sp>
          <p:sp>
            <p:nvSpPr>
              <p:cNvPr id="9345" name="Rectangle 2177"/>
              <p:cNvSpPr>
                <a:spLocks noChangeArrowheads="1"/>
              </p:cNvSpPr>
              <p:nvPr/>
            </p:nvSpPr>
            <p:spPr bwMode="auto">
              <a:xfrm>
                <a:off x="2269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71</a:t>
                </a:r>
              </a:p>
            </p:txBody>
          </p:sp>
          <p:sp>
            <p:nvSpPr>
              <p:cNvPr id="9344" name="Rectangle 2176"/>
              <p:cNvSpPr>
                <a:spLocks noChangeArrowheads="1"/>
              </p:cNvSpPr>
              <p:nvPr/>
            </p:nvSpPr>
            <p:spPr bwMode="auto">
              <a:xfrm>
                <a:off x="1803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70</a:t>
                </a:r>
              </a:p>
            </p:txBody>
          </p:sp>
          <p:sp>
            <p:nvSpPr>
              <p:cNvPr id="9343" name="Rectangle 2175"/>
              <p:cNvSpPr>
                <a:spLocks noChangeArrowheads="1"/>
              </p:cNvSpPr>
              <p:nvPr/>
            </p:nvSpPr>
            <p:spPr bwMode="auto">
              <a:xfrm>
                <a:off x="1337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91</a:t>
                </a:r>
              </a:p>
            </p:txBody>
          </p:sp>
          <p:sp>
            <p:nvSpPr>
              <p:cNvPr id="9342" name="Rectangle 2174"/>
              <p:cNvSpPr>
                <a:spLocks noChangeArrowheads="1"/>
              </p:cNvSpPr>
              <p:nvPr/>
            </p:nvSpPr>
            <p:spPr bwMode="auto">
              <a:xfrm>
                <a:off x="871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48</a:t>
                </a:r>
              </a:p>
            </p:txBody>
          </p:sp>
          <p:sp>
            <p:nvSpPr>
              <p:cNvPr id="9341" name="Rectangle 2173"/>
              <p:cNvSpPr>
                <a:spLocks noChangeArrowheads="1"/>
              </p:cNvSpPr>
              <p:nvPr/>
            </p:nvSpPr>
            <p:spPr bwMode="auto">
              <a:xfrm>
                <a:off x="125" y="1132"/>
                <a:ext cx="850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Maths </a:t>
                </a:r>
                <a:r>
                  <a:rPr lang="en-GB" altLang="en-US" sz="1800" dirty="0">
                    <a:solidFill>
                      <a:schemeClr val="accent2"/>
                    </a:solidFill>
                    <a:cs typeface="Times New Roman" panose="02020603050405020304" pitchFamily="18" charset="0"/>
                  </a:rPr>
                  <a:t>(</a:t>
                </a:r>
                <a:r>
                  <a:rPr lang="en-GB" altLang="en-US" sz="1800" i="1" dirty="0">
                    <a:solidFill>
                      <a:schemeClr val="accent2"/>
                    </a:solidFill>
                    <a:cs typeface="Times New Roman" panose="02020603050405020304" pitchFamily="18" charset="0"/>
                  </a:rPr>
                  <a:t>y</a:t>
                </a:r>
                <a:r>
                  <a:rPr lang="en-GB" altLang="en-US" sz="1800" dirty="0">
                    <a:solidFill>
                      <a:schemeClr val="accent2"/>
                    </a:solidFill>
                    <a:cs typeface="Times New Roman" panose="02020603050405020304" pitchFamily="18" charset="0"/>
                  </a:rPr>
                  <a:t>)</a:t>
                </a:r>
              </a:p>
            </p:txBody>
          </p:sp>
          <p:sp>
            <p:nvSpPr>
              <p:cNvPr id="9340" name="Rectangle 2172"/>
              <p:cNvSpPr>
                <a:spLocks noChangeArrowheads="1"/>
              </p:cNvSpPr>
              <p:nvPr/>
            </p:nvSpPr>
            <p:spPr bwMode="auto">
              <a:xfrm>
                <a:off x="5066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39" name="Rectangle 2171"/>
              <p:cNvSpPr>
                <a:spLocks noChangeArrowheads="1"/>
              </p:cNvSpPr>
              <p:nvPr/>
            </p:nvSpPr>
            <p:spPr bwMode="auto">
              <a:xfrm>
                <a:off x="4600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45</a:t>
                </a:r>
              </a:p>
            </p:txBody>
          </p:sp>
          <p:sp>
            <p:nvSpPr>
              <p:cNvPr id="9338" name="Rectangle 2170"/>
              <p:cNvSpPr>
                <a:spLocks noChangeArrowheads="1"/>
              </p:cNvSpPr>
              <p:nvPr/>
            </p:nvSpPr>
            <p:spPr bwMode="auto">
              <a:xfrm>
                <a:off x="4134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67</a:t>
                </a:r>
              </a:p>
            </p:txBody>
          </p:sp>
          <p:sp>
            <p:nvSpPr>
              <p:cNvPr id="9337" name="Rectangle 2169"/>
              <p:cNvSpPr>
                <a:spLocks noChangeArrowheads="1"/>
              </p:cNvSpPr>
              <p:nvPr/>
            </p:nvSpPr>
            <p:spPr bwMode="auto">
              <a:xfrm>
                <a:off x="3668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56</a:t>
                </a:r>
              </a:p>
            </p:txBody>
          </p:sp>
          <p:sp>
            <p:nvSpPr>
              <p:cNvPr id="9336" name="Rectangle 2168"/>
              <p:cNvSpPr>
                <a:spLocks noChangeArrowheads="1"/>
              </p:cNvSpPr>
              <p:nvPr/>
            </p:nvSpPr>
            <p:spPr bwMode="auto">
              <a:xfrm>
                <a:off x="3202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73</a:t>
                </a:r>
              </a:p>
            </p:txBody>
          </p:sp>
          <p:sp>
            <p:nvSpPr>
              <p:cNvPr id="9335" name="Rectangle 2167"/>
              <p:cNvSpPr>
                <a:spLocks noChangeArrowheads="1"/>
              </p:cNvSpPr>
              <p:nvPr/>
            </p:nvSpPr>
            <p:spPr bwMode="auto">
              <a:xfrm>
                <a:off x="2735" y="880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30</a:t>
                </a:r>
              </a:p>
            </p:txBody>
          </p:sp>
          <p:sp>
            <p:nvSpPr>
              <p:cNvPr id="9334" name="Rectangle 2166"/>
              <p:cNvSpPr>
                <a:spLocks noChangeArrowheads="1"/>
              </p:cNvSpPr>
              <p:nvPr/>
            </p:nvSpPr>
            <p:spPr bwMode="auto">
              <a:xfrm>
                <a:off x="2269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33" name="Rectangle 2165"/>
              <p:cNvSpPr>
                <a:spLocks noChangeArrowheads="1"/>
              </p:cNvSpPr>
              <p:nvPr/>
            </p:nvSpPr>
            <p:spPr bwMode="auto">
              <a:xfrm>
                <a:off x="1803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32" name="Rectangle 2164"/>
              <p:cNvSpPr>
                <a:spLocks noChangeArrowheads="1"/>
              </p:cNvSpPr>
              <p:nvPr/>
            </p:nvSpPr>
            <p:spPr bwMode="auto">
              <a:xfrm>
                <a:off x="1337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79</a:t>
                </a:r>
              </a:p>
            </p:txBody>
          </p:sp>
          <p:sp>
            <p:nvSpPr>
              <p:cNvPr id="9331" name="Rectangle 2163"/>
              <p:cNvSpPr>
                <a:spLocks noChangeArrowheads="1"/>
              </p:cNvSpPr>
              <p:nvPr/>
            </p:nvSpPr>
            <p:spPr bwMode="auto">
              <a:xfrm>
                <a:off x="871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40</a:t>
                </a:r>
              </a:p>
            </p:txBody>
          </p:sp>
          <p:sp>
            <p:nvSpPr>
              <p:cNvPr id="9330" name="Rectangle 2162"/>
              <p:cNvSpPr>
                <a:spLocks noChangeArrowheads="1"/>
              </p:cNvSpPr>
              <p:nvPr/>
            </p:nvSpPr>
            <p:spPr bwMode="auto">
              <a:xfrm>
                <a:off x="116" y="913"/>
                <a:ext cx="101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Science </a:t>
                </a:r>
                <a:r>
                  <a:rPr lang="en-GB" altLang="en-US" sz="1600" dirty="0">
                    <a:solidFill>
                      <a:schemeClr val="accent2"/>
                    </a:solidFill>
                    <a:cs typeface="Times New Roman" panose="02020603050405020304" pitchFamily="18" charset="0"/>
                  </a:rPr>
                  <a:t>(</a:t>
                </a:r>
                <a:r>
                  <a:rPr lang="en-GB" altLang="en-US" sz="1600" i="1" dirty="0">
                    <a:solidFill>
                      <a:schemeClr val="accent2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altLang="en-US" sz="1600" dirty="0">
                    <a:solidFill>
                      <a:schemeClr val="accent2"/>
                    </a:solidFill>
                    <a:cs typeface="Times New Roman" panose="02020603050405020304" pitchFamily="18" charset="0"/>
                  </a:rPr>
                  <a:t>)</a:t>
                </a:r>
              </a:p>
            </p:txBody>
          </p:sp>
          <p:sp>
            <p:nvSpPr>
              <p:cNvPr id="9352" name="Line 2184"/>
              <p:cNvSpPr>
                <a:spLocks noChangeShapeType="1"/>
              </p:cNvSpPr>
              <p:nvPr/>
            </p:nvSpPr>
            <p:spPr bwMode="auto">
              <a:xfrm>
                <a:off x="155" y="880"/>
                <a:ext cx="535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3" name="Line 2185"/>
              <p:cNvSpPr>
                <a:spLocks noChangeShapeType="1"/>
              </p:cNvSpPr>
              <p:nvPr/>
            </p:nvSpPr>
            <p:spPr bwMode="auto">
              <a:xfrm>
                <a:off x="147" y="1125"/>
                <a:ext cx="535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4" name="Line 2186"/>
              <p:cNvSpPr>
                <a:spLocks noChangeShapeType="1"/>
              </p:cNvSpPr>
              <p:nvPr/>
            </p:nvSpPr>
            <p:spPr bwMode="auto">
              <a:xfrm>
                <a:off x="163" y="1378"/>
                <a:ext cx="535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5" name="Line 2187"/>
              <p:cNvSpPr>
                <a:spLocks noChangeShapeType="1"/>
              </p:cNvSpPr>
              <p:nvPr/>
            </p:nvSpPr>
            <p:spPr bwMode="auto">
              <a:xfrm>
                <a:off x="147" y="881"/>
                <a:ext cx="1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6" name="Line 2188"/>
              <p:cNvSpPr>
                <a:spLocks noChangeShapeType="1"/>
              </p:cNvSpPr>
              <p:nvPr/>
            </p:nvSpPr>
            <p:spPr bwMode="auto">
              <a:xfrm>
                <a:off x="871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7" name="Line 2189"/>
              <p:cNvSpPr>
                <a:spLocks noChangeShapeType="1"/>
              </p:cNvSpPr>
              <p:nvPr/>
            </p:nvSpPr>
            <p:spPr bwMode="auto">
              <a:xfrm>
                <a:off x="1337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8" name="Line 2190"/>
              <p:cNvSpPr>
                <a:spLocks noChangeShapeType="1"/>
              </p:cNvSpPr>
              <p:nvPr/>
            </p:nvSpPr>
            <p:spPr bwMode="auto">
              <a:xfrm>
                <a:off x="1803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9" name="Line 2191"/>
              <p:cNvSpPr>
                <a:spLocks noChangeShapeType="1"/>
              </p:cNvSpPr>
              <p:nvPr/>
            </p:nvSpPr>
            <p:spPr bwMode="auto">
              <a:xfrm>
                <a:off x="2269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0" name="Line 2192"/>
              <p:cNvSpPr>
                <a:spLocks noChangeShapeType="1"/>
              </p:cNvSpPr>
              <p:nvPr/>
            </p:nvSpPr>
            <p:spPr bwMode="auto">
              <a:xfrm>
                <a:off x="2735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1" name="Line 2193"/>
              <p:cNvSpPr>
                <a:spLocks noChangeShapeType="1"/>
              </p:cNvSpPr>
              <p:nvPr/>
            </p:nvSpPr>
            <p:spPr bwMode="auto">
              <a:xfrm>
                <a:off x="3202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2" name="Line 2194"/>
              <p:cNvSpPr>
                <a:spLocks noChangeShapeType="1"/>
              </p:cNvSpPr>
              <p:nvPr/>
            </p:nvSpPr>
            <p:spPr bwMode="auto">
              <a:xfrm>
                <a:off x="3668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3" name="Line 2195"/>
              <p:cNvSpPr>
                <a:spLocks noChangeShapeType="1"/>
              </p:cNvSpPr>
              <p:nvPr/>
            </p:nvSpPr>
            <p:spPr bwMode="auto">
              <a:xfrm>
                <a:off x="4134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4" name="Line 2196"/>
              <p:cNvSpPr>
                <a:spLocks noChangeShapeType="1"/>
              </p:cNvSpPr>
              <p:nvPr/>
            </p:nvSpPr>
            <p:spPr bwMode="auto">
              <a:xfrm>
                <a:off x="4608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5" name="Line 2197"/>
              <p:cNvSpPr>
                <a:spLocks noChangeShapeType="1"/>
              </p:cNvSpPr>
              <p:nvPr/>
            </p:nvSpPr>
            <p:spPr bwMode="auto">
              <a:xfrm>
                <a:off x="5066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6" name="Line 2198"/>
              <p:cNvSpPr>
                <a:spLocks noChangeShapeType="1"/>
              </p:cNvSpPr>
              <p:nvPr/>
            </p:nvSpPr>
            <p:spPr bwMode="auto">
              <a:xfrm>
                <a:off x="5532" y="880"/>
                <a:ext cx="0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391" name="Group 2223"/>
            <p:cNvGrpSpPr>
              <a:grpSpLocks/>
            </p:cNvGrpSpPr>
            <p:nvPr/>
          </p:nvGrpSpPr>
          <p:grpSpPr bwMode="auto">
            <a:xfrm>
              <a:off x="1049" y="3519"/>
              <a:ext cx="281" cy="281"/>
              <a:chOff x="854" y="3609"/>
              <a:chExt cx="281" cy="281"/>
            </a:xfrm>
          </p:grpSpPr>
          <p:grpSp>
            <p:nvGrpSpPr>
              <p:cNvPr id="9390" name="Group 2222"/>
              <p:cNvGrpSpPr>
                <a:grpSpLocks/>
              </p:cNvGrpSpPr>
              <p:nvPr/>
            </p:nvGrpSpPr>
            <p:grpSpPr bwMode="auto">
              <a:xfrm>
                <a:off x="891" y="3616"/>
                <a:ext cx="244" cy="274"/>
                <a:chOff x="891" y="3616"/>
                <a:chExt cx="244" cy="274"/>
              </a:xfrm>
            </p:grpSpPr>
            <p:sp>
              <p:nvSpPr>
                <p:cNvPr id="9385" name="Line 2217"/>
                <p:cNvSpPr>
                  <a:spLocks noChangeShapeType="1"/>
                </p:cNvSpPr>
                <p:nvPr/>
              </p:nvSpPr>
              <p:spPr bwMode="auto">
                <a:xfrm>
                  <a:off x="900" y="3852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6" name="Freeform 2218"/>
                <p:cNvSpPr>
                  <a:spLocks/>
                </p:cNvSpPr>
                <p:nvPr/>
              </p:nvSpPr>
              <p:spPr bwMode="auto">
                <a:xfrm>
                  <a:off x="892" y="3806"/>
                  <a:ext cx="243" cy="84"/>
                </a:xfrm>
                <a:custGeom>
                  <a:avLst/>
                  <a:gdLst>
                    <a:gd name="T0" fmla="*/ 0 w 243"/>
                    <a:gd name="T1" fmla="*/ 48 h 84"/>
                    <a:gd name="T2" fmla="*/ 97 w 243"/>
                    <a:gd name="T3" fmla="*/ 48 h 84"/>
                    <a:gd name="T4" fmla="*/ 120 w 243"/>
                    <a:gd name="T5" fmla="*/ 0 h 84"/>
                    <a:gd name="T6" fmla="*/ 154 w 243"/>
                    <a:gd name="T7" fmla="*/ 84 h 84"/>
                    <a:gd name="T8" fmla="*/ 175 w 243"/>
                    <a:gd name="T9" fmla="*/ 44 h 84"/>
                    <a:gd name="T10" fmla="*/ 243 w 243"/>
                    <a:gd name="T11" fmla="*/ 44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43" h="84">
                      <a:moveTo>
                        <a:pt x="0" y="48"/>
                      </a:moveTo>
                      <a:lnTo>
                        <a:pt x="97" y="48"/>
                      </a:lnTo>
                      <a:lnTo>
                        <a:pt x="120" y="0"/>
                      </a:lnTo>
                      <a:lnTo>
                        <a:pt x="154" y="84"/>
                      </a:lnTo>
                      <a:lnTo>
                        <a:pt x="175" y="44"/>
                      </a:lnTo>
                      <a:lnTo>
                        <a:pt x="243" y="44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7" name="Line 2219"/>
                <p:cNvSpPr>
                  <a:spLocks noChangeShapeType="1"/>
                </p:cNvSpPr>
                <p:nvPr/>
              </p:nvSpPr>
              <p:spPr bwMode="auto">
                <a:xfrm rot="5400000">
                  <a:off x="774" y="3733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88" name="Freeform 2220"/>
              <p:cNvSpPr>
                <a:spLocks/>
              </p:cNvSpPr>
              <p:nvPr/>
            </p:nvSpPr>
            <p:spPr bwMode="auto">
              <a:xfrm rot="5400000">
                <a:off x="774" y="3689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9374" name="Oval 2206"/>
          <p:cNvSpPr>
            <a:spLocks noChangeArrowheads="1"/>
          </p:cNvSpPr>
          <p:nvPr/>
        </p:nvSpPr>
        <p:spPr bwMode="auto">
          <a:xfrm>
            <a:off x="2847974" y="459908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Text Box 118" descr="Parchment"/>
          <p:cNvSpPr txBox="1">
            <a:spLocks noChangeArrowheads="1"/>
          </p:cNvSpPr>
          <p:nvPr/>
        </p:nvSpPr>
        <p:spPr bwMode="auto">
          <a:xfrm>
            <a:off x="533400" y="261938"/>
            <a:ext cx="8077200" cy="708025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Ten students were surveyed to find the number of marks they received in a Maths test and a Science test. The results were:</a:t>
            </a:r>
          </a:p>
        </p:txBody>
      </p:sp>
      <p:sp>
        <p:nvSpPr>
          <p:cNvPr id="156" name="Oval 158"/>
          <p:cNvSpPr>
            <a:spLocks noChangeArrowheads="1"/>
          </p:cNvSpPr>
          <p:nvPr/>
        </p:nvSpPr>
        <p:spPr bwMode="auto">
          <a:xfrm>
            <a:off x="4352083" y="291887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7" name="Oval 160"/>
          <p:cNvSpPr>
            <a:spLocks noChangeArrowheads="1"/>
          </p:cNvSpPr>
          <p:nvPr/>
        </p:nvSpPr>
        <p:spPr bwMode="auto">
          <a:xfrm>
            <a:off x="3624193" y="3743031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8" name="Oval 160"/>
          <p:cNvSpPr>
            <a:spLocks noChangeArrowheads="1"/>
          </p:cNvSpPr>
          <p:nvPr/>
        </p:nvSpPr>
        <p:spPr bwMode="auto">
          <a:xfrm>
            <a:off x="3819815" y="370382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9" name="Oval 160"/>
          <p:cNvSpPr>
            <a:spLocks noChangeArrowheads="1"/>
          </p:cNvSpPr>
          <p:nvPr/>
        </p:nvSpPr>
        <p:spPr bwMode="auto">
          <a:xfrm>
            <a:off x="2477312" y="450628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0" name="Oval 160"/>
          <p:cNvSpPr>
            <a:spLocks noChangeArrowheads="1"/>
          </p:cNvSpPr>
          <p:nvPr/>
        </p:nvSpPr>
        <p:spPr bwMode="auto">
          <a:xfrm>
            <a:off x="4117232" y="3160899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1" name="Oval 160"/>
          <p:cNvSpPr>
            <a:spLocks noChangeArrowheads="1"/>
          </p:cNvSpPr>
          <p:nvPr/>
        </p:nvSpPr>
        <p:spPr bwMode="auto">
          <a:xfrm>
            <a:off x="3501184" y="3924487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2" name="Oval 161"/>
          <p:cNvSpPr>
            <a:spLocks noChangeArrowheads="1"/>
          </p:cNvSpPr>
          <p:nvPr/>
        </p:nvSpPr>
        <p:spPr bwMode="auto">
          <a:xfrm>
            <a:off x="3895264" y="3572061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" name="Oval 162"/>
          <p:cNvSpPr>
            <a:spLocks noChangeArrowheads="1"/>
          </p:cNvSpPr>
          <p:nvPr/>
        </p:nvSpPr>
        <p:spPr bwMode="auto">
          <a:xfrm>
            <a:off x="3051373" y="4118621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" name="Oval 163"/>
          <p:cNvSpPr>
            <a:spLocks noChangeArrowheads="1"/>
          </p:cNvSpPr>
          <p:nvPr/>
        </p:nvSpPr>
        <p:spPr bwMode="auto">
          <a:xfrm>
            <a:off x="4607298" y="2781486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6" name="Text Box 382" descr="Parchment"/>
          <p:cNvSpPr txBox="1">
            <a:spLocks noChangeArrowheads="1"/>
          </p:cNvSpPr>
          <p:nvPr/>
        </p:nvSpPr>
        <p:spPr bwMode="auto">
          <a:xfrm>
            <a:off x="5738019" y="2544154"/>
            <a:ext cx="3267075" cy="925513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>
                <a:solidFill>
                  <a:srgbClr val="FF0000"/>
                </a:solidFill>
                <a:latin typeface="Comic Sans MS" panose="030F0702030302020204" pitchFamily="66" charset="0"/>
              </a:rPr>
              <a:t>(b</a:t>
            </a:r>
            <a:r>
              <a:rPr lang="en-GB" altLang="en-US" sz="1800">
                <a:latin typeface="Comic Sans MS" panose="030F0702030302020204" pitchFamily="66" charset="0"/>
              </a:rPr>
              <a:t>) Draw a line of best fit and comment on the correlation.</a:t>
            </a:r>
          </a:p>
        </p:txBody>
      </p:sp>
      <p:sp>
        <p:nvSpPr>
          <p:cNvPr id="167" name="Text Box 593"/>
          <p:cNvSpPr txBox="1">
            <a:spLocks noChangeArrowheads="1"/>
          </p:cNvSpPr>
          <p:nvPr/>
        </p:nvSpPr>
        <p:spPr bwMode="auto">
          <a:xfrm>
            <a:off x="5738019" y="3712073"/>
            <a:ext cx="3238500" cy="923330"/>
          </a:xfrm>
          <a:prstGeom prst="rect">
            <a:avLst/>
          </a:prstGeom>
          <a:solidFill>
            <a:srgbClr val="FFFFCC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latin typeface="Comic Sans MS" panose="030F0702030302020204" pitchFamily="66" charset="0"/>
              </a:rPr>
              <a:t>If you have a calculator you can find the </a:t>
            </a: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mean</a:t>
            </a:r>
            <a:r>
              <a:rPr lang="en-GB" altLang="en-US" sz="1800" dirty="0">
                <a:latin typeface="Comic Sans MS" panose="030F0702030302020204" pitchFamily="66" charset="0"/>
              </a:rPr>
              <a:t> of each set of data.</a:t>
            </a:r>
            <a:endParaRPr lang="en-GB" altLang="en-US" sz="1800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677374" y="4948143"/>
                <a:ext cx="3388363" cy="3494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40+79+60+65+30+73+56+67+45+85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7374" y="4948143"/>
                <a:ext cx="3388363" cy="349455"/>
              </a:xfrm>
              <a:prstGeom prst="rect">
                <a:avLst/>
              </a:prstGeom>
              <a:blipFill rotWithShape="0">
                <a:blip r:embed="rId4"/>
                <a:stretch>
                  <a:fillRect l="-540" t="-3509" r="-899" b="-157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8" name="TextBox 167"/>
              <p:cNvSpPr txBox="1"/>
              <p:nvPr/>
            </p:nvSpPr>
            <p:spPr>
              <a:xfrm>
                <a:off x="5690344" y="5800340"/>
                <a:ext cx="3388363" cy="3506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448+91+7+71+50+85+65+75+60+95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8" name="TextBox 1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0344" y="5800340"/>
                <a:ext cx="3388363" cy="350673"/>
              </a:xfrm>
              <a:prstGeom prst="rect">
                <a:avLst/>
              </a:prstGeom>
              <a:blipFill rotWithShape="0">
                <a:blip r:embed="rId5"/>
                <a:stretch>
                  <a:fillRect l="-540" t="-1724" r="-899" b="-137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5678913" y="4610375"/>
            <a:ext cx="20152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Mean of x-values</a:t>
            </a:r>
            <a:endParaRPr lang="en-GB" sz="1800" dirty="0"/>
          </a:p>
        </p:txBody>
      </p:sp>
      <p:sp>
        <p:nvSpPr>
          <p:cNvPr id="169" name="Rectangle 168"/>
          <p:cNvSpPr/>
          <p:nvPr/>
        </p:nvSpPr>
        <p:spPr>
          <a:xfrm>
            <a:off x="5678913" y="5438493"/>
            <a:ext cx="20152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Mean of y-values</a:t>
            </a:r>
            <a:endParaRPr lang="en-GB" sz="1800" dirty="0"/>
          </a:p>
        </p:txBody>
      </p:sp>
      <p:sp>
        <p:nvSpPr>
          <p:cNvPr id="171" name="Rectangle 170">
            <a:hlinkClick r:id="rId6"/>
            <a:extLst>
              <a:ext uri="{FF2B5EF4-FFF2-40B4-BE49-F238E27FC236}">
                <a16:creationId xmlns:a16="http://schemas.microsoft.com/office/drawing/2014/main" id="{BB85C50A-59A5-4C4B-82E5-429DF8633656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2" name="Rectangle 171">
            <a:hlinkClick r:id="rId6"/>
            <a:extLst>
              <a:ext uri="{FF2B5EF4-FFF2-40B4-BE49-F238E27FC236}">
                <a16:creationId xmlns:a16="http://schemas.microsoft.com/office/drawing/2014/main" id="{1B18197A-5692-4CCC-9F60-DC42C6A685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8010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"/>
                                        <p:tgtEl>
                                          <p:spTgt spid="16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75"/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" grpId="0" build="p" animBg="1" autoUpdateAnimBg="0"/>
      <p:bldP spid="2" grpId="0"/>
      <p:bldP spid="168" grpId="0"/>
      <p:bldP spid="3" grpId="0"/>
      <p:bldP spid="16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92" name="Group 2224"/>
          <p:cNvGrpSpPr>
            <a:grpSpLocks/>
          </p:cNvGrpSpPr>
          <p:nvPr/>
        </p:nvGrpSpPr>
        <p:grpSpPr bwMode="auto">
          <a:xfrm>
            <a:off x="400797" y="1114611"/>
            <a:ext cx="8394699" cy="5232400"/>
            <a:chOff x="244" y="880"/>
            <a:chExt cx="5288" cy="3296"/>
          </a:xfrm>
        </p:grpSpPr>
        <p:grpSp>
          <p:nvGrpSpPr>
            <p:cNvPr id="9377" name="Group 2209"/>
            <p:cNvGrpSpPr>
              <a:grpSpLocks/>
            </p:cNvGrpSpPr>
            <p:nvPr/>
          </p:nvGrpSpPr>
          <p:grpSpPr bwMode="auto">
            <a:xfrm>
              <a:off x="244" y="880"/>
              <a:ext cx="5288" cy="3296"/>
              <a:chOff x="244" y="880"/>
              <a:chExt cx="5288" cy="3296"/>
            </a:xfrm>
          </p:grpSpPr>
          <p:grpSp>
            <p:nvGrpSpPr>
              <p:cNvPr id="9376" name="Group 2208"/>
              <p:cNvGrpSpPr>
                <a:grpSpLocks/>
              </p:cNvGrpSpPr>
              <p:nvPr/>
            </p:nvGrpSpPr>
            <p:grpSpPr bwMode="auto">
              <a:xfrm>
                <a:off x="477" y="1724"/>
                <a:ext cx="3023" cy="2452"/>
                <a:chOff x="405" y="1707"/>
                <a:chExt cx="3023" cy="2452"/>
              </a:xfrm>
            </p:grpSpPr>
            <p:sp>
              <p:nvSpPr>
                <p:cNvPr id="9283" name="Text Box 2115"/>
                <p:cNvSpPr txBox="1">
                  <a:spLocks noChangeArrowheads="1"/>
                </p:cNvSpPr>
                <p:nvPr/>
              </p:nvSpPr>
              <p:spPr bwMode="auto">
                <a:xfrm>
                  <a:off x="1131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20</a:t>
                  </a:r>
                </a:p>
              </p:txBody>
            </p:sp>
            <p:sp>
              <p:nvSpPr>
                <p:cNvPr id="9284" name="Text Box 2116"/>
                <p:cNvSpPr txBox="1">
                  <a:spLocks noChangeArrowheads="1"/>
                </p:cNvSpPr>
                <p:nvPr/>
              </p:nvSpPr>
              <p:spPr bwMode="auto">
                <a:xfrm>
                  <a:off x="1395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86" name="Text Box 2118"/>
                <p:cNvSpPr txBox="1">
                  <a:spLocks noChangeArrowheads="1"/>
                </p:cNvSpPr>
                <p:nvPr/>
              </p:nvSpPr>
              <p:spPr bwMode="auto">
                <a:xfrm>
                  <a:off x="1659" y="3747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87" name="Text Box 2119"/>
                <p:cNvSpPr txBox="1">
                  <a:spLocks noChangeArrowheads="1"/>
                </p:cNvSpPr>
                <p:nvPr/>
              </p:nvSpPr>
              <p:spPr bwMode="auto">
                <a:xfrm>
                  <a:off x="1869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88" name="Text Box 2120"/>
                <p:cNvSpPr txBox="1">
                  <a:spLocks noChangeArrowheads="1"/>
                </p:cNvSpPr>
                <p:nvPr/>
              </p:nvSpPr>
              <p:spPr bwMode="auto">
                <a:xfrm>
                  <a:off x="2125" y="3743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289" name="Text Box 2121"/>
                <p:cNvSpPr txBox="1">
                  <a:spLocks noChangeArrowheads="1"/>
                </p:cNvSpPr>
                <p:nvPr/>
              </p:nvSpPr>
              <p:spPr bwMode="auto">
                <a:xfrm>
                  <a:off x="2365" y="3739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290" name="Text Box 2122"/>
                <p:cNvSpPr txBox="1">
                  <a:spLocks noChangeArrowheads="1"/>
                </p:cNvSpPr>
                <p:nvPr/>
              </p:nvSpPr>
              <p:spPr bwMode="auto">
                <a:xfrm>
                  <a:off x="2561" y="3743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291" name="Text Box 2123"/>
                <p:cNvSpPr txBox="1">
                  <a:spLocks noChangeArrowheads="1"/>
                </p:cNvSpPr>
                <p:nvPr/>
              </p:nvSpPr>
              <p:spPr bwMode="auto">
                <a:xfrm>
                  <a:off x="2809" y="3751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1400" dirty="0">
                      <a:latin typeface="Comic Sans MS" panose="030F0702030302020204" pitchFamily="66" charset="0"/>
                    </a:rPr>
                    <a:t>90</a:t>
                  </a:r>
                  <a:endParaRPr lang="en-GB" altLang="en-US" sz="14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9292" name="Text Box 2124"/>
                <p:cNvSpPr txBox="1">
                  <a:spLocks noChangeArrowheads="1"/>
                </p:cNvSpPr>
                <p:nvPr/>
              </p:nvSpPr>
              <p:spPr bwMode="auto">
                <a:xfrm>
                  <a:off x="3033" y="3747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294" name="Text Box 2126"/>
                <p:cNvSpPr txBox="1">
                  <a:spLocks noChangeArrowheads="1"/>
                </p:cNvSpPr>
                <p:nvPr/>
              </p:nvSpPr>
              <p:spPr bwMode="auto">
                <a:xfrm>
                  <a:off x="1731" y="3909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Science</a:t>
                  </a:r>
                </a:p>
              </p:txBody>
            </p:sp>
            <p:sp>
              <p:nvSpPr>
                <p:cNvPr id="9295" name="Text Box 2127"/>
                <p:cNvSpPr txBox="1">
                  <a:spLocks noChangeArrowheads="1"/>
                </p:cNvSpPr>
                <p:nvPr/>
              </p:nvSpPr>
              <p:spPr bwMode="auto">
                <a:xfrm>
                  <a:off x="675" y="337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97" name="Text Box 2129"/>
                <p:cNvSpPr txBox="1">
                  <a:spLocks noChangeArrowheads="1"/>
                </p:cNvSpPr>
                <p:nvPr/>
              </p:nvSpPr>
              <p:spPr bwMode="auto">
                <a:xfrm>
                  <a:off x="675" y="3125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98" name="Text Box 2130"/>
                <p:cNvSpPr txBox="1">
                  <a:spLocks noChangeArrowheads="1"/>
                </p:cNvSpPr>
                <p:nvPr/>
              </p:nvSpPr>
              <p:spPr bwMode="auto">
                <a:xfrm>
                  <a:off x="663" y="28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99" name="Text Box 2131"/>
                <p:cNvSpPr txBox="1">
                  <a:spLocks noChangeArrowheads="1"/>
                </p:cNvSpPr>
                <p:nvPr/>
              </p:nvSpPr>
              <p:spPr bwMode="auto">
                <a:xfrm>
                  <a:off x="667" y="265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300" name="Text Box 2132"/>
                <p:cNvSpPr txBox="1">
                  <a:spLocks noChangeArrowheads="1"/>
                </p:cNvSpPr>
                <p:nvPr/>
              </p:nvSpPr>
              <p:spPr bwMode="auto">
                <a:xfrm>
                  <a:off x="683" y="23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301" name="Text Box 2133"/>
                <p:cNvSpPr txBox="1">
                  <a:spLocks noChangeArrowheads="1"/>
                </p:cNvSpPr>
                <p:nvPr/>
              </p:nvSpPr>
              <p:spPr bwMode="auto">
                <a:xfrm>
                  <a:off x="679" y="2169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302" name="Text Box 2134"/>
                <p:cNvSpPr txBox="1">
                  <a:spLocks noChangeArrowheads="1"/>
                </p:cNvSpPr>
                <p:nvPr/>
              </p:nvSpPr>
              <p:spPr bwMode="auto">
                <a:xfrm>
                  <a:off x="671" y="1933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90</a:t>
                  </a:r>
                </a:p>
              </p:txBody>
            </p:sp>
            <p:grpSp>
              <p:nvGrpSpPr>
                <p:cNvPr id="9324" name="Group 2156"/>
                <p:cNvGrpSpPr>
                  <a:grpSpLocks/>
                </p:cNvGrpSpPr>
                <p:nvPr/>
              </p:nvGrpSpPr>
              <p:grpSpPr bwMode="auto">
                <a:xfrm>
                  <a:off x="1017" y="1815"/>
                  <a:ext cx="2411" cy="1928"/>
                  <a:chOff x="1349" y="1737"/>
                  <a:chExt cx="2411" cy="1928"/>
                </a:xfrm>
              </p:grpSpPr>
              <p:sp>
                <p:nvSpPr>
                  <p:cNvPr id="9170" name="Rectangle 2002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1" name="Rectangle 2003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2" name="Rectangle 2004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3" name="Rectangle 2005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4" name="Rectangle 2006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424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5" name="Rectangle 2007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6" name="Rectangle 2008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7" name="Rectangle 2009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8" name="Rectangle 2010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9" name="Rectangle 2011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2" name="Rectangle 2014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3" name="Rectangle 2015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4" name="Rectangle 2016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5" name="Rectangle 2017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6" name="Rectangle 2018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183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7" name="Rectangle 2019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8" name="Rectangle 2020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9" name="Rectangle 2021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0" name="Rectangle 2022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1" name="Rectangle 2023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3" name="Rectangle 2025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4" name="Rectangle 2026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5" name="Rectangle 2027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6" name="Rectangle 2028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7" name="Rectangle 2029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942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8" name="Rectangle 2030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9" name="Rectangle 2031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0" name="Rectangle 2032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1" name="Rectangle 2033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2" name="Rectangle 2034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4" name="Rectangle 2036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5" name="Rectangle 2037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6" name="Rectangle 2038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7" name="Rectangle 2039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8" name="Rectangle 2040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700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9" name="Rectangle 2041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0" name="Rectangle 2042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1" name="Rectangle 2043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2" name="Rectangle 2044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3" name="Rectangle 2045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5" name="Rectangle 2047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6" name="Rectangle 2048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7" name="Rectangle 2049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8" name="Rectangle 2050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9" name="Rectangle 2051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460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0" name="Rectangle 2052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1" name="Rectangle 2053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2" name="Rectangle 2054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3" name="Rectangle 2055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4" name="Rectangle 2056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6" name="Rectangle 2058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7" name="Rectangle 2059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8" name="Rectangle 2060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9" name="Rectangle 2061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0" name="Rectangle 2062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219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1" name="Rectangle 2063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2" name="Rectangle 2064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3" name="Rectangle 2065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4" name="Rectangle 2066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5" name="Rectangle 2067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7" name="Rectangle 2069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8" name="Rectangle 2070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9" name="Rectangle 2071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0" name="Rectangle 2072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1" name="Rectangle 2073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977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2" name="Rectangle 2074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3" name="Rectangle 2075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4" name="Rectangle 2076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5" name="Rectangle 2077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6" name="Rectangle 2078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8" name="Rectangle 2080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9" name="Rectangle 2081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0" name="Rectangle 2082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1" name="Rectangle 2083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2" name="Rectangle 2084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737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3" name="Rectangle 2085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4" name="Rectangle 2086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5" name="Rectangle 2087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6" name="Rectangle 2088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7" name="Rectangle 2089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9315" name="Text Box 2147"/>
                <p:cNvSpPr txBox="1">
                  <a:spLocks noChangeArrowheads="1"/>
                </p:cNvSpPr>
                <p:nvPr/>
              </p:nvSpPr>
              <p:spPr bwMode="auto">
                <a:xfrm>
                  <a:off x="614" y="1707"/>
                  <a:ext cx="449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316" name="Text Box 2148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42" y="2600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Maths</a:t>
                  </a:r>
                </a:p>
              </p:txBody>
            </p:sp>
            <p:sp>
              <p:nvSpPr>
                <p:cNvPr id="9325" name="Line 2157"/>
                <p:cNvSpPr>
                  <a:spLocks noChangeShapeType="1"/>
                </p:cNvSpPr>
                <p:nvPr/>
              </p:nvSpPr>
              <p:spPr bwMode="auto">
                <a:xfrm>
                  <a:off x="1017" y="3743"/>
                  <a:ext cx="2411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282" name="Line 2114"/>
                <p:cNvSpPr>
                  <a:spLocks noChangeShapeType="1"/>
                </p:cNvSpPr>
                <p:nvPr/>
              </p:nvSpPr>
              <p:spPr bwMode="auto">
                <a:xfrm flipH="1">
                  <a:off x="1017" y="1814"/>
                  <a:ext cx="14" cy="193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28" name="Text Box 2160" descr="Parchment"/>
              <p:cNvSpPr txBox="1">
                <a:spLocks noChangeArrowheads="1"/>
              </p:cNvSpPr>
              <p:nvPr/>
            </p:nvSpPr>
            <p:spPr bwMode="auto">
              <a:xfrm>
                <a:off x="328" y="1486"/>
                <a:ext cx="5088" cy="252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(a)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Plot a 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scatter graph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for this data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.</a:t>
                </a:r>
              </a:p>
            </p:txBody>
          </p:sp>
          <p:sp>
            <p:nvSpPr>
              <p:cNvPr id="9351" name="Rectangle 2183"/>
              <p:cNvSpPr>
                <a:spLocks noChangeArrowheads="1"/>
              </p:cNvSpPr>
              <p:nvPr/>
            </p:nvSpPr>
            <p:spPr bwMode="auto">
              <a:xfrm>
                <a:off x="5066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95</a:t>
                </a:r>
              </a:p>
            </p:txBody>
          </p:sp>
          <p:sp>
            <p:nvSpPr>
              <p:cNvPr id="9350" name="Rectangle 2182"/>
              <p:cNvSpPr>
                <a:spLocks noChangeArrowheads="1"/>
              </p:cNvSpPr>
              <p:nvPr/>
            </p:nvSpPr>
            <p:spPr bwMode="auto">
              <a:xfrm>
                <a:off x="4600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49" name="Rectangle 2181"/>
              <p:cNvSpPr>
                <a:spLocks noChangeArrowheads="1"/>
              </p:cNvSpPr>
              <p:nvPr/>
            </p:nvSpPr>
            <p:spPr bwMode="auto">
              <a:xfrm>
                <a:off x="4134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75</a:t>
                </a:r>
              </a:p>
            </p:txBody>
          </p:sp>
          <p:sp>
            <p:nvSpPr>
              <p:cNvPr id="9348" name="Rectangle 2180"/>
              <p:cNvSpPr>
                <a:spLocks noChangeArrowheads="1"/>
              </p:cNvSpPr>
              <p:nvPr/>
            </p:nvSpPr>
            <p:spPr bwMode="auto">
              <a:xfrm>
                <a:off x="3668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47" name="Rectangle 2179"/>
              <p:cNvSpPr>
                <a:spLocks noChangeArrowheads="1"/>
              </p:cNvSpPr>
              <p:nvPr/>
            </p:nvSpPr>
            <p:spPr bwMode="auto">
              <a:xfrm>
                <a:off x="3202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46" name="Rectangle 2178"/>
              <p:cNvSpPr>
                <a:spLocks noChangeArrowheads="1"/>
              </p:cNvSpPr>
              <p:nvPr/>
            </p:nvSpPr>
            <p:spPr bwMode="auto">
              <a:xfrm>
                <a:off x="2735" y="1129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50</a:t>
                </a:r>
              </a:p>
            </p:txBody>
          </p:sp>
          <p:sp>
            <p:nvSpPr>
              <p:cNvPr id="9345" name="Rectangle 2177"/>
              <p:cNvSpPr>
                <a:spLocks noChangeArrowheads="1"/>
              </p:cNvSpPr>
              <p:nvPr/>
            </p:nvSpPr>
            <p:spPr bwMode="auto">
              <a:xfrm>
                <a:off x="2269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71</a:t>
                </a:r>
              </a:p>
            </p:txBody>
          </p:sp>
          <p:sp>
            <p:nvSpPr>
              <p:cNvPr id="9344" name="Rectangle 2176"/>
              <p:cNvSpPr>
                <a:spLocks noChangeArrowheads="1"/>
              </p:cNvSpPr>
              <p:nvPr/>
            </p:nvSpPr>
            <p:spPr bwMode="auto">
              <a:xfrm>
                <a:off x="1803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70</a:t>
                </a:r>
              </a:p>
            </p:txBody>
          </p:sp>
          <p:sp>
            <p:nvSpPr>
              <p:cNvPr id="9343" name="Rectangle 2175"/>
              <p:cNvSpPr>
                <a:spLocks noChangeArrowheads="1"/>
              </p:cNvSpPr>
              <p:nvPr/>
            </p:nvSpPr>
            <p:spPr bwMode="auto">
              <a:xfrm>
                <a:off x="1337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91</a:t>
                </a:r>
              </a:p>
            </p:txBody>
          </p:sp>
          <p:sp>
            <p:nvSpPr>
              <p:cNvPr id="9342" name="Rectangle 2174"/>
              <p:cNvSpPr>
                <a:spLocks noChangeArrowheads="1"/>
              </p:cNvSpPr>
              <p:nvPr/>
            </p:nvSpPr>
            <p:spPr bwMode="auto">
              <a:xfrm>
                <a:off x="871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48</a:t>
                </a:r>
              </a:p>
            </p:txBody>
          </p:sp>
          <p:sp>
            <p:nvSpPr>
              <p:cNvPr id="9341" name="Rectangle 2173"/>
              <p:cNvSpPr>
                <a:spLocks noChangeArrowheads="1"/>
              </p:cNvSpPr>
              <p:nvPr/>
            </p:nvSpPr>
            <p:spPr bwMode="auto">
              <a:xfrm>
                <a:off x="261" y="1147"/>
                <a:ext cx="558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Maths</a:t>
                </a:r>
              </a:p>
            </p:txBody>
          </p:sp>
          <p:sp>
            <p:nvSpPr>
              <p:cNvPr id="9340" name="Rectangle 2172"/>
              <p:cNvSpPr>
                <a:spLocks noChangeArrowheads="1"/>
              </p:cNvSpPr>
              <p:nvPr/>
            </p:nvSpPr>
            <p:spPr bwMode="auto">
              <a:xfrm>
                <a:off x="5066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39" name="Rectangle 2171"/>
              <p:cNvSpPr>
                <a:spLocks noChangeArrowheads="1"/>
              </p:cNvSpPr>
              <p:nvPr/>
            </p:nvSpPr>
            <p:spPr bwMode="auto">
              <a:xfrm>
                <a:off x="4600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45</a:t>
                </a:r>
              </a:p>
            </p:txBody>
          </p:sp>
          <p:sp>
            <p:nvSpPr>
              <p:cNvPr id="9338" name="Rectangle 2170"/>
              <p:cNvSpPr>
                <a:spLocks noChangeArrowheads="1"/>
              </p:cNvSpPr>
              <p:nvPr/>
            </p:nvSpPr>
            <p:spPr bwMode="auto">
              <a:xfrm>
                <a:off x="4134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67</a:t>
                </a:r>
              </a:p>
            </p:txBody>
          </p:sp>
          <p:sp>
            <p:nvSpPr>
              <p:cNvPr id="9337" name="Rectangle 2169"/>
              <p:cNvSpPr>
                <a:spLocks noChangeArrowheads="1"/>
              </p:cNvSpPr>
              <p:nvPr/>
            </p:nvSpPr>
            <p:spPr bwMode="auto">
              <a:xfrm>
                <a:off x="3668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56</a:t>
                </a:r>
              </a:p>
            </p:txBody>
          </p:sp>
          <p:sp>
            <p:nvSpPr>
              <p:cNvPr id="9336" name="Rectangle 2168"/>
              <p:cNvSpPr>
                <a:spLocks noChangeArrowheads="1"/>
              </p:cNvSpPr>
              <p:nvPr/>
            </p:nvSpPr>
            <p:spPr bwMode="auto">
              <a:xfrm>
                <a:off x="3202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73</a:t>
                </a:r>
              </a:p>
            </p:txBody>
          </p:sp>
          <p:sp>
            <p:nvSpPr>
              <p:cNvPr id="9335" name="Rectangle 2167"/>
              <p:cNvSpPr>
                <a:spLocks noChangeArrowheads="1"/>
              </p:cNvSpPr>
              <p:nvPr/>
            </p:nvSpPr>
            <p:spPr bwMode="auto">
              <a:xfrm>
                <a:off x="2735" y="880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30</a:t>
                </a:r>
              </a:p>
            </p:txBody>
          </p:sp>
          <p:sp>
            <p:nvSpPr>
              <p:cNvPr id="9334" name="Rectangle 2166"/>
              <p:cNvSpPr>
                <a:spLocks noChangeArrowheads="1"/>
              </p:cNvSpPr>
              <p:nvPr/>
            </p:nvSpPr>
            <p:spPr bwMode="auto">
              <a:xfrm>
                <a:off x="2269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33" name="Rectangle 2165"/>
              <p:cNvSpPr>
                <a:spLocks noChangeArrowheads="1"/>
              </p:cNvSpPr>
              <p:nvPr/>
            </p:nvSpPr>
            <p:spPr bwMode="auto">
              <a:xfrm>
                <a:off x="1803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32" name="Rectangle 2164"/>
              <p:cNvSpPr>
                <a:spLocks noChangeArrowheads="1"/>
              </p:cNvSpPr>
              <p:nvPr/>
            </p:nvSpPr>
            <p:spPr bwMode="auto">
              <a:xfrm>
                <a:off x="1337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79</a:t>
                </a:r>
              </a:p>
            </p:txBody>
          </p:sp>
          <p:sp>
            <p:nvSpPr>
              <p:cNvPr id="9331" name="Rectangle 2163"/>
              <p:cNvSpPr>
                <a:spLocks noChangeArrowheads="1"/>
              </p:cNvSpPr>
              <p:nvPr/>
            </p:nvSpPr>
            <p:spPr bwMode="auto">
              <a:xfrm>
                <a:off x="871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40</a:t>
                </a:r>
              </a:p>
            </p:txBody>
          </p:sp>
          <p:sp>
            <p:nvSpPr>
              <p:cNvPr id="9330" name="Rectangle 2162"/>
              <p:cNvSpPr>
                <a:spLocks noChangeArrowheads="1"/>
              </p:cNvSpPr>
              <p:nvPr/>
            </p:nvSpPr>
            <p:spPr bwMode="auto">
              <a:xfrm>
                <a:off x="244" y="913"/>
                <a:ext cx="642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Science</a:t>
                </a:r>
              </a:p>
            </p:txBody>
          </p:sp>
          <p:sp>
            <p:nvSpPr>
              <p:cNvPr id="9352" name="Line 2184"/>
              <p:cNvSpPr>
                <a:spLocks noChangeShapeType="1"/>
              </p:cNvSpPr>
              <p:nvPr/>
            </p:nvSpPr>
            <p:spPr bwMode="auto">
              <a:xfrm>
                <a:off x="267" y="880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3" name="Line 2185"/>
              <p:cNvSpPr>
                <a:spLocks noChangeShapeType="1"/>
              </p:cNvSpPr>
              <p:nvPr/>
            </p:nvSpPr>
            <p:spPr bwMode="auto">
              <a:xfrm>
                <a:off x="267" y="1125"/>
                <a:ext cx="5265" cy="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4" name="Line 2186"/>
              <p:cNvSpPr>
                <a:spLocks noChangeShapeType="1"/>
              </p:cNvSpPr>
              <p:nvPr/>
            </p:nvSpPr>
            <p:spPr bwMode="auto">
              <a:xfrm>
                <a:off x="267" y="1378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5" name="Line 2187"/>
              <p:cNvSpPr>
                <a:spLocks noChangeShapeType="1"/>
              </p:cNvSpPr>
              <p:nvPr/>
            </p:nvSpPr>
            <p:spPr bwMode="auto">
              <a:xfrm>
                <a:off x="267" y="889"/>
                <a:ext cx="1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6" name="Line 2188"/>
              <p:cNvSpPr>
                <a:spLocks noChangeShapeType="1"/>
              </p:cNvSpPr>
              <p:nvPr/>
            </p:nvSpPr>
            <p:spPr bwMode="auto">
              <a:xfrm>
                <a:off x="871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7" name="Line 2189"/>
              <p:cNvSpPr>
                <a:spLocks noChangeShapeType="1"/>
              </p:cNvSpPr>
              <p:nvPr/>
            </p:nvSpPr>
            <p:spPr bwMode="auto">
              <a:xfrm>
                <a:off x="1337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8" name="Line 2190"/>
              <p:cNvSpPr>
                <a:spLocks noChangeShapeType="1"/>
              </p:cNvSpPr>
              <p:nvPr/>
            </p:nvSpPr>
            <p:spPr bwMode="auto">
              <a:xfrm>
                <a:off x="1803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9" name="Line 2191"/>
              <p:cNvSpPr>
                <a:spLocks noChangeShapeType="1"/>
              </p:cNvSpPr>
              <p:nvPr/>
            </p:nvSpPr>
            <p:spPr bwMode="auto">
              <a:xfrm>
                <a:off x="2269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0" name="Line 2192"/>
              <p:cNvSpPr>
                <a:spLocks noChangeShapeType="1"/>
              </p:cNvSpPr>
              <p:nvPr/>
            </p:nvSpPr>
            <p:spPr bwMode="auto">
              <a:xfrm>
                <a:off x="2735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1" name="Line 2193"/>
              <p:cNvSpPr>
                <a:spLocks noChangeShapeType="1"/>
              </p:cNvSpPr>
              <p:nvPr/>
            </p:nvSpPr>
            <p:spPr bwMode="auto">
              <a:xfrm>
                <a:off x="3202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2" name="Line 2194"/>
              <p:cNvSpPr>
                <a:spLocks noChangeShapeType="1"/>
              </p:cNvSpPr>
              <p:nvPr/>
            </p:nvSpPr>
            <p:spPr bwMode="auto">
              <a:xfrm>
                <a:off x="3668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3" name="Line 2195"/>
              <p:cNvSpPr>
                <a:spLocks noChangeShapeType="1"/>
              </p:cNvSpPr>
              <p:nvPr/>
            </p:nvSpPr>
            <p:spPr bwMode="auto">
              <a:xfrm>
                <a:off x="4134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4" name="Line 2196"/>
              <p:cNvSpPr>
                <a:spLocks noChangeShapeType="1"/>
              </p:cNvSpPr>
              <p:nvPr/>
            </p:nvSpPr>
            <p:spPr bwMode="auto">
              <a:xfrm>
                <a:off x="4600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5" name="Line 2197"/>
              <p:cNvSpPr>
                <a:spLocks noChangeShapeType="1"/>
              </p:cNvSpPr>
              <p:nvPr/>
            </p:nvSpPr>
            <p:spPr bwMode="auto">
              <a:xfrm>
                <a:off x="5066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6" name="Line 2198"/>
              <p:cNvSpPr>
                <a:spLocks noChangeShapeType="1"/>
              </p:cNvSpPr>
              <p:nvPr/>
            </p:nvSpPr>
            <p:spPr bwMode="auto">
              <a:xfrm>
                <a:off x="5532" y="880"/>
                <a:ext cx="0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391" name="Group 2223"/>
            <p:cNvGrpSpPr>
              <a:grpSpLocks/>
            </p:cNvGrpSpPr>
            <p:nvPr/>
          </p:nvGrpSpPr>
          <p:grpSpPr bwMode="auto">
            <a:xfrm>
              <a:off x="1049" y="3519"/>
              <a:ext cx="281" cy="281"/>
              <a:chOff x="854" y="3609"/>
              <a:chExt cx="281" cy="281"/>
            </a:xfrm>
          </p:grpSpPr>
          <p:grpSp>
            <p:nvGrpSpPr>
              <p:cNvPr id="9390" name="Group 2222"/>
              <p:cNvGrpSpPr>
                <a:grpSpLocks/>
              </p:cNvGrpSpPr>
              <p:nvPr/>
            </p:nvGrpSpPr>
            <p:grpSpPr bwMode="auto">
              <a:xfrm>
                <a:off x="891" y="3616"/>
                <a:ext cx="244" cy="274"/>
                <a:chOff x="891" y="3616"/>
                <a:chExt cx="244" cy="274"/>
              </a:xfrm>
            </p:grpSpPr>
            <p:sp>
              <p:nvSpPr>
                <p:cNvPr id="9385" name="Line 2217"/>
                <p:cNvSpPr>
                  <a:spLocks noChangeShapeType="1"/>
                </p:cNvSpPr>
                <p:nvPr/>
              </p:nvSpPr>
              <p:spPr bwMode="auto">
                <a:xfrm>
                  <a:off x="900" y="3852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6" name="Freeform 2218"/>
                <p:cNvSpPr>
                  <a:spLocks/>
                </p:cNvSpPr>
                <p:nvPr/>
              </p:nvSpPr>
              <p:spPr bwMode="auto">
                <a:xfrm>
                  <a:off x="892" y="3806"/>
                  <a:ext cx="243" cy="84"/>
                </a:xfrm>
                <a:custGeom>
                  <a:avLst/>
                  <a:gdLst>
                    <a:gd name="T0" fmla="*/ 0 w 243"/>
                    <a:gd name="T1" fmla="*/ 48 h 84"/>
                    <a:gd name="T2" fmla="*/ 97 w 243"/>
                    <a:gd name="T3" fmla="*/ 48 h 84"/>
                    <a:gd name="T4" fmla="*/ 120 w 243"/>
                    <a:gd name="T5" fmla="*/ 0 h 84"/>
                    <a:gd name="T6" fmla="*/ 154 w 243"/>
                    <a:gd name="T7" fmla="*/ 84 h 84"/>
                    <a:gd name="T8" fmla="*/ 175 w 243"/>
                    <a:gd name="T9" fmla="*/ 44 h 84"/>
                    <a:gd name="T10" fmla="*/ 243 w 243"/>
                    <a:gd name="T11" fmla="*/ 44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43" h="84">
                      <a:moveTo>
                        <a:pt x="0" y="48"/>
                      </a:moveTo>
                      <a:lnTo>
                        <a:pt x="97" y="48"/>
                      </a:lnTo>
                      <a:lnTo>
                        <a:pt x="120" y="0"/>
                      </a:lnTo>
                      <a:lnTo>
                        <a:pt x="154" y="84"/>
                      </a:lnTo>
                      <a:lnTo>
                        <a:pt x="175" y="44"/>
                      </a:lnTo>
                      <a:lnTo>
                        <a:pt x="243" y="44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7" name="Line 2219"/>
                <p:cNvSpPr>
                  <a:spLocks noChangeShapeType="1"/>
                </p:cNvSpPr>
                <p:nvPr/>
              </p:nvSpPr>
              <p:spPr bwMode="auto">
                <a:xfrm rot="5400000">
                  <a:off x="774" y="3733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88" name="Freeform 2220"/>
              <p:cNvSpPr>
                <a:spLocks/>
              </p:cNvSpPr>
              <p:nvPr/>
            </p:nvSpPr>
            <p:spPr bwMode="auto">
              <a:xfrm rot="5400000">
                <a:off x="774" y="3689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9374" name="Oval 2206"/>
          <p:cNvSpPr>
            <a:spLocks noChangeArrowheads="1"/>
          </p:cNvSpPr>
          <p:nvPr/>
        </p:nvSpPr>
        <p:spPr bwMode="auto">
          <a:xfrm>
            <a:off x="2847974" y="459908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Text Box 118" descr="Parchment"/>
          <p:cNvSpPr txBox="1">
            <a:spLocks noChangeArrowheads="1"/>
          </p:cNvSpPr>
          <p:nvPr/>
        </p:nvSpPr>
        <p:spPr bwMode="auto">
          <a:xfrm>
            <a:off x="533400" y="261938"/>
            <a:ext cx="8077200" cy="708025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Ten students were surveyed to find the number of marks they received in a Maths test and a Science test. The results were:</a:t>
            </a:r>
          </a:p>
        </p:txBody>
      </p:sp>
      <p:sp>
        <p:nvSpPr>
          <p:cNvPr id="156" name="Oval 158"/>
          <p:cNvSpPr>
            <a:spLocks noChangeArrowheads="1"/>
          </p:cNvSpPr>
          <p:nvPr/>
        </p:nvSpPr>
        <p:spPr bwMode="auto">
          <a:xfrm>
            <a:off x="4352083" y="291887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7" name="Oval 160"/>
          <p:cNvSpPr>
            <a:spLocks noChangeArrowheads="1"/>
          </p:cNvSpPr>
          <p:nvPr/>
        </p:nvSpPr>
        <p:spPr bwMode="auto">
          <a:xfrm>
            <a:off x="3624193" y="3743031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8" name="Oval 160"/>
          <p:cNvSpPr>
            <a:spLocks noChangeArrowheads="1"/>
          </p:cNvSpPr>
          <p:nvPr/>
        </p:nvSpPr>
        <p:spPr bwMode="auto">
          <a:xfrm>
            <a:off x="3819815" y="370382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9" name="Oval 160"/>
          <p:cNvSpPr>
            <a:spLocks noChangeArrowheads="1"/>
          </p:cNvSpPr>
          <p:nvPr/>
        </p:nvSpPr>
        <p:spPr bwMode="auto">
          <a:xfrm>
            <a:off x="2477312" y="450628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0" name="Oval 160"/>
          <p:cNvSpPr>
            <a:spLocks noChangeArrowheads="1"/>
          </p:cNvSpPr>
          <p:nvPr/>
        </p:nvSpPr>
        <p:spPr bwMode="auto">
          <a:xfrm>
            <a:off x="4117232" y="3160899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1" name="Oval 160"/>
          <p:cNvSpPr>
            <a:spLocks noChangeArrowheads="1"/>
          </p:cNvSpPr>
          <p:nvPr/>
        </p:nvSpPr>
        <p:spPr bwMode="auto">
          <a:xfrm>
            <a:off x="3501184" y="3924487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2" name="Oval 161"/>
          <p:cNvSpPr>
            <a:spLocks noChangeArrowheads="1"/>
          </p:cNvSpPr>
          <p:nvPr/>
        </p:nvSpPr>
        <p:spPr bwMode="auto">
          <a:xfrm>
            <a:off x="3895264" y="3572061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" name="Oval 162"/>
          <p:cNvSpPr>
            <a:spLocks noChangeArrowheads="1"/>
          </p:cNvSpPr>
          <p:nvPr/>
        </p:nvSpPr>
        <p:spPr bwMode="auto">
          <a:xfrm>
            <a:off x="3051373" y="4118621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" name="Oval 163"/>
          <p:cNvSpPr>
            <a:spLocks noChangeArrowheads="1"/>
          </p:cNvSpPr>
          <p:nvPr/>
        </p:nvSpPr>
        <p:spPr bwMode="auto">
          <a:xfrm>
            <a:off x="4607298" y="2781486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5" name="Oval 594"/>
          <p:cNvSpPr>
            <a:spLocks noChangeArrowheads="1"/>
          </p:cNvSpPr>
          <p:nvPr/>
        </p:nvSpPr>
        <p:spPr bwMode="auto">
          <a:xfrm>
            <a:off x="3608738" y="3687619"/>
            <a:ext cx="95250" cy="952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6" name="Text Box 382" descr="Parchment"/>
          <p:cNvSpPr txBox="1">
            <a:spLocks noChangeArrowheads="1"/>
          </p:cNvSpPr>
          <p:nvPr/>
        </p:nvSpPr>
        <p:spPr bwMode="auto">
          <a:xfrm>
            <a:off x="5738019" y="2544154"/>
            <a:ext cx="3267075" cy="925513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>
                <a:solidFill>
                  <a:srgbClr val="FF0000"/>
                </a:solidFill>
                <a:latin typeface="Comic Sans MS" panose="030F0702030302020204" pitchFamily="66" charset="0"/>
              </a:rPr>
              <a:t>(b</a:t>
            </a:r>
            <a:r>
              <a:rPr lang="en-GB" altLang="en-US" sz="1800">
                <a:latin typeface="Comic Sans MS" panose="030F0702030302020204" pitchFamily="66" charset="0"/>
              </a:rPr>
              <a:t>) Draw a line of best fit and comment on the correlation.</a:t>
            </a:r>
          </a:p>
        </p:txBody>
      </p:sp>
      <p:sp>
        <p:nvSpPr>
          <p:cNvPr id="167" name="Text Box 593"/>
          <p:cNvSpPr txBox="1">
            <a:spLocks noChangeArrowheads="1"/>
          </p:cNvSpPr>
          <p:nvPr/>
        </p:nvSpPr>
        <p:spPr bwMode="auto">
          <a:xfrm>
            <a:off x="5737598" y="3713021"/>
            <a:ext cx="3238500" cy="923330"/>
          </a:xfrm>
          <a:prstGeom prst="rect">
            <a:avLst/>
          </a:prstGeom>
          <a:solidFill>
            <a:srgbClr val="FFFFCC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latin typeface="Comic Sans MS" panose="030F0702030302020204" pitchFamily="66" charset="0"/>
              </a:rPr>
              <a:t>If you have a calculator you can find the </a:t>
            </a: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mean</a:t>
            </a:r>
            <a:r>
              <a:rPr lang="en-GB" altLang="en-US" sz="1800" dirty="0">
                <a:latin typeface="Comic Sans MS" panose="030F0702030302020204" pitchFamily="66" charset="0"/>
              </a:rPr>
              <a:t> of each set of data.</a:t>
            </a:r>
            <a:endParaRPr lang="en-GB" altLang="en-US" sz="1800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617321" y="5193276"/>
            <a:ext cx="352667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800" dirty="0">
                <a:latin typeface="Comic Sans MS" panose="030F0702030302020204" pitchFamily="66" charset="0"/>
              </a:rPr>
              <a:t>Plot this point to help you draw the line of best fit. Ideally all lines of best fit should pass through it. </a:t>
            </a:r>
            <a:endParaRPr lang="en-GB" sz="1800" dirty="0"/>
          </a:p>
        </p:txBody>
      </p:sp>
      <p:sp>
        <p:nvSpPr>
          <p:cNvPr id="3" name="Rectangle 2"/>
          <p:cNvSpPr/>
          <p:nvPr/>
        </p:nvSpPr>
        <p:spPr>
          <a:xfrm>
            <a:off x="5601819" y="4905561"/>
            <a:ext cx="24320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Comic Sans MS" panose="030F0702030302020204" pitchFamily="66" charset="0"/>
              </a:rPr>
              <a:t>In this case: </a:t>
            </a: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(60, 71)</a:t>
            </a:r>
            <a:endParaRPr lang="en-GB" sz="1800" dirty="0"/>
          </a:p>
        </p:txBody>
      </p:sp>
      <p:sp>
        <p:nvSpPr>
          <p:cNvPr id="4" name="Rectangle 3"/>
          <p:cNvSpPr/>
          <p:nvPr/>
        </p:nvSpPr>
        <p:spPr>
          <a:xfrm>
            <a:off x="5769721" y="4623363"/>
            <a:ext cx="25875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(mean of x, mean of y)</a:t>
            </a:r>
            <a:endParaRPr lang="en-GB" sz="1800" dirty="0"/>
          </a:p>
        </p:txBody>
      </p:sp>
      <p:sp>
        <p:nvSpPr>
          <p:cNvPr id="168" name="Rectangle 167">
            <a:hlinkClick r:id="rId4"/>
            <a:extLst>
              <a:ext uri="{FF2B5EF4-FFF2-40B4-BE49-F238E27FC236}">
                <a16:creationId xmlns:a16="http://schemas.microsoft.com/office/drawing/2014/main" id="{6766AE33-8517-42DF-A685-9DEB3DF247F2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9" name="Rectangle 168">
            <a:hlinkClick r:id="rId4"/>
            <a:extLst>
              <a:ext uri="{FF2B5EF4-FFF2-40B4-BE49-F238E27FC236}">
                <a16:creationId xmlns:a16="http://schemas.microsoft.com/office/drawing/2014/main" id="{FE14BBE5-4C13-4E47-AAA7-B0D17D4437FE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0794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" grpId="0" animBg="1"/>
      <p:bldP spid="2" grpId="0"/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92" name="Group 2224"/>
          <p:cNvGrpSpPr>
            <a:grpSpLocks/>
          </p:cNvGrpSpPr>
          <p:nvPr/>
        </p:nvGrpSpPr>
        <p:grpSpPr bwMode="auto">
          <a:xfrm>
            <a:off x="400797" y="1114611"/>
            <a:ext cx="8394699" cy="5232400"/>
            <a:chOff x="244" y="880"/>
            <a:chExt cx="5288" cy="3296"/>
          </a:xfrm>
        </p:grpSpPr>
        <p:grpSp>
          <p:nvGrpSpPr>
            <p:cNvPr id="9377" name="Group 2209"/>
            <p:cNvGrpSpPr>
              <a:grpSpLocks/>
            </p:cNvGrpSpPr>
            <p:nvPr/>
          </p:nvGrpSpPr>
          <p:grpSpPr bwMode="auto">
            <a:xfrm>
              <a:off x="244" y="880"/>
              <a:ext cx="5288" cy="3296"/>
              <a:chOff x="244" y="880"/>
              <a:chExt cx="5288" cy="3296"/>
            </a:xfrm>
          </p:grpSpPr>
          <p:grpSp>
            <p:nvGrpSpPr>
              <p:cNvPr id="9376" name="Group 2208"/>
              <p:cNvGrpSpPr>
                <a:grpSpLocks/>
              </p:cNvGrpSpPr>
              <p:nvPr/>
            </p:nvGrpSpPr>
            <p:grpSpPr bwMode="auto">
              <a:xfrm>
                <a:off x="477" y="1724"/>
                <a:ext cx="3023" cy="2452"/>
                <a:chOff x="405" y="1707"/>
                <a:chExt cx="3023" cy="2452"/>
              </a:xfrm>
            </p:grpSpPr>
            <p:sp>
              <p:nvSpPr>
                <p:cNvPr id="9283" name="Text Box 2115"/>
                <p:cNvSpPr txBox="1">
                  <a:spLocks noChangeArrowheads="1"/>
                </p:cNvSpPr>
                <p:nvPr/>
              </p:nvSpPr>
              <p:spPr bwMode="auto">
                <a:xfrm>
                  <a:off x="1131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20</a:t>
                  </a:r>
                </a:p>
              </p:txBody>
            </p:sp>
            <p:sp>
              <p:nvSpPr>
                <p:cNvPr id="9284" name="Text Box 2116"/>
                <p:cNvSpPr txBox="1">
                  <a:spLocks noChangeArrowheads="1"/>
                </p:cNvSpPr>
                <p:nvPr/>
              </p:nvSpPr>
              <p:spPr bwMode="auto">
                <a:xfrm>
                  <a:off x="1395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86" name="Text Box 2118"/>
                <p:cNvSpPr txBox="1">
                  <a:spLocks noChangeArrowheads="1"/>
                </p:cNvSpPr>
                <p:nvPr/>
              </p:nvSpPr>
              <p:spPr bwMode="auto">
                <a:xfrm>
                  <a:off x="1659" y="3747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87" name="Text Box 2119"/>
                <p:cNvSpPr txBox="1">
                  <a:spLocks noChangeArrowheads="1"/>
                </p:cNvSpPr>
                <p:nvPr/>
              </p:nvSpPr>
              <p:spPr bwMode="auto">
                <a:xfrm>
                  <a:off x="1869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88" name="Text Box 2120"/>
                <p:cNvSpPr txBox="1">
                  <a:spLocks noChangeArrowheads="1"/>
                </p:cNvSpPr>
                <p:nvPr/>
              </p:nvSpPr>
              <p:spPr bwMode="auto">
                <a:xfrm>
                  <a:off x="2125" y="3743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289" name="Text Box 2121"/>
                <p:cNvSpPr txBox="1">
                  <a:spLocks noChangeArrowheads="1"/>
                </p:cNvSpPr>
                <p:nvPr/>
              </p:nvSpPr>
              <p:spPr bwMode="auto">
                <a:xfrm>
                  <a:off x="2365" y="3739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290" name="Text Box 2122"/>
                <p:cNvSpPr txBox="1">
                  <a:spLocks noChangeArrowheads="1"/>
                </p:cNvSpPr>
                <p:nvPr/>
              </p:nvSpPr>
              <p:spPr bwMode="auto">
                <a:xfrm>
                  <a:off x="2561" y="3743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291" name="Text Box 2123"/>
                <p:cNvSpPr txBox="1">
                  <a:spLocks noChangeArrowheads="1"/>
                </p:cNvSpPr>
                <p:nvPr/>
              </p:nvSpPr>
              <p:spPr bwMode="auto">
                <a:xfrm>
                  <a:off x="2809" y="3751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1400" dirty="0">
                      <a:latin typeface="Comic Sans MS" panose="030F0702030302020204" pitchFamily="66" charset="0"/>
                    </a:rPr>
                    <a:t>90</a:t>
                  </a:r>
                  <a:endParaRPr lang="en-GB" altLang="en-US" sz="14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9292" name="Text Box 2124"/>
                <p:cNvSpPr txBox="1">
                  <a:spLocks noChangeArrowheads="1"/>
                </p:cNvSpPr>
                <p:nvPr/>
              </p:nvSpPr>
              <p:spPr bwMode="auto">
                <a:xfrm>
                  <a:off x="3033" y="3747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294" name="Text Box 2126"/>
                <p:cNvSpPr txBox="1">
                  <a:spLocks noChangeArrowheads="1"/>
                </p:cNvSpPr>
                <p:nvPr/>
              </p:nvSpPr>
              <p:spPr bwMode="auto">
                <a:xfrm>
                  <a:off x="1731" y="3909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Science</a:t>
                  </a:r>
                </a:p>
              </p:txBody>
            </p:sp>
            <p:sp>
              <p:nvSpPr>
                <p:cNvPr id="9295" name="Text Box 2127"/>
                <p:cNvSpPr txBox="1">
                  <a:spLocks noChangeArrowheads="1"/>
                </p:cNvSpPr>
                <p:nvPr/>
              </p:nvSpPr>
              <p:spPr bwMode="auto">
                <a:xfrm>
                  <a:off x="675" y="337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97" name="Text Box 2129"/>
                <p:cNvSpPr txBox="1">
                  <a:spLocks noChangeArrowheads="1"/>
                </p:cNvSpPr>
                <p:nvPr/>
              </p:nvSpPr>
              <p:spPr bwMode="auto">
                <a:xfrm>
                  <a:off x="675" y="3125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98" name="Text Box 2130"/>
                <p:cNvSpPr txBox="1">
                  <a:spLocks noChangeArrowheads="1"/>
                </p:cNvSpPr>
                <p:nvPr/>
              </p:nvSpPr>
              <p:spPr bwMode="auto">
                <a:xfrm>
                  <a:off x="663" y="28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99" name="Text Box 2131"/>
                <p:cNvSpPr txBox="1">
                  <a:spLocks noChangeArrowheads="1"/>
                </p:cNvSpPr>
                <p:nvPr/>
              </p:nvSpPr>
              <p:spPr bwMode="auto">
                <a:xfrm>
                  <a:off x="667" y="265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300" name="Text Box 2132"/>
                <p:cNvSpPr txBox="1">
                  <a:spLocks noChangeArrowheads="1"/>
                </p:cNvSpPr>
                <p:nvPr/>
              </p:nvSpPr>
              <p:spPr bwMode="auto">
                <a:xfrm>
                  <a:off x="683" y="23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301" name="Text Box 2133"/>
                <p:cNvSpPr txBox="1">
                  <a:spLocks noChangeArrowheads="1"/>
                </p:cNvSpPr>
                <p:nvPr/>
              </p:nvSpPr>
              <p:spPr bwMode="auto">
                <a:xfrm>
                  <a:off x="679" y="2169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302" name="Text Box 2134"/>
                <p:cNvSpPr txBox="1">
                  <a:spLocks noChangeArrowheads="1"/>
                </p:cNvSpPr>
                <p:nvPr/>
              </p:nvSpPr>
              <p:spPr bwMode="auto">
                <a:xfrm>
                  <a:off x="671" y="1933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90</a:t>
                  </a:r>
                </a:p>
              </p:txBody>
            </p:sp>
            <p:grpSp>
              <p:nvGrpSpPr>
                <p:cNvPr id="9324" name="Group 2156"/>
                <p:cNvGrpSpPr>
                  <a:grpSpLocks/>
                </p:cNvGrpSpPr>
                <p:nvPr/>
              </p:nvGrpSpPr>
              <p:grpSpPr bwMode="auto">
                <a:xfrm>
                  <a:off x="1017" y="1815"/>
                  <a:ext cx="2411" cy="1928"/>
                  <a:chOff x="1349" y="1737"/>
                  <a:chExt cx="2411" cy="1928"/>
                </a:xfrm>
              </p:grpSpPr>
              <p:sp>
                <p:nvSpPr>
                  <p:cNvPr id="9170" name="Rectangle 2002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1" name="Rectangle 2003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2" name="Rectangle 2004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3" name="Rectangle 2005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4" name="Rectangle 2006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424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5" name="Rectangle 2007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6" name="Rectangle 2008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7" name="Rectangle 2009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8" name="Rectangle 2010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9" name="Rectangle 2011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2" name="Rectangle 2014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3" name="Rectangle 2015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4" name="Rectangle 2016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5" name="Rectangle 2017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6" name="Rectangle 2018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183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7" name="Rectangle 2019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8" name="Rectangle 2020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9" name="Rectangle 2021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0" name="Rectangle 2022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1" name="Rectangle 2023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3" name="Rectangle 2025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4" name="Rectangle 2026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5" name="Rectangle 2027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6" name="Rectangle 2028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7" name="Rectangle 2029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942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8" name="Rectangle 2030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9" name="Rectangle 2031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0" name="Rectangle 2032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1" name="Rectangle 2033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2" name="Rectangle 2034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4" name="Rectangle 2036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5" name="Rectangle 2037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6" name="Rectangle 2038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7" name="Rectangle 2039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8" name="Rectangle 2040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700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9" name="Rectangle 2041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0" name="Rectangle 2042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1" name="Rectangle 2043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2" name="Rectangle 2044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3" name="Rectangle 2045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5" name="Rectangle 2047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6" name="Rectangle 2048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7" name="Rectangle 2049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8" name="Rectangle 2050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9" name="Rectangle 2051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460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0" name="Rectangle 2052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1" name="Rectangle 2053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2" name="Rectangle 2054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3" name="Rectangle 2055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4" name="Rectangle 2056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6" name="Rectangle 2058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7" name="Rectangle 2059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8" name="Rectangle 2060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9" name="Rectangle 2061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0" name="Rectangle 2062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219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1" name="Rectangle 2063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2" name="Rectangle 2064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3" name="Rectangle 2065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4" name="Rectangle 2066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5" name="Rectangle 2067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7" name="Rectangle 2069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8" name="Rectangle 2070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9" name="Rectangle 2071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0" name="Rectangle 2072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1" name="Rectangle 2073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977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2" name="Rectangle 2074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3" name="Rectangle 2075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4" name="Rectangle 2076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5" name="Rectangle 2077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6" name="Rectangle 2078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8" name="Rectangle 2080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9" name="Rectangle 2081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0" name="Rectangle 2082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1" name="Rectangle 2083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2" name="Rectangle 2084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737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3" name="Rectangle 2085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4" name="Rectangle 2086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5" name="Rectangle 2087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6" name="Rectangle 2088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7" name="Rectangle 2089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9315" name="Text Box 2147"/>
                <p:cNvSpPr txBox="1">
                  <a:spLocks noChangeArrowheads="1"/>
                </p:cNvSpPr>
                <p:nvPr/>
              </p:nvSpPr>
              <p:spPr bwMode="auto">
                <a:xfrm>
                  <a:off x="614" y="1707"/>
                  <a:ext cx="449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316" name="Text Box 2148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42" y="2600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Maths</a:t>
                  </a:r>
                </a:p>
              </p:txBody>
            </p:sp>
            <p:sp>
              <p:nvSpPr>
                <p:cNvPr id="9325" name="Line 2157"/>
                <p:cNvSpPr>
                  <a:spLocks noChangeShapeType="1"/>
                </p:cNvSpPr>
                <p:nvPr/>
              </p:nvSpPr>
              <p:spPr bwMode="auto">
                <a:xfrm>
                  <a:off x="1017" y="3743"/>
                  <a:ext cx="2411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282" name="Line 2114"/>
                <p:cNvSpPr>
                  <a:spLocks noChangeShapeType="1"/>
                </p:cNvSpPr>
                <p:nvPr/>
              </p:nvSpPr>
              <p:spPr bwMode="auto">
                <a:xfrm flipH="1">
                  <a:off x="1017" y="1814"/>
                  <a:ext cx="14" cy="193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28" name="Text Box 2160" descr="Parchment"/>
              <p:cNvSpPr txBox="1">
                <a:spLocks noChangeArrowheads="1"/>
              </p:cNvSpPr>
              <p:nvPr/>
            </p:nvSpPr>
            <p:spPr bwMode="auto">
              <a:xfrm>
                <a:off x="328" y="1486"/>
                <a:ext cx="5088" cy="252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(a)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Plot a 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scatter graph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for this data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.</a:t>
                </a:r>
              </a:p>
            </p:txBody>
          </p:sp>
          <p:sp>
            <p:nvSpPr>
              <p:cNvPr id="9351" name="Rectangle 2183"/>
              <p:cNvSpPr>
                <a:spLocks noChangeArrowheads="1"/>
              </p:cNvSpPr>
              <p:nvPr/>
            </p:nvSpPr>
            <p:spPr bwMode="auto">
              <a:xfrm>
                <a:off x="5066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95</a:t>
                </a:r>
              </a:p>
            </p:txBody>
          </p:sp>
          <p:sp>
            <p:nvSpPr>
              <p:cNvPr id="9350" name="Rectangle 2182"/>
              <p:cNvSpPr>
                <a:spLocks noChangeArrowheads="1"/>
              </p:cNvSpPr>
              <p:nvPr/>
            </p:nvSpPr>
            <p:spPr bwMode="auto">
              <a:xfrm>
                <a:off x="4600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49" name="Rectangle 2181"/>
              <p:cNvSpPr>
                <a:spLocks noChangeArrowheads="1"/>
              </p:cNvSpPr>
              <p:nvPr/>
            </p:nvSpPr>
            <p:spPr bwMode="auto">
              <a:xfrm>
                <a:off x="4134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75</a:t>
                </a:r>
              </a:p>
            </p:txBody>
          </p:sp>
          <p:sp>
            <p:nvSpPr>
              <p:cNvPr id="9348" name="Rectangle 2180"/>
              <p:cNvSpPr>
                <a:spLocks noChangeArrowheads="1"/>
              </p:cNvSpPr>
              <p:nvPr/>
            </p:nvSpPr>
            <p:spPr bwMode="auto">
              <a:xfrm>
                <a:off x="3668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47" name="Rectangle 2179"/>
              <p:cNvSpPr>
                <a:spLocks noChangeArrowheads="1"/>
              </p:cNvSpPr>
              <p:nvPr/>
            </p:nvSpPr>
            <p:spPr bwMode="auto">
              <a:xfrm>
                <a:off x="3202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46" name="Rectangle 2178"/>
              <p:cNvSpPr>
                <a:spLocks noChangeArrowheads="1"/>
              </p:cNvSpPr>
              <p:nvPr/>
            </p:nvSpPr>
            <p:spPr bwMode="auto">
              <a:xfrm>
                <a:off x="2735" y="1129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50</a:t>
                </a:r>
              </a:p>
            </p:txBody>
          </p:sp>
          <p:sp>
            <p:nvSpPr>
              <p:cNvPr id="9345" name="Rectangle 2177"/>
              <p:cNvSpPr>
                <a:spLocks noChangeArrowheads="1"/>
              </p:cNvSpPr>
              <p:nvPr/>
            </p:nvSpPr>
            <p:spPr bwMode="auto">
              <a:xfrm>
                <a:off x="2269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71</a:t>
                </a:r>
              </a:p>
            </p:txBody>
          </p:sp>
          <p:sp>
            <p:nvSpPr>
              <p:cNvPr id="9344" name="Rectangle 2176"/>
              <p:cNvSpPr>
                <a:spLocks noChangeArrowheads="1"/>
              </p:cNvSpPr>
              <p:nvPr/>
            </p:nvSpPr>
            <p:spPr bwMode="auto">
              <a:xfrm>
                <a:off x="1803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70</a:t>
                </a:r>
              </a:p>
            </p:txBody>
          </p:sp>
          <p:sp>
            <p:nvSpPr>
              <p:cNvPr id="9343" name="Rectangle 2175"/>
              <p:cNvSpPr>
                <a:spLocks noChangeArrowheads="1"/>
              </p:cNvSpPr>
              <p:nvPr/>
            </p:nvSpPr>
            <p:spPr bwMode="auto">
              <a:xfrm>
                <a:off x="1337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91</a:t>
                </a:r>
              </a:p>
            </p:txBody>
          </p:sp>
          <p:sp>
            <p:nvSpPr>
              <p:cNvPr id="9342" name="Rectangle 2174"/>
              <p:cNvSpPr>
                <a:spLocks noChangeArrowheads="1"/>
              </p:cNvSpPr>
              <p:nvPr/>
            </p:nvSpPr>
            <p:spPr bwMode="auto">
              <a:xfrm>
                <a:off x="871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48</a:t>
                </a:r>
              </a:p>
            </p:txBody>
          </p:sp>
          <p:sp>
            <p:nvSpPr>
              <p:cNvPr id="9341" name="Rectangle 2173"/>
              <p:cNvSpPr>
                <a:spLocks noChangeArrowheads="1"/>
              </p:cNvSpPr>
              <p:nvPr/>
            </p:nvSpPr>
            <p:spPr bwMode="auto">
              <a:xfrm>
                <a:off x="261" y="1147"/>
                <a:ext cx="558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Maths</a:t>
                </a:r>
              </a:p>
            </p:txBody>
          </p:sp>
          <p:sp>
            <p:nvSpPr>
              <p:cNvPr id="9340" name="Rectangle 2172"/>
              <p:cNvSpPr>
                <a:spLocks noChangeArrowheads="1"/>
              </p:cNvSpPr>
              <p:nvPr/>
            </p:nvSpPr>
            <p:spPr bwMode="auto">
              <a:xfrm>
                <a:off x="5066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39" name="Rectangle 2171"/>
              <p:cNvSpPr>
                <a:spLocks noChangeArrowheads="1"/>
              </p:cNvSpPr>
              <p:nvPr/>
            </p:nvSpPr>
            <p:spPr bwMode="auto">
              <a:xfrm>
                <a:off x="4600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45</a:t>
                </a:r>
              </a:p>
            </p:txBody>
          </p:sp>
          <p:sp>
            <p:nvSpPr>
              <p:cNvPr id="9338" name="Rectangle 2170"/>
              <p:cNvSpPr>
                <a:spLocks noChangeArrowheads="1"/>
              </p:cNvSpPr>
              <p:nvPr/>
            </p:nvSpPr>
            <p:spPr bwMode="auto">
              <a:xfrm>
                <a:off x="4134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67</a:t>
                </a:r>
              </a:p>
            </p:txBody>
          </p:sp>
          <p:sp>
            <p:nvSpPr>
              <p:cNvPr id="9337" name="Rectangle 2169"/>
              <p:cNvSpPr>
                <a:spLocks noChangeArrowheads="1"/>
              </p:cNvSpPr>
              <p:nvPr/>
            </p:nvSpPr>
            <p:spPr bwMode="auto">
              <a:xfrm>
                <a:off x="3668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56</a:t>
                </a:r>
              </a:p>
            </p:txBody>
          </p:sp>
          <p:sp>
            <p:nvSpPr>
              <p:cNvPr id="9336" name="Rectangle 2168"/>
              <p:cNvSpPr>
                <a:spLocks noChangeArrowheads="1"/>
              </p:cNvSpPr>
              <p:nvPr/>
            </p:nvSpPr>
            <p:spPr bwMode="auto">
              <a:xfrm>
                <a:off x="3202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73</a:t>
                </a:r>
              </a:p>
            </p:txBody>
          </p:sp>
          <p:sp>
            <p:nvSpPr>
              <p:cNvPr id="9335" name="Rectangle 2167"/>
              <p:cNvSpPr>
                <a:spLocks noChangeArrowheads="1"/>
              </p:cNvSpPr>
              <p:nvPr/>
            </p:nvSpPr>
            <p:spPr bwMode="auto">
              <a:xfrm>
                <a:off x="2735" y="880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30</a:t>
                </a:r>
              </a:p>
            </p:txBody>
          </p:sp>
          <p:sp>
            <p:nvSpPr>
              <p:cNvPr id="9334" name="Rectangle 2166"/>
              <p:cNvSpPr>
                <a:spLocks noChangeArrowheads="1"/>
              </p:cNvSpPr>
              <p:nvPr/>
            </p:nvSpPr>
            <p:spPr bwMode="auto">
              <a:xfrm>
                <a:off x="2269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33" name="Rectangle 2165"/>
              <p:cNvSpPr>
                <a:spLocks noChangeArrowheads="1"/>
              </p:cNvSpPr>
              <p:nvPr/>
            </p:nvSpPr>
            <p:spPr bwMode="auto">
              <a:xfrm>
                <a:off x="1803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32" name="Rectangle 2164"/>
              <p:cNvSpPr>
                <a:spLocks noChangeArrowheads="1"/>
              </p:cNvSpPr>
              <p:nvPr/>
            </p:nvSpPr>
            <p:spPr bwMode="auto">
              <a:xfrm>
                <a:off x="1337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79</a:t>
                </a:r>
              </a:p>
            </p:txBody>
          </p:sp>
          <p:sp>
            <p:nvSpPr>
              <p:cNvPr id="9331" name="Rectangle 2163"/>
              <p:cNvSpPr>
                <a:spLocks noChangeArrowheads="1"/>
              </p:cNvSpPr>
              <p:nvPr/>
            </p:nvSpPr>
            <p:spPr bwMode="auto">
              <a:xfrm>
                <a:off x="871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40</a:t>
                </a:r>
              </a:p>
            </p:txBody>
          </p:sp>
          <p:sp>
            <p:nvSpPr>
              <p:cNvPr id="9330" name="Rectangle 2162"/>
              <p:cNvSpPr>
                <a:spLocks noChangeArrowheads="1"/>
              </p:cNvSpPr>
              <p:nvPr/>
            </p:nvSpPr>
            <p:spPr bwMode="auto">
              <a:xfrm>
                <a:off x="244" y="913"/>
                <a:ext cx="642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Science</a:t>
                </a:r>
              </a:p>
            </p:txBody>
          </p:sp>
          <p:sp>
            <p:nvSpPr>
              <p:cNvPr id="9352" name="Line 2184"/>
              <p:cNvSpPr>
                <a:spLocks noChangeShapeType="1"/>
              </p:cNvSpPr>
              <p:nvPr/>
            </p:nvSpPr>
            <p:spPr bwMode="auto">
              <a:xfrm>
                <a:off x="267" y="880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3" name="Line 2185"/>
              <p:cNvSpPr>
                <a:spLocks noChangeShapeType="1"/>
              </p:cNvSpPr>
              <p:nvPr/>
            </p:nvSpPr>
            <p:spPr bwMode="auto">
              <a:xfrm>
                <a:off x="267" y="1125"/>
                <a:ext cx="5265" cy="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4" name="Line 2186"/>
              <p:cNvSpPr>
                <a:spLocks noChangeShapeType="1"/>
              </p:cNvSpPr>
              <p:nvPr/>
            </p:nvSpPr>
            <p:spPr bwMode="auto">
              <a:xfrm>
                <a:off x="267" y="1378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5" name="Line 2187"/>
              <p:cNvSpPr>
                <a:spLocks noChangeShapeType="1"/>
              </p:cNvSpPr>
              <p:nvPr/>
            </p:nvSpPr>
            <p:spPr bwMode="auto">
              <a:xfrm>
                <a:off x="267" y="889"/>
                <a:ext cx="1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6" name="Line 2188"/>
              <p:cNvSpPr>
                <a:spLocks noChangeShapeType="1"/>
              </p:cNvSpPr>
              <p:nvPr/>
            </p:nvSpPr>
            <p:spPr bwMode="auto">
              <a:xfrm>
                <a:off x="871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7" name="Line 2189"/>
              <p:cNvSpPr>
                <a:spLocks noChangeShapeType="1"/>
              </p:cNvSpPr>
              <p:nvPr/>
            </p:nvSpPr>
            <p:spPr bwMode="auto">
              <a:xfrm>
                <a:off x="1337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8" name="Line 2190"/>
              <p:cNvSpPr>
                <a:spLocks noChangeShapeType="1"/>
              </p:cNvSpPr>
              <p:nvPr/>
            </p:nvSpPr>
            <p:spPr bwMode="auto">
              <a:xfrm>
                <a:off x="1803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9" name="Line 2191"/>
              <p:cNvSpPr>
                <a:spLocks noChangeShapeType="1"/>
              </p:cNvSpPr>
              <p:nvPr/>
            </p:nvSpPr>
            <p:spPr bwMode="auto">
              <a:xfrm>
                <a:off x="2269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0" name="Line 2192"/>
              <p:cNvSpPr>
                <a:spLocks noChangeShapeType="1"/>
              </p:cNvSpPr>
              <p:nvPr/>
            </p:nvSpPr>
            <p:spPr bwMode="auto">
              <a:xfrm>
                <a:off x="2735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1" name="Line 2193"/>
              <p:cNvSpPr>
                <a:spLocks noChangeShapeType="1"/>
              </p:cNvSpPr>
              <p:nvPr/>
            </p:nvSpPr>
            <p:spPr bwMode="auto">
              <a:xfrm>
                <a:off x="3202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2" name="Line 2194"/>
              <p:cNvSpPr>
                <a:spLocks noChangeShapeType="1"/>
              </p:cNvSpPr>
              <p:nvPr/>
            </p:nvSpPr>
            <p:spPr bwMode="auto">
              <a:xfrm>
                <a:off x="3668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3" name="Line 2195"/>
              <p:cNvSpPr>
                <a:spLocks noChangeShapeType="1"/>
              </p:cNvSpPr>
              <p:nvPr/>
            </p:nvSpPr>
            <p:spPr bwMode="auto">
              <a:xfrm>
                <a:off x="4134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4" name="Line 2196"/>
              <p:cNvSpPr>
                <a:spLocks noChangeShapeType="1"/>
              </p:cNvSpPr>
              <p:nvPr/>
            </p:nvSpPr>
            <p:spPr bwMode="auto">
              <a:xfrm>
                <a:off x="4600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5" name="Line 2197"/>
              <p:cNvSpPr>
                <a:spLocks noChangeShapeType="1"/>
              </p:cNvSpPr>
              <p:nvPr/>
            </p:nvSpPr>
            <p:spPr bwMode="auto">
              <a:xfrm>
                <a:off x="5066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6" name="Line 2198"/>
              <p:cNvSpPr>
                <a:spLocks noChangeShapeType="1"/>
              </p:cNvSpPr>
              <p:nvPr/>
            </p:nvSpPr>
            <p:spPr bwMode="auto">
              <a:xfrm>
                <a:off x="5532" y="880"/>
                <a:ext cx="0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391" name="Group 2223"/>
            <p:cNvGrpSpPr>
              <a:grpSpLocks/>
            </p:cNvGrpSpPr>
            <p:nvPr/>
          </p:nvGrpSpPr>
          <p:grpSpPr bwMode="auto">
            <a:xfrm>
              <a:off x="1049" y="3519"/>
              <a:ext cx="281" cy="281"/>
              <a:chOff x="854" y="3609"/>
              <a:chExt cx="281" cy="281"/>
            </a:xfrm>
          </p:grpSpPr>
          <p:grpSp>
            <p:nvGrpSpPr>
              <p:cNvPr id="9390" name="Group 2222"/>
              <p:cNvGrpSpPr>
                <a:grpSpLocks/>
              </p:cNvGrpSpPr>
              <p:nvPr/>
            </p:nvGrpSpPr>
            <p:grpSpPr bwMode="auto">
              <a:xfrm>
                <a:off x="891" y="3616"/>
                <a:ext cx="244" cy="274"/>
                <a:chOff x="891" y="3616"/>
                <a:chExt cx="244" cy="274"/>
              </a:xfrm>
            </p:grpSpPr>
            <p:sp>
              <p:nvSpPr>
                <p:cNvPr id="9385" name="Line 2217"/>
                <p:cNvSpPr>
                  <a:spLocks noChangeShapeType="1"/>
                </p:cNvSpPr>
                <p:nvPr/>
              </p:nvSpPr>
              <p:spPr bwMode="auto">
                <a:xfrm>
                  <a:off x="900" y="3852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6" name="Freeform 2218"/>
                <p:cNvSpPr>
                  <a:spLocks/>
                </p:cNvSpPr>
                <p:nvPr/>
              </p:nvSpPr>
              <p:spPr bwMode="auto">
                <a:xfrm>
                  <a:off x="892" y="3806"/>
                  <a:ext cx="243" cy="84"/>
                </a:xfrm>
                <a:custGeom>
                  <a:avLst/>
                  <a:gdLst>
                    <a:gd name="T0" fmla="*/ 0 w 243"/>
                    <a:gd name="T1" fmla="*/ 48 h 84"/>
                    <a:gd name="T2" fmla="*/ 97 w 243"/>
                    <a:gd name="T3" fmla="*/ 48 h 84"/>
                    <a:gd name="T4" fmla="*/ 120 w 243"/>
                    <a:gd name="T5" fmla="*/ 0 h 84"/>
                    <a:gd name="T6" fmla="*/ 154 w 243"/>
                    <a:gd name="T7" fmla="*/ 84 h 84"/>
                    <a:gd name="T8" fmla="*/ 175 w 243"/>
                    <a:gd name="T9" fmla="*/ 44 h 84"/>
                    <a:gd name="T10" fmla="*/ 243 w 243"/>
                    <a:gd name="T11" fmla="*/ 44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43" h="84">
                      <a:moveTo>
                        <a:pt x="0" y="48"/>
                      </a:moveTo>
                      <a:lnTo>
                        <a:pt x="97" y="48"/>
                      </a:lnTo>
                      <a:lnTo>
                        <a:pt x="120" y="0"/>
                      </a:lnTo>
                      <a:lnTo>
                        <a:pt x="154" y="84"/>
                      </a:lnTo>
                      <a:lnTo>
                        <a:pt x="175" y="44"/>
                      </a:lnTo>
                      <a:lnTo>
                        <a:pt x="243" y="44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7" name="Line 2219"/>
                <p:cNvSpPr>
                  <a:spLocks noChangeShapeType="1"/>
                </p:cNvSpPr>
                <p:nvPr/>
              </p:nvSpPr>
              <p:spPr bwMode="auto">
                <a:xfrm rot="5400000">
                  <a:off x="774" y="3733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88" name="Freeform 2220"/>
              <p:cNvSpPr>
                <a:spLocks/>
              </p:cNvSpPr>
              <p:nvPr/>
            </p:nvSpPr>
            <p:spPr bwMode="auto">
              <a:xfrm rot="5400000">
                <a:off x="774" y="3689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9374" name="Oval 2206"/>
          <p:cNvSpPr>
            <a:spLocks noChangeArrowheads="1"/>
          </p:cNvSpPr>
          <p:nvPr/>
        </p:nvSpPr>
        <p:spPr bwMode="auto">
          <a:xfrm>
            <a:off x="2847974" y="459908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Text Box 118" descr="Parchment"/>
          <p:cNvSpPr txBox="1">
            <a:spLocks noChangeArrowheads="1"/>
          </p:cNvSpPr>
          <p:nvPr/>
        </p:nvSpPr>
        <p:spPr bwMode="auto">
          <a:xfrm>
            <a:off x="533400" y="261938"/>
            <a:ext cx="8077200" cy="708025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Ten students were surveyed to find the number of marks they received in a Maths test and a Science test. The results were:</a:t>
            </a:r>
          </a:p>
        </p:txBody>
      </p:sp>
      <p:sp>
        <p:nvSpPr>
          <p:cNvPr id="156" name="Oval 158"/>
          <p:cNvSpPr>
            <a:spLocks noChangeArrowheads="1"/>
          </p:cNvSpPr>
          <p:nvPr/>
        </p:nvSpPr>
        <p:spPr bwMode="auto">
          <a:xfrm>
            <a:off x="4352083" y="291887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7" name="Oval 160"/>
          <p:cNvSpPr>
            <a:spLocks noChangeArrowheads="1"/>
          </p:cNvSpPr>
          <p:nvPr/>
        </p:nvSpPr>
        <p:spPr bwMode="auto">
          <a:xfrm>
            <a:off x="3624193" y="3743031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8" name="Oval 160"/>
          <p:cNvSpPr>
            <a:spLocks noChangeArrowheads="1"/>
          </p:cNvSpPr>
          <p:nvPr/>
        </p:nvSpPr>
        <p:spPr bwMode="auto">
          <a:xfrm>
            <a:off x="3819815" y="370382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9" name="Oval 160"/>
          <p:cNvSpPr>
            <a:spLocks noChangeArrowheads="1"/>
          </p:cNvSpPr>
          <p:nvPr/>
        </p:nvSpPr>
        <p:spPr bwMode="auto">
          <a:xfrm>
            <a:off x="2477312" y="450628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0" name="Oval 160"/>
          <p:cNvSpPr>
            <a:spLocks noChangeArrowheads="1"/>
          </p:cNvSpPr>
          <p:nvPr/>
        </p:nvSpPr>
        <p:spPr bwMode="auto">
          <a:xfrm>
            <a:off x="4117232" y="3160899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1" name="Oval 160"/>
          <p:cNvSpPr>
            <a:spLocks noChangeArrowheads="1"/>
          </p:cNvSpPr>
          <p:nvPr/>
        </p:nvSpPr>
        <p:spPr bwMode="auto">
          <a:xfrm>
            <a:off x="3501184" y="3924487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2" name="Oval 161"/>
          <p:cNvSpPr>
            <a:spLocks noChangeArrowheads="1"/>
          </p:cNvSpPr>
          <p:nvPr/>
        </p:nvSpPr>
        <p:spPr bwMode="auto">
          <a:xfrm>
            <a:off x="3895264" y="3572061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" name="Oval 162"/>
          <p:cNvSpPr>
            <a:spLocks noChangeArrowheads="1"/>
          </p:cNvSpPr>
          <p:nvPr/>
        </p:nvSpPr>
        <p:spPr bwMode="auto">
          <a:xfrm>
            <a:off x="3051373" y="4118621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" name="Oval 163"/>
          <p:cNvSpPr>
            <a:spLocks noChangeArrowheads="1"/>
          </p:cNvSpPr>
          <p:nvPr/>
        </p:nvSpPr>
        <p:spPr bwMode="auto">
          <a:xfrm>
            <a:off x="4607298" y="2781486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5" name="Oval 594"/>
          <p:cNvSpPr>
            <a:spLocks noChangeArrowheads="1"/>
          </p:cNvSpPr>
          <p:nvPr/>
        </p:nvSpPr>
        <p:spPr bwMode="auto">
          <a:xfrm>
            <a:off x="3608738" y="3687619"/>
            <a:ext cx="95250" cy="952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6" name="Text Box 382" descr="Parchment"/>
          <p:cNvSpPr txBox="1">
            <a:spLocks noChangeArrowheads="1"/>
          </p:cNvSpPr>
          <p:nvPr/>
        </p:nvSpPr>
        <p:spPr bwMode="auto">
          <a:xfrm>
            <a:off x="5738019" y="2544154"/>
            <a:ext cx="3267075" cy="925513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>
                <a:solidFill>
                  <a:srgbClr val="FF0000"/>
                </a:solidFill>
                <a:latin typeface="Comic Sans MS" panose="030F0702030302020204" pitchFamily="66" charset="0"/>
              </a:rPr>
              <a:t>(b</a:t>
            </a:r>
            <a:r>
              <a:rPr lang="en-GB" altLang="en-US" sz="1800">
                <a:latin typeface="Comic Sans MS" panose="030F0702030302020204" pitchFamily="66" charset="0"/>
              </a:rPr>
              <a:t>) Draw a line of best fit and comment on the correlation.</a:t>
            </a:r>
          </a:p>
        </p:txBody>
      </p:sp>
      <p:sp>
        <p:nvSpPr>
          <p:cNvPr id="168" name="Line 371"/>
          <p:cNvSpPr>
            <a:spLocks noChangeShapeType="1"/>
          </p:cNvSpPr>
          <p:nvPr/>
        </p:nvSpPr>
        <p:spPr bwMode="auto">
          <a:xfrm flipV="1">
            <a:off x="1894260" y="2608729"/>
            <a:ext cx="3000469" cy="2688944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5847930" y="3429320"/>
            <a:ext cx="31281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Positive, strong correlation</a:t>
            </a:r>
            <a:endParaRPr lang="en-GB" sz="1800" dirty="0"/>
          </a:p>
        </p:txBody>
      </p:sp>
      <p:sp>
        <p:nvSpPr>
          <p:cNvPr id="169" name="Text Box 593"/>
          <p:cNvSpPr txBox="1">
            <a:spLocks noChangeArrowheads="1"/>
          </p:cNvSpPr>
          <p:nvPr/>
        </p:nvSpPr>
        <p:spPr bwMode="auto">
          <a:xfrm>
            <a:off x="5737598" y="3713021"/>
            <a:ext cx="3238500" cy="923330"/>
          </a:xfrm>
          <a:prstGeom prst="rect">
            <a:avLst/>
          </a:prstGeom>
          <a:solidFill>
            <a:srgbClr val="FFFFCC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latin typeface="Comic Sans MS" panose="030F0702030302020204" pitchFamily="66" charset="0"/>
              </a:rPr>
              <a:t>If you have a calculator you can find the </a:t>
            </a: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mean</a:t>
            </a:r>
            <a:r>
              <a:rPr lang="en-GB" altLang="en-US" sz="1800" dirty="0">
                <a:latin typeface="Comic Sans MS" panose="030F0702030302020204" pitchFamily="66" charset="0"/>
              </a:rPr>
              <a:t> of each set of data.</a:t>
            </a:r>
            <a:endParaRPr lang="en-GB" altLang="en-US" sz="1800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171" name="Rectangle 170"/>
          <p:cNvSpPr/>
          <p:nvPr/>
        </p:nvSpPr>
        <p:spPr>
          <a:xfrm>
            <a:off x="5643171" y="5217241"/>
            <a:ext cx="352667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800" dirty="0">
                <a:latin typeface="Comic Sans MS" panose="030F0702030302020204" pitchFamily="66" charset="0"/>
              </a:rPr>
              <a:t>Plot this point to help you draw the line of best fit. Ideally all lines of best fit should pass through it. </a:t>
            </a:r>
            <a:endParaRPr lang="en-GB" sz="1800" dirty="0"/>
          </a:p>
        </p:txBody>
      </p:sp>
      <p:sp>
        <p:nvSpPr>
          <p:cNvPr id="172" name="Rectangle 171"/>
          <p:cNvSpPr/>
          <p:nvPr/>
        </p:nvSpPr>
        <p:spPr>
          <a:xfrm>
            <a:off x="5639995" y="4897253"/>
            <a:ext cx="24320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latin typeface="Comic Sans MS" panose="030F0702030302020204" pitchFamily="66" charset="0"/>
              </a:rPr>
              <a:t>In this case: </a:t>
            </a: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(60, 71)</a:t>
            </a:r>
            <a:endParaRPr lang="en-GB" sz="1800" dirty="0"/>
          </a:p>
        </p:txBody>
      </p:sp>
      <p:sp>
        <p:nvSpPr>
          <p:cNvPr id="173" name="Rectangle 172"/>
          <p:cNvSpPr/>
          <p:nvPr/>
        </p:nvSpPr>
        <p:spPr>
          <a:xfrm>
            <a:off x="5769721" y="4623363"/>
            <a:ext cx="25875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(mean of x, mean of y)</a:t>
            </a:r>
            <a:endParaRPr lang="en-GB" sz="1800" dirty="0"/>
          </a:p>
        </p:txBody>
      </p:sp>
      <p:sp>
        <p:nvSpPr>
          <p:cNvPr id="174" name="Rectangle 173">
            <a:hlinkClick r:id="rId4"/>
            <a:extLst>
              <a:ext uri="{FF2B5EF4-FFF2-40B4-BE49-F238E27FC236}">
                <a16:creationId xmlns:a16="http://schemas.microsoft.com/office/drawing/2014/main" id="{8C726DF0-4C50-4C1A-93AE-2F2715273387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5" name="Rectangle 174">
            <a:hlinkClick r:id="rId4"/>
            <a:extLst>
              <a:ext uri="{FF2B5EF4-FFF2-40B4-BE49-F238E27FC236}">
                <a16:creationId xmlns:a16="http://schemas.microsoft.com/office/drawing/2014/main" id="{8D5BF106-3B84-4001-8CA9-17E799E0B82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745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" grpId="0" animBg="1"/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92" name="Group 2224"/>
          <p:cNvGrpSpPr>
            <a:grpSpLocks/>
          </p:cNvGrpSpPr>
          <p:nvPr/>
        </p:nvGrpSpPr>
        <p:grpSpPr bwMode="auto">
          <a:xfrm>
            <a:off x="400797" y="1114611"/>
            <a:ext cx="8394699" cy="5232400"/>
            <a:chOff x="244" y="880"/>
            <a:chExt cx="5288" cy="3296"/>
          </a:xfrm>
        </p:grpSpPr>
        <p:grpSp>
          <p:nvGrpSpPr>
            <p:cNvPr id="9377" name="Group 2209"/>
            <p:cNvGrpSpPr>
              <a:grpSpLocks/>
            </p:cNvGrpSpPr>
            <p:nvPr/>
          </p:nvGrpSpPr>
          <p:grpSpPr bwMode="auto">
            <a:xfrm>
              <a:off x="244" y="880"/>
              <a:ext cx="5288" cy="3296"/>
              <a:chOff x="244" y="880"/>
              <a:chExt cx="5288" cy="3296"/>
            </a:xfrm>
          </p:grpSpPr>
          <p:grpSp>
            <p:nvGrpSpPr>
              <p:cNvPr id="9376" name="Group 2208"/>
              <p:cNvGrpSpPr>
                <a:grpSpLocks/>
              </p:cNvGrpSpPr>
              <p:nvPr/>
            </p:nvGrpSpPr>
            <p:grpSpPr bwMode="auto">
              <a:xfrm>
                <a:off x="477" y="1724"/>
                <a:ext cx="3023" cy="2452"/>
                <a:chOff x="405" y="1707"/>
                <a:chExt cx="3023" cy="2452"/>
              </a:xfrm>
            </p:grpSpPr>
            <p:sp>
              <p:nvSpPr>
                <p:cNvPr id="9283" name="Text Box 2115"/>
                <p:cNvSpPr txBox="1">
                  <a:spLocks noChangeArrowheads="1"/>
                </p:cNvSpPr>
                <p:nvPr/>
              </p:nvSpPr>
              <p:spPr bwMode="auto">
                <a:xfrm>
                  <a:off x="1131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20</a:t>
                  </a:r>
                </a:p>
              </p:txBody>
            </p:sp>
            <p:sp>
              <p:nvSpPr>
                <p:cNvPr id="9284" name="Text Box 2116"/>
                <p:cNvSpPr txBox="1">
                  <a:spLocks noChangeArrowheads="1"/>
                </p:cNvSpPr>
                <p:nvPr/>
              </p:nvSpPr>
              <p:spPr bwMode="auto">
                <a:xfrm>
                  <a:off x="1395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86" name="Text Box 2118"/>
                <p:cNvSpPr txBox="1">
                  <a:spLocks noChangeArrowheads="1"/>
                </p:cNvSpPr>
                <p:nvPr/>
              </p:nvSpPr>
              <p:spPr bwMode="auto">
                <a:xfrm>
                  <a:off x="1659" y="3747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87" name="Text Box 2119"/>
                <p:cNvSpPr txBox="1">
                  <a:spLocks noChangeArrowheads="1"/>
                </p:cNvSpPr>
                <p:nvPr/>
              </p:nvSpPr>
              <p:spPr bwMode="auto">
                <a:xfrm>
                  <a:off x="1869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88" name="Text Box 2120"/>
                <p:cNvSpPr txBox="1">
                  <a:spLocks noChangeArrowheads="1"/>
                </p:cNvSpPr>
                <p:nvPr/>
              </p:nvSpPr>
              <p:spPr bwMode="auto">
                <a:xfrm>
                  <a:off x="2125" y="3743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289" name="Text Box 2121"/>
                <p:cNvSpPr txBox="1">
                  <a:spLocks noChangeArrowheads="1"/>
                </p:cNvSpPr>
                <p:nvPr/>
              </p:nvSpPr>
              <p:spPr bwMode="auto">
                <a:xfrm>
                  <a:off x="2365" y="3739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290" name="Text Box 2122"/>
                <p:cNvSpPr txBox="1">
                  <a:spLocks noChangeArrowheads="1"/>
                </p:cNvSpPr>
                <p:nvPr/>
              </p:nvSpPr>
              <p:spPr bwMode="auto">
                <a:xfrm>
                  <a:off x="2561" y="3743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291" name="Text Box 2123"/>
                <p:cNvSpPr txBox="1">
                  <a:spLocks noChangeArrowheads="1"/>
                </p:cNvSpPr>
                <p:nvPr/>
              </p:nvSpPr>
              <p:spPr bwMode="auto">
                <a:xfrm>
                  <a:off x="2809" y="3751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1400" dirty="0">
                      <a:latin typeface="Comic Sans MS" panose="030F0702030302020204" pitchFamily="66" charset="0"/>
                    </a:rPr>
                    <a:t>90</a:t>
                  </a:r>
                  <a:endParaRPr lang="en-GB" altLang="en-US" sz="14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9292" name="Text Box 2124"/>
                <p:cNvSpPr txBox="1">
                  <a:spLocks noChangeArrowheads="1"/>
                </p:cNvSpPr>
                <p:nvPr/>
              </p:nvSpPr>
              <p:spPr bwMode="auto">
                <a:xfrm>
                  <a:off x="3033" y="3747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294" name="Text Box 2126"/>
                <p:cNvSpPr txBox="1">
                  <a:spLocks noChangeArrowheads="1"/>
                </p:cNvSpPr>
                <p:nvPr/>
              </p:nvSpPr>
              <p:spPr bwMode="auto">
                <a:xfrm>
                  <a:off x="1731" y="3909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Science</a:t>
                  </a:r>
                </a:p>
              </p:txBody>
            </p:sp>
            <p:sp>
              <p:nvSpPr>
                <p:cNvPr id="9295" name="Text Box 2127"/>
                <p:cNvSpPr txBox="1">
                  <a:spLocks noChangeArrowheads="1"/>
                </p:cNvSpPr>
                <p:nvPr/>
              </p:nvSpPr>
              <p:spPr bwMode="auto">
                <a:xfrm>
                  <a:off x="675" y="337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97" name="Text Box 2129"/>
                <p:cNvSpPr txBox="1">
                  <a:spLocks noChangeArrowheads="1"/>
                </p:cNvSpPr>
                <p:nvPr/>
              </p:nvSpPr>
              <p:spPr bwMode="auto">
                <a:xfrm>
                  <a:off x="675" y="3125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98" name="Text Box 2130"/>
                <p:cNvSpPr txBox="1">
                  <a:spLocks noChangeArrowheads="1"/>
                </p:cNvSpPr>
                <p:nvPr/>
              </p:nvSpPr>
              <p:spPr bwMode="auto">
                <a:xfrm>
                  <a:off x="663" y="28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99" name="Text Box 2131"/>
                <p:cNvSpPr txBox="1">
                  <a:spLocks noChangeArrowheads="1"/>
                </p:cNvSpPr>
                <p:nvPr/>
              </p:nvSpPr>
              <p:spPr bwMode="auto">
                <a:xfrm>
                  <a:off x="667" y="265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300" name="Text Box 2132"/>
                <p:cNvSpPr txBox="1">
                  <a:spLocks noChangeArrowheads="1"/>
                </p:cNvSpPr>
                <p:nvPr/>
              </p:nvSpPr>
              <p:spPr bwMode="auto">
                <a:xfrm>
                  <a:off x="683" y="23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301" name="Text Box 2133"/>
                <p:cNvSpPr txBox="1">
                  <a:spLocks noChangeArrowheads="1"/>
                </p:cNvSpPr>
                <p:nvPr/>
              </p:nvSpPr>
              <p:spPr bwMode="auto">
                <a:xfrm>
                  <a:off x="679" y="2169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302" name="Text Box 2134"/>
                <p:cNvSpPr txBox="1">
                  <a:spLocks noChangeArrowheads="1"/>
                </p:cNvSpPr>
                <p:nvPr/>
              </p:nvSpPr>
              <p:spPr bwMode="auto">
                <a:xfrm>
                  <a:off x="671" y="1933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90</a:t>
                  </a:r>
                </a:p>
              </p:txBody>
            </p:sp>
            <p:grpSp>
              <p:nvGrpSpPr>
                <p:cNvPr id="9324" name="Group 2156"/>
                <p:cNvGrpSpPr>
                  <a:grpSpLocks/>
                </p:cNvGrpSpPr>
                <p:nvPr/>
              </p:nvGrpSpPr>
              <p:grpSpPr bwMode="auto">
                <a:xfrm>
                  <a:off x="1017" y="1815"/>
                  <a:ext cx="2411" cy="1928"/>
                  <a:chOff x="1349" y="1737"/>
                  <a:chExt cx="2411" cy="1928"/>
                </a:xfrm>
              </p:grpSpPr>
              <p:sp>
                <p:nvSpPr>
                  <p:cNvPr id="9170" name="Rectangle 2002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1" name="Rectangle 2003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2" name="Rectangle 2004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3" name="Rectangle 2005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4" name="Rectangle 2006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424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5" name="Rectangle 2007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6" name="Rectangle 2008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7" name="Rectangle 2009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8" name="Rectangle 2010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9" name="Rectangle 2011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2" name="Rectangle 2014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3" name="Rectangle 2015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4" name="Rectangle 2016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5" name="Rectangle 2017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6" name="Rectangle 2018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183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7" name="Rectangle 2019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8" name="Rectangle 2020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9" name="Rectangle 2021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0" name="Rectangle 2022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1" name="Rectangle 2023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3" name="Rectangle 2025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4" name="Rectangle 2026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5" name="Rectangle 2027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6" name="Rectangle 2028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7" name="Rectangle 2029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942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8" name="Rectangle 2030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9" name="Rectangle 2031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0" name="Rectangle 2032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1" name="Rectangle 2033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2" name="Rectangle 2034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4" name="Rectangle 2036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5" name="Rectangle 2037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6" name="Rectangle 2038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7" name="Rectangle 2039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8" name="Rectangle 2040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700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9" name="Rectangle 2041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0" name="Rectangle 2042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1" name="Rectangle 2043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2" name="Rectangle 2044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3" name="Rectangle 2045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5" name="Rectangle 2047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6" name="Rectangle 2048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7" name="Rectangle 2049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8" name="Rectangle 2050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9" name="Rectangle 2051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460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0" name="Rectangle 2052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1" name="Rectangle 2053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2" name="Rectangle 2054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3" name="Rectangle 2055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4" name="Rectangle 2056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6" name="Rectangle 2058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7" name="Rectangle 2059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8" name="Rectangle 2060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9" name="Rectangle 2061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0" name="Rectangle 2062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219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1" name="Rectangle 2063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2" name="Rectangle 2064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3" name="Rectangle 2065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4" name="Rectangle 2066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5" name="Rectangle 2067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7" name="Rectangle 2069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8" name="Rectangle 2070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9" name="Rectangle 2071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0" name="Rectangle 2072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1" name="Rectangle 2073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977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2" name="Rectangle 2074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3" name="Rectangle 2075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4" name="Rectangle 2076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5" name="Rectangle 2077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6" name="Rectangle 2078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8" name="Rectangle 2080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9" name="Rectangle 2081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0" name="Rectangle 2082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1" name="Rectangle 2083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2" name="Rectangle 2084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737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3" name="Rectangle 2085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4" name="Rectangle 2086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5" name="Rectangle 2087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6" name="Rectangle 2088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7" name="Rectangle 2089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9315" name="Text Box 2147"/>
                <p:cNvSpPr txBox="1">
                  <a:spLocks noChangeArrowheads="1"/>
                </p:cNvSpPr>
                <p:nvPr/>
              </p:nvSpPr>
              <p:spPr bwMode="auto">
                <a:xfrm>
                  <a:off x="614" y="1707"/>
                  <a:ext cx="449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316" name="Text Box 2148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42" y="2600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Maths</a:t>
                  </a:r>
                </a:p>
              </p:txBody>
            </p:sp>
            <p:sp>
              <p:nvSpPr>
                <p:cNvPr id="9325" name="Line 2157"/>
                <p:cNvSpPr>
                  <a:spLocks noChangeShapeType="1"/>
                </p:cNvSpPr>
                <p:nvPr/>
              </p:nvSpPr>
              <p:spPr bwMode="auto">
                <a:xfrm>
                  <a:off x="1017" y="3743"/>
                  <a:ext cx="2411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282" name="Line 2114"/>
                <p:cNvSpPr>
                  <a:spLocks noChangeShapeType="1"/>
                </p:cNvSpPr>
                <p:nvPr/>
              </p:nvSpPr>
              <p:spPr bwMode="auto">
                <a:xfrm flipH="1">
                  <a:off x="1017" y="1814"/>
                  <a:ext cx="14" cy="193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28" name="Text Box 2160" descr="Parchment"/>
              <p:cNvSpPr txBox="1">
                <a:spLocks noChangeArrowheads="1"/>
              </p:cNvSpPr>
              <p:nvPr/>
            </p:nvSpPr>
            <p:spPr bwMode="auto">
              <a:xfrm>
                <a:off x="328" y="1486"/>
                <a:ext cx="5088" cy="252"/>
              </a:xfrm>
              <a:prstGeom prst="rect">
                <a:avLst/>
              </a:prstGeom>
              <a:blipFill dpi="0" rotWithShape="0">
                <a:blip r:embed="rId4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(a)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Plot a 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scatter graph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for this data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.</a:t>
                </a:r>
              </a:p>
            </p:txBody>
          </p:sp>
          <p:sp>
            <p:nvSpPr>
              <p:cNvPr id="9351" name="Rectangle 2183"/>
              <p:cNvSpPr>
                <a:spLocks noChangeArrowheads="1"/>
              </p:cNvSpPr>
              <p:nvPr/>
            </p:nvSpPr>
            <p:spPr bwMode="auto">
              <a:xfrm>
                <a:off x="5066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95</a:t>
                </a:r>
              </a:p>
            </p:txBody>
          </p:sp>
          <p:sp>
            <p:nvSpPr>
              <p:cNvPr id="9350" name="Rectangle 2182"/>
              <p:cNvSpPr>
                <a:spLocks noChangeArrowheads="1"/>
              </p:cNvSpPr>
              <p:nvPr/>
            </p:nvSpPr>
            <p:spPr bwMode="auto">
              <a:xfrm>
                <a:off x="4600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49" name="Rectangle 2181"/>
              <p:cNvSpPr>
                <a:spLocks noChangeArrowheads="1"/>
              </p:cNvSpPr>
              <p:nvPr/>
            </p:nvSpPr>
            <p:spPr bwMode="auto">
              <a:xfrm>
                <a:off x="4134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75</a:t>
                </a:r>
              </a:p>
            </p:txBody>
          </p:sp>
          <p:sp>
            <p:nvSpPr>
              <p:cNvPr id="9348" name="Rectangle 2180"/>
              <p:cNvSpPr>
                <a:spLocks noChangeArrowheads="1"/>
              </p:cNvSpPr>
              <p:nvPr/>
            </p:nvSpPr>
            <p:spPr bwMode="auto">
              <a:xfrm>
                <a:off x="3668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47" name="Rectangle 2179"/>
              <p:cNvSpPr>
                <a:spLocks noChangeArrowheads="1"/>
              </p:cNvSpPr>
              <p:nvPr/>
            </p:nvSpPr>
            <p:spPr bwMode="auto">
              <a:xfrm>
                <a:off x="3202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46" name="Rectangle 2178"/>
              <p:cNvSpPr>
                <a:spLocks noChangeArrowheads="1"/>
              </p:cNvSpPr>
              <p:nvPr/>
            </p:nvSpPr>
            <p:spPr bwMode="auto">
              <a:xfrm>
                <a:off x="2735" y="1129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50</a:t>
                </a:r>
              </a:p>
            </p:txBody>
          </p:sp>
          <p:sp>
            <p:nvSpPr>
              <p:cNvPr id="9345" name="Rectangle 2177"/>
              <p:cNvSpPr>
                <a:spLocks noChangeArrowheads="1"/>
              </p:cNvSpPr>
              <p:nvPr/>
            </p:nvSpPr>
            <p:spPr bwMode="auto">
              <a:xfrm>
                <a:off x="2269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71</a:t>
                </a:r>
              </a:p>
            </p:txBody>
          </p:sp>
          <p:sp>
            <p:nvSpPr>
              <p:cNvPr id="9344" name="Rectangle 2176"/>
              <p:cNvSpPr>
                <a:spLocks noChangeArrowheads="1"/>
              </p:cNvSpPr>
              <p:nvPr/>
            </p:nvSpPr>
            <p:spPr bwMode="auto">
              <a:xfrm>
                <a:off x="1803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70</a:t>
                </a:r>
              </a:p>
            </p:txBody>
          </p:sp>
          <p:sp>
            <p:nvSpPr>
              <p:cNvPr id="9343" name="Rectangle 2175"/>
              <p:cNvSpPr>
                <a:spLocks noChangeArrowheads="1"/>
              </p:cNvSpPr>
              <p:nvPr/>
            </p:nvSpPr>
            <p:spPr bwMode="auto">
              <a:xfrm>
                <a:off x="1337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91</a:t>
                </a:r>
              </a:p>
            </p:txBody>
          </p:sp>
          <p:sp>
            <p:nvSpPr>
              <p:cNvPr id="9342" name="Rectangle 2174"/>
              <p:cNvSpPr>
                <a:spLocks noChangeArrowheads="1"/>
              </p:cNvSpPr>
              <p:nvPr/>
            </p:nvSpPr>
            <p:spPr bwMode="auto">
              <a:xfrm>
                <a:off x="871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48</a:t>
                </a:r>
              </a:p>
            </p:txBody>
          </p:sp>
          <p:sp>
            <p:nvSpPr>
              <p:cNvPr id="9341" name="Rectangle 2173"/>
              <p:cNvSpPr>
                <a:spLocks noChangeArrowheads="1"/>
              </p:cNvSpPr>
              <p:nvPr/>
            </p:nvSpPr>
            <p:spPr bwMode="auto">
              <a:xfrm>
                <a:off x="261" y="1147"/>
                <a:ext cx="558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Maths</a:t>
                </a:r>
              </a:p>
            </p:txBody>
          </p:sp>
          <p:sp>
            <p:nvSpPr>
              <p:cNvPr id="9340" name="Rectangle 2172"/>
              <p:cNvSpPr>
                <a:spLocks noChangeArrowheads="1"/>
              </p:cNvSpPr>
              <p:nvPr/>
            </p:nvSpPr>
            <p:spPr bwMode="auto">
              <a:xfrm>
                <a:off x="5066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39" name="Rectangle 2171"/>
              <p:cNvSpPr>
                <a:spLocks noChangeArrowheads="1"/>
              </p:cNvSpPr>
              <p:nvPr/>
            </p:nvSpPr>
            <p:spPr bwMode="auto">
              <a:xfrm>
                <a:off x="4600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45</a:t>
                </a:r>
              </a:p>
            </p:txBody>
          </p:sp>
          <p:sp>
            <p:nvSpPr>
              <p:cNvPr id="9338" name="Rectangle 2170"/>
              <p:cNvSpPr>
                <a:spLocks noChangeArrowheads="1"/>
              </p:cNvSpPr>
              <p:nvPr/>
            </p:nvSpPr>
            <p:spPr bwMode="auto">
              <a:xfrm>
                <a:off x="4134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67</a:t>
                </a:r>
              </a:p>
            </p:txBody>
          </p:sp>
          <p:sp>
            <p:nvSpPr>
              <p:cNvPr id="9337" name="Rectangle 2169"/>
              <p:cNvSpPr>
                <a:spLocks noChangeArrowheads="1"/>
              </p:cNvSpPr>
              <p:nvPr/>
            </p:nvSpPr>
            <p:spPr bwMode="auto">
              <a:xfrm>
                <a:off x="3668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56</a:t>
                </a:r>
              </a:p>
            </p:txBody>
          </p:sp>
          <p:sp>
            <p:nvSpPr>
              <p:cNvPr id="9336" name="Rectangle 2168"/>
              <p:cNvSpPr>
                <a:spLocks noChangeArrowheads="1"/>
              </p:cNvSpPr>
              <p:nvPr/>
            </p:nvSpPr>
            <p:spPr bwMode="auto">
              <a:xfrm>
                <a:off x="3202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73</a:t>
                </a:r>
              </a:p>
            </p:txBody>
          </p:sp>
          <p:sp>
            <p:nvSpPr>
              <p:cNvPr id="9335" name="Rectangle 2167"/>
              <p:cNvSpPr>
                <a:spLocks noChangeArrowheads="1"/>
              </p:cNvSpPr>
              <p:nvPr/>
            </p:nvSpPr>
            <p:spPr bwMode="auto">
              <a:xfrm>
                <a:off x="2735" y="880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30</a:t>
                </a:r>
              </a:p>
            </p:txBody>
          </p:sp>
          <p:sp>
            <p:nvSpPr>
              <p:cNvPr id="9334" name="Rectangle 2166"/>
              <p:cNvSpPr>
                <a:spLocks noChangeArrowheads="1"/>
              </p:cNvSpPr>
              <p:nvPr/>
            </p:nvSpPr>
            <p:spPr bwMode="auto">
              <a:xfrm>
                <a:off x="2269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33" name="Rectangle 2165"/>
              <p:cNvSpPr>
                <a:spLocks noChangeArrowheads="1"/>
              </p:cNvSpPr>
              <p:nvPr/>
            </p:nvSpPr>
            <p:spPr bwMode="auto">
              <a:xfrm>
                <a:off x="1803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32" name="Rectangle 2164"/>
              <p:cNvSpPr>
                <a:spLocks noChangeArrowheads="1"/>
              </p:cNvSpPr>
              <p:nvPr/>
            </p:nvSpPr>
            <p:spPr bwMode="auto">
              <a:xfrm>
                <a:off x="1337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79</a:t>
                </a:r>
              </a:p>
            </p:txBody>
          </p:sp>
          <p:sp>
            <p:nvSpPr>
              <p:cNvPr id="9331" name="Rectangle 2163"/>
              <p:cNvSpPr>
                <a:spLocks noChangeArrowheads="1"/>
              </p:cNvSpPr>
              <p:nvPr/>
            </p:nvSpPr>
            <p:spPr bwMode="auto">
              <a:xfrm>
                <a:off x="871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40</a:t>
                </a:r>
              </a:p>
            </p:txBody>
          </p:sp>
          <p:sp>
            <p:nvSpPr>
              <p:cNvPr id="9330" name="Rectangle 2162"/>
              <p:cNvSpPr>
                <a:spLocks noChangeArrowheads="1"/>
              </p:cNvSpPr>
              <p:nvPr/>
            </p:nvSpPr>
            <p:spPr bwMode="auto">
              <a:xfrm>
                <a:off x="244" y="913"/>
                <a:ext cx="642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Science</a:t>
                </a:r>
              </a:p>
            </p:txBody>
          </p:sp>
          <p:sp>
            <p:nvSpPr>
              <p:cNvPr id="9352" name="Line 2184"/>
              <p:cNvSpPr>
                <a:spLocks noChangeShapeType="1"/>
              </p:cNvSpPr>
              <p:nvPr/>
            </p:nvSpPr>
            <p:spPr bwMode="auto">
              <a:xfrm>
                <a:off x="267" y="880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3" name="Line 2185"/>
              <p:cNvSpPr>
                <a:spLocks noChangeShapeType="1"/>
              </p:cNvSpPr>
              <p:nvPr/>
            </p:nvSpPr>
            <p:spPr bwMode="auto">
              <a:xfrm>
                <a:off x="267" y="1125"/>
                <a:ext cx="5265" cy="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4" name="Line 2186"/>
              <p:cNvSpPr>
                <a:spLocks noChangeShapeType="1"/>
              </p:cNvSpPr>
              <p:nvPr/>
            </p:nvSpPr>
            <p:spPr bwMode="auto">
              <a:xfrm>
                <a:off x="267" y="1378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5" name="Line 2187"/>
              <p:cNvSpPr>
                <a:spLocks noChangeShapeType="1"/>
              </p:cNvSpPr>
              <p:nvPr/>
            </p:nvSpPr>
            <p:spPr bwMode="auto">
              <a:xfrm>
                <a:off x="267" y="889"/>
                <a:ext cx="1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6" name="Line 2188"/>
              <p:cNvSpPr>
                <a:spLocks noChangeShapeType="1"/>
              </p:cNvSpPr>
              <p:nvPr/>
            </p:nvSpPr>
            <p:spPr bwMode="auto">
              <a:xfrm>
                <a:off x="871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7" name="Line 2189"/>
              <p:cNvSpPr>
                <a:spLocks noChangeShapeType="1"/>
              </p:cNvSpPr>
              <p:nvPr/>
            </p:nvSpPr>
            <p:spPr bwMode="auto">
              <a:xfrm>
                <a:off x="1337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8" name="Line 2190"/>
              <p:cNvSpPr>
                <a:spLocks noChangeShapeType="1"/>
              </p:cNvSpPr>
              <p:nvPr/>
            </p:nvSpPr>
            <p:spPr bwMode="auto">
              <a:xfrm>
                <a:off x="1803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9" name="Line 2191"/>
              <p:cNvSpPr>
                <a:spLocks noChangeShapeType="1"/>
              </p:cNvSpPr>
              <p:nvPr/>
            </p:nvSpPr>
            <p:spPr bwMode="auto">
              <a:xfrm>
                <a:off x="2269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0" name="Line 2192"/>
              <p:cNvSpPr>
                <a:spLocks noChangeShapeType="1"/>
              </p:cNvSpPr>
              <p:nvPr/>
            </p:nvSpPr>
            <p:spPr bwMode="auto">
              <a:xfrm>
                <a:off x="2735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1" name="Line 2193"/>
              <p:cNvSpPr>
                <a:spLocks noChangeShapeType="1"/>
              </p:cNvSpPr>
              <p:nvPr/>
            </p:nvSpPr>
            <p:spPr bwMode="auto">
              <a:xfrm>
                <a:off x="3202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2" name="Line 2194"/>
              <p:cNvSpPr>
                <a:spLocks noChangeShapeType="1"/>
              </p:cNvSpPr>
              <p:nvPr/>
            </p:nvSpPr>
            <p:spPr bwMode="auto">
              <a:xfrm>
                <a:off x="3668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3" name="Line 2195"/>
              <p:cNvSpPr>
                <a:spLocks noChangeShapeType="1"/>
              </p:cNvSpPr>
              <p:nvPr/>
            </p:nvSpPr>
            <p:spPr bwMode="auto">
              <a:xfrm>
                <a:off x="4134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4" name="Line 2196"/>
              <p:cNvSpPr>
                <a:spLocks noChangeShapeType="1"/>
              </p:cNvSpPr>
              <p:nvPr/>
            </p:nvSpPr>
            <p:spPr bwMode="auto">
              <a:xfrm>
                <a:off x="4600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5" name="Line 2197"/>
              <p:cNvSpPr>
                <a:spLocks noChangeShapeType="1"/>
              </p:cNvSpPr>
              <p:nvPr/>
            </p:nvSpPr>
            <p:spPr bwMode="auto">
              <a:xfrm>
                <a:off x="5066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6" name="Line 2198"/>
              <p:cNvSpPr>
                <a:spLocks noChangeShapeType="1"/>
              </p:cNvSpPr>
              <p:nvPr/>
            </p:nvSpPr>
            <p:spPr bwMode="auto">
              <a:xfrm>
                <a:off x="5532" y="880"/>
                <a:ext cx="0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391" name="Group 2223"/>
            <p:cNvGrpSpPr>
              <a:grpSpLocks/>
            </p:cNvGrpSpPr>
            <p:nvPr/>
          </p:nvGrpSpPr>
          <p:grpSpPr bwMode="auto">
            <a:xfrm>
              <a:off x="1049" y="3519"/>
              <a:ext cx="281" cy="281"/>
              <a:chOff x="854" y="3609"/>
              <a:chExt cx="281" cy="281"/>
            </a:xfrm>
          </p:grpSpPr>
          <p:grpSp>
            <p:nvGrpSpPr>
              <p:cNvPr id="9390" name="Group 2222"/>
              <p:cNvGrpSpPr>
                <a:grpSpLocks/>
              </p:cNvGrpSpPr>
              <p:nvPr/>
            </p:nvGrpSpPr>
            <p:grpSpPr bwMode="auto">
              <a:xfrm>
                <a:off x="891" y="3616"/>
                <a:ext cx="244" cy="274"/>
                <a:chOff x="891" y="3616"/>
                <a:chExt cx="244" cy="274"/>
              </a:xfrm>
            </p:grpSpPr>
            <p:sp>
              <p:nvSpPr>
                <p:cNvPr id="9385" name="Line 2217"/>
                <p:cNvSpPr>
                  <a:spLocks noChangeShapeType="1"/>
                </p:cNvSpPr>
                <p:nvPr/>
              </p:nvSpPr>
              <p:spPr bwMode="auto">
                <a:xfrm>
                  <a:off x="900" y="3852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6" name="Freeform 2218"/>
                <p:cNvSpPr>
                  <a:spLocks/>
                </p:cNvSpPr>
                <p:nvPr/>
              </p:nvSpPr>
              <p:spPr bwMode="auto">
                <a:xfrm>
                  <a:off x="892" y="3806"/>
                  <a:ext cx="243" cy="84"/>
                </a:xfrm>
                <a:custGeom>
                  <a:avLst/>
                  <a:gdLst>
                    <a:gd name="T0" fmla="*/ 0 w 243"/>
                    <a:gd name="T1" fmla="*/ 48 h 84"/>
                    <a:gd name="T2" fmla="*/ 97 w 243"/>
                    <a:gd name="T3" fmla="*/ 48 h 84"/>
                    <a:gd name="T4" fmla="*/ 120 w 243"/>
                    <a:gd name="T5" fmla="*/ 0 h 84"/>
                    <a:gd name="T6" fmla="*/ 154 w 243"/>
                    <a:gd name="T7" fmla="*/ 84 h 84"/>
                    <a:gd name="T8" fmla="*/ 175 w 243"/>
                    <a:gd name="T9" fmla="*/ 44 h 84"/>
                    <a:gd name="T10" fmla="*/ 243 w 243"/>
                    <a:gd name="T11" fmla="*/ 44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43" h="84">
                      <a:moveTo>
                        <a:pt x="0" y="48"/>
                      </a:moveTo>
                      <a:lnTo>
                        <a:pt x="97" y="48"/>
                      </a:lnTo>
                      <a:lnTo>
                        <a:pt x="120" y="0"/>
                      </a:lnTo>
                      <a:lnTo>
                        <a:pt x="154" y="84"/>
                      </a:lnTo>
                      <a:lnTo>
                        <a:pt x="175" y="44"/>
                      </a:lnTo>
                      <a:lnTo>
                        <a:pt x="243" y="44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7" name="Line 2219"/>
                <p:cNvSpPr>
                  <a:spLocks noChangeShapeType="1"/>
                </p:cNvSpPr>
                <p:nvPr/>
              </p:nvSpPr>
              <p:spPr bwMode="auto">
                <a:xfrm rot="5400000">
                  <a:off x="774" y="3733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88" name="Freeform 2220"/>
              <p:cNvSpPr>
                <a:spLocks/>
              </p:cNvSpPr>
              <p:nvPr/>
            </p:nvSpPr>
            <p:spPr bwMode="auto">
              <a:xfrm rot="5400000">
                <a:off x="774" y="3689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9374" name="Oval 2206"/>
          <p:cNvSpPr>
            <a:spLocks noChangeArrowheads="1"/>
          </p:cNvSpPr>
          <p:nvPr/>
        </p:nvSpPr>
        <p:spPr bwMode="auto">
          <a:xfrm>
            <a:off x="2847974" y="459908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Text Box 118" descr="Parchment"/>
          <p:cNvSpPr txBox="1">
            <a:spLocks noChangeArrowheads="1"/>
          </p:cNvSpPr>
          <p:nvPr/>
        </p:nvSpPr>
        <p:spPr bwMode="auto">
          <a:xfrm>
            <a:off x="533400" y="261938"/>
            <a:ext cx="8077200" cy="70802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Ten students were surveyed to find the number of marks they received in a Maths test and a Science test. The results were:</a:t>
            </a:r>
          </a:p>
        </p:txBody>
      </p:sp>
      <p:sp>
        <p:nvSpPr>
          <p:cNvPr id="156" name="Oval 158"/>
          <p:cNvSpPr>
            <a:spLocks noChangeArrowheads="1"/>
          </p:cNvSpPr>
          <p:nvPr/>
        </p:nvSpPr>
        <p:spPr bwMode="auto">
          <a:xfrm>
            <a:off x="4352083" y="291887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7" name="Oval 160"/>
          <p:cNvSpPr>
            <a:spLocks noChangeArrowheads="1"/>
          </p:cNvSpPr>
          <p:nvPr/>
        </p:nvSpPr>
        <p:spPr bwMode="auto">
          <a:xfrm>
            <a:off x="3624193" y="3743031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8" name="Oval 160"/>
          <p:cNvSpPr>
            <a:spLocks noChangeArrowheads="1"/>
          </p:cNvSpPr>
          <p:nvPr/>
        </p:nvSpPr>
        <p:spPr bwMode="auto">
          <a:xfrm>
            <a:off x="3819815" y="370382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9" name="Oval 160"/>
          <p:cNvSpPr>
            <a:spLocks noChangeArrowheads="1"/>
          </p:cNvSpPr>
          <p:nvPr/>
        </p:nvSpPr>
        <p:spPr bwMode="auto">
          <a:xfrm>
            <a:off x="2477312" y="450628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0" name="Oval 160"/>
          <p:cNvSpPr>
            <a:spLocks noChangeArrowheads="1"/>
          </p:cNvSpPr>
          <p:nvPr/>
        </p:nvSpPr>
        <p:spPr bwMode="auto">
          <a:xfrm>
            <a:off x="4117232" y="3160899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1" name="Oval 160"/>
          <p:cNvSpPr>
            <a:spLocks noChangeArrowheads="1"/>
          </p:cNvSpPr>
          <p:nvPr/>
        </p:nvSpPr>
        <p:spPr bwMode="auto">
          <a:xfrm>
            <a:off x="3501184" y="3924487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2" name="Oval 161"/>
          <p:cNvSpPr>
            <a:spLocks noChangeArrowheads="1"/>
          </p:cNvSpPr>
          <p:nvPr/>
        </p:nvSpPr>
        <p:spPr bwMode="auto">
          <a:xfrm>
            <a:off x="3895264" y="3572061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" name="Oval 162"/>
          <p:cNvSpPr>
            <a:spLocks noChangeArrowheads="1"/>
          </p:cNvSpPr>
          <p:nvPr/>
        </p:nvSpPr>
        <p:spPr bwMode="auto">
          <a:xfrm>
            <a:off x="3051373" y="4118621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" name="Oval 163"/>
          <p:cNvSpPr>
            <a:spLocks noChangeArrowheads="1"/>
          </p:cNvSpPr>
          <p:nvPr/>
        </p:nvSpPr>
        <p:spPr bwMode="auto">
          <a:xfrm>
            <a:off x="4607298" y="2781486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5" name="Oval 594"/>
          <p:cNvSpPr>
            <a:spLocks noChangeArrowheads="1"/>
          </p:cNvSpPr>
          <p:nvPr/>
        </p:nvSpPr>
        <p:spPr bwMode="auto">
          <a:xfrm>
            <a:off x="3608738" y="3687619"/>
            <a:ext cx="95250" cy="952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6" name="Text Box 382" descr="Parchment"/>
          <p:cNvSpPr txBox="1">
            <a:spLocks noChangeArrowheads="1"/>
          </p:cNvSpPr>
          <p:nvPr/>
        </p:nvSpPr>
        <p:spPr bwMode="auto">
          <a:xfrm>
            <a:off x="5738019" y="2544154"/>
            <a:ext cx="3267075" cy="925513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>
                <a:solidFill>
                  <a:srgbClr val="FF0000"/>
                </a:solidFill>
                <a:latin typeface="Comic Sans MS" panose="030F0702030302020204" pitchFamily="66" charset="0"/>
              </a:rPr>
              <a:t>(b</a:t>
            </a:r>
            <a:r>
              <a:rPr lang="en-GB" altLang="en-US" sz="1800">
                <a:latin typeface="Comic Sans MS" panose="030F0702030302020204" pitchFamily="66" charset="0"/>
              </a:rPr>
              <a:t>) Draw a line of best fit and comment on the correlation.</a:t>
            </a:r>
          </a:p>
        </p:txBody>
      </p:sp>
      <p:sp>
        <p:nvSpPr>
          <p:cNvPr id="169" name="Text Box 178" descr="Parchment"/>
          <p:cNvSpPr txBox="1">
            <a:spLocks noChangeArrowheads="1"/>
          </p:cNvSpPr>
          <p:nvPr/>
        </p:nvSpPr>
        <p:spPr bwMode="auto">
          <a:xfrm>
            <a:off x="5667375" y="3749675"/>
            <a:ext cx="3337719" cy="1477328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95300" indent="-4953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52500" indent="-4953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409700" indent="-4953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66900" indent="-4953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324100" indent="-4953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81300" indent="-495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38500" indent="-495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95700" indent="-495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52900" indent="-495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(c)</a:t>
            </a:r>
            <a:r>
              <a:rPr lang="en-GB" altLang="en-US" sz="1800" dirty="0">
                <a:latin typeface="Comic Sans MS" panose="030F0702030302020204" pitchFamily="66" charset="0"/>
              </a:rPr>
              <a:t> Estimate the marks for a student who was absent for the Maths test but scored 70 in the Science test. </a:t>
            </a:r>
          </a:p>
        </p:txBody>
      </p:sp>
      <p:sp>
        <p:nvSpPr>
          <p:cNvPr id="171" name="Line 179"/>
          <p:cNvSpPr>
            <a:spLocks noChangeShapeType="1"/>
          </p:cNvSpPr>
          <p:nvPr/>
        </p:nvSpPr>
        <p:spPr bwMode="auto">
          <a:xfrm flipH="1" flipV="1">
            <a:off x="4025059" y="3396179"/>
            <a:ext cx="17462" cy="22431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3" name="Line 180"/>
          <p:cNvSpPr>
            <a:spLocks noChangeShapeType="1"/>
          </p:cNvSpPr>
          <p:nvPr/>
        </p:nvSpPr>
        <p:spPr bwMode="auto">
          <a:xfrm flipH="1">
            <a:off x="1751758" y="3392532"/>
            <a:ext cx="2263823" cy="1050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" name="Text Box 181"/>
          <p:cNvSpPr txBox="1">
            <a:spLocks noChangeArrowheads="1"/>
          </p:cNvSpPr>
          <p:nvPr/>
        </p:nvSpPr>
        <p:spPr bwMode="auto">
          <a:xfrm>
            <a:off x="1922383" y="2941905"/>
            <a:ext cx="641421" cy="3968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rgbClr val="FFFFCC"/>
                </a:solidFill>
                <a:latin typeface="Comic Sans MS" panose="030F0702030302020204" pitchFamily="66" charset="0"/>
              </a:rPr>
              <a:t>80</a:t>
            </a:r>
          </a:p>
        </p:txBody>
      </p:sp>
      <p:sp>
        <p:nvSpPr>
          <p:cNvPr id="172" name="Line 371"/>
          <p:cNvSpPr>
            <a:spLocks noChangeShapeType="1"/>
          </p:cNvSpPr>
          <p:nvPr/>
        </p:nvSpPr>
        <p:spPr bwMode="auto">
          <a:xfrm flipV="1">
            <a:off x="1894260" y="2608729"/>
            <a:ext cx="3000469" cy="2688944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5" name="Rectangle 174">
            <a:hlinkClick r:id="rId5"/>
            <a:extLst>
              <a:ext uri="{FF2B5EF4-FFF2-40B4-BE49-F238E27FC236}">
                <a16:creationId xmlns:a16="http://schemas.microsoft.com/office/drawing/2014/main" id="{C9B4AC58-2D2A-465A-8EFB-64ED6B60AA19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6" name="Rectangle 175">
            <a:hlinkClick r:id="rId5"/>
            <a:extLst>
              <a:ext uri="{FF2B5EF4-FFF2-40B4-BE49-F238E27FC236}">
                <a16:creationId xmlns:a16="http://schemas.microsoft.com/office/drawing/2014/main" id="{3B4C8999-9BB4-4F33-A6EB-BB6C728DDE2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6230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"/>
                                        <p:tgtEl>
                                          <p:spTgt spid="16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75"/>
                                        <p:tgtEl>
                                          <p:spTgt spid="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" grpId="0" build="p" animBg="1" autoUpdateAnimBg="0"/>
      <p:bldP spid="171" grpId="0" animBg="1"/>
      <p:bldP spid="173" grpId="0" animBg="1"/>
      <p:bldP spid="17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92" name="Group 2224"/>
          <p:cNvGrpSpPr>
            <a:grpSpLocks/>
          </p:cNvGrpSpPr>
          <p:nvPr/>
        </p:nvGrpSpPr>
        <p:grpSpPr bwMode="auto">
          <a:xfrm>
            <a:off x="400797" y="1114611"/>
            <a:ext cx="8394699" cy="5232400"/>
            <a:chOff x="244" y="880"/>
            <a:chExt cx="5288" cy="3296"/>
          </a:xfrm>
        </p:grpSpPr>
        <p:grpSp>
          <p:nvGrpSpPr>
            <p:cNvPr id="9377" name="Group 2209"/>
            <p:cNvGrpSpPr>
              <a:grpSpLocks/>
            </p:cNvGrpSpPr>
            <p:nvPr/>
          </p:nvGrpSpPr>
          <p:grpSpPr bwMode="auto">
            <a:xfrm>
              <a:off x="244" y="880"/>
              <a:ext cx="5288" cy="3296"/>
              <a:chOff x="244" y="880"/>
              <a:chExt cx="5288" cy="3296"/>
            </a:xfrm>
          </p:grpSpPr>
          <p:grpSp>
            <p:nvGrpSpPr>
              <p:cNvPr id="9376" name="Group 2208"/>
              <p:cNvGrpSpPr>
                <a:grpSpLocks/>
              </p:cNvGrpSpPr>
              <p:nvPr/>
            </p:nvGrpSpPr>
            <p:grpSpPr bwMode="auto">
              <a:xfrm>
                <a:off x="477" y="1724"/>
                <a:ext cx="3023" cy="2452"/>
                <a:chOff x="405" y="1707"/>
                <a:chExt cx="3023" cy="2452"/>
              </a:xfrm>
            </p:grpSpPr>
            <p:sp>
              <p:nvSpPr>
                <p:cNvPr id="9283" name="Text Box 2115"/>
                <p:cNvSpPr txBox="1">
                  <a:spLocks noChangeArrowheads="1"/>
                </p:cNvSpPr>
                <p:nvPr/>
              </p:nvSpPr>
              <p:spPr bwMode="auto">
                <a:xfrm>
                  <a:off x="1131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20</a:t>
                  </a:r>
                </a:p>
              </p:txBody>
            </p:sp>
            <p:sp>
              <p:nvSpPr>
                <p:cNvPr id="9284" name="Text Box 2116"/>
                <p:cNvSpPr txBox="1">
                  <a:spLocks noChangeArrowheads="1"/>
                </p:cNvSpPr>
                <p:nvPr/>
              </p:nvSpPr>
              <p:spPr bwMode="auto">
                <a:xfrm>
                  <a:off x="1395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86" name="Text Box 2118"/>
                <p:cNvSpPr txBox="1">
                  <a:spLocks noChangeArrowheads="1"/>
                </p:cNvSpPr>
                <p:nvPr/>
              </p:nvSpPr>
              <p:spPr bwMode="auto">
                <a:xfrm>
                  <a:off x="1659" y="3747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87" name="Text Box 2119"/>
                <p:cNvSpPr txBox="1">
                  <a:spLocks noChangeArrowheads="1"/>
                </p:cNvSpPr>
                <p:nvPr/>
              </p:nvSpPr>
              <p:spPr bwMode="auto">
                <a:xfrm>
                  <a:off x="1869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88" name="Text Box 2120"/>
                <p:cNvSpPr txBox="1">
                  <a:spLocks noChangeArrowheads="1"/>
                </p:cNvSpPr>
                <p:nvPr/>
              </p:nvSpPr>
              <p:spPr bwMode="auto">
                <a:xfrm>
                  <a:off x="2125" y="3743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289" name="Text Box 2121"/>
                <p:cNvSpPr txBox="1">
                  <a:spLocks noChangeArrowheads="1"/>
                </p:cNvSpPr>
                <p:nvPr/>
              </p:nvSpPr>
              <p:spPr bwMode="auto">
                <a:xfrm>
                  <a:off x="2365" y="3739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290" name="Text Box 2122"/>
                <p:cNvSpPr txBox="1">
                  <a:spLocks noChangeArrowheads="1"/>
                </p:cNvSpPr>
                <p:nvPr/>
              </p:nvSpPr>
              <p:spPr bwMode="auto">
                <a:xfrm>
                  <a:off x="2561" y="3743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291" name="Text Box 2123"/>
                <p:cNvSpPr txBox="1">
                  <a:spLocks noChangeArrowheads="1"/>
                </p:cNvSpPr>
                <p:nvPr/>
              </p:nvSpPr>
              <p:spPr bwMode="auto">
                <a:xfrm>
                  <a:off x="2809" y="3751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1400" dirty="0">
                      <a:latin typeface="Comic Sans MS" panose="030F0702030302020204" pitchFamily="66" charset="0"/>
                    </a:rPr>
                    <a:t>90</a:t>
                  </a:r>
                  <a:endParaRPr lang="en-GB" altLang="en-US" sz="14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9292" name="Text Box 2124"/>
                <p:cNvSpPr txBox="1">
                  <a:spLocks noChangeArrowheads="1"/>
                </p:cNvSpPr>
                <p:nvPr/>
              </p:nvSpPr>
              <p:spPr bwMode="auto">
                <a:xfrm>
                  <a:off x="3033" y="3747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294" name="Text Box 2126"/>
                <p:cNvSpPr txBox="1">
                  <a:spLocks noChangeArrowheads="1"/>
                </p:cNvSpPr>
                <p:nvPr/>
              </p:nvSpPr>
              <p:spPr bwMode="auto">
                <a:xfrm>
                  <a:off x="1731" y="3909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Science</a:t>
                  </a:r>
                </a:p>
              </p:txBody>
            </p:sp>
            <p:sp>
              <p:nvSpPr>
                <p:cNvPr id="9295" name="Text Box 2127"/>
                <p:cNvSpPr txBox="1">
                  <a:spLocks noChangeArrowheads="1"/>
                </p:cNvSpPr>
                <p:nvPr/>
              </p:nvSpPr>
              <p:spPr bwMode="auto">
                <a:xfrm>
                  <a:off x="675" y="337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97" name="Text Box 2129"/>
                <p:cNvSpPr txBox="1">
                  <a:spLocks noChangeArrowheads="1"/>
                </p:cNvSpPr>
                <p:nvPr/>
              </p:nvSpPr>
              <p:spPr bwMode="auto">
                <a:xfrm>
                  <a:off x="675" y="3125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98" name="Text Box 2130"/>
                <p:cNvSpPr txBox="1">
                  <a:spLocks noChangeArrowheads="1"/>
                </p:cNvSpPr>
                <p:nvPr/>
              </p:nvSpPr>
              <p:spPr bwMode="auto">
                <a:xfrm>
                  <a:off x="663" y="28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99" name="Text Box 2131"/>
                <p:cNvSpPr txBox="1">
                  <a:spLocks noChangeArrowheads="1"/>
                </p:cNvSpPr>
                <p:nvPr/>
              </p:nvSpPr>
              <p:spPr bwMode="auto">
                <a:xfrm>
                  <a:off x="667" y="265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300" name="Text Box 2132"/>
                <p:cNvSpPr txBox="1">
                  <a:spLocks noChangeArrowheads="1"/>
                </p:cNvSpPr>
                <p:nvPr/>
              </p:nvSpPr>
              <p:spPr bwMode="auto">
                <a:xfrm>
                  <a:off x="683" y="23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301" name="Text Box 2133"/>
                <p:cNvSpPr txBox="1">
                  <a:spLocks noChangeArrowheads="1"/>
                </p:cNvSpPr>
                <p:nvPr/>
              </p:nvSpPr>
              <p:spPr bwMode="auto">
                <a:xfrm>
                  <a:off x="679" y="2169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302" name="Text Box 2134"/>
                <p:cNvSpPr txBox="1">
                  <a:spLocks noChangeArrowheads="1"/>
                </p:cNvSpPr>
                <p:nvPr/>
              </p:nvSpPr>
              <p:spPr bwMode="auto">
                <a:xfrm>
                  <a:off x="671" y="1933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90</a:t>
                  </a:r>
                </a:p>
              </p:txBody>
            </p:sp>
            <p:grpSp>
              <p:nvGrpSpPr>
                <p:cNvPr id="9324" name="Group 2156"/>
                <p:cNvGrpSpPr>
                  <a:grpSpLocks/>
                </p:cNvGrpSpPr>
                <p:nvPr/>
              </p:nvGrpSpPr>
              <p:grpSpPr bwMode="auto">
                <a:xfrm>
                  <a:off x="1017" y="1815"/>
                  <a:ext cx="2411" cy="1928"/>
                  <a:chOff x="1349" y="1737"/>
                  <a:chExt cx="2411" cy="1928"/>
                </a:xfrm>
              </p:grpSpPr>
              <p:sp>
                <p:nvSpPr>
                  <p:cNvPr id="9170" name="Rectangle 2002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1" name="Rectangle 2003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2" name="Rectangle 2004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3" name="Rectangle 2005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4" name="Rectangle 2006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424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5" name="Rectangle 2007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6" name="Rectangle 2008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7" name="Rectangle 2009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8" name="Rectangle 2010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9" name="Rectangle 2011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2" name="Rectangle 2014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3" name="Rectangle 2015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4" name="Rectangle 2016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5" name="Rectangle 2017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6" name="Rectangle 2018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183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7" name="Rectangle 2019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8" name="Rectangle 2020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9" name="Rectangle 2021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0" name="Rectangle 2022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1" name="Rectangle 2023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3" name="Rectangle 2025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4" name="Rectangle 2026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5" name="Rectangle 2027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6" name="Rectangle 2028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7" name="Rectangle 2029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942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8" name="Rectangle 2030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9" name="Rectangle 2031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0" name="Rectangle 2032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1" name="Rectangle 2033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2" name="Rectangle 2034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4" name="Rectangle 2036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5" name="Rectangle 2037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6" name="Rectangle 2038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7" name="Rectangle 2039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8" name="Rectangle 2040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700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9" name="Rectangle 2041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0" name="Rectangle 2042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1" name="Rectangle 2043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2" name="Rectangle 2044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3" name="Rectangle 2045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5" name="Rectangle 2047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6" name="Rectangle 2048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7" name="Rectangle 2049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8" name="Rectangle 2050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9" name="Rectangle 2051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460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0" name="Rectangle 2052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1" name="Rectangle 2053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2" name="Rectangle 2054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3" name="Rectangle 2055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4" name="Rectangle 2056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6" name="Rectangle 2058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7" name="Rectangle 2059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8" name="Rectangle 2060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9" name="Rectangle 2061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0" name="Rectangle 2062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219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1" name="Rectangle 2063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2" name="Rectangle 2064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3" name="Rectangle 2065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4" name="Rectangle 2066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5" name="Rectangle 2067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7" name="Rectangle 2069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8" name="Rectangle 2070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9" name="Rectangle 2071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0" name="Rectangle 2072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1" name="Rectangle 2073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977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2" name="Rectangle 2074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3" name="Rectangle 2075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4" name="Rectangle 2076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5" name="Rectangle 2077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6" name="Rectangle 2078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8" name="Rectangle 2080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9" name="Rectangle 2081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0" name="Rectangle 2082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1" name="Rectangle 2083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2" name="Rectangle 2084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737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3" name="Rectangle 2085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4" name="Rectangle 2086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5" name="Rectangle 2087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6" name="Rectangle 2088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7" name="Rectangle 2089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9315" name="Text Box 2147"/>
                <p:cNvSpPr txBox="1">
                  <a:spLocks noChangeArrowheads="1"/>
                </p:cNvSpPr>
                <p:nvPr/>
              </p:nvSpPr>
              <p:spPr bwMode="auto">
                <a:xfrm>
                  <a:off x="614" y="1707"/>
                  <a:ext cx="449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316" name="Text Box 2148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42" y="2600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Maths</a:t>
                  </a:r>
                </a:p>
              </p:txBody>
            </p:sp>
            <p:sp>
              <p:nvSpPr>
                <p:cNvPr id="9325" name="Line 2157"/>
                <p:cNvSpPr>
                  <a:spLocks noChangeShapeType="1"/>
                </p:cNvSpPr>
                <p:nvPr/>
              </p:nvSpPr>
              <p:spPr bwMode="auto">
                <a:xfrm>
                  <a:off x="1017" y="3743"/>
                  <a:ext cx="2411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282" name="Line 2114"/>
                <p:cNvSpPr>
                  <a:spLocks noChangeShapeType="1"/>
                </p:cNvSpPr>
                <p:nvPr/>
              </p:nvSpPr>
              <p:spPr bwMode="auto">
                <a:xfrm flipH="1">
                  <a:off x="1017" y="1814"/>
                  <a:ext cx="14" cy="193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51" name="Rectangle 2183"/>
              <p:cNvSpPr>
                <a:spLocks noChangeArrowheads="1"/>
              </p:cNvSpPr>
              <p:nvPr/>
            </p:nvSpPr>
            <p:spPr bwMode="auto">
              <a:xfrm>
                <a:off x="5066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95</a:t>
                </a:r>
              </a:p>
            </p:txBody>
          </p:sp>
          <p:sp>
            <p:nvSpPr>
              <p:cNvPr id="9350" name="Rectangle 2182"/>
              <p:cNvSpPr>
                <a:spLocks noChangeArrowheads="1"/>
              </p:cNvSpPr>
              <p:nvPr/>
            </p:nvSpPr>
            <p:spPr bwMode="auto">
              <a:xfrm>
                <a:off x="4600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49" name="Rectangle 2181"/>
              <p:cNvSpPr>
                <a:spLocks noChangeArrowheads="1"/>
              </p:cNvSpPr>
              <p:nvPr/>
            </p:nvSpPr>
            <p:spPr bwMode="auto">
              <a:xfrm>
                <a:off x="4134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75</a:t>
                </a:r>
              </a:p>
            </p:txBody>
          </p:sp>
          <p:sp>
            <p:nvSpPr>
              <p:cNvPr id="9348" name="Rectangle 2180"/>
              <p:cNvSpPr>
                <a:spLocks noChangeArrowheads="1"/>
              </p:cNvSpPr>
              <p:nvPr/>
            </p:nvSpPr>
            <p:spPr bwMode="auto">
              <a:xfrm>
                <a:off x="3668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47" name="Rectangle 2179"/>
              <p:cNvSpPr>
                <a:spLocks noChangeArrowheads="1"/>
              </p:cNvSpPr>
              <p:nvPr/>
            </p:nvSpPr>
            <p:spPr bwMode="auto">
              <a:xfrm>
                <a:off x="3202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46" name="Rectangle 2178"/>
              <p:cNvSpPr>
                <a:spLocks noChangeArrowheads="1"/>
              </p:cNvSpPr>
              <p:nvPr/>
            </p:nvSpPr>
            <p:spPr bwMode="auto">
              <a:xfrm>
                <a:off x="2735" y="1129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50</a:t>
                </a:r>
              </a:p>
            </p:txBody>
          </p:sp>
          <p:sp>
            <p:nvSpPr>
              <p:cNvPr id="9345" name="Rectangle 2177"/>
              <p:cNvSpPr>
                <a:spLocks noChangeArrowheads="1"/>
              </p:cNvSpPr>
              <p:nvPr/>
            </p:nvSpPr>
            <p:spPr bwMode="auto">
              <a:xfrm>
                <a:off x="2269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71</a:t>
                </a:r>
              </a:p>
            </p:txBody>
          </p:sp>
          <p:sp>
            <p:nvSpPr>
              <p:cNvPr id="9344" name="Rectangle 2176"/>
              <p:cNvSpPr>
                <a:spLocks noChangeArrowheads="1"/>
              </p:cNvSpPr>
              <p:nvPr/>
            </p:nvSpPr>
            <p:spPr bwMode="auto">
              <a:xfrm>
                <a:off x="1803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70</a:t>
                </a:r>
              </a:p>
            </p:txBody>
          </p:sp>
          <p:sp>
            <p:nvSpPr>
              <p:cNvPr id="9343" name="Rectangle 2175"/>
              <p:cNvSpPr>
                <a:spLocks noChangeArrowheads="1"/>
              </p:cNvSpPr>
              <p:nvPr/>
            </p:nvSpPr>
            <p:spPr bwMode="auto">
              <a:xfrm>
                <a:off x="1337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91</a:t>
                </a:r>
              </a:p>
            </p:txBody>
          </p:sp>
          <p:sp>
            <p:nvSpPr>
              <p:cNvPr id="9342" name="Rectangle 2174"/>
              <p:cNvSpPr>
                <a:spLocks noChangeArrowheads="1"/>
              </p:cNvSpPr>
              <p:nvPr/>
            </p:nvSpPr>
            <p:spPr bwMode="auto">
              <a:xfrm>
                <a:off x="871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48</a:t>
                </a:r>
              </a:p>
            </p:txBody>
          </p:sp>
          <p:sp>
            <p:nvSpPr>
              <p:cNvPr id="9341" name="Rectangle 2173"/>
              <p:cNvSpPr>
                <a:spLocks noChangeArrowheads="1"/>
              </p:cNvSpPr>
              <p:nvPr/>
            </p:nvSpPr>
            <p:spPr bwMode="auto">
              <a:xfrm>
                <a:off x="261" y="1147"/>
                <a:ext cx="558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Maths</a:t>
                </a:r>
              </a:p>
            </p:txBody>
          </p:sp>
          <p:sp>
            <p:nvSpPr>
              <p:cNvPr id="9340" name="Rectangle 2172"/>
              <p:cNvSpPr>
                <a:spLocks noChangeArrowheads="1"/>
              </p:cNvSpPr>
              <p:nvPr/>
            </p:nvSpPr>
            <p:spPr bwMode="auto">
              <a:xfrm>
                <a:off x="5066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39" name="Rectangle 2171"/>
              <p:cNvSpPr>
                <a:spLocks noChangeArrowheads="1"/>
              </p:cNvSpPr>
              <p:nvPr/>
            </p:nvSpPr>
            <p:spPr bwMode="auto">
              <a:xfrm>
                <a:off x="4600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45</a:t>
                </a:r>
              </a:p>
            </p:txBody>
          </p:sp>
          <p:sp>
            <p:nvSpPr>
              <p:cNvPr id="9338" name="Rectangle 2170"/>
              <p:cNvSpPr>
                <a:spLocks noChangeArrowheads="1"/>
              </p:cNvSpPr>
              <p:nvPr/>
            </p:nvSpPr>
            <p:spPr bwMode="auto">
              <a:xfrm>
                <a:off x="4134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67</a:t>
                </a:r>
              </a:p>
            </p:txBody>
          </p:sp>
          <p:sp>
            <p:nvSpPr>
              <p:cNvPr id="9337" name="Rectangle 2169"/>
              <p:cNvSpPr>
                <a:spLocks noChangeArrowheads="1"/>
              </p:cNvSpPr>
              <p:nvPr/>
            </p:nvSpPr>
            <p:spPr bwMode="auto">
              <a:xfrm>
                <a:off x="3668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56</a:t>
                </a:r>
              </a:p>
            </p:txBody>
          </p:sp>
          <p:sp>
            <p:nvSpPr>
              <p:cNvPr id="9336" name="Rectangle 2168"/>
              <p:cNvSpPr>
                <a:spLocks noChangeArrowheads="1"/>
              </p:cNvSpPr>
              <p:nvPr/>
            </p:nvSpPr>
            <p:spPr bwMode="auto">
              <a:xfrm>
                <a:off x="3202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73</a:t>
                </a:r>
              </a:p>
            </p:txBody>
          </p:sp>
          <p:sp>
            <p:nvSpPr>
              <p:cNvPr id="9335" name="Rectangle 2167"/>
              <p:cNvSpPr>
                <a:spLocks noChangeArrowheads="1"/>
              </p:cNvSpPr>
              <p:nvPr/>
            </p:nvSpPr>
            <p:spPr bwMode="auto">
              <a:xfrm>
                <a:off x="2735" y="880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30</a:t>
                </a:r>
              </a:p>
            </p:txBody>
          </p:sp>
          <p:sp>
            <p:nvSpPr>
              <p:cNvPr id="9334" name="Rectangle 2166"/>
              <p:cNvSpPr>
                <a:spLocks noChangeArrowheads="1"/>
              </p:cNvSpPr>
              <p:nvPr/>
            </p:nvSpPr>
            <p:spPr bwMode="auto">
              <a:xfrm>
                <a:off x="2269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33" name="Rectangle 2165"/>
              <p:cNvSpPr>
                <a:spLocks noChangeArrowheads="1"/>
              </p:cNvSpPr>
              <p:nvPr/>
            </p:nvSpPr>
            <p:spPr bwMode="auto">
              <a:xfrm>
                <a:off x="1803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32" name="Rectangle 2164"/>
              <p:cNvSpPr>
                <a:spLocks noChangeArrowheads="1"/>
              </p:cNvSpPr>
              <p:nvPr/>
            </p:nvSpPr>
            <p:spPr bwMode="auto">
              <a:xfrm>
                <a:off x="1337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79</a:t>
                </a:r>
              </a:p>
            </p:txBody>
          </p:sp>
          <p:sp>
            <p:nvSpPr>
              <p:cNvPr id="9331" name="Rectangle 2163"/>
              <p:cNvSpPr>
                <a:spLocks noChangeArrowheads="1"/>
              </p:cNvSpPr>
              <p:nvPr/>
            </p:nvSpPr>
            <p:spPr bwMode="auto">
              <a:xfrm>
                <a:off x="871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40</a:t>
                </a:r>
              </a:p>
            </p:txBody>
          </p:sp>
          <p:sp>
            <p:nvSpPr>
              <p:cNvPr id="9330" name="Rectangle 2162"/>
              <p:cNvSpPr>
                <a:spLocks noChangeArrowheads="1"/>
              </p:cNvSpPr>
              <p:nvPr/>
            </p:nvSpPr>
            <p:spPr bwMode="auto">
              <a:xfrm>
                <a:off x="244" y="913"/>
                <a:ext cx="642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Science</a:t>
                </a:r>
              </a:p>
            </p:txBody>
          </p:sp>
          <p:sp>
            <p:nvSpPr>
              <p:cNvPr id="9352" name="Line 2184"/>
              <p:cNvSpPr>
                <a:spLocks noChangeShapeType="1"/>
              </p:cNvSpPr>
              <p:nvPr/>
            </p:nvSpPr>
            <p:spPr bwMode="auto">
              <a:xfrm>
                <a:off x="267" y="880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3" name="Line 2185"/>
              <p:cNvSpPr>
                <a:spLocks noChangeShapeType="1"/>
              </p:cNvSpPr>
              <p:nvPr/>
            </p:nvSpPr>
            <p:spPr bwMode="auto">
              <a:xfrm>
                <a:off x="267" y="1125"/>
                <a:ext cx="5265" cy="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4" name="Line 2186"/>
              <p:cNvSpPr>
                <a:spLocks noChangeShapeType="1"/>
              </p:cNvSpPr>
              <p:nvPr/>
            </p:nvSpPr>
            <p:spPr bwMode="auto">
              <a:xfrm>
                <a:off x="267" y="1378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5" name="Line 2187"/>
              <p:cNvSpPr>
                <a:spLocks noChangeShapeType="1"/>
              </p:cNvSpPr>
              <p:nvPr/>
            </p:nvSpPr>
            <p:spPr bwMode="auto">
              <a:xfrm>
                <a:off x="267" y="889"/>
                <a:ext cx="1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6" name="Line 2188"/>
              <p:cNvSpPr>
                <a:spLocks noChangeShapeType="1"/>
              </p:cNvSpPr>
              <p:nvPr/>
            </p:nvSpPr>
            <p:spPr bwMode="auto">
              <a:xfrm>
                <a:off x="871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7" name="Line 2189"/>
              <p:cNvSpPr>
                <a:spLocks noChangeShapeType="1"/>
              </p:cNvSpPr>
              <p:nvPr/>
            </p:nvSpPr>
            <p:spPr bwMode="auto">
              <a:xfrm>
                <a:off x="1337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8" name="Line 2190"/>
              <p:cNvSpPr>
                <a:spLocks noChangeShapeType="1"/>
              </p:cNvSpPr>
              <p:nvPr/>
            </p:nvSpPr>
            <p:spPr bwMode="auto">
              <a:xfrm>
                <a:off x="1803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9" name="Line 2191"/>
              <p:cNvSpPr>
                <a:spLocks noChangeShapeType="1"/>
              </p:cNvSpPr>
              <p:nvPr/>
            </p:nvSpPr>
            <p:spPr bwMode="auto">
              <a:xfrm>
                <a:off x="2269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0" name="Line 2192"/>
              <p:cNvSpPr>
                <a:spLocks noChangeShapeType="1"/>
              </p:cNvSpPr>
              <p:nvPr/>
            </p:nvSpPr>
            <p:spPr bwMode="auto">
              <a:xfrm>
                <a:off x="2735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1" name="Line 2193"/>
              <p:cNvSpPr>
                <a:spLocks noChangeShapeType="1"/>
              </p:cNvSpPr>
              <p:nvPr/>
            </p:nvSpPr>
            <p:spPr bwMode="auto">
              <a:xfrm>
                <a:off x="3202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2" name="Line 2194"/>
              <p:cNvSpPr>
                <a:spLocks noChangeShapeType="1"/>
              </p:cNvSpPr>
              <p:nvPr/>
            </p:nvSpPr>
            <p:spPr bwMode="auto">
              <a:xfrm>
                <a:off x="3668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3" name="Line 2195"/>
              <p:cNvSpPr>
                <a:spLocks noChangeShapeType="1"/>
              </p:cNvSpPr>
              <p:nvPr/>
            </p:nvSpPr>
            <p:spPr bwMode="auto">
              <a:xfrm>
                <a:off x="4134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4" name="Line 2196"/>
              <p:cNvSpPr>
                <a:spLocks noChangeShapeType="1"/>
              </p:cNvSpPr>
              <p:nvPr/>
            </p:nvSpPr>
            <p:spPr bwMode="auto">
              <a:xfrm>
                <a:off x="4600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5" name="Line 2197"/>
              <p:cNvSpPr>
                <a:spLocks noChangeShapeType="1"/>
              </p:cNvSpPr>
              <p:nvPr/>
            </p:nvSpPr>
            <p:spPr bwMode="auto">
              <a:xfrm>
                <a:off x="5066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6" name="Line 2198"/>
              <p:cNvSpPr>
                <a:spLocks noChangeShapeType="1"/>
              </p:cNvSpPr>
              <p:nvPr/>
            </p:nvSpPr>
            <p:spPr bwMode="auto">
              <a:xfrm>
                <a:off x="5532" y="880"/>
                <a:ext cx="0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391" name="Group 2223"/>
            <p:cNvGrpSpPr>
              <a:grpSpLocks/>
            </p:cNvGrpSpPr>
            <p:nvPr/>
          </p:nvGrpSpPr>
          <p:grpSpPr bwMode="auto">
            <a:xfrm>
              <a:off x="1049" y="3519"/>
              <a:ext cx="281" cy="281"/>
              <a:chOff x="854" y="3609"/>
              <a:chExt cx="281" cy="281"/>
            </a:xfrm>
          </p:grpSpPr>
          <p:grpSp>
            <p:nvGrpSpPr>
              <p:cNvPr id="9390" name="Group 2222"/>
              <p:cNvGrpSpPr>
                <a:grpSpLocks/>
              </p:cNvGrpSpPr>
              <p:nvPr/>
            </p:nvGrpSpPr>
            <p:grpSpPr bwMode="auto">
              <a:xfrm>
                <a:off x="891" y="3616"/>
                <a:ext cx="244" cy="274"/>
                <a:chOff x="891" y="3616"/>
                <a:chExt cx="244" cy="274"/>
              </a:xfrm>
            </p:grpSpPr>
            <p:sp>
              <p:nvSpPr>
                <p:cNvPr id="9385" name="Line 2217"/>
                <p:cNvSpPr>
                  <a:spLocks noChangeShapeType="1"/>
                </p:cNvSpPr>
                <p:nvPr/>
              </p:nvSpPr>
              <p:spPr bwMode="auto">
                <a:xfrm>
                  <a:off x="900" y="3852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6" name="Freeform 2218"/>
                <p:cNvSpPr>
                  <a:spLocks/>
                </p:cNvSpPr>
                <p:nvPr/>
              </p:nvSpPr>
              <p:spPr bwMode="auto">
                <a:xfrm>
                  <a:off x="892" y="3806"/>
                  <a:ext cx="243" cy="84"/>
                </a:xfrm>
                <a:custGeom>
                  <a:avLst/>
                  <a:gdLst>
                    <a:gd name="T0" fmla="*/ 0 w 243"/>
                    <a:gd name="T1" fmla="*/ 48 h 84"/>
                    <a:gd name="T2" fmla="*/ 97 w 243"/>
                    <a:gd name="T3" fmla="*/ 48 h 84"/>
                    <a:gd name="T4" fmla="*/ 120 w 243"/>
                    <a:gd name="T5" fmla="*/ 0 h 84"/>
                    <a:gd name="T6" fmla="*/ 154 w 243"/>
                    <a:gd name="T7" fmla="*/ 84 h 84"/>
                    <a:gd name="T8" fmla="*/ 175 w 243"/>
                    <a:gd name="T9" fmla="*/ 44 h 84"/>
                    <a:gd name="T10" fmla="*/ 243 w 243"/>
                    <a:gd name="T11" fmla="*/ 44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43" h="84">
                      <a:moveTo>
                        <a:pt x="0" y="48"/>
                      </a:moveTo>
                      <a:lnTo>
                        <a:pt x="97" y="48"/>
                      </a:lnTo>
                      <a:lnTo>
                        <a:pt x="120" y="0"/>
                      </a:lnTo>
                      <a:lnTo>
                        <a:pt x="154" y="84"/>
                      </a:lnTo>
                      <a:lnTo>
                        <a:pt x="175" y="44"/>
                      </a:lnTo>
                      <a:lnTo>
                        <a:pt x="243" y="44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7" name="Line 2219"/>
                <p:cNvSpPr>
                  <a:spLocks noChangeShapeType="1"/>
                </p:cNvSpPr>
                <p:nvPr/>
              </p:nvSpPr>
              <p:spPr bwMode="auto">
                <a:xfrm rot="5400000">
                  <a:off x="774" y="3733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88" name="Freeform 2220"/>
              <p:cNvSpPr>
                <a:spLocks/>
              </p:cNvSpPr>
              <p:nvPr/>
            </p:nvSpPr>
            <p:spPr bwMode="auto">
              <a:xfrm rot="5400000">
                <a:off x="774" y="3689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9374" name="Oval 2206"/>
          <p:cNvSpPr>
            <a:spLocks noChangeArrowheads="1"/>
          </p:cNvSpPr>
          <p:nvPr/>
        </p:nvSpPr>
        <p:spPr bwMode="auto">
          <a:xfrm>
            <a:off x="2847974" y="459908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Text Box 118" descr="Parchment"/>
          <p:cNvSpPr txBox="1">
            <a:spLocks noChangeArrowheads="1"/>
          </p:cNvSpPr>
          <p:nvPr/>
        </p:nvSpPr>
        <p:spPr bwMode="auto">
          <a:xfrm>
            <a:off x="533400" y="261938"/>
            <a:ext cx="8077200" cy="7080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Ten students were surveyed to find the number of marks they received in a Maths test and a Science test. The results were:</a:t>
            </a:r>
          </a:p>
        </p:txBody>
      </p:sp>
      <p:sp>
        <p:nvSpPr>
          <p:cNvPr id="156" name="Oval 158"/>
          <p:cNvSpPr>
            <a:spLocks noChangeArrowheads="1"/>
          </p:cNvSpPr>
          <p:nvPr/>
        </p:nvSpPr>
        <p:spPr bwMode="auto">
          <a:xfrm>
            <a:off x="4352083" y="291887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7" name="Oval 160"/>
          <p:cNvSpPr>
            <a:spLocks noChangeArrowheads="1"/>
          </p:cNvSpPr>
          <p:nvPr/>
        </p:nvSpPr>
        <p:spPr bwMode="auto">
          <a:xfrm>
            <a:off x="3624193" y="3743031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8" name="Oval 160"/>
          <p:cNvSpPr>
            <a:spLocks noChangeArrowheads="1"/>
          </p:cNvSpPr>
          <p:nvPr/>
        </p:nvSpPr>
        <p:spPr bwMode="auto">
          <a:xfrm>
            <a:off x="3819815" y="370382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9" name="Oval 160"/>
          <p:cNvSpPr>
            <a:spLocks noChangeArrowheads="1"/>
          </p:cNvSpPr>
          <p:nvPr/>
        </p:nvSpPr>
        <p:spPr bwMode="auto">
          <a:xfrm>
            <a:off x="2477312" y="450628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0" name="Oval 160"/>
          <p:cNvSpPr>
            <a:spLocks noChangeArrowheads="1"/>
          </p:cNvSpPr>
          <p:nvPr/>
        </p:nvSpPr>
        <p:spPr bwMode="auto">
          <a:xfrm>
            <a:off x="4117232" y="3160899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1" name="Oval 160"/>
          <p:cNvSpPr>
            <a:spLocks noChangeArrowheads="1"/>
          </p:cNvSpPr>
          <p:nvPr/>
        </p:nvSpPr>
        <p:spPr bwMode="auto">
          <a:xfrm>
            <a:off x="3501184" y="3924487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2" name="Oval 161"/>
          <p:cNvSpPr>
            <a:spLocks noChangeArrowheads="1"/>
          </p:cNvSpPr>
          <p:nvPr/>
        </p:nvSpPr>
        <p:spPr bwMode="auto">
          <a:xfrm>
            <a:off x="3895264" y="3572061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" name="Oval 162"/>
          <p:cNvSpPr>
            <a:spLocks noChangeArrowheads="1"/>
          </p:cNvSpPr>
          <p:nvPr/>
        </p:nvSpPr>
        <p:spPr bwMode="auto">
          <a:xfrm>
            <a:off x="3051373" y="4118621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" name="Oval 163"/>
          <p:cNvSpPr>
            <a:spLocks noChangeArrowheads="1"/>
          </p:cNvSpPr>
          <p:nvPr/>
        </p:nvSpPr>
        <p:spPr bwMode="auto">
          <a:xfrm>
            <a:off x="4607298" y="2781486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5" name="Oval 594"/>
          <p:cNvSpPr>
            <a:spLocks noChangeArrowheads="1"/>
          </p:cNvSpPr>
          <p:nvPr/>
        </p:nvSpPr>
        <p:spPr bwMode="auto">
          <a:xfrm>
            <a:off x="3608738" y="3687619"/>
            <a:ext cx="95250" cy="952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6" name="Text Box 382" descr="Parchment"/>
          <p:cNvSpPr txBox="1">
            <a:spLocks noChangeArrowheads="1"/>
          </p:cNvSpPr>
          <p:nvPr/>
        </p:nvSpPr>
        <p:spPr bwMode="auto">
          <a:xfrm>
            <a:off x="416498" y="2101282"/>
            <a:ext cx="8567785" cy="369332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(d</a:t>
            </a:r>
            <a:r>
              <a:rPr lang="en-GB" altLang="en-US" sz="1800" dirty="0">
                <a:latin typeface="Comic Sans MS" panose="030F0702030302020204" pitchFamily="66" charset="0"/>
              </a:rPr>
              <a:t>) Calculate the equation of the line of best fit.</a:t>
            </a:r>
          </a:p>
        </p:txBody>
      </p:sp>
      <p:sp>
        <p:nvSpPr>
          <p:cNvPr id="175" name="Line 371"/>
          <p:cNvSpPr>
            <a:spLocks noChangeShapeType="1"/>
          </p:cNvSpPr>
          <p:nvPr/>
        </p:nvSpPr>
        <p:spPr bwMode="auto">
          <a:xfrm flipV="1">
            <a:off x="1894260" y="2608729"/>
            <a:ext cx="3000469" cy="2688944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5738019" y="2574097"/>
            <a:ext cx="32670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800" dirty="0">
                <a:latin typeface="Comic Sans MS" panose="030F0702030302020204" pitchFamily="66" charset="0"/>
              </a:rPr>
              <a:t>Using the </a:t>
            </a: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mean point </a:t>
            </a:r>
            <a:r>
              <a:rPr lang="en-GB" altLang="en-US" sz="1800" dirty="0">
                <a:latin typeface="Comic Sans MS" panose="030F0702030302020204" pitchFamily="66" charset="0"/>
              </a:rPr>
              <a:t>and the last point, we have 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176" name="Rectangle 175"/>
          <p:cNvSpPr/>
          <p:nvPr/>
        </p:nvSpPr>
        <p:spPr>
          <a:xfrm>
            <a:off x="5738019" y="3191363"/>
            <a:ext cx="32670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800" dirty="0">
                <a:latin typeface="Comic Sans MS" panose="030F0702030302020204" pitchFamily="66" charset="0"/>
              </a:rPr>
              <a:t>(</a:t>
            </a:r>
            <a:r>
              <a:rPr lang="en-GB" altLang="en-US" sz="1800" i="1" dirty="0">
                <a:cs typeface="Times New Roman" panose="02020603050405020304" pitchFamily="18" charset="0"/>
              </a:rPr>
              <a:t>x</a:t>
            </a:r>
            <a:r>
              <a:rPr lang="en-GB" altLang="en-US" sz="1800" i="1" baseline="-25000" dirty="0">
                <a:cs typeface="Times New Roman" panose="02020603050405020304" pitchFamily="18" charset="0"/>
              </a:rPr>
              <a:t>1</a:t>
            </a:r>
            <a:r>
              <a:rPr lang="en-GB" altLang="en-US" sz="1800" i="1" dirty="0">
                <a:cs typeface="Times New Roman" panose="02020603050405020304" pitchFamily="18" charset="0"/>
              </a:rPr>
              <a:t>, y</a:t>
            </a:r>
            <a:r>
              <a:rPr lang="en-GB" altLang="en-US" sz="1800" i="1" baseline="-25000" dirty="0">
                <a:cs typeface="Times New Roman" panose="02020603050405020304" pitchFamily="18" charset="0"/>
              </a:rPr>
              <a:t>1</a:t>
            </a:r>
            <a:r>
              <a:rPr lang="en-GB" altLang="en-US" sz="1800" dirty="0">
                <a:latin typeface="Comic Sans MS" panose="030F0702030302020204" pitchFamily="66" charset="0"/>
              </a:rPr>
              <a:t>) = </a:t>
            </a: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(60, 71)</a:t>
            </a:r>
            <a:r>
              <a:rPr lang="en-GB" altLang="en-US" sz="1800" dirty="0">
                <a:latin typeface="Comic Sans MS" panose="030F0702030302020204" pitchFamily="66" charset="0"/>
              </a:rPr>
              <a:t> 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177" name="Rectangle 176"/>
          <p:cNvSpPr/>
          <p:nvPr/>
        </p:nvSpPr>
        <p:spPr>
          <a:xfrm>
            <a:off x="5738019" y="3592801"/>
            <a:ext cx="32670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800" dirty="0">
                <a:latin typeface="Comic Sans MS" panose="030F0702030302020204" pitchFamily="66" charset="0"/>
              </a:rPr>
              <a:t>(</a:t>
            </a:r>
            <a:r>
              <a:rPr lang="en-GB" altLang="en-US" sz="1800" i="1" dirty="0">
                <a:cs typeface="Times New Roman" panose="02020603050405020304" pitchFamily="18" charset="0"/>
              </a:rPr>
              <a:t>x</a:t>
            </a:r>
            <a:r>
              <a:rPr lang="en-GB" altLang="en-US" sz="1800" i="1" baseline="-25000" dirty="0">
                <a:cs typeface="Times New Roman" panose="02020603050405020304" pitchFamily="18" charset="0"/>
              </a:rPr>
              <a:t>2</a:t>
            </a:r>
            <a:r>
              <a:rPr lang="en-GB" altLang="en-US" sz="1800" i="1" dirty="0">
                <a:cs typeface="Times New Roman" panose="02020603050405020304" pitchFamily="18" charset="0"/>
              </a:rPr>
              <a:t>, y</a:t>
            </a:r>
            <a:r>
              <a:rPr lang="en-GB" altLang="en-US" sz="1800" i="1" baseline="-25000" dirty="0">
                <a:cs typeface="Times New Roman" panose="02020603050405020304" pitchFamily="18" charset="0"/>
              </a:rPr>
              <a:t>2</a:t>
            </a:r>
            <a:r>
              <a:rPr lang="en-GB" altLang="en-US" sz="1800" dirty="0">
                <a:latin typeface="Comic Sans MS" panose="030F0702030302020204" pitchFamily="66" charset="0"/>
              </a:rPr>
              <a:t>) = </a:t>
            </a: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(85, 95)</a:t>
            </a:r>
            <a:r>
              <a:rPr lang="en-GB" altLang="en-US" sz="1800" dirty="0">
                <a:latin typeface="Comic Sans MS" panose="030F0702030302020204" pitchFamily="66" charset="0"/>
              </a:rPr>
              <a:t> 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844197" y="3962400"/>
                <a:ext cx="1340880" cy="524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95−71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85−60</m:t>
                          </m:r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4197" y="3962400"/>
                <a:ext cx="1340880" cy="52418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8" name="Rectangle 2163"/>
          <p:cNvSpPr>
            <a:spLocks noChangeArrowheads="1"/>
          </p:cNvSpPr>
          <p:nvPr/>
        </p:nvSpPr>
        <p:spPr bwMode="auto">
          <a:xfrm>
            <a:off x="7089690" y="4038599"/>
            <a:ext cx="1067721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GB" altLang="en-US" sz="2000" dirty="0">
                <a:latin typeface="Comic Sans MS" panose="030F0702030302020204" pitchFamily="66" charset="0"/>
              </a:rPr>
              <a:t>= 0.96</a:t>
            </a:r>
          </a:p>
        </p:txBody>
      </p:sp>
      <p:sp>
        <p:nvSpPr>
          <p:cNvPr id="179" name="Rectangle 178"/>
          <p:cNvSpPr/>
          <p:nvPr/>
        </p:nvSpPr>
        <p:spPr>
          <a:xfrm>
            <a:off x="5717208" y="4583668"/>
            <a:ext cx="32670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800" dirty="0">
                <a:latin typeface="Comic Sans MS" panose="030F0702030302020204" pitchFamily="66" charset="0"/>
              </a:rPr>
              <a:t>The equation of the line is: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180" name="Rectangle 179"/>
          <p:cNvSpPr/>
          <p:nvPr/>
        </p:nvSpPr>
        <p:spPr>
          <a:xfrm>
            <a:off x="5696487" y="5269468"/>
            <a:ext cx="32670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800" i="1" dirty="0">
                <a:cs typeface="Times New Roman" panose="02020603050405020304" pitchFamily="18" charset="0"/>
              </a:rPr>
              <a:t> y – </a:t>
            </a:r>
            <a:r>
              <a:rPr lang="en-GB" altLang="en-US" sz="1800" dirty="0">
                <a:latin typeface="Comic Sans MS" panose="030F0702030302020204" pitchFamily="66" charset="0"/>
              </a:rPr>
              <a:t>71 = 0.96(</a:t>
            </a:r>
            <a:r>
              <a:rPr lang="en-GB" altLang="en-US" sz="1800" i="1" dirty="0">
                <a:cs typeface="Times New Roman" panose="02020603050405020304" pitchFamily="18" charset="0"/>
              </a:rPr>
              <a:t>x</a:t>
            </a:r>
            <a:r>
              <a:rPr lang="en-GB" altLang="en-US" sz="1800" dirty="0">
                <a:latin typeface="Comic Sans MS" panose="030F0702030302020204" pitchFamily="66" charset="0"/>
              </a:rPr>
              <a:t> </a:t>
            </a:r>
            <a:r>
              <a:rPr lang="en-GB" altLang="en-US" sz="1800" dirty="0">
                <a:cs typeface="Times New Roman" panose="02020603050405020304" pitchFamily="18" charset="0"/>
              </a:rPr>
              <a:t>–</a:t>
            </a:r>
            <a:r>
              <a:rPr lang="en-GB" altLang="en-US" sz="1800" dirty="0">
                <a:latin typeface="Comic Sans MS" panose="030F0702030302020204" pitchFamily="66" charset="0"/>
              </a:rPr>
              <a:t> 60) 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181" name="Rectangle 180"/>
          <p:cNvSpPr/>
          <p:nvPr/>
        </p:nvSpPr>
        <p:spPr>
          <a:xfrm>
            <a:off x="6206283" y="5650468"/>
            <a:ext cx="26479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800" i="1" dirty="0">
                <a:cs typeface="Times New Roman" panose="02020603050405020304" pitchFamily="18" charset="0"/>
              </a:rPr>
              <a:t> y </a:t>
            </a:r>
            <a:r>
              <a:rPr lang="en-GB" altLang="en-US" sz="1800" dirty="0">
                <a:latin typeface="Comic Sans MS" panose="030F0702030302020204" pitchFamily="66" charset="0"/>
              </a:rPr>
              <a:t>= 0.96</a:t>
            </a:r>
            <a:r>
              <a:rPr lang="en-GB" altLang="en-US" sz="1800" i="1" dirty="0">
                <a:cs typeface="Times New Roman" panose="02020603050405020304" pitchFamily="18" charset="0"/>
              </a:rPr>
              <a:t>x</a:t>
            </a:r>
            <a:r>
              <a:rPr lang="en-GB" altLang="en-US" sz="1800" dirty="0">
                <a:latin typeface="Comic Sans MS" panose="030F0702030302020204" pitchFamily="66" charset="0"/>
              </a:rPr>
              <a:t> + 13.4 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4453684" y="2652898"/>
            <a:ext cx="350837" cy="360363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2" name="Oval 181"/>
          <p:cNvSpPr/>
          <p:nvPr/>
        </p:nvSpPr>
        <p:spPr>
          <a:xfrm>
            <a:off x="3488349" y="3455380"/>
            <a:ext cx="350837" cy="360363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3" name="Rectangle 182"/>
          <p:cNvSpPr/>
          <p:nvPr/>
        </p:nvSpPr>
        <p:spPr>
          <a:xfrm>
            <a:off x="4519994" y="6039750"/>
            <a:ext cx="40906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800" dirty="0">
                <a:latin typeface="Comic Sans MS" panose="030F0702030302020204" pitchFamily="66" charset="0"/>
              </a:rPr>
              <a:t>A Line of best fit is also called </a:t>
            </a: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regression line.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4" name="Rectangle 183">
                <a:extLst>
                  <a:ext uri="{FF2B5EF4-FFF2-40B4-BE49-F238E27FC236}">
                    <a16:creationId xmlns:a16="http://schemas.microsoft.com/office/drawing/2014/main" id="{70FED7ED-1C5B-4AF2-822B-CC324CDA4A91}"/>
                  </a:ext>
                </a:extLst>
              </p:cNvPr>
              <p:cNvSpPr/>
              <p:nvPr/>
            </p:nvSpPr>
            <p:spPr>
              <a:xfrm>
                <a:off x="5696486" y="4900494"/>
                <a:ext cx="3267075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altLang="en-US" sz="1800" i="1" dirty="0">
                    <a:cs typeface="Times New Roman" panose="02020603050405020304" pitchFamily="18" charset="0"/>
                  </a:rPr>
                  <a:t> y –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en-GB" altLang="en-US" sz="1800" dirty="0">
                    <a:latin typeface="Comic Sans MS" panose="030F0702030302020204" pitchFamily="66" charset="0"/>
                  </a:rPr>
                  <a:t> = </a:t>
                </a:r>
                <a:r>
                  <a:rPr lang="en-GB" altLang="en-US" sz="1800" i="1" dirty="0">
                    <a:cs typeface="Times New Roman" panose="02020603050405020304" pitchFamily="18" charset="0"/>
                  </a:rPr>
                  <a:t>m</a:t>
                </a:r>
                <a:r>
                  <a:rPr lang="en-GB" altLang="en-US" sz="1800" dirty="0">
                    <a:latin typeface="Comic Sans MS" panose="030F0702030302020204" pitchFamily="66" charset="0"/>
                  </a:rPr>
                  <a:t>(</a:t>
                </a:r>
                <a:r>
                  <a:rPr lang="en-GB" altLang="en-US" sz="1800" i="1" dirty="0">
                    <a:cs typeface="Times New Roman" panose="02020603050405020304" pitchFamily="18" charset="0"/>
                  </a:rPr>
                  <a:t>x</a:t>
                </a:r>
                <a:r>
                  <a:rPr lang="en-GB" altLang="en-US" sz="1800" dirty="0">
                    <a:latin typeface="Comic Sans MS" panose="030F0702030302020204" pitchFamily="66" charset="0"/>
                  </a:rPr>
                  <a:t> </a:t>
                </a:r>
                <a:r>
                  <a:rPr lang="en-GB" altLang="en-US" sz="1800" dirty="0">
                    <a:cs typeface="Times New Roman" panose="02020603050405020304" pitchFamily="18" charset="0"/>
                  </a:rPr>
                  <a:t>–</a:t>
                </a:r>
                <a:r>
                  <a:rPr lang="en-GB" altLang="en-US" sz="18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GB" altLang="en-US" sz="1800" dirty="0">
                    <a:latin typeface="Comic Sans MS" panose="030F0702030302020204" pitchFamily="66" charset="0"/>
                  </a:rPr>
                  <a:t>) </a:t>
                </a:r>
                <a:endParaRPr lang="en-GB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4" name="Rectangle 183">
                <a:extLst>
                  <a:ext uri="{FF2B5EF4-FFF2-40B4-BE49-F238E27FC236}">
                    <a16:creationId xmlns:a16="http://schemas.microsoft.com/office/drawing/2014/main" id="{70FED7ED-1C5B-4AF2-822B-CC324CDA4A9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6486" y="4900494"/>
                <a:ext cx="3267075" cy="369332"/>
              </a:xfrm>
              <a:prstGeom prst="rect">
                <a:avLst/>
              </a:prstGeom>
              <a:blipFill>
                <a:blip r:embed="rId4"/>
                <a:stretch>
                  <a:fillRect t="-10000" b="-2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extLst>
              <a:ext uri="{FF2B5EF4-FFF2-40B4-BE49-F238E27FC236}">
                <a16:creationId xmlns:a16="http://schemas.microsoft.com/office/drawing/2014/main" id="{16A4CD8B-D7AE-4F62-9D4A-5FF20A4A39F2}"/>
              </a:ext>
            </a:extLst>
          </p:cNvPr>
          <p:cNvSpPr/>
          <p:nvPr/>
        </p:nvSpPr>
        <p:spPr>
          <a:xfrm>
            <a:off x="8309563" y="3465192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800" dirty="0">
                <a:solidFill>
                  <a:srgbClr val="000000"/>
                </a:solidFill>
              </a:rPr>
              <a:t> </a:t>
            </a:r>
            <a:endParaRPr lang="en-GB" sz="1800" dirty="0"/>
          </a:p>
        </p:txBody>
      </p:sp>
      <p:sp>
        <p:nvSpPr>
          <p:cNvPr id="185" name="Rectangle 184">
            <a:hlinkClick r:id="rId5"/>
            <a:extLst>
              <a:ext uri="{FF2B5EF4-FFF2-40B4-BE49-F238E27FC236}">
                <a16:creationId xmlns:a16="http://schemas.microsoft.com/office/drawing/2014/main" id="{5DF3743F-A693-437B-9E32-35E13FFDCFC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6" name="Rectangle 185">
            <a:hlinkClick r:id="rId5"/>
            <a:extLst>
              <a:ext uri="{FF2B5EF4-FFF2-40B4-BE49-F238E27FC236}">
                <a16:creationId xmlns:a16="http://schemas.microsoft.com/office/drawing/2014/main" id="{CEDD9DB9-82C9-4EC6-A97B-546C1DDEFEC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137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76" grpId="0"/>
      <p:bldP spid="177" grpId="0"/>
      <p:bldP spid="4" grpId="0"/>
      <p:bldP spid="178" grpId="0"/>
      <p:bldP spid="179" grpId="0"/>
      <p:bldP spid="180" grpId="0"/>
      <p:bldP spid="181" grpId="0"/>
      <p:bldP spid="5" grpId="0" animBg="1"/>
      <p:bldP spid="182" grpId="0" animBg="1"/>
      <p:bldP spid="183" grpId="0"/>
      <p:bldP spid="18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  <a:hlinkClick r:id="rId2"/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  <a:hlinkClick r:id="rId4"/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4304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87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" t="-20400" r="-149" b="20400"/>
          <a:stretch/>
        </p:blipFill>
        <p:spPr bwMode="auto">
          <a:xfrm>
            <a:off x="904653" y="1214540"/>
            <a:ext cx="3405188" cy="485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Rectangle 2"/>
          <p:cNvSpPr txBox="1">
            <a:spLocks noChangeArrowheads="1"/>
          </p:cNvSpPr>
          <p:nvPr/>
        </p:nvSpPr>
        <p:spPr bwMode="auto">
          <a:xfrm>
            <a:off x="0" y="152400"/>
            <a:ext cx="6781800" cy="533400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8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5B0091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Scatter graphs and correlation</a:t>
            </a:r>
            <a:endParaRPr kumimoji="0" lang="en-GB" sz="2800" b="1" i="0" u="none" strike="noStrike" kern="1200" cap="none" spc="0" normalizeH="0" baseline="0" noProof="0">
              <a:ln>
                <a:noFill/>
              </a:ln>
              <a:solidFill>
                <a:srgbClr val="5B0091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5003962" y="2343509"/>
            <a:ext cx="388851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To draw a scatter diagram plot the (x, y) values from the data table as dots on a graph</a:t>
            </a:r>
            <a:endParaRPr lang="en-GB" sz="2400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Text Box 10"/>
          <p:cNvSpPr txBox="1">
            <a:spLocks noChangeArrowheads="1"/>
          </p:cNvSpPr>
          <p:nvPr/>
        </p:nvSpPr>
        <p:spPr bwMode="auto">
          <a:xfrm>
            <a:off x="251519" y="743376"/>
            <a:ext cx="84884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The </a:t>
            </a:r>
            <a:r>
              <a:rPr lang="en-US" sz="2400" b="1" dirty="0">
                <a:solidFill>
                  <a:srgbClr val="FF6600"/>
                </a:solidFill>
                <a:latin typeface="Comic Sans MS" panose="030F0702030302020204" pitchFamily="66" charset="0"/>
              </a:rPr>
              <a:t>independent variable </a:t>
            </a:r>
            <a:r>
              <a:rPr 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should be on the horizontal axis. (x)</a:t>
            </a:r>
            <a:endParaRPr lang="en-GB" sz="2400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Text Box 23"/>
          <p:cNvSpPr txBox="1">
            <a:spLocks noChangeArrowheads="1"/>
          </p:cNvSpPr>
          <p:nvPr/>
        </p:nvSpPr>
        <p:spPr bwMode="auto">
          <a:xfrm>
            <a:off x="1449615" y="6043358"/>
            <a:ext cx="2474916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</a:rPr>
              <a:t>Independent variable</a:t>
            </a:r>
            <a:endParaRPr lang="en-GB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Text Box 24"/>
          <p:cNvSpPr txBox="1">
            <a:spLocks noChangeArrowheads="1"/>
          </p:cNvSpPr>
          <p:nvPr/>
        </p:nvSpPr>
        <p:spPr bwMode="auto">
          <a:xfrm rot="16200000">
            <a:off x="-526598" y="4015346"/>
            <a:ext cx="22590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</a:rPr>
              <a:t>Dependent variable</a:t>
            </a:r>
            <a:endParaRPr lang="en-GB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Line 14"/>
          <p:cNvSpPr>
            <a:spLocks noChangeShapeType="1"/>
          </p:cNvSpPr>
          <p:nvPr/>
        </p:nvSpPr>
        <p:spPr bwMode="auto">
          <a:xfrm flipV="1">
            <a:off x="889819" y="2040409"/>
            <a:ext cx="0" cy="393192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41" name="Line 15"/>
          <p:cNvSpPr>
            <a:spLocks noChangeShapeType="1"/>
          </p:cNvSpPr>
          <p:nvPr/>
        </p:nvSpPr>
        <p:spPr bwMode="auto">
          <a:xfrm rot="5400000" flipV="1">
            <a:off x="2609884" y="4240357"/>
            <a:ext cx="17464" cy="347472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42" name="Text Box 17"/>
          <p:cNvSpPr txBox="1">
            <a:spLocks noChangeArrowheads="1"/>
          </p:cNvSpPr>
          <p:nvPr/>
        </p:nvSpPr>
        <p:spPr bwMode="auto">
          <a:xfrm>
            <a:off x="4990270" y="4514856"/>
            <a:ext cx="374967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The pattern formed by the dots give us some indication of the correlation.</a:t>
            </a:r>
            <a:endParaRPr lang="en-GB" sz="2400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52329" y="1933255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</a:rPr>
              <a:t>y</a:t>
            </a:r>
            <a:endParaRPr lang="en-GB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280832" y="5982172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</a:rPr>
              <a:t>x</a:t>
            </a:r>
            <a:endParaRPr lang="en-GB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27745" y="5968984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</a:rPr>
              <a:t>0</a:t>
            </a:r>
            <a:endParaRPr lang="en-GB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Text Box 10"/>
          <p:cNvSpPr txBox="1">
            <a:spLocks noChangeArrowheads="1"/>
          </p:cNvSpPr>
          <p:nvPr/>
        </p:nvSpPr>
        <p:spPr bwMode="auto">
          <a:xfrm>
            <a:off x="251518" y="1595282"/>
            <a:ext cx="84884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The </a:t>
            </a:r>
            <a:r>
              <a:rPr lang="en-US" sz="2400" b="1" dirty="0">
                <a:solidFill>
                  <a:srgbClr val="FF6600"/>
                </a:solidFill>
                <a:latin typeface="Comic Sans MS" panose="030F0702030302020204" pitchFamily="66" charset="0"/>
              </a:rPr>
              <a:t>dependent variable </a:t>
            </a:r>
            <a:r>
              <a:rPr 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should be on the vertical axis. (y)</a:t>
            </a:r>
            <a:endParaRPr lang="en-GB" sz="2400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238009" y="4676129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403950" y="4365639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54742" y="4875192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723169" y="4422548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723169" y="4070681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188691" y="4107928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996545" y="3859883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084558" y="4372011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2170639" y="3617808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497691" y="3872524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243825" y="3121286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663811" y="3544298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684662" y="2907835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2937946" y="3158681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2958038" y="2890666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132253" y="2430868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444280" y="2907834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444280" y="2446168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610400" y="2045683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66" name="Rectangle 65">
            <a:hlinkClick r:id="rId3"/>
            <a:extLst>
              <a:ext uri="{FF2B5EF4-FFF2-40B4-BE49-F238E27FC236}">
                <a16:creationId xmlns:a16="http://schemas.microsoft.com/office/drawing/2014/main" id="{2ECA34EC-3853-49D7-BB0B-3BAD35A0B6E6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>
            <a:hlinkClick r:id="rId3"/>
            <a:extLst>
              <a:ext uri="{FF2B5EF4-FFF2-40B4-BE49-F238E27FC236}">
                <a16:creationId xmlns:a16="http://schemas.microsoft.com/office/drawing/2014/main" id="{AA38C414-9D16-43D2-9D47-760839203107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7294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5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5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500"/>
                            </p:stCondLst>
                            <p:childTnLst>
                              <p:par>
                                <p:cTn id="6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000"/>
                            </p:stCondLst>
                            <p:childTnLst>
                              <p:par>
                                <p:cTn id="7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500"/>
                            </p:stCondLst>
                            <p:childTnLst>
                              <p:par>
                                <p:cTn id="7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000"/>
                            </p:stCondLst>
                            <p:childTnLst>
                              <p:par>
                                <p:cTn id="8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7500"/>
                            </p:stCondLst>
                            <p:childTnLst>
                              <p:par>
                                <p:cTn id="8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8000"/>
                            </p:stCondLst>
                            <p:childTnLst>
                              <p:par>
                                <p:cTn id="8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500"/>
                            </p:stCondLst>
                            <p:childTnLst>
                              <p:par>
                                <p:cTn id="9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9000"/>
                            </p:stCondLst>
                            <p:childTnLst>
                              <p:par>
                                <p:cTn id="9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/>
      <p:bldP spid="39" grpId="0"/>
      <p:bldP spid="42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23850" y="333375"/>
            <a:ext cx="84963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3600" b="1" u="sng" dirty="0">
                <a:solidFill>
                  <a:srgbClr val="000000"/>
                </a:solidFill>
                <a:latin typeface="Comic Sans MS" panose="030F0702030302020204" pitchFamily="66" charset="0"/>
              </a:rPr>
              <a:t>Correlation.</a:t>
            </a:r>
          </a:p>
        </p:txBody>
      </p:sp>
      <p:sp>
        <p:nvSpPr>
          <p:cNvPr id="3" name="Text Box 41"/>
          <p:cNvSpPr txBox="1">
            <a:spLocks noChangeArrowheads="1"/>
          </p:cNvSpPr>
          <p:nvPr/>
        </p:nvSpPr>
        <p:spPr bwMode="auto">
          <a:xfrm>
            <a:off x="288131" y="2060848"/>
            <a:ext cx="84248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There are several characteristics we consider when describing the correlation between two variables:</a:t>
            </a:r>
          </a:p>
        </p:txBody>
      </p:sp>
      <p:sp>
        <p:nvSpPr>
          <p:cNvPr id="4" name="Text Box 42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3275856" y="3356992"/>
            <a:ext cx="2016225" cy="523220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Direction.</a:t>
            </a:r>
          </a:p>
        </p:txBody>
      </p:sp>
      <p:sp>
        <p:nvSpPr>
          <p:cNvPr id="5" name="Text Box 42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3275855" y="4516276"/>
            <a:ext cx="1944216" cy="523220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Linearity. </a:t>
            </a:r>
          </a:p>
        </p:txBody>
      </p:sp>
      <p:sp>
        <p:nvSpPr>
          <p:cNvPr id="6" name="Text Box 42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3275855" y="5658682"/>
            <a:ext cx="2016225" cy="523220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Strength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52413" y="1113772"/>
            <a:ext cx="84963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Refers to the relationship or association between two variables</a:t>
            </a:r>
          </a:p>
        </p:txBody>
      </p:sp>
      <p:sp>
        <p:nvSpPr>
          <p:cNvPr id="8" name="Rectangle 7">
            <a:hlinkClick r:id="rId4"/>
            <a:extLst>
              <a:ext uri="{FF2B5EF4-FFF2-40B4-BE49-F238E27FC236}">
                <a16:creationId xmlns:a16="http://schemas.microsoft.com/office/drawing/2014/main" id="{E8324411-F98B-4DB2-8549-E6918A9A9A8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hlinkClick r:id="rId4"/>
            <a:extLst>
              <a:ext uri="{FF2B5EF4-FFF2-40B4-BE49-F238E27FC236}">
                <a16:creationId xmlns:a16="http://schemas.microsoft.com/office/drawing/2014/main" id="{3F1DA327-8C7E-4D5F-B5FA-0216F4B4C52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6304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79387" y="404619"/>
            <a:ext cx="37759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Negative Correlation:-</a:t>
            </a:r>
          </a:p>
        </p:txBody>
      </p:sp>
      <p:sp>
        <p:nvSpPr>
          <p:cNvPr id="3" name="Line 3"/>
          <p:cNvSpPr>
            <a:spLocks noChangeShapeType="1"/>
          </p:cNvSpPr>
          <p:nvPr/>
        </p:nvSpPr>
        <p:spPr bwMode="auto">
          <a:xfrm flipV="1">
            <a:off x="297557" y="906289"/>
            <a:ext cx="0" cy="1368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297557" y="2274714"/>
            <a:ext cx="20161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513457" y="977726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729357" y="1409526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1089720" y="1338089"/>
            <a:ext cx="71437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1234182" y="1769889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1665982" y="1914351"/>
            <a:ext cx="71438" cy="71438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2026345" y="1985789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179387" y="2353653"/>
            <a:ext cx="74882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Positive Correlation:-</a:t>
            </a:r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V="1">
            <a:off x="322262" y="2959480"/>
            <a:ext cx="0" cy="1368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322262" y="4327905"/>
            <a:ext cx="20161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4" name="Oval 14"/>
          <p:cNvSpPr>
            <a:spLocks noChangeArrowheads="1"/>
          </p:cNvSpPr>
          <p:nvPr/>
        </p:nvSpPr>
        <p:spPr bwMode="auto">
          <a:xfrm>
            <a:off x="825500" y="3680205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466725" y="4040567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6" name="Oval 16"/>
          <p:cNvSpPr>
            <a:spLocks noChangeArrowheads="1"/>
          </p:cNvSpPr>
          <p:nvPr/>
        </p:nvSpPr>
        <p:spPr bwMode="auto">
          <a:xfrm>
            <a:off x="1258887" y="3967542"/>
            <a:ext cx="71438" cy="71438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7" name="Oval 17"/>
          <p:cNvSpPr>
            <a:spLocks noChangeArrowheads="1"/>
          </p:cNvSpPr>
          <p:nvPr/>
        </p:nvSpPr>
        <p:spPr bwMode="auto">
          <a:xfrm>
            <a:off x="1401762" y="3464305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1617662" y="3032505"/>
            <a:ext cx="71438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9" name="Oval 19"/>
          <p:cNvSpPr>
            <a:spLocks noChangeArrowheads="1"/>
          </p:cNvSpPr>
          <p:nvPr/>
        </p:nvSpPr>
        <p:spPr bwMode="auto">
          <a:xfrm>
            <a:off x="2122487" y="2959480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2745481" y="1589891"/>
            <a:ext cx="621913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When the independent variable increases, the dependent variable decreases</a:t>
            </a:r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2790823" y="3440312"/>
            <a:ext cx="612298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An increase in the independent variable means that the dependant variable generally increases.</a:t>
            </a:r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179387" y="4360981"/>
            <a:ext cx="25205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No correlation:-</a:t>
            </a:r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 flipV="1">
            <a:off x="325437" y="4920472"/>
            <a:ext cx="0" cy="1368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4" name="Line 24"/>
          <p:cNvSpPr>
            <a:spLocks noChangeShapeType="1"/>
          </p:cNvSpPr>
          <p:nvPr/>
        </p:nvSpPr>
        <p:spPr bwMode="auto">
          <a:xfrm>
            <a:off x="325437" y="6288897"/>
            <a:ext cx="20161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5" name="Oval 25"/>
          <p:cNvSpPr>
            <a:spLocks noChangeArrowheads="1"/>
          </p:cNvSpPr>
          <p:nvPr/>
        </p:nvSpPr>
        <p:spPr bwMode="auto">
          <a:xfrm>
            <a:off x="1269900" y="5250497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6" name="Oval 26"/>
          <p:cNvSpPr>
            <a:spLocks noChangeArrowheads="1"/>
          </p:cNvSpPr>
          <p:nvPr/>
        </p:nvSpPr>
        <p:spPr bwMode="auto">
          <a:xfrm>
            <a:off x="469900" y="6001560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7" name="Oval 27"/>
          <p:cNvSpPr>
            <a:spLocks noChangeArrowheads="1"/>
          </p:cNvSpPr>
          <p:nvPr/>
        </p:nvSpPr>
        <p:spPr bwMode="auto">
          <a:xfrm>
            <a:off x="1262062" y="5928535"/>
            <a:ext cx="71438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8" name="Oval 28"/>
          <p:cNvSpPr>
            <a:spLocks noChangeArrowheads="1"/>
          </p:cNvSpPr>
          <p:nvPr/>
        </p:nvSpPr>
        <p:spPr bwMode="auto">
          <a:xfrm>
            <a:off x="1981200" y="6072997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9" name="Oval 29"/>
          <p:cNvSpPr>
            <a:spLocks noChangeArrowheads="1"/>
          </p:cNvSpPr>
          <p:nvPr/>
        </p:nvSpPr>
        <p:spPr bwMode="auto">
          <a:xfrm>
            <a:off x="828675" y="4991910"/>
            <a:ext cx="71437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0" name="Oval 30"/>
          <p:cNvSpPr>
            <a:spLocks noChangeArrowheads="1"/>
          </p:cNvSpPr>
          <p:nvPr/>
        </p:nvSpPr>
        <p:spPr bwMode="auto">
          <a:xfrm>
            <a:off x="2125662" y="4920472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2738013" y="5886225"/>
            <a:ext cx="61551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No apparent link between the variables.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124680" y="-53209"/>
            <a:ext cx="219162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3600" b="1" u="sng" dirty="0">
                <a:solidFill>
                  <a:srgbClr val="000000"/>
                </a:solidFill>
                <a:latin typeface="Comic Sans MS" panose="030F0702030302020204" pitchFamily="66" charset="0"/>
              </a:rPr>
              <a:t>Direction</a:t>
            </a:r>
            <a:endParaRPr lang="en-GB" sz="3600" b="1" u="sng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Text Box 20"/>
          <p:cNvSpPr txBox="1">
            <a:spLocks noChangeArrowheads="1"/>
          </p:cNvSpPr>
          <p:nvPr/>
        </p:nvSpPr>
        <p:spPr bwMode="auto">
          <a:xfrm>
            <a:off x="2771775" y="781625"/>
            <a:ext cx="59055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For a generally downward trend, we say that the correlation is </a:t>
            </a:r>
            <a:r>
              <a:rPr lang="en-GB" altLang="en-US" sz="2400" b="1" dirty="0">
                <a:solidFill>
                  <a:srgbClr val="000000"/>
                </a:solidFill>
                <a:latin typeface="Comic Sans MS" panose="030F0702030302020204" pitchFamily="66" charset="0"/>
              </a:rPr>
              <a:t>negative.</a:t>
            </a:r>
          </a:p>
        </p:txBody>
      </p:sp>
      <p:sp>
        <p:nvSpPr>
          <p:cNvPr id="34" name="Text Box 20"/>
          <p:cNvSpPr txBox="1">
            <a:spLocks noChangeArrowheads="1"/>
          </p:cNvSpPr>
          <p:nvPr/>
        </p:nvSpPr>
        <p:spPr bwMode="auto">
          <a:xfrm>
            <a:off x="2768599" y="2651231"/>
            <a:ext cx="630438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For a generally upward trend, we say that the correlation is </a:t>
            </a:r>
            <a:r>
              <a:rPr lang="en-GB" altLang="en-US" sz="2400" b="1" dirty="0">
                <a:solidFill>
                  <a:srgbClr val="000000"/>
                </a:solidFill>
                <a:latin typeface="Comic Sans MS" panose="030F0702030302020204" pitchFamily="66" charset="0"/>
              </a:rPr>
              <a:t>positive.</a:t>
            </a:r>
          </a:p>
        </p:txBody>
      </p:sp>
      <p:sp>
        <p:nvSpPr>
          <p:cNvPr id="35" name="Text Box 20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2745481" y="4634574"/>
            <a:ext cx="612457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For randomly scattered points, with no upward or downward trend, we say there is </a:t>
            </a:r>
            <a:r>
              <a:rPr lang="en-GB" altLang="en-US" sz="2400" b="1" dirty="0">
                <a:solidFill>
                  <a:srgbClr val="000000"/>
                </a:solidFill>
                <a:latin typeface="Comic Sans MS" panose="030F0702030302020204" pitchFamily="66" charset="0"/>
              </a:rPr>
              <a:t>no correlation.</a:t>
            </a:r>
          </a:p>
        </p:txBody>
      </p:sp>
      <p:sp>
        <p:nvSpPr>
          <p:cNvPr id="36" name="Oval 29"/>
          <p:cNvSpPr>
            <a:spLocks noChangeArrowheads="1"/>
          </p:cNvSpPr>
          <p:nvPr/>
        </p:nvSpPr>
        <p:spPr bwMode="auto">
          <a:xfrm>
            <a:off x="538162" y="5373273"/>
            <a:ext cx="71437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7" name="Oval 29"/>
          <p:cNvSpPr>
            <a:spLocks noChangeArrowheads="1"/>
          </p:cNvSpPr>
          <p:nvPr/>
        </p:nvSpPr>
        <p:spPr bwMode="auto">
          <a:xfrm>
            <a:off x="920539" y="5860028"/>
            <a:ext cx="71437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8" name="Oval 29"/>
          <p:cNvSpPr>
            <a:spLocks noChangeArrowheads="1"/>
          </p:cNvSpPr>
          <p:nvPr/>
        </p:nvSpPr>
        <p:spPr bwMode="auto">
          <a:xfrm>
            <a:off x="1715641" y="5075852"/>
            <a:ext cx="71437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9" name="Oval 29"/>
          <p:cNvSpPr>
            <a:spLocks noChangeArrowheads="1"/>
          </p:cNvSpPr>
          <p:nvPr/>
        </p:nvSpPr>
        <p:spPr bwMode="auto">
          <a:xfrm>
            <a:off x="1549608" y="5587587"/>
            <a:ext cx="71437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40" name="Oval 29"/>
          <p:cNvSpPr>
            <a:spLocks noChangeArrowheads="1"/>
          </p:cNvSpPr>
          <p:nvPr/>
        </p:nvSpPr>
        <p:spPr bwMode="auto">
          <a:xfrm>
            <a:off x="1945481" y="5484334"/>
            <a:ext cx="71437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41" name="Rectangle 40">
            <a:hlinkClick r:id="rId3"/>
            <a:extLst>
              <a:ext uri="{FF2B5EF4-FFF2-40B4-BE49-F238E27FC236}">
                <a16:creationId xmlns:a16="http://schemas.microsoft.com/office/drawing/2014/main" id="{111023FC-56E6-46EB-AF63-4F33FD834FFE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>
            <a:hlinkClick r:id="rId3"/>
            <a:extLst>
              <a:ext uri="{FF2B5EF4-FFF2-40B4-BE49-F238E27FC236}">
                <a16:creationId xmlns:a16="http://schemas.microsoft.com/office/drawing/2014/main" id="{05F340CF-F15F-45DD-AC10-60788941AB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439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/>
      <p:bldP spid="21" grpId="0"/>
      <p:bldP spid="22" grpId="0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/>
      <p:bldP spid="33" grpId="0"/>
      <p:bldP spid="34" grpId="0"/>
      <p:bldP spid="35" grpId="0"/>
      <p:bldP spid="36" grpId="0" animBg="1"/>
      <p:bldP spid="37" grpId="0" animBg="1"/>
      <p:bldP spid="38" grpId="0" animBg="1"/>
      <p:bldP spid="39" grpId="0" animBg="1"/>
      <p:bldP spid="4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97557" y="1113697"/>
            <a:ext cx="83534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We determine whether the points follow a linear trend.</a:t>
            </a:r>
          </a:p>
        </p:txBody>
      </p:sp>
      <p:sp>
        <p:nvSpPr>
          <p:cNvPr id="3" name="Line 3"/>
          <p:cNvSpPr>
            <a:spLocks noChangeShapeType="1"/>
          </p:cNvSpPr>
          <p:nvPr/>
        </p:nvSpPr>
        <p:spPr bwMode="auto">
          <a:xfrm flipV="1">
            <a:off x="755650" y="1659885"/>
            <a:ext cx="0" cy="1368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755650" y="3028310"/>
            <a:ext cx="20161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2475706" y="1772595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1100535" y="2635404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2015729" y="1949393"/>
            <a:ext cx="71437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1388211" y="2666360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1837531" y="2082780"/>
            <a:ext cx="71438" cy="71438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2400301" y="2025195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 flipV="1">
            <a:off x="755650" y="4292823"/>
            <a:ext cx="0" cy="1368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755650" y="5661248"/>
            <a:ext cx="20161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3" name="Oval 14"/>
          <p:cNvSpPr>
            <a:spLocks noChangeArrowheads="1"/>
          </p:cNvSpPr>
          <p:nvPr/>
        </p:nvSpPr>
        <p:spPr bwMode="auto">
          <a:xfrm>
            <a:off x="1583531" y="4757961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4" name="Oval 15"/>
          <p:cNvSpPr>
            <a:spLocks noChangeArrowheads="1"/>
          </p:cNvSpPr>
          <p:nvPr/>
        </p:nvSpPr>
        <p:spPr bwMode="auto">
          <a:xfrm>
            <a:off x="1316774" y="5277073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5" name="Oval 16"/>
          <p:cNvSpPr>
            <a:spLocks noChangeArrowheads="1"/>
          </p:cNvSpPr>
          <p:nvPr/>
        </p:nvSpPr>
        <p:spPr bwMode="auto">
          <a:xfrm>
            <a:off x="1741488" y="5429473"/>
            <a:ext cx="71438" cy="71438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6" name="Oval 17"/>
          <p:cNvSpPr>
            <a:spLocks noChangeArrowheads="1"/>
          </p:cNvSpPr>
          <p:nvPr/>
        </p:nvSpPr>
        <p:spPr bwMode="auto">
          <a:xfrm>
            <a:off x="1835150" y="4797648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7" name="Oval 18"/>
          <p:cNvSpPr>
            <a:spLocks noChangeArrowheads="1"/>
          </p:cNvSpPr>
          <p:nvPr/>
        </p:nvSpPr>
        <p:spPr bwMode="auto">
          <a:xfrm>
            <a:off x="2051050" y="4365848"/>
            <a:ext cx="71438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8" name="Oval 19"/>
          <p:cNvSpPr>
            <a:spLocks noChangeArrowheads="1"/>
          </p:cNvSpPr>
          <p:nvPr/>
        </p:nvSpPr>
        <p:spPr bwMode="auto">
          <a:xfrm>
            <a:off x="2555875" y="4292823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3347244" y="2381979"/>
            <a:ext cx="50403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Approximately form a straight line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005117" y="28176"/>
            <a:ext cx="21499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3600" b="1" u="sng" dirty="0">
                <a:solidFill>
                  <a:srgbClr val="000000"/>
                </a:solidFill>
                <a:latin typeface="Comic Sans MS" panose="030F0702030302020204" pitchFamily="66" charset="0"/>
              </a:rPr>
              <a:t>Linearity</a:t>
            </a:r>
            <a:endParaRPr lang="en-GB" sz="3600" b="1" u="sng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3384550" y="1859734"/>
            <a:ext cx="5040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These points are roughly linear</a:t>
            </a:r>
            <a:r>
              <a:rPr lang="en-GB" altLang="en-US" sz="2400" b="1" dirty="0">
                <a:solidFill>
                  <a:srgbClr val="000000"/>
                </a:solidFill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22" name="Text Box 20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3379364" y="4398203"/>
            <a:ext cx="527161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These points do not follow a linear trend</a:t>
            </a:r>
            <a:endParaRPr lang="en-GB" altLang="en-US" sz="2400" b="1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Oval 15"/>
          <p:cNvSpPr>
            <a:spLocks noChangeArrowheads="1"/>
          </p:cNvSpPr>
          <p:nvPr/>
        </p:nvSpPr>
        <p:spPr bwMode="auto">
          <a:xfrm>
            <a:off x="1469174" y="5429473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4" name="Oval 15"/>
          <p:cNvSpPr>
            <a:spLocks noChangeArrowheads="1"/>
          </p:cNvSpPr>
          <p:nvPr/>
        </p:nvSpPr>
        <p:spPr bwMode="auto">
          <a:xfrm>
            <a:off x="1316774" y="5069905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5" name="Oval 15"/>
          <p:cNvSpPr>
            <a:spLocks noChangeArrowheads="1"/>
          </p:cNvSpPr>
          <p:nvPr/>
        </p:nvSpPr>
        <p:spPr bwMode="auto">
          <a:xfrm>
            <a:off x="1471497" y="5004816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6" name="Oval 15"/>
          <p:cNvSpPr>
            <a:spLocks noChangeArrowheads="1"/>
          </p:cNvSpPr>
          <p:nvPr/>
        </p:nvSpPr>
        <p:spPr bwMode="auto">
          <a:xfrm>
            <a:off x="1842819" y="4502202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7" name="Oval 15"/>
          <p:cNvSpPr>
            <a:spLocks noChangeArrowheads="1"/>
          </p:cNvSpPr>
          <p:nvPr/>
        </p:nvSpPr>
        <p:spPr bwMode="auto">
          <a:xfrm>
            <a:off x="2220760" y="4538714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8" name="Oval 7"/>
          <p:cNvSpPr>
            <a:spLocks noChangeArrowheads="1"/>
          </p:cNvSpPr>
          <p:nvPr/>
        </p:nvSpPr>
        <p:spPr bwMode="auto">
          <a:xfrm>
            <a:off x="1457723" y="2389340"/>
            <a:ext cx="71437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9" name="Oval 7"/>
          <p:cNvSpPr>
            <a:spLocks noChangeArrowheads="1"/>
          </p:cNvSpPr>
          <p:nvPr/>
        </p:nvSpPr>
        <p:spPr bwMode="auto">
          <a:xfrm>
            <a:off x="1852613" y="2396485"/>
            <a:ext cx="71437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0" name="Oval 7"/>
          <p:cNvSpPr>
            <a:spLocks noChangeArrowheads="1"/>
          </p:cNvSpPr>
          <p:nvPr/>
        </p:nvSpPr>
        <p:spPr bwMode="auto">
          <a:xfrm>
            <a:off x="1662112" y="2607225"/>
            <a:ext cx="71437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1" name="Oval 7"/>
          <p:cNvSpPr>
            <a:spLocks noChangeArrowheads="1"/>
          </p:cNvSpPr>
          <p:nvPr/>
        </p:nvSpPr>
        <p:spPr bwMode="auto">
          <a:xfrm>
            <a:off x="935831" y="2888265"/>
            <a:ext cx="71437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2" name="Oval 7"/>
          <p:cNvSpPr>
            <a:spLocks noChangeArrowheads="1"/>
          </p:cNvSpPr>
          <p:nvPr/>
        </p:nvSpPr>
        <p:spPr bwMode="auto">
          <a:xfrm>
            <a:off x="1547813" y="2091685"/>
            <a:ext cx="71437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 flipV="1">
            <a:off x="935831" y="1659885"/>
            <a:ext cx="1691482" cy="1299817"/>
          </a:xfrm>
          <a:prstGeom prst="line">
            <a:avLst/>
          </a:prstGeom>
          <a:noFill/>
          <a:ln w="22225" cap="flat" cmpd="sng" algn="ctr">
            <a:solidFill>
              <a:srgbClr val="FF0000"/>
            </a:solidFill>
            <a:prstDash val="solid"/>
            <a:miter lim="800000"/>
            <a:tailEnd type="stealth"/>
          </a:ln>
          <a:effectLst/>
        </p:spPr>
      </p:cxnSp>
      <p:sp>
        <p:nvSpPr>
          <p:cNvPr id="34" name="Freeform 33"/>
          <p:cNvSpPr/>
          <p:nvPr/>
        </p:nvSpPr>
        <p:spPr>
          <a:xfrm>
            <a:off x="1475496" y="4200524"/>
            <a:ext cx="967668" cy="1300169"/>
          </a:xfrm>
          <a:custGeom>
            <a:avLst/>
            <a:gdLst>
              <a:gd name="connsiteX0" fmla="*/ 335708 w 1064371"/>
              <a:gd name="connsiteY0" fmla="*/ 1300163 h 1300338"/>
              <a:gd name="connsiteX1" fmla="*/ 35671 w 1064371"/>
              <a:gd name="connsiteY1" fmla="*/ 1085850 h 1300338"/>
              <a:gd name="connsiteX2" fmla="*/ 1064371 w 1064371"/>
              <a:gd name="connsiteY2" fmla="*/ 0 h 1300338"/>
              <a:gd name="connsiteX0" fmla="*/ 239005 w 967668"/>
              <a:gd name="connsiteY0" fmla="*/ 1300163 h 1300169"/>
              <a:gd name="connsiteX1" fmla="*/ 53268 w 967668"/>
              <a:gd name="connsiteY1" fmla="*/ 928688 h 1300169"/>
              <a:gd name="connsiteX2" fmla="*/ 967668 w 967668"/>
              <a:gd name="connsiteY2" fmla="*/ 0 h 1300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67668" h="1300169">
                <a:moveTo>
                  <a:pt x="239005" y="1300163"/>
                </a:moveTo>
                <a:cubicBezTo>
                  <a:pt x="28264" y="1301353"/>
                  <a:pt x="-68176" y="1145382"/>
                  <a:pt x="53268" y="928688"/>
                </a:cubicBezTo>
                <a:cubicBezTo>
                  <a:pt x="174712" y="711994"/>
                  <a:pt x="514040" y="434578"/>
                  <a:pt x="967668" y="0"/>
                </a:cubicBezTo>
              </a:path>
            </a:pathLst>
          </a:custGeom>
          <a:noFill/>
          <a:ln w="25400" cap="flat" cmpd="sng" algn="ctr">
            <a:solidFill>
              <a:srgbClr val="FF0000"/>
            </a:solidFill>
            <a:prstDash val="solid"/>
            <a:miter lim="800000"/>
            <a:tailEnd type="stealth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Rectangle 34">
            <a:hlinkClick r:id="rId3"/>
            <a:extLst>
              <a:ext uri="{FF2B5EF4-FFF2-40B4-BE49-F238E27FC236}">
                <a16:creationId xmlns:a16="http://schemas.microsoft.com/office/drawing/2014/main" id="{E10BB8A6-2D42-46BC-8F4B-0FDD846A7567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hlinkClick r:id="rId3"/>
            <a:extLst>
              <a:ext uri="{FF2B5EF4-FFF2-40B4-BE49-F238E27FC236}">
                <a16:creationId xmlns:a16="http://schemas.microsoft.com/office/drawing/2014/main" id="{5D5AE38B-07C3-46BF-9075-20047FCEE396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3244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1" grpId="0"/>
      <p:bldP spid="22" grpId="0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23850" y="831338"/>
            <a:ext cx="856862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The strength of correlation is usually described as either strong, moderate or weak</a:t>
            </a:r>
          </a:p>
        </p:txBody>
      </p:sp>
      <p:sp>
        <p:nvSpPr>
          <p:cNvPr id="3" name="Line 3"/>
          <p:cNvSpPr>
            <a:spLocks noChangeShapeType="1"/>
          </p:cNvSpPr>
          <p:nvPr/>
        </p:nvSpPr>
        <p:spPr bwMode="auto">
          <a:xfrm flipV="1">
            <a:off x="297557" y="4220815"/>
            <a:ext cx="0" cy="1368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297557" y="5589240"/>
            <a:ext cx="20161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513457" y="4292252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729357" y="4724052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1089720" y="4652615"/>
            <a:ext cx="71437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1234182" y="5084415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1665982" y="5228877"/>
            <a:ext cx="71438" cy="71438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2026345" y="5300315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 flipV="1">
            <a:off x="3563937" y="1767467"/>
            <a:ext cx="0" cy="1368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3563937" y="3135892"/>
            <a:ext cx="20161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3" name="Oval 14"/>
          <p:cNvSpPr>
            <a:spLocks noChangeArrowheads="1"/>
          </p:cNvSpPr>
          <p:nvPr/>
        </p:nvSpPr>
        <p:spPr bwMode="auto">
          <a:xfrm>
            <a:off x="4067175" y="2488192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4" name="Oval 15"/>
          <p:cNvSpPr>
            <a:spLocks noChangeArrowheads="1"/>
          </p:cNvSpPr>
          <p:nvPr/>
        </p:nvSpPr>
        <p:spPr bwMode="auto">
          <a:xfrm>
            <a:off x="3708400" y="2848554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5" name="Oval 16"/>
          <p:cNvSpPr>
            <a:spLocks noChangeArrowheads="1"/>
          </p:cNvSpPr>
          <p:nvPr/>
        </p:nvSpPr>
        <p:spPr bwMode="auto">
          <a:xfrm>
            <a:off x="4500562" y="2775529"/>
            <a:ext cx="71438" cy="71438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6" name="Oval 17"/>
          <p:cNvSpPr>
            <a:spLocks noChangeArrowheads="1"/>
          </p:cNvSpPr>
          <p:nvPr/>
        </p:nvSpPr>
        <p:spPr bwMode="auto">
          <a:xfrm>
            <a:off x="4643437" y="2272292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7" name="Oval 18"/>
          <p:cNvSpPr>
            <a:spLocks noChangeArrowheads="1"/>
          </p:cNvSpPr>
          <p:nvPr/>
        </p:nvSpPr>
        <p:spPr bwMode="auto">
          <a:xfrm>
            <a:off x="4859337" y="1840492"/>
            <a:ext cx="71438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8" name="Oval 19"/>
          <p:cNvSpPr>
            <a:spLocks noChangeArrowheads="1"/>
          </p:cNvSpPr>
          <p:nvPr/>
        </p:nvSpPr>
        <p:spPr bwMode="auto">
          <a:xfrm>
            <a:off x="5364162" y="1767467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9" name="Text Box 22"/>
          <p:cNvSpPr txBox="1">
            <a:spLocks noChangeArrowheads="1"/>
          </p:cNvSpPr>
          <p:nvPr/>
        </p:nvSpPr>
        <p:spPr bwMode="auto">
          <a:xfrm>
            <a:off x="250082" y="5934199"/>
            <a:ext cx="25937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dirty="0">
                <a:solidFill>
                  <a:srgbClr val="000000"/>
                </a:solidFill>
                <a:latin typeface="Comic Sans MS" panose="030F0702030302020204" pitchFamily="66" charset="0"/>
              </a:rPr>
              <a:t>Strong</a:t>
            </a: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 negative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874194" y="24150"/>
            <a:ext cx="21691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3600" b="1" u="sng" dirty="0">
                <a:solidFill>
                  <a:srgbClr val="000000"/>
                </a:solidFill>
                <a:latin typeface="Comic Sans MS" panose="030F0702030302020204" pitchFamily="66" charset="0"/>
              </a:rPr>
              <a:t>Strength</a:t>
            </a:r>
            <a:endParaRPr lang="en-GB" sz="3600" b="1" u="sng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Line 12"/>
          <p:cNvSpPr>
            <a:spLocks noChangeShapeType="1"/>
          </p:cNvSpPr>
          <p:nvPr/>
        </p:nvSpPr>
        <p:spPr bwMode="auto">
          <a:xfrm flipV="1">
            <a:off x="6678932" y="1776051"/>
            <a:ext cx="0" cy="1368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2" name="Line 13"/>
          <p:cNvSpPr>
            <a:spLocks noChangeShapeType="1"/>
          </p:cNvSpPr>
          <p:nvPr/>
        </p:nvSpPr>
        <p:spPr bwMode="auto">
          <a:xfrm>
            <a:off x="6678932" y="3144476"/>
            <a:ext cx="20161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3" name="Oval 14"/>
          <p:cNvSpPr>
            <a:spLocks noChangeArrowheads="1"/>
          </p:cNvSpPr>
          <p:nvPr/>
        </p:nvSpPr>
        <p:spPr bwMode="auto">
          <a:xfrm>
            <a:off x="7182170" y="2496776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4" name="Oval 15"/>
          <p:cNvSpPr>
            <a:spLocks noChangeArrowheads="1"/>
          </p:cNvSpPr>
          <p:nvPr/>
        </p:nvSpPr>
        <p:spPr bwMode="auto">
          <a:xfrm>
            <a:off x="6823395" y="2857138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5" name="Oval 16"/>
          <p:cNvSpPr>
            <a:spLocks noChangeArrowheads="1"/>
          </p:cNvSpPr>
          <p:nvPr/>
        </p:nvSpPr>
        <p:spPr bwMode="auto">
          <a:xfrm>
            <a:off x="7615557" y="2784113"/>
            <a:ext cx="71438" cy="71438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6" name="Oval 17"/>
          <p:cNvSpPr>
            <a:spLocks noChangeArrowheads="1"/>
          </p:cNvSpPr>
          <p:nvPr/>
        </p:nvSpPr>
        <p:spPr bwMode="auto">
          <a:xfrm>
            <a:off x="7758432" y="2280876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7" name="Oval 18"/>
          <p:cNvSpPr>
            <a:spLocks noChangeArrowheads="1"/>
          </p:cNvSpPr>
          <p:nvPr/>
        </p:nvSpPr>
        <p:spPr bwMode="auto">
          <a:xfrm>
            <a:off x="7974332" y="1849076"/>
            <a:ext cx="71438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8" name="Oval 19"/>
          <p:cNvSpPr>
            <a:spLocks noChangeArrowheads="1"/>
          </p:cNvSpPr>
          <p:nvPr/>
        </p:nvSpPr>
        <p:spPr bwMode="auto">
          <a:xfrm>
            <a:off x="8479157" y="1776051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9" name="Line 3"/>
          <p:cNvSpPr>
            <a:spLocks noChangeShapeType="1"/>
          </p:cNvSpPr>
          <p:nvPr/>
        </p:nvSpPr>
        <p:spPr bwMode="auto">
          <a:xfrm flipV="1">
            <a:off x="3586856" y="4210945"/>
            <a:ext cx="0" cy="1368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0" name="Line 4"/>
          <p:cNvSpPr>
            <a:spLocks noChangeShapeType="1"/>
          </p:cNvSpPr>
          <p:nvPr/>
        </p:nvSpPr>
        <p:spPr bwMode="auto">
          <a:xfrm>
            <a:off x="3586856" y="5579370"/>
            <a:ext cx="20161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1" name="Oval 5"/>
          <p:cNvSpPr>
            <a:spLocks noChangeArrowheads="1"/>
          </p:cNvSpPr>
          <p:nvPr/>
        </p:nvSpPr>
        <p:spPr bwMode="auto">
          <a:xfrm>
            <a:off x="3802756" y="4282382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2" name="Oval 6"/>
          <p:cNvSpPr>
            <a:spLocks noChangeArrowheads="1"/>
          </p:cNvSpPr>
          <p:nvPr/>
        </p:nvSpPr>
        <p:spPr bwMode="auto">
          <a:xfrm>
            <a:off x="4018656" y="4714182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3" name="Oval 7"/>
          <p:cNvSpPr>
            <a:spLocks noChangeArrowheads="1"/>
          </p:cNvSpPr>
          <p:nvPr/>
        </p:nvSpPr>
        <p:spPr bwMode="auto">
          <a:xfrm>
            <a:off x="4394892" y="4373215"/>
            <a:ext cx="71437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4" name="Oval 8"/>
          <p:cNvSpPr>
            <a:spLocks noChangeArrowheads="1"/>
          </p:cNvSpPr>
          <p:nvPr/>
        </p:nvSpPr>
        <p:spPr bwMode="auto">
          <a:xfrm>
            <a:off x="4380506" y="5084591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5" name="Oval 9"/>
          <p:cNvSpPr>
            <a:spLocks noChangeArrowheads="1"/>
          </p:cNvSpPr>
          <p:nvPr/>
        </p:nvSpPr>
        <p:spPr bwMode="auto">
          <a:xfrm>
            <a:off x="4955281" y="5219007"/>
            <a:ext cx="71438" cy="71438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6" name="Oval 10"/>
          <p:cNvSpPr>
            <a:spLocks noChangeArrowheads="1"/>
          </p:cNvSpPr>
          <p:nvPr/>
        </p:nvSpPr>
        <p:spPr bwMode="auto">
          <a:xfrm>
            <a:off x="5315644" y="5290445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7" name="Line 3"/>
          <p:cNvSpPr>
            <a:spLocks noChangeShapeType="1"/>
          </p:cNvSpPr>
          <p:nvPr/>
        </p:nvSpPr>
        <p:spPr bwMode="auto">
          <a:xfrm flipV="1">
            <a:off x="6678932" y="4220791"/>
            <a:ext cx="0" cy="1368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8" name="Line 4"/>
          <p:cNvSpPr>
            <a:spLocks noChangeShapeType="1"/>
          </p:cNvSpPr>
          <p:nvPr/>
        </p:nvSpPr>
        <p:spPr bwMode="auto">
          <a:xfrm>
            <a:off x="6678932" y="5589216"/>
            <a:ext cx="20161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9" name="Oval 5"/>
          <p:cNvSpPr>
            <a:spLocks noChangeArrowheads="1"/>
          </p:cNvSpPr>
          <p:nvPr/>
        </p:nvSpPr>
        <p:spPr bwMode="auto">
          <a:xfrm>
            <a:off x="6894832" y="4292228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40" name="Oval 6"/>
          <p:cNvSpPr>
            <a:spLocks noChangeArrowheads="1"/>
          </p:cNvSpPr>
          <p:nvPr/>
        </p:nvSpPr>
        <p:spPr bwMode="auto">
          <a:xfrm>
            <a:off x="7110732" y="4724028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41" name="Oval 7"/>
          <p:cNvSpPr>
            <a:spLocks noChangeArrowheads="1"/>
          </p:cNvSpPr>
          <p:nvPr/>
        </p:nvSpPr>
        <p:spPr bwMode="auto">
          <a:xfrm>
            <a:off x="7314175" y="4409727"/>
            <a:ext cx="71437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42" name="Oval 8"/>
          <p:cNvSpPr>
            <a:spLocks noChangeArrowheads="1"/>
          </p:cNvSpPr>
          <p:nvPr/>
        </p:nvSpPr>
        <p:spPr bwMode="auto">
          <a:xfrm>
            <a:off x="7615557" y="5084391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43" name="Oval 9"/>
          <p:cNvSpPr>
            <a:spLocks noChangeArrowheads="1"/>
          </p:cNvSpPr>
          <p:nvPr/>
        </p:nvSpPr>
        <p:spPr bwMode="auto">
          <a:xfrm>
            <a:off x="8047357" y="5228853"/>
            <a:ext cx="71438" cy="71438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44" name="Oval 10"/>
          <p:cNvSpPr>
            <a:spLocks noChangeArrowheads="1"/>
          </p:cNvSpPr>
          <p:nvPr/>
        </p:nvSpPr>
        <p:spPr bwMode="auto">
          <a:xfrm>
            <a:off x="8407720" y="5300291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45" name="Line 12"/>
          <p:cNvSpPr>
            <a:spLocks noChangeShapeType="1"/>
          </p:cNvSpPr>
          <p:nvPr/>
        </p:nvSpPr>
        <p:spPr bwMode="auto">
          <a:xfrm flipV="1">
            <a:off x="287338" y="1758838"/>
            <a:ext cx="0" cy="1368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46" name="Line 13"/>
          <p:cNvSpPr>
            <a:spLocks noChangeShapeType="1"/>
          </p:cNvSpPr>
          <p:nvPr/>
        </p:nvSpPr>
        <p:spPr bwMode="auto">
          <a:xfrm>
            <a:off x="287338" y="3127263"/>
            <a:ext cx="20161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47" name="Oval 14"/>
          <p:cNvSpPr>
            <a:spLocks noChangeArrowheads="1"/>
          </p:cNvSpPr>
          <p:nvPr/>
        </p:nvSpPr>
        <p:spPr bwMode="auto">
          <a:xfrm>
            <a:off x="790576" y="2479563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48" name="Oval 15"/>
          <p:cNvSpPr>
            <a:spLocks noChangeArrowheads="1"/>
          </p:cNvSpPr>
          <p:nvPr/>
        </p:nvSpPr>
        <p:spPr bwMode="auto">
          <a:xfrm>
            <a:off x="431801" y="2839925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49" name="Oval 16"/>
          <p:cNvSpPr>
            <a:spLocks noChangeArrowheads="1"/>
          </p:cNvSpPr>
          <p:nvPr/>
        </p:nvSpPr>
        <p:spPr bwMode="auto">
          <a:xfrm>
            <a:off x="1267620" y="2481150"/>
            <a:ext cx="71438" cy="71438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50" name="Oval 17"/>
          <p:cNvSpPr>
            <a:spLocks noChangeArrowheads="1"/>
          </p:cNvSpPr>
          <p:nvPr/>
        </p:nvSpPr>
        <p:spPr bwMode="auto">
          <a:xfrm>
            <a:off x="1366838" y="2263663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51" name="Oval 18"/>
          <p:cNvSpPr>
            <a:spLocks noChangeArrowheads="1"/>
          </p:cNvSpPr>
          <p:nvPr/>
        </p:nvSpPr>
        <p:spPr bwMode="auto">
          <a:xfrm>
            <a:off x="741264" y="2803612"/>
            <a:ext cx="71438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52" name="Oval 19"/>
          <p:cNvSpPr>
            <a:spLocks noChangeArrowheads="1"/>
          </p:cNvSpPr>
          <p:nvPr/>
        </p:nvSpPr>
        <p:spPr bwMode="auto">
          <a:xfrm>
            <a:off x="2087563" y="1758838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53" name="Oval 14"/>
          <p:cNvSpPr>
            <a:spLocks noChangeArrowheads="1"/>
          </p:cNvSpPr>
          <p:nvPr/>
        </p:nvSpPr>
        <p:spPr bwMode="auto">
          <a:xfrm>
            <a:off x="942976" y="2631963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54" name="Oval 16"/>
          <p:cNvSpPr>
            <a:spLocks noChangeArrowheads="1"/>
          </p:cNvSpPr>
          <p:nvPr/>
        </p:nvSpPr>
        <p:spPr bwMode="auto">
          <a:xfrm>
            <a:off x="1674020" y="2276362"/>
            <a:ext cx="71438" cy="71438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55" name="Oval 17"/>
          <p:cNvSpPr>
            <a:spLocks noChangeArrowheads="1"/>
          </p:cNvSpPr>
          <p:nvPr/>
        </p:nvSpPr>
        <p:spPr bwMode="auto">
          <a:xfrm>
            <a:off x="1519238" y="2416063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56" name="Oval 18"/>
          <p:cNvSpPr>
            <a:spLocks noChangeArrowheads="1"/>
          </p:cNvSpPr>
          <p:nvPr/>
        </p:nvSpPr>
        <p:spPr bwMode="auto">
          <a:xfrm>
            <a:off x="1735138" y="1984263"/>
            <a:ext cx="71438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57" name="Oval 19"/>
          <p:cNvSpPr>
            <a:spLocks noChangeArrowheads="1"/>
          </p:cNvSpPr>
          <p:nvPr/>
        </p:nvSpPr>
        <p:spPr bwMode="auto">
          <a:xfrm>
            <a:off x="2239963" y="1911238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58" name="Oval 14"/>
          <p:cNvSpPr>
            <a:spLocks noChangeArrowheads="1"/>
          </p:cNvSpPr>
          <p:nvPr/>
        </p:nvSpPr>
        <p:spPr bwMode="auto">
          <a:xfrm>
            <a:off x="1042194" y="2405744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59" name="Oval 16"/>
          <p:cNvSpPr>
            <a:spLocks noChangeArrowheads="1"/>
          </p:cNvSpPr>
          <p:nvPr/>
        </p:nvSpPr>
        <p:spPr bwMode="auto">
          <a:xfrm>
            <a:off x="1442245" y="2086884"/>
            <a:ext cx="71438" cy="71438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60" name="Oval 17"/>
          <p:cNvSpPr>
            <a:spLocks noChangeArrowheads="1"/>
          </p:cNvSpPr>
          <p:nvPr/>
        </p:nvSpPr>
        <p:spPr bwMode="auto">
          <a:xfrm>
            <a:off x="1986756" y="1911238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61" name="Oval 18"/>
          <p:cNvSpPr>
            <a:spLocks noChangeArrowheads="1"/>
          </p:cNvSpPr>
          <p:nvPr/>
        </p:nvSpPr>
        <p:spPr bwMode="auto">
          <a:xfrm>
            <a:off x="1887538" y="2136663"/>
            <a:ext cx="71438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62" name="Oval 19"/>
          <p:cNvSpPr>
            <a:spLocks noChangeArrowheads="1"/>
          </p:cNvSpPr>
          <p:nvPr/>
        </p:nvSpPr>
        <p:spPr bwMode="auto">
          <a:xfrm>
            <a:off x="763488" y="2650744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63" name="Oval 14"/>
          <p:cNvSpPr>
            <a:spLocks noChangeArrowheads="1"/>
          </p:cNvSpPr>
          <p:nvPr/>
        </p:nvSpPr>
        <p:spPr bwMode="auto">
          <a:xfrm>
            <a:off x="4219575" y="2640592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64" name="Oval 15"/>
          <p:cNvSpPr>
            <a:spLocks noChangeArrowheads="1"/>
          </p:cNvSpPr>
          <p:nvPr/>
        </p:nvSpPr>
        <p:spPr bwMode="auto">
          <a:xfrm>
            <a:off x="3860800" y="3000954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65" name="Oval 16"/>
          <p:cNvSpPr>
            <a:spLocks noChangeArrowheads="1"/>
          </p:cNvSpPr>
          <p:nvPr/>
        </p:nvSpPr>
        <p:spPr bwMode="auto">
          <a:xfrm>
            <a:off x="4607718" y="2516052"/>
            <a:ext cx="71438" cy="71438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66" name="Oval 17"/>
          <p:cNvSpPr>
            <a:spLocks noChangeArrowheads="1"/>
          </p:cNvSpPr>
          <p:nvPr/>
        </p:nvSpPr>
        <p:spPr bwMode="auto">
          <a:xfrm>
            <a:off x="4795837" y="2424692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67" name="Oval 18"/>
          <p:cNvSpPr>
            <a:spLocks noChangeArrowheads="1"/>
          </p:cNvSpPr>
          <p:nvPr/>
        </p:nvSpPr>
        <p:spPr bwMode="auto">
          <a:xfrm>
            <a:off x="4911565" y="2077948"/>
            <a:ext cx="71438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68" name="Oval 19"/>
          <p:cNvSpPr>
            <a:spLocks noChangeArrowheads="1"/>
          </p:cNvSpPr>
          <p:nvPr/>
        </p:nvSpPr>
        <p:spPr bwMode="auto">
          <a:xfrm>
            <a:off x="5516562" y="1919867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69" name="Oval 14"/>
          <p:cNvSpPr>
            <a:spLocks noChangeArrowheads="1"/>
          </p:cNvSpPr>
          <p:nvPr/>
        </p:nvSpPr>
        <p:spPr bwMode="auto">
          <a:xfrm>
            <a:off x="4371975" y="2792992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70" name="Oval 15"/>
          <p:cNvSpPr>
            <a:spLocks noChangeArrowheads="1"/>
          </p:cNvSpPr>
          <p:nvPr/>
        </p:nvSpPr>
        <p:spPr bwMode="auto">
          <a:xfrm>
            <a:off x="3828950" y="2479563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71" name="Oval 16"/>
          <p:cNvSpPr>
            <a:spLocks noChangeArrowheads="1"/>
          </p:cNvSpPr>
          <p:nvPr/>
        </p:nvSpPr>
        <p:spPr bwMode="auto">
          <a:xfrm>
            <a:off x="4307581" y="2209438"/>
            <a:ext cx="71438" cy="71438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72" name="Oval 17"/>
          <p:cNvSpPr>
            <a:spLocks noChangeArrowheads="1"/>
          </p:cNvSpPr>
          <p:nvPr/>
        </p:nvSpPr>
        <p:spPr bwMode="auto">
          <a:xfrm>
            <a:off x="4606765" y="1813481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73" name="Oval 18"/>
          <p:cNvSpPr>
            <a:spLocks noChangeArrowheads="1"/>
          </p:cNvSpPr>
          <p:nvPr/>
        </p:nvSpPr>
        <p:spPr bwMode="auto">
          <a:xfrm>
            <a:off x="5321299" y="2262767"/>
            <a:ext cx="71438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74" name="Oval 19"/>
          <p:cNvSpPr>
            <a:spLocks noChangeArrowheads="1"/>
          </p:cNvSpPr>
          <p:nvPr/>
        </p:nvSpPr>
        <p:spPr bwMode="auto">
          <a:xfrm>
            <a:off x="5279925" y="1572455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75" name="Oval 14"/>
          <p:cNvSpPr>
            <a:spLocks noChangeArrowheads="1"/>
          </p:cNvSpPr>
          <p:nvPr/>
        </p:nvSpPr>
        <p:spPr bwMode="auto">
          <a:xfrm>
            <a:off x="7217889" y="2063388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76" name="Oval 15"/>
          <p:cNvSpPr>
            <a:spLocks noChangeArrowheads="1"/>
          </p:cNvSpPr>
          <p:nvPr/>
        </p:nvSpPr>
        <p:spPr bwMode="auto">
          <a:xfrm>
            <a:off x="6859114" y="2423750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77" name="Oval 16"/>
          <p:cNvSpPr>
            <a:spLocks noChangeArrowheads="1"/>
          </p:cNvSpPr>
          <p:nvPr/>
        </p:nvSpPr>
        <p:spPr bwMode="auto">
          <a:xfrm>
            <a:off x="7651276" y="2350725"/>
            <a:ext cx="71438" cy="71438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78" name="Oval 17"/>
          <p:cNvSpPr>
            <a:spLocks noChangeArrowheads="1"/>
          </p:cNvSpPr>
          <p:nvPr/>
        </p:nvSpPr>
        <p:spPr bwMode="auto">
          <a:xfrm>
            <a:off x="7794151" y="1847488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79" name="Oval 18"/>
          <p:cNvSpPr>
            <a:spLocks noChangeArrowheads="1"/>
          </p:cNvSpPr>
          <p:nvPr/>
        </p:nvSpPr>
        <p:spPr bwMode="auto">
          <a:xfrm>
            <a:off x="7579838" y="2045109"/>
            <a:ext cx="71438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80" name="Oval 19"/>
          <p:cNvSpPr>
            <a:spLocks noChangeArrowheads="1"/>
          </p:cNvSpPr>
          <p:nvPr/>
        </p:nvSpPr>
        <p:spPr bwMode="auto">
          <a:xfrm>
            <a:off x="7217888" y="2726920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81" name="Oval 14"/>
          <p:cNvSpPr>
            <a:spLocks noChangeArrowheads="1"/>
          </p:cNvSpPr>
          <p:nvPr/>
        </p:nvSpPr>
        <p:spPr bwMode="auto">
          <a:xfrm>
            <a:off x="7902895" y="2548619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82" name="Oval 15"/>
          <p:cNvSpPr>
            <a:spLocks noChangeArrowheads="1"/>
          </p:cNvSpPr>
          <p:nvPr/>
        </p:nvSpPr>
        <p:spPr bwMode="auto">
          <a:xfrm>
            <a:off x="7544120" y="2908981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83" name="Oval 16"/>
          <p:cNvSpPr>
            <a:spLocks noChangeArrowheads="1"/>
          </p:cNvSpPr>
          <p:nvPr/>
        </p:nvSpPr>
        <p:spPr bwMode="auto">
          <a:xfrm>
            <a:off x="8241351" y="2172925"/>
            <a:ext cx="71438" cy="71438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84" name="Oval 17"/>
          <p:cNvSpPr>
            <a:spLocks noChangeArrowheads="1"/>
          </p:cNvSpPr>
          <p:nvPr/>
        </p:nvSpPr>
        <p:spPr bwMode="auto">
          <a:xfrm>
            <a:off x="8479157" y="2332719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85" name="Oval 18"/>
          <p:cNvSpPr>
            <a:spLocks noChangeArrowheads="1"/>
          </p:cNvSpPr>
          <p:nvPr/>
        </p:nvSpPr>
        <p:spPr bwMode="auto">
          <a:xfrm>
            <a:off x="8695057" y="1900919"/>
            <a:ext cx="71438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86" name="Oval 19"/>
          <p:cNvSpPr>
            <a:spLocks noChangeArrowheads="1"/>
          </p:cNvSpPr>
          <p:nvPr/>
        </p:nvSpPr>
        <p:spPr bwMode="auto">
          <a:xfrm>
            <a:off x="7469507" y="1776051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87" name="Oval 5"/>
          <p:cNvSpPr>
            <a:spLocks noChangeArrowheads="1"/>
          </p:cNvSpPr>
          <p:nvPr/>
        </p:nvSpPr>
        <p:spPr bwMode="auto">
          <a:xfrm>
            <a:off x="824210" y="4318970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88" name="Oval 6"/>
          <p:cNvSpPr>
            <a:spLocks noChangeArrowheads="1"/>
          </p:cNvSpPr>
          <p:nvPr/>
        </p:nvSpPr>
        <p:spPr bwMode="auto">
          <a:xfrm>
            <a:off x="867891" y="4536457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89" name="Oval 7"/>
          <p:cNvSpPr>
            <a:spLocks noChangeArrowheads="1"/>
          </p:cNvSpPr>
          <p:nvPr/>
        </p:nvSpPr>
        <p:spPr bwMode="auto">
          <a:xfrm>
            <a:off x="1097657" y="4921557"/>
            <a:ext cx="71437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90" name="Oval 8"/>
          <p:cNvSpPr>
            <a:spLocks noChangeArrowheads="1"/>
          </p:cNvSpPr>
          <p:nvPr/>
        </p:nvSpPr>
        <p:spPr bwMode="auto">
          <a:xfrm>
            <a:off x="1372716" y="4896820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91" name="Oval 9"/>
          <p:cNvSpPr>
            <a:spLocks noChangeArrowheads="1"/>
          </p:cNvSpPr>
          <p:nvPr/>
        </p:nvSpPr>
        <p:spPr bwMode="auto">
          <a:xfrm>
            <a:off x="1804516" y="5041282"/>
            <a:ext cx="71438" cy="71438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92" name="Oval 10"/>
          <p:cNvSpPr>
            <a:spLocks noChangeArrowheads="1"/>
          </p:cNvSpPr>
          <p:nvPr/>
        </p:nvSpPr>
        <p:spPr bwMode="auto">
          <a:xfrm>
            <a:off x="1422301" y="5142481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93" name="Oval 5"/>
          <p:cNvSpPr>
            <a:spLocks noChangeArrowheads="1"/>
          </p:cNvSpPr>
          <p:nvPr/>
        </p:nvSpPr>
        <p:spPr bwMode="auto">
          <a:xfrm>
            <a:off x="665857" y="4444652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94" name="Oval 6"/>
          <p:cNvSpPr>
            <a:spLocks noChangeArrowheads="1"/>
          </p:cNvSpPr>
          <p:nvPr/>
        </p:nvSpPr>
        <p:spPr bwMode="auto">
          <a:xfrm>
            <a:off x="881757" y="4876452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95" name="Oval 7"/>
          <p:cNvSpPr>
            <a:spLocks noChangeArrowheads="1"/>
          </p:cNvSpPr>
          <p:nvPr/>
        </p:nvSpPr>
        <p:spPr bwMode="auto">
          <a:xfrm>
            <a:off x="1242120" y="4805015"/>
            <a:ext cx="71437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96" name="Oval 8"/>
          <p:cNvSpPr>
            <a:spLocks noChangeArrowheads="1"/>
          </p:cNvSpPr>
          <p:nvPr/>
        </p:nvSpPr>
        <p:spPr bwMode="auto">
          <a:xfrm>
            <a:off x="1386582" y="5236815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97" name="Oval 9"/>
          <p:cNvSpPr>
            <a:spLocks noChangeArrowheads="1"/>
          </p:cNvSpPr>
          <p:nvPr/>
        </p:nvSpPr>
        <p:spPr bwMode="auto">
          <a:xfrm>
            <a:off x="1818382" y="5381277"/>
            <a:ext cx="71438" cy="71438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98" name="Oval 10"/>
          <p:cNvSpPr>
            <a:spLocks noChangeArrowheads="1"/>
          </p:cNvSpPr>
          <p:nvPr/>
        </p:nvSpPr>
        <p:spPr bwMode="auto">
          <a:xfrm>
            <a:off x="1863206" y="5196334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99" name="Oval 5"/>
          <p:cNvSpPr>
            <a:spLocks noChangeArrowheads="1"/>
          </p:cNvSpPr>
          <p:nvPr/>
        </p:nvSpPr>
        <p:spPr bwMode="auto">
          <a:xfrm>
            <a:off x="4113532" y="4207075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00" name="Oval 6"/>
          <p:cNvSpPr>
            <a:spLocks noChangeArrowheads="1"/>
          </p:cNvSpPr>
          <p:nvPr/>
        </p:nvSpPr>
        <p:spPr bwMode="auto">
          <a:xfrm>
            <a:off x="4329432" y="4638875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01" name="Oval 7"/>
          <p:cNvSpPr>
            <a:spLocks noChangeArrowheads="1"/>
          </p:cNvSpPr>
          <p:nvPr/>
        </p:nvSpPr>
        <p:spPr bwMode="auto">
          <a:xfrm>
            <a:off x="4689795" y="4567438"/>
            <a:ext cx="71437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02" name="Oval 8"/>
          <p:cNvSpPr>
            <a:spLocks noChangeArrowheads="1"/>
          </p:cNvSpPr>
          <p:nvPr/>
        </p:nvSpPr>
        <p:spPr bwMode="auto">
          <a:xfrm>
            <a:off x="4834257" y="4999238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03" name="Oval 9"/>
          <p:cNvSpPr>
            <a:spLocks noChangeArrowheads="1"/>
          </p:cNvSpPr>
          <p:nvPr/>
        </p:nvSpPr>
        <p:spPr bwMode="auto">
          <a:xfrm>
            <a:off x="5266057" y="5143700"/>
            <a:ext cx="71438" cy="71438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04" name="Oval 10"/>
          <p:cNvSpPr>
            <a:spLocks noChangeArrowheads="1"/>
          </p:cNvSpPr>
          <p:nvPr/>
        </p:nvSpPr>
        <p:spPr bwMode="auto">
          <a:xfrm>
            <a:off x="5143400" y="4901160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05" name="Oval 5"/>
          <p:cNvSpPr>
            <a:spLocks noChangeArrowheads="1"/>
          </p:cNvSpPr>
          <p:nvPr/>
        </p:nvSpPr>
        <p:spPr bwMode="auto">
          <a:xfrm>
            <a:off x="3955156" y="4434782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06" name="Oval 6"/>
          <p:cNvSpPr>
            <a:spLocks noChangeArrowheads="1"/>
          </p:cNvSpPr>
          <p:nvPr/>
        </p:nvSpPr>
        <p:spPr bwMode="auto">
          <a:xfrm>
            <a:off x="4171056" y="4866582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07" name="Oval 7"/>
          <p:cNvSpPr>
            <a:spLocks noChangeArrowheads="1"/>
          </p:cNvSpPr>
          <p:nvPr/>
        </p:nvSpPr>
        <p:spPr bwMode="auto">
          <a:xfrm>
            <a:off x="4531419" y="4795145"/>
            <a:ext cx="71437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08" name="Oval 8"/>
          <p:cNvSpPr>
            <a:spLocks noChangeArrowheads="1"/>
          </p:cNvSpPr>
          <p:nvPr/>
        </p:nvSpPr>
        <p:spPr bwMode="auto">
          <a:xfrm>
            <a:off x="4675881" y="5226945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09" name="Oval 9"/>
          <p:cNvSpPr>
            <a:spLocks noChangeArrowheads="1"/>
          </p:cNvSpPr>
          <p:nvPr/>
        </p:nvSpPr>
        <p:spPr bwMode="auto">
          <a:xfrm>
            <a:off x="5107681" y="5371407"/>
            <a:ext cx="71438" cy="71438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10" name="Oval 10"/>
          <p:cNvSpPr>
            <a:spLocks noChangeArrowheads="1"/>
          </p:cNvSpPr>
          <p:nvPr/>
        </p:nvSpPr>
        <p:spPr bwMode="auto">
          <a:xfrm>
            <a:off x="5586026" y="5285437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11" name="Oval 5"/>
          <p:cNvSpPr>
            <a:spLocks noChangeArrowheads="1"/>
          </p:cNvSpPr>
          <p:nvPr/>
        </p:nvSpPr>
        <p:spPr bwMode="auto">
          <a:xfrm>
            <a:off x="7469827" y="4085510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12" name="Oval 6"/>
          <p:cNvSpPr>
            <a:spLocks noChangeArrowheads="1"/>
          </p:cNvSpPr>
          <p:nvPr/>
        </p:nvSpPr>
        <p:spPr bwMode="auto">
          <a:xfrm>
            <a:off x="7685727" y="4517310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13" name="Oval 7"/>
          <p:cNvSpPr>
            <a:spLocks noChangeArrowheads="1"/>
          </p:cNvSpPr>
          <p:nvPr/>
        </p:nvSpPr>
        <p:spPr bwMode="auto">
          <a:xfrm>
            <a:off x="8046090" y="4445873"/>
            <a:ext cx="71437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14" name="Oval 8"/>
          <p:cNvSpPr>
            <a:spLocks noChangeArrowheads="1"/>
          </p:cNvSpPr>
          <p:nvPr/>
        </p:nvSpPr>
        <p:spPr bwMode="auto">
          <a:xfrm>
            <a:off x="8190552" y="4877673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15" name="Oval 9"/>
          <p:cNvSpPr>
            <a:spLocks noChangeArrowheads="1"/>
          </p:cNvSpPr>
          <p:nvPr/>
        </p:nvSpPr>
        <p:spPr bwMode="auto">
          <a:xfrm>
            <a:off x="8622352" y="5022135"/>
            <a:ext cx="71438" cy="71438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16" name="Oval 10"/>
          <p:cNvSpPr>
            <a:spLocks noChangeArrowheads="1"/>
          </p:cNvSpPr>
          <p:nvPr/>
        </p:nvSpPr>
        <p:spPr bwMode="auto">
          <a:xfrm>
            <a:off x="7919087" y="4864647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17" name="Oval 5"/>
          <p:cNvSpPr>
            <a:spLocks noChangeArrowheads="1"/>
          </p:cNvSpPr>
          <p:nvPr/>
        </p:nvSpPr>
        <p:spPr bwMode="auto">
          <a:xfrm>
            <a:off x="6730843" y="4386884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18" name="Oval 6"/>
          <p:cNvSpPr>
            <a:spLocks noChangeArrowheads="1"/>
          </p:cNvSpPr>
          <p:nvPr/>
        </p:nvSpPr>
        <p:spPr bwMode="auto">
          <a:xfrm>
            <a:off x="6946743" y="4818684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19" name="Oval 7"/>
          <p:cNvSpPr>
            <a:spLocks noChangeArrowheads="1"/>
          </p:cNvSpPr>
          <p:nvPr/>
        </p:nvSpPr>
        <p:spPr bwMode="auto">
          <a:xfrm>
            <a:off x="7307106" y="4747247"/>
            <a:ext cx="71437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20" name="Oval 8"/>
          <p:cNvSpPr>
            <a:spLocks noChangeArrowheads="1"/>
          </p:cNvSpPr>
          <p:nvPr/>
        </p:nvSpPr>
        <p:spPr bwMode="auto">
          <a:xfrm>
            <a:off x="7451568" y="5179047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21" name="Oval 9"/>
          <p:cNvSpPr>
            <a:spLocks noChangeArrowheads="1"/>
          </p:cNvSpPr>
          <p:nvPr/>
        </p:nvSpPr>
        <p:spPr bwMode="auto">
          <a:xfrm>
            <a:off x="7883368" y="5323509"/>
            <a:ext cx="71438" cy="71438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22" name="Oval 10"/>
          <p:cNvSpPr>
            <a:spLocks noChangeArrowheads="1"/>
          </p:cNvSpPr>
          <p:nvPr/>
        </p:nvSpPr>
        <p:spPr bwMode="auto">
          <a:xfrm>
            <a:off x="8243731" y="5394947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23" name="Text Box 22"/>
          <p:cNvSpPr txBox="1">
            <a:spLocks noChangeArrowheads="1"/>
          </p:cNvSpPr>
          <p:nvPr/>
        </p:nvSpPr>
        <p:spPr bwMode="auto">
          <a:xfrm>
            <a:off x="218333" y="3325839"/>
            <a:ext cx="23763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dirty="0">
                <a:solidFill>
                  <a:srgbClr val="000000"/>
                </a:solidFill>
                <a:latin typeface="Comic Sans MS" panose="030F0702030302020204" pitchFamily="66" charset="0"/>
              </a:rPr>
              <a:t>Strong</a:t>
            </a: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 positive</a:t>
            </a:r>
          </a:p>
        </p:txBody>
      </p:sp>
      <p:sp>
        <p:nvSpPr>
          <p:cNvPr id="124" name="Text Box 22"/>
          <p:cNvSpPr txBox="1">
            <a:spLocks noChangeArrowheads="1"/>
          </p:cNvSpPr>
          <p:nvPr/>
        </p:nvSpPr>
        <p:spPr bwMode="auto">
          <a:xfrm>
            <a:off x="3419872" y="3327375"/>
            <a:ext cx="29084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dirty="0">
                <a:solidFill>
                  <a:srgbClr val="000000"/>
                </a:solidFill>
                <a:latin typeface="Comic Sans MS" panose="030F0702030302020204" pitchFamily="66" charset="0"/>
              </a:rPr>
              <a:t>Moderate</a:t>
            </a: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 positive</a:t>
            </a:r>
          </a:p>
        </p:txBody>
      </p:sp>
      <p:sp>
        <p:nvSpPr>
          <p:cNvPr id="125" name="Text Box 22"/>
          <p:cNvSpPr txBox="1">
            <a:spLocks noChangeArrowheads="1"/>
          </p:cNvSpPr>
          <p:nvPr/>
        </p:nvSpPr>
        <p:spPr bwMode="auto">
          <a:xfrm>
            <a:off x="6605957" y="3327374"/>
            <a:ext cx="23763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dirty="0">
                <a:solidFill>
                  <a:srgbClr val="000000"/>
                </a:solidFill>
                <a:latin typeface="Comic Sans MS" panose="030F0702030302020204" pitchFamily="66" charset="0"/>
              </a:rPr>
              <a:t>Weak</a:t>
            </a: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 positive</a:t>
            </a:r>
          </a:p>
        </p:txBody>
      </p:sp>
      <p:sp>
        <p:nvSpPr>
          <p:cNvPr id="126" name="Text Box 22"/>
          <p:cNvSpPr txBox="1">
            <a:spLocks noChangeArrowheads="1"/>
          </p:cNvSpPr>
          <p:nvPr/>
        </p:nvSpPr>
        <p:spPr bwMode="auto">
          <a:xfrm>
            <a:off x="3419872" y="5929512"/>
            <a:ext cx="28803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dirty="0">
                <a:solidFill>
                  <a:srgbClr val="000000"/>
                </a:solidFill>
                <a:latin typeface="Comic Sans MS" panose="030F0702030302020204" pitchFamily="66" charset="0"/>
              </a:rPr>
              <a:t>Moderate</a:t>
            </a: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 negative</a:t>
            </a:r>
          </a:p>
        </p:txBody>
      </p:sp>
      <p:sp>
        <p:nvSpPr>
          <p:cNvPr id="127" name="Text Box 22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6516091" y="5929512"/>
            <a:ext cx="23763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b="1" dirty="0">
                <a:solidFill>
                  <a:srgbClr val="000000"/>
                </a:solidFill>
                <a:latin typeface="Comic Sans MS" panose="030F0702030302020204" pitchFamily="66" charset="0"/>
              </a:rPr>
              <a:t>Weak</a:t>
            </a: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 negative</a:t>
            </a:r>
          </a:p>
        </p:txBody>
      </p:sp>
      <p:sp>
        <p:nvSpPr>
          <p:cNvPr id="128" name="Rectangle 127">
            <a:hlinkClick r:id="rId3"/>
            <a:extLst>
              <a:ext uri="{FF2B5EF4-FFF2-40B4-BE49-F238E27FC236}">
                <a16:creationId xmlns:a16="http://schemas.microsoft.com/office/drawing/2014/main" id="{EB474139-15BC-42B6-81D7-08AAAB428371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9" name="Rectangle 128">
            <a:hlinkClick r:id="rId3"/>
            <a:extLst>
              <a:ext uri="{FF2B5EF4-FFF2-40B4-BE49-F238E27FC236}">
                <a16:creationId xmlns:a16="http://schemas.microsoft.com/office/drawing/2014/main" id="{8C2F3623-219E-40A7-A276-32FAC8C3A24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60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/>
      <p:bldP spid="124" grpId="0"/>
      <p:bldP spid="125" grpId="0"/>
      <p:bldP spid="126" grpId="0"/>
      <p:bldP spid="1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48" name="Rectangle 12"/>
          <p:cNvSpPr>
            <a:spLocks noChangeArrowheads="1"/>
          </p:cNvSpPr>
          <p:nvPr/>
        </p:nvSpPr>
        <p:spPr bwMode="auto">
          <a:xfrm>
            <a:off x="350838" y="1355056"/>
            <a:ext cx="2057400" cy="457200"/>
          </a:xfrm>
          <a:prstGeom prst="rect">
            <a:avLst/>
          </a:prstGeom>
          <a:solidFill>
            <a:srgbClr val="FFB37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Hand span (cm)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5949" name="Rectangle 13"/>
          <p:cNvSpPr>
            <a:spLocks noChangeArrowheads="1"/>
          </p:cNvSpPr>
          <p:nvPr/>
        </p:nvSpPr>
        <p:spPr bwMode="auto">
          <a:xfrm>
            <a:off x="350838" y="1812256"/>
            <a:ext cx="2057400" cy="457200"/>
          </a:xfrm>
          <a:prstGeom prst="rect">
            <a:avLst/>
          </a:prstGeom>
          <a:solidFill>
            <a:srgbClr val="FFB37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Foot length (cm)</a:t>
            </a:r>
            <a:endParaRPr kumimoji="0" lang="en-GB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5950" name="Rectangle 14"/>
          <p:cNvSpPr>
            <a:spLocks noChangeArrowheads="1"/>
          </p:cNvSpPr>
          <p:nvPr/>
        </p:nvSpPr>
        <p:spPr bwMode="auto">
          <a:xfrm>
            <a:off x="2408238" y="1355056"/>
            <a:ext cx="623887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18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5951" name="Rectangle 15"/>
          <p:cNvSpPr>
            <a:spLocks noChangeArrowheads="1"/>
          </p:cNvSpPr>
          <p:nvPr/>
        </p:nvSpPr>
        <p:spPr bwMode="auto">
          <a:xfrm>
            <a:off x="2408238" y="1812256"/>
            <a:ext cx="623887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24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5952" name="Rectangle 16"/>
          <p:cNvSpPr>
            <a:spLocks noChangeArrowheads="1"/>
          </p:cNvSpPr>
          <p:nvPr/>
        </p:nvSpPr>
        <p:spPr bwMode="auto">
          <a:xfrm>
            <a:off x="3032125" y="1355056"/>
            <a:ext cx="625475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16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5953" name="Rectangle 17"/>
          <p:cNvSpPr>
            <a:spLocks noChangeArrowheads="1"/>
          </p:cNvSpPr>
          <p:nvPr/>
        </p:nvSpPr>
        <p:spPr bwMode="auto">
          <a:xfrm>
            <a:off x="3032125" y="1812256"/>
            <a:ext cx="625475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21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5954" name="Rectangle 18"/>
          <p:cNvSpPr>
            <a:spLocks noChangeArrowheads="1"/>
          </p:cNvSpPr>
          <p:nvPr/>
        </p:nvSpPr>
        <p:spPr bwMode="auto">
          <a:xfrm>
            <a:off x="3657600" y="1355056"/>
            <a:ext cx="623888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20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5955" name="Rectangle 19"/>
          <p:cNvSpPr>
            <a:spLocks noChangeArrowheads="1"/>
          </p:cNvSpPr>
          <p:nvPr/>
        </p:nvSpPr>
        <p:spPr bwMode="auto">
          <a:xfrm>
            <a:off x="3657600" y="1812256"/>
            <a:ext cx="623888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28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5956" name="Rectangle 20"/>
          <p:cNvSpPr>
            <a:spLocks noChangeArrowheads="1"/>
          </p:cNvSpPr>
          <p:nvPr/>
        </p:nvSpPr>
        <p:spPr bwMode="auto">
          <a:xfrm>
            <a:off x="4281488" y="1355056"/>
            <a:ext cx="623887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15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5957" name="Rectangle 21"/>
          <p:cNvSpPr>
            <a:spLocks noChangeArrowheads="1"/>
          </p:cNvSpPr>
          <p:nvPr/>
        </p:nvSpPr>
        <p:spPr bwMode="auto">
          <a:xfrm>
            <a:off x="4281488" y="1812256"/>
            <a:ext cx="623887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21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5958" name="Rectangle 22"/>
          <p:cNvSpPr>
            <a:spLocks noChangeArrowheads="1"/>
          </p:cNvSpPr>
          <p:nvPr/>
        </p:nvSpPr>
        <p:spPr bwMode="auto">
          <a:xfrm>
            <a:off x="4905375" y="1355056"/>
            <a:ext cx="625475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16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5959" name="Rectangle 23"/>
          <p:cNvSpPr>
            <a:spLocks noChangeArrowheads="1"/>
          </p:cNvSpPr>
          <p:nvPr/>
        </p:nvSpPr>
        <p:spPr bwMode="auto">
          <a:xfrm>
            <a:off x="4905375" y="1812256"/>
            <a:ext cx="625475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22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5960" name="Rectangle 24"/>
          <p:cNvSpPr>
            <a:spLocks noChangeArrowheads="1"/>
          </p:cNvSpPr>
          <p:nvPr/>
        </p:nvSpPr>
        <p:spPr bwMode="auto">
          <a:xfrm>
            <a:off x="5530850" y="1355056"/>
            <a:ext cx="623888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21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5961" name="Rectangle 25"/>
          <p:cNvSpPr>
            <a:spLocks noChangeArrowheads="1"/>
          </p:cNvSpPr>
          <p:nvPr/>
        </p:nvSpPr>
        <p:spPr bwMode="auto">
          <a:xfrm>
            <a:off x="5530850" y="1812256"/>
            <a:ext cx="623888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26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5962" name="Rectangle 26"/>
          <p:cNvSpPr>
            <a:spLocks noChangeArrowheads="1"/>
          </p:cNvSpPr>
          <p:nvPr/>
        </p:nvSpPr>
        <p:spPr bwMode="auto">
          <a:xfrm>
            <a:off x="6154738" y="1355056"/>
            <a:ext cx="623887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19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5963" name="Rectangle 27"/>
          <p:cNvSpPr>
            <a:spLocks noChangeArrowheads="1"/>
          </p:cNvSpPr>
          <p:nvPr/>
        </p:nvSpPr>
        <p:spPr bwMode="auto">
          <a:xfrm>
            <a:off x="6154738" y="1812256"/>
            <a:ext cx="623887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25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5964" name="Rectangle 28"/>
          <p:cNvSpPr>
            <a:spLocks noChangeArrowheads="1"/>
          </p:cNvSpPr>
          <p:nvPr/>
        </p:nvSpPr>
        <p:spPr bwMode="auto">
          <a:xfrm>
            <a:off x="6778625" y="1355056"/>
            <a:ext cx="625475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17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5965" name="Rectangle 29"/>
          <p:cNvSpPr>
            <a:spLocks noChangeArrowheads="1"/>
          </p:cNvSpPr>
          <p:nvPr/>
        </p:nvSpPr>
        <p:spPr bwMode="auto">
          <a:xfrm>
            <a:off x="6778625" y="1812256"/>
            <a:ext cx="625475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22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5966" name="Rectangle 30"/>
          <p:cNvSpPr>
            <a:spLocks noChangeArrowheads="1"/>
          </p:cNvSpPr>
          <p:nvPr/>
        </p:nvSpPr>
        <p:spPr bwMode="auto">
          <a:xfrm>
            <a:off x="7361238" y="1355056"/>
            <a:ext cx="625475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20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5967" name="Rectangle 31"/>
          <p:cNvSpPr>
            <a:spLocks noChangeArrowheads="1"/>
          </p:cNvSpPr>
          <p:nvPr/>
        </p:nvSpPr>
        <p:spPr bwMode="auto">
          <a:xfrm>
            <a:off x="7361238" y="1812256"/>
            <a:ext cx="625475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27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5968" name="Rectangle 32"/>
          <p:cNvSpPr>
            <a:spLocks noChangeArrowheads="1"/>
          </p:cNvSpPr>
          <p:nvPr/>
        </p:nvSpPr>
        <p:spPr bwMode="auto">
          <a:xfrm>
            <a:off x="7986713" y="1355056"/>
            <a:ext cx="623887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18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5969" name="Rectangle 33"/>
          <p:cNvSpPr>
            <a:spLocks noChangeArrowheads="1"/>
          </p:cNvSpPr>
          <p:nvPr/>
        </p:nvSpPr>
        <p:spPr bwMode="auto">
          <a:xfrm>
            <a:off x="7986713" y="1812256"/>
            <a:ext cx="623887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23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pic>
        <p:nvPicPr>
          <p:cNvPr id="57" name="Picture 387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" t="-20400" r="-149" b="20400"/>
          <a:stretch/>
        </p:blipFill>
        <p:spPr bwMode="auto">
          <a:xfrm>
            <a:off x="1215671" y="1547767"/>
            <a:ext cx="3405188" cy="485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5938" name="Rectangle 2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0" y="38100"/>
            <a:ext cx="4267200" cy="533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3600" b="1" u="sng" dirty="0">
                <a:solidFill>
                  <a:srgbClr val="000000"/>
                </a:solidFill>
                <a:latin typeface="Comic Sans MS" panose="030F0702030302020204" pitchFamily="66" charset="0"/>
                <a:ea typeface="+mn-ea"/>
                <a:cs typeface="+mn-cs"/>
              </a:rPr>
              <a:t>Scatter graphs</a:t>
            </a:r>
            <a:endParaRPr lang="en-GB" sz="3600" b="1" u="sng" dirty="0">
              <a:solidFill>
                <a:srgbClr val="000000"/>
              </a:solidFill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95947" name="Text Box 11"/>
          <p:cNvSpPr txBox="1">
            <a:spLocks noChangeArrowheads="1"/>
          </p:cNvSpPr>
          <p:nvPr/>
        </p:nvSpPr>
        <p:spPr bwMode="auto">
          <a:xfrm>
            <a:off x="381000" y="548680"/>
            <a:ext cx="7924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can use scatter graphs to find out if there is any relationship or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correlation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between two sets of data.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8" name="Text Box 23"/>
          <p:cNvSpPr txBox="1">
            <a:spLocks noChangeArrowheads="1"/>
          </p:cNvSpPr>
          <p:nvPr/>
        </p:nvSpPr>
        <p:spPr bwMode="auto">
          <a:xfrm>
            <a:off x="1731954" y="6476471"/>
            <a:ext cx="18774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Hand spam (cm)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59" name="Text Box 24"/>
          <p:cNvSpPr txBox="1">
            <a:spLocks noChangeArrowheads="1"/>
          </p:cNvSpPr>
          <p:nvPr/>
        </p:nvSpPr>
        <p:spPr bwMode="auto">
          <a:xfrm rot="16200000">
            <a:off x="-196636" y="4331351"/>
            <a:ext cx="195598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Foot length (cm)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0" name="Line 14"/>
          <p:cNvSpPr>
            <a:spLocks noChangeShapeType="1"/>
          </p:cNvSpPr>
          <p:nvPr/>
        </p:nvSpPr>
        <p:spPr bwMode="auto">
          <a:xfrm flipV="1">
            <a:off x="1200837" y="2449241"/>
            <a:ext cx="0" cy="384048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1" name="Line 15"/>
          <p:cNvSpPr>
            <a:spLocks noChangeShapeType="1"/>
          </p:cNvSpPr>
          <p:nvPr/>
        </p:nvSpPr>
        <p:spPr bwMode="auto">
          <a:xfrm rot="5400000" flipV="1">
            <a:off x="2920902" y="4573584"/>
            <a:ext cx="17464" cy="347472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169536" y="2236540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y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4591850" y="6315399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x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938763" y="6302211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0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563301" y="5770507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2050383" y="5292361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2047208" y="5771427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2521707" y="5296330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010931" y="4315477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3012284" y="4813197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498775" y="3835187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3994622" y="2906870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454739" y="3337901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3994622" y="2394673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1515442" y="6284747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15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4369809" y="6281388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21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3938557" y="6277183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20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3411015" y="6277910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19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2967867" y="6283495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18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2479165" y="6277184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17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2008592" y="6277183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16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873156" y="2386171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28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883440" y="5718753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21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878807" y="5317133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22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878807" y="4813197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23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891903" y="4342840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24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878807" y="3844881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25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878807" y="3371621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26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878807" y="2914421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27</a:t>
            </a:r>
          </a:p>
        </p:txBody>
      </p:sp>
      <p:sp>
        <p:nvSpPr>
          <p:cNvPr id="99" name="Freeform 2218"/>
          <p:cNvSpPr>
            <a:spLocks/>
          </p:cNvSpPr>
          <p:nvPr/>
        </p:nvSpPr>
        <p:spPr bwMode="auto">
          <a:xfrm>
            <a:off x="1204653" y="6226956"/>
            <a:ext cx="385763" cy="133350"/>
          </a:xfrm>
          <a:custGeom>
            <a:avLst/>
            <a:gdLst>
              <a:gd name="T0" fmla="*/ 0 w 243"/>
              <a:gd name="T1" fmla="*/ 48 h 84"/>
              <a:gd name="T2" fmla="*/ 97 w 243"/>
              <a:gd name="T3" fmla="*/ 48 h 84"/>
              <a:gd name="T4" fmla="*/ 120 w 243"/>
              <a:gd name="T5" fmla="*/ 0 h 84"/>
              <a:gd name="T6" fmla="*/ 154 w 243"/>
              <a:gd name="T7" fmla="*/ 84 h 84"/>
              <a:gd name="T8" fmla="*/ 175 w 243"/>
              <a:gd name="T9" fmla="*/ 44 h 84"/>
              <a:gd name="T10" fmla="*/ 243 w 243"/>
              <a:gd name="T11" fmla="*/ 44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3" h="84">
                <a:moveTo>
                  <a:pt x="0" y="48"/>
                </a:moveTo>
                <a:lnTo>
                  <a:pt x="97" y="48"/>
                </a:lnTo>
                <a:lnTo>
                  <a:pt x="120" y="0"/>
                </a:lnTo>
                <a:lnTo>
                  <a:pt x="154" y="84"/>
                </a:lnTo>
                <a:lnTo>
                  <a:pt x="175" y="44"/>
                </a:lnTo>
                <a:lnTo>
                  <a:pt x="243" y="44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0" name="Freeform 2220"/>
          <p:cNvSpPr>
            <a:spLocks/>
          </p:cNvSpPr>
          <p:nvPr/>
        </p:nvSpPr>
        <p:spPr bwMode="auto">
          <a:xfrm rot="5400000">
            <a:off x="1021056" y="6046431"/>
            <a:ext cx="385763" cy="133350"/>
          </a:xfrm>
          <a:custGeom>
            <a:avLst/>
            <a:gdLst>
              <a:gd name="T0" fmla="*/ 0 w 243"/>
              <a:gd name="T1" fmla="*/ 48 h 84"/>
              <a:gd name="T2" fmla="*/ 97 w 243"/>
              <a:gd name="T3" fmla="*/ 48 h 84"/>
              <a:gd name="T4" fmla="*/ 120 w 243"/>
              <a:gd name="T5" fmla="*/ 0 h 84"/>
              <a:gd name="T6" fmla="*/ 154 w 243"/>
              <a:gd name="T7" fmla="*/ 84 h 84"/>
              <a:gd name="T8" fmla="*/ 175 w 243"/>
              <a:gd name="T9" fmla="*/ 44 h 84"/>
              <a:gd name="T10" fmla="*/ 243 w 243"/>
              <a:gd name="T11" fmla="*/ 44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3" h="84">
                <a:moveTo>
                  <a:pt x="0" y="48"/>
                </a:moveTo>
                <a:lnTo>
                  <a:pt x="97" y="48"/>
                </a:lnTo>
                <a:lnTo>
                  <a:pt x="120" y="0"/>
                </a:lnTo>
                <a:lnTo>
                  <a:pt x="154" y="84"/>
                </a:lnTo>
                <a:lnTo>
                  <a:pt x="175" y="44"/>
                </a:lnTo>
                <a:lnTo>
                  <a:pt x="243" y="44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237909" y="2394673"/>
            <a:ext cx="38062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What can we deduce from this graph?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5218112" y="3854795"/>
            <a:ext cx="38102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Describe the correlation between hand spam and foot length</a:t>
            </a:r>
          </a:p>
        </p:txBody>
      </p:sp>
      <p:sp>
        <p:nvSpPr>
          <p:cNvPr id="66" name="Rectangle 65"/>
          <p:cNvSpPr/>
          <p:nvPr/>
        </p:nvSpPr>
        <p:spPr>
          <a:xfrm>
            <a:off x="5166939" y="3169152"/>
            <a:ext cx="38062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There is correlation between the hand spam and the foot length</a:t>
            </a:r>
          </a:p>
        </p:txBody>
      </p:sp>
      <p:sp>
        <p:nvSpPr>
          <p:cNvPr id="69" name="Rectangle 68"/>
          <p:cNvSpPr/>
          <p:nvPr/>
        </p:nvSpPr>
        <p:spPr>
          <a:xfrm>
            <a:off x="5166938" y="5123083"/>
            <a:ext cx="380628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There is strong, positive linear correlation between the hand spam and the foot length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2435948" y="1324257"/>
            <a:ext cx="559629" cy="1006494"/>
          </a:xfrm>
          <a:prstGeom prst="roundRect">
            <a:avLst/>
          </a:prstGeom>
          <a:noFill/>
          <a:ln w="53975" cmpd="dbl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1" name="Rounded Rectangle 70"/>
          <p:cNvSpPr/>
          <p:nvPr/>
        </p:nvSpPr>
        <p:spPr>
          <a:xfrm>
            <a:off x="3072985" y="1324257"/>
            <a:ext cx="559629" cy="1006494"/>
          </a:xfrm>
          <a:prstGeom prst="roundRect">
            <a:avLst/>
          </a:prstGeom>
          <a:noFill/>
          <a:ln w="53975" cmpd="dbl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2" name="Rounded Rectangle 71"/>
          <p:cNvSpPr/>
          <p:nvPr/>
        </p:nvSpPr>
        <p:spPr>
          <a:xfrm>
            <a:off x="3682586" y="1325880"/>
            <a:ext cx="559629" cy="1006494"/>
          </a:xfrm>
          <a:prstGeom prst="roundRect">
            <a:avLst/>
          </a:prstGeom>
          <a:noFill/>
          <a:ln w="53975" cmpd="dbl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3" name="Rounded Rectangle 72"/>
          <p:cNvSpPr/>
          <p:nvPr/>
        </p:nvSpPr>
        <p:spPr>
          <a:xfrm>
            <a:off x="4306473" y="1325880"/>
            <a:ext cx="559629" cy="1006494"/>
          </a:xfrm>
          <a:prstGeom prst="roundRect">
            <a:avLst/>
          </a:prstGeom>
          <a:noFill/>
          <a:ln w="53975" cmpd="dbl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5" name="Rounded Rectangle 74"/>
          <p:cNvSpPr/>
          <p:nvPr/>
        </p:nvSpPr>
        <p:spPr>
          <a:xfrm>
            <a:off x="4929764" y="1325880"/>
            <a:ext cx="559629" cy="1006494"/>
          </a:xfrm>
          <a:prstGeom prst="roundRect">
            <a:avLst/>
          </a:prstGeom>
          <a:noFill/>
          <a:ln w="53975" cmpd="dbl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5553816" y="1325880"/>
            <a:ext cx="559629" cy="1006494"/>
          </a:xfrm>
          <a:prstGeom prst="roundRect">
            <a:avLst/>
          </a:prstGeom>
          <a:noFill/>
          <a:ln w="53975" cmpd="dbl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6177107" y="1325880"/>
            <a:ext cx="559629" cy="1006494"/>
          </a:xfrm>
          <a:prstGeom prst="roundRect">
            <a:avLst/>
          </a:prstGeom>
          <a:noFill/>
          <a:ln w="53975" cmpd="dbl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6775938" y="1325880"/>
            <a:ext cx="559629" cy="1006494"/>
          </a:xfrm>
          <a:prstGeom prst="roundRect">
            <a:avLst/>
          </a:prstGeom>
          <a:noFill/>
          <a:ln w="53975" cmpd="dbl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1" name="Rounded Rectangle 100"/>
          <p:cNvSpPr/>
          <p:nvPr/>
        </p:nvSpPr>
        <p:spPr>
          <a:xfrm>
            <a:off x="7394160" y="1325880"/>
            <a:ext cx="559629" cy="1006494"/>
          </a:xfrm>
          <a:prstGeom prst="roundRect">
            <a:avLst/>
          </a:prstGeom>
          <a:noFill/>
          <a:ln w="53975" cmpd="dbl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3" name="Rounded Rectangle 102"/>
          <p:cNvSpPr/>
          <p:nvPr/>
        </p:nvSpPr>
        <p:spPr>
          <a:xfrm>
            <a:off x="8032175" y="1325880"/>
            <a:ext cx="559629" cy="1006494"/>
          </a:xfrm>
          <a:prstGeom prst="roundRect">
            <a:avLst/>
          </a:prstGeom>
          <a:noFill/>
          <a:ln w="53975" cmpd="dbl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4" name="Rectangle 103">
            <a:hlinkClick r:id="rId4"/>
            <a:extLst>
              <a:ext uri="{FF2B5EF4-FFF2-40B4-BE49-F238E27FC236}">
                <a16:creationId xmlns:a16="http://schemas.microsoft.com/office/drawing/2014/main" id="{BEF51336-5DB9-41C7-A364-4D77A6768E19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Rectangle 104">
            <a:hlinkClick r:id="rId4"/>
            <a:extLst>
              <a:ext uri="{FF2B5EF4-FFF2-40B4-BE49-F238E27FC236}">
                <a16:creationId xmlns:a16="http://schemas.microsoft.com/office/drawing/2014/main" id="{6C5A4248-EA31-4493-BBB9-4A31B981739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5527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59" grpId="0"/>
      <p:bldP spid="65" grpId="0"/>
      <p:bldP spid="67" grpId="0"/>
      <p:bldP spid="68" grpId="0"/>
      <p:bldP spid="70" grpId="0"/>
      <p:bldP spid="74" grpId="0"/>
      <p:bldP spid="76" grpId="0"/>
      <p:bldP spid="78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4" grpId="0"/>
      <p:bldP spid="102" grpId="0"/>
      <p:bldP spid="66" grpId="0"/>
      <p:bldP spid="69" grpId="0"/>
      <p:bldP spid="2" grpId="0" animBg="1"/>
      <p:bldP spid="2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5" grpId="0" animBg="1"/>
      <p:bldP spid="75" grpId="1" animBg="1"/>
      <p:bldP spid="77" grpId="0" animBg="1"/>
      <p:bldP spid="77" grpId="1" animBg="1"/>
      <p:bldP spid="79" grpId="0" animBg="1"/>
      <p:bldP spid="79" grpId="1" animBg="1"/>
      <p:bldP spid="80" grpId="0" animBg="1"/>
      <p:bldP spid="80" grpId="1" animBg="1"/>
      <p:bldP spid="101" grpId="0" animBg="1"/>
      <p:bldP spid="101" grpId="1" animBg="1"/>
      <p:bldP spid="103" grpId="0" animBg="1"/>
      <p:bldP spid="103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0" y="115888"/>
            <a:ext cx="6916738" cy="533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3600" b="1" u="sng" dirty="0">
                <a:solidFill>
                  <a:srgbClr val="000000"/>
                </a:solidFill>
                <a:latin typeface="Comic Sans MS" panose="030F0702030302020204" pitchFamily="66" charset="0"/>
                <a:ea typeface="+mn-ea"/>
                <a:cs typeface="+mn-cs"/>
              </a:rPr>
              <a:t>Plotting scatter graphs</a:t>
            </a:r>
            <a:endParaRPr lang="en-GB" sz="3600" b="1" u="sng" dirty="0">
              <a:solidFill>
                <a:srgbClr val="000000"/>
              </a:solidFill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444426" name="Text Box 10"/>
          <p:cNvSpPr txBox="1">
            <a:spLocks noChangeArrowheads="1"/>
          </p:cNvSpPr>
          <p:nvPr/>
        </p:nvSpPr>
        <p:spPr bwMode="auto">
          <a:xfrm>
            <a:off x="381000" y="620688"/>
            <a:ext cx="843947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This table shows the temperature on 10 days and the number of ice creams a shop sold. Plot the scatter graph.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419100" y="1412776"/>
            <a:ext cx="8305800" cy="914400"/>
            <a:chOff x="144" y="1200"/>
            <a:chExt cx="5232" cy="576"/>
          </a:xfrm>
        </p:grpSpPr>
        <p:sp>
          <p:nvSpPr>
            <p:cNvPr id="444428" name="Rectangle 12"/>
            <p:cNvSpPr>
              <a:spLocks noChangeArrowheads="1"/>
            </p:cNvSpPr>
            <p:nvPr/>
          </p:nvSpPr>
          <p:spPr bwMode="auto">
            <a:xfrm>
              <a:off x="144" y="1200"/>
              <a:ext cx="1373" cy="288"/>
            </a:xfrm>
            <a:prstGeom prst="rect">
              <a:avLst/>
            </a:prstGeom>
            <a:solidFill>
              <a:srgbClr val="BBBB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Temperature (</a:t>
              </a: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Arial" charset="0"/>
                </a:rPr>
                <a:t>°C)</a:t>
              </a:r>
              <a:endPara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444429" name="Rectangle 13"/>
            <p:cNvSpPr>
              <a:spLocks noChangeArrowheads="1"/>
            </p:cNvSpPr>
            <p:nvPr/>
          </p:nvSpPr>
          <p:spPr bwMode="auto">
            <a:xfrm>
              <a:off x="144" y="1488"/>
              <a:ext cx="1373" cy="288"/>
            </a:xfrm>
            <a:prstGeom prst="rect">
              <a:avLst/>
            </a:prstGeom>
            <a:solidFill>
              <a:srgbClr val="BBBB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Ice creams sold</a:t>
              </a:r>
              <a:endParaRPr kumimoji="0" lang="en-GB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1517" y="1200"/>
              <a:ext cx="3859" cy="576"/>
              <a:chOff x="1517" y="1200"/>
              <a:chExt cx="4291" cy="576"/>
            </a:xfrm>
          </p:grpSpPr>
          <p:sp>
            <p:nvSpPr>
              <p:cNvPr id="444431" name="Rectangle 15"/>
              <p:cNvSpPr>
                <a:spLocks noChangeArrowheads="1"/>
              </p:cNvSpPr>
              <p:nvPr/>
            </p:nvSpPr>
            <p:spPr bwMode="auto">
              <a:xfrm>
                <a:off x="1517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14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4432" name="Rectangle 16"/>
              <p:cNvSpPr>
                <a:spLocks noChangeArrowheads="1"/>
              </p:cNvSpPr>
              <p:nvPr/>
            </p:nvSpPr>
            <p:spPr bwMode="auto">
              <a:xfrm>
                <a:off x="1517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10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4433" name="Rectangle 17"/>
              <p:cNvSpPr>
                <a:spLocks noChangeArrowheads="1"/>
              </p:cNvSpPr>
              <p:nvPr/>
            </p:nvSpPr>
            <p:spPr bwMode="auto">
              <a:xfrm>
                <a:off x="1949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16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4434" name="Rectangle 18"/>
              <p:cNvSpPr>
                <a:spLocks noChangeArrowheads="1"/>
              </p:cNvSpPr>
              <p:nvPr/>
            </p:nvSpPr>
            <p:spPr bwMode="auto">
              <a:xfrm>
                <a:off x="1949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14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4435" name="Rectangle 19"/>
              <p:cNvSpPr>
                <a:spLocks noChangeArrowheads="1"/>
              </p:cNvSpPr>
              <p:nvPr/>
            </p:nvSpPr>
            <p:spPr bwMode="auto">
              <a:xfrm>
                <a:off x="2381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20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4436" name="Rectangle 20"/>
              <p:cNvSpPr>
                <a:spLocks noChangeArrowheads="1"/>
              </p:cNvSpPr>
              <p:nvPr/>
            </p:nvSpPr>
            <p:spPr bwMode="auto">
              <a:xfrm>
                <a:off x="2381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20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4437" name="Rectangle 21"/>
              <p:cNvSpPr>
                <a:spLocks noChangeArrowheads="1"/>
              </p:cNvSpPr>
              <p:nvPr/>
            </p:nvSpPr>
            <p:spPr bwMode="auto">
              <a:xfrm>
                <a:off x="2813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19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4438" name="Rectangle 22"/>
              <p:cNvSpPr>
                <a:spLocks noChangeArrowheads="1"/>
              </p:cNvSpPr>
              <p:nvPr/>
            </p:nvSpPr>
            <p:spPr bwMode="auto">
              <a:xfrm>
                <a:off x="2813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22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4439" name="Rectangle 23"/>
              <p:cNvSpPr>
                <a:spLocks noChangeArrowheads="1"/>
              </p:cNvSpPr>
              <p:nvPr/>
            </p:nvSpPr>
            <p:spPr bwMode="auto">
              <a:xfrm>
                <a:off x="3245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23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4440" name="Rectangle 24"/>
              <p:cNvSpPr>
                <a:spLocks noChangeArrowheads="1"/>
              </p:cNvSpPr>
              <p:nvPr/>
            </p:nvSpPr>
            <p:spPr bwMode="auto">
              <a:xfrm>
                <a:off x="3245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19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4441" name="Rectangle 25"/>
              <p:cNvSpPr>
                <a:spLocks noChangeArrowheads="1"/>
              </p:cNvSpPr>
              <p:nvPr/>
            </p:nvSpPr>
            <p:spPr bwMode="auto">
              <a:xfrm>
                <a:off x="3677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21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4442" name="Rectangle 26"/>
              <p:cNvSpPr>
                <a:spLocks noChangeArrowheads="1"/>
              </p:cNvSpPr>
              <p:nvPr/>
            </p:nvSpPr>
            <p:spPr bwMode="auto">
              <a:xfrm>
                <a:off x="3677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22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4443" name="Rectangle 27"/>
              <p:cNvSpPr>
                <a:spLocks noChangeArrowheads="1"/>
              </p:cNvSpPr>
              <p:nvPr/>
            </p:nvSpPr>
            <p:spPr bwMode="auto">
              <a:xfrm>
                <a:off x="4109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25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4444" name="Rectangle 28"/>
              <p:cNvSpPr>
                <a:spLocks noChangeArrowheads="1"/>
              </p:cNvSpPr>
              <p:nvPr/>
            </p:nvSpPr>
            <p:spPr bwMode="auto">
              <a:xfrm>
                <a:off x="4109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30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4445" name="Rectangle 29"/>
              <p:cNvSpPr>
                <a:spLocks noChangeArrowheads="1"/>
              </p:cNvSpPr>
              <p:nvPr/>
            </p:nvSpPr>
            <p:spPr bwMode="auto">
              <a:xfrm>
                <a:off x="4541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22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4446" name="Rectangle 30"/>
              <p:cNvSpPr>
                <a:spLocks noChangeArrowheads="1"/>
              </p:cNvSpPr>
              <p:nvPr/>
            </p:nvSpPr>
            <p:spPr bwMode="auto">
              <a:xfrm>
                <a:off x="4541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15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4447" name="Rectangle 31"/>
              <p:cNvSpPr>
                <a:spLocks noChangeArrowheads="1"/>
              </p:cNvSpPr>
              <p:nvPr/>
            </p:nvSpPr>
            <p:spPr bwMode="auto">
              <a:xfrm>
                <a:off x="4944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18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4448" name="Rectangle 32"/>
              <p:cNvSpPr>
                <a:spLocks noChangeArrowheads="1"/>
              </p:cNvSpPr>
              <p:nvPr/>
            </p:nvSpPr>
            <p:spPr bwMode="auto">
              <a:xfrm>
                <a:off x="4944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16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4449" name="Rectangle 33"/>
              <p:cNvSpPr>
                <a:spLocks noChangeArrowheads="1"/>
              </p:cNvSpPr>
              <p:nvPr/>
            </p:nvSpPr>
            <p:spPr bwMode="auto">
              <a:xfrm>
                <a:off x="5376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18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44450" name="Rectangle 34"/>
              <p:cNvSpPr>
                <a:spLocks noChangeArrowheads="1"/>
              </p:cNvSpPr>
              <p:nvPr/>
            </p:nvSpPr>
            <p:spPr bwMode="auto">
              <a:xfrm>
                <a:off x="5376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19</a:t>
                </a:r>
                <a:endParaRPr kumimoji="0" lang="en-GB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p:grpSp>
      </p:grpSp>
      <p:pic>
        <p:nvPicPr>
          <p:cNvPr id="34" name="Picture 387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" t="-20400" r="-149" b="20400"/>
          <a:stretch/>
        </p:blipFill>
        <p:spPr bwMode="auto">
          <a:xfrm>
            <a:off x="1215671" y="1547767"/>
            <a:ext cx="3405188" cy="485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Text Box 23"/>
          <p:cNvSpPr txBox="1">
            <a:spLocks noChangeArrowheads="1"/>
          </p:cNvSpPr>
          <p:nvPr/>
        </p:nvSpPr>
        <p:spPr bwMode="auto">
          <a:xfrm>
            <a:off x="1731954" y="6476471"/>
            <a:ext cx="206498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Temperature (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charset="0"/>
              </a:rPr>
              <a:t>°C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)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6" name="Text Box 24"/>
          <p:cNvSpPr txBox="1">
            <a:spLocks noChangeArrowheads="1"/>
          </p:cNvSpPr>
          <p:nvPr/>
        </p:nvSpPr>
        <p:spPr bwMode="auto">
          <a:xfrm rot="16200000">
            <a:off x="-165374" y="4331351"/>
            <a:ext cx="18934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Ice creams sold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7" name="Line 14"/>
          <p:cNvSpPr>
            <a:spLocks noChangeShapeType="1"/>
          </p:cNvSpPr>
          <p:nvPr/>
        </p:nvSpPr>
        <p:spPr bwMode="auto">
          <a:xfrm flipV="1">
            <a:off x="1200837" y="2449241"/>
            <a:ext cx="0" cy="384048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8" name="Line 15"/>
          <p:cNvSpPr>
            <a:spLocks noChangeShapeType="1"/>
          </p:cNvSpPr>
          <p:nvPr/>
        </p:nvSpPr>
        <p:spPr bwMode="auto">
          <a:xfrm rot="5400000" flipV="1">
            <a:off x="2920902" y="4573584"/>
            <a:ext cx="17464" cy="347472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169536" y="2236540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y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591850" y="6315399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x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938763" y="6302211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0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564358" y="5284898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048040" y="4895936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752145" y="4188951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992817" y="4330573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714836" y="4375098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233490" y="4182695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522123" y="4393640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489324" y="4786229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203689" y="3368504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512571" y="4742047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515442" y="6284747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14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369809" y="6281388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26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938557" y="6277183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24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411015" y="6277910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22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967867" y="6283495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20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479165" y="6277184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18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008592" y="6277183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16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873156" y="2386171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40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883440" y="5718753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878807" y="5317133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10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878807" y="4813197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15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891903" y="4342840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20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878807" y="3844881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25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878807" y="3371621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30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878807" y="2914421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35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7" name="Freeform 2218"/>
          <p:cNvSpPr>
            <a:spLocks/>
          </p:cNvSpPr>
          <p:nvPr/>
        </p:nvSpPr>
        <p:spPr bwMode="auto">
          <a:xfrm>
            <a:off x="1204653" y="6226956"/>
            <a:ext cx="385763" cy="133350"/>
          </a:xfrm>
          <a:custGeom>
            <a:avLst/>
            <a:gdLst>
              <a:gd name="T0" fmla="*/ 0 w 243"/>
              <a:gd name="T1" fmla="*/ 48 h 84"/>
              <a:gd name="T2" fmla="*/ 97 w 243"/>
              <a:gd name="T3" fmla="*/ 48 h 84"/>
              <a:gd name="T4" fmla="*/ 120 w 243"/>
              <a:gd name="T5" fmla="*/ 0 h 84"/>
              <a:gd name="T6" fmla="*/ 154 w 243"/>
              <a:gd name="T7" fmla="*/ 84 h 84"/>
              <a:gd name="T8" fmla="*/ 175 w 243"/>
              <a:gd name="T9" fmla="*/ 44 h 84"/>
              <a:gd name="T10" fmla="*/ 243 w 243"/>
              <a:gd name="T11" fmla="*/ 44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3" h="84">
                <a:moveTo>
                  <a:pt x="0" y="48"/>
                </a:moveTo>
                <a:lnTo>
                  <a:pt x="97" y="48"/>
                </a:lnTo>
                <a:lnTo>
                  <a:pt x="120" y="0"/>
                </a:lnTo>
                <a:lnTo>
                  <a:pt x="154" y="84"/>
                </a:lnTo>
                <a:lnTo>
                  <a:pt x="175" y="44"/>
                </a:lnTo>
                <a:lnTo>
                  <a:pt x="243" y="44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8" name="Freeform 2220"/>
          <p:cNvSpPr>
            <a:spLocks/>
          </p:cNvSpPr>
          <p:nvPr/>
        </p:nvSpPr>
        <p:spPr bwMode="auto">
          <a:xfrm rot="5400000">
            <a:off x="1021056" y="6046431"/>
            <a:ext cx="385763" cy="133350"/>
          </a:xfrm>
          <a:custGeom>
            <a:avLst/>
            <a:gdLst>
              <a:gd name="T0" fmla="*/ 0 w 243"/>
              <a:gd name="T1" fmla="*/ 48 h 84"/>
              <a:gd name="T2" fmla="*/ 97 w 243"/>
              <a:gd name="T3" fmla="*/ 48 h 84"/>
              <a:gd name="T4" fmla="*/ 120 w 243"/>
              <a:gd name="T5" fmla="*/ 0 h 84"/>
              <a:gd name="T6" fmla="*/ 154 w 243"/>
              <a:gd name="T7" fmla="*/ 84 h 84"/>
              <a:gd name="T8" fmla="*/ 175 w 243"/>
              <a:gd name="T9" fmla="*/ 44 h 84"/>
              <a:gd name="T10" fmla="*/ 243 w 243"/>
              <a:gd name="T11" fmla="*/ 44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3" h="84">
                <a:moveTo>
                  <a:pt x="0" y="48"/>
                </a:moveTo>
                <a:lnTo>
                  <a:pt x="97" y="48"/>
                </a:lnTo>
                <a:lnTo>
                  <a:pt x="120" y="0"/>
                </a:lnTo>
                <a:lnTo>
                  <a:pt x="154" y="84"/>
                </a:lnTo>
                <a:lnTo>
                  <a:pt x="175" y="44"/>
                </a:lnTo>
                <a:lnTo>
                  <a:pt x="243" y="44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012890" y="2349360"/>
            <a:ext cx="408378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What can we deduce from this graph?</a:t>
            </a:r>
          </a:p>
        </p:txBody>
      </p:sp>
      <p:sp>
        <p:nvSpPr>
          <p:cNvPr id="70" name="Rectangle 69"/>
          <p:cNvSpPr/>
          <p:nvPr/>
        </p:nvSpPr>
        <p:spPr>
          <a:xfrm>
            <a:off x="5024749" y="3901361"/>
            <a:ext cx="411925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Describe the correlation between Temperature and the number of Ice creams sold</a:t>
            </a:r>
          </a:p>
        </p:txBody>
      </p:sp>
      <p:sp>
        <p:nvSpPr>
          <p:cNvPr id="71" name="Rectangle 70"/>
          <p:cNvSpPr/>
          <p:nvPr/>
        </p:nvSpPr>
        <p:spPr>
          <a:xfrm>
            <a:off x="5012890" y="3097756"/>
            <a:ext cx="380628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There is correlation between the Temperature and the number of ice creams sold</a:t>
            </a:r>
          </a:p>
        </p:txBody>
      </p:sp>
      <p:sp>
        <p:nvSpPr>
          <p:cNvPr id="72" name="Rectangle 71"/>
          <p:cNvSpPr/>
          <p:nvPr/>
        </p:nvSpPr>
        <p:spPr>
          <a:xfrm>
            <a:off x="5094022" y="5410976"/>
            <a:ext cx="38062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There is strong, positive linear correlation between the Temperature and the number of ice creams sold</a:t>
            </a:r>
          </a:p>
        </p:txBody>
      </p:sp>
      <p:sp>
        <p:nvSpPr>
          <p:cNvPr id="73" name="Rounded Rectangle 72"/>
          <p:cNvSpPr/>
          <p:nvPr/>
        </p:nvSpPr>
        <p:spPr>
          <a:xfrm>
            <a:off x="2616063" y="1365201"/>
            <a:ext cx="559629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4" name="Rounded Rectangle 73"/>
          <p:cNvSpPr/>
          <p:nvPr/>
        </p:nvSpPr>
        <p:spPr>
          <a:xfrm>
            <a:off x="3225390" y="1365201"/>
            <a:ext cx="559629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5" name="Rounded Rectangle 74"/>
          <p:cNvSpPr/>
          <p:nvPr/>
        </p:nvSpPr>
        <p:spPr>
          <a:xfrm>
            <a:off x="3834991" y="1366824"/>
            <a:ext cx="559629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4458878" y="1366824"/>
            <a:ext cx="559629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5082169" y="1366824"/>
            <a:ext cx="559629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5706221" y="1366824"/>
            <a:ext cx="559629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6329512" y="1366824"/>
            <a:ext cx="559629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6928343" y="1366824"/>
            <a:ext cx="559629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7546565" y="1366824"/>
            <a:ext cx="559629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2" name="Rounded Rectangle 81"/>
          <p:cNvSpPr/>
          <p:nvPr/>
        </p:nvSpPr>
        <p:spPr>
          <a:xfrm>
            <a:off x="8143015" y="1366824"/>
            <a:ext cx="559629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3" name="Rectangle 82">
            <a:hlinkClick r:id="rId4"/>
            <a:extLst>
              <a:ext uri="{FF2B5EF4-FFF2-40B4-BE49-F238E27FC236}">
                <a16:creationId xmlns:a16="http://schemas.microsoft.com/office/drawing/2014/main" id="{67B4EC0E-2FB1-451C-B661-67D25A54447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Rectangle 83">
            <a:hlinkClick r:id="rId4"/>
            <a:extLst>
              <a:ext uri="{FF2B5EF4-FFF2-40B4-BE49-F238E27FC236}">
                <a16:creationId xmlns:a16="http://schemas.microsoft.com/office/drawing/2014/main" id="{2EF7FDBB-4566-4309-831D-2282BC16D1D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367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9" grpId="0"/>
      <p:bldP spid="70" grpId="0"/>
      <p:bldP spid="71" grpId="0"/>
      <p:bldP spid="72" grpId="0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_IBAA" id="{6ADC0F22-E213-402E-8B07-8ABD4CD42FB9}" vid="{34CA1712-6305-4A55-BB9B-2B838D6F99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3_IBAI</Template>
  <TotalTime>23</TotalTime>
  <Words>2497</Words>
  <Application>Microsoft Office PowerPoint</Application>
  <PresentationFormat>On-screen Show (4:3)</PresentationFormat>
  <Paragraphs>940</Paragraphs>
  <Slides>28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Calibri</vt:lpstr>
      <vt:lpstr>Cambria Math</vt:lpstr>
      <vt:lpstr>Comic Sans MS</vt:lpstr>
      <vt:lpstr>Times New Roman</vt:lpstr>
      <vt:lpstr>Wingdings 2</vt:lpstr>
      <vt:lpstr>Theme1</vt:lpstr>
      <vt:lpstr>Scatter diagrams and line of best fit, by eye.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Scatter graphs</vt:lpstr>
      <vt:lpstr>Plotting scatter graphs</vt:lpstr>
      <vt:lpstr>Plotting scatter graphs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5</cp:revision>
  <dcterms:created xsi:type="dcterms:W3CDTF">2020-04-08T07:56:38Z</dcterms:created>
  <dcterms:modified xsi:type="dcterms:W3CDTF">2023-08-08T13:45:20Z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