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2" r:id="rId3"/>
    <p:sldId id="264" r:id="rId4"/>
    <p:sldId id="273" r:id="rId5"/>
    <p:sldId id="276" r:id="rId6"/>
    <p:sldId id="278" r:id="rId7"/>
    <p:sldId id="279" r:id="rId8"/>
    <p:sldId id="266" r:id="rId9"/>
    <p:sldId id="268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315" r:id="rId1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00FF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9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9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Autofit/>
          </a:bodyPr>
          <a:lstStyle/>
          <a:p>
            <a:r>
              <a:rPr lang="en-GB" sz="4400" dirty="0">
                <a:ln w="6350">
                  <a:solidFill>
                    <a:schemeClr val="tx1"/>
                  </a:solidFill>
                </a:ln>
              </a:rPr>
              <a:t>Pearson product-moment correlation coefficient (</a:t>
            </a:r>
            <a:r>
              <a:rPr lang="en-GB" sz="4400" i="1" dirty="0">
                <a:ln w="6350"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4400" dirty="0">
                <a:ln w="6350">
                  <a:solidFill>
                    <a:schemeClr val="tx1"/>
                  </a:solidFill>
                </a:ln>
              </a:rPr>
              <a:t>)</a:t>
            </a:r>
            <a:endParaRPr lang="en-US" sz="4400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2983D43-6A24-45B1-8C90-039AA1C32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1600200"/>
          </a:xfrm>
        </p:spPr>
        <p:txBody>
          <a:bodyPr>
            <a:normAutofit/>
          </a:bodyPr>
          <a:lstStyle/>
          <a:p>
            <a:pPr marL="685800" indent="-685800" algn="l"/>
            <a:r>
              <a:rPr lang="en-GB" dirty="0"/>
              <a:t>LO: Calculate the Pearson product-moment correlation coefficient using the formulae and using the GDC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2F442F9-76CB-4AFF-B05E-07F0A21DBA6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0E2C81D7-32DA-4F33-9EE6-18BD7E5D922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150"/>
          <p:cNvSpPr/>
          <p:nvPr/>
        </p:nvSpPr>
        <p:spPr>
          <a:xfrm>
            <a:off x="184499" y="68946"/>
            <a:ext cx="52485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Correlation coefficient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270435" y="848578"/>
            <a:ext cx="8712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following table is a guide for describing the strength of linear association using the correlation coefficient.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aphicFrame>
        <p:nvGraphicFramePr>
          <p:cNvPr id="153" name="Table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671163"/>
              </p:ext>
            </p:extLst>
          </p:nvPr>
        </p:nvGraphicFramePr>
        <p:xfrm>
          <a:off x="1456765" y="217693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Strength</a:t>
                      </a:r>
                      <a:r>
                        <a:rPr lang="en-US" baseline="0" dirty="0"/>
                        <a:t> of association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  <a:r>
                        <a:rPr lang="en-US" baseline="30000" dirty="0"/>
                        <a:t> </a:t>
                      </a:r>
                      <a:r>
                        <a:rPr lang="en-US" baseline="0" dirty="0"/>
                        <a:t> = 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correlation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 &lt; r</a:t>
                      </a:r>
                      <a:r>
                        <a:rPr lang="en-US" baseline="0" dirty="0"/>
                        <a:t> &lt; 0.50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weak correlation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0.50 </a:t>
                      </a:r>
                      <a:r>
                        <a:rPr lang="en-US" dirty="0"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dirty="0"/>
                        <a:t> r</a:t>
                      </a:r>
                      <a:r>
                        <a:rPr lang="en-US" baseline="30000" dirty="0"/>
                        <a:t> </a:t>
                      </a:r>
                      <a:r>
                        <a:rPr lang="en-US" baseline="0" dirty="0"/>
                        <a:t> &lt; 0.70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</a:t>
                      </a:r>
                      <a:r>
                        <a:rPr lang="en-US" baseline="0" dirty="0"/>
                        <a:t> correlation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0.70 </a:t>
                      </a:r>
                      <a:r>
                        <a:rPr lang="en-US" dirty="0"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dirty="0"/>
                        <a:t> r</a:t>
                      </a:r>
                      <a:r>
                        <a:rPr lang="en-US" baseline="30000" dirty="0"/>
                        <a:t> </a:t>
                      </a:r>
                      <a:r>
                        <a:rPr lang="en-US" baseline="0" dirty="0"/>
                        <a:t> &lt; 0.87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Moderate correlation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0.87 </a:t>
                      </a:r>
                      <a:r>
                        <a:rPr lang="en-US" dirty="0"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dirty="0"/>
                        <a:t> r</a:t>
                      </a:r>
                      <a:r>
                        <a:rPr lang="en-US" baseline="30000" dirty="0"/>
                        <a:t> </a:t>
                      </a:r>
                      <a:r>
                        <a:rPr lang="en-US" baseline="0" dirty="0"/>
                        <a:t> &lt; 0.95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 correlation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0.95 </a:t>
                      </a:r>
                      <a:r>
                        <a:rPr lang="en-US" dirty="0"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dirty="0"/>
                        <a:t> r</a:t>
                      </a:r>
                      <a:r>
                        <a:rPr lang="en-US" baseline="30000" dirty="0"/>
                        <a:t> </a:t>
                      </a:r>
                      <a:r>
                        <a:rPr lang="en-US" baseline="0" dirty="0"/>
                        <a:t> &lt;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strong correlation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</a:t>
                      </a:r>
                      <a:r>
                        <a:rPr lang="en-US" baseline="30000" dirty="0"/>
                        <a:t> </a:t>
                      </a:r>
                      <a:r>
                        <a:rPr lang="en-US" baseline="0" dirty="0"/>
                        <a:t> =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Perfect correlation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6021288"/>
            <a:ext cx="8342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You should use your GDC to find the Correlation coefficient (</a:t>
            </a:r>
            <a:r>
              <a:rPr kumimoji="0" lang="en-GB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D92E667D-A0A1-4039-A47B-EED971A684A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6AD3670D-D4FE-4AF7-A5C8-4001542D81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50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D188B6-CF08-784E-BFEC-2F7AA7840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65760"/>
            <a:ext cx="2972215" cy="5668166"/>
          </a:xfrm>
          <a:prstGeom prst="rect">
            <a:avLst/>
          </a:prstGeom>
        </p:spPr>
      </p:pic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268595" y="162778"/>
            <a:ext cx="5455533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Example.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The cost, c, (in pence) of a number of paperback books with total number of pages, p, is recorded, as follows :-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No. of pages (x):	150   200   300   350   450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Cost (y):		500   580   660   820   900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Use the GDC to Calculate the PMCC, r, for this data and interpret the relationship.</a:t>
            </a:r>
          </a:p>
        </p:txBody>
      </p:sp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5551384" y="2024816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5536" y="2727526"/>
            <a:ext cx="2126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Turn on the GDC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77441" y="2727526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Press 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030247" y="272752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95F45365-585C-46EC-BB25-871B3A14BF6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394E7F6E-0E97-49AB-BB2C-159C4CD562B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07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2E195C-B5E8-3A96-F28E-C262EFAE0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65760"/>
            <a:ext cx="2962412" cy="5669280"/>
          </a:xfrm>
          <a:prstGeom prst="rect">
            <a:avLst/>
          </a:prstGeom>
        </p:spPr>
      </p:pic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268595" y="162778"/>
            <a:ext cx="5455533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Example.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The cost, c, (in pence) of a number of paperback books with total number of pages, p, is recorded, as follows :-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No. of pages (x):	150   200   300   350   450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Cost (y):		500   580   660   820   900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Use the GDC to Calculate the PMCC, r, for this data and interpret the relationship.</a:t>
            </a:r>
          </a:p>
        </p:txBody>
      </p:sp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5551384" y="2024816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7422" y="3064946"/>
            <a:ext cx="465396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No. of pages in the list 1</a:t>
            </a:r>
          </a:p>
        </p:txBody>
      </p:sp>
      <p:sp>
        <p:nvSpPr>
          <p:cNvPr id="6" name="Rectangle 5"/>
          <p:cNvSpPr/>
          <p:nvPr/>
        </p:nvSpPr>
        <p:spPr>
          <a:xfrm>
            <a:off x="900059" y="3426273"/>
            <a:ext cx="3861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Cost in the list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2727526"/>
            <a:ext cx="2126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Turn on the GDC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7441" y="2727526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Press 2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30247" y="272752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</a:t>
            </a:r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B23F4E0D-43EC-4402-903D-D1765A93CC2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335F595E-8E47-44B6-B76C-4FADB3F3C19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3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8FE58A8-E884-4B47-2263-843126B63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65760"/>
            <a:ext cx="2991267" cy="5649113"/>
          </a:xfrm>
          <a:prstGeom prst="rect">
            <a:avLst/>
          </a:prstGeom>
        </p:spPr>
      </p:pic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268595" y="162778"/>
            <a:ext cx="5455533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Example.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The cost, c, (in pence) of a number of paperback books with total number of pages, p, is recorded, as follows :-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No. of pages (x):	150   200   300   350   450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Cost (y):		500   580   660   820   900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Use the GDC to Calculate the PMCC, r, for this data and interpret the relationship.</a:t>
            </a:r>
          </a:p>
        </p:txBody>
      </p:sp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5551384" y="2024816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2665" y="385716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F2</a:t>
            </a:r>
          </a:p>
        </p:txBody>
      </p:sp>
      <p:sp>
        <p:nvSpPr>
          <p:cNvPr id="6" name="Rectangle 5"/>
          <p:cNvSpPr/>
          <p:nvPr/>
        </p:nvSpPr>
        <p:spPr>
          <a:xfrm>
            <a:off x="2008125" y="3859064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</a:t>
            </a:r>
          </a:p>
        </p:txBody>
      </p:sp>
      <p:sp>
        <p:nvSpPr>
          <p:cNvPr id="8" name="Rectangle 7"/>
          <p:cNvSpPr/>
          <p:nvPr/>
        </p:nvSpPr>
        <p:spPr>
          <a:xfrm>
            <a:off x="897422" y="3064946"/>
            <a:ext cx="482670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No. of pages in the list 1</a:t>
            </a:r>
          </a:p>
        </p:txBody>
      </p:sp>
      <p:sp>
        <p:nvSpPr>
          <p:cNvPr id="9" name="Rectangle 8"/>
          <p:cNvSpPr/>
          <p:nvPr/>
        </p:nvSpPr>
        <p:spPr>
          <a:xfrm>
            <a:off x="900059" y="3426273"/>
            <a:ext cx="3861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Cost in the list 2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5536" y="2727526"/>
            <a:ext cx="2126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Turn on the GDC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77441" y="2727526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Press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30247" y="272752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</a:t>
            </a: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69FFA2D6-0491-4E7E-A5D6-B4DCF3C6691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F8835537-595C-4D1A-81D1-D260D6E9EDE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28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3392B1-E818-C5AA-7A52-069BEB041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65760"/>
            <a:ext cx="2981741" cy="5687219"/>
          </a:xfrm>
          <a:prstGeom prst="rect">
            <a:avLst/>
          </a:prstGeom>
        </p:spPr>
      </p:pic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268595" y="162778"/>
            <a:ext cx="5455533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Example.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The cost, c, (in pence) of a number of paperback books with total number of pages, p, is recorded, as follows :-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No. of pages (x):	150   200   300   350   450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Cost (y):		500   580   660   820   900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Use the GDC to Calculate the PMCC, r, for this data and interpret the relationship.</a:t>
            </a:r>
          </a:p>
        </p:txBody>
      </p:sp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5551384" y="2024816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2664" y="425727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F3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8125" y="425727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</a:t>
            </a:r>
          </a:p>
        </p:txBody>
      </p:sp>
      <p:sp>
        <p:nvSpPr>
          <p:cNvPr id="8" name="Rectangle 7"/>
          <p:cNvSpPr/>
          <p:nvPr/>
        </p:nvSpPr>
        <p:spPr>
          <a:xfrm>
            <a:off x="1442665" y="385716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F2</a:t>
            </a:r>
          </a:p>
        </p:txBody>
      </p:sp>
      <p:sp>
        <p:nvSpPr>
          <p:cNvPr id="9" name="Rectangle 8"/>
          <p:cNvSpPr/>
          <p:nvPr/>
        </p:nvSpPr>
        <p:spPr>
          <a:xfrm>
            <a:off x="2008125" y="3859064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7422" y="3064946"/>
            <a:ext cx="48615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No. of pages in the list 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0059" y="3426273"/>
            <a:ext cx="3861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Cost in the list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5536" y="2727526"/>
            <a:ext cx="2126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Turn on the GDC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77441" y="2727526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Press 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30247" y="272752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</a:t>
            </a: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7A999BD7-2DEE-4E0E-B94F-A7736A6833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42AD4AD1-3BE0-4BA2-B10E-28C753C85E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61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A9C6152-AC3E-4D36-A206-5D80FAF29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65760"/>
            <a:ext cx="2991267" cy="5677692"/>
          </a:xfrm>
          <a:prstGeom prst="rect">
            <a:avLst/>
          </a:prstGeom>
        </p:spPr>
      </p:pic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268595" y="162778"/>
            <a:ext cx="5455533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Example.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The cost, c, (in pence) of a number of paperback books with total number of pages, p, is recorded, as follows :-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No. of pages (x):	150   200   300   350   450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Cost (y):		500   580   660   820   900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Use the GDC to Calculate the PMCC, r, for this data and interpret the relationship.</a:t>
            </a:r>
          </a:p>
        </p:txBody>
      </p:sp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5551384" y="2024816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1675" y="4633228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F1</a:t>
            </a:r>
          </a:p>
        </p:txBody>
      </p:sp>
      <p:sp>
        <p:nvSpPr>
          <p:cNvPr id="6" name="Rectangle 5"/>
          <p:cNvSpPr/>
          <p:nvPr/>
        </p:nvSpPr>
        <p:spPr>
          <a:xfrm>
            <a:off x="2022636" y="465738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</a:p>
        </p:txBody>
      </p:sp>
      <p:sp>
        <p:nvSpPr>
          <p:cNvPr id="8" name="Rectangle 7"/>
          <p:cNvSpPr/>
          <p:nvPr/>
        </p:nvSpPr>
        <p:spPr>
          <a:xfrm>
            <a:off x="1442664" y="425727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F3</a:t>
            </a:r>
          </a:p>
        </p:txBody>
      </p:sp>
      <p:sp>
        <p:nvSpPr>
          <p:cNvPr id="9" name="Rectangle 8"/>
          <p:cNvSpPr/>
          <p:nvPr/>
        </p:nvSpPr>
        <p:spPr>
          <a:xfrm>
            <a:off x="2008125" y="425727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42665" y="385716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08125" y="3859064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97422" y="3064946"/>
            <a:ext cx="48615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No. of pages in the list 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00059" y="3426273"/>
            <a:ext cx="3861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Cost in the list 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5536" y="2727526"/>
            <a:ext cx="2126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Turn on the GDC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77441" y="2727526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Press 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030247" y="272752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</a:t>
            </a:r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AD91F890-78F1-4F18-A4ED-E330C806AB4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77AD784B-1980-44A1-9F59-E924D51A396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21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469C4C-24BE-D2B7-61A7-5DD220F75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65760"/>
            <a:ext cx="2981741" cy="5687219"/>
          </a:xfrm>
          <a:prstGeom prst="rect">
            <a:avLst/>
          </a:prstGeom>
        </p:spPr>
      </p:pic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268595" y="162778"/>
            <a:ext cx="5455533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Example.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The cost, c, (in pence) of a number of paperback books with total number of pages, p, is recorded, as follows :-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No. of pages (x):	150   200   300   350   450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Cost (y):		500   580   660   820   900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Use the GDC to Calculate the PMCC, r, for this data and interpret the relationship.</a:t>
            </a:r>
          </a:p>
        </p:txBody>
      </p:sp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5551384" y="2024816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0475" y="505749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F1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8125" y="5055586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ax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b</a:t>
            </a:r>
          </a:p>
        </p:txBody>
      </p:sp>
      <p:sp>
        <p:nvSpPr>
          <p:cNvPr id="8" name="Rectangle 7"/>
          <p:cNvSpPr/>
          <p:nvPr/>
        </p:nvSpPr>
        <p:spPr>
          <a:xfrm>
            <a:off x="1451675" y="4633228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F1</a:t>
            </a:r>
          </a:p>
        </p:txBody>
      </p:sp>
      <p:sp>
        <p:nvSpPr>
          <p:cNvPr id="9" name="Rectangle 8"/>
          <p:cNvSpPr/>
          <p:nvPr/>
        </p:nvSpPr>
        <p:spPr>
          <a:xfrm>
            <a:off x="2022636" y="465738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42664" y="425727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08125" y="425727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42665" y="385716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08125" y="3859064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7422" y="3064946"/>
            <a:ext cx="47766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No. of pages in the list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00059" y="3426273"/>
            <a:ext cx="3861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Cost in the list 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5536" y="2727526"/>
            <a:ext cx="2126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Turn on the GDC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77441" y="2727526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Press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30247" y="272752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C2B88E1F-650F-403F-938B-33D514FA823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B386F172-DB86-4BE6-BBBC-516B2C8881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00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F6911F-6A7F-E097-372C-9E9E0D778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365760"/>
            <a:ext cx="2953162" cy="5677692"/>
          </a:xfrm>
          <a:prstGeom prst="rect">
            <a:avLst/>
          </a:prstGeom>
        </p:spPr>
      </p:pic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268595" y="162778"/>
            <a:ext cx="5455533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Example.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The cost, c, (in pence) of a number of paperback books with total number of pages, p, is recorded, as follows :-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No. of pages (x):	150   200   300   350   450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Cost (y):		500   580   660   820   900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Use the GDC to Calculate the PMCC, r, for this data and interpret the relationship.</a:t>
            </a:r>
          </a:p>
        </p:txBody>
      </p:sp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5551384" y="2024816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8551" y="5511991"/>
            <a:ext cx="20681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 = 0.97964806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7455" y="6133883"/>
            <a:ext cx="6678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value 0.9796 indicates positive Very Strong correlation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0475" y="505749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08125" y="5055586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ax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51675" y="4633228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22636" y="465738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42664" y="425727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08125" y="4257270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42665" y="3857160"/>
            <a:ext cx="541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08125" y="3859064"/>
            <a:ext cx="1132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97422" y="3064946"/>
            <a:ext cx="500960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No. of pages in the list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00059" y="3426273"/>
            <a:ext cx="38617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Type the values of Cost in the list 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95536" y="2727526"/>
            <a:ext cx="21260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Turn on the GDC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77441" y="2727526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Press 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030247" y="272752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</a:t>
            </a:r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AAAC58C1-C058-4A1D-8AED-FE4A7BEC114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24234A51-9106-4349-A702-C84B1CAC894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67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Correlation.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79512" y="1844824"/>
            <a:ext cx="84963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Up to this point we have used the scatter diagram to see if there is a relationship between two variables.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79512" y="3125440"/>
            <a:ext cx="84963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 have stated that direction is important to determine the correlation.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79512" y="4406056"/>
            <a:ext cx="84963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 have seen that the strength is important when it comes to the correlation.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91D08121-2659-4A9E-B3FE-9A629F0EFF1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7B9839E0-7F6A-4AFA-A820-6C96BF29634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7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179387" y="404619"/>
            <a:ext cx="37759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Negative Correlation:-</a:t>
            </a:r>
          </a:p>
        </p:txBody>
      </p:sp>
      <p:sp>
        <p:nvSpPr>
          <p:cNvPr id="199683" name="Line 3"/>
          <p:cNvSpPr>
            <a:spLocks noChangeShapeType="1"/>
          </p:cNvSpPr>
          <p:nvPr/>
        </p:nvSpPr>
        <p:spPr bwMode="auto">
          <a:xfrm flipV="1">
            <a:off x="297557" y="906289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4" name="Line 4"/>
          <p:cNvSpPr>
            <a:spLocks noChangeShapeType="1"/>
          </p:cNvSpPr>
          <p:nvPr/>
        </p:nvSpPr>
        <p:spPr bwMode="auto">
          <a:xfrm>
            <a:off x="297557" y="2274714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5" name="Oval 5"/>
          <p:cNvSpPr>
            <a:spLocks noChangeArrowheads="1"/>
          </p:cNvSpPr>
          <p:nvPr/>
        </p:nvSpPr>
        <p:spPr bwMode="auto">
          <a:xfrm>
            <a:off x="513457" y="977726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6" name="Oval 6"/>
          <p:cNvSpPr>
            <a:spLocks noChangeArrowheads="1"/>
          </p:cNvSpPr>
          <p:nvPr/>
        </p:nvSpPr>
        <p:spPr bwMode="auto">
          <a:xfrm>
            <a:off x="729357" y="1409526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7" name="Oval 7"/>
          <p:cNvSpPr>
            <a:spLocks noChangeArrowheads="1"/>
          </p:cNvSpPr>
          <p:nvPr/>
        </p:nvSpPr>
        <p:spPr bwMode="auto">
          <a:xfrm>
            <a:off x="1089720" y="1338089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8" name="Oval 8"/>
          <p:cNvSpPr>
            <a:spLocks noChangeArrowheads="1"/>
          </p:cNvSpPr>
          <p:nvPr/>
        </p:nvSpPr>
        <p:spPr bwMode="auto">
          <a:xfrm>
            <a:off x="1234182" y="176988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9" name="Oval 9"/>
          <p:cNvSpPr>
            <a:spLocks noChangeArrowheads="1"/>
          </p:cNvSpPr>
          <p:nvPr/>
        </p:nvSpPr>
        <p:spPr bwMode="auto">
          <a:xfrm>
            <a:off x="1665982" y="1914351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0" name="Oval 10"/>
          <p:cNvSpPr>
            <a:spLocks noChangeArrowheads="1"/>
          </p:cNvSpPr>
          <p:nvPr/>
        </p:nvSpPr>
        <p:spPr bwMode="auto">
          <a:xfrm>
            <a:off x="2026345" y="1985789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1" name="Text Box 11"/>
          <p:cNvSpPr txBox="1">
            <a:spLocks noChangeArrowheads="1"/>
          </p:cNvSpPr>
          <p:nvPr/>
        </p:nvSpPr>
        <p:spPr bwMode="auto">
          <a:xfrm>
            <a:off x="179387" y="2420888"/>
            <a:ext cx="74882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Positive Correlation:-</a:t>
            </a:r>
          </a:p>
        </p:txBody>
      </p:sp>
      <p:sp>
        <p:nvSpPr>
          <p:cNvPr id="199692" name="Line 12"/>
          <p:cNvSpPr>
            <a:spLocks noChangeShapeType="1"/>
          </p:cNvSpPr>
          <p:nvPr/>
        </p:nvSpPr>
        <p:spPr bwMode="auto">
          <a:xfrm flipV="1">
            <a:off x="322262" y="302671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3" name="Line 13"/>
          <p:cNvSpPr>
            <a:spLocks noChangeShapeType="1"/>
          </p:cNvSpPr>
          <p:nvPr/>
        </p:nvSpPr>
        <p:spPr bwMode="auto">
          <a:xfrm>
            <a:off x="322262" y="439514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4" name="Oval 14"/>
          <p:cNvSpPr>
            <a:spLocks noChangeArrowheads="1"/>
          </p:cNvSpPr>
          <p:nvPr/>
        </p:nvSpPr>
        <p:spPr bwMode="auto">
          <a:xfrm>
            <a:off x="825500" y="374744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5" name="Oval 15"/>
          <p:cNvSpPr>
            <a:spLocks noChangeArrowheads="1"/>
          </p:cNvSpPr>
          <p:nvPr/>
        </p:nvSpPr>
        <p:spPr bwMode="auto">
          <a:xfrm>
            <a:off x="466725" y="4107802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6" name="Oval 16"/>
          <p:cNvSpPr>
            <a:spLocks noChangeArrowheads="1"/>
          </p:cNvSpPr>
          <p:nvPr/>
        </p:nvSpPr>
        <p:spPr bwMode="auto">
          <a:xfrm>
            <a:off x="1258887" y="4034777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7" name="Oval 17"/>
          <p:cNvSpPr>
            <a:spLocks noChangeArrowheads="1"/>
          </p:cNvSpPr>
          <p:nvPr/>
        </p:nvSpPr>
        <p:spPr bwMode="auto">
          <a:xfrm>
            <a:off x="1401762" y="353154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8" name="Oval 18"/>
          <p:cNvSpPr>
            <a:spLocks noChangeArrowheads="1"/>
          </p:cNvSpPr>
          <p:nvPr/>
        </p:nvSpPr>
        <p:spPr bwMode="auto">
          <a:xfrm>
            <a:off x="1617662" y="3099740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9" name="Oval 19"/>
          <p:cNvSpPr>
            <a:spLocks noChangeArrowheads="1"/>
          </p:cNvSpPr>
          <p:nvPr/>
        </p:nvSpPr>
        <p:spPr bwMode="auto">
          <a:xfrm>
            <a:off x="2122487" y="302671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00" name="Text Box 20"/>
          <p:cNvSpPr txBox="1">
            <a:spLocks noChangeArrowheads="1"/>
          </p:cNvSpPr>
          <p:nvPr/>
        </p:nvSpPr>
        <p:spPr bwMode="auto">
          <a:xfrm>
            <a:off x="2745481" y="1589891"/>
            <a:ext cx="62191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When the independent variable increases, the dependent variable decreases</a:t>
            </a:r>
          </a:p>
        </p:txBody>
      </p:sp>
      <p:sp>
        <p:nvSpPr>
          <p:cNvPr id="199701" name="Text Box 21"/>
          <p:cNvSpPr txBox="1">
            <a:spLocks noChangeArrowheads="1"/>
          </p:cNvSpPr>
          <p:nvPr/>
        </p:nvSpPr>
        <p:spPr bwMode="auto">
          <a:xfrm>
            <a:off x="2790823" y="3642017"/>
            <a:ext cx="61229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 increase in the independent variable means that the dependant variable generally increases.</a:t>
            </a:r>
          </a:p>
        </p:txBody>
      </p:sp>
      <p:sp>
        <p:nvSpPr>
          <p:cNvPr id="199702" name="Text Box 22"/>
          <p:cNvSpPr txBox="1">
            <a:spLocks noChangeArrowheads="1"/>
          </p:cNvSpPr>
          <p:nvPr/>
        </p:nvSpPr>
        <p:spPr bwMode="auto">
          <a:xfrm>
            <a:off x="179387" y="4724050"/>
            <a:ext cx="25205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 correlation:-</a:t>
            </a:r>
          </a:p>
        </p:txBody>
      </p:sp>
      <p:sp>
        <p:nvSpPr>
          <p:cNvPr id="199703" name="Line 23"/>
          <p:cNvSpPr>
            <a:spLocks noChangeShapeType="1"/>
          </p:cNvSpPr>
          <p:nvPr/>
        </p:nvSpPr>
        <p:spPr bwMode="auto">
          <a:xfrm flipV="1">
            <a:off x="325437" y="5283541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04" name="Line 24"/>
          <p:cNvSpPr>
            <a:spLocks noChangeShapeType="1"/>
          </p:cNvSpPr>
          <p:nvPr/>
        </p:nvSpPr>
        <p:spPr bwMode="auto">
          <a:xfrm>
            <a:off x="325437" y="6651966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05" name="Oval 25"/>
          <p:cNvSpPr>
            <a:spLocks noChangeArrowheads="1"/>
          </p:cNvSpPr>
          <p:nvPr/>
        </p:nvSpPr>
        <p:spPr bwMode="auto">
          <a:xfrm>
            <a:off x="1333500" y="5788366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06" name="Oval 26"/>
          <p:cNvSpPr>
            <a:spLocks noChangeArrowheads="1"/>
          </p:cNvSpPr>
          <p:nvPr/>
        </p:nvSpPr>
        <p:spPr bwMode="auto">
          <a:xfrm>
            <a:off x="469900" y="6364629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07" name="Oval 27"/>
          <p:cNvSpPr>
            <a:spLocks noChangeArrowheads="1"/>
          </p:cNvSpPr>
          <p:nvPr/>
        </p:nvSpPr>
        <p:spPr bwMode="auto">
          <a:xfrm>
            <a:off x="1262062" y="6291604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08" name="Oval 28"/>
          <p:cNvSpPr>
            <a:spLocks noChangeArrowheads="1"/>
          </p:cNvSpPr>
          <p:nvPr/>
        </p:nvSpPr>
        <p:spPr bwMode="auto">
          <a:xfrm>
            <a:off x="1981200" y="6436066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09" name="Oval 29"/>
          <p:cNvSpPr>
            <a:spLocks noChangeArrowheads="1"/>
          </p:cNvSpPr>
          <p:nvPr/>
        </p:nvSpPr>
        <p:spPr bwMode="auto">
          <a:xfrm>
            <a:off x="828675" y="5354979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10" name="Oval 30"/>
          <p:cNvSpPr>
            <a:spLocks noChangeArrowheads="1"/>
          </p:cNvSpPr>
          <p:nvPr/>
        </p:nvSpPr>
        <p:spPr bwMode="auto">
          <a:xfrm>
            <a:off x="2125662" y="528354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11" name="Text Box 31"/>
          <p:cNvSpPr txBox="1">
            <a:spLocks noChangeArrowheads="1"/>
          </p:cNvSpPr>
          <p:nvPr/>
        </p:nvSpPr>
        <p:spPr bwMode="auto">
          <a:xfrm>
            <a:off x="2738013" y="6249294"/>
            <a:ext cx="61551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 apparent link between the variables.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4124680" y="-36460"/>
            <a:ext cx="21916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Direction</a:t>
            </a:r>
            <a:endParaRPr kumimoji="0" lang="en-GB" sz="3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2771775" y="781625"/>
            <a:ext cx="5905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For a generally downward trend, we say that the correlation is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negative.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2768599" y="2852936"/>
            <a:ext cx="63043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For a generally upward trend, we say that the correlation is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positive.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745481" y="4997643"/>
            <a:ext cx="61245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For randomly scattered points, with no upward or downward trend, we say there is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 correlation.</a:t>
            </a:r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3CA2723F-A820-41BE-8602-1464C927E66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9B03B5DD-8377-4A05-BC35-6F238326F56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9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9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9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9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9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9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9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9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9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9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9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9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animBg="1"/>
      <p:bldP spid="199684" grpId="0" animBg="1"/>
      <p:bldP spid="199685" grpId="0" animBg="1"/>
      <p:bldP spid="199686" grpId="0" animBg="1"/>
      <p:bldP spid="199687" grpId="0" animBg="1"/>
      <p:bldP spid="199688" grpId="0" animBg="1"/>
      <p:bldP spid="199689" grpId="0" animBg="1"/>
      <p:bldP spid="199690" grpId="0" animBg="1"/>
      <p:bldP spid="199692" grpId="0" animBg="1"/>
      <p:bldP spid="199693" grpId="0" animBg="1"/>
      <p:bldP spid="199694" grpId="0" animBg="1"/>
      <p:bldP spid="199695" grpId="0" animBg="1"/>
      <p:bldP spid="199696" grpId="0" animBg="1"/>
      <p:bldP spid="199697" grpId="0" animBg="1"/>
      <p:bldP spid="199698" grpId="0" animBg="1"/>
      <p:bldP spid="199699" grpId="0" animBg="1"/>
      <p:bldP spid="199700" grpId="0"/>
      <p:bldP spid="199701" grpId="0"/>
      <p:bldP spid="199702" grpId="0"/>
      <p:bldP spid="199703" grpId="0" animBg="1"/>
      <p:bldP spid="199704" grpId="0" animBg="1"/>
      <p:bldP spid="199705" grpId="0" animBg="1"/>
      <p:bldP spid="199706" grpId="0" animBg="1"/>
      <p:bldP spid="199707" grpId="0" animBg="1"/>
      <p:bldP spid="199708" grpId="0" animBg="1"/>
      <p:bldP spid="199709" grpId="0" animBg="1"/>
      <p:bldP spid="199710" grpId="0" animBg="1"/>
      <p:bldP spid="199711" grpId="0"/>
      <p:bldP spid="35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323850" y="831338"/>
            <a:ext cx="85686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strength of correlation is usually described as either strong, moderate or weak</a:t>
            </a:r>
          </a:p>
        </p:txBody>
      </p:sp>
      <p:sp>
        <p:nvSpPr>
          <p:cNvPr id="199683" name="Line 3"/>
          <p:cNvSpPr>
            <a:spLocks noChangeShapeType="1"/>
          </p:cNvSpPr>
          <p:nvPr/>
        </p:nvSpPr>
        <p:spPr bwMode="auto">
          <a:xfrm flipV="1">
            <a:off x="297557" y="422081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4" name="Line 4"/>
          <p:cNvSpPr>
            <a:spLocks noChangeShapeType="1"/>
          </p:cNvSpPr>
          <p:nvPr/>
        </p:nvSpPr>
        <p:spPr bwMode="auto">
          <a:xfrm>
            <a:off x="297557" y="558924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5" name="Oval 5"/>
          <p:cNvSpPr>
            <a:spLocks noChangeArrowheads="1"/>
          </p:cNvSpPr>
          <p:nvPr/>
        </p:nvSpPr>
        <p:spPr bwMode="auto">
          <a:xfrm>
            <a:off x="513457" y="429225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6" name="Oval 6"/>
          <p:cNvSpPr>
            <a:spLocks noChangeArrowheads="1"/>
          </p:cNvSpPr>
          <p:nvPr/>
        </p:nvSpPr>
        <p:spPr bwMode="auto">
          <a:xfrm>
            <a:off x="729357" y="472405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7" name="Oval 7"/>
          <p:cNvSpPr>
            <a:spLocks noChangeArrowheads="1"/>
          </p:cNvSpPr>
          <p:nvPr/>
        </p:nvSpPr>
        <p:spPr bwMode="auto">
          <a:xfrm>
            <a:off x="1089720" y="4652615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8" name="Oval 8"/>
          <p:cNvSpPr>
            <a:spLocks noChangeArrowheads="1"/>
          </p:cNvSpPr>
          <p:nvPr/>
        </p:nvSpPr>
        <p:spPr bwMode="auto">
          <a:xfrm>
            <a:off x="1234182" y="508441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9" name="Oval 9"/>
          <p:cNvSpPr>
            <a:spLocks noChangeArrowheads="1"/>
          </p:cNvSpPr>
          <p:nvPr/>
        </p:nvSpPr>
        <p:spPr bwMode="auto">
          <a:xfrm>
            <a:off x="1665982" y="5228877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0" name="Oval 10"/>
          <p:cNvSpPr>
            <a:spLocks noChangeArrowheads="1"/>
          </p:cNvSpPr>
          <p:nvPr/>
        </p:nvSpPr>
        <p:spPr bwMode="auto">
          <a:xfrm>
            <a:off x="2026345" y="5300315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2" name="Line 12"/>
          <p:cNvSpPr>
            <a:spLocks noChangeShapeType="1"/>
          </p:cNvSpPr>
          <p:nvPr/>
        </p:nvSpPr>
        <p:spPr bwMode="auto">
          <a:xfrm flipV="1">
            <a:off x="3563937" y="1767467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3" name="Line 13"/>
          <p:cNvSpPr>
            <a:spLocks noChangeShapeType="1"/>
          </p:cNvSpPr>
          <p:nvPr/>
        </p:nvSpPr>
        <p:spPr bwMode="auto">
          <a:xfrm>
            <a:off x="3563937" y="3135892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4" name="Oval 14"/>
          <p:cNvSpPr>
            <a:spLocks noChangeArrowheads="1"/>
          </p:cNvSpPr>
          <p:nvPr/>
        </p:nvSpPr>
        <p:spPr bwMode="auto">
          <a:xfrm>
            <a:off x="4067175" y="2488192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5" name="Oval 15"/>
          <p:cNvSpPr>
            <a:spLocks noChangeArrowheads="1"/>
          </p:cNvSpPr>
          <p:nvPr/>
        </p:nvSpPr>
        <p:spPr bwMode="auto">
          <a:xfrm>
            <a:off x="3708400" y="2848554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6" name="Oval 16"/>
          <p:cNvSpPr>
            <a:spLocks noChangeArrowheads="1"/>
          </p:cNvSpPr>
          <p:nvPr/>
        </p:nvSpPr>
        <p:spPr bwMode="auto">
          <a:xfrm>
            <a:off x="4500562" y="2775529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7" name="Oval 17"/>
          <p:cNvSpPr>
            <a:spLocks noChangeArrowheads="1"/>
          </p:cNvSpPr>
          <p:nvPr/>
        </p:nvSpPr>
        <p:spPr bwMode="auto">
          <a:xfrm>
            <a:off x="4643437" y="227229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8" name="Oval 18"/>
          <p:cNvSpPr>
            <a:spLocks noChangeArrowheads="1"/>
          </p:cNvSpPr>
          <p:nvPr/>
        </p:nvSpPr>
        <p:spPr bwMode="auto">
          <a:xfrm>
            <a:off x="4859337" y="1840492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9" name="Oval 19"/>
          <p:cNvSpPr>
            <a:spLocks noChangeArrowheads="1"/>
          </p:cNvSpPr>
          <p:nvPr/>
        </p:nvSpPr>
        <p:spPr bwMode="auto">
          <a:xfrm>
            <a:off x="5364162" y="1767467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02" name="Text Box 22"/>
          <p:cNvSpPr txBox="1">
            <a:spLocks noChangeArrowheads="1"/>
          </p:cNvSpPr>
          <p:nvPr/>
        </p:nvSpPr>
        <p:spPr bwMode="auto">
          <a:xfrm>
            <a:off x="250082" y="5719687"/>
            <a:ext cx="25937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Strong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negative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297557" y="102427"/>
            <a:ext cx="2169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Strength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 flipV="1">
            <a:off x="6678932" y="1776051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9" name="Line 13"/>
          <p:cNvSpPr>
            <a:spLocks noChangeShapeType="1"/>
          </p:cNvSpPr>
          <p:nvPr/>
        </p:nvSpPr>
        <p:spPr bwMode="auto">
          <a:xfrm>
            <a:off x="6678932" y="3144476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0" name="Oval 14"/>
          <p:cNvSpPr>
            <a:spLocks noChangeArrowheads="1"/>
          </p:cNvSpPr>
          <p:nvPr/>
        </p:nvSpPr>
        <p:spPr bwMode="auto">
          <a:xfrm>
            <a:off x="7182170" y="2496776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1" name="Oval 15"/>
          <p:cNvSpPr>
            <a:spLocks noChangeArrowheads="1"/>
          </p:cNvSpPr>
          <p:nvPr/>
        </p:nvSpPr>
        <p:spPr bwMode="auto">
          <a:xfrm>
            <a:off x="6823395" y="2857138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2" name="Oval 16"/>
          <p:cNvSpPr>
            <a:spLocks noChangeArrowheads="1"/>
          </p:cNvSpPr>
          <p:nvPr/>
        </p:nvSpPr>
        <p:spPr bwMode="auto">
          <a:xfrm>
            <a:off x="7615557" y="2784113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3" name="Oval 17"/>
          <p:cNvSpPr>
            <a:spLocks noChangeArrowheads="1"/>
          </p:cNvSpPr>
          <p:nvPr/>
        </p:nvSpPr>
        <p:spPr bwMode="auto">
          <a:xfrm>
            <a:off x="7758432" y="2280876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4" name="Oval 18"/>
          <p:cNvSpPr>
            <a:spLocks noChangeArrowheads="1"/>
          </p:cNvSpPr>
          <p:nvPr/>
        </p:nvSpPr>
        <p:spPr bwMode="auto">
          <a:xfrm>
            <a:off x="7974332" y="1849076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5" name="Oval 19"/>
          <p:cNvSpPr>
            <a:spLocks noChangeArrowheads="1"/>
          </p:cNvSpPr>
          <p:nvPr/>
        </p:nvSpPr>
        <p:spPr bwMode="auto">
          <a:xfrm>
            <a:off x="8479157" y="177605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6" name="Line 3"/>
          <p:cNvSpPr>
            <a:spLocks noChangeShapeType="1"/>
          </p:cNvSpPr>
          <p:nvPr/>
        </p:nvSpPr>
        <p:spPr bwMode="auto">
          <a:xfrm flipV="1">
            <a:off x="3586856" y="421094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7" name="Line 4"/>
          <p:cNvSpPr>
            <a:spLocks noChangeShapeType="1"/>
          </p:cNvSpPr>
          <p:nvPr/>
        </p:nvSpPr>
        <p:spPr bwMode="auto">
          <a:xfrm>
            <a:off x="3586856" y="557937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8" name="Oval 5"/>
          <p:cNvSpPr>
            <a:spLocks noChangeArrowheads="1"/>
          </p:cNvSpPr>
          <p:nvPr/>
        </p:nvSpPr>
        <p:spPr bwMode="auto">
          <a:xfrm>
            <a:off x="3802756" y="428238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9" name="Oval 6"/>
          <p:cNvSpPr>
            <a:spLocks noChangeArrowheads="1"/>
          </p:cNvSpPr>
          <p:nvPr/>
        </p:nvSpPr>
        <p:spPr bwMode="auto">
          <a:xfrm>
            <a:off x="4018656" y="471418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0" name="Oval 7"/>
          <p:cNvSpPr>
            <a:spLocks noChangeArrowheads="1"/>
          </p:cNvSpPr>
          <p:nvPr/>
        </p:nvSpPr>
        <p:spPr bwMode="auto">
          <a:xfrm>
            <a:off x="4394892" y="4373215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1" name="Oval 8"/>
          <p:cNvSpPr>
            <a:spLocks noChangeArrowheads="1"/>
          </p:cNvSpPr>
          <p:nvPr/>
        </p:nvSpPr>
        <p:spPr bwMode="auto">
          <a:xfrm>
            <a:off x="4380506" y="508459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2" name="Oval 9"/>
          <p:cNvSpPr>
            <a:spLocks noChangeArrowheads="1"/>
          </p:cNvSpPr>
          <p:nvPr/>
        </p:nvSpPr>
        <p:spPr bwMode="auto">
          <a:xfrm>
            <a:off x="4955281" y="5219007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3" name="Oval 10"/>
          <p:cNvSpPr>
            <a:spLocks noChangeArrowheads="1"/>
          </p:cNvSpPr>
          <p:nvPr/>
        </p:nvSpPr>
        <p:spPr bwMode="auto">
          <a:xfrm>
            <a:off x="5315644" y="5290445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4" name="Line 3"/>
          <p:cNvSpPr>
            <a:spLocks noChangeShapeType="1"/>
          </p:cNvSpPr>
          <p:nvPr/>
        </p:nvSpPr>
        <p:spPr bwMode="auto">
          <a:xfrm flipV="1">
            <a:off x="6678932" y="4220791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>
            <a:off x="6678932" y="5589216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6" name="Oval 5"/>
          <p:cNvSpPr>
            <a:spLocks noChangeArrowheads="1"/>
          </p:cNvSpPr>
          <p:nvPr/>
        </p:nvSpPr>
        <p:spPr bwMode="auto">
          <a:xfrm>
            <a:off x="6894832" y="429222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7" name="Oval 6"/>
          <p:cNvSpPr>
            <a:spLocks noChangeArrowheads="1"/>
          </p:cNvSpPr>
          <p:nvPr/>
        </p:nvSpPr>
        <p:spPr bwMode="auto">
          <a:xfrm>
            <a:off x="7110732" y="472402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8" name="Oval 7"/>
          <p:cNvSpPr>
            <a:spLocks noChangeArrowheads="1"/>
          </p:cNvSpPr>
          <p:nvPr/>
        </p:nvSpPr>
        <p:spPr bwMode="auto">
          <a:xfrm>
            <a:off x="7314175" y="4409727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9" name="Oval 8"/>
          <p:cNvSpPr>
            <a:spLocks noChangeArrowheads="1"/>
          </p:cNvSpPr>
          <p:nvPr/>
        </p:nvSpPr>
        <p:spPr bwMode="auto">
          <a:xfrm>
            <a:off x="7615557" y="508439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0" name="Oval 9"/>
          <p:cNvSpPr>
            <a:spLocks noChangeArrowheads="1"/>
          </p:cNvSpPr>
          <p:nvPr/>
        </p:nvSpPr>
        <p:spPr bwMode="auto">
          <a:xfrm>
            <a:off x="8047357" y="5228853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" name="Oval 10"/>
          <p:cNvSpPr>
            <a:spLocks noChangeArrowheads="1"/>
          </p:cNvSpPr>
          <p:nvPr/>
        </p:nvSpPr>
        <p:spPr bwMode="auto">
          <a:xfrm>
            <a:off x="8407720" y="5300291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" name="Line 12"/>
          <p:cNvSpPr>
            <a:spLocks noChangeShapeType="1"/>
          </p:cNvSpPr>
          <p:nvPr/>
        </p:nvSpPr>
        <p:spPr bwMode="auto">
          <a:xfrm flipV="1">
            <a:off x="287338" y="1758838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3" name="Line 13"/>
          <p:cNvSpPr>
            <a:spLocks noChangeShapeType="1"/>
          </p:cNvSpPr>
          <p:nvPr/>
        </p:nvSpPr>
        <p:spPr bwMode="auto">
          <a:xfrm>
            <a:off x="287338" y="3127263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4" name="Oval 14"/>
          <p:cNvSpPr>
            <a:spLocks noChangeArrowheads="1"/>
          </p:cNvSpPr>
          <p:nvPr/>
        </p:nvSpPr>
        <p:spPr bwMode="auto">
          <a:xfrm>
            <a:off x="790576" y="2479563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5" name="Oval 15"/>
          <p:cNvSpPr>
            <a:spLocks noChangeArrowheads="1"/>
          </p:cNvSpPr>
          <p:nvPr/>
        </p:nvSpPr>
        <p:spPr bwMode="auto">
          <a:xfrm>
            <a:off x="431801" y="2839925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6" name="Oval 16"/>
          <p:cNvSpPr>
            <a:spLocks noChangeArrowheads="1"/>
          </p:cNvSpPr>
          <p:nvPr/>
        </p:nvSpPr>
        <p:spPr bwMode="auto">
          <a:xfrm>
            <a:off x="1267620" y="248115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7" name="Oval 17"/>
          <p:cNvSpPr>
            <a:spLocks noChangeArrowheads="1"/>
          </p:cNvSpPr>
          <p:nvPr/>
        </p:nvSpPr>
        <p:spPr bwMode="auto">
          <a:xfrm>
            <a:off x="1366838" y="2263663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8" name="Oval 18"/>
          <p:cNvSpPr>
            <a:spLocks noChangeArrowheads="1"/>
          </p:cNvSpPr>
          <p:nvPr/>
        </p:nvSpPr>
        <p:spPr bwMode="auto">
          <a:xfrm>
            <a:off x="741264" y="2803612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9" name="Oval 19"/>
          <p:cNvSpPr>
            <a:spLocks noChangeArrowheads="1"/>
          </p:cNvSpPr>
          <p:nvPr/>
        </p:nvSpPr>
        <p:spPr bwMode="auto">
          <a:xfrm>
            <a:off x="2087563" y="175883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0" name="Oval 14"/>
          <p:cNvSpPr>
            <a:spLocks noChangeArrowheads="1"/>
          </p:cNvSpPr>
          <p:nvPr/>
        </p:nvSpPr>
        <p:spPr bwMode="auto">
          <a:xfrm>
            <a:off x="942976" y="2631963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1" name="Oval 16"/>
          <p:cNvSpPr>
            <a:spLocks noChangeArrowheads="1"/>
          </p:cNvSpPr>
          <p:nvPr/>
        </p:nvSpPr>
        <p:spPr bwMode="auto">
          <a:xfrm>
            <a:off x="1674020" y="2276362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2" name="Oval 17"/>
          <p:cNvSpPr>
            <a:spLocks noChangeArrowheads="1"/>
          </p:cNvSpPr>
          <p:nvPr/>
        </p:nvSpPr>
        <p:spPr bwMode="auto">
          <a:xfrm>
            <a:off x="1519238" y="2416063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3" name="Oval 18"/>
          <p:cNvSpPr>
            <a:spLocks noChangeArrowheads="1"/>
          </p:cNvSpPr>
          <p:nvPr/>
        </p:nvSpPr>
        <p:spPr bwMode="auto">
          <a:xfrm>
            <a:off x="1735138" y="19842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4" name="Oval 19"/>
          <p:cNvSpPr>
            <a:spLocks noChangeArrowheads="1"/>
          </p:cNvSpPr>
          <p:nvPr/>
        </p:nvSpPr>
        <p:spPr bwMode="auto">
          <a:xfrm>
            <a:off x="2239963" y="191123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5" name="Oval 14"/>
          <p:cNvSpPr>
            <a:spLocks noChangeArrowheads="1"/>
          </p:cNvSpPr>
          <p:nvPr/>
        </p:nvSpPr>
        <p:spPr bwMode="auto">
          <a:xfrm>
            <a:off x="1042194" y="2405744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6" name="Oval 16"/>
          <p:cNvSpPr>
            <a:spLocks noChangeArrowheads="1"/>
          </p:cNvSpPr>
          <p:nvPr/>
        </p:nvSpPr>
        <p:spPr bwMode="auto">
          <a:xfrm>
            <a:off x="1442245" y="2086884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7" name="Oval 17"/>
          <p:cNvSpPr>
            <a:spLocks noChangeArrowheads="1"/>
          </p:cNvSpPr>
          <p:nvPr/>
        </p:nvSpPr>
        <p:spPr bwMode="auto">
          <a:xfrm>
            <a:off x="1986756" y="191123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8" name="Oval 18"/>
          <p:cNvSpPr>
            <a:spLocks noChangeArrowheads="1"/>
          </p:cNvSpPr>
          <p:nvPr/>
        </p:nvSpPr>
        <p:spPr bwMode="auto">
          <a:xfrm>
            <a:off x="1887538" y="2136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9" name="Oval 19"/>
          <p:cNvSpPr>
            <a:spLocks noChangeArrowheads="1"/>
          </p:cNvSpPr>
          <p:nvPr/>
        </p:nvSpPr>
        <p:spPr bwMode="auto">
          <a:xfrm>
            <a:off x="763488" y="265074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0" name="Oval 14"/>
          <p:cNvSpPr>
            <a:spLocks noChangeArrowheads="1"/>
          </p:cNvSpPr>
          <p:nvPr/>
        </p:nvSpPr>
        <p:spPr bwMode="auto">
          <a:xfrm>
            <a:off x="4219575" y="2640592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1" name="Oval 15"/>
          <p:cNvSpPr>
            <a:spLocks noChangeArrowheads="1"/>
          </p:cNvSpPr>
          <p:nvPr/>
        </p:nvSpPr>
        <p:spPr bwMode="auto">
          <a:xfrm>
            <a:off x="3860800" y="3000954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2" name="Oval 16"/>
          <p:cNvSpPr>
            <a:spLocks noChangeArrowheads="1"/>
          </p:cNvSpPr>
          <p:nvPr/>
        </p:nvSpPr>
        <p:spPr bwMode="auto">
          <a:xfrm>
            <a:off x="4607718" y="2516052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3" name="Oval 17"/>
          <p:cNvSpPr>
            <a:spLocks noChangeArrowheads="1"/>
          </p:cNvSpPr>
          <p:nvPr/>
        </p:nvSpPr>
        <p:spPr bwMode="auto">
          <a:xfrm>
            <a:off x="4795837" y="242469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4" name="Oval 18"/>
          <p:cNvSpPr>
            <a:spLocks noChangeArrowheads="1"/>
          </p:cNvSpPr>
          <p:nvPr/>
        </p:nvSpPr>
        <p:spPr bwMode="auto">
          <a:xfrm>
            <a:off x="4911565" y="207794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5" name="Oval 19"/>
          <p:cNvSpPr>
            <a:spLocks noChangeArrowheads="1"/>
          </p:cNvSpPr>
          <p:nvPr/>
        </p:nvSpPr>
        <p:spPr bwMode="auto">
          <a:xfrm>
            <a:off x="5516562" y="1919867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6" name="Oval 14"/>
          <p:cNvSpPr>
            <a:spLocks noChangeArrowheads="1"/>
          </p:cNvSpPr>
          <p:nvPr/>
        </p:nvSpPr>
        <p:spPr bwMode="auto">
          <a:xfrm>
            <a:off x="4371975" y="2792992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7" name="Oval 15"/>
          <p:cNvSpPr>
            <a:spLocks noChangeArrowheads="1"/>
          </p:cNvSpPr>
          <p:nvPr/>
        </p:nvSpPr>
        <p:spPr bwMode="auto">
          <a:xfrm>
            <a:off x="3828950" y="2479563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8" name="Oval 16"/>
          <p:cNvSpPr>
            <a:spLocks noChangeArrowheads="1"/>
          </p:cNvSpPr>
          <p:nvPr/>
        </p:nvSpPr>
        <p:spPr bwMode="auto">
          <a:xfrm>
            <a:off x="4307581" y="2209438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9" name="Oval 17"/>
          <p:cNvSpPr>
            <a:spLocks noChangeArrowheads="1"/>
          </p:cNvSpPr>
          <p:nvPr/>
        </p:nvSpPr>
        <p:spPr bwMode="auto">
          <a:xfrm>
            <a:off x="4606765" y="181348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0" name="Oval 18"/>
          <p:cNvSpPr>
            <a:spLocks noChangeArrowheads="1"/>
          </p:cNvSpPr>
          <p:nvPr/>
        </p:nvSpPr>
        <p:spPr bwMode="auto">
          <a:xfrm>
            <a:off x="5321299" y="2262767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1" name="Oval 19"/>
          <p:cNvSpPr>
            <a:spLocks noChangeArrowheads="1"/>
          </p:cNvSpPr>
          <p:nvPr/>
        </p:nvSpPr>
        <p:spPr bwMode="auto">
          <a:xfrm>
            <a:off x="5279925" y="157245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2" name="Oval 14"/>
          <p:cNvSpPr>
            <a:spLocks noChangeArrowheads="1"/>
          </p:cNvSpPr>
          <p:nvPr/>
        </p:nvSpPr>
        <p:spPr bwMode="auto">
          <a:xfrm>
            <a:off x="7217889" y="2063388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3" name="Oval 15"/>
          <p:cNvSpPr>
            <a:spLocks noChangeArrowheads="1"/>
          </p:cNvSpPr>
          <p:nvPr/>
        </p:nvSpPr>
        <p:spPr bwMode="auto">
          <a:xfrm>
            <a:off x="6859114" y="242375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4" name="Oval 16"/>
          <p:cNvSpPr>
            <a:spLocks noChangeArrowheads="1"/>
          </p:cNvSpPr>
          <p:nvPr/>
        </p:nvSpPr>
        <p:spPr bwMode="auto">
          <a:xfrm>
            <a:off x="7651276" y="23507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5" name="Oval 17"/>
          <p:cNvSpPr>
            <a:spLocks noChangeArrowheads="1"/>
          </p:cNvSpPr>
          <p:nvPr/>
        </p:nvSpPr>
        <p:spPr bwMode="auto">
          <a:xfrm>
            <a:off x="7794151" y="184748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6" name="Oval 18"/>
          <p:cNvSpPr>
            <a:spLocks noChangeArrowheads="1"/>
          </p:cNvSpPr>
          <p:nvPr/>
        </p:nvSpPr>
        <p:spPr bwMode="auto">
          <a:xfrm>
            <a:off x="7579838" y="2045109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7217888" y="272692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8" name="Oval 14"/>
          <p:cNvSpPr>
            <a:spLocks noChangeArrowheads="1"/>
          </p:cNvSpPr>
          <p:nvPr/>
        </p:nvSpPr>
        <p:spPr bwMode="auto">
          <a:xfrm>
            <a:off x="7902895" y="2548619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9" name="Oval 15"/>
          <p:cNvSpPr>
            <a:spLocks noChangeArrowheads="1"/>
          </p:cNvSpPr>
          <p:nvPr/>
        </p:nvSpPr>
        <p:spPr bwMode="auto">
          <a:xfrm>
            <a:off x="7544120" y="2908981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0" name="Oval 16"/>
          <p:cNvSpPr>
            <a:spLocks noChangeArrowheads="1"/>
          </p:cNvSpPr>
          <p:nvPr/>
        </p:nvSpPr>
        <p:spPr bwMode="auto">
          <a:xfrm>
            <a:off x="8241351" y="21729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1" name="Oval 17"/>
          <p:cNvSpPr>
            <a:spLocks noChangeArrowheads="1"/>
          </p:cNvSpPr>
          <p:nvPr/>
        </p:nvSpPr>
        <p:spPr bwMode="auto">
          <a:xfrm>
            <a:off x="8479157" y="233271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2" name="Oval 18"/>
          <p:cNvSpPr>
            <a:spLocks noChangeArrowheads="1"/>
          </p:cNvSpPr>
          <p:nvPr/>
        </p:nvSpPr>
        <p:spPr bwMode="auto">
          <a:xfrm>
            <a:off x="8695057" y="1900919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3" name="Oval 19"/>
          <p:cNvSpPr>
            <a:spLocks noChangeArrowheads="1"/>
          </p:cNvSpPr>
          <p:nvPr/>
        </p:nvSpPr>
        <p:spPr bwMode="auto">
          <a:xfrm>
            <a:off x="7469507" y="177605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4" name="Oval 5"/>
          <p:cNvSpPr>
            <a:spLocks noChangeArrowheads="1"/>
          </p:cNvSpPr>
          <p:nvPr/>
        </p:nvSpPr>
        <p:spPr bwMode="auto">
          <a:xfrm>
            <a:off x="824210" y="431897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5" name="Oval 6"/>
          <p:cNvSpPr>
            <a:spLocks noChangeArrowheads="1"/>
          </p:cNvSpPr>
          <p:nvPr/>
        </p:nvSpPr>
        <p:spPr bwMode="auto">
          <a:xfrm>
            <a:off x="867891" y="4536457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6" name="Oval 7"/>
          <p:cNvSpPr>
            <a:spLocks noChangeArrowheads="1"/>
          </p:cNvSpPr>
          <p:nvPr/>
        </p:nvSpPr>
        <p:spPr bwMode="auto">
          <a:xfrm>
            <a:off x="1097657" y="4921557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7" name="Oval 8"/>
          <p:cNvSpPr>
            <a:spLocks noChangeArrowheads="1"/>
          </p:cNvSpPr>
          <p:nvPr/>
        </p:nvSpPr>
        <p:spPr bwMode="auto">
          <a:xfrm>
            <a:off x="1372716" y="489682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8" name="Oval 9"/>
          <p:cNvSpPr>
            <a:spLocks noChangeArrowheads="1"/>
          </p:cNvSpPr>
          <p:nvPr/>
        </p:nvSpPr>
        <p:spPr bwMode="auto">
          <a:xfrm>
            <a:off x="1804516" y="5041282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9" name="Oval 10"/>
          <p:cNvSpPr>
            <a:spLocks noChangeArrowheads="1"/>
          </p:cNvSpPr>
          <p:nvPr/>
        </p:nvSpPr>
        <p:spPr bwMode="auto">
          <a:xfrm>
            <a:off x="1422301" y="5142481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0" name="Oval 5"/>
          <p:cNvSpPr>
            <a:spLocks noChangeArrowheads="1"/>
          </p:cNvSpPr>
          <p:nvPr/>
        </p:nvSpPr>
        <p:spPr bwMode="auto">
          <a:xfrm>
            <a:off x="665857" y="444465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1" name="Oval 6"/>
          <p:cNvSpPr>
            <a:spLocks noChangeArrowheads="1"/>
          </p:cNvSpPr>
          <p:nvPr/>
        </p:nvSpPr>
        <p:spPr bwMode="auto">
          <a:xfrm>
            <a:off x="881757" y="487645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2" name="Oval 7"/>
          <p:cNvSpPr>
            <a:spLocks noChangeArrowheads="1"/>
          </p:cNvSpPr>
          <p:nvPr/>
        </p:nvSpPr>
        <p:spPr bwMode="auto">
          <a:xfrm>
            <a:off x="1242120" y="4805015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3" name="Oval 8"/>
          <p:cNvSpPr>
            <a:spLocks noChangeArrowheads="1"/>
          </p:cNvSpPr>
          <p:nvPr/>
        </p:nvSpPr>
        <p:spPr bwMode="auto">
          <a:xfrm>
            <a:off x="1386582" y="523681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4" name="Oval 9"/>
          <p:cNvSpPr>
            <a:spLocks noChangeArrowheads="1"/>
          </p:cNvSpPr>
          <p:nvPr/>
        </p:nvSpPr>
        <p:spPr bwMode="auto">
          <a:xfrm>
            <a:off x="1818382" y="5381277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5" name="Oval 10"/>
          <p:cNvSpPr>
            <a:spLocks noChangeArrowheads="1"/>
          </p:cNvSpPr>
          <p:nvPr/>
        </p:nvSpPr>
        <p:spPr bwMode="auto">
          <a:xfrm>
            <a:off x="1863206" y="5196334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6" name="Oval 5"/>
          <p:cNvSpPr>
            <a:spLocks noChangeArrowheads="1"/>
          </p:cNvSpPr>
          <p:nvPr/>
        </p:nvSpPr>
        <p:spPr bwMode="auto">
          <a:xfrm>
            <a:off x="4113532" y="420707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7" name="Oval 6"/>
          <p:cNvSpPr>
            <a:spLocks noChangeArrowheads="1"/>
          </p:cNvSpPr>
          <p:nvPr/>
        </p:nvSpPr>
        <p:spPr bwMode="auto">
          <a:xfrm>
            <a:off x="4329432" y="463887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8" name="Oval 7"/>
          <p:cNvSpPr>
            <a:spLocks noChangeArrowheads="1"/>
          </p:cNvSpPr>
          <p:nvPr/>
        </p:nvSpPr>
        <p:spPr bwMode="auto">
          <a:xfrm>
            <a:off x="4689795" y="45674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9" name="Oval 8"/>
          <p:cNvSpPr>
            <a:spLocks noChangeArrowheads="1"/>
          </p:cNvSpPr>
          <p:nvPr/>
        </p:nvSpPr>
        <p:spPr bwMode="auto">
          <a:xfrm>
            <a:off x="4834257" y="499923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0" name="Oval 9"/>
          <p:cNvSpPr>
            <a:spLocks noChangeArrowheads="1"/>
          </p:cNvSpPr>
          <p:nvPr/>
        </p:nvSpPr>
        <p:spPr bwMode="auto">
          <a:xfrm>
            <a:off x="5266057" y="51437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1" name="Oval 10"/>
          <p:cNvSpPr>
            <a:spLocks noChangeArrowheads="1"/>
          </p:cNvSpPr>
          <p:nvPr/>
        </p:nvSpPr>
        <p:spPr bwMode="auto">
          <a:xfrm>
            <a:off x="5143400" y="490116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2" name="Oval 5"/>
          <p:cNvSpPr>
            <a:spLocks noChangeArrowheads="1"/>
          </p:cNvSpPr>
          <p:nvPr/>
        </p:nvSpPr>
        <p:spPr bwMode="auto">
          <a:xfrm>
            <a:off x="3955156" y="443478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3" name="Oval 6"/>
          <p:cNvSpPr>
            <a:spLocks noChangeArrowheads="1"/>
          </p:cNvSpPr>
          <p:nvPr/>
        </p:nvSpPr>
        <p:spPr bwMode="auto">
          <a:xfrm>
            <a:off x="4171056" y="486658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4" name="Oval 7"/>
          <p:cNvSpPr>
            <a:spLocks noChangeArrowheads="1"/>
          </p:cNvSpPr>
          <p:nvPr/>
        </p:nvSpPr>
        <p:spPr bwMode="auto">
          <a:xfrm>
            <a:off x="4531419" y="4795145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5" name="Oval 8"/>
          <p:cNvSpPr>
            <a:spLocks noChangeArrowheads="1"/>
          </p:cNvSpPr>
          <p:nvPr/>
        </p:nvSpPr>
        <p:spPr bwMode="auto">
          <a:xfrm>
            <a:off x="4675881" y="522694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6" name="Oval 9"/>
          <p:cNvSpPr>
            <a:spLocks noChangeArrowheads="1"/>
          </p:cNvSpPr>
          <p:nvPr/>
        </p:nvSpPr>
        <p:spPr bwMode="auto">
          <a:xfrm>
            <a:off x="5107681" y="5371407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7" name="Oval 10"/>
          <p:cNvSpPr>
            <a:spLocks noChangeArrowheads="1"/>
          </p:cNvSpPr>
          <p:nvPr/>
        </p:nvSpPr>
        <p:spPr bwMode="auto">
          <a:xfrm>
            <a:off x="5586026" y="5285437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8" name="Oval 5"/>
          <p:cNvSpPr>
            <a:spLocks noChangeArrowheads="1"/>
          </p:cNvSpPr>
          <p:nvPr/>
        </p:nvSpPr>
        <p:spPr bwMode="auto">
          <a:xfrm>
            <a:off x="7469827" y="408551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9" name="Oval 6"/>
          <p:cNvSpPr>
            <a:spLocks noChangeArrowheads="1"/>
          </p:cNvSpPr>
          <p:nvPr/>
        </p:nvSpPr>
        <p:spPr bwMode="auto">
          <a:xfrm>
            <a:off x="7685727" y="451731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0" name="Oval 7"/>
          <p:cNvSpPr>
            <a:spLocks noChangeArrowheads="1"/>
          </p:cNvSpPr>
          <p:nvPr/>
        </p:nvSpPr>
        <p:spPr bwMode="auto">
          <a:xfrm>
            <a:off x="8046090" y="444587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1" name="Oval 8"/>
          <p:cNvSpPr>
            <a:spLocks noChangeArrowheads="1"/>
          </p:cNvSpPr>
          <p:nvPr/>
        </p:nvSpPr>
        <p:spPr bwMode="auto">
          <a:xfrm>
            <a:off x="8190552" y="4877673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2" name="Oval 9"/>
          <p:cNvSpPr>
            <a:spLocks noChangeArrowheads="1"/>
          </p:cNvSpPr>
          <p:nvPr/>
        </p:nvSpPr>
        <p:spPr bwMode="auto">
          <a:xfrm>
            <a:off x="8622352" y="502213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3" name="Oval 10"/>
          <p:cNvSpPr>
            <a:spLocks noChangeArrowheads="1"/>
          </p:cNvSpPr>
          <p:nvPr/>
        </p:nvSpPr>
        <p:spPr bwMode="auto">
          <a:xfrm>
            <a:off x="7919087" y="4864647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6730843" y="438688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5" name="Oval 6"/>
          <p:cNvSpPr>
            <a:spLocks noChangeArrowheads="1"/>
          </p:cNvSpPr>
          <p:nvPr/>
        </p:nvSpPr>
        <p:spPr bwMode="auto">
          <a:xfrm>
            <a:off x="6946743" y="481868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6" name="Oval 7"/>
          <p:cNvSpPr>
            <a:spLocks noChangeArrowheads="1"/>
          </p:cNvSpPr>
          <p:nvPr/>
        </p:nvSpPr>
        <p:spPr bwMode="auto">
          <a:xfrm>
            <a:off x="7307106" y="4747247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7" name="Oval 8"/>
          <p:cNvSpPr>
            <a:spLocks noChangeArrowheads="1"/>
          </p:cNvSpPr>
          <p:nvPr/>
        </p:nvSpPr>
        <p:spPr bwMode="auto">
          <a:xfrm>
            <a:off x="7451568" y="5179047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8" name="Oval 9"/>
          <p:cNvSpPr>
            <a:spLocks noChangeArrowheads="1"/>
          </p:cNvSpPr>
          <p:nvPr/>
        </p:nvSpPr>
        <p:spPr bwMode="auto">
          <a:xfrm>
            <a:off x="7883368" y="5323509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9" name="Oval 10"/>
          <p:cNvSpPr>
            <a:spLocks noChangeArrowheads="1"/>
          </p:cNvSpPr>
          <p:nvPr/>
        </p:nvSpPr>
        <p:spPr bwMode="auto">
          <a:xfrm>
            <a:off x="8243731" y="5394947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0" name="Text Box 22"/>
          <p:cNvSpPr txBox="1">
            <a:spLocks noChangeArrowheads="1"/>
          </p:cNvSpPr>
          <p:nvPr/>
        </p:nvSpPr>
        <p:spPr bwMode="auto">
          <a:xfrm>
            <a:off x="218333" y="3325839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Strong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positive</a:t>
            </a:r>
          </a:p>
        </p:txBody>
      </p:sp>
      <p:sp>
        <p:nvSpPr>
          <p:cNvPr id="141" name="Text Box 22"/>
          <p:cNvSpPr txBox="1">
            <a:spLocks noChangeArrowheads="1"/>
          </p:cNvSpPr>
          <p:nvPr/>
        </p:nvSpPr>
        <p:spPr bwMode="auto">
          <a:xfrm>
            <a:off x="3419872" y="3327375"/>
            <a:ext cx="2908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Moderate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positive</a:t>
            </a:r>
          </a:p>
        </p:txBody>
      </p:sp>
      <p:sp>
        <p:nvSpPr>
          <p:cNvPr id="142" name="Text Box 22"/>
          <p:cNvSpPr txBox="1">
            <a:spLocks noChangeArrowheads="1"/>
          </p:cNvSpPr>
          <p:nvPr/>
        </p:nvSpPr>
        <p:spPr bwMode="auto">
          <a:xfrm>
            <a:off x="6605957" y="3327374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Weak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positive</a:t>
            </a:r>
          </a:p>
        </p:txBody>
      </p:sp>
      <p:sp>
        <p:nvSpPr>
          <p:cNvPr id="143" name="Text Box 22"/>
          <p:cNvSpPr txBox="1">
            <a:spLocks noChangeArrowheads="1"/>
          </p:cNvSpPr>
          <p:nvPr/>
        </p:nvSpPr>
        <p:spPr bwMode="auto">
          <a:xfrm>
            <a:off x="3419872" y="5715000"/>
            <a:ext cx="2880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Moderate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negative</a:t>
            </a:r>
          </a:p>
        </p:txBody>
      </p:sp>
      <p:sp>
        <p:nvSpPr>
          <p:cNvPr id="144" name="Text Box 22"/>
          <p:cNvSpPr txBox="1">
            <a:spLocks noChangeArrowheads="1"/>
          </p:cNvSpPr>
          <p:nvPr/>
        </p:nvSpPr>
        <p:spPr bwMode="auto">
          <a:xfrm>
            <a:off x="6516091" y="5715000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Weak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negative</a:t>
            </a:r>
          </a:p>
        </p:txBody>
      </p:sp>
      <p:sp>
        <p:nvSpPr>
          <p:cNvPr id="145" name="Rectangle 144">
            <a:hlinkClick r:id="rId2"/>
            <a:extLst>
              <a:ext uri="{FF2B5EF4-FFF2-40B4-BE49-F238E27FC236}">
                <a16:creationId xmlns:a16="http://schemas.microsoft.com/office/drawing/2014/main" id="{F65720BC-689F-4DD4-8AE6-AA9A0F5BAC5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Rectangle 145">
            <a:hlinkClick r:id="rId2"/>
            <a:extLst>
              <a:ext uri="{FF2B5EF4-FFF2-40B4-BE49-F238E27FC236}">
                <a16:creationId xmlns:a16="http://schemas.microsoft.com/office/drawing/2014/main" id="{95AC68D7-E511-4490-B37F-4B9320CC0B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03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animBg="1"/>
      <p:bldP spid="199684" grpId="0" animBg="1"/>
      <p:bldP spid="199685" grpId="0" animBg="1"/>
      <p:bldP spid="199686" grpId="0" animBg="1"/>
      <p:bldP spid="199687" grpId="0" animBg="1"/>
      <p:bldP spid="199688" grpId="0" animBg="1"/>
      <p:bldP spid="199689" grpId="0" animBg="1"/>
      <p:bldP spid="199690" grpId="0" animBg="1"/>
      <p:bldP spid="199692" grpId="0" animBg="1"/>
      <p:bldP spid="199693" grpId="0" animBg="1"/>
      <p:bldP spid="199694" grpId="0" animBg="1"/>
      <p:bldP spid="199695" grpId="0" animBg="1"/>
      <p:bldP spid="199696" grpId="0" animBg="1"/>
      <p:bldP spid="199697" grpId="0" animBg="1"/>
      <p:bldP spid="199698" grpId="0" animBg="1"/>
      <p:bldP spid="199699" grpId="0" animBg="1"/>
      <p:bldP spid="199702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/>
      <p:bldP spid="141" grpId="0"/>
      <p:bldP spid="142" grpId="0"/>
      <p:bldP spid="143" grpId="0"/>
      <p:bldP spid="1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7557" y="146699"/>
            <a:ext cx="25955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Correlation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1058" y="2051092"/>
            <a:ext cx="8397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Now we are going to seek to classify the strength of the correlation numerically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4159" y="303802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There are several scales in use; we will study a correlation coefficient developed by Karl Pearson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1521" y="1067008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 have found the equation of the regression line of y on x and used the line for prediction purposes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21022" y="4172124"/>
            <a:ext cx="8568952" cy="1569660"/>
          </a:xfrm>
          <a:prstGeom prst="rect">
            <a:avLst/>
          </a:prstGeom>
          <a:solidFill>
            <a:srgbClr val="FFFF99"/>
          </a:solidFill>
          <a:ln cmpd="thickThin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Pearson product-moment correlation coefficient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denoted by </a:t>
            </a:r>
            <a:r>
              <a:rPr kumimoji="0" lang="en-GB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Times New Roman" panose="02020603050405020304" pitchFamily="18" charset="0"/>
              </a:rPr>
              <a:t>r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is a measure of the correlation between two variables 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and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, giving a value between -1 and +1 inclusive.</a:t>
            </a:r>
          </a:p>
        </p:txBody>
      </p:sp>
      <p:sp>
        <p:nvSpPr>
          <p:cNvPr id="7" name="Rectangle 6"/>
          <p:cNvSpPr/>
          <p:nvPr/>
        </p:nvSpPr>
        <p:spPr>
          <a:xfrm>
            <a:off x="185438" y="5741784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It is widely used in the sciences as a measure of the strength of linear dependence between two variables</a:t>
            </a:r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43DD0034-49F7-4065-981A-1D9AFA7A6E2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AC17CEDC-EC1E-4832-82BB-FEC717A419F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74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235250" y="2123805"/>
            <a:ext cx="85686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 perfect correlation will have a regression coefficient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= ± 1</a:t>
            </a:r>
          </a:p>
        </p:txBody>
      </p:sp>
      <p:sp>
        <p:nvSpPr>
          <p:cNvPr id="199683" name="Line 3"/>
          <p:cNvSpPr>
            <a:spLocks noChangeShapeType="1"/>
          </p:cNvSpPr>
          <p:nvPr/>
        </p:nvSpPr>
        <p:spPr bwMode="auto">
          <a:xfrm flipV="1">
            <a:off x="3918961" y="3821173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4" name="Line 4"/>
          <p:cNvSpPr>
            <a:spLocks noChangeShapeType="1"/>
          </p:cNvSpPr>
          <p:nvPr/>
        </p:nvSpPr>
        <p:spPr bwMode="auto">
          <a:xfrm>
            <a:off x="3918961" y="518959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5" name="Oval 5"/>
          <p:cNvSpPr>
            <a:spLocks noChangeArrowheads="1"/>
          </p:cNvSpPr>
          <p:nvPr/>
        </p:nvSpPr>
        <p:spPr bwMode="auto">
          <a:xfrm>
            <a:off x="4124642" y="391107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6" name="Oval 6"/>
          <p:cNvSpPr>
            <a:spLocks noChangeArrowheads="1"/>
          </p:cNvSpPr>
          <p:nvPr/>
        </p:nvSpPr>
        <p:spPr bwMode="auto">
          <a:xfrm>
            <a:off x="4376261" y="4110676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7" name="Oval 7"/>
          <p:cNvSpPr>
            <a:spLocks noChangeArrowheads="1"/>
          </p:cNvSpPr>
          <p:nvPr/>
        </p:nvSpPr>
        <p:spPr bwMode="auto">
          <a:xfrm>
            <a:off x="4669425" y="434252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8" name="Oval 8"/>
          <p:cNvSpPr>
            <a:spLocks noChangeArrowheads="1"/>
          </p:cNvSpPr>
          <p:nvPr/>
        </p:nvSpPr>
        <p:spPr bwMode="auto">
          <a:xfrm>
            <a:off x="4867036" y="4514543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89" name="Oval 9"/>
          <p:cNvSpPr>
            <a:spLocks noChangeArrowheads="1"/>
          </p:cNvSpPr>
          <p:nvPr/>
        </p:nvSpPr>
        <p:spPr bwMode="auto">
          <a:xfrm>
            <a:off x="5287386" y="484464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0" name="Oval 10"/>
          <p:cNvSpPr>
            <a:spLocks noChangeArrowheads="1"/>
          </p:cNvSpPr>
          <p:nvPr/>
        </p:nvSpPr>
        <p:spPr bwMode="auto">
          <a:xfrm>
            <a:off x="5552368" y="5060482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702" name="Text Box 22"/>
          <p:cNvSpPr txBox="1">
            <a:spLocks noChangeArrowheads="1"/>
          </p:cNvSpPr>
          <p:nvPr/>
        </p:nvSpPr>
        <p:spPr bwMode="auto">
          <a:xfrm>
            <a:off x="3630160" y="5305972"/>
            <a:ext cx="27818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Perfect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negative linear correlation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266245" y="256295"/>
            <a:ext cx="2169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Strength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4" name="Line 3"/>
          <p:cNvSpPr>
            <a:spLocks noChangeShapeType="1"/>
          </p:cNvSpPr>
          <p:nvPr/>
        </p:nvSpPr>
        <p:spPr bwMode="auto">
          <a:xfrm flipV="1">
            <a:off x="6876354" y="3838942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>
            <a:off x="6876354" y="5207367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6" name="Oval 5"/>
          <p:cNvSpPr>
            <a:spLocks noChangeArrowheads="1"/>
          </p:cNvSpPr>
          <p:nvPr/>
        </p:nvSpPr>
        <p:spPr bwMode="auto">
          <a:xfrm>
            <a:off x="7092254" y="391037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7" name="Oval 6"/>
          <p:cNvSpPr>
            <a:spLocks noChangeArrowheads="1"/>
          </p:cNvSpPr>
          <p:nvPr/>
        </p:nvSpPr>
        <p:spPr bwMode="auto">
          <a:xfrm>
            <a:off x="7308154" y="434217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8" name="Oval 7"/>
          <p:cNvSpPr>
            <a:spLocks noChangeArrowheads="1"/>
          </p:cNvSpPr>
          <p:nvPr/>
        </p:nvSpPr>
        <p:spPr bwMode="auto">
          <a:xfrm>
            <a:off x="7511597" y="402787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9" name="Oval 8"/>
          <p:cNvSpPr>
            <a:spLocks noChangeArrowheads="1"/>
          </p:cNvSpPr>
          <p:nvPr/>
        </p:nvSpPr>
        <p:spPr bwMode="auto">
          <a:xfrm>
            <a:off x="7812979" y="470254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0" name="Oval 9"/>
          <p:cNvSpPr>
            <a:spLocks noChangeArrowheads="1"/>
          </p:cNvSpPr>
          <p:nvPr/>
        </p:nvSpPr>
        <p:spPr bwMode="auto">
          <a:xfrm>
            <a:off x="8244779" y="4847004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" name="Oval 10"/>
          <p:cNvSpPr>
            <a:spLocks noChangeArrowheads="1"/>
          </p:cNvSpPr>
          <p:nvPr/>
        </p:nvSpPr>
        <p:spPr bwMode="auto">
          <a:xfrm>
            <a:off x="8605142" y="4918442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" name="Line 12"/>
          <p:cNvSpPr>
            <a:spLocks noChangeShapeType="1"/>
          </p:cNvSpPr>
          <p:nvPr/>
        </p:nvSpPr>
        <p:spPr bwMode="auto">
          <a:xfrm flipV="1">
            <a:off x="288214" y="3932783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3" name="Line 13"/>
          <p:cNvSpPr>
            <a:spLocks noChangeShapeType="1"/>
          </p:cNvSpPr>
          <p:nvPr/>
        </p:nvSpPr>
        <p:spPr bwMode="auto">
          <a:xfrm>
            <a:off x="288214" y="530120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4" name="Oval 14"/>
          <p:cNvSpPr>
            <a:spLocks noChangeArrowheads="1"/>
          </p:cNvSpPr>
          <p:nvPr/>
        </p:nvSpPr>
        <p:spPr bwMode="auto">
          <a:xfrm>
            <a:off x="837627" y="4791697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5" name="Oval 15"/>
          <p:cNvSpPr>
            <a:spLocks noChangeArrowheads="1"/>
          </p:cNvSpPr>
          <p:nvPr/>
        </p:nvSpPr>
        <p:spPr bwMode="auto">
          <a:xfrm>
            <a:off x="432677" y="501387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6" name="Oval 16"/>
          <p:cNvSpPr>
            <a:spLocks noChangeArrowheads="1"/>
          </p:cNvSpPr>
          <p:nvPr/>
        </p:nvSpPr>
        <p:spPr bwMode="auto">
          <a:xfrm>
            <a:off x="1197058" y="458748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7" name="Oval 17"/>
          <p:cNvSpPr>
            <a:spLocks noChangeArrowheads="1"/>
          </p:cNvSpPr>
          <p:nvPr/>
        </p:nvSpPr>
        <p:spPr bwMode="auto">
          <a:xfrm>
            <a:off x="1387458" y="447734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8" name="Oval 18"/>
          <p:cNvSpPr>
            <a:spLocks noChangeArrowheads="1"/>
          </p:cNvSpPr>
          <p:nvPr/>
        </p:nvSpPr>
        <p:spPr bwMode="auto">
          <a:xfrm>
            <a:off x="720014" y="4867897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9" name="Oval 19"/>
          <p:cNvSpPr>
            <a:spLocks noChangeArrowheads="1"/>
          </p:cNvSpPr>
          <p:nvPr/>
        </p:nvSpPr>
        <p:spPr bwMode="auto">
          <a:xfrm>
            <a:off x="2124474" y="4060943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0" name="Oval 14"/>
          <p:cNvSpPr>
            <a:spLocks noChangeArrowheads="1"/>
          </p:cNvSpPr>
          <p:nvPr/>
        </p:nvSpPr>
        <p:spPr bwMode="auto">
          <a:xfrm>
            <a:off x="918414" y="4749019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1" name="Oval 16"/>
          <p:cNvSpPr>
            <a:spLocks noChangeArrowheads="1"/>
          </p:cNvSpPr>
          <p:nvPr/>
        </p:nvSpPr>
        <p:spPr bwMode="auto">
          <a:xfrm>
            <a:off x="1616741" y="434687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2" name="Oval 17"/>
          <p:cNvSpPr>
            <a:spLocks noChangeArrowheads="1"/>
          </p:cNvSpPr>
          <p:nvPr/>
        </p:nvSpPr>
        <p:spPr bwMode="auto">
          <a:xfrm>
            <a:off x="1520251" y="440349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3" name="Oval 18"/>
          <p:cNvSpPr>
            <a:spLocks noChangeArrowheads="1"/>
          </p:cNvSpPr>
          <p:nvPr/>
        </p:nvSpPr>
        <p:spPr bwMode="auto">
          <a:xfrm>
            <a:off x="1728870" y="4297135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4" name="Oval 19"/>
          <p:cNvSpPr>
            <a:spLocks noChangeArrowheads="1"/>
          </p:cNvSpPr>
          <p:nvPr/>
        </p:nvSpPr>
        <p:spPr bwMode="auto">
          <a:xfrm>
            <a:off x="2233695" y="399247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5" name="Oval 14"/>
          <p:cNvSpPr>
            <a:spLocks noChangeArrowheads="1"/>
          </p:cNvSpPr>
          <p:nvPr/>
        </p:nvSpPr>
        <p:spPr bwMode="auto">
          <a:xfrm>
            <a:off x="1047743" y="4672497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6" name="Oval 16"/>
          <p:cNvSpPr>
            <a:spLocks noChangeArrowheads="1"/>
          </p:cNvSpPr>
          <p:nvPr/>
        </p:nvSpPr>
        <p:spPr bwMode="auto">
          <a:xfrm>
            <a:off x="1464780" y="4433538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7" name="Oval 17"/>
          <p:cNvSpPr>
            <a:spLocks noChangeArrowheads="1"/>
          </p:cNvSpPr>
          <p:nvPr/>
        </p:nvSpPr>
        <p:spPr bwMode="auto">
          <a:xfrm>
            <a:off x="2008109" y="411964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8" name="Oval 18"/>
          <p:cNvSpPr>
            <a:spLocks noChangeArrowheads="1"/>
          </p:cNvSpPr>
          <p:nvPr/>
        </p:nvSpPr>
        <p:spPr bwMode="auto">
          <a:xfrm>
            <a:off x="1830681" y="4219054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9" name="Oval 19"/>
          <p:cNvSpPr>
            <a:spLocks noChangeArrowheads="1"/>
          </p:cNvSpPr>
          <p:nvPr/>
        </p:nvSpPr>
        <p:spPr bwMode="auto">
          <a:xfrm>
            <a:off x="764364" y="482468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4" name="Oval 5"/>
          <p:cNvSpPr>
            <a:spLocks noChangeArrowheads="1"/>
          </p:cNvSpPr>
          <p:nvPr/>
        </p:nvSpPr>
        <p:spPr bwMode="auto">
          <a:xfrm>
            <a:off x="4436615" y="4149686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5" name="Oval 6"/>
          <p:cNvSpPr>
            <a:spLocks noChangeArrowheads="1"/>
          </p:cNvSpPr>
          <p:nvPr/>
        </p:nvSpPr>
        <p:spPr bwMode="auto">
          <a:xfrm>
            <a:off x="4480872" y="419009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6" name="Oval 7"/>
          <p:cNvSpPr>
            <a:spLocks noChangeArrowheads="1"/>
          </p:cNvSpPr>
          <p:nvPr/>
        </p:nvSpPr>
        <p:spPr bwMode="auto">
          <a:xfrm>
            <a:off x="4730147" y="4405372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7" name="Oval 8"/>
          <p:cNvSpPr>
            <a:spLocks noChangeArrowheads="1"/>
          </p:cNvSpPr>
          <p:nvPr/>
        </p:nvSpPr>
        <p:spPr bwMode="auto">
          <a:xfrm>
            <a:off x="5003553" y="461172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8" name="Oval 9"/>
          <p:cNvSpPr>
            <a:spLocks noChangeArrowheads="1"/>
          </p:cNvSpPr>
          <p:nvPr/>
        </p:nvSpPr>
        <p:spPr bwMode="auto">
          <a:xfrm>
            <a:off x="5332377" y="4888148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9" name="Oval 10"/>
          <p:cNvSpPr>
            <a:spLocks noChangeArrowheads="1"/>
          </p:cNvSpPr>
          <p:nvPr/>
        </p:nvSpPr>
        <p:spPr bwMode="auto">
          <a:xfrm>
            <a:off x="5057621" y="4661008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0" name="Oval 5"/>
          <p:cNvSpPr>
            <a:spLocks noChangeArrowheads="1"/>
          </p:cNvSpPr>
          <p:nvPr/>
        </p:nvSpPr>
        <p:spPr bwMode="auto">
          <a:xfrm>
            <a:off x="4287261" y="404501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1" name="Oval 6"/>
          <p:cNvSpPr>
            <a:spLocks noChangeArrowheads="1"/>
          </p:cNvSpPr>
          <p:nvPr/>
        </p:nvSpPr>
        <p:spPr bwMode="auto">
          <a:xfrm>
            <a:off x="4547984" y="4252217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2" name="Oval 7"/>
          <p:cNvSpPr>
            <a:spLocks noChangeArrowheads="1"/>
          </p:cNvSpPr>
          <p:nvPr/>
        </p:nvSpPr>
        <p:spPr bwMode="auto">
          <a:xfrm>
            <a:off x="4811391" y="4456954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3" name="Oval 8"/>
          <p:cNvSpPr>
            <a:spLocks noChangeArrowheads="1"/>
          </p:cNvSpPr>
          <p:nvPr/>
        </p:nvSpPr>
        <p:spPr bwMode="auto">
          <a:xfrm>
            <a:off x="5105060" y="470867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4" name="Oval 9"/>
          <p:cNvSpPr>
            <a:spLocks noChangeArrowheads="1"/>
          </p:cNvSpPr>
          <p:nvPr/>
        </p:nvSpPr>
        <p:spPr bwMode="auto">
          <a:xfrm>
            <a:off x="5439786" y="498163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5" name="Oval 10"/>
          <p:cNvSpPr>
            <a:spLocks noChangeArrowheads="1"/>
          </p:cNvSpPr>
          <p:nvPr/>
        </p:nvSpPr>
        <p:spPr bwMode="auto">
          <a:xfrm>
            <a:off x="5396131" y="4935136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8" name="Oval 5"/>
          <p:cNvSpPr>
            <a:spLocks noChangeArrowheads="1"/>
          </p:cNvSpPr>
          <p:nvPr/>
        </p:nvSpPr>
        <p:spPr bwMode="auto">
          <a:xfrm>
            <a:off x="7667249" y="370366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9" name="Oval 6"/>
          <p:cNvSpPr>
            <a:spLocks noChangeArrowheads="1"/>
          </p:cNvSpPr>
          <p:nvPr/>
        </p:nvSpPr>
        <p:spPr bwMode="auto">
          <a:xfrm>
            <a:off x="7883149" y="413546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0" name="Oval 7"/>
          <p:cNvSpPr>
            <a:spLocks noChangeArrowheads="1"/>
          </p:cNvSpPr>
          <p:nvPr/>
        </p:nvSpPr>
        <p:spPr bwMode="auto">
          <a:xfrm>
            <a:off x="8243512" y="4064024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1" name="Oval 8"/>
          <p:cNvSpPr>
            <a:spLocks noChangeArrowheads="1"/>
          </p:cNvSpPr>
          <p:nvPr/>
        </p:nvSpPr>
        <p:spPr bwMode="auto">
          <a:xfrm>
            <a:off x="8387974" y="449582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2" name="Oval 9"/>
          <p:cNvSpPr>
            <a:spLocks noChangeArrowheads="1"/>
          </p:cNvSpPr>
          <p:nvPr/>
        </p:nvSpPr>
        <p:spPr bwMode="auto">
          <a:xfrm>
            <a:off x="8819774" y="4640286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3" name="Oval 10"/>
          <p:cNvSpPr>
            <a:spLocks noChangeArrowheads="1"/>
          </p:cNvSpPr>
          <p:nvPr/>
        </p:nvSpPr>
        <p:spPr bwMode="auto">
          <a:xfrm>
            <a:off x="8116509" y="4482798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4" name="Oval 5"/>
          <p:cNvSpPr>
            <a:spLocks noChangeArrowheads="1"/>
          </p:cNvSpPr>
          <p:nvPr/>
        </p:nvSpPr>
        <p:spPr bwMode="auto">
          <a:xfrm>
            <a:off x="6928265" y="400503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5" name="Oval 6"/>
          <p:cNvSpPr>
            <a:spLocks noChangeArrowheads="1"/>
          </p:cNvSpPr>
          <p:nvPr/>
        </p:nvSpPr>
        <p:spPr bwMode="auto">
          <a:xfrm>
            <a:off x="7144165" y="443683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6" name="Oval 7"/>
          <p:cNvSpPr>
            <a:spLocks noChangeArrowheads="1"/>
          </p:cNvSpPr>
          <p:nvPr/>
        </p:nvSpPr>
        <p:spPr bwMode="auto">
          <a:xfrm>
            <a:off x="7504528" y="436539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7" name="Oval 8"/>
          <p:cNvSpPr>
            <a:spLocks noChangeArrowheads="1"/>
          </p:cNvSpPr>
          <p:nvPr/>
        </p:nvSpPr>
        <p:spPr bwMode="auto">
          <a:xfrm>
            <a:off x="7648990" y="479719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8" name="Oval 9"/>
          <p:cNvSpPr>
            <a:spLocks noChangeArrowheads="1"/>
          </p:cNvSpPr>
          <p:nvPr/>
        </p:nvSpPr>
        <p:spPr bwMode="auto">
          <a:xfrm>
            <a:off x="8080790" y="494166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9" name="Oval 10"/>
          <p:cNvSpPr>
            <a:spLocks noChangeArrowheads="1"/>
          </p:cNvSpPr>
          <p:nvPr/>
        </p:nvSpPr>
        <p:spPr bwMode="auto">
          <a:xfrm>
            <a:off x="8441153" y="5013098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0" name="Text Box 22"/>
          <p:cNvSpPr txBox="1">
            <a:spLocks noChangeArrowheads="1"/>
          </p:cNvSpPr>
          <p:nvPr/>
        </p:nvSpPr>
        <p:spPr bwMode="auto">
          <a:xfrm>
            <a:off x="221832" y="5310642"/>
            <a:ext cx="29135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Perfect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positive linear correlation</a:t>
            </a:r>
          </a:p>
        </p:txBody>
      </p:sp>
      <p:sp>
        <p:nvSpPr>
          <p:cNvPr id="144" name="Text Box 22"/>
          <p:cNvSpPr txBox="1">
            <a:spLocks noChangeArrowheads="1"/>
          </p:cNvSpPr>
          <p:nvPr/>
        </p:nvSpPr>
        <p:spPr bwMode="auto">
          <a:xfrm>
            <a:off x="6767612" y="5314551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correlation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4906" y="5994967"/>
            <a:ext cx="809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prstClr val="black"/>
                </a:solidFill>
                <a:cs typeface="Times New Roman" panose="02020603050405020304" pitchFamily="18" charset="0"/>
              </a:rPr>
              <a:t>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= 1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4586294" y="5992324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prstClr val="black"/>
                </a:solidFill>
                <a:cs typeface="Times New Roman" panose="02020603050405020304" pitchFamily="18" charset="0"/>
              </a:rPr>
              <a:t>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= -1</a:t>
            </a:r>
          </a:p>
        </p:txBody>
      </p:sp>
      <p:sp>
        <p:nvSpPr>
          <p:cNvPr id="146" name="Oval 7"/>
          <p:cNvSpPr>
            <a:spLocks noChangeArrowheads="1"/>
          </p:cNvSpPr>
          <p:nvPr/>
        </p:nvSpPr>
        <p:spPr bwMode="auto">
          <a:xfrm>
            <a:off x="7171100" y="4833710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7" name="Oval 7"/>
          <p:cNvSpPr>
            <a:spLocks noChangeArrowheads="1"/>
          </p:cNvSpPr>
          <p:nvPr/>
        </p:nvSpPr>
        <p:spPr bwMode="auto">
          <a:xfrm>
            <a:off x="7424994" y="461762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8" name="Oval 7"/>
          <p:cNvSpPr>
            <a:spLocks noChangeArrowheads="1"/>
          </p:cNvSpPr>
          <p:nvPr/>
        </p:nvSpPr>
        <p:spPr bwMode="auto">
          <a:xfrm>
            <a:off x="8640860" y="3970110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9" name="Oval 7"/>
          <p:cNvSpPr>
            <a:spLocks noChangeArrowheads="1"/>
          </p:cNvSpPr>
          <p:nvPr/>
        </p:nvSpPr>
        <p:spPr bwMode="auto">
          <a:xfrm>
            <a:off x="8563705" y="4252637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7081831" y="5992323"/>
            <a:ext cx="859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i="1" dirty="0">
                <a:solidFill>
                  <a:prstClr val="black"/>
                </a:solidFill>
                <a:cs typeface="Times New Roman" panose="02020603050405020304" pitchFamily="18" charset="0"/>
              </a:rPr>
              <a:t>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= 0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11520" y="836712"/>
            <a:ext cx="85082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PMCC or regression coefficient is used to determine how nearly the points fall on a straight line, or how nearly linear they are.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1" name="Text Box 2"/>
          <p:cNvSpPr txBox="1">
            <a:spLocks noChangeArrowheads="1"/>
          </p:cNvSpPr>
          <p:nvPr/>
        </p:nvSpPr>
        <p:spPr bwMode="auto">
          <a:xfrm>
            <a:off x="221832" y="2862473"/>
            <a:ext cx="85686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If there is no correlation we will have a regression coefficient of r = 0</a:t>
            </a:r>
          </a:p>
        </p:txBody>
      </p:sp>
      <p:sp>
        <p:nvSpPr>
          <p:cNvPr id="82" name="Rectangle 81">
            <a:hlinkClick r:id="rId2"/>
            <a:extLst>
              <a:ext uri="{FF2B5EF4-FFF2-40B4-BE49-F238E27FC236}">
                <a16:creationId xmlns:a16="http://schemas.microsoft.com/office/drawing/2014/main" id="{D02AD056-1919-47B1-B3E8-7717102220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>
            <a:hlinkClick r:id="rId2"/>
            <a:extLst>
              <a:ext uri="{FF2B5EF4-FFF2-40B4-BE49-F238E27FC236}">
                <a16:creationId xmlns:a16="http://schemas.microsoft.com/office/drawing/2014/main" id="{357100E6-F293-4B46-8FDE-1A555BF3028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4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animBg="1"/>
      <p:bldP spid="199684" grpId="0" animBg="1"/>
      <p:bldP spid="199685" grpId="0" animBg="1"/>
      <p:bldP spid="199686" grpId="0" animBg="1"/>
      <p:bldP spid="199687" grpId="0" animBg="1"/>
      <p:bldP spid="199688" grpId="0" animBg="1"/>
      <p:bldP spid="199689" grpId="0" animBg="1"/>
      <p:bldP spid="199690" grpId="0" animBg="1"/>
      <p:bldP spid="199702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/>
      <p:bldP spid="144" grpId="0"/>
      <p:bldP spid="7" grpId="0"/>
      <p:bldP spid="145" grpId="0"/>
      <p:bldP spid="146" grpId="0" animBg="1"/>
      <p:bldP spid="147" grpId="0" animBg="1"/>
      <p:bldP spid="148" grpId="0" animBg="1"/>
      <p:bldP spid="149" grpId="0" animBg="1"/>
      <p:bldP spid="1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323850" y="831338"/>
            <a:ext cx="85686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 quick way to interpret the </a:t>
            </a:r>
            <a:r>
              <a:rPr kumimoji="0" lang="en-GB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r-value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is</a:t>
            </a:r>
          </a:p>
        </p:txBody>
      </p:sp>
      <p:sp>
        <p:nvSpPr>
          <p:cNvPr id="199692" name="Line 12"/>
          <p:cNvSpPr>
            <a:spLocks noChangeShapeType="1"/>
          </p:cNvSpPr>
          <p:nvPr/>
        </p:nvSpPr>
        <p:spPr bwMode="auto">
          <a:xfrm flipV="1">
            <a:off x="6617007" y="1841478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3" name="Line 13"/>
          <p:cNvSpPr>
            <a:spLocks noChangeShapeType="1"/>
          </p:cNvSpPr>
          <p:nvPr/>
        </p:nvSpPr>
        <p:spPr bwMode="auto">
          <a:xfrm>
            <a:off x="6617007" y="3209903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4" name="Oval 14"/>
          <p:cNvSpPr>
            <a:spLocks noChangeArrowheads="1"/>
          </p:cNvSpPr>
          <p:nvPr/>
        </p:nvSpPr>
        <p:spPr bwMode="auto">
          <a:xfrm>
            <a:off x="7120245" y="2562203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5" name="Oval 15"/>
          <p:cNvSpPr>
            <a:spLocks noChangeArrowheads="1"/>
          </p:cNvSpPr>
          <p:nvPr/>
        </p:nvSpPr>
        <p:spPr bwMode="auto">
          <a:xfrm>
            <a:off x="6761470" y="2922565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6" name="Oval 16"/>
          <p:cNvSpPr>
            <a:spLocks noChangeArrowheads="1"/>
          </p:cNvSpPr>
          <p:nvPr/>
        </p:nvSpPr>
        <p:spPr bwMode="auto">
          <a:xfrm>
            <a:off x="7553632" y="284954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7" name="Oval 17"/>
          <p:cNvSpPr>
            <a:spLocks noChangeArrowheads="1"/>
          </p:cNvSpPr>
          <p:nvPr/>
        </p:nvSpPr>
        <p:spPr bwMode="auto">
          <a:xfrm>
            <a:off x="7696507" y="2346303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8" name="Oval 18"/>
          <p:cNvSpPr>
            <a:spLocks noChangeArrowheads="1"/>
          </p:cNvSpPr>
          <p:nvPr/>
        </p:nvSpPr>
        <p:spPr bwMode="auto">
          <a:xfrm>
            <a:off x="7912407" y="191450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99699" name="Oval 19"/>
          <p:cNvSpPr>
            <a:spLocks noChangeArrowheads="1"/>
          </p:cNvSpPr>
          <p:nvPr/>
        </p:nvSpPr>
        <p:spPr bwMode="auto">
          <a:xfrm>
            <a:off x="8417232" y="184147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70875"/>
            <a:ext cx="2169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Strength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 flipV="1">
            <a:off x="3747698" y="1850261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9" name="Line 13"/>
          <p:cNvSpPr>
            <a:spLocks noChangeShapeType="1"/>
          </p:cNvSpPr>
          <p:nvPr/>
        </p:nvSpPr>
        <p:spPr bwMode="auto">
          <a:xfrm>
            <a:off x="3747698" y="3218686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0" name="Oval 14"/>
          <p:cNvSpPr>
            <a:spLocks noChangeArrowheads="1"/>
          </p:cNvSpPr>
          <p:nvPr/>
        </p:nvSpPr>
        <p:spPr bwMode="auto">
          <a:xfrm>
            <a:off x="4250936" y="2570986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1" name="Oval 15"/>
          <p:cNvSpPr>
            <a:spLocks noChangeArrowheads="1"/>
          </p:cNvSpPr>
          <p:nvPr/>
        </p:nvSpPr>
        <p:spPr bwMode="auto">
          <a:xfrm>
            <a:off x="3892161" y="2931348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2" name="Oval 16"/>
          <p:cNvSpPr>
            <a:spLocks noChangeArrowheads="1"/>
          </p:cNvSpPr>
          <p:nvPr/>
        </p:nvSpPr>
        <p:spPr bwMode="auto">
          <a:xfrm>
            <a:off x="4684323" y="2858323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3" name="Oval 17"/>
          <p:cNvSpPr>
            <a:spLocks noChangeArrowheads="1"/>
          </p:cNvSpPr>
          <p:nvPr/>
        </p:nvSpPr>
        <p:spPr bwMode="auto">
          <a:xfrm>
            <a:off x="4827198" y="2355086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4" name="Oval 18"/>
          <p:cNvSpPr>
            <a:spLocks noChangeArrowheads="1"/>
          </p:cNvSpPr>
          <p:nvPr/>
        </p:nvSpPr>
        <p:spPr bwMode="auto">
          <a:xfrm>
            <a:off x="5043098" y="1923286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5" name="Oval 19"/>
          <p:cNvSpPr>
            <a:spLocks noChangeArrowheads="1"/>
          </p:cNvSpPr>
          <p:nvPr/>
        </p:nvSpPr>
        <p:spPr bwMode="auto">
          <a:xfrm>
            <a:off x="5547923" y="185026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" name="Line 12"/>
          <p:cNvSpPr>
            <a:spLocks noChangeShapeType="1"/>
          </p:cNvSpPr>
          <p:nvPr/>
        </p:nvSpPr>
        <p:spPr bwMode="auto">
          <a:xfrm flipV="1">
            <a:off x="6725078" y="4371324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3" name="Line 13"/>
          <p:cNvSpPr>
            <a:spLocks noChangeShapeType="1"/>
          </p:cNvSpPr>
          <p:nvPr/>
        </p:nvSpPr>
        <p:spPr bwMode="auto">
          <a:xfrm>
            <a:off x="6725078" y="5739749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4" name="Oval 14"/>
          <p:cNvSpPr>
            <a:spLocks noChangeArrowheads="1"/>
          </p:cNvSpPr>
          <p:nvPr/>
        </p:nvSpPr>
        <p:spPr bwMode="auto">
          <a:xfrm>
            <a:off x="7278557" y="511066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5" name="Oval 15"/>
          <p:cNvSpPr>
            <a:spLocks noChangeArrowheads="1"/>
          </p:cNvSpPr>
          <p:nvPr/>
        </p:nvSpPr>
        <p:spPr bwMode="auto">
          <a:xfrm>
            <a:off x="6869541" y="5452411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6" name="Oval 16"/>
          <p:cNvSpPr>
            <a:spLocks noChangeArrowheads="1"/>
          </p:cNvSpPr>
          <p:nvPr/>
        </p:nvSpPr>
        <p:spPr bwMode="auto">
          <a:xfrm>
            <a:off x="7705360" y="5093636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7" name="Oval 17"/>
          <p:cNvSpPr>
            <a:spLocks noChangeArrowheads="1"/>
          </p:cNvSpPr>
          <p:nvPr/>
        </p:nvSpPr>
        <p:spPr bwMode="auto">
          <a:xfrm>
            <a:off x="7804578" y="487614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8" name="Oval 18"/>
          <p:cNvSpPr>
            <a:spLocks noChangeArrowheads="1"/>
          </p:cNvSpPr>
          <p:nvPr/>
        </p:nvSpPr>
        <p:spPr bwMode="auto">
          <a:xfrm>
            <a:off x="7179004" y="541609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9" name="Oval 19"/>
          <p:cNvSpPr>
            <a:spLocks noChangeArrowheads="1"/>
          </p:cNvSpPr>
          <p:nvPr/>
        </p:nvSpPr>
        <p:spPr bwMode="auto">
          <a:xfrm>
            <a:off x="8525303" y="437132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0" name="Oval 14"/>
          <p:cNvSpPr>
            <a:spLocks noChangeArrowheads="1"/>
          </p:cNvSpPr>
          <p:nvPr/>
        </p:nvSpPr>
        <p:spPr bwMode="auto">
          <a:xfrm>
            <a:off x="7380716" y="5244449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1" name="Oval 16"/>
          <p:cNvSpPr>
            <a:spLocks noChangeArrowheads="1"/>
          </p:cNvSpPr>
          <p:nvPr/>
        </p:nvSpPr>
        <p:spPr bwMode="auto">
          <a:xfrm>
            <a:off x="8090686" y="482508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2" name="Oval 17"/>
          <p:cNvSpPr>
            <a:spLocks noChangeArrowheads="1"/>
          </p:cNvSpPr>
          <p:nvPr/>
        </p:nvSpPr>
        <p:spPr bwMode="auto">
          <a:xfrm>
            <a:off x="7902623" y="4996706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3" name="Oval 18"/>
          <p:cNvSpPr>
            <a:spLocks noChangeArrowheads="1"/>
          </p:cNvSpPr>
          <p:nvPr/>
        </p:nvSpPr>
        <p:spPr bwMode="auto">
          <a:xfrm>
            <a:off x="8172878" y="4596749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4" name="Oval 19"/>
          <p:cNvSpPr>
            <a:spLocks noChangeArrowheads="1"/>
          </p:cNvSpPr>
          <p:nvPr/>
        </p:nvSpPr>
        <p:spPr bwMode="auto">
          <a:xfrm>
            <a:off x="8328610" y="438504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5" name="Oval 14"/>
          <p:cNvSpPr>
            <a:spLocks noChangeArrowheads="1"/>
          </p:cNvSpPr>
          <p:nvPr/>
        </p:nvSpPr>
        <p:spPr bwMode="auto">
          <a:xfrm>
            <a:off x="7479934" y="501823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6" name="Oval 16"/>
          <p:cNvSpPr>
            <a:spLocks noChangeArrowheads="1"/>
          </p:cNvSpPr>
          <p:nvPr/>
        </p:nvSpPr>
        <p:spPr bwMode="auto">
          <a:xfrm>
            <a:off x="7879985" y="469937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7" name="Oval 17"/>
          <p:cNvSpPr>
            <a:spLocks noChangeArrowheads="1"/>
          </p:cNvSpPr>
          <p:nvPr/>
        </p:nvSpPr>
        <p:spPr bwMode="auto">
          <a:xfrm>
            <a:off x="8424496" y="452372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8" name="Oval 18"/>
          <p:cNvSpPr>
            <a:spLocks noChangeArrowheads="1"/>
          </p:cNvSpPr>
          <p:nvPr/>
        </p:nvSpPr>
        <p:spPr bwMode="auto">
          <a:xfrm>
            <a:off x="8287534" y="4663652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9" name="Oval 19"/>
          <p:cNvSpPr>
            <a:spLocks noChangeArrowheads="1"/>
          </p:cNvSpPr>
          <p:nvPr/>
        </p:nvSpPr>
        <p:spPr bwMode="auto">
          <a:xfrm>
            <a:off x="7201228" y="526323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0" name="Oval 14"/>
          <p:cNvSpPr>
            <a:spLocks noChangeArrowheads="1"/>
          </p:cNvSpPr>
          <p:nvPr/>
        </p:nvSpPr>
        <p:spPr bwMode="auto">
          <a:xfrm>
            <a:off x="7272645" y="2714603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1" name="Oval 15"/>
          <p:cNvSpPr>
            <a:spLocks noChangeArrowheads="1"/>
          </p:cNvSpPr>
          <p:nvPr/>
        </p:nvSpPr>
        <p:spPr bwMode="auto">
          <a:xfrm>
            <a:off x="6913870" y="3074965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2" name="Oval 16"/>
          <p:cNvSpPr>
            <a:spLocks noChangeArrowheads="1"/>
          </p:cNvSpPr>
          <p:nvPr/>
        </p:nvSpPr>
        <p:spPr bwMode="auto">
          <a:xfrm>
            <a:off x="7660788" y="2590063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3" name="Oval 17"/>
          <p:cNvSpPr>
            <a:spLocks noChangeArrowheads="1"/>
          </p:cNvSpPr>
          <p:nvPr/>
        </p:nvSpPr>
        <p:spPr bwMode="auto">
          <a:xfrm>
            <a:off x="7848907" y="2498703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4" name="Oval 18"/>
          <p:cNvSpPr>
            <a:spLocks noChangeArrowheads="1"/>
          </p:cNvSpPr>
          <p:nvPr/>
        </p:nvSpPr>
        <p:spPr bwMode="auto">
          <a:xfrm>
            <a:off x="7964635" y="2151959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5" name="Oval 19"/>
          <p:cNvSpPr>
            <a:spLocks noChangeArrowheads="1"/>
          </p:cNvSpPr>
          <p:nvPr/>
        </p:nvSpPr>
        <p:spPr bwMode="auto">
          <a:xfrm>
            <a:off x="8569632" y="199387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6" name="Oval 14"/>
          <p:cNvSpPr>
            <a:spLocks noChangeArrowheads="1"/>
          </p:cNvSpPr>
          <p:nvPr/>
        </p:nvSpPr>
        <p:spPr bwMode="auto">
          <a:xfrm>
            <a:off x="7425045" y="2867003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7" name="Oval 15"/>
          <p:cNvSpPr>
            <a:spLocks noChangeArrowheads="1"/>
          </p:cNvSpPr>
          <p:nvPr/>
        </p:nvSpPr>
        <p:spPr bwMode="auto">
          <a:xfrm>
            <a:off x="6882020" y="2553574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8" name="Oval 16"/>
          <p:cNvSpPr>
            <a:spLocks noChangeArrowheads="1"/>
          </p:cNvSpPr>
          <p:nvPr/>
        </p:nvSpPr>
        <p:spPr bwMode="auto">
          <a:xfrm>
            <a:off x="7360651" y="2283449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9" name="Oval 17"/>
          <p:cNvSpPr>
            <a:spLocks noChangeArrowheads="1"/>
          </p:cNvSpPr>
          <p:nvPr/>
        </p:nvSpPr>
        <p:spPr bwMode="auto">
          <a:xfrm>
            <a:off x="7659835" y="1887492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0" name="Oval 18"/>
          <p:cNvSpPr>
            <a:spLocks noChangeArrowheads="1"/>
          </p:cNvSpPr>
          <p:nvPr/>
        </p:nvSpPr>
        <p:spPr bwMode="auto">
          <a:xfrm>
            <a:off x="8374369" y="233677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1" name="Oval 19"/>
          <p:cNvSpPr>
            <a:spLocks noChangeArrowheads="1"/>
          </p:cNvSpPr>
          <p:nvPr/>
        </p:nvSpPr>
        <p:spPr bwMode="auto">
          <a:xfrm>
            <a:off x="8332995" y="1646466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2" name="Oval 14"/>
          <p:cNvSpPr>
            <a:spLocks noChangeArrowheads="1"/>
          </p:cNvSpPr>
          <p:nvPr/>
        </p:nvSpPr>
        <p:spPr bwMode="auto">
          <a:xfrm>
            <a:off x="4286655" y="2137598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3" name="Oval 15"/>
          <p:cNvSpPr>
            <a:spLocks noChangeArrowheads="1"/>
          </p:cNvSpPr>
          <p:nvPr/>
        </p:nvSpPr>
        <p:spPr bwMode="auto">
          <a:xfrm>
            <a:off x="3927880" y="249796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4" name="Oval 16"/>
          <p:cNvSpPr>
            <a:spLocks noChangeArrowheads="1"/>
          </p:cNvSpPr>
          <p:nvPr/>
        </p:nvSpPr>
        <p:spPr bwMode="auto">
          <a:xfrm>
            <a:off x="4720042" y="242493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5" name="Oval 17"/>
          <p:cNvSpPr>
            <a:spLocks noChangeArrowheads="1"/>
          </p:cNvSpPr>
          <p:nvPr/>
        </p:nvSpPr>
        <p:spPr bwMode="auto">
          <a:xfrm>
            <a:off x="4862917" y="192169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6" name="Oval 18"/>
          <p:cNvSpPr>
            <a:spLocks noChangeArrowheads="1"/>
          </p:cNvSpPr>
          <p:nvPr/>
        </p:nvSpPr>
        <p:spPr bwMode="auto">
          <a:xfrm>
            <a:off x="4648604" y="2119319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7" name="Oval 19"/>
          <p:cNvSpPr>
            <a:spLocks noChangeArrowheads="1"/>
          </p:cNvSpPr>
          <p:nvPr/>
        </p:nvSpPr>
        <p:spPr bwMode="auto">
          <a:xfrm>
            <a:off x="4286654" y="2801130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8" name="Oval 14"/>
          <p:cNvSpPr>
            <a:spLocks noChangeArrowheads="1"/>
          </p:cNvSpPr>
          <p:nvPr/>
        </p:nvSpPr>
        <p:spPr bwMode="auto">
          <a:xfrm>
            <a:off x="4971661" y="2622829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9" name="Oval 15"/>
          <p:cNvSpPr>
            <a:spLocks noChangeArrowheads="1"/>
          </p:cNvSpPr>
          <p:nvPr/>
        </p:nvSpPr>
        <p:spPr bwMode="auto">
          <a:xfrm>
            <a:off x="4612886" y="2983191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0" name="Oval 16"/>
          <p:cNvSpPr>
            <a:spLocks noChangeArrowheads="1"/>
          </p:cNvSpPr>
          <p:nvPr/>
        </p:nvSpPr>
        <p:spPr bwMode="auto">
          <a:xfrm>
            <a:off x="5310117" y="224713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1" name="Oval 17"/>
          <p:cNvSpPr>
            <a:spLocks noChangeArrowheads="1"/>
          </p:cNvSpPr>
          <p:nvPr/>
        </p:nvSpPr>
        <p:spPr bwMode="auto">
          <a:xfrm>
            <a:off x="5547923" y="240692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2" name="Oval 18"/>
          <p:cNvSpPr>
            <a:spLocks noChangeArrowheads="1"/>
          </p:cNvSpPr>
          <p:nvPr/>
        </p:nvSpPr>
        <p:spPr bwMode="auto">
          <a:xfrm>
            <a:off x="5763823" y="1975129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3" name="Oval 19"/>
          <p:cNvSpPr>
            <a:spLocks noChangeArrowheads="1"/>
          </p:cNvSpPr>
          <p:nvPr/>
        </p:nvSpPr>
        <p:spPr bwMode="auto">
          <a:xfrm>
            <a:off x="4538273" y="1850261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0" name="Text Box 22"/>
          <p:cNvSpPr txBox="1">
            <a:spLocks noChangeArrowheads="1"/>
          </p:cNvSpPr>
          <p:nvPr/>
        </p:nvSpPr>
        <p:spPr bwMode="auto">
          <a:xfrm>
            <a:off x="6656073" y="5938325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Strong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1" name="Text Box 22"/>
          <p:cNvSpPr txBox="1">
            <a:spLocks noChangeArrowheads="1"/>
          </p:cNvSpPr>
          <p:nvPr/>
        </p:nvSpPr>
        <p:spPr bwMode="auto">
          <a:xfrm>
            <a:off x="6466121" y="3434878"/>
            <a:ext cx="21670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Weak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2" name="Text Box 22"/>
          <p:cNvSpPr txBox="1">
            <a:spLocks noChangeArrowheads="1"/>
          </p:cNvSpPr>
          <p:nvPr/>
        </p:nvSpPr>
        <p:spPr bwMode="auto">
          <a:xfrm>
            <a:off x="3674723" y="3401584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Very Weak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5" name="Line 12"/>
          <p:cNvSpPr>
            <a:spLocks noChangeShapeType="1"/>
          </p:cNvSpPr>
          <p:nvPr/>
        </p:nvSpPr>
        <p:spPr bwMode="auto">
          <a:xfrm flipV="1">
            <a:off x="3745291" y="4386179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6" name="Line 13"/>
          <p:cNvSpPr>
            <a:spLocks noChangeShapeType="1"/>
          </p:cNvSpPr>
          <p:nvPr/>
        </p:nvSpPr>
        <p:spPr bwMode="auto">
          <a:xfrm>
            <a:off x="3745291" y="5754604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7" name="Oval 14"/>
          <p:cNvSpPr>
            <a:spLocks noChangeArrowheads="1"/>
          </p:cNvSpPr>
          <p:nvPr/>
        </p:nvSpPr>
        <p:spPr bwMode="auto">
          <a:xfrm>
            <a:off x="4249323" y="4999153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8" name="Oval 15"/>
          <p:cNvSpPr>
            <a:spLocks noChangeArrowheads="1"/>
          </p:cNvSpPr>
          <p:nvPr/>
        </p:nvSpPr>
        <p:spPr bwMode="auto">
          <a:xfrm>
            <a:off x="3889754" y="5467266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9" name="Oval 16"/>
          <p:cNvSpPr>
            <a:spLocks noChangeArrowheads="1"/>
          </p:cNvSpPr>
          <p:nvPr/>
        </p:nvSpPr>
        <p:spPr bwMode="auto">
          <a:xfrm>
            <a:off x="4725573" y="5108491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0" name="Oval 17"/>
          <p:cNvSpPr>
            <a:spLocks noChangeArrowheads="1"/>
          </p:cNvSpPr>
          <p:nvPr/>
        </p:nvSpPr>
        <p:spPr bwMode="auto">
          <a:xfrm>
            <a:off x="4824791" y="489100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1" name="Oval 18"/>
          <p:cNvSpPr>
            <a:spLocks noChangeArrowheads="1"/>
          </p:cNvSpPr>
          <p:nvPr/>
        </p:nvSpPr>
        <p:spPr bwMode="auto">
          <a:xfrm>
            <a:off x="4199217" y="543095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2" name="Oval 19"/>
          <p:cNvSpPr>
            <a:spLocks noChangeArrowheads="1"/>
          </p:cNvSpPr>
          <p:nvPr/>
        </p:nvSpPr>
        <p:spPr bwMode="auto">
          <a:xfrm>
            <a:off x="5545516" y="438617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3" name="Oval 14"/>
          <p:cNvSpPr>
            <a:spLocks noChangeArrowheads="1"/>
          </p:cNvSpPr>
          <p:nvPr/>
        </p:nvSpPr>
        <p:spPr bwMode="auto">
          <a:xfrm>
            <a:off x="4497843" y="5321811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4" name="Oval 16"/>
          <p:cNvSpPr>
            <a:spLocks noChangeArrowheads="1"/>
          </p:cNvSpPr>
          <p:nvPr/>
        </p:nvSpPr>
        <p:spPr bwMode="auto">
          <a:xfrm>
            <a:off x="5215713" y="4988338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5" name="Oval 17"/>
          <p:cNvSpPr>
            <a:spLocks noChangeArrowheads="1"/>
          </p:cNvSpPr>
          <p:nvPr/>
        </p:nvSpPr>
        <p:spPr bwMode="auto">
          <a:xfrm>
            <a:off x="4977191" y="5043404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6" name="Oval 18"/>
          <p:cNvSpPr>
            <a:spLocks noChangeArrowheads="1"/>
          </p:cNvSpPr>
          <p:nvPr/>
        </p:nvSpPr>
        <p:spPr bwMode="auto">
          <a:xfrm>
            <a:off x="5193091" y="4611604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7" name="Oval 19"/>
          <p:cNvSpPr>
            <a:spLocks noChangeArrowheads="1"/>
          </p:cNvSpPr>
          <p:nvPr/>
        </p:nvSpPr>
        <p:spPr bwMode="auto">
          <a:xfrm>
            <a:off x="5697916" y="453857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8" name="Oval 14"/>
          <p:cNvSpPr>
            <a:spLocks noChangeArrowheads="1"/>
          </p:cNvSpPr>
          <p:nvPr/>
        </p:nvSpPr>
        <p:spPr bwMode="auto">
          <a:xfrm>
            <a:off x="4500147" y="5033085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9" name="Oval 16"/>
          <p:cNvSpPr>
            <a:spLocks noChangeArrowheads="1"/>
          </p:cNvSpPr>
          <p:nvPr/>
        </p:nvSpPr>
        <p:spPr bwMode="auto">
          <a:xfrm>
            <a:off x="4879719" y="4629538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0" name="Oval 17"/>
          <p:cNvSpPr>
            <a:spLocks noChangeArrowheads="1"/>
          </p:cNvSpPr>
          <p:nvPr/>
        </p:nvSpPr>
        <p:spPr bwMode="auto">
          <a:xfrm>
            <a:off x="5444709" y="4538579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1" name="Oval 18"/>
          <p:cNvSpPr>
            <a:spLocks noChangeArrowheads="1"/>
          </p:cNvSpPr>
          <p:nvPr/>
        </p:nvSpPr>
        <p:spPr bwMode="auto">
          <a:xfrm>
            <a:off x="5345491" y="4764004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2" name="Oval 19"/>
          <p:cNvSpPr>
            <a:spLocks noChangeArrowheads="1"/>
          </p:cNvSpPr>
          <p:nvPr/>
        </p:nvSpPr>
        <p:spPr bwMode="auto">
          <a:xfrm>
            <a:off x="4221441" y="5278085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3" name="Text Box 22"/>
          <p:cNvSpPr txBox="1">
            <a:spLocks noChangeArrowheads="1"/>
          </p:cNvSpPr>
          <p:nvPr/>
        </p:nvSpPr>
        <p:spPr bwMode="auto">
          <a:xfrm>
            <a:off x="3676286" y="5953180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Moderate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597748"/>
              </p:ext>
            </p:extLst>
          </p:nvPr>
        </p:nvGraphicFramePr>
        <p:xfrm>
          <a:off x="142572" y="2777595"/>
          <a:ext cx="334930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r-value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Correlation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178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7595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2093" y="3276582"/>
            <a:ext cx="168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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|r| </a:t>
            </a: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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0.5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99726" y="3698243"/>
            <a:ext cx="187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0.5 </a:t>
            </a: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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|r| </a:t>
            </a: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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0.7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140184" y="4118338"/>
            <a:ext cx="1961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0.7 </a:t>
            </a: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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|r| </a:t>
            </a: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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0.87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21858" y="4579842"/>
            <a:ext cx="2040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0.87 </a:t>
            </a: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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|r| </a:t>
            </a: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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0.95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952851" y="3226884"/>
            <a:ext cx="168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Very weak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1952851" y="3678356"/>
            <a:ext cx="168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Weak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1958993" y="4098951"/>
            <a:ext cx="168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Moderate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993824" y="4567251"/>
            <a:ext cx="168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Strong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4" name="Rectangle 103">
            <a:hlinkClick r:id="rId2"/>
            <a:extLst>
              <a:ext uri="{FF2B5EF4-FFF2-40B4-BE49-F238E27FC236}">
                <a16:creationId xmlns:a16="http://schemas.microsoft.com/office/drawing/2014/main" id="{C84048D3-20D6-42B0-B538-BA40D62D52E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hlinkClick r:id="rId2"/>
            <a:extLst>
              <a:ext uri="{FF2B5EF4-FFF2-40B4-BE49-F238E27FC236}">
                <a16:creationId xmlns:a16="http://schemas.microsoft.com/office/drawing/2014/main" id="{7272352E-AE37-4795-A9B0-BF2A8A4C83F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3853D4-6496-A33D-12AB-9ABB976C46A9}"/>
              </a:ext>
            </a:extLst>
          </p:cNvPr>
          <p:cNvSpPr txBox="1"/>
          <p:nvPr/>
        </p:nvSpPr>
        <p:spPr>
          <a:xfrm>
            <a:off x="60587" y="5041738"/>
            <a:ext cx="2040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0.95 </a:t>
            </a: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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|r| </a:t>
            </a: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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D743E3-4FD7-5187-89BE-8B5BECF21484}"/>
              </a:ext>
            </a:extLst>
          </p:cNvPr>
          <p:cNvSpPr txBox="1"/>
          <p:nvPr/>
        </p:nvSpPr>
        <p:spPr>
          <a:xfrm>
            <a:off x="2032553" y="5029147"/>
            <a:ext cx="168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Very Strong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4939E6-048D-8B9E-E446-D458D8F0EA85}"/>
              </a:ext>
            </a:extLst>
          </p:cNvPr>
          <p:cNvSpPr txBox="1"/>
          <p:nvPr/>
        </p:nvSpPr>
        <p:spPr>
          <a:xfrm>
            <a:off x="90799" y="5449482"/>
            <a:ext cx="2040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prstClr val="black"/>
                </a:solidFill>
                <a:latin typeface="Comic Sans MS" panose="030F0702030302020204" pitchFamily="66" charset="0"/>
              </a:rPr>
              <a:t>     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|r|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sym typeface="Symbol" panose="05050102010706020507" pitchFamily="18" charset="2"/>
              </a:rPr>
              <a:t>= 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D371FA-2936-AA58-6D63-7B683147C893}"/>
              </a:ext>
            </a:extLst>
          </p:cNvPr>
          <p:cNvSpPr txBox="1"/>
          <p:nvPr/>
        </p:nvSpPr>
        <p:spPr>
          <a:xfrm>
            <a:off x="2062765" y="5436891"/>
            <a:ext cx="168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Perfect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2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92" grpId="0" animBg="1"/>
      <p:bldP spid="199693" grpId="0" animBg="1"/>
      <p:bldP spid="199694" grpId="0" animBg="1"/>
      <p:bldP spid="199695" grpId="0" animBg="1"/>
      <p:bldP spid="199696" grpId="0" animBg="1"/>
      <p:bldP spid="199697" grpId="0" animBg="1"/>
      <p:bldP spid="199698" grpId="0" animBg="1"/>
      <p:bldP spid="199699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40" grpId="0"/>
      <p:bldP spid="141" grpId="0"/>
      <p:bldP spid="142" grpId="0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/>
      <p:bldP spid="4" grpId="0"/>
      <p:bldP spid="164" grpId="0"/>
      <p:bldP spid="165" grpId="0"/>
      <p:bldP spid="166" grpId="0"/>
      <p:bldP spid="167" grpId="0"/>
      <p:bldP spid="169" grpId="0"/>
      <p:bldP spid="170" grpId="0"/>
      <p:bldP spid="171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ext Box 2"/>
          <p:cNvSpPr txBox="1">
            <a:spLocks noChangeArrowheads="1"/>
          </p:cNvSpPr>
          <p:nvPr/>
        </p:nvSpPr>
        <p:spPr bwMode="auto">
          <a:xfrm>
            <a:off x="646906" y="936710"/>
            <a:ext cx="84248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 use the following formulas:-</a:t>
            </a: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4859338" y="1341438"/>
            <a:ext cx="381635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Notes:-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DON’T PANIC – the formulas are not that bad to use!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There are other versions of these formulas that you may see in books, but the ones here are the easiest to use.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is the independent variable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is the dependent variable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is how many pairs of data you have.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0825" y="134819"/>
            <a:ext cx="88209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Calculating the Pearson’s correlation coefficient (</a:t>
            </a:r>
            <a:r>
              <a:rPr kumimoji="0" lang="en-GB" alt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79891" y="1447800"/>
                <a:ext cx="1440160" cy="9421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𝑟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𝑆</m:t>
                              </m:r>
                            </m:e>
                            <m:sub>
                              <m: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𝑆</m:t>
                              </m:r>
                            </m:e>
                            <m:sub>
                              <m: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0" lang="en-GB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𝑆</m:t>
                              </m:r>
                            </m:e>
                            <m:sub>
                              <m: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891" y="1447800"/>
                <a:ext cx="1440160" cy="9421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263" y="2551002"/>
                <a:ext cx="4211737" cy="10509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𝑥𝑦</m:t>
                          </m:r>
                        </m:sub>
                      </m:sSub>
                      <m:r>
                        <a:rPr kumimoji="0" 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/>
                        <m:sup/>
                        <m:e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𝑥𝑦</m:t>
                          </m:r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− </m:t>
                          </m:r>
                          <m:f>
                            <m:fPr>
                              <m:ctrlP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nary>
                                </m:e>
                              </m:d>
                              <m:d>
                                <m:dPr>
                                  <m:ctrlP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𝑦</m:t>
                                      </m:r>
                                    </m:e>
                                  </m:nary>
                                </m:e>
                              </m:d>
                            </m:num>
                            <m:den>
                              <m: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63" y="2551002"/>
                <a:ext cx="4211737" cy="10509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4275" y="3763016"/>
                <a:ext cx="3940089" cy="12730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sub>
                      </m:sSub>
                      <m:r>
                        <a:rPr kumimoji="0" 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 </m:t>
                          </m:r>
                          <m:f>
                            <m:fPr>
                              <m:ctrlP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kumimoji="0" lang="en-US" sz="28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kumimoji="0" lang="en-US" sz="28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75" y="3763016"/>
                <a:ext cx="3940089" cy="1273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506" y="5276892"/>
                <a:ext cx="3940089" cy="12730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</m:sub>
                      </m:sSub>
                      <m:r>
                        <a:rPr kumimoji="0" lang="en-US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kumimoji="0" lang="en-US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 </m:t>
                          </m:r>
                          <m:f>
                            <m:fPr>
                              <m:ctrlP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0" lang="en-US" sz="2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kumimoji="0" lang="en-US" sz="28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kumimoji="0" lang="en-US" sz="28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𝑦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kumimoji="0" lang="en-US" sz="2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sz="2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506" y="5276892"/>
                <a:ext cx="3940089" cy="12730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319241" y="5687542"/>
            <a:ext cx="47525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Let us see how to use them in an example</a:t>
            </a:r>
          </a:p>
        </p:txBody>
      </p:sp>
      <p:sp>
        <p:nvSpPr>
          <p:cNvPr id="11" name="Rectangle 10">
            <a:hlinkClick r:id="rId6"/>
            <a:extLst>
              <a:ext uri="{FF2B5EF4-FFF2-40B4-BE49-F238E27FC236}">
                <a16:creationId xmlns:a16="http://schemas.microsoft.com/office/drawing/2014/main" id="{1B2CC315-ED77-4828-96DF-1A40D6C60CE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6"/>
            <a:extLst>
              <a:ext uri="{FF2B5EF4-FFF2-40B4-BE49-F238E27FC236}">
                <a16:creationId xmlns:a16="http://schemas.microsoft.com/office/drawing/2014/main" id="{6CA9C56D-4DD3-4836-89C5-D9CA7C2499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1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1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1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1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1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1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1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268595" y="162778"/>
            <a:ext cx="5282789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Example.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	The cost, c, (in pence) of a number of paperback books with total number of pages, p, is recorded, as follows :-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No. of pages (x):	150   200   300   350   450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Cost (y):		500   580   660   820   900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Calculate the PMCC, r, for this data and interpret the relationship.</a:t>
            </a:r>
          </a:p>
        </p:txBody>
      </p:sp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5551384" y="2024816"/>
            <a:ext cx="3455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8092" y="2601094"/>
            <a:ext cx="720725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150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350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450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5792" y="2601094"/>
            <a:ext cx="863600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580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660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900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96517" y="2570212"/>
            <a:ext cx="1162583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xy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75000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116000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198000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287000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405000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9099" y="2570212"/>
            <a:ext cx="1064829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r>
              <a:rPr kumimoji="0" lang="en-GB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22500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40000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90000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122500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202500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911135" y="2570212"/>
            <a:ext cx="1065324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</a:t>
            </a:r>
            <a:r>
              <a:rPr kumimoji="0" lang="en-GB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250000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336400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435600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672400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810000</a:t>
            </a:r>
          </a:p>
        </p:txBody>
      </p:sp>
      <p:sp>
        <p:nvSpPr>
          <p:cNvPr id="2" name="Rectangle 1"/>
          <p:cNvSpPr/>
          <p:nvPr/>
        </p:nvSpPr>
        <p:spPr>
          <a:xfrm>
            <a:off x="268595" y="5062438"/>
            <a:ext cx="7489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1450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33131" y="5062438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3460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6517" y="5052516"/>
            <a:ext cx="117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1081000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68634" y="5087996"/>
            <a:ext cx="1031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477500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57741" y="5062438"/>
            <a:ext cx="117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2504400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58280" y="249998"/>
                <a:ext cx="3685720" cy="7506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𝑥𝑦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/>
                        <m:sup/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𝑥𝑦</m:t>
                          </m:r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− </m:t>
                          </m:r>
                          <m:f>
                            <m:fPr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B0F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B0F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B0F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nary>
                                </m:e>
                              </m:d>
                              <m:d>
                                <m:d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B0F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B0F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B0F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𝑦</m:t>
                                      </m:r>
                                    </m:e>
                                  </m:nary>
                                </m:e>
                              </m:d>
                            </m:num>
                            <m:den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280" y="249998"/>
                <a:ext cx="3685720" cy="75065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21652" y="954063"/>
                <a:ext cx="3685720" cy="6027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𝑥𝑦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=1081000−</m:t>
                      </m:r>
                      <m:f>
                        <m:f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1450</m:t>
                              </m:r>
                            </m:e>
                          </m:d>
                          <m:d>
                            <m:dPr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3460</m:t>
                              </m:r>
                            </m:e>
                          </m:d>
                        </m:num>
                        <m:den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652" y="954063"/>
                <a:ext cx="3685720" cy="6027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28735" y="1556792"/>
                <a:ext cx="1791537" cy="3319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𝑥𝑦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=77600</m:t>
                      </m:r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735" y="1556792"/>
                <a:ext cx="1791537" cy="331950"/>
              </a:xfrm>
              <a:prstGeom prst="rect">
                <a:avLst/>
              </a:prstGeom>
              <a:blipFill>
                <a:blip r:embed="rId4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94566" y="1844824"/>
                <a:ext cx="3193858" cy="9093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CC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CC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CC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CC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C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CC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CC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CC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CC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 </m:t>
                          </m:r>
                          <m:f>
                            <m:fPr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C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CC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CC00FF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CC00FF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CC00FF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CC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C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566" y="1844824"/>
                <a:ext cx="3193858" cy="90935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36096" y="2780928"/>
                <a:ext cx="3193858" cy="9093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477500− </m:t>
                          </m:r>
                          <m:f>
                            <m:fPr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1450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2780928"/>
                <a:ext cx="3193858" cy="909352"/>
              </a:xfrm>
              <a:prstGeom prst="rect">
                <a:avLst/>
              </a:prstGeom>
              <a:blipFill rotWithShape="0">
                <a:blip r:embed="rId6"/>
                <a:stretch>
                  <a:fillRect b="-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56014" y="3804493"/>
                <a:ext cx="1736266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CC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CC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CC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=238.75</m:t>
                      </m:r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6014" y="3804493"/>
                <a:ext cx="1736266" cy="307777"/>
              </a:xfrm>
              <a:prstGeom prst="rect">
                <a:avLst/>
              </a:prstGeom>
              <a:blipFill>
                <a:blip r:embed="rId7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66574" y="4077072"/>
                <a:ext cx="3193858" cy="9093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CC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CC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CC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CC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CC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CC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CC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CC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CC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 </m:t>
                          </m:r>
                          <m:f>
                            <m:fPr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CC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CC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CC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00CC00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kumimoji="0" lang="en-US" sz="2000" b="0" i="1" u="none" strike="noStrike" kern="1200" cap="none" spc="0" normalizeH="0" baseline="0" noProof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rgbClr val="00CC00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+mn-ea"/>
                                              <a:cs typeface="+mn-cs"/>
                                            </a:rPr>
                                            <m:t>𝑦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CC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CC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574" y="4077072"/>
                <a:ext cx="3193858" cy="90935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82598" y="5013176"/>
                <a:ext cx="3193858" cy="9093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GB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𝑆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2504400− </m:t>
                          </m:r>
                          <m:f>
                            <m:fPr>
                              <m:ctrlP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0" lang="en-US" sz="20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3460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kumimoji="0" lang="en-US" sz="20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598" y="5013176"/>
                <a:ext cx="3193858" cy="90935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43112" y="6015347"/>
                <a:ext cx="1736266" cy="3319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CC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CC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𝑆</m:t>
                        </m:r>
                      </m:e>
                      <m:sub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CC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=331.7</m:t>
                    </m:r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CC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8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112" y="6015347"/>
                <a:ext cx="1736266" cy="331950"/>
              </a:xfrm>
              <a:prstGeom prst="rect">
                <a:avLst/>
              </a:prstGeom>
              <a:blipFill>
                <a:blip r:embed="rId10"/>
                <a:stretch>
                  <a:fillRect l="-4912" t="-25926" b="-37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5589240"/>
                <a:ext cx="1440160" cy="6728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𝑟</m:t>
                      </m:r>
                      <m:r>
                        <a:rPr kumimoji="0" lang="en-GB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0" lang="en-GB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𝑆</m:t>
                              </m:r>
                            </m:e>
                            <m:sub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B0F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0" lang="en-GB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C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C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𝑆</m:t>
                              </m:r>
                            </m:e>
                            <m:sub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C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0" lang="en-GB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CC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CC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𝑆</m:t>
                              </m:r>
                            </m:e>
                            <m:sub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CC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89240"/>
                <a:ext cx="1440160" cy="6728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567464" y="5589240"/>
                <a:ext cx="1440160" cy="6217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B0F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77600</m:t>
                          </m:r>
                        </m:num>
                        <m:den>
                          <m:d>
                            <m:dPr>
                              <m:ctrlPr>
                                <a:rPr kumimoji="0" lang="en-GB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C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CC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238.75</m:t>
                              </m:r>
                            </m:e>
                          </m:d>
                          <m:d>
                            <m:dPr>
                              <m:ctrlPr>
                                <a:rPr kumimoji="0" lang="en-GB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CC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CC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331.78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464" y="5589240"/>
                <a:ext cx="1440160" cy="621709"/>
              </a:xfrm>
              <a:prstGeom prst="rect">
                <a:avLst/>
              </a:prstGeom>
              <a:blipFill>
                <a:blip r:embed="rId12"/>
                <a:stretch>
                  <a:fillRect r="-53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06346" y="5741140"/>
                <a:ext cx="1736266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=0.9796</m:t>
                      </m:r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346" y="5741140"/>
                <a:ext cx="1736266" cy="307777"/>
              </a:xfrm>
              <a:prstGeom prst="rect">
                <a:avLst/>
              </a:prstGeom>
              <a:blipFill rotWithShape="0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56211" y="6272361"/>
            <a:ext cx="6936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value 0.9796 indicates positive Very Strong correlation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7" name="Rectangle 26">
            <a:hlinkClick r:id="rId14"/>
            <a:extLst>
              <a:ext uri="{FF2B5EF4-FFF2-40B4-BE49-F238E27FC236}">
                <a16:creationId xmlns:a16="http://schemas.microsoft.com/office/drawing/2014/main" id="{D6DCBDD7-A365-49BD-9A22-62598535BEA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14"/>
            <a:extLst>
              <a:ext uri="{FF2B5EF4-FFF2-40B4-BE49-F238E27FC236}">
                <a16:creationId xmlns:a16="http://schemas.microsoft.com/office/drawing/2014/main" id="{8583F83A-B0CE-481E-A265-433E6E12E21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/>
      <p:bldP spid="4" grpId="0"/>
      <p:bldP spid="5" grpId="0"/>
      <p:bldP spid="6" grpId="0"/>
      <p:bldP spid="7" grpId="0"/>
      <p:bldP spid="8" grpId="0"/>
      <p:bldP spid="2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151</TotalTime>
  <Words>1531</Words>
  <Application>Microsoft Office PowerPoint</Application>
  <PresentationFormat>On-screen Show (4:3)</PresentationFormat>
  <Paragraphs>241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Narrow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Pearson product-moment correlation coefficient (r)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11</cp:revision>
  <dcterms:created xsi:type="dcterms:W3CDTF">2020-04-08T08:15:19Z</dcterms:created>
  <dcterms:modified xsi:type="dcterms:W3CDTF">2023-08-09T14:16:27Z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