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6" r:id="rId2"/>
    <p:sldId id="271" r:id="rId3"/>
    <p:sldId id="304" r:id="rId4"/>
    <p:sldId id="306" r:id="rId5"/>
    <p:sldId id="305" r:id="rId6"/>
    <p:sldId id="307" r:id="rId7"/>
    <p:sldId id="272" r:id="rId8"/>
    <p:sldId id="308" r:id="rId9"/>
    <p:sldId id="303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299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6600"/>
    <a:srgbClr val="01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4300C-1D14-445A-9D9D-39C2A4EAA819}" type="datetimeFigureOut">
              <a:rPr lang="en-GB" smtClean="0"/>
              <a:pPr/>
              <a:t>08/08/2023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5B982-10B9-466B-9B7C-7ADCCCDB1F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13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8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3FFBF379-E59F-447D-B6BF-3DCCEFA7A94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7654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943C9942-7E79-482C-8321-B67CA8AB39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875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D461E573-AE60-4390-87C2-E31CB7848E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009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1410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>
            <a:off x="62932" y="144930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9 Rectángulo"/>
          <p:cNvSpPr/>
          <p:nvPr/>
        </p:nvSpPr>
        <p:spPr>
          <a:xfrm>
            <a:off x="62932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10 Rectángulo"/>
          <p:cNvSpPr/>
          <p:nvPr/>
        </p:nvSpPr>
        <p:spPr>
          <a:xfrm>
            <a:off x="62932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3" name="Picture 2" descr="A close up of a cage&#10;&#10;Description automatically generated">
            <a:extLst>
              <a:ext uri="{FF2B5EF4-FFF2-40B4-BE49-F238E27FC236}">
                <a16:creationId xmlns:a16="http://schemas.microsoft.com/office/drawing/2014/main" id="{0D075517-0C4E-4FFA-B9AE-AB862B5E4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63C2F7D-6F78-4ED2-AFF9-6232EE6E4FB4}"/>
              </a:ext>
            </a:extLst>
          </p:cNvPr>
          <p:cNvSpPr txBox="1"/>
          <p:nvPr userDrawn="1"/>
        </p:nvSpPr>
        <p:spPr>
          <a:xfrm>
            <a:off x="5582392" y="406926"/>
            <a:ext cx="2729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 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1770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16 Marcador de pie de página">
            <a:extLst>
              <a:ext uri="{FF2B5EF4-FFF2-40B4-BE49-F238E27FC236}">
                <a16:creationId xmlns:a16="http://schemas.microsoft.com/office/drawing/2014/main" id="{BEF7F6C0-5ABD-4187-A5DD-D8421993A821}"/>
              </a:ext>
            </a:extLst>
          </p:cNvPr>
          <p:cNvSpPr txBox="1">
            <a:spLocks/>
          </p:cNvSpPr>
          <p:nvPr userDrawn="1"/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kumimoji="0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1" name="Picture 10" descr="A close up of a cage&#10;&#10;Description automatically generated">
            <a:extLst>
              <a:ext uri="{FF2B5EF4-FFF2-40B4-BE49-F238E27FC236}">
                <a16:creationId xmlns:a16="http://schemas.microsoft.com/office/drawing/2014/main" id="{9000ECEA-825F-459E-8E06-C98D8FE1E7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97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55100B7A-1205-4627-821D-1362C69350F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7613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CD4402E8-62EC-43FB-9A25-EF59417D4F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61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A2C9109F-FEC8-4955-93C4-FE93087E1A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5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A close up of a cage&#10;&#10;Description automatically generated">
            <a:extLst>
              <a:ext uri="{FF2B5EF4-FFF2-40B4-BE49-F238E27FC236}">
                <a16:creationId xmlns:a16="http://schemas.microsoft.com/office/drawing/2014/main" id="{58FDB510-ADB8-40A4-B225-FE93EE6083C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840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A close up of a cage&#10;&#10;Description automatically generated">
            <a:extLst>
              <a:ext uri="{FF2B5EF4-FFF2-40B4-BE49-F238E27FC236}">
                <a16:creationId xmlns:a16="http://schemas.microsoft.com/office/drawing/2014/main" id="{910FC811-F5ED-48BD-B709-770EC89A62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304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11B3CD90-7559-45CF-BCD1-B48903128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924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9E2E5CB1-6347-448D-9E48-17E7F70ECB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34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8/8/2023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12850805-EE53-4A23-AD8A-63063AB12DCE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446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61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3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7.png"/><Relationship Id="rId3" Type="http://schemas.openxmlformats.org/officeDocument/2006/relationships/image" Target="../media/image5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4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0.png"/><Relationship Id="rId15" Type="http://schemas.openxmlformats.org/officeDocument/2006/relationships/image" Target="../media/image16.png"/><Relationship Id="rId23" Type="http://schemas.openxmlformats.org/officeDocument/2006/relationships/hyperlink" Target="http://www.mathssupport.org/" TargetMode="External"/><Relationship Id="rId10" Type="http://schemas.openxmlformats.org/officeDocument/2006/relationships/image" Target="../media/image11.png"/><Relationship Id="rId19" Type="http://schemas.openxmlformats.org/officeDocument/2006/relationships/image" Target="../media/image19.png"/><Relationship Id="rId4" Type="http://schemas.openxmlformats.org/officeDocument/2006/relationships/image" Target="../media/image6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hyperlink" Target="http://www.mathssupport.org/" TargetMode="External"/><Relationship Id="rId7" Type="http://schemas.openxmlformats.org/officeDocument/2006/relationships/image" Target="../media/image28.png"/><Relationship Id="rId1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11" Type="http://schemas.openxmlformats.org/officeDocument/2006/relationships/image" Target="../media/image27.png"/><Relationship Id="rId5" Type="http://schemas.openxmlformats.org/officeDocument/2006/relationships/image" Target="../media/image23.png"/><Relationship Id="rId10" Type="http://schemas.openxmlformats.org/officeDocument/2006/relationships/image" Target="../media/image250.png"/><Relationship Id="rId4" Type="http://schemas.openxmlformats.org/officeDocument/2006/relationships/image" Target="../media/image1.png"/><Relationship Id="rId9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4.wmf"/><Relationship Id="rId7" Type="http://schemas.openxmlformats.org/officeDocument/2006/relationships/image" Target="../media/image5.wmf"/><Relationship Id="rId12" Type="http://schemas.openxmlformats.org/officeDocument/2006/relationships/hyperlink" Target="http://www.mathssupport.org/" TargetMode="External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38.png"/><Relationship Id="rId5" Type="http://schemas.openxmlformats.org/officeDocument/2006/relationships/image" Target="../media/image34.png"/><Relationship Id="rId10" Type="http://schemas.openxmlformats.org/officeDocument/2006/relationships/image" Target="../media/image30.png"/><Relationship Id="rId9" Type="http://schemas.openxmlformats.org/officeDocument/2006/relationships/image" Target="../media/image3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4.wmf"/><Relationship Id="rId7" Type="http://schemas.openxmlformats.org/officeDocument/2006/relationships/image" Target="../media/image32.png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11" Type="http://schemas.openxmlformats.org/officeDocument/2006/relationships/hyperlink" Target="http://www.mathssupport.org/" TargetMode="External"/><Relationship Id="rId5" Type="http://schemas.openxmlformats.org/officeDocument/2006/relationships/image" Target="../media/image34.png"/><Relationship Id="rId10" Type="http://schemas.openxmlformats.org/officeDocument/2006/relationships/image" Target="../media/image42.png"/><Relationship Id="rId9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51.png"/><Relationship Id="rId18" Type="http://schemas.openxmlformats.org/officeDocument/2006/relationships/image" Target="../media/image56.png"/><Relationship Id="rId3" Type="http://schemas.openxmlformats.org/officeDocument/2006/relationships/image" Target="../media/image44.png"/><Relationship Id="rId7" Type="http://schemas.openxmlformats.org/officeDocument/2006/relationships/image" Target="../media/image28.png"/><Relationship Id="rId12" Type="http://schemas.openxmlformats.org/officeDocument/2006/relationships/image" Target="../media/image50.png"/><Relationship Id="rId17" Type="http://schemas.openxmlformats.org/officeDocument/2006/relationships/image" Target="../media/image46.png"/><Relationship Id="rId2" Type="http://schemas.openxmlformats.org/officeDocument/2006/relationships/image" Target="../media/image43.png"/><Relationship Id="rId16" Type="http://schemas.openxmlformats.org/officeDocument/2006/relationships/image" Target="../media/image54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49.png"/><Relationship Id="rId15" Type="http://schemas.openxmlformats.org/officeDocument/2006/relationships/image" Target="../media/image53.png"/><Relationship Id="rId10" Type="http://schemas.openxmlformats.org/officeDocument/2006/relationships/image" Target="../media/image41.png"/><Relationship Id="rId19" Type="http://schemas.openxmlformats.org/officeDocument/2006/relationships/hyperlink" Target="http://www.mathssupport.org/" TargetMode="External"/><Relationship Id="rId4" Type="http://schemas.openxmlformats.org/officeDocument/2006/relationships/image" Target="../media/image37.png"/><Relationship Id="rId9" Type="http://schemas.openxmlformats.org/officeDocument/2006/relationships/image" Target="../media/image47.png"/><Relationship Id="rId14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9E88E9C3-09E9-41E3-B4DD-F2FFB22B6D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63550" indent="-463550" algn="l"/>
            <a:r>
              <a:rPr lang="en-US" dirty="0"/>
              <a:t>LO: To understand and calculate Variance and </a:t>
            </a:r>
            <a:r>
              <a:rPr lang="en-US"/>
              <a:t>standard deviation.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363FC0-A2DE-44DF-9D25-5A2B2EAD99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7772400" cy="1470025"/>
          </a:xfrm>
        </p:spPr>
        <p:txBody>
          <a:bodyPr>
            <a:noAutofit/>
          </a:bodyPr>
          <a:lstStyle/>
          <a:p>
            <a:r>
              <a:rPr lang="en-GB" sz="4400" dirty="0">
                <a:latin typeface="Comic Sans MS" panose="030F0702030302020204" pitchFamily="66" charset="0"/>
              </a:rPr>
              <a:t>Variance and </a:t>
            </a:r>
            <a:br>
              <a:rPr lang="en-GB" sz="4400" dirty="0">
                <a:latin typeface="Comic Sans MS" panose="030F0702030302020204" pitchFamily="66" charset="0"/>
              </a:rPr>
            </a:br>
            <a:r>
              <a:rPr lang="en-GB" sz="4400" dirty="0">
                <a:latin typeface="Comic Sans MS" panose="030F0702030302020204" pitchFamily="66" charset="0"/>
              </a:rPr>
              <a:t>Standard deviation</a:t>
            </a:r>
            <a:endParaRPr lang="en-GB" sz="4400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C04D2445-E930-456A-A44F-B874CB8ACCF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3B0C37DA-7F28-477F-856F-58AD68BC835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27 Marcador de fecha">
            <a:extLst>
              <a:ext uri="{FF2B5EF4-FFF2-40B4-BE49-F238E27FC236}">
                <a16:creationId xmlns:a16="http://schemas.microsoft.com/office/drawing/2014/main" id="{C259DC5E-61D0-4C8F-BB94-3A094C739550}"/>
              </a:ext>
            </a:extLst>
          </p:cNvPr>
          <p:cNvSpPr txBox="1">
            <a:spLocks/>
          </p:cNvSpPr>
          <p:nvPr/>
        </p:nvSpPr>
        <p:spPr>
          <a:xfrm>
            <a:off x="5915891" y="243379"/>
            <a:ext cx="2770909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BC5FDF6F-438B-4719-B23F-CF9DE862B1F0}" type="datetime3">
              <a:rPr lang="en-US" smtClean="0"/>
              <a:pPr/>
              <a:t>8 August 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373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3" name="Text Box 3"/>
          <p:cNvSpPr txBox="1">
            <a:spLocks noChangeArrowheads="1"/>
          </p:cNvSpPr>
          <p:nvPr/>
        </p:nvSpPr>
        <p:spPr bwMode="auto">
          <a:xfrm>
            <a:off x="349842" y="238875"/>
            <a:ext cx="842486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u="sng" dirty="0"/>
              <a:t>Example.</a:t>
            </a:r>
            <a:r>
              <a:rPr lang="en-GB" sz="2000" dirty="0"/>
              <a:t>	Consider the following grouped frequency distribution</a:t>
            </a:r>
          </a:p>
        </p:txBody>
      </p:sp>
      <p:graphicFrame>
        <p:nvGraphicFramePr>
          <p:cNvPr id="189509" name="Group 69"/>
          <p:cNvGraphicFramePr>
            <a:graphicFrameLocks noGrp="1"/>
          </p:cNvGraphicFramePr>
          <p:nvPr/>
        </p:nvGraphicFramePr>
        <p:xfrm>
          <a:off x="373139" y="764704"/>
          <a:ext cx="3048005" cy="2560320"/>
        </p:xfrm>
        <a:graphic>
          <a:graphicData uri="http://schemas.openxmlformats.org/drawingml/2006/table">
            <a:tbl>
              <a:tblPr/>
              <a:tblGrid>
                <a:gridCol w="1705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8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100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200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400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600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1000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89510" name="Text Box 70"/>
          <p:cNvSpPr txBox="1">
            <a:spLocks noChangeArrowheads="1"/>
          </p:cNvSpPr>
          <p:nvPr/>
        </p:nvSpPr>
        <p:spPr bwMode="auto">
          <a:xfrm>
            <a:off x="241286" y="3369186"/>
            <a:ext cx="397067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latin typeface="+mn-lt"/>
              </a:rPr>
              <a:t>If we are going to use the GDC, then we have to work out the mid points.</a:t>
            </a:r>
          </a:p>
        </p:txBody>
      </p:sp>
      <p:sp>
        <p:nvSpPr>
          <p:cNvPr id="7" name="Rectangle 6"/>
          <p:cNvSpPr/>
          <p:nvPr/>
        </p:nvSpPr>
        <p:spPr>
          <a:xfrm>
            <a:off x="2593544" y="779082"/>
            <a:ext cx="9291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i="1" baseline="-25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8" name="Rectangle 7"/>
          <p:cNvSpPr/>
          <p:nvPr/>
        </p:nvSpPr>
        <p:spPr>
          <a:xfrm>
            <a:off x="2778713" y="1148591"/>
            <a:ext cx="4667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50</a:t>
            </a:r>
          </a:p>
        </p:txBody>
      </p:sp>
      <p:sp>
        <p:nvSpPr>
          <p:cNvPr id="9" name="Rectangle 8"/>
          <p:cNvSpPr/>
          <p:nvPr/>
        </p:nvSpPr>
        <p:spPr>
          <a:xfrm>
            <a:off x="2726617" y="1558573"/>
            <a:ext cx="570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150</a:t>
            </a:r>
          </a:p>
        </p:txBody>
      </p:sp>
      <p:sp>
        <p:nvSpPr>
          <p:cNvPr id="10" name="Rectangle 9"/>
          <p:cNvSpPr/>
          <p:nvPr/>
        </p:nvSpPr>
        <p:spPr>
          <a:xfrm>
            <a:off x="2708183" y="1932920"/>
            <a:ext cx="607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300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08182" y="2302252"/>
            <a:ext cx="607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500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715529" y="2671584"/>
            <a:ext cx="607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800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134355" y="2955692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800" dirty="0"/>
              <a:t>72</a:t>
            </a:r>
          </a:p>
        </p:txBody>
      </p:sp>
      <p:sp>
        <p:nvSpPr>
          <p:cNvPr id="2" name="Rectangle 1"/>
          <p:cNvSpPr/>
          <p:nvPr/>
        </p:nvSpPr>
        <p:spPr>
          <a:xfrm>
            <a:off x="2603507" y="731968"/>
            <a:ext cx="848608" cy="26860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74181" y="1092775"/>
            <a:ext cx="2232248" cy="446449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075290" y="825248"/>
            <a:ext cx="12922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Turn on the GDC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222177" y="1517923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MENU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254773" y="1525323"/>
            <a:ext cx="3947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2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592889" y="1540534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STAT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DED3C1FE-2F89-4555-A2BF-8B803CC885E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F7298DD9-28E0-42CB-AA26-418477292A6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45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510" grpId="0"/>
      <p:bldP spid="8" grpId="0"/>
      <p:bldP spid="9" grpId="0"/>
      <p:bldP spid="10" grpId="0"/>
      <p:bldP spid="11" grpId="0"/>
      <p:bldP spid="12" grpId="0"/>
      <p:bldP spid="2" grpId="0" animBg="1"/>
      <p:bldP spid="5" grpId="0"/>
      <p:bldP spid="68" grpId="0"/>
      <p:bldP spid="69" grpId="0"/>
      <p:bldP spid="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78783" y="1114660"/>
            <a:ext cx="2232248" cy="4608513"/>
          </a:xfrm>
          <a:prstGeom prst="rect">
            <a:avLst/>
          </a:prstGeom>
        </p:spPr>
      </p:pic>
      <p:sp>
        <p:nvSpPr>
          <p:cNvPr id="189443" name="Text Box 3"/>
          <p:cNvSpPr txBox="1">
            <a:spLocks noChangeArrowheads="1"/>
          </p:cNvSpPr>
          <p:nvPr/>
        </p:nvSpPr>
        <p:spPr bwMode="auto">
          <a:xfrm>
            <a:off x="349842" y="238875"/>
            <a:ext cx="842486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u="sng" dirty="0"/>
              <a:t>Example.</a:t>
            </a:r>
            <a:r>
              <a:rPr lang="en-GB" sz="2000" dirty="0"/>
              <a:t>	Consider the following grouped frequency distribution</a:t>
            </a:r>
          </a:p>
        </p:txBody>
      </p:sp>
      <p:graphicFrame>
        <p:nvGraphicFramePr>
          <p:cNvPr id="189509" name="Group 69"/>
          <p:cNvGraphicFramePr>
            <a:graphicFrameLocks noGrp="1"/>
          </p:cNvGraphicFramePr>
          <p:nvPr/>
        </p:nvGraphicFramePr>
        <p:xfrm>
          <a:off x="373139" y="764704"/>
          <a:ext cx="3048005" cy="2560320"/>
        </p:xfrm>
        <a:graphic>
          <a:graphicData uri="http://schemas.openxmlformats.org/drawingml/2006/table">
            <a:tbl>
              <a:tblPr/>
              <a:tblGrid>
                <a:gridCol w="1705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8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100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200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400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600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1000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89510" name="Text Box 70"/>
          <p:cNvSpPr txBox="1">
            <a:spLocks noChangeArrowheads="1"/>
          </p:cNvSpPr>
          <p:nvPr/>
        </p:nvSpPr>
        <p:spPr bwMode="auto">
          <a:xfrm>
            <a:off x="241286" y="3369186"/>
            <a:ext cx="397067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latin typeface="+mn-lt"/>
              </a:rPr>
              <a:t>If we are going to use the GDC, then we have to work out the mid points.</a:t>
            </a:r>
          </a:p>
        </p:txBody>
      </p:sp>
      <p:sp>
        <p:nvSpPr>
          <p:cNvPr id="7" name="Rectangle 6"/>
          <p:cNvSpPr/>
          <p:nvPr/>
        </p:nvSpPr>
        <p:spPr>
          <a:xfrm>
            <a:off x="2552892" y="779082"/>
            <a:ext cx="10104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 </a:t>
            </a:r>
            <a:r>
              <a:rPr lang="en-GB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i="1" baseline="-25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8" name="Rectangle 7"/>
          <p:cNvSpPr/>
          <p:nvPr/>
        </p:nvSpPr>
        <p:spPr>
          <a:xfrm>
            <a:off x="2791537" y="1148591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50</a:t>
            </a:r>
          </a:p>
        </p:txBody>
      </p:sp>
      <p:sp>
        <p:nvSpPr>
          <p:cNvPr id="9" name="Rectangle 8"/>
          <p:cNvSpPr/>
          <p:nvPr/>
        </p:nvSpPr>
        <p:spPr>
          <a:xfrm>
            <a:off x="2727418" y="1558573"/>
            <a:ext cx="5693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150</a:t>
            </a:r>
          </a:p>
        </p:txBody>
      </p:sp>
      <p:sp>
        <p:nvSpPr>
          <p:cNvPr id="10" name="Rectangle 9"/>
          <p:cNvSpPr/>
          <p:nvPr/>
        </p:nvSpPr>
        <p:spPr>
          <a:xfrm>
            <a:off x="2727419" y="1932920"/>
            <a:ext cx="5693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300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27418" y="2302252"/>
            <a:ext cx="5693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500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734765" y="2671584"/>
            <a:ext cx="5693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800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121531" y="2955692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72</a:t>
            </a:r>
          </a:p>
        </p:txBody>
      </p:sp>
      <p:sp>
        <p:nvSpPr>
          <p:cNvPr id="5" name="Rectangle 4"/>
          <p:cNvSpPr/>
          <p:nvPr/>
        </p:nvSpPr>
        <p:spPr>
          <a:xfrm>
            <a:off x="5075290" y="825248"/>
            <a:ext cx="12922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Turn on the GDC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222177" y="1517923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MENU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254773" y="1525323"/>
            <a:ext cx="3947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2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592889" y="1540534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STAT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211960" y="1951035"/>
            <a:ext cx="24188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Type in the values of MP in list 1 and the values of frequency in list 2</a:t>
            </a: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3E855063-C4BF-42DB-9A89-AB5388B11E5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AC1E3FD7-8DEA-4762-9051-08DB47287FF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954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78783" y="1114660"/>
            <a:ext cx="2232248" cy="4608513"/>
          </a:xfrm>
          <a:prstGeom prst="rect">
            <a:avLst/>
          </a:prstGeom>
        </p:spPr>
      </p:pic>
      <p:sp>
        <p:nvSpPr>
          <p:cNvPr id="189443" name="Text Box 3"/>
          <p:cNvSpPr txBox="1">
            <a:spLocks noChangeArrowheads="1"/>
          </p:cNvSpPr>
          <p:nvPr/>
        </p:nvSpPr>
        <p:spPr bwMode="auto">
          <a:xfrm>
            <a:off x="349842" y="238875"/>
            <a:ext cx="842486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u="sng" dirty="0"/>
              <a:t>Example.</a:t>
            </a:r>
            <a:r>
              <a:rPr lang="en-GB" sz="2000" dirty="0"/>
              <a:t>	Consider the following grouped frequency distribution</a:t>
            </a:r>
          </a:p>
        </p:txBody>
      </p:sp>
      <p:graphicFrame>
        <p:nvGraphicFramePr>
          <p:cNvPr id="189509" name="Group 69"/>
          <p:cNvGraphicFramePr>
            <a:graphicFrameLocks noGrp="1"/>
          </p:cNvGraphicFramePr>
          <p:nvPr/>
        </p:nvGraphicFramePr>
        <p:xfrm>
          <a:off x="373139" y="764704"/>
          <a:ext cx="3048005" cy="2560320"/>
        </p:xfrm>
        <a:graphic>
          <a:graphicData uri="http://schemas.openxmlformats.org/drawingml/2006/table">
            <a:tbl>
              <a:tblPr/>
              <a:tblGrid>
                <a:gridCol w="1705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8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100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200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400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600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1000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89510" name="Text Box 70"/>
          <p:cNvSpPr txBox="1">
            <a:spLocks noChangeArrowheads="1"/>
          </p:cNvSpPr>
          <p:nvPr/>
        </p:nvSpPr>
        <p:spPr bwMode="auto">
          <a:xfrm>
            <a:off x="241286" y="3369186"/>
            <a:ext cx="397067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latin typeface="+mn-lt"/>
              </a:rPr>
              <a:t>If we are going to use the GDC, then we have to work out the mid points.</a:t>
            </a:r>
          </a:p>
        </p:txBody>
      </p:sp>
      <p:sp>
        <p:nvSpPr>
          <p:cNvPr id="7" name="Rectangle 6"/>
          <p:cNvSpPr/>
          <p:nvPr/>
        </p:nvSpPr>
        <p:spPr>
          <a:xfrm>
            <a:off x="2552892" y="779082"/>
            <a:ext cx="10104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 </a:t>
            </a:r>
            <a:r>
              <a:rPr lang="en-GB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i="1" baseline="-25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8" name="Rectangle 7"/>
          <p:cNvSpPr/>
          <p:nvPr/>
        </p:nvSpPr>
        <p:spPr>
          <a:xfrm>
            <a:off x="2791537" y="1148591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50</a:t>
            </a:r>
          </a:p>
        </p:txBody>
      </p:sp>
      <p:sp>
        <p:nvSpPr>
          <p:cNvPr id="9" name="Rectangle 8"/>
          <p:cNvSpPr/>
          <p:nvPr/>
        </p:nvSpPr>
        <p:spPr>
          <a:xfrm>
            <a:off x="2727418" y="1558573"/>
            <a:ext cx="5693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150</a:t>
            </a:r>
          </a:p>
        </p:txBody>
      </p:sp>
      <p:sp>
        <p:nvSpPr>
          <p:cNvPr id="10" name="Rectangle 9"/>
          <p:cNvSpPr/>
          <p:nvPr/>
        </p:nvSpPr>
        <p:spPr>
          <a:xfrm>
            <a:off x="2727419" y="1932920"/>
            <a:ext cx="5693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300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27418" y="2302252"/>
            <a:ext cx="5693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500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734765" y="2671584"/>
            <a:ext cx="5693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800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121531" y="2955692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72</a:t>
            </a:r>
          </a:p>
        </p:txBody>
      </p:sp>
      <p:sp>
        <p:nvSpPr>
          <p:cNvPr id="5" name="Rectangle 4"/>
          <p:cNvSpPr/>
          <p:nvPr/>
        </p:nvSpPr>
        <p:spPr>
          <a:xfrm>
            <a:off x="5075290" y="825248"/>
            <a:ext cx="12922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Turn on the GDC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222177" y="1517923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MENU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254773" y="1525323"/>
            <a:ext cx="3947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2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592889" y="1540534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STAT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211959" y="1951035"/>
            <a:ext cx="235427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Type in the values of MP in list 1 and the values of frequency in list 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191056" y="3890027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F2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865959" y="3915629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CALC</a:t>
            </a:r>
          </a:p>
        </p:txBody>
      </p:sp>
      <p:sp>
        <p:nvSpPr>
          <p:cNvPr id="22" name="Rectangle 21">
            <a:hlinkClick r:id="rId3"/>
            <a:extLst>
              <a:ext uri="{FF2B5EF4-FFF2-40B4-BE49-F238E27FC236}">
                <a16:creationId xmlns:a16="http://schemas.microsoft.com/office/drawing/2014/main" id="{E21EA243-C017-481D-AB22-2B041019420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3"/>
            <a:extLst>
              <a:ext uri="{FF2B5EF4-FFF2-40B4-BE49-F238E27FC236}">
                <a16:creationId xmlns:a16="http://schemas.microsoft.com/office/drawing/2014/main" id="{2EB51BE5-1F96-45F1-B8DF-DCC01FB3F62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784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04796" y="1148414"/>
            <a:ext cx="2232248" cy="4608513"/>
          </a:xfrm>
          <a:prstGeom prst="rect">
            <a:avLst/>
          </a:prstGeom>
        </p:spPr>
      </p:pic>
      <p:sp>
        <p:nvSpPr>
          <p:cNvPr id="189443" name="Text Box 3"/>
          <p:cNvSpPr txBox="1">
            <a:spLocks noChangeArrowheads="1"/>
          </p:cNvSpPr>
          <p:nvPr/>
        </p:nvSpPr>
        <p:spPr bwMode="auto">
          <a:xfrm>
            <a:off x="349842" y="238875"/>
            <a:ext cx="842486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u="sng" dirty="0"/>
              <a:t>Example.</a:t>
            </a:r>
            <a:r>
              <a:rPr lang="en-GB" sz="2000" dirty="0"/>
              <a:t>	Consider the following grouped frequency distribution</a:t>
            </a:r>
          </a:p>
        </p:txBody>
      </p:sp>
      <p:graphicFrame>
        <p:nvGraphicFramePr>
          <p:cNvPr id="189509" name="Group 69"/>
          <p:cNvGraphicFramePr>
            <a:graphicFrameLocks noGrp="1"/>
          </p:cNvGraphicFramePr>
          <p:nvPr/>
        </p:nvGraphicFramePr>
        <p:xfrm>
          <a:off x="373139" y="764704"/>
          <a:ext cx="3048005" cy="2560320"/>
        </p:xfrm>
        <a:graphic>
          <a:graphicData uri="http://schemas.openxmlformats.org/drawingml/2006/table">
            <a:tbl>
              <a:tblPr/>
              <a:tblGrid>
                <a:gridCol w="1705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8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100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200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400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600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1000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89510" name="Text Box 70"/>
          <p:cNvSpPr txBox="1">
            <a:spLocks noChangeArrowheads="1"/>
          </p:cNvSpPr>
          <p:nvPr/>
        </p:nvSpPr>
        <p:spPr bwMode="auto">
          <a:xfrm>
            <a:off x="241286" y="3369186"/>
            <a:ext cx="397067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latin typeface="+mn-lt"/>
              </a:rPr>
              <a:t>If we are going to use the GDC, then we have to work out the mid points.</a:t>
            </a:r>
          </a:p>
        </p:txBody>
      </p:sp>
      <p:sp>
        <p:nvSpPr>
          <p:cNvPr id="7" name="Rectangle 6"/>
          <p:cNvSpPr/>
          <p:nvPr/>
        </p:nvSpPr>
        <p:spPr>
          <a:xfrm>
            <a:off x="2552892" y="779082"/>
            <a:ext cx="10104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 </a:t>
            </a:r>
            <a:r>
              <a:rPr lang="en-GB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i="1" baseline="-25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8" name="Rectangle 7"/>
          <p:cNvSpPr/>
          <p:nvPr/>
        </p:nvSpPr>
        <p:spPr>
          <a:xfrm>
            <a:off x="2791537" y="1148591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50</a:t>
            </a:r>
          </a:p>
        </p:txBody>
      </p:sp>
      <p:sp>
        <p:nvSpPr>
          <p:cNvPr id="9" name="Rectangle 8"/>
          <p:cNvSpPr/>
          <p:nvPr/>
        </p:nvSpPr>
        <p:spPr>
          <a:xfrm>
            <a:off x="2727418" y="1558573"/>
            <a:ext cx="5693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150</a:t>
            </a:r>
          </a:p>
        </p:txBody>
      </p:sp>
      <p:sp>
        <p:nvSpPr>
          <p:cNvPr id="10" name="Rectangle 9"/>
          <p:cNvSpPr/>
          <p:nvPr/>
        </p:nvSpPr>
        <p:spPr>
          <a:xfrm>
            <a:off x="2727419" y="1932920"/>
            <a:ext cx="5693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300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27418" y="2302252"/>
            <a:ext cx="5693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500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734765" y="2671584"/>
            <a:ext cx="5693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800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108707" y="2955692"/>
            <a:ext cx="4667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72</a:t>
            </a:r>
          </a:p>
        </p:txBody>
      </p:sp>
      <p:sp>
        <p:nvSpPr>
          <p:cNvPr id="5" name="Rectangle 4"/>
          <p:cNvSpPr/>
          <p:nvPr/>
        </p:nvSpPr>
        <p:spPr>
          <a:xfrm>
            <a:off x="5075290" y="825248"/>
            <a:ext cx="12922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Turn on the GDC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222177" y="1517923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MENU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254773" y="1525323"/>
            <a:ext cx="3947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2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592889" y="1540534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STAT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211960" y="1951035"/>
            <a:ext cx="23928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Type in the values of MP in list 1 and the values of frequency in list 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191056" y="3890027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F2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865959" y="3915629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CALC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165041" y="4315739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F6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839944" y="4341341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SET</a:t>
            </a:r>
          </a:p>
        </p:txBody>
      </p:sp>
      <p:sp>
        <p:nvSpPr>
          <p:cNvPr id="24" name="Rectangle 23">
            <a:hlinkClick r:id="rId3"/>
            <a:extLst>
              <a:ext uri="{FF2B5EF4-FFF2-40B4-BE49-F238E27FC236}">
                <a16:creationId xmlns:a16="http://schemas.microsoft.com/office/drawing/2014/main" id="{BA5330CD-8137-455B-B617-936F95AD97C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hlinkClick r:id="rId3"/>
            <a:extLst>
              <a:ext uri="{FF2B5EF4-FFF2-40B4-BE49-F238E27FC236}">
                <a16:creationId xmlns:a16="http://schemas.microsoft.com/office/drawing/2014/main" id="{B626D4F9-131B-4742-B60B-DF74FC80EE6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794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04796" y="1144338"/>
            <a:ext cx="2232248" cy="4608513"/>
          </a:xfrm>
          <a:prstGeom prst="rect">
            <a:avLst/>
          </a:prstGeom>
        </p:spPr>
      </p:pic>
      <p:sp>
        <p:nvSpPr>
          <p:cNvPr id="189443" name="Text Box 3"/>
          <p:cNvSpPr txBox="1">
            <a:spLocks noChangeArrowheads="1"/>
          </p:cNvSpPr>
          <p:nvPr/>
        </p:nvSpPr>
        <p:spPr bwMode="auto">
          <a:xfrm>
            <a:off x="349842" y="238875"/>
            <a:ext cx="842486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u="sng" dirty="0">
                <a:latin typeface="+mn-lt"/>
              </a:rPr>
              <a:t>Example.</a:t>
            </a:r>
            <a:r>
              <a:rPr lang="en-GB" sz="2000" dirty="0">
                <a:latin typeface="+mn-lt"/>
              </a:rPr>
              <a:t>	Consider the following grouped frequency distribution</a:t>
            </a:r>
          </a:p>
        </p:txBody>
      </p:sp>
      <p:graphicFrame>
        <p:nvGraphicFramePr>
          <p:cNvPr id="189509" name="Group 69"/>
          <p:cNvGraphicFramePr>
            <a:graphicFrameLocks noGrp="1"/>
          </p:cNvGraphicFramePr>
          <p:nvPr/>
        </p:nvGraphicFramePr>
        <p:xfrm>
          <a:off x="373139" y="764704"/>
          <a:ext cx="3048005" cy="2560320"/>
        </p:xfrm>
        <a:graphic>
          <a:graphicData uri="http://schemas.openxmlformats.org/drawingml/2006/table">
            <a:tbl>
              <a:tblPr/>
              <a:tblGrid>
                <a:gridCol w="1705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8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100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200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400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600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1000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89510" name="Text Box 70"/>
          <p:cNvSpPr txBox="1">
            <a:spLocks noChangeArrowheads="1"/>
          </p:cNvSpPr>
          <p:nvPr/>
        </p:nvSpPr>
        <p:spPr bwMode="auto">
          <a:xfrm>
            <a:off x="241286" y="3369186"/>
            <a:ext cx="397067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latin typeface="+mn-lt"/>
              </a:rPr>
              <a:t>If we are going to use the GDC, then we have to work out the mid points.</a:t>
            </a:r>
          </a:p>
        </p:txBody>
      </p:sp>
      <p:sp>
        <p:nvSpPr>
          <p:cNvPr id="7" name="Rectangle 6"/>
          <p:cNvSpPr/>
          <p:nvPr/>
        </p:nvSpPr>
        <p:spPr>
          <a:xfrm>
            <a:off x="2552892" y="779082"/>
            <a:ext cx="10104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 </a:t>
            </a:r>
            <a:r>
              <a:rPr lang="en-GB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i="1" baseline="-25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8" name="Rectangle 7"/>
          <p:cNvSpPr/>
          <p:nvPr/>
        </p:nvSpPr>
        <p:spPr>
          <a:xfrm>
            <a:off x="2791537" y="1148591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50</a:t>
            </a:r>
          </a:p>
        </p:txBody>
      </p:sp>
      <p:sp>
        <p:nvSpPr>
          <p:cNvPr id="9" name="Rectangle 8"/>
          <p:cNvSpPr/>
          <p:nvPr/>
        </p:nvSpPr>
        <p:spPr>
          <a:xfrm>
            <a:off x="2727418" y="1558573"/>
            <a:ext cx="5693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150</a:t>
            </a:r>
          </a:p>
        </p:txBody>
      </p:sp>
      <p:sp>
        <p:nvSpPr>
          <p:cNvPr id="10" name="Rectangle 9"/>
          <p:cNvSpPr/>
          <p:nvPr/>
        </p:nvSpPr>
        <p:spPr>
          <a:xfrm>
            <a:off x="2727419" y="1932920"/>
            <a:ext cx="5693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300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27418" y="2302252"/>
            <a:ext cx="5693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500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734765" y="2671584"/>
            <a:ext cx="5693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800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121531" y="2955692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72</a:t>
            </a:r>
          </a:p>
        </p:txBody>
      </p:sp>
      <p:sp>
        <p:nvSpPr>
          <p:cNvPr id="5" name="Rectangle 4"/>
          <p:cNvSpPr/>
          <p:nvPr/>
        </p:nvSpPr>
        <p:spPr>
          <a:xfrm>
            <a:off x="5075290" y="825248"/>
            <a:ext cx="12922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Turn on the GDC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222177" y="1517923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MENU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254773" y="1525323"/>
            <a:ext cx="3947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2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592889" y="1540534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STAT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211960" y="1951035"/>
            <a:ext cx="23565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Type in the values of MP in list 1 and the values of frequency in list 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191056" y="3890027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F2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865959" y="3915629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CALC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165041" y="4315739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F6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839944" y="4341341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SET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172701" y="4648234"/>
            <a:ext cx="219487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Scroll down to 1 </a:t>
            </a:r>
            <a:r>
              <a:rPr lang="en-GB" sz="2000" dirty="0" err="1">
                <a:latin typeface="+mn-lt"/>
              </a:rPr>
              <a:t>Var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Freq</a:t>
            </a:r>
            <a:r>
              <a:rPr lang="en-GB" sz="2000" dirty="0">
                <a:latin typeface="+mn-lt"/>
              </a:rPr>
              <a:t> and press F2  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192392" y="5628964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EXE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131269" y="5628964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EXIT</a:t>
            </a:r>
          </a:p>
        </p:txBody>
      </p:sp>
      <p:sp>
        <p:nvSpPr>
          <p:cNvPr id="27" name="Rectangle 26">
            <a:hlinkClick r:id="rId3"/>
            <a:extLst>
              <a:ext uri="{FF2B5EF4-FFF2-40B4-BE49-F238E27FC236}">
                <a16:creationId xmlns:a16="http://schemas.microsoft.com/office/drawing/2014/main" id="{59FD9419-5316-4DE2-996E-F67ACB07A33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hlinkClick r:id="rId3"/>
            <a:extLst>
              <a:ext uri="{FF2B5EF4-FFF2-40B4-BE49-F238E27FC236}">
                <a16:creationId xmlns:a16="http://schemas.microsoft.com/office/drawing/2014/main" id="{FC554EBC-2A82-4B59-9FD1-CD0F32BEC7C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856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17534" y="1168168"/>
            <a:ext cx="2232248" cy="4608512"/>
          </a:xfrm>
          <a:prstGeom prst="rect">
            <a:avLst/>
          </a:prstGeom>
        </p:spPr>
      </p:pic>
      <p:sp>
        <p:nvSpPr>
          <p:cNvPr id="189443" name="Text Box 3"/>
          <p:cNvSpPr txBox="1">
            <a:spLocks noChangeArrowheads="1"/>
          </p:cNvSpPr>
          <p:nvPr/>
        </p:nvSpPr>
        <p:spPr bwMode="auto">
          <a:xfrm>
            <a:off x="349842" y="238875"/>
            <a:ext cx="842486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u="sng" dirty="0">
                <a:latin typeface="+mn-lt"/>
              </a:rPr>
              <a:t>Example.</a:t>
            </a:r>
            <a:r>
              <a:rPr lang="en-GB" sz="2000" dirty="0">
                <a:latin typeface="+mn-lt"/>
              </a:rPr>
              <a:t>	Consider the following grouped frequency distribution</a:t>
            </a:r>
          </a:p>
        </p:txBody>
      </p:sp>
      <p:graphicFrame>
        <p:nvGraphicFramePr>
          <p:cNvPr id="189509" name="Group 69"/>
          <p:cNvGraphicFramePr>
            <a:graphicFrameLocks noGrp="1"/>
          </p:cNvGraphicFramePr>
          <p:nvPr/>
        </p:nvGraphicFramePr>
        <p:xfrm>
          <a:off x="373139" y="764704"/>
          <a:ext cx="3048005" cy="2560320"/>
        </p:xfrm>
        <a:graphic>
          <a:graphicData uri="http://schemas.openxmlformats.org/drawingml/2006/table">
            <a:tbl>
              <a:tblPr/>
              <a:tblGrid>
                <a:gridCol w="1705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8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100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200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400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600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1000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89510" name="Text Box 70"/>
          <p:cNvSpPr txBox="1">
            <a:spLocks noChangeArrowheads="1"/>
          </p:cNvSpPr>
          <p:nvPr/>
        </p:nvSpPr>
        <p:spPr bwMode="auto">
          <a:xfrm>
            <a:off x="241286" y="3369186"/>
            <a:ext cx="397067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latin typeface="+mn-lt"/>
              </a:rPr>
              <a:t>If we are going to use the GDC, then we have to work out the mid points.</a:t>
            </a:r>
          </a:p>
        </p:txBody>
      </p:sp>
      <p:sp>
        <p:nvSpPr>
          <p:cNvPr id="7" name="Rectangle 6"/>
          <p:cNvSpPr/>
          <p:nvPr/>
        </p:nvSpPr>
        <p:spPr>
          <a:xfrm>
            <a:off x="2552892" y="779082"/>
            <a:ext cx="10104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 </a:t>
            </a:r>
            <a:r>
              <a:rPr lang="en-GB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i="1" baseline="-25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8" name="Rectangle 7"/>
          <p:cNvSpPr/>
          <p:nvPr/>
        </p:nvSpPr>
        <p:spPr>
          <a:xfrm>
            <a:off x="2791537" y="1148591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50</a:t>
            </a:r>
          </a:p>
        </p:txBody>
      </p:sp>
      <p:sp>
        <p:nvSpPr>
          <p:cNvPr id="9" name="Rectangle 8"/>
          <p:cNvSpPr/>
          <p:nvPr/>
        </p:nvSpPr>
        <p:spPr>
          <a:xfrm>
            <a:off x="2727418" y="1558573"/>
            <a:ext cx="5693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150</a:t>
            </a:r>
          </a:p>
        </p:txBody>
      </p:sp>
      <p:sp>
        <p:nvSpPr>
          <p:cNvPr id="10" name="Rectangle 9"/>
          <p:cNvSpPr/>
          <p:nvPr/>
        </p:nvSpPr>
        <p:spPr>
          <a:xfrm>
            <a:off x="2727419" y="1932920"/>
            <a:ext cx="5693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300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27418" y="2302252"/>
            <a:ext cx="5693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500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734765" y="2671584"/>
            <a:ext cx="5693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800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121531" y="2955692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72</a:t>
            </a:r>
          </a:p>
        </p:txBody>
      </p:sp>
      <p:sp>
        <p:nvSpPr>
          <p:cNvPr id="5" name="Rectangle 4"/>
          <p:cNvSpPr/>
          <p:nvPr/>
        </p:nvSpPr>
        <p:spPr>
          <a:xfrm>
            <a:off x="5075290" y="825248"/>
            <a:ext cx="12922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Turn on the GDC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222177" y="1517923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MENU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254773" y="1525323"/>
            <a:ext cx="3947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2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592889" y="1540534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STAT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211960" y="1951035"/>
            <a:ext cx="240557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Type in the values of MP in list 1 and the values of frequency in list 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191056" y="3890027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F2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865959" y="3915629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CALC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165041" y="4315739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F6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839944" y="4341341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SET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172701" y="4648234"/>
            <a:ext cx="219487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Scroll down to 1 </a:t>
            </a:r>
            <a:r>
              <a:rPr lang="en-GB" sz="2000" dirty="0" err="1">
                <a:latin typeface="+mn-lt"/>
              </a:rPr>
              <a:t>Var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Freq</a:t>
            </a:r>
            <a:r>
              <a:rPr lang="en-GB" sz="2000" dirty="0">
                <a:latin typeface="+mn-lt"/>
              </a:rPr>
              <a:t> and press F2  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192392" y="5628964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EXE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131269" y="5628964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EXIT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220364" y="6003472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F1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895267" y="6029074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1 VAR</a:t>
            </a:r>
          </a:p>
        </p:txBody>
      </p:sp>
      <p:sp>
        <p:nvSpPr>
          <p:cNvPr id="29" name="Rectangle 28">
            <a:hlinkClick r:id="rId3"/>
            <a:extLst>
              <a:ext uri="{FF2B5EF4-FFF2-40B4-BE49-F238E27FC236}">
                <a16:creationId xmlns:a16="http://schemas.microsoft.com/office/drawing/2014/main" id="{D611CEA1-D93A-48AC-B3D9-70F5B705CB7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hlinkClick r:id="rId3"/>
            <a:extLst>
              <a:ext uri="{FF2B5EF4-FFF2-40B4-BE49-F238E27FC236}">
                <a16:creationId xmlns:a16="http://schemas.microsoft.com/office/drawing/2014/main" id="{537A1442-DE71-492A-8198-DF0DEC5EB97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068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17534" y="1148414"/>
            <a:ext cx="2232248" cy="4608513"/>
          </a:xfrm>
          <a:prstGeom prst="rect">
            <a:avLst/>
          </a:prstGeom>
        </p:spPr>
      </p:pic>
      <p:sp>
        <p:nvSpPr>
          <p:cNvPr id="189443" name="Text Box 3"/>
          <p:cNvSpPr txBox="1">
            <a:spLocks noChangeArrowheads="1"/>
          </p:cNvSpPr>
          <p:nvPr/>
        </p:nvSpPr>
        <p:spPr bwMode="auto">
          <a:xfrm>
            <a:off x="349842" y="238875"/>
            <a:ext cx="842486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u="sng" dirty="0">
                <a:latin typeface="+mn-lt"/>
              </a:rPr>
              <a:t>Example.</a:t>
            </a:r>
            <a:r>
              <a:rPr lang="en-GB" sz="2000" dirty="0">
                <a:latin typeface="+mn-lt"/>
              </a:rPr>
              <a:t>	Consider the following grouped frequency distribution</a:t>
            </a:r>
          </a:p>
        </p:txBody>
      </p:sp>
      <p:graphicFrame>
        <p:nvGraphicFramePr>
          <p:cNvPr id="189509" name="Group 69"/>
          <p:cNvGraphicFramePr>
            <a:graphicFrameLocks noGrp="1"/>
          </p:cNvGraphicFramePr>
          <p:nvPr/>
        </p:nvGraphicFramePr>
        <p:xfrm>
          <a:off x="373139" y="764704"/>
          <a:ext cx="3048005" cy="2560320"/>
        </p:xfrm>
        <a:graphic>
          <a:graphicData uri="http://schemas.openxmlformats.org/drawingml/2006/table">
            <a:tbl>
              <a:tblPr/>
              <a:tblGrid>
                <a:gridCol w="1705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8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100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200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400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600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1000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89510" name="Text Box 70"/>
          <p:cNvSpPr txBox="1">
            <a:spLocks noChangeArrowheads="1"/>
          </p:cNvSpPr>
          <p:nvPr/>
        </p:nvSpPr>
        <p:spPr bwMode="auto">
          <a:xfrm>
            <a:off x="241286" y="3369186"/>
            <a:ext cx="397067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latin typeface="+mn-lt"/>
              </a:rPr>
              <a:t>If we are going to use the GDC, then we have to work out the mid points.</a:t>
            </a:r>
          </a:p>
        </p:txBody>
      </p:sp>
      <p:sp>
        <p:nvSpPr>
          <p:cNvPr id="7" name="Rectangle 6"/>
          <p:cNvSpPr/>
          <p:nvPr/>
        </p:nvSpPr>
        <p:spPr>
          <a:xfrm>
            <a:off x="2552892" y="779082"/>
            <a:ext cx="10104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 </a:t>
            </a:r>
            <a:r>
              <a:rPr lang="en-GB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i="1" baseline="-25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8" name="Rectangle 7"/>
          <p:cNvSpPr/>
          <p:nvPr/>
        </p:nvSpPr>
        <p:spPr>
          <a:xfrm>
            <a:off x="2791537" y="1148591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50</a:t>
            </a:r>
          </a:p>
        </p:txBody>
      </p:sp>
      <p:sp>
        <p:nvSpPr>
          <p:cNvPr id="9" name="Rectangle 8"/>
          <p:cNvSpPr/>
          <p:nvPr/>
        </p:nvSpPr>
        <p:spPr>
          <a:xfrm>
            <a:off x="2727418" y="1558573"/>
            <a:ext cx="5693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150</a:t>
            </a:r>
          </a:p>
        </p:txBody>
      </p:sp>
      <p:sp>
        <p:nvSpPr>
          <p:cNvPr id="10" name="Rectangle 9"/>
          <p:cNvSpPr/>
          <p:nvPr/>
        </p:nvSpPr>
        <p:spPr>
          <a:xfrm>
            <a:off x="2727419" y="1932920"/>
            <a:ext cx="5693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300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27418" y="2302252"/>
            <a:ext cx="5693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500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734765" y="2671584"/>
            <a:ext cx="5693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800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121531" y="2955692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72</a:t>
            </a:r>
          </a:p>
        </p:txBody>
      </p:sp>
      <p:sp>
        <p:nvSpPr>
          <p:cNvPr id="5" name="Rectangle 4"/>
          <p:cNvSpPr/>
          <p:nvPr/>
        </p:nvSpPr>
        <p:spPr>
          <a:xfrm>
            <a:off x="5075290" y="825248"/>
            <a:ext cx="12922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Turn on the GDC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222177" y="1517923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MENU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254773" y="1525323"/>
            <a:ext cx="3947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2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592889" y="1540534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STAT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211960" y="1951035"/>
            <a:ext cx="23565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Type in the values of MP in list 1 and the values of frequency in list 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191056" y="3890027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F2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865959" y="3915629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CALC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165041" y="4315739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F6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839944" y="4341341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SET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172701" y="4648234"/>
            <a:ext cx="219487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Scroll down to 1 </a:t>
            </a:r>
            <a:r>
              <a:rPr lang="en-GB" sz="2000" dirty="0" err="1">
                <a:latin typeface="+mn-lt"/>
              </a:rPr>
              <a:t>Var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>
                <a:latin typeface="+mn-lt"/>
              </a:rPr>
              <a:t>Freq</a:t>
            </a:r>
            <a:r>
              <a:rPr lang="en-GB" sz="2000" dirty="0">
                <a:latin typeface="+mn-lt"/>
              </a:rPr>
              <a:t> and press F2  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192392" y="5628964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EXE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131269" y="5628964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EXIT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220364" y="6003472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F1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895267" y="6029074"/>
            <a:ext cx="1037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1 VAR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169188" y="6212974"/>
                <a:ext cx="96398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9188" y="6212974"/>
                <a:ext cx="963982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/>
          <p:cNvSpPr/>
          <p:nvPr/>
        </p:nvSpPr>
        <p:spPr>
          <a:xfrm>
            <a:off x="6998574" y="6243752"/>
            <a:ext cx="9476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244.02</a:t>
            </a:r>
          </a:p>
        </p:txBody>
      </p:sp>
      <p:sp>
        <p:nvSpPr>
          <p:cNvPr id="31" name="Rectangle 30">
            <a:hlinkClick r:id="rId4"/>
            <a:extLst>
              <a:ext uri="{FF2B5EF4-FFF2-40B4-BE49-F238E27FC236}">
                <a16:creationId xmlns:a16="http://schemas.microsoft.com/office/drawing/2014/main" id="{569F686D-3017-43D6-8E5C-25C6AB70487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hlinkClick r:id="rId4"/>
            <a:extLst>
              <a:ext uri="{FF2B5EF4-FFF2-40B4-BE49-F238E27FC236}">
                <a16:creationId xmlns:a16="http://schemas.microsoft.com/office/drawing/2014/main" id="{78CFB656-DB41-4BBE-B862-D188936C27B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995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2"/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4"/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4304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87137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u="sng" dirty="0">
                <a:latin typeface="+mn-lt"/>
              </a:rPr>
              <a:t>Variance.</a:t>
            </a:r>
          </a:p>
        </p:txBody>
      </p:sp>
      <p:sp>
        <p:nvSpPr>
          <p:cNvPr id="2" name="Rectangle 1"/>
          <p:cNvSpPr/>
          <p:nvPr/>
        </p:nvSpPr>
        <p:spPr>
          <a:xfrm>
            <a:off x="647198" y="944602"/>
            <a:ext cx="777657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dirty="0">
                <a:latin typeface="+mn-lt"/>
              </a:rPr>
              <a:t>The range and interquartile range are good measures of spread, but they are calculated from only two data values.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47198" y="2490629"/>
            <a:ext cx="82804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+mn-lt"/>
              </a:rPr>
              <a:t>The </a:t>
            </a:r>
            <a:r>
              <a:rPr lang="en-US" sz="2800" b="1" dirty="0">
                <a:solidFill>
                  <a:srgbClr val="FF6600"/>
                </a:solidFill>
                <a:latin typeface="+mn-lt"/>
              </a:rPr>
              <a:t>variance</a:t>
            </a:r>
            <a:r>
              <a:rPr lang="en-US" sz="2800" dirty="0">
                <a:latin typeface="+mn-lt"/>
              </a:rPr>
              <a:t> combines all the values in a data set to produce a measure of spread</a:t>
            </a:r>
            <a:endParaRPr lang="en-US" sz="2800" i="1" dirty="0">
              <a:latin typeface="+mn-lt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647198" y="3605768"/>
            <a:ext cx="8280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+mn-lt"/>
              </a:rPr>
              <a:t>The </a:t>
            </a:r>
            <a:r>
              <a:rPr lang="en-US" sz="2800" b="1" dirty="0">
                <a:solidFill>
                  <a:srgbClr val="FF6600"/>
                </a:solidFill>
                <a:latin typeface="+mn-lt"/>
              </a:rPr>
              <a:t>variance</a:t>
            </a:r>
            <a:r>
              <a:rPr lang="en-US" sz="2800" dirty="0">
                <a:latin typeface="+mn-lt"/>
              </a:rPr>
              <a:t> is the arithmetic mean of the squared differences between each value and the mean value.</a:t>
            </a:r>
            <a:endParaRPr lang="en-US" sz="2800" i="1" dirty="0">
              <a:latin typeface="+mn-lt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020631" y="5132323"/>
            <a:ext cx="2514856" cy="1145538"/>
            <a:chOff x="2411760" y="5104367"/>
            <a:chExt cx="2514856" cy="114553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/>
                <p:cNvSpPr txBox="1"/>
                <p:nvPr/>
              </p:nvSpPr>
              <p:spPr>
                <a:xfrm>
                  <a:off x="2411760" y="5741689"/>
                  <a:ext cx="2514856" cy="50821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                         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1760" y="5741689"/>
                  <a:ext cx="2514856" cy="508216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726" b="-1309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Rectangle 3"/>
                <p:cNvSpPr/>
                <p:nvPr/>
              </p:nvSpPr>
              <p:spPr>
                <a:xfrm>
                  <a:off x="3231559" y="5104367"/>
                  <a:ext cx="1666610" cy="87690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∑"/>
                            <m:ctrlPr>
                              <a:rPr lang="en-GB" sz="18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  <m:e>
                            <m:sSup>
                              <m:sSupPr>
                                <m:ctrlPr>
                                  <a:rPr lang="en-GB" sz="1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lang="en-GB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GB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GB" sz="1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oMath>
                    </m:oMathPara>
                  </a14:m>
                  <a:endParaRPr lang="en-GB" sz="1800" dirty="0"/>
                </a:p>
              </p:txBody>
            </p:sp>
          </mc:Choice>
          <mc:Fallback xmlns="">
            <p:sp>
              <p:nvSpPr>
                <p:cNvPr id="4" name="Rectangle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31559" y="5104367"/>
                  <a:ext cx="1666610" cy="87690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" name="Rectangle 7"/>
          <p:cNvSpPr/>
          <p:nvPr/>
        </p:nvSpPr>
        <p:spPr>
          <a:xfrm>
            <a:off x="4417648" y="5682730"/>
            <a:ext cx="14109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, where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942930" y="5421376"/>
                <a:ext cx="1353256" cy="10459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2930" y="5421376"/>
                <a:ext cx="1353256" cy="104592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E849B813-CBD8-485A-8041-B97163AB8D0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6E77C6E-DD4C-4677-BA83-C275D6A0D72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87137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u="sng" dirty="0">
                <a:latin typeface="+mn-lt"/>
              </a:rPr>
              <a:t>Variance.</a:t>
            </a:r>
          </a:p>
        </p:txBody>
      </p:sp>
      <p:sp>
        <p:nvSpPr>
          <p:cNvPr id="2" name="Rectangle 1"/>
          <p:cNvSpPr/>
          <p:nvPr/>
        </p:nvSpPr>
        <p:spPr>
          <a:xfrm>
            <a:off x="935621" y="2636912"/>
            <a:ext cx="777657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v"/>
              <a:tabLst>
                <a:tab pos="533400" algn="l"/>
              </a:tabLst>
            </a:pPr>
            <a:r>
              <a:rPr lang="en-GB" sz="2800" dirty="0">
                <a:latin typeface="+mn-lt"/>
              </a:rPr>
              <a:t> squaring makes each term positive so that values above the mean do not cancel values below the mean</a:t>
            </a:r>
          </a:p>
        </p:txBody>
      </p:sp>
      <p:sp>
        <p:nvSpPr>
          <p:cNvPr id="6" name="Rectangle 5"/>
          <p:cNvSpPr/>
          <p:nvPr/>
        </p:nvSpPr>
        <p:spPr>
          <a:xfrm>
            <a:off x="799598" y="1097002"/>
            <a:ext cx="777657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dirty="0">
                <a:latin typeface="+mn-lt"/>
              </a:rPr>
              <a:t>Squaring the difference between each value and the mean value has at least three advantages:</a:t>
            </a:r>
          </a:p>
        </p:txBody>
      </p:sp>
      <p:sp>
        <p:nvSpPr>
          <p:cNvPr id="7" name="Rectangle 6"/>
          <p:cNvSpPr/>
          <p:nvPr/>
        </p:nvSpPr>
        <p:spPr>
          <a:xfrm>
            <a:off x="935620" y="4124544"/>
            <a:ext cx="777657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v"/>
              <a:tabLst>
                <a:tab pos="533400" algn="l"/>
              </a:tabLst>
            </a:pPr>
            <a:r>
              <a:rPr lang="en-GB" sz="2800" dirty="0">
                <a:latin typeface="+mn-lt"/>
              </a:rPr>
              <a:t> squaring adds more weighting to the larger differences. </a:t>
            </a:r>
          </a:p>
        </p:txBody>
      </p:sp>
      <p:sp>
        <p:nvSpPr>
          <p:cNvPr id="8" name="Rectangle 7"/>
          <p:cNvSpPr/>
          <p:nvPr/>
        </p:nvSpPr>
        <p:spPr>
          <a:xfrm>
            <a:off x="956208" y="5187400"/>
            <a:ext cx="777657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v"/>
              <a:tabLst>
                <a:tab pos="533400" algn="l"/>
              </a:tabLst>
            </a:pPr>
            <a:r>
              <a:rPr lang="en-GB" sz="2800" dirty="0">
                <a:latin typeface="+mn-lt"/>
              </a:rPr>
              <a:t> The mathematics is relatively manageable when using this measure in subsequent statistical calculations.</a:t>
            </a:r>
          </a:p>
        </p:txBody>
      </p:sp>
      <p:sp>
        <p:nvSpPr>
          <p:cNvPr id="9" name="Rectangle 8">
            <a:hlinkClick r:id="rId2"/>
            <a:extLst>
              <a:ext uri="{FF2B5EF4-FFF2-40B4-BE49-F238E27FC236}">
                <a16:creationId xmlns:a16="http://schemas.microsoft.com/office/drawing/2014/main" id="{7E819CF3-0B4E-4EE5-B09A-8D977B51660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F1BF14D4-CC66-40BF-A74E-739C35C8514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49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5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A2CAAAB-B8D5-47B8-97F1-BF4A15741D72}"/>
              </a:ext>
            </a:extLst>
          </p:cNvPr>
          <p:cNvSpPr/>
          <p:nvPr/>
        </p:nvSpPr>
        <p:spPr>
          <a:xfrm>
            <a:off x="3867446" y="5438653"/>
            <a:ext cx="2026749" cy="1187230"/>
          </a:xfrm>
          <a:prstGeom prst="rect">
            <a:avLst/>
          </a:prstGeom>
          <a:solidFill>
            <a:srgbClr val="FFFFCC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87137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u="sng" dirty="0">
                <a:latin typeface="+mn-lt"/>
              </a:rPr>
              <a:t>Variance.</a:t>
            </a:r>
          </a:p>
        </p:txBody>
      </p:sp>
      <p:sp>
        <p:nvSpPr>
          <p:cNvPr id="2" name="Rectangle 1"/>
          <p:cNvSpPr/>
          <p:nvPr/>
        </p:nvSpPr>
        <p:spPr>
          <a:xfrm>
            <a:off x="647198" y="944602"/>
            <a:ext cx="777657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800" dirty="0">
                <a:latin typeface="+mn-lt"/>
              </a:rPr>
              <a:t>We can do some algebraic manipulation to deduce a simplified form of this formula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13774" y="1855126"/>
            <a:ext cx="2017228" cy="1075289"/>
            <a:chOff x="2411760" y="5047466"/>
            <a:chExt cx="2017228" cy="107528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/>
                <p:cNvSpPr txBox="1"/>
                <p:nvPr/>
              </p:nvSpPr>
              <p:spPr>
                <a:xfrm>
                  <a:off x="2411760" y="5741689"/>
                  <a:ext cx="1896993" cy="38106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sz="1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                         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oMath>
                    </m:oMathPara>
                  </a14:m>
                  <a:endParaRPr lang="en-GB" sz="1800" dirty="0"/>
                </a:p>
              </p:txBody>
            </p:sp>
          </mc:Choice>
          <mc:Fallback xmlns=""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1760" y="5741689"/>
                  <a:ext cx="1896993" cy="381066"/>
                </a:xfrm>
                <a:prstGeom prst="rect">
                  <a:avLst/>
                </a:prstGeom>
                <a:blipFill>
                  <a:blip r:embed="rId2"/>
                  <a:stretch>
                    <a:fillRect l="-1286" b="-1428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Rectangle 3"/>
                <p:cNvSpPr/>
                <p:nvPr/>
              </p:nvSpPr>
              <p:spPr>
                <a:xfrm>
                  <a:off x="2966088" y="5047466"/>
                  <a:ext cx="1462900" cy="87690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∑"/>
                            <m:ctrlPr>
                              <a:rPr lang="en-GB" sz="18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  <m:e>
                            <m:sSup>
                              <m:sSupPr>
                                <m:ctrlPr>
                                  <a:rPr lang="en-GB" sz="1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GB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GB" sz="1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oMath>
                    </m:oMathPara>
                  </a14:m>
                  <a:endParaRPr lang="en-GB" sz="1800" dirty="0"/>
                </a:p>
              </p:txBody>
            </p:sp>
          </mc:Choice>
          <mc:Fallback xmlns="">
            <p:sp>
              <p:nvSpPr>
                <p:cNvPr id="4" name="Rectangle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66088" y="5047466"/>
                  <a:ext cx="1462900" cy="87690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" name="Group 10"/>
          <p:cNvGrpSpPr/>
          <p:nvPr/>
        </p:nvGrpSpPr>
        <p:grpSpPr>
          <a:xfrm>
            <a:off x="2723181" y="1889398"/>
            <a:ext cx="2752356" cy="1016969"/>
            <a:chOff x="2605234" y="5102675"/>
            <a:chExt cx="2752356" cy="101696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2605234" y="5782692"/>
                  <a:ext cx="2752356" cy="33695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                                            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a14:m>
                  <a:r>
                    <a:rPr lang="en-GB" sz="1800" dirty="0"/>
                    <a:t> </a:t>
                  </a:r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05234" y="5782692"/>
                  <a:ext cx="2752356" cy="336952"/>
                </a:xfrm>
                <a:prstGeom prst="rect">
                  <a:avLst/>
                </a:prstGeom>
                <a:blipFill>
                  <a:blip r:embed="rId4"/>
                  <a:stretch>
                    <a:fillRect l="-1996" b="-125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/>
                <p:cNvSpPr/>
                <p:nvPr/>
              </p:nvSpPr>
              <p:spPr>
                <a:xfrm>
                  <a:off x="2851968" y="5102675"/>
                  <a:ext cx="2258888" cy="87690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∑"/>
                            <m:ctrlPr>
                              <a:rPr lang="en-GB" sz="18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  <m:e>
                            <m:d>
                              <m:dPr>
                                <m:ctrlPr>
                                  <a:rPr lang="en-GB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en-GB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  <m:sSub>
                                  <m:sSub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e>
                        </m:nary>
                      </m:oMath>
                    </m:oMathPara>
                  </a14:m>
                  <a:endParaRPr lang="en-GB" sz="1800" dirty="0"/>
                </a:p>
              </p:txBody>
            </p:sp>
          </mc:Choice>
          <mc:Fallback xmlns="">
            <p:sp>
              <p:nvSpPr>
                <p:cNvPr id="13" name="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51968" y="5102675"/>
                  <a:ext cx="2258888" cy="876907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0" name="Rectangle 9"/>
          <p:cNvSpPr/>
          <p:nvPr/>
        </p:nvSpPr>
        <p:spPr>
          <a:xfrm>
            <a:off x="6523108" y="2226183"/>
            <a:ext cx="25863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Expanding the square of the difference</a:t>
            </a:r>
            <a:endParaRPr lang="en-GB" sz="1800" dirty="0"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663295" y="3415408"/>
            <a:ext cx="25863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Using distributive properties.</a:t>
            </a:r>
            <a:endParaRPr lang="en-GB" sz="1800" dirty="0">
              <a:latin typeface="+mn-lt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891566" y="3004966"/>
            <a:ext cx="1376178" cy="1015972"/>
            <a:chOff x="2605234" y="5103672"/>
            <a:chExt cx="1376178" cy="101597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2605234" y="5782692"/>
                  <a:ext cx="1376178" cy="33695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                 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a14:m>
                  <a:r>
                    <a:rPr lang="en-GB" sz="1800" dirty="0"/>
                    <a:t> </a:t>
                  </a: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05234" y="5782692"/>
                  <a:ext cx="1376178" cy="336952"/>
                </a:xfrm>
                <a:prstGeom prst="rect">
                  <a:avLst/>
                </a:prstGeom>
                <a:blipFill>
                  <a:blip r:embed="rId6"/>
                  <a:stretch>
                    <a:fillRect l="-3540" b="-125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Rectangle 17"/>
                <p:cNvSpPr/>
                <p:nvPr/>
              </p:nvSpPr>
              <p:spPr>
                <a:xfrm>
                  <a:off x="2947241" y="5103672"/>
                  <a:ext cx="841449" cy="87690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∑"/>
                            <m:ctrlPr>
                              <a:rPr lang="en-GB" sz="18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en-GB" sz="18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e>
                        </m:nary>
                      </m:oMath>
                    </m:oMathPara>
                  </a14:m>
                  <a:endParaRPr lang="en-GB" sz="1800" dirty="0"/>
                </a:p>
              </p:txBody>
            </p:sp>
          </mc:Choice>
          <mc:Fallback xmlns="">
            <p:sp>
              <p:nvSpPr>
                <p:cNvPr id="18" name="Rectangle 1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47241" y="5103672"/>
                  <a:ext cx="841449" cy="876907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9" name="Group 18"/>
          <p:cNvGrpSpPr/>
          <p:nvPr/>
        </p:nvGrpSpPr>
        <p:grpSpPr>
          <a:xfrm>
            <a:off x="1925896" y="2991395"/>
            <a:ext cx="1296239" cy="1015972"/>
            <a:chOff x="2544290" y="5101980"/>
            <a:chExt cx="1296239" cy="101597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2544290" y="5781000"/>
                  <a:ext cx="1235295" cy="33695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18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              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a14:m>
                  <a:r>
                    <a:rPr lang="en-GB" sz="1800" dirty="0"/>
                    <a:t> </a:t>
                  </a:r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44290" y="5781000"/>
                  <a:ext cx="1235295" cy="336952"/>
                </a:xfrm>
                <a:prstGeom prst="rect">
                  <a:avLst/>
                </a:prstGeom>
                <a:blipFill>
                  <a:blip r:embed="rId8"/>
                  <a:stretch>
                    <a:fillRect l="-3448" b="-1454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Rectangle 20"/>
                <p:cNvSpPr/>
                <p:nvPr/>
              </p:nvSpPr>
              <p:spPr>
                <a:xfrm>
                  <a:off x="3046657" y="5101980"/>
                  <a:ext cx="793872" cy="87690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∑"/>
                            <m:ctrlPr>
                              <a:rPr lang="en-GB" sz="18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oMath>
                    </m:oMathPara>
                  </a14:m>
                  <a:endParaRPr lang="en-GB" sz="1800" dirty="0"/>
                </a:p>
              </p:txBody>
            </p:sp>
          </mc:Choice>
          <mc:Fallback xmlns="">
            <p:sp>
              <p:nvSpPr>
                <p:cNvPr id="21" name="Rectangle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6657" y="5101980"/>
                  <a:ext cx="793872" cy="876907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" name="Group 22"/>
          <p:cNvGrpSpPr/>
          <p:nvPr/>
        </p:nvGrpSpPr>
        <p:grpSpPr>
          <a:xfrm>
            <a:off x="3141839" y="2991293"/>
            <a:ext cx="2752356" cy="1009014"/>
            <a:chOff x="2605234" y="5116144"/>
            <a:chExt cx="2752356" cy="100901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2605234" y="5782692"/>
                  <a:ext cx="2752356" cy="34246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           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a14:m>
                  <a:r>
                    <a:rPr lang="en-GB" sz="1800" dirty="0"/>
                    <a:t> </a:t>
                  </a:r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05234" y="5782692"/>
                  <a:ext cx="2752356" cy="342466"/>
                </a:xfrm>
                <a:prstGeom prst="rect">
                  <a:avLst/>
                </a:prstGeom>
                <a:blipFill>
                  <a:blip r:embed="rId10"/>
                  <a:stretch>
                    <a:fillRect l="-2655" b="-1428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Rectangle 24"/>
                <p:cNvSpPr/>
                <p:nvPr/>
              </p:nvSpPr>
              <p:spPr>
                <a:xfrm>
                  <a:off x="3104228" y="5116144"/>
                  <a:ext cx="726289" cy="87690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∑"/>
                            <m:ctrlPr>
                              <a:rPr lang="en-GB" sz="18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nary>
                      </m:oMath>
                    </m:oMathPara>
                  </a14:m>
                  <a:endParaRPr lang="en-GB" sz="1800" dirty="0"/>
                </a:p>
              </p:txBody>
            </p:sp>
          </mc:Choice>
          <mc:Fallback xmlns="">
            <p:sp>
              <p:nvSpPr>
                <p:cNvPr id="25" name="Rectangle 2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04228" y="5116144"/>
                  <a:ext cx="726289" cy="876907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6" name="Group 25"/>
          <p:cNvGrpSpPr/>
          <p:nvPr/>
        </p:nvGrpSpPr>
        <p:grpSpPr>
          <a:xfrm>
            <a:off x="890901" y="4195510"/>
            <a:ext cx="1376178" cy="1015972"/>
            <a:chOff x="2605234" y="5103672"/>
            <a:chExt cx="1376178" cy="101597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2605234" y="5782692"/>
                  <a:ext cx="1376178" cy="33695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                 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a14:m>
                  <a:r>
                    <a:rPr lang="en-GB" sz="1800" dirty="0"/>
                    <a:t> </a:t>
                  </a:r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05234" y="5782692"/>
                  <a:ext cx="1376178" cy="336952"/>
                </a:xfrm>
                <a:prstGeom prst="rect">
                  <a:avLst/>
                </a:prstGeom>
                <a:blipFill>
                  <a:blip r:embed="rId12"/>
                  <a:stretch>
                    <a:fillRect l="-3540" b="-1272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Rectangle 27"/>
                <p:cNvSpPr/>
                <p:nvPr/>
              </p:nvSpPr>
              <p:spPr>
                <a:xfrm>
                  <a:off x="2947241" y="5103672"/>
                  <a:ext cx="841449" cy="87690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∑"/>
                            <m:ctrlPr>
                              <a:rPr lang="en-GB" sz="18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en-GB" sz="18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e>
                        </m:nary>
                      </m:oMath>
                    </m:oMathPara>
                  </a14:m>
                  <a:endParaRPr lang="en-GB" sz="1800" dirty="0"/>
                </a:p>
              </p:txBody>
            </p:sp>
          </mc:Choice>
          <mc:Fallback xmlns="">
            <p:sp>
              <p:nvSpPr>
                <p:cNvPr id="28" name="Rectangle 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47241" y="5103672"/>
                  <a:ext cx="841449" cy="876907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804250" y="4847058"/>
                <a:ext cx="1078253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</m: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4250" y="4847058"/>
                <a:ext cx="1078253" cy="276999"/>
              </a:xfrm>
              <a:prstGeom prst="rect">
                <a:avLst/>
              </a:prstGeom>
              <a:blipFill>
                <a:blip r:embed="rId14"/>
                <a:stretch>
                  <a:fillRect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838421" y="4815837"/>
                <a:ext cx="1376178" cy="3706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    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GB" sz="1800" dirty="0"/>
                  <a:t> </a:t>
                </a: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8421" y="4815837"/>
                <a:ext cx="1376178" cy="370614"/>
              </a:xfrm>
              <a:prstGeom prst="rect">
                <a:avLst/>
              </a:prstGeom>
              <a:blipFill>
                <a:blip r:embed="rId15"/>
                <a:stretch>
                  <a:fillRect l="-5778" b="-98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/>
          <p:cNvSpPr/>
          <p:nvPr/>
        </p:nvSpPr>
        <p:spPr>
          <a:xfrm>
            <a:off x="6444209" y="4615260"/>
            <a:ext cx="27865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Using the definition of mean and simplifying the third sum</a:t>
            </a:r>
            <a:endParaRPr lang="en-GB" sz="1800" dirty="0">
              <a:latin typeface="+mn-lt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890901" y="5438653"/>
            <a:ext cx="1376178" cy="1015972"/>
            <a:chOff x="2605234" y="5103672"/>
            <a:chExt cx="1376178" cy="101597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2605234" y="5782692"/>
                  <a:ext cx="1376178" cy="33695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                 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a14:m>
                  <a:r>
                    <a:rPr lang="en-GB" sz="1800" dirty="0"/>
                    <a:t> </a:t>
                  </a:r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05234" y="5782692"/>
                  <a:ext cx="1376178" cy="336952"/>
                </a:xfrm>
                <a:prstGeom prst="rect">
                  <a:avLst/>
                </a:prstGeom>
                <a:blipFill>
                  <a:blip r:embed="rId12"/>
                  <a:stretch>
                    <a:fillRect l="-3540" b="-1272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Rectangle 33"/>
                <p:cNvSpPr/>
                <p:nvPr/>
              </p:nvSpPr>
              <p:spPr>
                <a:xfrm>
                  <a:off x="2947241" y="5103672"/>
                  <a:ext cx="841449" cy="87690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∑"/>
                            <m:ctrlPr>
                              <a:rPr lang="en-GB" sz="18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en-GB" sz="18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e>
                        </m:nary>
                      </m:oMath>
                    </m:oMathPara>
                  </a14:m>
                  <a:endParaRPr lang="en-GB" sz="1800" dirty="0"/>
                </a:p>
              </p:txBody>
            </p:sp>
          </mc:Choice>
          <mc:Fallback xmlns="">
            <p:sp>
              <p:nvSpPr>
                <p:cNvPr id="34" name="Rectangle 3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47241" y="5103672"/>
                  <a:ext cx="841449" cy="876907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981047" y="6095084"/>
                <a:ext cx="1078253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047" y="6095084"/>
                <a:ext cx="1078253" cy="276999"/>
              </a:xfrm>
              <a:prstGeom prst="rect">
                <a:avLst/>
              </a:prstGeom>
              <a:blipFill>
                <a:blip r:embed="rId18"/>
                <a:stretch>
                  <a:fillRect t="-2222" b="-2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882503" y="6095084"/>
                <a:ext cx="786703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2503" y="6095084"/>
                <a:ext cx="786703" cy="276999"/>
              </a:xfrm>
              <a:prstGeom prst="rect">
                <a:avLst/>
              </a:prstGeom>
              <a:blipFill>
                <a:blip r:embed="rId19"/>
                <a:stretch>
                  <a:fillRect t="-2222" b="-2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/>
          <p:cNvGrpSpPr/>
          <p:nvPr/>
        </p:nvGrpSpPr>
        <p:grpSpPr>
          <a:xfrm>
            <a:off x="3958479" y="5425432"/>
            <a:ext cx="1736230" cy="1034707"/>
            <a:chOff x="2605234" y="5090451"/>
            <a:chExt cx="1736230" cy="103470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2605234" y="5782692"/>
                  <a:ext cx="1736230" cy="34246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                 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a14:m>
                  <a:r>
                    <a:rPr lang="en-GB" sz="1800" dirty="0"/>
                    <a:t> </a:t>
                  </a:r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05234" y="5782692"/>
                  <a:ext cx="1736230" cy="342466"/>
                </a:xfrm>
                <a:prstGeom prst="rect">
                  <a:avLst/>
                </a:prstGeom>
                <a:blipFill>
                  <a:blip r:embed="rId20"/>
                  <a:stretch>
                    <a:fillRect l="-3509" b="-125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Rectangle 38"/>
                <p:cNvSpPr/>
                <p:nvPr/>
              </p:nvSpPr>
              <p:spPr>
                <a:xfrm>
                  <a:off x="3280843" y="5090451"/>
                  <a:ext cx="841449" cy="87690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∑"/>
                            <m:ctrlPr>
                              <a:rPr lang="en-GB" sz="18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en-GB" sz="18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e>
                        </m:nary>
                      </m:oMath>
                    </m:oMathPara>
                  </a14:m>
                  <a:endParaRPr lang="en-GB" sz="1800" dirty="0"/>
                </a:p>
              </p:txBody>
            </p:sp>
          </mc:Choice>
          <mc:Fallback xmlns="">
            <p:sp>
              <p:nvSpPr>
                <p:cNvPr id="39" name="Rectangle 3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80843" y="5090451"/>
                  <a:ext cx="841449" cy="876907"/>
                </a:xfrm>
                <a:prstGeom prst="rect">
                  <a:avLst/>
                </a:prstGeom>
                <a:blipFill rotWithShape="0"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973721" y="6118473"/>
                <a:ext cx="1078253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3721" y="6118473"/>
                <a:ext cx="1078253" cy="276999"/>
              </a:xfrm>
              <a:prstGeom prst="rect">
                <a:avLst/>
              </a:prstGeom>
              <a:blipFill>
                <a:blip r:embed="rId22"/>
                <a:stretch>
                  <a:fillRect t="-2222" b="-2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40">
            <a:hlinkClick r:id="rId23"/>
            <a:extLst>
              <a:ext uri="{FF2B5EF4-FFF2-40B4-BE49-F238E27FC236}">
                <a16:creationId xmlns:a16="http://schemas.microsoft.com/office/drawing/2014/main" id="{61A095FC-B754-4F7A-B9B9-9DFF22FB8D3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hlinkClick r:id="rId23"/>
            <a:extLst>
              <a:ext uri="{FF2B5EF4-FFF2-40B4-BE49-F238E27FC236}">
                <a16:creationId xmlns:a16="http://schemas.microsoft.com/office/drawing/2014/main" id="{E239F29B-6425-4C76-9E68-CF026080610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16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91680" y="783570"/>
            <a:ext cx="5662810" cy="1611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87137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u="sng" dirty="0">
                <a:latin typeface="+mn-lt"/>
              </a:rPr>
              <a:t>Standard Deviation.</a:t>
            </a:r>
          </a:p>
        </p:txBody>
      </p:sp>
      <p:sp>
        <p:nvSpPr>
          <p:cNvPr id="155654" name="Text Box 6"/>
          <p:cNvSpPr txBox="1">
            <a:spLocks noChangeArrowheads="1"/>
          </p:cNvSpPr>
          <p:nvPr/>
        </p:nvSpPr>
        <p:spPr bwMode="auto">
          <a:xfrm>
            <a:off x="709390" y="5099990"/>
            <a:ext cx="8280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800" dirty="0"/>
              <a:t> is </a:t>
            </a:r>
            <a:r>
              <a:rPr lang="en-US" sz="2800" dirty="0"/>
              <a:t>every individual datum</a:t>
            </a:r>
            <a:endParaRPr lang="en-US" sz="2800" i="1" dirty="0">
              <a:latin typeface="Cambria Math" panose="02040503050406030204" pitchFamily="18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732705" y="5570076"/>
            <a:ext cx="45365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latin typeface="Symbol" panose="05050102010706020507" pitchFamily="18" charset="2"/>
              </a:rPr>
              <a:t>m</a:t>
            </a:r>
            <a:r>
              <a:rPr lang="en-GB" sz="2800" dirty="0"/>
              <a:t> is the mean.</a:t>
            </a:r>
            <a:endParaRPr lang="el-GR" sz="2800" dirty="0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732705" y="5995825"/>
            <a:ext cx="6408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sz="2800" dirty="0"/>
              <a:t> is the quantity of numbers</a:t>
            </a:r>
          </a:p>
        </p:txBody>
      </p:sp>
      <p:sp>
        <p:nvSpPr>
          <p:cNvPr id="7" name="Rectangle 6"/>
          <p:cNvSpPr/>
          <p:nvPr/>
        </p:nvSpPr>
        <p:spPr>
          <a:xfrm>
            <a:off x="532966" y="2395170"/>
            <a:ext cx="81495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The Standard deviation (</a:t>
            </a:r>
            <a:r>
              <a:rPr lang="en-GB" sz="2400" i="1" dirty="0">
                <a:latin typeface="Symbol" panose="05050102010706020507" pitchFamily="18" charset="2"/>
              </a:rPr>
              <a:t>s</a:t>
            </a:r>
            <a:r>
              <a:rPr lang="en-GB" sz="2400" dirty="0"/>
              <a:t>) is the square root of the variance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953890" y="905190"/>
            <a:ext cx="2514856" cy="1145538"/>
            <a:chOff x="2411760" y="5104367"/>
            <a:chExt cx="2514856" cy="114553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2411760" y="5741689"/>
                  <a:ext cx="2514856" cy="50821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                         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1760" y="5741689"/>
                  <a:ext cx="2514856" cy="508216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726" b="-1309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/>
                <p:cNvSpPr/>
                <p:nvPr/>
              </p:nvSpPr>
              <p:spPr>
                <a:xfrm>
                  <a:off x="3231559" y="5104367"/>
                  <a:ext cx="1666610" cy="87690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∑"/>
                            <m:ctrlPr>
                              <a:rPr lang="en-GB" sz="18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  <m:e>
                            <m:sSup>
                              <m:sSupPr>
                                <m:ctrlPr>
                                  <a:rPr lang="en-GB" sz="1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lang="en-GB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GB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GB" sz="1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oMath>
                    </m:oMathPara>
                  </a14:m>
                  <a:endParaRPr lang="en-GB" sz="1800" dirty="0"/>
                </a:p>
              </p:txBody>
            </p:sp>
          </mc:Choice>
          <mc:Fallback xmlns="">
            <p:sp>
              <p:nvSpPr>
                <p:cNvPr id="14" name="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31559" y="5104367"/>
                  <a:ext cx="1666610" cy="87690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Group 14"/>
          <p:cNvGrpSpPr/>
          <p:nvPr/>
        </p:nvGrpSpPr>
        <p:grpSpPr>
          <a:xfrm>
            <a:off x="5076026" y="836172"/>
            <a:ext cx="1736230" cy="1029193"/>
            <a:chOff x="2605234" y="5090451"/>
            <a:chExt cx="1736230" cy="102919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2605234" y="5782692"/>
                  <a:ext cx="1736230" cy="33695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                   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a14:m>
                  <a:r>
                    <a:rPr lang="en-GB" sz="1800" dirty="0"/>
                    <a:t> </a:t>
                  </a: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05234" y="5782692"/>
                  <a:ext cx="1736230" cy="336952"/>
                </a:xfrm>
                <a:prstGeom prst="rect">
                  <a:avLst/>
                </a:prstGeom>
                <a:blipFill>
                  <a:blip r:embed="rId6"/>
                  <a:stretch>
                    <a:fillRect l="-3169" b="-1272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Rectangle 16"/>
                <p:cNvSpPr/>
                <p:nvPr/>
              </p:nvSpPr>
              <p:spPr>
                <a:xfrm>
                  <a:off x="2939258" y="5090451"/>
                  <a:ext cx="1006686" cy="87690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∑"/>
                            <m:ctrlPr>
                              <a:rPr lang="en-GB" sz="18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en-GB" sz="18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sSub>
                                  <m:sSubPr>
                                    <m:ctrlPr>
                                      <a:rPr lang="en-GB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e>
                        </m:nary>
                      </m:oMath>
                    </m:oMathPara>
                  </a14:m>
                  <a:endParaRPr lang="en-GB" sz="1800" dirty="0"/>
                </a:p>
              </p:txBody>
            </p:sp>
          </mc:Choice>
          <mc:Fallback xmlns="">
            <p:sp>
              <p:nvSpPr>
                <p:cNvPr id="17" name="Rectangle 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39258" y="5090451"/>
                  <a:ext cx="1006686" cy="876907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040751" y="1453139"/>
                <a:ext cx="1078253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0751" y="1453139"/>
                <a:ext cx="1078253" cy="369332"/>
              </a:xfrm>
              <a:prstGeom prst="rect">
                <a:avLst/>
              </a:prstGeom>
              <a:blipFill>
                <a:blip r:embed="rId8"/>
                <a:stretch>
                  <a:fillRect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953890" y="3142458"/>
                <a:ext cx="1654812" cy="13368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eqArr>
                            <m:eqArr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nary>
                                <m:naryPr>
                                  <m:chr m:val="∑"/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𝜇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  <m:e>
                              <m:f>
                                <m:f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                         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eqArr>
                        </m:e>
                      </m:ra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3890" y="3142458"/>
                <a:ext cx="1654812" cy="13368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040423" y="3946959"/>
                <a:ext cx="77777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423" y="3946959"/>
                <a:ext cx="777777" cy="46166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404133" y="3136776"/>
                <a:ext cx="1886221" cy="13368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eqArr>
                            <m:eqArr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nary>
                                <m:naryPr>
                                  <m:chr m:val="∑"/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sSubSup>
                                    <m:sSubSupPr>
                                      <m:ctrlPr>
                                        <a:rPr lang="en-US" sz="18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nary>
                            </m:e>
                            <m:e>
                              <m:f>
                                <m:f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  <m:t>   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  <m:t>             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  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  <m:sSup>
                                <m:sSup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p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eqArr>
                        </m:e>
                      </m:ra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133" y="3136776"/>
                <a:ext cx="1886221" cy="133684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3753784" y="3940689"/>
                <a:ext cx="50526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3784" y="3940689"/>
                <a:ext cx="505267" cy="46166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709390" y="4593656"/>
            <a:ext cx="8280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800" dirty="0"/>
              <a:t> is </a:t>
            </a:r>
            <a:r>
              <a:rPr lang="en-US" sz="2800" dirty="0"/>
              <a:t>every individual frequency</a:t>
            </a:r>
            <a:endParaRPr lang="en-US" sz="2800" i="1" dirty="0">
              <a:latin typeface="Cambria Math" panose="02040503050406030204" pitchFamily="18" charset="0"/>
            </a:endParaRPr>
          </a:p>
        </p:txBody>
      </p:sp>
      <p:sp>
        <p:nvSpPr>
          <p:cNvPr id="20" name="Rectangle 19">
            <a:hlinkClick r:id="rId13"/>
            <a:extLst>
              <a:ext uri="{FF2B5EF4-FFF2-40B4-BE49-F238E27FC236}">
                <a16:creationId xmlns:a16="http://schemas.microsoft.com/office/drawing/2014/main" id="{3D6DDEF2-B211-476E-AA6D-951D5F914FA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13"/>
            <a:extLst>
              <a:ext uri="{FF2B5EF4-FFF2-40B4-BE49-F238E27FC236}">
                <a16:creationId xmlns:a16="http://schemas.microsoft.com/office/drawing/2014/main" id="{9B577A07-E134-46AD-88D4-92B288CB965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33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5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5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87137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u="sng" dirty="0">
                <a:latin typeface="+mn-lt"/>
              </a:rPr>
              <a:t>Standard Deviation.</a:t>
            </a:r>
          </a:p>
        </p:txBody>
      </p:sp>
      <p:sp>
        <p:nvSpPr>
          <p:cNvPr id="2" name="Rectangle 1"/>
          <p:cNvSpPr/>
          <p:nvPr/>
        </p:nvSpPr>
        <p:spPr>
          <a:xfrm>
            <a:off x="539552" y="1052736"/>
            <a:ext cx="77765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444500"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400" dirty="0">
                <a:latin typeface="+mn-lt"/>
              </a:rPr>
              <a:t>The Standard deviation of a distribution is</a:t>
            </a:r>
          </a:p>
        </p:txBody>
      </p:sp>
      <p:sp>
        <p:nvSpPr>
          <p:cNvPr id="4" name="Rectangle 3"/>
          <p:cNvSpPr/>
          <p:nvPr/>
        </p:nvSpPr>
        <p:spPr>
          <a:xfrm>
            <a:off x="1737394" y="1513846"/>
            <a:ext cx="36455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v"/>
              <a:tabLst>
                <a:tab pos="533400" algn="l"/>
              </a:tabLst>
            </a:pPr>
            <a:r>
              <a:rPr lang="en-GB" sz="2400" dirty="0">
                <a:latin typeface="+mn-lt"/>
              </a:rPr>
              <a:t> a measure of spread</a:t>
            </a:r>
          </a:p>
        </p:txBody>
      </p:sp>
      <p:sp>
        <p:nvSpPr>
          <p:cNvPr id="8" name="Rectangle 7"/>
          <p:cNvSpPr/>
          <p:nvPr/>
        </p:nvSpPr>
        <p:spPr>
          <a:xfrm>
            <a:off x="1737394" y="2021122"/>
            <a:ext cx="67230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v"/>
              <a:tabLst>
                <a:tab pos="533400" algn="l"/>
              </a:tabLst>
            </a:pPr>
            <a:r>
              <a:rPr lang="en-GB" sz="2400" dirty="0">
                <a:latin typeface="+mn-lt"/>
              </a:rPr>
              <a:t>affected by the size of each data value</a:t>
            </a:r>
          </a:p>
        </p:txBody>
      </p:sp>
      <p:sp>
        <p:nvSpPr>
          <p:cNvPr id="9" name="Rectangle 8"/>
          <p:cNvSpPr/>
          <p:nvPr/>
        </p:nvSpPr>
        <p:spPr>
          <a:xfrm>
            <a:off x="1737393" y="2574009"/>
            <a:ext cx="65787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v"/>
              <a:tabLst>
                <a:tab pos="533400" algn="l"/>
              </a:tabLst>
            </a:pPr>
            <a:r>
              <a:rPr lang="en-GB" sz="2400" dirty="0">
                <a:latin typeface="+mn-lt"/>
              </a:rPr>
              <a:t>a commonly calculated and used statistic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9552" y="3169109"/>
            <a:ext cx="77765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400" dirty="0">
                <a:latin typeface="+mn-lt"/>
              </a:rPr>
              <a:t>The Standard deviation shows how much variation there is from the mean.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39552" y="4270929"/>
            <a:ext cx="777657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533400" algn="l"/>
              </a:tabLst>
            </a:pPr>
            <a:r>
              <a:rPr lang="en-GB" sz="2400" dirty="0">
                <a:latin typeface="+mn-lt"/>
              </a:rPr>
              <a:t>Although you will usually calculate the Standard deviation on the GDC we will see some examples to shows how to calculate the standard deviation step by step using the formula.</a:t>
            </a:r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243E8F83-3BEA-4568-B279-E50107BCEB2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DA74C8DA-004A-455B-844E-DB53E42D173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210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5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6" name="Text Box 4"/>
          <p:cNvSpPr txBox="1">
            <a:spLocks noChangeArrowheads="1"/>
          </p:cNvSpPr>
          <p:nvPr/>
        </p:nvSpPr>
        <p:spPr bwMode="auto">
          <a:xfrm>
            <a:off x="469537" y="149939"/>
            <a:ext cx="864235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lang="en-GB" sz="2800" dirty="0">
                <a:latin typeface="+mn-lt"/>
              </a:rPr>
              <a:t>All of the exam marks from a group of students:</a:t>
            </a:r>
          </a:p>
          <a:p>
            <a:pPr>
              <a:spcBef>
                <a:spcPts val="1200"/>
              </a:spcBef>
            </a:pP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800" dirty="0"/>
              <a:t>	1	3	4	5	8	9</a:t>
            </a:r>
          </a:p>
        </p:txBody>
      </p:sp>
      <p:graphicFrame>
        <p:nvGraphicFramePr>
          <p:cNvPr id="156678" name="Object 6"/>
          <p:cNvGraphicFramePr>
            <a:graphicFrameLocks noChangeAspect="1"/>
          </p:cNvGraphicFramePr>
          <p:nvPr/>
        </p:nvGraphicFramePr>
        <p:xfrm>
          <a:off x="4644737" y="6153988"/>
          <a:ext cx="4116387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33360" imgH="228600" progId="Equation.3">
                  <p:embed/>
                </p:oleObj>
              </mc:Choice>
              <mc:Fallback>
                <p:oleObj name="Equation" r:id="rId2" imgW="2133360" imgH="228600" progId="Equation.3">
                  <p:embed/>
                  <p:pic>
                    <p:nvPicPr>
                      <p:cNvPr id="15667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737" y="6153988"/>
                        <a:ext cx="4116387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932040" y="2400240"/>
          <a:ext cx="3888432" cy="267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Score (</a:t>
                      </a:r>
                      <a:r>
                        <a:rPr lang="en-GB" sz="2400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GB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400" baseline="30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112320" y="3336717"/>
            <a:ext cx="33393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latin typeface="+mn-lt"/>
              </a:rPr>
              <a:t>Calculate the mean</a:t>
            </a:r>
          </a:p>
        </p:txBody>
      </p:sp>
      <p:sp>
        <p:nvSpPr>
          <p:cNvPr id="4" name="Rectangle 3"/>
          <p:cNvSpPr/>
          <p:nvPr/>
        </p:nvSpPr>
        <p:spPr>
          <a:xfrm>
            <a:off x="1321416" y="3948775"/>
            <a:ext cx="23042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1 + 3 + 4 + 5 + 8 + 9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249408" y="4310005"/>
            <a:ext cx="237626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154226" y="4307103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52194" y="3963956"/>
                <a:ext cx="481222" cy="6964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sz="2800" dirty="0">
                  <a:latin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194" y="3963956"/>
                <a:ext cx="481222" cy="69640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898266" y="4092791"/>
            <a:ext cx="301686" cy="4915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=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662275" y="4066369"/>
            <a:ext cx="301686" cy="4915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=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20577" y="4092791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5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186446" y="2875002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-4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186448" y="3284984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-2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186448" y="3659331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-1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228927" y="4028663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236274" y="4397995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228927" y="4767327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040015" y="2860268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16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104137" y="3270250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8104136" y="3644597"/>
            <a:ext cx="3129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8104136" y="4013929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0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111483" y="4383261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9</a:t>
            </a:r>
          </a:p>
        </p:txBody>
      </p:sp>
      <p:sp>
        <p:nvSpPr>
          <p:cNvPr id="28" name="Rectangle 27"/>
          <p:cNvSpPr/>
          <p:nvPr/>
        </p:nvSpPr>
        <p:spPr>
          <a:xfrm>
            <a:off x="8040016" y="4752593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16</a:t>
            </a:r>
          </a:p>
        </p:txBody>
      </p:sp>
      <p:graphicFrame>
        <p:nvGraphicFramePr>
          <p:cNvPr id="30" name="Object 5"/>
          <p:cNvGraphicFramePr>
            <a:graphicFrameLocks noChangeAspect="1"/>
          </p:cNvGraphicFramePr>
          <p:nvPr/>
        </p:nvGraphicFramePr>
        <p:xfrm>
          <a:off x="2747335" y="5778588"/>
          <a:ext cx="938212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57200" imgH="444240" progId="Equation.3">
                  <p:embed/>
                </p:oleObj>
              </mc:Choice>
              <mc:Fallback>
                <p:oleObj name="Equation" r:id="rId6" imgW="457200" imgH="444240" progId="Equation.3">
                  <p:embed/>
                  <p:pic>
                    <p:nvPicPr>
                      <p:cNvPr id="3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7335" y="5778588"/>
                        <a:ext cx="938212" cy="912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33"/>
          <p:cNvSpPr/>
          <p:nvPr/>
        </p:nvSpPr>
        <p:spPr>
          <a:xfrm>
            <a:off x="8029697" y="5153404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46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917676" y="3976096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30</a:t>
            </a:r>
          </a:p>
        </p:txBody>
      </p:sp>
      <p:sp>
        <p:nvSpPr>
          <p:cNvPr id="5" name="Rectangle 4"/>
          <p:cNvSpPr/>
          <p:nvPr/>
        </p:nvSpPr>
        <p:spPr>
          <a:xfrm>
            <a:off x="206073" y="3438899"/>
            <a:ext cx="941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Step</a:t>
            </a:r>
            <a:r>
              <a:rPr lang="en-GB" sz="1800" dirty="0">
                <a:solidFill>
                  <a:srgbClr val="FF6600"/>
                </a:solidFill>
              </a:rPr>
              <a:t> 1:</a:t>
            </a:r>
          </a:p>
        </p:txBody>
      </p:sp>
      <p:sp>
        <p:nvSpPr>
          <p:cNvPr id="7" name="Rectangle 6"/>
          <p:cNvSpPr/>
          <p:nvPr/>
        </p:nvSpPr>
        <p:spPr>
          <a:xfrm>
            <a:off x="320977" y="1178413"/>
            <a:ext cx="82730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800" dirty="0">
                <a:latin typeface="+mn-lt"/>
              </a:rPr>
              <a:t>Calculate the variance and standard deviation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78488" y="4581204"/>
            <a:ext cx="49232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Step 2: Find the difference from the mean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71141" y="4919649"/>
            <a:ext cx="49232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Step 3: Square this difference.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978343" y="4302952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6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4023341" y="4302952"/>
            <a:ext cx="27432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4264636" y="4102406"/>
            <a:ext cx="301686" cy="4915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6596792" y="2359159"/>
                <a:ext cx="75533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2400" i="1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endParaRPr lang="en-GB" sz="24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6792" y="2359159"/>
                <a:ext cx="755336" cy="461665"/>
              </a:xfrm>
              <a:prstGeom prst="rect">
                <a:avLst/>
              </a:prstGeom>
              <a:blipFill rotWithShape="0">
                <a:blip r:embed="rId8"/>
                <a:stretch>
                  <a:fillRect l="-12097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7702370" y="2373491"/>
                <a:ext cx="10631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GB" sz="2400" i="1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GB" sz="2400" baseline="30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2370" y="2373491"/>
                <a:ext cx="1063112" cy="461665"/>
              </a:xfrm>
              <a:prstGeom prst="rect">
                <a:avLst/>
              </a:prstGeom>
              <a:blipFill rotWithShape="0">
                <a:blip r:embed="rId9"/>
                <a:stretch>
                  <a:fillRect l="-9195" t="-10526" r="-2299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43"/>
          <p:cNvSpPr/>
          <p:nvPr/>
        </p:nvSpPr>
        <p:spPr>
          <a:xfrm>
            <a:off x="4511249" y="5139447"/>
            <a:ext cx="37035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Step 4: add up this differences.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78487" y="5221157"/>
            <a:ext cx="41931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Step 5: substitute into the formula for standard deviation.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089059" y="1996084"/>
                <a:ext cx="1524199" cy="13368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eqArr>
                            <m:eqArr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nary>
                                <m:naryPr>
                                  <m:chr m:val="∑"/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𝜇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  <m:e>
                              <m:f>
                                <m:f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                         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eqArr>
                        </m:e>
                      </m:ra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9059" y="1996084"/>
                <a:ext cx="1524199" cy="133684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2175592" y="2800585"/>
                <a:ext cx="77777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5592" y="2800585"/>
                <a:ext cx="777777" cy="46166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Rectangle 49"/>
          <p:cNvSpPr/>
          <p:nvPr/>
        </p:nvSpPr>
        <p:spPr>
          <a:xfrm>
            <a:off x="0" y="1659029"/>
            <a:ext cx="36675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800" dirty="0">
                <a:latin typeface="+mn-lt"/>
              </a:rPr>
              <a:t>Using this formula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345512" y="2866047"/>
            <a:ext cx="9060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– 5 =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383436" y="3246548"/>
            <a:ext cx="9060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– 5 =</a:t>
            </a:r>
          </a:p>
        </p:txBody>
      </p:sp>
      <p:sp>
        <p:nvSpPr>
          <p:cNvPr id="53" name="Rectangle 52"/>
          <p:cNvSpPr/>
          <p:nvPr/>
        </p:nvSpPr>
        <p:spPr>
          <a:xfrm>
            <a:off x="6374998" y="3612781"/>
            <a:ext cx="9060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– 5 =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385868" y="3993282"/>
            <a:ext cx="9060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– 5 =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383436" y="4362302"/>
            <a:ext cx="9060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– 5 =</a:t>
            </a:r>
          </a:p>
        </p:txBody>
      </p:sp>
      <p:sp>
        <p:nvSpPr>
          <p:cNvPr id="56" name="Rectangle 55"/>
          <p:cNvSpPr/>
          <p:nvPr/>
        </p:nvSpPr>
        <p:spPr>
          <a:xfrm>
            <a:off x="6406960" y="4756158"/>
            <a:ext cx="9060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– 5 =</a:t>
            </a:r>
          </a:p>
        </p:txBody>
      </p:sp>
      <p:sp>
        <p:nvSpPr>
          <p:cNvPr id="48" name="Rectangle 47">
            <a:hlinkClick r:id="rId12"/>
            <a:extLst>
              <a:ext uri="{FF2B5EF4-FFF2-40B4-BE49-F238E27FC236}">
                <a16:creationId xmlns:a16="http://schemas.microsoft.com/office/drawing/2014/main" id="{A1E36A3B-BAE5-46F8-83D3-08628693567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>
            <a:hlinkClick r:id="rId12"/>
            <a:extLst>
              <a:ext uri="{FF2B5EF4-FFF2-40B4-BE49-F238E27FC236}">
                <a16:creationId xmlns:a16="http://schemas.microsoft.com/office/drawing/2014/main" id="{A87B59C5-1A43-4F57-8C0F-E00E6F02712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9" grpId="0"/>
      <p:bldP spid="10" grpId="0"/>
      <p:bldP spid="14" grpId="0"/>
      <p:bldP spid="15" grpId="0"/>
      <p:bldP spid="11" grpId="0"/>
      <p:bldP spid="12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4" grpId="0"/>
      <p:bldP spid="36" grpId="0"/>
      <p:bldP spid="5" grpId="0"/>
      <p:bldP spid="37" grpId="0"/>
      <p:bldP spid="38" grpId="0"/>
      <p:bldP spid="39" grpId="0"/>
      <p:bldP spid="41" grpId="0"/>
      <p:bldP spid="16" grpId="0"/>
      <p:bldP spid="17" grpId="0"/>
      <p:bldP spid="44" grpId="0"/>
      <p:bldP spid="45" grpId="0"/>
      <p:bldP spid="46" grpId="0"/>
      <p:bldP spid="47" grpId="0"/>
      <p:bldP spid="50" grpId="0"/>
      <p:bldP spid="51" grpId="0"/>
      <p:bldP spid="52" grpId="0"/>
      <p:bldP spid="53" grpId="0"/>
      <p:bldP spid="54" grpId="0"/>
      <p:bldP spid="55" grpId="0"/>
      <p:bldP spid="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6" name="Text Box 4"/>
          <p:cNvSpPr txBox="1">
            <a:spLocks noChangeArrowheads="1"/>
          </p:cNvSpPr>
          <p:nvPr/>
        </p:nvSpPr>
        <p:spPr bwMode="auto">
          <a:xfrm>
            <a:off x="469537" y="149939"/>
            <a:ext cx="864235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lang="en-GB" sz="2800" dirty="0">
                <a:latin typeface="+mn-lt"/>
              </a:rPr>
              <a:t>All of the exam marks from a group of students:</a:t>
            </a:r>
          </a:p>
          <a:p>
            <a:pPr>
              <a:spcBef>
                <a:spcPts val="1200"/>
              </a:spcBef>
            </a:pP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800" dirty="0"/>
              <a:t>	1	3	4	5	8	9</a:t>
            </a:r>
          </a:p>
        </p:txBody>
      </p:sp>
      <p:graphicFrame>
        <p:nvGraphicFramePr>
          <p:cNvPr id="15667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9269413"/>
              </p:ext>
            </p:extLst>
          </p:nvPr>
        </p:nvGraphicFramePr>
        <p:xfrm>
          <a:off x="3963961" y="6132446"/>
          <a:ext cx="4116387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33360" imgH="228600" progId="Equation.3">
                  <p:embed/>
                </p:oleObj>
              </mc:Choice>
              <mc:Fallback>
                <p:oleObj name="Equation" r:id="rId2" imgW="2133360" imgH="228600" progId="Equation.3">
                  <p:embed/>
                  <p:pic>
                    <p:nvPicPr>
                      <p:cNvPr id="15667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3961" y="6132446"/>
                        <a:ext cx="4116387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835498" y="2359583"/>
          <a:ext cx="2736304" cy="267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Score (</a:t>
                      </a:r>
                      <a:r>
                        <a:rPr lang="en-GB" sz="2400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GB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076103" y="3392608"/>
            <a:ext cx="33393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latin typeface="+mn-lt"/>
              </a:rPr>
              <a:t>Calculate the mean</a:t>
            </a:r>
          </a:p>
        </p:txBody>
      </p:sp>
      <p:sp>
        <p:nvSpPr>
          <p:cNvPr id="4" name="Rectangle 3"/>
          <p:cNvSpPr/>
          <p:nvPr/>
        </p:nvSpPr>
        <p:spPr>
          <a:xfrm>
            <a:off x="1321416" y="3948775"/>
            <a:ext cx="23042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1 + 3 + 4 + 5 + 8 + 9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249408" y="4310005"/>
            <a:ext cx="237626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154226" y="4307103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52194" y="3963956"/>
                <a:ext cx="481222" cy="6964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sz="2800" dirty="0">
                  <a:latin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194" y="3963956"/>
                <a:ext cx="481222" cy="69640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898266" y="4092791"/>
            <a:ext cx="301686" cy="4915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=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662275" y="4066369"/>
            <a:ext cx="301686" cy="4915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=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39433" y="4102406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5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745287" y="2834345"/>
            <a:ext cx="3129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745289" y="3244327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9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681169" y="3618674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16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681168" y="3988006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25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688515" y="4357338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64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681168" y="4726670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81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624394" y="5139447"/>
            <a:ext cx="5693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196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917676" y="3976096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30</a:t>
            </a:r>
          </a:p>
        </p:txBody>
      </p:sp>
      <p:sp>
        <p:nvSpPr>
          <p:cNvPr id="5" name="Rectangle 4"/>
          <p:cNvSpPr/>
          <p:nvPr/>
        </p:nvSpPr>
        <p:spPr>
          <a:xfrm>
            <a:off x="177405" y="3465204"/>
            <a:ext cx="9460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Step 1:</a:t>
            </a:r>
          </a:p>
        </p:txBody>
      </p:sp>
      <p:sp>
        <p:nvSpPr>
          <p:cNvPr id="7" name="Rectangle 6"/>
          <p:cNvSpPr/>
          <p:nvPr/>
        </p:nvSpPr>
        <p:spPr>
          <a:xfrm>
            <a:off x="320977" y="1178413"/>
            <a:ext cx="82730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800" dirty="0">
                <a:latin typeface="+mn-lt"/>
              </a:rPr>
              <a:t>Calculate the variance and standard deviation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78488" y="4581204"/>
            <a:ext cx="49232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Step 2: Find the square of </a:t>
            </a:r>
            <a:r>
              <a:rPr lang="en-GB" sz="1800" b="1" i="1" dirty="0">
                <a:solidFill>
                  <a:srgbClr val="FF6600"/>
                </a:solidFill>
                <a:latin typeface="+mn-lt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71141" y="4919649"/>
            <a:ext cx="49232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Step 4: Square the mean.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978343" y="4302952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6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4023341" y="4302952"/>
            <a:ext cx="27432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4264636" y="4102406"/>
            <a:ext cx="301686" cy="4915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=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627690" y="2318502"/>
            <a:ext cx="5004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511249" y="5139447"/>
            <a:ext cx="37035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Step 3: add up this column.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78487" y="5221157"/>
            <a:ext cx="41931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Step 5: substitute into the formula for standard deviation.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2175592" y="2800585"/>
                <a:ext cx="77777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5592" y="2800585"/>
                <a:ext cx="777777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Rectangle 49"/>
          <p:cNvSpPr/>
          <p:nvPr/>
        </p:nvSpPr>
        <p:spPr>
          <a:xfrm>
            <a:off x="0" y="1659029"/>
            <a:ext cx="36675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800" dirty="0">
                <a:latin typeface="+mn-lt"/>
              </a:rPr>
              <a:t>Using this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949113" y="2079968"/>
                <a:ext cx="1886221" cy="13368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eqArr>
                            <m:eqArr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nary>
                                <m:naryPr>
                                  <m:chr m:val="∑"/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en-US" sz="18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nary>
                            </m:e>
                            <m:e>
                              <m:f>
                                <m:f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  <m:t>   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  <m:t>             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  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  <m:sSup>
                                <m:sSup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p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eqArr>
                        </m:e>
                      </m:ra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9113" y="2079968"/>
                <a:ext cx="1886221" cy="13368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3933504" y="4558866"/>
                <a:ext cx="654645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m:rPr>
                              <m:nor/>
                            </m:rPr>
                            <a:rPr lang="en-GB" sz="2800" dirty="0">
                              <a:latin typeface="Symbol" panose="05050102010706020507" pitchFamily="18" charset="2"/>
                            </a:rPr>
                            <m:t> </m:t>
                          </m:r>
                        </m:e>
                        <m:sup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800" dirty="0">
                  <a:latin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3504" y="4558866"/>
                <a:ext cx="654645" cy="52322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Rectangle 56"/>
          <p:cNvSpPr/>
          <p:nvPr/>
        </p:nvSpPr>
        <p:spPr>
          <a:xfrm>
            <a:off x="4768408" y="4657972"/>
            <a:ext cx="4667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25</a:t>
            </a:r>
          </a:p>
        </p:txBody>
      </p:sp>
      <p:sp>
        <p:nvSpPr>
          <p:cNvPr id="58" name="Rectangle 57"/>
          <p:cNvSpPr/>
          <p:nvPr/>
        </p:nvSpPr>
        <p:spPr>
          <a:xfrm>
            <a:off x="4489762" y="4673858"/>
            <a:ext cx="301686" cy="4915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650749" y="5841177"/>
                <a:ext cx="1162369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196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−25</m:t>
                          </m:r>
                        </m:e>
                      </m:ra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0749" y="5841177"/>
                <a:ext cx="1162369" cy="818366"/>
              </a:xfrm>
              <a:prstGeom prst="rect">
                <a:avLst/>
              </a:prstGeom>
              <a:blipFill>
                <a:blip r:embed="rId9"/>
                <a:stretch>
                  <a:fillRect b="-7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/>
              <p:cNvSpPr/>
              <p:nvPr/>
            </p:nvSpPr>
            <p:spPr>
              <a:xfrm>
                <a:off x="1833789" y="6168570"/>
                <a:ext cx="77777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9" name="Rectangle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3789" y="6168570"/>
                <a:ext cx="777777" cy="46166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>
            <a:hlinkClick r:id="rId11"/>
            <a:extLst>
              <a:ext uri="{FF2B5EF4-FFF2-40B4-BE49-F238E27FC236}">
                <a16:creationId xmlns:a16="http://schemas.microsoft.com/office/drawing/2014/main" id="{E1459EA0-7828-478C-BEE0-281C3C20F73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>
            <a:hlinkClick r:id="rId11"/>
            <a:extLst>
              <a:ext uri="{FF2B5EF4-FFF2-40B4-BE49-F238E27FC236}">
                <a16:creationId xmlns:a16="http://schemas.microsoft.com/office/drawing/2014/main" id="{BDBD368A-D7BE-43D5-91C4-1082314CF56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177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9" grpId="0"/>
      <p:bldP spid="10" grpId="0"/>
      <p:bldP spid="14" grpId="0"/>
      <p:bldP spid="15" grpId="0"/>
      <p:bldP spid="11" grpId="0"/>
      <p:bldP spid="12" grpId="0"/>
      <p:bldP spid="18" grpId="0"/>
      <p:bldP spid="19" grpId="0"/>
      <p:bldP spid="20" grpId="0"/>
      <p:bldP spid="21" grpId="0"/>
      <p:bldP spid="22" grpId="0"/>
      <p:bldP spid="34" grpId="0"/>
      <p:bldP spid="36" grpId="0"/>
      <p:bldP spid="5" grpId="0"/>
      <p:bldP spid="37" grpId="0"/>
      <p:bldP spid="38" grpId="0"/>
      <p:bldP spid="39" grpId="0"/>
      <p:bldP spid="41" grpId="0"/>
      <p:bldP spid="16" grpId="0"/>
      <p:bldP spid="44" grpId="0"/>
      <p:bldP spid="45" grpId="0"/>
      <p:bldP spid="47" grpId="0"/>
      <p:bldP spid="50" grpId="0"/>
      <p:bldP spid="48" grpId="0"/>
      <p:bldP spid="49" grpId="0"/>
      <p:bldP spid="57" grpId="0"/>
      <p:bldP spid="58" grpId="0"/>
      <p:bldP spid="6" grpId="0"/>
      <p:bldP spid="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3" name="Text Box 3"/>
          <p:cNvSpPr txBox="1">
            <a:spLocks noChangeArrowheads="1"/>
          </p:cNvSpPr>
          <p:nvPr/>
        </p:nvSpPr>
        <p:spPr bwMode="auto">
          <a:xfrm>
            <a:off x="349842" y="238875"/>
            <a:ext cx="842486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u="sng" dirty="0"/>
              <a:t>Example.</a:t>
            </a:r>
            <a:r>
              <a:rPr lang="en-GB" sz="2000" dirty="0"/>
              <a:t>	Consider the following grouped frequency distribution</a:t>
            </a:r>
          </a:p>
        </p:txBody>
      </p:sp>
      <p:graphicFrame>
        <p:nvGraphicFramePr>
          <p:cNvPr id="189509" name="Group 69"/>
          <p:cNvGraphicFramePr>
            <a:graphicFrameLocks noGrp="1"/>
          </p:cNvGraphicFramePr>
          <p:nvPr/>
        </p:nvGraphicFramePr>
        <p:xfrm>
          <a:off x="373139" y="764704"/>
          <a:ext cx="6601687" cy="2560320"/>
        </p:xfrm>
        <a:graphic>
          <a:graphicData uri="http://schemas.openxmlformats.org/drawingml/2006/table">
            <a:tbl>
              <a:tblPr/>
              <a:tblGrid>
                <a:gridCol w="1705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8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34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100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200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400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600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 </a:t>
                      </a:r>
                      <a:r>
                        <a:rPr kumimoji="0" lang="en-GB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x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&lt; 1000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89510" name="Text Box 70"/>
          <p:cNvSpPr txBox="1">
            <a:spLocks noChangeArrowheads="1"/>
          </p:cNvSpPr>
          <p:nvPr/>
        </p:nvSpPr>
        <p:spPr bwMode="auto">
          <a:xfrm>
            <a:off x="241286" y="3369186"/>
            <a:ext cx="872476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/>
              <a:t>If we have a population summarised in a grouped frequency distribution, then work out the mid points.</a:t>
            </a:r>
          </a:p>
        </p:txBody>
      </p:sp>
      <p:sp>
        <p:nvSpPr>
          <p:cNvPr id="7" name="Rectangle 6"/>
          <p:cNvSpPr/>
          <p:nvPr/>
        </p:nvSpPr>
        <p:spPr>
          <a:xfrm>
            <a:off x="2593544" y="779082"/>
            <a:ext cx="9291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i="1" baseline="-25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8" name="Rectangle 7"/>
          <p:cNvSpPr/>
          <p:nvPr/>
        </p:nvSpPr>
        <p:spPr>
          <a:xfrm>
            <a:off x="2778713" y="1148591"/>
            <a:ext cx="4667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50</a:t>
            </a:r>
          </a:p>
        </p:txBody>
      </p:sp>
      <p:sp>
        <p:nvSpPr>
          <p:cNvPr id="9" name="Rectangle 8"/>
          <p:cNvSpPr/>
          <p:nvPr/>
        </p:nvSpPr>
        <p:spPr>
          <a:xfrm>
            <a:off x="2726617" y="1558573"/>
            <a:ext cx="570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150</a:t>
            </a:r>
          </a:p>
        </p:txBody>
      </p:sp>
      <p:sp>
        <p:nvSpPr>
          <p:cNvPr id="10" name="Rectangle 9"/>
          <p:cNvSpPr/>
          <p:nvPr/>
        </p:nvSpPr>
        <p:spPr>
          <a:xfrm>
            <a:off x="2708183" y="1932920"/>
            <a:ext cx="607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300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08182" y="2302252"/>
            <a:ext cx="607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500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715529" y="2671584"/>
            <a:ext cx="607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800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40630" y="663672"/>
            <a:ext cx="6174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x</a:t>
            </a:r>
            <a:r>
              <a:rPr lang="en-GB" sz="2400" i="1" baseline="-25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64887" y="1106937"/>
            <a:ext cx="607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400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512791" y="1516919"/>
            <a:ext cx="7120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1650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494358" y="1891266"/>
            <a:ext cx="74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7200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494357" y="2260598"/>
            <a:ext cx="74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7500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433576" y="2629930"/>
            <a:ext cx="8851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11 200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426136" y="2978907"/>
            <a:ext cx="9589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27 950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134355" y="2955692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800" dirty="0"/>
              <a:t>72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7246515" y="1793945"/>
                <a:ext cx="481222" cy="6964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sz="2800" dirty="0">
                  <a:latin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6515" y="1793945"/>
                <a:ext cx="481222" cy="69640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7604144" y="1929130"/>
            <a:ext cx="301686" cy="4915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=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797456" y="1772816"/>
            <a:ext cx="958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27 950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043516" y="2109440"/>
            <a:ext cx="4667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72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7919398" y="2109440"/>
            <a:ext cx="73152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7258542" y="2437415"/>
                <a:ext cx="481222" cy="6964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sz="2800" dirty="0">
                  <a:latin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8542" y="2437415"/>
                <a:ext cx="481222" cy="69640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7616171" y="2572600"/>
            <a:ext cx="301686" cy="4915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=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903763" y="2555896"/>
            <a:ext cx="8066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388.2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752744" y="692374"/>
            <a:ext cx="5581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i="1" baseline="-25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aseline="30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603668" y="1124422"/>
            <a:ext cx="74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2500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498672" y="1534404"/>
            <a:ext cx="958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22 500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498673" y="1908751"/>
            <a:ext cx="958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90 000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428140" y="2278083"/>
            <a:ext cx="10999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250 000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435487" y="2647415"/>
            <a:ext cx="10999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640 000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742241" y="1154185"/>
            <a:ext cx="958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20 000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785677" y="697890"/>
            <a:ext cx="6431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x</a:t>
            </a:r>
            <a:r>
              <a:rPr lang="en-GB" sz="2400" i="1" baseline="-25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baseline="30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703921" y="1462870"/>
            <a:ext cx="10999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247 500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631430" y="1843151"/>
            <a:ext cx="1273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2 160 000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610414" y="2178396"/>
            <a:ext cx="13099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3 750 000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610414" y="2593215"/>
            <a:ext cx="13099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8 960 000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534666" y="2962547"/>
            <a:ext cx="13773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15 137 500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2175811" y="4205676"/>
            <a:ext cx="1736230" cy="1016341"/>
            <a:chOff x="2917900" y="5090451"/>
            <a:chExt cx="1736230" cy="101634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2917900" y="5769840"/>
                  <a:ext cx="1736230" cy="33695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                   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a14:m>
                  <a:r>
                    <a:rPr lang="en-GB" sz="1800" dirty="0"/>
                    <a:t> </a:t>
                  </a:r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17900" y="5769840"/>
                  <a:ext cx="1736230" cy="336952"/>
                </a:xfrm>
                <a:prstGeom prst="rect">
                  <a:avLst/>
                </a:prstGeom>
                <a:blipFill>
                  <a:blip r:embed="rId4"/>
                  <a:stretch>
                    <a:fillRect l="-351" b="-125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Rectangle 43"/>
                <p:cNvSpPr/>
                <p:nvPr/>
              </p:nvSpPr>
              <p:spPr>
                <a:xfrm>
                  <a:off x="2939258" y="5090451"/>
                  <a:ext cx="1006686" cy="87690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∑"/>
                            <m:ctrlPr>
                              <a:rPr lang="en-GB" sz="18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en-GB" sz="18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sSub>
                                  <m:sSubPr>
                                    <m:ctrlPr>
                                      <a:rPr lang="en-GB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e>
                        </m:nary>
                      </m:oMath>
                    </m:oMathPara>
                  </a14:m>
                  <a:endParaRPr lang="en-GB" sz="1800" dirty="0"/>
                </a:p>
              </p:txBody>
            </p:sp>
          </mc:Choice>
          <mc:Fallback xmlns="">
            <p:sp>
              <p:nvSpPr>
                <p:cNvPr id="17" name="Rectangle 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39258" y="5090451"/>
                  <a:ext cx="1006686" cy="876907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012608" y="4079407"/>
                <a:ext cx="1886221" cy="13368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eqArr>
                            <m:eqArr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nary>
                                <m:naryPr>
                                  <m:chr m:val="∑"/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sSubSup>
                                    <m:sSubSupPr>
                                      <m:ctrlPr>
                                        <a:rPr lang="en-US" sz="18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nary>
                            </m:e>
                            <m:e>
                              <m:f>
                                <m:f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  <m:t>   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  <m:t>             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  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  <m:sSup>
                                <m:sSup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p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eqArr>
                        </m:e>
                      </m:ra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2608" y="4079407"/>
                <a:ext cx="1886221" cy="13368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87553" y="4866384"/>
                <a:ext cx="210653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000" dirty="0">
                    <a:ea typeface="Cambria Math" panose="02040503050406030204" pitchFamily="18" charset="0"/>
                  </a:rPr>
                  <a:t>Variance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53" y="4866384"/>
                <a:ext cx="2106539" cy="400110"/>
              </a:xfrm>
              <a:prstGeom prst="rect">
                <a:avLst/>
              </a:prstGeom>
              <a:blipFill rotWithShape="0">
                <a:blip r:embed="rId9"/>
                <a:stretch>
                  <a:fillRect l="-2890"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776915" y="4885065"/>
                <a:ext cx="1078253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6915" y="4885065"/>
                <a:ext cx="1078253" cy="276999"/>
              </a:xfrm>
              <a:prstGeom prst="rect">
                <a:avLst/>
              </a:prstGeom>
              <a:blipFill>
                <a:blip r:embed="rId10"/>
                <a:stretch>
                  <a:fillRect t="-2174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3915118" y="4889502"/>
                <a:ext cx="322524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000" dirty="0">
                    <a:ea typeface="Cambria Math" panose="02040503050406030204" pitchFamily="18" charset="0"/>
                  </a:rPr>
                  <a:t>Standard deviation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5118" y="4889502"/>
                <a:ext cx="3225242" cy="400110"/>
              </a:xfrm>
              <a:prstGeom prst="rect">
                <a:avLst/>
              </a:prstGeom>
              <a:blipFill rotWithShape="0">
                <a:blip r:embed="rId11"/>
                <a:stretch>
                  <a:fillRect l="-1890"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48"/>
          <p:cNvSpPr/>
          <p:nvPr/>
        </p:nvSpPr>
        <p:spPr>
          <a:xfrm>
            <a:off x="7140360" y="686991"/>
            <a:ext cx="20315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ea typeface="Cambria Math" panose="02040503050406030204" pitchFamily="18" charset="0"/>
              </a:rPr>
              <a:t>To calculate the mean we need </a:t>
            </a:r>
            <a:r>
              <a:rPr lang="en-US" sz="2000" i="1" dirty="0" err="1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fx</a:t>
            </a:r>
            <a:r>
              <a:rPr lang="en-US" sz="2000" baseline="-25000" dirty="0" err="1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</a:t>
            </a:r>
            <a:endParaRPr lang="en-GB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03507" y="731968"/>
            <a:ext cx="848608" cy="26860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3432085" y="690770"/>
            <a:ext cx="1041370" cy="26860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4480844" y="676292"/>
            <a:ext cx="1065188" cy="26860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5541050" y="683147"/>
            <a:ext cx="1451603" cy="26860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205299" y="3994699"/>
            <a:ext cx="27911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Using the formula for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7212055" y="2860676"/>
                <a:ext cx="574196" cy="5132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2800" b="0" i="0" baseline="30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2800" baseline="30000" dirty="0">
                  <a:latin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2055" y="2860676"/>
                <a:ext cx="574196" cy="51328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/>
          <p:cNvSpPr/>
          <p:nvPr/>
        </p:nvSpPr>
        <p:spPr>
          <a:xfrm>
            <a:off x="7616171" y="3024181"/>
            <a:ext cx="301686" cy="4915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=</a:t>
            </a:r>
          </a:p>
        </p:txBody>
      </p:sp>
      <p:sp>
        <p:nvSpPr>
          <p:cNvPr id="57" name="Rectangle 56"/>
          <p:cNvSpPr/>
          <p:nvPr/>
        </p:nvSpPr>
        <p:spPr>
          <a:xfrm>
            <a:off x="7843733" y="3007477"/>
            <a:ext cx="1192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150694.9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1295996" y="5432612"/>
                <a:ext cx="81060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996" y="5432612"/>
                <a:ext cx="810607" cy="40011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9504" name="TextBox 189503"/>
              <p:cNvSpPr txBox="1"/>
              <p:nvPr/>
            </p:nvSpPr>
            <p:spPr>
              <a:xfrm>
                <a:off x="2179757" y="5451293"/>
                <a:ext cx="2470228" cy="5250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15 137 500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72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−150 694.9</m:t>
                      </m:r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89504" name="TextBox 1895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9757" y="5451293"/>
                <a:ext cx="2470228" cy="52501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1365204" y="6167996"/>
                <a:ext cx="81060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5204" y="6167996"/>
                <a:ext cx="810607" cy="40011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62"/>
          <p:cNvSpPr/>
          <p:nvPr/>
        </p:nvSpPr>
        <p:spPr>
          <a:xfrm>
            <a:off x="2107291" y="6198774"/>
            <a:ext cx="12618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59 548.16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/>
              <p:cNvSpPr/>
              <p:nvPr/>
            </p:nvSpPr>
            <p:spPr>
              <a:xfrm>
                <a:off x="4698789" y="5570040"/>
                <a:ext cx="322524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000" dirty="0">
                    <a:ea typeface="Cambria Math" panose="02040503050406030204" pitchFamily="18" charset="0"/>
                  </a:rPr>
                  <a:t>Standard deviation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64" name="Rectangle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8789" y="5570040"/>
                <a:ext cx="3225242" cy="400110"/>
              </a:xfrm>
              <a:prstGeom prst="rect">
                <a:avLst/>
              </a:prstGeom>
              <a:blipFill rotWithShape="0">
                <a:blip r:embed="rId16"/>
                <a:stretch>
                  <a:fillRect l="-2079"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9505" name="TextBox 189504"/>
              <p:cNvSpPr txBox="1"/>
              <p:nvPr/>
            </p:nvSpPr>
            <p:spPr>
              <a:xfrm>
                <a:off x="7903763" y="5596009"/>
                <a:ext cx="606548" cy="35766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89505" name="TextBox 1895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3763" y="5596009"/>
                <a:ext cx="606548" cy="35766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/>
              <p:cNvSpPr/>
              <p:nvPr/>
            </p:nvSpPr>
            <p:spPr>
              <a:xfrm>
                <a:off x="6428802" y="6149152"/>
                <a:ext cx="68217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6" name="Rectangle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8802" y="6149152"/>
                <a:ext cx="682174" cy="400110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Rectangle 66"/>
          <p:cNvSpPr/>
          <p:nvPr/>
        </p:nvSpPr>
        <p:spPr>
          <a:xfrm>
            <a:off x="7042164" y="6198774"/>
            <a:ext cx="9476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244.02</a:t>
            </a:r>
          </a:p>
        </p:txBody>
      </p:sp>
      <p:sp>
        <p:nvSpPr>
          <p:cNvPr id="65" name="Rectangle 64">
            <a:hlinkClick r:id="rId19"/>
            <a:extLst>
              <a:ext uri="{FF2B5EF4-FFF2-40B4-BE49-F238E27FC236}">
                <a16:creationId xmlns:a16="http://schemas.microsoft.com/office/drawing/2014/main" id="{8445BBEB-EE0D-4CB9-82DB-D81B68F8CA6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>
            <a:hlinkClick r:id="rId19"/>
            <a:extLst>
              <a:ext uri="{FF2B5EF4-FFF2-40B4-BE49-F238E27FC236}">
                <a16:creationId xmlns:a16="http://schemas.microsoft.com/office/drawing/2014/main" id="{6C95DC0B-E1CD-4AAE-A74B-407C481E91E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510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4" grpId="0"/>
      <p:bldP spid="35" grpId="0"/>
      <p:bldP spid="37" grpId="0"/>
      <p:bldP spid="38" grpId="0"/>
      <p:bldP spid="39" grpId="0"/>
      <p:bldP spid="40" grpId="0"/>
      <p:bldP spid="41" grpId="0"/>
      <p:bldP spid="45" grpId="0"/>
      <p:bldP spid="46" grpId="0"/>
      <p:bldP spid="47" grpId="0"/>
      <p:bldP spid="48" grpId="0"/>
      <p:bldP spid="2" grpId="0" animBg="1"/>
      <p:bldP spid="51" grpId="0" animBg="1"/>
      <p:bldP spid="52" grpId="0" animBg="1"/>
      <p:bldP spid="53" grpId="0" animBg="1"/>
      <p:bldP spid="3" grpId="0"/>
      <p:bldP spid="55" grpId="0"/>
      <p:bldP spid="56" grpId="0"/>
      <p:bldP spid="57" grpId="0"/>
      <p:bldP spid="58" grpId="0"/>
      <p:bldP spid="189504" grpId="0"/>
      <p:bldP spid="62" grpId="0"/>
      <p:bldP spid="63" grpId="0"/>
      <p:bldP spid="64" grpId="0"/>
      <p:bldP spid="189505" grpId="0"/>
      <p:bldP spid="66" grpId="0"/>
      <p:bldP spid="6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_IBAA" id="{6ADC0F22-E213-402E-8B07-8ABD4CD42FB9}" vid="{34CA1712-6305-4A55-BB9B-2B838D6F99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3_IBAI</Template>
  <TotalTime>942</TotalTime>
  <Words>1528</Words>
  <Application>Microsoft Office PowerPoint</Application>
  <PresentationFormat>On-screen Show (4:3)</PresentationFormat>
  <Paragraphs>440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Calibri</vt:lpstr>
      <vt:lpstr>Cambria Math</vt:lpstr>
      <vt:lpstr>Comic Sans MS</vt:lpstr>
      <vt:lpstr>Symbol</vt:lpstr>
      <vt:lpstr>Times New Roman</vt:lpstr>
      <vt:lpstr>Wingdings</vt:lpstr>
      <vt:lpstr>Wingdings 2</vt:lpstr>
      <vt:lpstr>Theme1</vt:lpstr>
      <vt:lpstr>Equation</vt:lpstr>
      <vt:lpstr>Variance and  Standard deviation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Variance  and  Standard deviation</dc:title>
  <dc:creator>Mathssupport</dc:creator>
  <cp:lastModifiedBy>Orlando Hurtado</cp:lastModifiedBy>
  <cp:revision>12</cp:revision>
  <dcterms:created xsi:type="dcterms:W3CDTF">2020-03-14T13:06:44Z</dcterms:created>
  <dcterms:modified xsi:type="dcterms:W3CDTF">2023-08-08T13:42:04Z</dcterms:modified>
</cp:coreProperties>
</file>