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316" r:id="rId2"/>
    <p:sldId id="282" r:id="rId3"/>
    <p:sldId id="318" r:id="rId4"/>
    <p:sldId id="319" r:id="rId5"/>
    <p:sldId id="283" r:id="rId6"/>
    <p:sldId id="280" r:id="rId7"/>
    <p:sldId id="281" r:id="rId8"/>
    <p:sldId id="315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>
      <p:cViewPr varScale="1">
        <p:scale>
          <a:sx n="68" d="100"/>
          <a:sy n="68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19 August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8/19/2022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19 August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Estimating the centre of data in class intervals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estimate the Mean, Median and Mode of a set of data when presented in class intervals.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1307E61-2FFD-4B26-AC2B-16994D5BBC8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BE63AFA-F6F2-40EE-B5D1-E5C2E4FE600D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3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>
            <a:extLst>
              <a:ext uri="{FF2B5EF4-FFF2-40B4-BE49-F238E27FC236}">
                <a16:creationId xmlns:a16="http://schemas.microsoft.com/office/drawing/2014/main" id="{87070115-B937-4B1E-BE90-9E7C1B22C3B5}"/>
              </a:ext>
            </a:extLst>
          </p:cNvPr>
          <p:cNvGrpSpPr>
            <a:grpSpLocks/>
          </p:cNvGrpSpPr>
          <p:nvPr/>
        </p:nvGrpSpPr>
        <p:grpSpPr bwMode="auto">
          <a:xfrm>
            <a:off x="1189434" y="3706597"/>
            <a:ext cx="4064794" cy="2715815"/>
            <a:chOff x="84" y="672"/>
            <a:chExt cx="3414" cy="2281"/>
          </a:xfrm>
        </p:grpSpPr>
        <p:sp>
          <p:nvSpPr>
            <p:cNvPr id="5" name="Rectangle 38">
              <a:extLst>
                <a:ext uri="{FF2B5EF4-FFF2-40B4-BE49-F238E27FC236}">
                  <a16:creationId xmlns:a16="http://schemas.microsoft.com/office/drawing/2014/main" id="{5D9B04F6-6FF1-4953-A54A-215BE1FAC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337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  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6" name="Rectangle 36">
              <a:extLst>
                <a:ext uri="{FF2B5EF4-FFF2-40B4-BE49-F238E27FC236}">
                  <a16:creationId xmlns:a16="http://schemas.microsoft.com/office/drawing/2014/main" id="{FCAC4DDA-19F1-497A-A865-326C98A4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37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12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C321C8C9-19FE-4AB7-8908-A3FDB74EF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050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10777B4-9DF3-4107-BC5D-DAD5CA674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050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11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B4A7B679-3516-41CE-AAA9-D4F18A25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476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2809126-2035-4CD4-B81B-9EA497D3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189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2B86973A-4579-4361-89EC-2F726A523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72"/>
              <a:ext cx="1274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Shoe sizes (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725" b="0" dirty="0"/>
                <a:t>)</a:t>
              </a:r>
              <a:endParaRPr lang="en-US" sz="1725" b="0" dirty="0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A1E67277-12E1-4C7A-BD35-8A1489ED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476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5522C927-5C97-49DC-A5C9-54491483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189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 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261E6D5A-1FC7-4BC6-BB82-63E10DC29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672"/>
              <a:ext cx="1126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Frequency (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GB" sz="1725" b="0" dirty="0"/>
                <a:t>)</a:t>
              </a:r>
              <a:endParaRPr lang="en-US" sz="1725" b="0" dirty="0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B5E9230-C1CB-4B63-BFC6-1E952B37D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339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F9580F41-407F-4F3D-A182-F1D663080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189"/>
              <a:ext cx="33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AAE540E0-0F88-44C2-B237-A8D8C967D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476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58531773-9F66-4367-9797-378195654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763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B9517971-F594-43D3-AD0F-05E738FB8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050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D3BB864E-B28A-4C71-9314-5ED80EDA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0" cy="22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51A0FFE-9AB3-481A-82A4-B05A666F4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672"/>
              <a:ext cx="0" cy="22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F058883A-72E0-4E8A-B8B2-DCF0E7D4FA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0" y="672"/>
              <a:ext cx="0" cy="22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F396DB2E-2CCD-423C-98A0-095E0C519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337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32" name="Line 37">
              <a:extLst>
                <a:ext uri="{FF2B5EF4-FFF2-40B4-BE49-F238E27FC236}">
                  <a16:creationId xmlns:a16="http://schemas.microsoft.com/office/drawing/2014/main" id="{6C0719AE-48DB-4BBF-B956-F1ABF166C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624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17E2D796-ECA6-4910-81A8-701E133EC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754"/>
              <a:ext cx="1126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17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238F5DCB-4D85-48CA-A976-A1C222958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" y="1762"/>
              <a:ext cx="1212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40822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frequency table, How to calculate the mean?</a:t>
            </a: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1487313"/>
            <a:ext cx="83819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This frequency table shows the shoe sizes of the year 12 class. Calculate the mean.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2854770"/>
            <a:ext cx="82295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mean we need to multiply each single value (</a:t>
            </a:r>
            <a:r>
              <a:rPr lang="en-GB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0" dirty="0">
                <a:solidFill>
                  <a:srgbClr val="010066"/>
                </a:solidFill>
              </a:rPr>
              <a:t>) times its frequency (</a:t>
            </a:r>
            <a:r>
              <a:rPr lang="en-GB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b="0" dirty="0">
                <a:solidFill>
                  <a:srgbClr val="010066"/>
                </a:solidFill>
              </a:rPr>
              <a:t>)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092" y="5605567"/>
            <a:ext cx="35472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0" dirty="0">
                <a:solidFill>
                  <a:srgbClr val="010066"/>
                </a:solidFill>
              </a:rPr>
              <a:t>The mean of the shoe size is 10</a:t>
            </a:r>
            <a:endParaRPr lang="en-US" sz="1800" b="0" dirty="0">
              <a:solidFill>
                <a:srgbClr val="010066"/>
              </a:solidFill>
            </a:endParaRPr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E196F0C4-2229-4A1B-940E-3F24146ED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723831"/>
            <a:ext cx="0" cy="271576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7" name="Line 37">
            <a:extLst>
              <a:ext uri="{FF2B5EF4-FFF2-40B4-BE49-F238E27FC236}">
                <a16:creationId xmlns:a16="http://schemas.microsoft.com/office/drawing/2014/main" id="{DC53DE2D-C7E1-4933-A744-61D832078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3722" y="6428366"/>
            <a:ext cx="405050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F3FB38BF-378E-4DC7-8F5A-6F0938112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199" y="3833248"/>
            <a:ext cx="1181692" cy="5174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x</a:t>
            </a:r>
            <a:endParaRPr lang="en-US" sz="20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4D351A17-4736-4445-B4C5-32D59404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463" y="4321400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72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B14182F6-ADAD-4526-9DA8-D39FEB602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549" y="4669813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 90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4" name="Rectangle 16">
            <a:extLst>
              <a:ext uri="{FF2B5EF4-FFF2-40B4-BE49-F238E27FC236}">
                <a16:creationId xmlns:a16="http://schemas.microsoft.com/office/drawing/2014/main" id="{4ABE553F-4326-46A2-9C26-824454FF8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217" y="5006318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170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5" name="Rectangle 16">
            <a:extLst>
              <a:ext uri="{FF2B5EF4-FFF2-40B4-BE49-F238E27FC236}">
                <a16:creationId xmlns:a16="http://schemas.microsoft.com/office/drawing/2014/main" id="{830EA22B-6669-49C5-ACE8-1E664DF19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126" y="5355979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110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9BB87F1F-47BB-4B46-954E-3EF9907B2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29" y="5661180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 108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A4FD8C4C-0CED-4705-B905-F4E0472EF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522" y="6055993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550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8" name="Rectangle 16">
            <a:extLst>
              <a:ext uri="{FF2B5EF4-FFF2-40B4-BE49-F238E27FC236}">
                <a16:creationId xmlns:a16="http://schemas.microsoft.com/office/drawing/2014/main" id="{E37775AD-EDBA-4B92-BCB0-4AF9A38CA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466" y="6069923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     55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grpSp>
        <p:nvGrpSpPr>
          <p:cNvPr id="50" name="Group 29">
            <a:extLst>
              <a:ext uri="{FF2B5EF4-FFF2-40B4-BE49-F238E27FC236}">
                <a16:creationId xmlns:a16="http://schemas.microsoft.com/office/drawing/2014/main" id="{2799B62A-E4F5-4667-AFE2-5EA96F047A30}"/>
              </a:ext>
            </a:extLst>
          </p:cNvPr>
          <p:cNvGrpSpPr>
            <a:grpSpLocks/>
          </p:cNvGrpSpPr>
          <p:nvPr/>
        </p:nvGrpSpPr>
        <p:grpSpPr bwMode="auto">
          <a:xfrm>
            <a:off x="6470147" y="3495581"/>
            <a:ext cx="542925" cy="957109"/>
            <a:chOff x="3312" y="3115"/>
            <a:chExt cx="456" cy="616"/>
          </a:xfrm>
        </p:grpSpPr>
        <p:sp>
          <p:nvSpPr>
            <p:cNvPr id="53" name="Text Box 24">
              <a:extLst>
                <a:ext uri="{FF2B5EF4-FFF2-40B4-BE49-F238E27FC236}">
                  <a16:creationId xmlns:a16="http://schemas.microsoft.com/office/drawing/2014/main" id="{0E030E3F-AEA0-4B0A-9826-10CAFCF1A4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4" y="3115"/>
              <a:ext cx="334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2800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sz="1800" b="0" baseline="-25000" dirty="0">
                <a:solidFill>
                  <a:srgbClr val="010066"/>
                </a:solidFill>
              </a:endParaRPr>
            </a:p>
          </p:txBody>
        </p:sp>
        <p:sp>
          <p:nvSpPr>
            <p:cNvPr id="54" name="Line 25">
              <a:extLst>
                <a:ext uri="{FF2B5EF4-FFF2-40B4-BE49-F238E27FC236}">
                  <a16:creationId xmlns:a16="http://schemas.microsoft.com/office/drawing/2014/main" id="{80178AF2-FD66-436E-BB65-85AD342151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448"/>
              <a:ext cx="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55" name="Text Box 26">
              <a:extLst>
                <a:ext uri="{FF2B5EF4-FFF2-40B4-BE49-F238E27FC236}">
                  <a16:creationId xmlns:a16="http://schemas.microsoft.com/office/drawing/2014/main" id="{45944612-5579-4506-8436-E7BC0D094B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" y="3434"/>
              <a:ext cx="30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b="0" baseline="-25000" dirty="0">
                <a:solidFill>
                  <a:srgbClr val="010066"/>
                </a:solidFill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679451D-8A6A-44AC-8F14-45A72BCDB1FC}"/>
              </a:ext>
            </a:extLst>
          </p:cNvPr>
          <p:cNvGrpSpPr/>
          <p:nvPr/>
        </p:nvGrpSpPr>
        <p:grpSpPr>
          <a:xfrm>
            <a:off x="5817737" y="3781322"/>
            <a:ext cx="606256" cy="461665"/>
            <a:chOff x="2695849" y="5704803"/>
            <a:chExt cx="606256" cy="46166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6308687-C597-471C-8768-AD29B5C964D5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A88A32C-1AE3-4248-9CD9-13D3349EECA7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61515755-BC20-4347-B740-D0FB3BCF6231}"/>
              </a:ext>
            </a:extLst>
          </p:cNvPr>
          <p:cNvSpPr/>
          <p:nvPr/>
        </p:nvSpPr>
        <p:spPr>
          <a:xfrm>
            <a:off x="6700633" y="3586841"/>
            <a:ext cx="5229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x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EB2859C-A244-4D05-A87C-72D369092856}"/>
              </a:ext>
            </a:extLst>
          </p:cNvPr>
          <p:cNvSpPr/>
          <p:nvPr/>
        </p:nvSpPr>
        <p:spPr>
          <a:xfrm>
            <a:off x="6722479" y="4019307"/>
            <a:ext cx="431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60" name="Text Box 26">
            <a:extLst>
              <a:ext uri="{FF2B5EF4-FFF2-40B4-BE49-F238E27FC236}">
                <a16:creationId xmlns:a16="http://schemas.microsoft.com/office/drawing/2014/main" id="{CA7C4D10-7464-4A0C-824B-C6BADBFD7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475" y="6002889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A5E252A-BBC5-4119-9C6E-E1E95B28CAA8}"/>
              </a:ext>
            </a:extLst>
          </p:cNvPr>
          <p:cNvSpPr/>
          <p:nvPr/>
        </p:nvSpPr>
        <p:spPr>
          <a:xfrm>
            <a:off x="2851426" y="6055993"/>
            <a:ext cx="5982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3F9DA012-2B69-4718-A332-CDC0A64E4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239" y="5974005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94D05CE-DCCE-4F38-9AC4-465EF50EB0EE}"/>
              </a:ext>
            </a:extLst>
          </p:cNvPr>
          <p:cNvSpPr/>
          <p:nvPr/>
        </p:nvSpPr>
        <p:spPr>
          <a:xfrm>
            <a:off x="4116918" y="6027109"/>
            <a:ext cx="6896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x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65" name="Text Box 24">
            <a:extLst>
              <a:ext uri="{FF2B5EF4-FFF2-40B4-BE49-F238E27FC236}">
                <a16:creationId xmlns:a16="http://schemas.microsoft.com/office/drawing/2014/main" id="{F89D3685-6886-462E-961B-1F42A9A12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251" y="4378832"/>
            <a:ext cx="646510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550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66" name="Line 25">
            <a:extLst>
              <a:ext uri="{FF2B5EF4-FFF2-40B4-BE49-F238E27FC236}">
                <a16:creationId xmlns:a16="http://schemas.microsoft.com/office/drawing/2014/main" id="{F9E75E87-0CF8-4995-AE0C-78F9072C4E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4639" y="4771930"/>
            <a:ext cx="54292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67" name="Text Box 26">
            <a:extLst>
              <a:ext uri="{FF2B5EF4-FFF2-40B4-BE49-F238E27FC236}">
                <a16:creationId xmlns:a16="http://schemas.microsoft.com/office/drawing/2014/main" id="{FD655E34-60C1-49EC-8F66-F5CC05EB2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5258" y="4721235"/>
            <a:ext cx="492919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55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6DA35A7-ED80-49FF-BFB4-DB16C5B9A653}"/>
              </a:ext>
            </a:extLst>
          </p:cNvPr>
          <p:cNvGrpSpPr/>
          <p:nvPr/>
        </p:nvGrpSpPr>
        <p:grpSpPr>
          <a:xfrm>
            <a:off x="5812225" y="4540274"/>
            <a:ext cx="606256" cy="461665"/>
            <a:chOff x="2695849" y="5704803"/>
            <a:chExt cx="606256" cy="46166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34FE3C4-6027-408A-9535-A15A3B80962C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0E911FB-6159-46F0-A0D3-BF5613AE7DD4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 Box 24">
            <a:extLst>
              <a:ext uri="{FF2B5EF4-FFF2-40B4-BE49-F238E27FC236}">
                <a16:creationId xmlns:a16="http://schemas.microsoft.com/office/drawing/2014/main" id="{88F6E388-1EFF-471D-AB13-28F0F4D21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447" y="5176259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10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8E6BAC8-3778-4680-8B82-3C57333BB7D2}"/>
              </a:ext>
            </a:extLst>
          </p:cNvPr>
          <p:cNvGrpSpPr/>
          <p:nvPr/>
        </p:nvGrpSpPr>
        <p:grpSpPr>
          <a:xfrm>
            <a:off x="5851758" y="5154783"/>
            <a:ext cx="606256" cy="461665"/>
            <a:chOff x="2695849" y="5704803"/>
            <a:chExt cx="606256" cy="46166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D8269FE-BF3C-4D5E-9ED0-901FFC63DC30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A6D0671-D91D-4F06-8885-9A038B807875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D413F76-C2D6-4B7B-9EA7-2F95F67E8F56}"/>
              </a:ext>
            </a:extLst>
          </p:cNvPr>
          <p:cNvSpPr/>
          <p:nvPr/>
        </p:nvSpPr>
        <p:spPr>
          <a:xfrm>
            <a:off x="4075611" y="3573089"/>
            <a:ext cx="1302824" cy="27577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F90D92-4F6C-484B-A92E-BC8755732071}"/>
              </a:ext>
            </a:extLst>
          </p:cNvPr>
          <p:cNvSpPr/>
          <p:nvPr/>
        </p:nvSpPr>
        <p:spPr>
          <a:xfrm>
            <a:off x="776822" y="6049986"/>
            <a:ext cx="4529945" cy="4334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6">
            <a:extLst>
              <a:ext uri="{FF2B5EF4-FFF2-40B4-BE49-F238E27FC236}">
                <a16:creationId xmlns:a16="http://schemas.microsoft.com/office/drawing/2014/main" id="{C1160DBB-E622-4406-ACB7-902354601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2160549"/>
            <a:ext cx="83819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You can see that 9 people wear shoe size 8 if you are to add these 8 + 8 + 8 + 8 + 8 + 8 + 8 + 8 + 8 = 72 same as 8 x 9</a:t>
            </a:r>
          </a:p>
        </p:txBody>
      </p:sp>
      <p:sp>
        <p:nvSpPr>
          <p:cNvPr id="71" name="Rectangle 70">
            <a:hlinkClick r:id="rId2"/>
            <a:extLst>
              <a:ext uri="{FF2B5EF4-FFF2-40B4-BE49-F238E27FC236}">
                <a16:creationId xmlns:a16="http://schemas.microsoft.com/office/drawing/2014/main" id="{F2BF80C9-7E2A-4413-9AC8-E1D26860993C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hlinkClick r:id="rId2"/>
            <a:extLst>
              <a:ext uri="{FF2B5EF4-FFF2-40B4-BE49-F238E27FC236}">
                <a16:creationId xmlns:a16="http://schemas.microsoft.com/office/drawing/2014/main" id="{DC4E22C4-FEBE-4D2B-953B-DEA1DC775C4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7" grpId="0"/>
      <p:bldP spid="59" grpId="0"/>
      <p:bldP spid="60" grpId="0"/>
      <p:bldP spid="61" grpId="0"/>
      <p:bldP spid="62" grpId="0"/>
      <p:bldP spid="63" grpId="0"/>
      <p:bldP spid="65" grpId="0"/>
      <p:bldP spid="66" grpId="0" animBg="1"/>
      <p:bldP spid="67" grpId="0"/>
      <p:bldP spid="74" grpId="0"/>
      <p:bldP spid="8" grpId="0" animBg="1"/>
      <p:bldP spid="11" grpId="0" animBg="1"/>
      <p:bldP spid="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8">
            <a:extLst>
              <a:ext uri="{FF2B5EF4-FFF2-40B4-BE49-F238E27FC236}">
                <a16:creationId xmlns:a16="http://schemas.microsoft.com/office/drawing/2014/main" id="{5D9B04F6-6FF1-4953-A54A-215BE1FA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604675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FCAC4DDA-19F1-497A-A865-326C98A4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42" y="6032868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TOTAL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21C8C9-19FE-4AB7-8908-A3FDB74E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801" y="5691087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10777B4-9DF3-4107-BC5D-DAD5CA67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55" y="5678314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[55, 65)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4A7B679-3516-41CE-AAA9-D4F18A25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4" y="5007670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[35, 45)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2809126-2035-4CD4-B81B-9EA497D3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30316"/>
            <a:ext cx="13787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[25, 35)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B86973A-4579-4361-89EC-2F726A523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56" y="4037634"/>
            <a:ext cx="1351360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Age 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(</a:t>
            </a: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725" b="0" dirty="0"/>
              <a:t>, years)</a:t>
            </a:r>
            <a:endParaRPr lang="en-US" sz="1725" b="0" dirty="0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1E67277-12E1-4C7A-BD35-8A1489ED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32" y="500767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22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5522C927-5C97-49DC-A5C9-54491483B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275" y="4653186"/>
            <a:ext cx="13263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261E6D5A-1FC7-4BC6-BB82-63E10DC2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01307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Frequency</a:t>
            </a:r>
            <a:endParaRPr lang="en-US" sz="1725" b="0" dirty="0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2B5E9230-C1CB-4B63-BFC6-1E952B37D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F9580F41-407F-4F3D-A182-F1D663080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65318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AAE540E0-0F88-44C2-B237-A8D8C967D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99489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58531773-9F66-4367-9797-378195654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336605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B9517971-F594-43D3-AD0F-05E738FB8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67831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D3BB864E-B28A-4C71-9314-5ED80EDA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C51A0FFE-9AB3-481A-82A4-B05A666F4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020964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F058883A-72E0-4E8A-B8B2-DCF0E7D4F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7633"/>
            <a:ext cx="0" cy="23407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F396DB2E-2CCD-423C-98A0-095E0C519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02002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2" name="Line 37">
            <a:extLst>
              <a:ext uri="{FF2B5EF4-FFF2-40B4-BE49-F238E27FC236}">
                <a16:creationId xmlns:a16="http://schemas.microsoft.com/office/drawing/2014/main" id="{6C0719AE-48DB-4BBF-B956-F1ABF166C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361733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17E2D796-ECA6-4910-81A8-701E133EC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624" y="535587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38F5DCB-4D85-48CA-A976-A1C22295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" y="5323832"/>
            <a:ext cx="144303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[45, 55)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median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15" y="585693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60552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Lower limit of the median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883" y="2130675"/>
            <a:ext cx="81534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median we are going to use this formula: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99" y="1367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median should be contained in the group that has the middle value.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8">
                <a:extLst>
                  <a:ext uri="{FF2B5EF4-FFF2-40B4-BE49-F238E27FC236}">
                    <a16:creationId xmlns:a16="http://schemas.microsoft.com/office/drawing/2014/main" id="{13F939CF-5259-4B45-8062-861E09F2C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2570" y="4699651"/>
                <a:ext cx="2822643" cy="614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0" dirty="0">
                    <a:solidFill>
                      <a:srgbClr val="010066"/>
                    </a:solidFill>
                  </a:rPr>
                  <a:t>The median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60+1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41" name="Rectangle 48">
                <a:extLst>
                  <a:ext uri="{FF2B5EF4-FFF2-40B4-BE49-F238E27FC236}">
                    <a16:creationId xmlns:a16="http://schemas.microsoft.com/office/drawing/2014/main" id="{13F939CF-5259-4B45-8062-861E09F2C8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12570" y="4699651"/>
                <a:ext cx="2822643" cy="614655"/>
              </a:xfrm>
              <a:prstGeom prst="rect">
                <a:avLst/>
              </a:prstGeom>
              <a:blipFill>
                <a:blip r:embed="rId2"/>
                <a:stretch>
                  <a:fillRect l="-3240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312650" y="4958637"/>
            <a:ext cx="3740394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48">
            <a:extLst>
              <a:ext uri="{FF2B5EF4-FFF2-40B4-BE49-F238E27FC236}">
                <a16:creationId xmlns:a16="http://schemas.microsoft.com/office/drawing/2014/main" id="{130B09A6-9BF1-4639-8B76-A866674E7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420" y="5300418"/>
            <a:ext cx="39823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find the median class we calculate the cumulative frequency.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/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48">
            <a:extLst>
              <a:ext uri="{FF2B5EF4-FFF2-40B4-BE49-F238E27FC236}">
                <a16:creationId xmlns:a16="http://schemas.microsoft.com/office/drawing/2014/main" id="{D953983E-8AEF-4241-8D34-30DECC020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754" y="3322264"/>
            <a:ext cx="4278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0" dirty="0">
                <a:solidFill>
                  <a:srgbClr val="010066"/>
                </a:solidFill>
              </a:rPr>
              <a:t>cumulative frequency of the preceding class</a:t>
            </a:r>
          </a:p>
        </p:txBody>
      </p:sp>
      <p:sp>
        <p:nvSpPr>
          <p:cNvPr id="42" name="Rectangle 48">
            <a:extLst>
              <a:ext uri="{FF2B5EF4-FFF2-40B4-BE49-F238E27FC236}">
                <a16:creationId xmlns:a16="http://schemas.microsoft.com/office/drawing/2014/main" id="{2471DFF9-DE1E-4FC2-87E4-15FE2F85A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598" y="3865419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Frequency of the median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3" name="Rectangle 48">
            <a:extLst>
              <a:ext uri="{FF2B5EF4-FFF2-40B4-BE49-F238E27FC236}">
                <a16:creationId xmlns:a16="http://schemas.microsoft.com/office/drawing/2014/main" id="{72E68130-0F31-4A4F-B9A3-F739A5711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129" y="4261253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Class size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FB17EC-7206-49F7-B349-973C0F08B601}"/>
              </a:ext>
            </a:extLst>
          </p:cNvPr>
          <p:cNvSpPr/>
          <p:nvPr/>
        </p:nvSpPr>
        <p:spPr>
          <a:xfrm>
            <a:off x="4181410" y="2583538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L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348F58-CF30-4A25-814B-2BBE475863C1}"/>
              </a:ext>
            </a:extLst>
          </p:cNvPr>
          <p:cNvSpPr/>
          <p:nvPr/>
        </p:nvSpPr>
        <p:spPr>
          <a:xfrm>
            <a:off x="4190770" y="3388416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C5BED7-AAA4-4CF5-9258-30E327D050A6}"/>
              </a:ext>
            </a:extLst>
          </p:cNvPr>
          <p:cNvSpPr/>
          <p:nvPr/>
        </p:nvSpPr>
        <p:spPr>
          <a:xfrm>
            <a:off x="4188490" y="3870475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f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B7E39D-9FFF-4BD9-91D8-A5B9124B4FFB}"/>
              </a:ext>
            </a:extLst>
          </p:cNvPr>
          <p:cNvSpPr/>
          <p:nvPr/>
        </p:nvSpPr>
        <p:spPr>
          <a:xfrm>
            <a:off x="4188490" y="4262735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8" name="Rectangle 48">
            <a:extLst>
              <a:ext uri="{FF2B5EF4-FFF2-40B4-BE49-F238E27FC236}">
                <a16:creationId xmlns:a16="http://schemas.microsoft.com/office/drawing/2014/main" id="{2421D04B-5EA2-43BF-BFA2-2079E1665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1760" y="2981805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Total number of observations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B008ED-2689-4AFB-93C2-7859705B3D93}"/>
              </a:ext>
            </a:extLst>
          </p:cNvPr>
          <p:cNvSpPr/>
          <p:nvPr/>
        </p:nvSpPr>
        <p:spPr>
          <a:xfrm>
            <a:off x="4142570" y="2959821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50" name="Line 25">
            <a:extLst>
              <a:ext uri="{FF2B5EF4-FFF2-40B4-BE49-F238E27FC236}">
                <a16:creationId xmlns:a16="http://schemas.microsoft.com/office/drawing/2014/main" id="{74DF7857-8221-4455-89C1-1AE6C7F11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343" y="4016082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51" name="Rectangle 17">
            <a:extLst>
              <a:ext uri="{FF2B5EF4-FFF2-40B4-BE49-F238E27FC236}">
                <a16:creationId xmlns:a16="http://schemas.microsoft.com/office/drawing/2014/main" id="{D3C5AFA4-512D-4549-9918-96618680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405" y="4037633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Cumulative Frequency</a:t>
            </a:r>
            <a:endParaRPr lang="en-US" sz="1725" b="0" dirty="0"/>
          </a:p>
        </p:txBody>
      </p:sp>
      <p:sp>
        <p:nvSpPr>
          <p:cNvPr id="52" name="Rectangle 38">
            <a:extLst>
              <a:ext uri="{FF2B5EF4-FFF2-40B4-BE49-F238E27FC236}">
                <a16:creationId xmlns:a16="http://schemas.microsoft.com/office/drawing/2014/main" id="{1041C774-7DEB-452D-A49F-D13CF5547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47" y="466588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D5EA2056-DD78-4B85-9F7C-236D7CFF6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397" y="495870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4" name="Rectangle 38">
            <a:extLst>
              <a:ext uri="{FF2B5EF4-FFF2-40B4-BE49-F238E27FC236}">
                <a16:creationId xmlns:a16="http://schemas.microsoft.com/office/drawing/2014/main" id="{030817D3-AB62-440E-B8A6-D2968969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884" y="532376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56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04C3E662-755E-4E95-A9D9-F14E345D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061" y="5713323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21D9C7F-CEC8-4AA4-962F-98AD0005E13B}"/>
              </a:ext>
            </a:extLst>
          </p:cNvPr>
          <p:cNvSpPr/>
          <p:nvPr/>
        </p:nvSpPr>
        <p:spPr>
          <a:xfrm>
            <a:off x="6965297" y="4745783"/>
            <a:ext cx="97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30.5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0E9B98-D2B1-4B4E-B59A-05DD6515F900}"/>
              </a:ext>
            </a:extLst>
          </p:cNvPr>
          <p:cNvSpPr/>
          <p:nvPr/>
        </p:nvSpPr>
        <p:spPr>
          <a:xfrm>
            <a:off x="2742342" y="3909615"/>
            <a:ext cx="1325092" cy="24927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D1FF6B-82B6-41CF-924A-C51872D08CFD}"/>
              </a:ext>
            </a:extLst>
          </p:cNvPr>
          <p:cNvSpPr/>
          <p:nvPr/>
        </p:nvSpPr>
        <p:spPr>
          <a:xfrm>
            <a:off x="8398644" y="260384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35</a:t>
            </a:r>
            <a:endParaRPr lang="en-GB" sz="22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9A2A684-B449-4C4F-B11E-C171095D6C80}"/>
              </a:ext>
            </a:extLst>
          </p:cNvPr>
          <p:cNvSpPr/>
          <p:nvPr/>
        </p:nvSpPr>
        <p:spPr>
          <a:xfrm>
            <a:off x="8438638" y="2954278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60</a:t>
            </a:r>
            <a:endParaRPr lang="en-GB" sz="22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320372A-45D8-48D0-A855-FB6C09A36468}"/>
              </a:ext>
            </a:extLst>
          </p:cNvPr>
          <p:cNvSpPr/>
          <p:nvPr/>
        </p:nvSpPr>
        <p:spPr>
          <a:xfrm>
            <a:off x="8438638" y="336124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16</a:t>
            </a:r>
            <a:endParaRPr lang="en-GB" sz="22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A5C55CE-5BB9-4437-893E-900A7BA93DAA}"/>
              </a:ext>
            </a:extLst>
          </p:cNvPr>
          <p:cNvSpPr/>
          <p:nvPr/>
        </p:nvSpPr>
        <p:spPr>
          <a:xfrm>
            <a:off x="8438638" y="3864801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22</a:t>
            </a:r>
            <a:endParaRPr lang="en-GB" sz="22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A633EF6-F80F-4EF1-BCFB-2591767102D4}"/>
              </a:ext>
            </a:extLst>
          </p:cNvPr>
          <p:cNvSpPr/>
          <p:nvPr/>
        </p:nvSpPr>
        <p:spPr>
          <a:xfrm>
            <a:off x="8419425" y="420066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4297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8" grpId="0"/>
      <p:bldP spid="41" grpId="0"/>
      <p:bldP spid="40" grpId="0" animBg="1"/>
      <p:bldP spid="35" grpId="0"/>
      <p:bldP spid="7" grpId="0"/>
      <p:bldP spid="39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8" grpId="0" animBg="1"/>
      <p:bldP spid="57" grpId="0"/>
      <p:bldP spid="58" grpId="0"/>
      <p:bldP spid="59" grpId="0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8">
            <a:extLst>
              <a:ext uri="{FF2B5EF4-FFF2-40B4-BE49-F238E27FC236}">
                <a16:creationId xmlns:a16="http://schemas.microsoft.com/office/drawing/2014/main" id="{5D9B04F6-6FF1-4953-A54A-215BE1FA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604675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FCAC4DDA-19F1-497A-A865-326C98A4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42" y="6032868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TOTAL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21C8C9-19FE-4AB7-8908-A3FDB74E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801" y="5691087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10777B4-9DF3-4107-BC5D-DAD5CA67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55" y="5678314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[55, 65)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4A7B679-3516-41CE-AAA9-D4F18A25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4" y="5007670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[35, 45)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2809126-2035-4CD4-B81B-9EA497D3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30316"/>
            <a:ext cx="13787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[25, 35)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B86973A-4579-4361-89EC-2F726A523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56" y="4037634"/>
            <a:ext cx="1351360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Age 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(</a:t>
            </a: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725" b="0" dirty="0"/>
              <a:t>, years)</a:t>
            </a:r>
            <a:endParaRPr lang="en-US" sz="1725" b="0" dirty="0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1E67277-12E1-4C7A-BD35-8A1489ED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32" y="500767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22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5522C927-5C97-49DC-A5C9-54491483B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275" y="4653186"/>
            <a:ext cx="13263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261E6D5A-1FC7-4BC6-BB82-63E10DC2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01307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Frequency</a:t>
            </a:r>
            <a:endParaRPr lang="en-US" sz="1725" b="0" dirty="0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2B5E9230-C1CB-4B63-BFC6-1E952B37D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F9580F41-407F-4F3D-A182-F1D663080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65318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AAE540E0-0F88-44C2-B237-A8D8C967D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99489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58531773-9F66-4367-9797-378195654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336605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B9517971-F594-43D3-AD0F-05E738FB8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67831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D3BB864E-B28A-4C71-9314-5ED80EDA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C51A0FFE-9AB3-481A-82A4-B05A666F4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020964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F058883A-72E0-4E8A-B8B2-DCF0E7D4F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7633"/>
            <a:ext cx="0" cy="23407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F396DB2E-2CCD-423C-98A0-095E0C519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02002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2" name="Line 37">
            <a:extLst>
              <a:ext uri="{FF2B5EF4-FFF2-40B4-BE49-F238E27FC236}">
                <a16:creationId xmlns:a16="http://schemas.microsoft.com/office/drawing/2014/main" id="{6C0719AE-48DB-4BBF-B956-F1ABF166C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361733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17E2D796-ECA6-4910-81A8-701E133EC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624" y="535587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38F5DCB-4D85-48CA-A976-A1C22295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" y="5323832"/>
            <a:ext cx="144303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[45, 55)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median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15" y="585693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60552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Lower limit of the modal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883" y="2130675"/>
            <a:ext cx="81534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median we are going to use this formula: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99" y="1367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median should be contained in the group that has the middle value.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571" y="4699651"/>
            <a:ext cx="1110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=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312650" y="4958637"/>
            <a:ext cx="3740394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/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48">
            <a:extLst>
              <a:ext uri="{FF2B5EF4-FFF2-40B4-BE49-F238E27FC236}">
                <a16:creationId xmlns:a16="http://schemas.microsoft.com/office/drawing/2014/main" id="{D953983E-8AEF-4241-8D34-30DECC020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754" y="3322264"/>
            <a:ext cx="4278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0" dirty="0">
                <a:solidFill>
                  <a:srgbClr val="010066"/>
                </a:solidFill>
              </a:rPr>
              <a:t>cumulative frequency of the preceding class</a:t>
            </a:r>
          </a:p>
        </p:txBody>
      </p:sp>
      <p:sp>
        <p:nvSpPr>
          <p:cNvPr id="42" name="Rectangle 48">
            <a:extLst>
              <a:ext uri="{FF2B5EF4-FFF2-40B4-BE49-F238E27FC236}">
                <a16:creationId xmlns:a16="http://schemas.microsoft.com/office/drawing/2014/main" id="{2471DFF9-DE1E-4FC2-87E4-15FE2F85A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598" y="3865419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Frequency of the median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3" name="Rectangle 48">
            <a:extLst>
              <a:ext uri="{FF2B5EF4-FFF2-40B4-BE49-F238E27FC236}">
                <a16:creationId xmlns:a16="http://schemas.microsoft.com/office/drawing/2014/main" id="{72E68130-0F31-4A4F-B9A3-F739A5711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129" y="4261253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Class size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FB17EC-7206-49F7-B349-973C0F08B601}"/>
              </a:ext>
            </a:extLst>
          </p:cNvPr>
          <p:cNvSpPr/>
          <p:nvPr/>
        </p:nvSpPr>
        <p:spPr>
          <a:xfrm>
            <a:off x="4181410" y="2583538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L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348F58-CF30-4A25-814B-2BBE475863C1}"/>
              </a:ext>
            </a:extLst>
          </p:cNvPr>
          <p:cNvSpPr/>
          <p:nvPr/>
        </p:nvSpPr>
        <p:spPr>
          <a:xfrm>
            <a:off x="4190770" y="3388416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C5BED7-AAA4-4CF5-9258-30E327D050A6}"/>
              </a:ext>
            </a:extLst>
          </p:cNvPr>
          <p:cNvSpPr/>
          <p:nvPr/>
        </p:nvSpPr>
        <p:spPr>
          <a:xfrm>
            <a:off x="4188490" y="3870475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f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B7E39D-9FFF-4BD9-91D8-A5B9124B4FFB}"/>
              </a:ext>
            </a:extLst>
          </p:cNvPr>
          <p:cNvSpPr/>
          <p:nvPr/>
        </p:nvSpPr>
        <p:spPr>
          <a:xfrm>
            <a:off x="4188490" y="4262735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8" name="Rectangle 48">
            <a:extLst>
              <a:ext uri="{FF2B5EF4-FFF2-40B4-BE49-F238E27FC236}">
                <a16:creationId xmlns:a16="http://schemas.microsoft.com/office/drawing/2014/main" id="{2421D04B-5EA2-43BF-BFA2-2079E1665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1760" y="2981805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Total number of observations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B008ED-2689-4AFB-93C2-7859705B3D93}"/>
              </a:ext>
            </a:extLst>
          </p:cNvPr>
          <p:cNvSpPr/>
          <p:nvPr/>
        </p:nvSpPr>
        <p:spPr>
          <a:xfrm>
            <a:off x="4142570" y="2959821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50" name="Line 25">
            <a:extLst>
              <a:ext uri="{FF2B5EF4-FFF2-40B4-BE49-F238E27FC236}">
                <a16:creationId xmlns:a16="http://schemas.microsoft.com/office/drawing/2014/main" id="{74DF7857-8221-4455-89C1-1AE6C7F11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343" y="4016082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51" name="Rectangle 17">
            <a:extLst>
              <a:ext uri="{FF2B5EF4-FFF2-40B4-BE49-F238E27FC236}">
                <a16:creationId xmlns:a16="http://schemas.microsoft.com/office/drawing/2014/main" id="{D3C5AFA4-512D-4549-9918-96618680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405" y="4037633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Cumulative Frequency</a:t>
            </a:r>
            <a:endParaRPr lang="en-US" sz="1725" b="0" dirty="0"/>
          </a:p>
        </p:txBody>
      </p:sp>
      <p:sp>
        <p:nvSpPr>
          <p:cNvPr id="52" name="Rectangle 38">
            <a:extLst>
              <a:ext uri="{FF2B5EF4-FFF2-40B4-BE49-F238E27FC236}">
                <a16:creationId xmlns:a16="http://schemas.microsoft.com/office/drawing/2014/main" id="{1041C774-7DEB-452D-A49F-D13CF5547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47" y="466588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D5EA2056-DD78-4B85-9F7C-236D7CFF6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397" y="495870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4" name="Rectangle 38">
            <a:extLst>
              <a:ext uri="{FF2B5EF4-FFF2-40B4-BE49-F238E27FC236}">
                <a16:creationId xmlns:a16="http://schemas.microsoft.com/office/drawing/2014/main" id="{030817D3-AB62-440E-B8A6-D2968969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884" y="532376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56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04C3E662-755E-4E95-A9D9-F14E345D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061" y="5713323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21D9C7F-CEC8-4AA4-962F-98AD0005E13B}"/>
              </a:ext>
            </a:extLst>
          </p:cNvPr>
          <p:cNvSpPr/>
          <p:nvPr/>
        </p:nvSpPr>
        <p:spPr>
          <a:xfrm>
            <a:off x="5151373" y="467375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35</a:t>
            </a:r>
            <a:endParaRPr lang="en-GB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D1FF6B-82B6-41CF-924A-C51872D08CFD}"/>
              </a:ext>
            </a:extLst>
          </p:cNvPr>
          <p:cNvSpPr/>
          <p:nvPr/>
        </p:nvSpPr>
        <p:spPr>
          <a:xfrm>
            <a:off x="8398644" y="260384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35</a:t>
            </a:r>
            <a:endParaRPr lang="en-GB" sz="22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9A2A684-B449-4C4F-B11E-C171095D6C80}"/>
              </a:ext>
            </a:extLst>
          </p:cNvPr>
          <p:cNvSpPr/>
          <p:nvPr/>
        </p:nvSpPr>
        <p:spPr>
          <a:xfrm>
            <a:off x="8438638" y="2954278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60</a:t>
            </a:r>
            <a:endParaRPr lang="en-GB" sz="22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320372A-45D8-48D0-A855-FB6C09A36468}"/>
              </a:ext>
            </a:extLst>
          </p:cNvPr>
          <p:cNvSpPr/>
          <p:nvPr/>
        </p:nvSpPr>
        <p:spPr>
          <a:xfrm>
            <a:off x="8438638" y="336124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16</a:t>
            </a:r>
            <a:endParaRPr lang="en-GB" sz="22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A5C55CE-5BB9-4437-893E-900A7BA93DAA}"/>
              </a:ext>
            </a:extLst>
          </p:cNvPr>
          <p:cNvSpPr/>
          <p:nvPr/>
        </p:nvSpPr>
        <p:spPr>
          <a:xfrm>
            <a:off x="8438638" y="3864801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22</a:t>
            </a:r>
            <a:endParaRPr lang="en-GB" sz="22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A633EF6-F80F-4EF1-BCFB-2591767102D4}"/>
              </a:ext>
            </a:extLst>
          </p:cNvPr>
          <p:cNvSpPr/>
          <p:nvPr/>
        </p:nvSpPr>
        <p:spPr>
          <a:xfrm>
            <a:off x="8419425" y="420066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3D3687F-1D54-48C5-9CF1-3578337A5DA3}"/>
              </a:ext>
            </a:extLst>
          </p:cNvPr>
          <p:cNvSpPr/>
          <p:nvPr/>
        </p:nvSpPr>
        <p:spPr>
          <a:xfrm>
            <a:off x="5597838" y="467000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+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D5991-DBC1-4DE2-8729-EC91D047E17C}"/>
              </a:ext>
            </a:extLst>
          </p:cNvPr>
          <p:cNvCxnSpPr/>
          <p:nvPr/>
        </p:nvCxnSpPr>
        <p:spPr>
          <a:xfrm flipV="1">
            <a:off x="5955628" y="4900836"/>
            <a:ext cx="14340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A0C34EE-EDF2-4E03-B33D-D5E537B1E131}"/>
              </a:ext>
            </a:extLst>
          </p:cNvPr>
          <p:cNvSpPr/>
          <p:nvPr/>
        </p:nvSpPr>
        <p:spPr>
          <a:xfrm>
            <a:off x="5932825" y="4501255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30.5</a:t>
            </a:r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6A2EB98-CF79-46A1-91C0-ED9797366057}"/>
              </a:ext>
            </a:extLst>
          </p:cNvPr>
          <p:cNvSpPr/>
          <p:nvPr/>
        </p:nvSpPr>
        <p:spPr>
          <a:xfrm>
            <a:off x="6507881" y="4497251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US" dirty="0"/>
              <a:t>16</a:t>
            </a:r>
            <a:endParaRPr lang="en-GB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4CFFC3-5D12-4F45-926B-BB089774A884}"/>
              </a:ext>
            </a:extLst>
          </p:cNvPr>
          <p:cNvSpPr/>
          <p:nvPr/>
        </p:nvSpPr>
        <p:spPr>
          <a:xfrm>
            <a:off x="6381871" y="488023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22</a:t>
            </a:r>
            <a:endParaRPr lang="en-GB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CA5E3F0-564D-405E-B05D-F3FF27D22A34}"/>
              </a:ext>
            </a:extLst>
          </p:cNvPr>
          <p:cNvSpPr/>
          <p:nvPr/>
        </p:nvSpPr>
        <p:spPr>
          <a:xfrm>
            <a:off x="7412515" y="4605910"/>
            <a:ext cx="802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× 1</a:t>
            </a:r>
            <a:r>
              <a:rPr lang="en-US" dirty="0"/>
              <a:t>0</a:t>
            </a:r>
            <a:endParaRPr lang="en-GB" dirty="0"/>
          </a:p>
        </p:txBody>
      </p:sp>
      <p:sp>
        <p:nvSpPr>
          <p:cNvPr id="67" name="Rectangle 48">
            <a:extLst>
              <a:ext uri="{FF2B5EF4-FFF2-40B4-BE49-F238E27FC236}">
                <a16:creationId xmlns:a16="http://schemas.microsoft.com/office/drawing/2014/main" id="{67088ABA-5348-405A-B893-0CBE71C56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429" y="5631108"/>
            <a:ext cx="1110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≈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EC2B814-53BF-43D7-A140-4B2C48E2A360}"/>
              </a:ext>
            </a:extLst>
          </p:cNvPr>
          <p:cNvSpPr/>
          <p:nvPr/>
        </p:nvSpPr>
        <p:spPr>
          <a:xfrm>
            <a:off x="5299337" y="5631108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41.6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26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6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629528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58" y="3533064"/>
            <a:ext cx="85451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The ages of students who exercise in the gym after school are in the table.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86" y="1336506"/>
            <a:ext cx="815340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mean we have to assume that the data is equally spread out in each of the classes, and use the mid-interval value of each class as the representative value for that class.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C50ED28-E4DD-47A0-A5FA-70FEC67B17E5}"/>
              </a:ext>
            </a:extLst>
          </p:cNvPr>
          <p:cNvGrpSpPr/>
          <p:nvPr/>
        </p:nvGrpSpPr>
        <p:grpSpPr>
          <a:xfrm>
            <a:off x="5851659" y="4031629"/>
            <a:ext cx="606256" cy="461665"/>
            <a:chOff x="2695849" y="5704803"/>
            <a:chExt cx="606256" cy="461665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FA827A6-A9CD-49EF-8819-801097D8CECE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C986B49-4955-494E-8C23-B6D9ECD873F8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6">
            <a:extLst>
              <a:ext uri="{FF2B5EF4-FFF2-40B4-BE49-F238E27FC236}">
                <a16:creationId xmlns:a16="http://schemas.microsoft.com/office/drawing/2014/main" id="{A6700353-029B-4D6D-B3DA-ADC4E2828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2" y="2818907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Because of this assumption, we can only find an estimate of the mean</a:t>
            </a:r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41EE3A61-A77B-4CB8-98DA-BDA101095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658" y="5737824"/>
            <a:ext cx="3292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0" dirty="0">
                <a:solidFill>
                  <a:srgbClr val="010066"/>
                </a:solidFill>
              </a:rPr>
              <a:t>The mean of the ages is 15.8 correct to 3 sf</a:t>
            </a:r>
            <a:endParaRPr lang="en-US" sz="1800" b="0" dirty="0">
              <a:solidFill>
                <a:srgbClr val="010066"/>
              </a:solidFill>
            </a:endParaRPr>
          </a:p>
        </p:txBody>
      </p:sp>
      <p:sp>
        <p:nvSpPr>
          <p:cNvPr id="51" name="Text Box 24">
            <a:extLst>
              <a:ext uri="{FF2B5EF4-FFF2-40B4-BE49-F238E27FC236}">
                <a16:creationId xmlns:a16="http://schemas.microsoft.com/office/drawing/2014/main" id="{0B16ECCC-48FB-4667-AAA6-E3C6318B6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152" y="4682534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473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52" name="Line 25">
            <a:extLst>
              <a:ext uri="{FF2B5EF4-FFF2-40B4-BE49-F238E27FC236}">
                <a16:creationId xmlns:a16="http://schemas.microsoft.com/office/drawing/2014/main" id="{FD256CA4-0EFE-43EF-B506-3430EACC7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4540" y="5075632"/>
            <a:ext cx="54292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53" name="Text Box 26">
            <a:extLst>
              <a:ext uri="{FF2B5EF4-FFF2-40B4-BE49-F238E27FC236}">
                <a16:creationId xmlns:a16="http://schemas.microsoft.com/office/drawing/2014/main" id="{640ABC24-5544-4D09-AE1E-E0EE0A2C6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5159" y="502493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30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3FC7F64-526E-4213-82D7-653B79D9731A}"/>
              </a:ext>
            </a:extLst>
          </p:cNvPr>
          <p:cNvGrpSpPr/>
          <p:nvPr/>
        </p:nvGrpSpPr>
        <p:grpSpPr>
          <a:xfrm>
            <a:off x="5812126" y="4843976"/>
            <a:ext cx="606256" cy="461665"/>
            <a:chOff x="2695849" y="5704803"/>
            <a:chExt cx="606256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E6FC74F-B636-454B-A68E-929225DD1B16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7DEE50B-7E9C-4BB3-B69B-C55CA636CCA5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 Box 24">
            <a:extLst>
              <a:ext uri="{FF2B5EF4-FFF2-40B4-BE49-F238E27FC236}">
                <a16:creationId xmlns:a16="http://schemas.microsoft.com/office/drawing/2014/main" id="{8E7291FD-1564-44D6-9785-2368A5C05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348" y="5404691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15.8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13D3B9E-27D2-414E-B0AE-FE776C666FDB}"/>
              </a:ext>
            </a:extLst>
          </p:cNvPr>
          <p:cNvGrpSpPr/>
          <p:nvPr/>
        </p:nvGrpSpPr>
        <p:grpSpPr>
          <a:xfrm>
            <a:off x="5851659" y="5383215"/>
            <a:ext cx="566181" cy="461665"/>
            <a:chOff x="2695849" y="5704803"/>
            <a:chExt cx="566181" cy="461665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00F5A06-E8A3-495A-8617-1976661B97E9}"/>
                </a:ext>
              </a:extLst>
            </p:cNvPr>
            <p:cNvSpPr/>
            <p:nvPr/>
          </p:nvSpPr>
          <p:spPr>
            <a:xfrm>
              <a:off x="2695849" y="5704803"/>
              <a:ext cx="5661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≈</a:t>
              </a:r>
              <a:endParaRPr lang="en-GB" sz="2400" dirty="0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ECBA27B-3D8F-442F-B618-FF958D4E9663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Line 25">
            <a:extLst>
              <a:ext uri="{FF2B5EF4-FFF2-40B4-BE49-F238E27FC236}">
                <a16:creationId xmlns:a16="http://schemas.microsoft.com/office/drawing/2014/main" id="{4E129AB2-4CDC-4984-881C-443FB6498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9096" y="4212431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62" name="Line 25">
            <a:extLst>
              <a:ext uri="{FF2B5EF4-FFF2-40B4-BE49-F238E27FC236}">
                <a16:creationId xmlns:a16="http://schemas.microsoft.com/office/drawing/2014/main" id="{2509ECEC-65BB-4E68-A318-0049F24816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8952" y="4198861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64" name="Rectangle 17">
            <a:extLst>
              <a:ext uri="{FF2B5EF4-FFF2-40B4-BE49-F238E27FC236}">
                <a16:creationId xmlns:a16="http://schemas.microsoft.com/office/drawing/2014/main" id="{D33F306C-0E8A-4DE0-80C8-AB40EBE00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956" y="3919970"/>
            <a:ext cx="652005" cy="61555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m</a:t>
            </a:r>
            <a:endParaRPr lang="en-US" sz="1725" b="0" dirty="0"/>
          </a:p>
        </p:txBody>
      </p:sp>
      <p:sp>
        <p:nvSpPr>
          <p:cNvPr id="65" name="Line 37">
            <a:extLst>
              <a:ext uri="{FF2B5EF4-FFF2-40B4-BE49-F238E27FC236}">
                <a16:creationId xmlns:a16="http://schemas.microsoft.com/office/drawing/2014/main" id="{4EB0AA57-53BC-4986-A1CA-26CC8B58EA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553200"/>
            <a:ext cx="48458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CD40DC11-ABEE-4D33-A70E-61ECFFC45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742" y="4546003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13.5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309E902-9579-4543-A904-0AFA3DA8D0A1}"/>
              </a:ext>
            </a:extLst>
          </p:cNvPr>
          <p:cNvGrpSpPr/>
          <p:nvPr/>
        </p:nvGrpSpPr>
        <p:grpSpPr>
          <a:xfrm>
            <a:off x="756800" y="3930451"/>
            <a:ext cx="4860132" cy="2626860"/>
            <a:chOff x="756800" y="3930451"/>
            <a:chExt cx="4860132" cy="2626860"/>
          </a:xfrm>
        </p:grpSpPr>
        <p:grpSp>
          <p:nvGrpSpPr>
            <p:cNvPr id="4" name="Group 44">
              <a:extLst>
                <a:ext uri="{FF2B5EF4-FFF2-40B4-BE49-F238E27FC236}">
                  <a16:creationId xmlns:a16="http://schemas.microsoft.com/office/drawing/2014/main" id="{87070115-B937-4B1E-BE90-9E7C1B22C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6800" y="3933174"/>
              <a:ext cx="4860132" cy="2624137"/>
              <a:chOff x="84" y="672"/>
              <a:chExt cx="4082" cy="2204"/>
            </a:xfrm>
          </p:grpSpPr>
          <p:sp>
            <p:nvSpPr>
              <p:cNvPr id="5" name="Rectangle 38">
                <a:extLst>
                  <a:ext uri="{FF2B5EF4-FFF2-40B4-BE49-F238E27FC236}">
                    <a16:creationId xmlns:a16="http://schemas.microsoft.com/office/drawing/2014/main" id="{5D9B04F6-6FF1-4953-A54A-215BE1FAC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2337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 4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6" name="Rectangle 36">
                <a:extLst>
                  <a:ext uri="{FF2B5EF4-FFF2-40B4-BE49-F238E27FC236}">
                    <a16:creationId xmlns:a16="http://schemas.microsoft.com/office/drawing/2014/main" id="{FCAC4DDA-19F1-497A-A865-326C98A4D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337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17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18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C321C8C9-19FE-4AB7-8908-A3FDB74EF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2050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10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910777B4-9DF3-4107-BC5D-DAD5CA674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050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16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17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B4A7B679-3516-41CE-AAA9-D4F18A25F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476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14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15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22809126-2035-4CD4-B81B-9EA497D3A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189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13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14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2B86973A-4579-4361-89EC-2F726A523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672"/>
                <a:ext cx="1274" cy="51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</a:pPr>
                <a:r>
                  <a:rPr lang="en-GB" sz="1725" b="0" dirty="0"/>
                  <a:t>Age </a:t>
                </a:r>
              </a:p>
              <a:p>
                <a:pPr algn="ctr" eaLnBrk="1" hangingPunct="1">
                  <a:spcBef>
                    <a:spcPts val="0"/>
                  </a:spcBef>
                </a:pPr>
                <a:r>
                  <a:rPr lang="en-GB" sz="1725" b="0" dirty="0"/>
                  <a:t>(</a:t>
                </a:r>
                <a:r>
                  <a:rPr lang="en-GB" sz="1725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/>
                  <a:t>, years)</a:t>
                </a:r>
                <a:endParaRPr lang="en-US" sz="1725" b="0" dirty="0"/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A1E67277-12E1-4C7A-BD35-8A1489ED3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1476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6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5522C927-5C97-49DC-A5C9-54491483B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1189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2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0" name="Rectangle 17">
                <a:extLst>
                  <a:ext uri="{FF2B5EF4-FFF2-40B4-BE49-F238E27FC236}">
                    <a16:creationId xmlns:a16="http://schemas.microsoft.com/office/drawing/2014/main" id="{261E6D5A-1FC7-4BC6-BB82-63E10DC299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672"/>
                <a:ext cx="1126" cy="51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/>
                  <a:t>Frequency ( </a:t>
                </a:r>
                <a:r>
                  <a:rPr lang="en-GB" sz="1725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GB" sz="1725" b="0" dirty="0"/>
                  <a:t>)</a:t>
                </a:r>
                <a:endParaRPr lang="en-US" sz="1725" b="0" dirty="0"/>
              </a:p>
            </p:txBody>
          </p:sp>
          <p:sp>
            <p:nvSpPr>
              <p:cNvPr id="21" name="Line 18">
                <a:extLst>
                  <a:ext uri="{FF2B5EF4-FFF2-40B4-BE49-F238E27FC236}">
                    <a16:creationId xmlns:a16="http://schemas.microsoft.com/office/drawing/2014/main" id="{2B5E9230-C1CB-4B63-BFC6-1E952B37D7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672"/>
                <a:ext cx="24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2" name="Line 19">
                <a:extLst>
                  <a:ext uri="{FF2B5EF4-FFF2-40B4-BE49-F238E27FC236}">
                    <a16:creationId xmlns:a16="http://schemas.microsoft.com/office/drawing/2014/main" id="{F9580F41-407F-4F3D-A182-F1D6630802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1189"/>
                <a:ext cx="2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3" name="Line 20">
                <a:extLst>
                  <a:ext uri="{FF2B5EF4-FFF2-40B4-BE49-F238E27FC236}">
                    <a16:creationId xmlns:a16="http://schemas.microsoft.com/office/drawing/2014/main" id="{AAE540E0-0F88-44C2-B237-A8D8C967D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1476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4" name="Line 21">
                <a:extLst>
                  <a:ext uri="{FF2B5EF4-FFF2-40B4-BE49-F238E27FC236}">
                    <a16:creationId xmlns:a16="http://schemas.microsoft.com/office/drawing/2014/main" id="{58531773-9F66-4367-9797-3781956547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1763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B9517971-F594-43D3-AD0F-05E738FB8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2050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7" name="Line 24">
                <a:extLst>
                  <a:ext uri="{FF2B5EF4-FFF2-40B4-BE49-F238E27FC236}">
                    <a16:creationId xmlns:a16="http://schemas.microsoft.com/office/drawing/2014/main" id="{D3BB864E-B28A-4C71-9314-5ED80EDAE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672"/>
                <a:ext cx="0" cy="22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8" name="Line 25">
                <a:extLst>
                  <a:ext uri="{FF2B5EF4-FFF2-40B4-BE49-F238E27FC236}">
                    <a16:creationId xmlns:a16="http://schemas.microsoft.com/office/drawing/2014/main" id="{C51A0FFE-9AB3-481A-82A4-B05A666F4A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672"/>
                <a:ext cx="0" cy="22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 dirty="0"/>
              </a:p>
            </p:txBody>
          </p:sp>
          <p:sp>
            <p:nvSpPr>
              <p:cNvPr id="29" name="Line 26">
                <a:extLst>
                  <a:ext uri="{FF2B5EF4-FFF2-40B4-BE49-F238E27FC236}">
                    <a16:creationId xmlns:a16="http://schemas.microsoft.com/office/drawing/2014/main" id="{F058883A-72E0-4E8A-B8B2-DCF0E7D4F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0" y="672"/>
                <a:ext cx="0" cy="22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30" name="Line 27">
                <a:extLst>
                  <a:ext uri="{FF2B5EF4-FFF2-40B4-BE49-F238E27FC236}">
                    <a16:creationId xmlns:a16="http://schemas.microsoft.com/office/drawing/2014/main" id="{F396DB2E-2CCD-423C-98A0-095E0C5191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2337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 dirty="0"/>
              </a:p>
            </p:txBody>
          </p:sp>
          <p:sp>
            <p:nvSpPr>
              <p:cNvPr id="32" name="Line 37">
                <a:extLst>
                  <a:ext uri="{FF2B5EF4-FFF2-40B4-BE49-F238E27FC236}">
                    <a16:creationId xmlns:a16="http://schemas.microsoft.com/office/drawing/2014/main" id="{6C0719AE-48DB-4BBF-B956-F1ABF166CC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2624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7" name="Rectangle 14">
                <a:extLst>
                  <a:ext uri="{FF2B5EF4-FFF2-40B4-BE49-F238E27FC236}">
                    <a16:creationId xmlns:a16="http://schemas.microsoft.com/office/drawing/2014/main" id="{17E2D796-ECA6-4910-81A8-701E133EC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1754"/>
                <a:ext cx="1126" cy="28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8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238F5DCB-4D85-48CA-A976-A1C222958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" y="1762"/>
                <a:ext cx="1212" cy="28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15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16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</p:grpSp>
        <p:sp>
          <p:nvSpPr>
            <p:cNvPr id="63" name="Rectangle 17">
              <a:extLst>
                <a:ext uri="{FF2B5EF4-FFF2-40B4-BE49-F238E27FC236}">
                  <a16:creationId xmlns:a16="http://schemas.microsoft.com/office/drawing/2014/main" id="{F0A29EF1-3CDD-47C0-B36A-B38D2C8A9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8484" y="3930451"/>
              <a:ext cx="1340644" cy="61555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Mid-interval value ( 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</a:t>
              </a:r>
              <a:r>
                <a:rPr lang="en-GB" sz="1725" b="0" dirty="0"/>
                <a:t>)</a:t>
              </a:r>
              <a:endParaRPr lang="en-US" sz="1725" b="0" dirty="0"/>
            </a:p>
          </p:txBody>
        </p:sp>
      </p:grpSp>
      <p:sp>
        <p:nvSpPr>
          <p:cNvPr id="67" name="Rectangle 6">
            <a:extLst>
              <a:ext uri="{FF2B5EF4-FFF2-40B4-BE49-F238E27FC236}">
                <a16:creationId xmlns:a16="http://schemas.microsoft.com/office/drawing/2014/main" id="{B0094758-310A-4EB9-96C6-3D8476D46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329" y="4898801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14.5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8" name="Rectangle 6">
            <a:extLst>
              <a:ext uri="{FF2B5EF4-FFF2-40B4-BE49-F238E27FC236}">
                <a16:creationId xmlns:a16="http://schemas.microsoft.com/office/drawing/2014/main" id="{5C52D95A-34DA-4277-95B1-E8D096B45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672" y="5224960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15.5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9" name="Rectangle 6">
            <a:extLst>
              <a:ext uri="{FF2B5EF4-FFF2-40B4-BE49-F238E27FC236}">
                <a16:creationId xmlns:a16="http://schemas.microsoft.com/office/drawing/2014/main" id="{B97F192F-48A2-43D7-B9D1-E57DD92BA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295" y="5555018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0" name="Rectangle 6">
            <a:extLst>
              <a:ext uri="{FF2B5EF4-FFF2-40B4-BE49-F238E27FC236}">
                <a16:creationId xmlns:a16="http://schemas.microsoft.com/office/drawing/2014/main" id="{360F273D-CE0F-4D54-BF24-67840ABC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772" y="5911455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17.5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1" name="Rectangle 6">
            <a:extLst>
              <a:ext uri="{FF2B5EF4-FFF2-40B4-BE49-F238E27FC236}">
                <a16:creationId xmlns:a16="http://schemas.microsoft.com/office/drawing/2014/main" id="{DFD2037A-E4CE-4005-BF35-314BAF3D2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516" y="4523112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27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2" name="Rectangle 6">
            <a:extLst>
              <a:ext uri="{FF2B5EF4-FFF2-40B4-BE49-F238E27FC236}">
                <a16:creationId xmlns:a16="http://schemas.microsoft.com/office/drawing/2014/main" id="{69122C4A-2609-442A-BEC5-7752584E1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516" y="4900253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87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3" name="Rectangle 6">
            <a:extLst>
              <a:ext uri="{FF2B5EF4-FFF2-40B4-BE49-F238E27FC236}">
                <a16:creationId xmlns:a16="http://schemas.microsoft.com/office/drawing/2014/main" id="{A2B170C9-838D-44A1-9F7A-7234263DA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536" y="5240656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124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4" name="Rectangle 6">
            <a:extLst>
              <a:ext uri="{FF2B5EF4-FFF2-40B4-BE49-F238E27FC236}">
                <a16:creationId xmlns:a16="http://schemas.microsoft.com/office/drawing/2014/main" id="{9838DE7F-0F52-4005-BD5F-2D74C32C5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536" y="5578699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81D48514-27B6-4ECC-B267-8A44170D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4148" y="5915564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70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6" name="Rectangle 6">
            <a:extLst>
              <a:ext uri="{FF2B5EF4-FFF2-40B4-BE49-F238E27FC236}">
                <a16:creationId xmlns:a16="http://schemas.microsoft.com/office/drawing/2014/main" id="{7670B81A-62C8-4C46-B95F-F3C6FDFF0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198" y="6226256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7" name="Rectangle 6">
            <a:extLst>
              <a:ext uri="{FF2B5EF4-FFF2-40B4-BE49-F238E27FC236}">
                <a16:creationId xmlns:a16="http://schemas.microsoft.com/office/drawing/2014/main" id="{5AC33019-CAA1-4A50-8D54-9D3DE5A85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378" y="6218203"/>
            <a:ext cx="760210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473</a:t>
            </a:r>
            <a:endParaRPr lang="en-US" sz="1725" b="0" dirty="0">
              <a:solidFill>
                <a:srgbClr val="FF6600"/>
              </a:solidFill>
            </a:endParaRPr>
          </a:p>
        </p:txBody>
      </p:sp>
      <p:grpSp>
        <p:nvGrpSpPr>
          <p:cNvPr id="82" name="Group 29">
            <a:extLst>
              <a:ext uri="{FF2B5EF4-FFF2-40B4-BE49-F238E27FC236}">
                <a16:creationId xmlns:a16="http://schemas.microsoft.com/office/drawing/2014/main" id="{BACAF368-DB7E-4273-95FD-588151ECACDF}"/>
              </a:ext>
            </a:extLst>
          </p:cNvPr>
          <p:cNvGrpSpPr>
            <a:grpSpLocks/>
          </p:cNvGrpSpPr>
          <p:nvPr/>
        </p:nvGrpSpPr>
        <p:grpSpPr bwMode="auto">
          <a:xfrm>
            <a:off x="6457159" y="3733876"/>
            <a:ext cx="542925" cy="957109"/>
            <a:chOff x="3312" y="3115"/>
            <a:chExt cx="456" cy="616"/>
          </a:xfrm>
        </p:grpSpPr>
        <p:sp>
          <p:nvSpPr>
            <p:cNvPr id="83" name="Text Box 24">
              <a:extLst>
                <a:ext uri="{FF2B5EF4-FFF2-40B4-BE49-F238E27FC236}">
                  <a16:creationId xmlns:a16="http://schemas.microsoft.com/office/drawing/2014/main" id="{47804F28-5E6C-4D71-8818-20C115539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4" y="3115"/>
              <a:ext cx="334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2800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sz="1800" b="0" baseline="-25000" dirty="0">
                <a:solidFill>
                  <a:srgbClr val="010066"/>
                </a:solidFill>
              </a:endParaRPr>
            </a:p>
          </p:txBody>
        </p:sp>
        <p:sp>
          <p:nvSpPr>
            <p:cNvPr id="84" name="Line 25">
              <a:extLst>
                <a:ext uri="{FF2B5EF4-FFF2-40B4-BE49-F238E27FC236}">
                  <a16:creationId xmlns:a16="http://schemas.microsoft.com/office/drawing/2014/main" id="{C48FC7FD-7B23-4EA0-8D76-18B51907D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448"/>
              <a:ext cx="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85" name="Text Box 26">
              <a:extLst>
                <a:ext uri="{FF2B5EF4-FFF2-40B4-BE49-F238E27FC236}">
                  <a16:creationId xmlns:a16="http://schemas.microsoft.com/office/drawing/2014/main" id="{575FDADC-4E5C-40FE-A14F-AA1AFD0314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" y="3434"/>
              <a:ext cx="30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b="0" baseline="-25000" dirty="0">
                <a:solidFill>
                  <a:srgbClr val="010066"/>
                </a:solidFill>
              </a:endParaRPr>
            </a:p>
          </p:txBody>
        </p: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63692F11-7DD1-4BA3-ADB6-896258D8DF49}"/>
              </a:ext>
            </a:extLst>
          </p:cNvPr>
          <p:cNvSpPr/>
          <p:nvPr/>
        </p:nvSpPr>
        <p:spPr>
          <a:xfrm>
            <a:off x="6687645" y="3825136"/>
            <a:ext cx="5790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m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EC089CB-8174-4C00-81EE-46366B1E20DD}"/>
              </a:ext>
            </a:extLst>
          </p:cNvPr>
          <p:cNvSpPr/>
          <p:nvPr/>
        </p:nvSpPr>
        <p:spPr>
          <a:xfrm>
            <a:off x="6709491" y="4257602"/>
            <a:ext cx="431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88" name="Text Box 26">
            <a:extLst>
              <a:ext uri="{FF2B5EF4-FFF2-40B4-BE49-F238E27FC236}">
                <a16:creationId xmlns:a16="http://schemas.microsoft.com/office/drawing/2014/main" id="{FC4D7F9F-1B9F-41C9-8BC0-DDFA27378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2478" y="6165099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552C4E6-7430-4D9B-873A-FB1B1201B723}"/>
              </a:ext>
            </a:extLst>
          </p:cNvPr>
          <p:cNvSpPr/>
          <p:nvPr/>
        </p:nvSpPr>
        <p:spPr>
          <a:xfrm>
            <a:off x="2426429" y="6218203"/>
            <a:ext cx="5982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90" name="Text Box 26">
            <a:extLst>
              <a:ext uri="{FF2B5EF4-FFF2-40B4-BE49-F238E27FC236}">
                <a16:creationId xmlns:a16="http://schemas.microsoft.com/office/drawing/2014/main" id="{F6032725-5ED8-4E9E-A7F2-B18652868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86" y="6168254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B364FAE-EA05-4BC1-BEDC-2B4C1D9B0948}"/>
              </a:ext>
            </a:extLst>
          </p:cNvPr>
          <p:cNvSpPr/>
          <p:nvPr/>
        </p:nvSpPr>
        <p:spPr>
          <a:xfrm>
            <a:off x="4306737" y="6221358"/>
            <a:ext cx="7457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 err="1">
                <a:solidFill>
                  <a:srgbClr val="010066"/>
                </a:solidFill>
                <a:cs typeface="Times New Roman" panose="02020603050405020304" pitchFamily="18" charset="0"/>
              </a:rPr>
              <a:t>fm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8630D3-B9C8-4C84-B88C-1E9D3BC551C7}"/>
              </a:ext>
            </a:extLst>
          </p:cNvPr>
          <p:cNvSpPr/>
          <p:nvPr/>
        </p:nvSpPr>
        <p:spPr>
          <a:xfrm>
            <a:off x="3638483" y="3900971"/>
            <a:ext cx="1344168" cy="2359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8F3228-5D5E-4E60-A636-73CBD5639C98}"/>
              </a:ext>
            </a:extLst>
          </p:cNvPr>
          <p:cNvSpPr/>
          <p:nvPr/>
        </p:nvSpPr>
        <p:spPr>
          <a:xfrm>
            <a:off x="4991106" y="3915271"/>
            <a:ext cx="667512" cy="2350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9933513-52D4-4D46-BE72-5EBDE623C5BE}"/>
              </a:ext>
            </a:extLst>
          </p:cNvPr>
          <p:cNvSpPr/>
          <p:nvPr/>
        </p:nvSpPr>
        <p:spPr>
          <a:xfrm>
            <a:off x="733539" y="6276315"/>
            <a:ext cx="2871216" cy="2926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8811E5F-DF07-41B7-9D3C-F4DF594272C3}"/>
              </a:ext>
            </a:extLst>
          </p:cNvPr>
          <p:cNvSpPr/>
          <p:nvPr/>
        </p:nvSpPr>
        <p:spPr>
          <a:xfrm>
            <a:off x="3623571" y="6270387"/>
            <a:ext cx="2011680" cy="2926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Rectangle 80">
            <a:hlinkClick r:id="rId2"/>
            <a:extLst>
              <a:ext uri="{FF2B5EF4-FFF2-40B4-BE49-F238E27FC236}">
                <a16:creationId xmlns:a16="http://schemas.microsoft.com/office/drawing/2014/main" id="{DDDA8BD6-ECED-4126-B6DE-C9D8B35A8722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>
            <a:hlinkClick r:id="rId2"/>
            <a:extLst>
              <a:ext uri="{FF2B5EF4-FFF2-40B4-BE49-F238E27FC236}">
                <a16:creationId xmlns:a16="http://schemas.microsoft.com/office/drawing/2014/main" id="{8255AB86-BD07-4872-9BEA-CF3EB381EC8A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49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49" grpId="0"/>
      <p:bldP spid="50" grpId="0"/>
      <p:bldP spid="51" grpId="0"/>
      <p:bldP spid="52" grpId="0" animBg="1"/>
      <p:bldP spid="53" grpId="0"/>
      <p:bldP spid="57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86" grpId="0"/>
      <p:bldP spid="87" grpId="0"/>
      <p:bldP spid="88" grpId="0"/>
      <p:bldP spid="89" grpId="0"/>
      <p:bldP spid="90" grpId="0"/>
      <p:bldP spid="91" grpId="0"/>
      <p:bldP spid="7" grpId="0" animBg="1"/>
      <p:bldP spid="78" grpId="0" animBg="1"/>
      <p:bldP spid="79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>
            <a:extLst>
              <a:ext uri="{FF2B5EF4-FFF2-40B4-BE49-F238E27FC236}">
                <a16:creationId xmlns:a16="http://schemas.microsoft.com/office/drawing/2014/main" id="{87070115-B937-4B1E-BE90-9E7C1B22C3B5}"/>
              </a:ext>
            </a:extLst>
          </p:cNvPr>
          <p:cNvGrpSpPr>
            <a:grpSpLocks/>
          </p:cNvGrpSpPr>
          <p:nvPr/>
        </p:nvGrpSpPr>
        <p:grpSpPr bwMode="auto">
          <a:xfrm>
            <a:off x="1189434" y="3526631"/>
            <a:ext cx="2871788" cy="2340769"/>
            <a:chOff x="84" y="672"/>
            <a:chExt cx="2412" cy="1966"/>
          </a:xfrm>
        </p:grpSpPr>
        <p:sp>
          <p:nvSpPr>
            <p:cNvPr id="5" name="Rectangle 38">
              <a:extLst>
                <a:ext uri="{FF2B5EF4-FFF2-40B4-BE49-F238E27FC236}">
                  <a16:creationId xmlns:a16="http://schemas.microsoft.com/office/drawing/2014/main" id="{5D9B04F6-6FF1-4953-A54A-215BE1FAC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337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6" name="Rectangle 36">
              <a:extLst>
                <a:ext uri="{FF2B5EF4-FFF2-40B4-BE49-F238E27FC236}">
                  <a16:creationId xmlns:a16="http://schemas.microsoft.com/office/drawing/2014/main" id="{FCAC4DDA-19F1-497A-A865-326C98A4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37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12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C321C8C9-19FE-4AB7-8908-A3FDB74EF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050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10777B4-9DF3-4107-BC5D-DAD5CA674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050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11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B4A7B679-3516-41CE-AAA9-D4F18A25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476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2809126-2035-4CD4-B81B-9EA497D3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189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2B86973A-4579-4361-89EC-2F726A523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72"/>
              <a:ext cx="1274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Shoe sizes</a:t>
              </a:r>
              <a:endParaRPr lang="en-US" sz="1725" b="0" dirty="0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A1E67277-12E1-4C7A-BD35-8A1489ED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476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5522C927-5C97-49DC-A5C9-54491483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189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261E6D5A-1FC7-4BC6-BB82-63E10DC29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672"/>
              <a:ext cx="1126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/>
                <a:t>Frequency</a:t>
              </a:r>
              <a:endParaRPr lang="en-US" sz="1725" b="0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B5E9230-C1CB-4B63-BFC6-1E952B37D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F9580F41-407F-4F3D-A182-F1D663080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189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AAE540E0-0F88-44C2-B237-A8D8C967D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476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58531773-9F66-4367-9797-378195654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763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B9517971-F594-43D3-AD0F-05E738FB8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050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D3BB864E-B28A-4C71-9314-5ED80EDA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51A0FFE-9AB3-481A-82A4-B05A666F4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F058883A-72E0-4E8A-B8B2-DCF0E7D4FA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0" y="672"/>
              <a:ext cx="0" cy="19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F396DB2E-2CCD-423C-98A0-095E0C519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337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32" name="Line 37">
              <a:extLst>
                <a:ext uri="{FF2B5EF4-FFF2-40B4-BE49-F238E27FC236}">
                  <a16:creationId xmlns:a16="http://schemas.microsoft.com/office/drawing/2014/main" id="{6C0719AE-48DB-4BBF-B956-F1ABF166C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624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17E2D796-ECA6-4910-81A8-701E133EC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754"/>
              <a:ext cx="1126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17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238F5DCB-4D85-48CA-A976-A1C222958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" y="1762"/>
              <a:ext cx="1212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/>
              <a:t>The mode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740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were very large is better if the data is presented with a frequency table.</a:t>
            </a:r>
          </a:p>
        </p:txBody>
      </p:sp>
      <p:sp>
        <p:nvSpPr>
          <p:cNvPr id="33" name="Rectangle 46">
            <a:extLst>
              <a:ext uri="{FF2B5EF4-FFF2-40B4-BE49-F238E27FC236}">
                <a16:creationId xmlns:a16="http://schemas.microsoft.com/office/drawing/2014/main" id="{912FF6ED-B0FD-43CB-8D09-D08B803F5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550" y="4621214"/>
            <a:ext cx="3723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b="0" dirty="0">
                <a:solidFill>
                  <a:srgbClr val="FF6600"/>
                </a:solidFill>
              </a:rPr>
              <a:t>Find the modal shoe size.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071" y="3572002"/>
            <a:ext cx="39823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Which size the store most commonly has to restock?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8" y="1671743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This frequency table shows the shoe sizes of the year 12 class.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7" y="249129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When presented with a frequency table, the mode is the group with the greatest frequency.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551" y="5167870"/>
            <a:ext cx="3982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modal shoe size is 10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1313387" y="4807319"/>
            <a:ext cx="2667000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2"/>
            <a:extLst>
              <a:ext uri="{FF2B5EF4-FFF2-40B4-BE49-F238E27FC236}">
                <a16:creationId xmlns:a16="http://schemas.microsoft.com/office/drawing/2014/main" id="{BE8197D8-058B-4FAA-A617-788990ED13FA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4178086-458B-4484-B376-67F402D4A9D7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7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6" grpId="0"/>
      <p:bldP spid="38" grpId="0"/>
      <p:bldP spid="41" grpId="0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>
            <a:extLst>
              <a:ext uri="{FF2B5EF4-FFF2-40B4-BE49-F238E27FC236}">
                <a16:creationId xmlns:a16="http://schemas.microsoft.com/office/drawing/2014/main" id="{87070115-B937-4B1E-BE90-9E7C1B22C3B5}"/>
              </a:ext>
            </a:extLst>
          </p:cNvPr>
          <p:cNvGrpSpPr>
            <a:grpSpLocks/>
          </p:cNvGrpSpPr>
          <p:nvPr/>
        </p:nvGrpSpPr>
        <p:grpSpPr bwMode="auto">
          <a:xfrm>
            <a:off x="1189434" y="3526631"/>
            <a:ext cx="2871788" cy="2340769"/>
            <a:chOff x="84" y="672"/>
            <a:chExt cx="2412" cy="1966"/>
          </a:xfrm>
        </p:grpSpPr>
        <p:sp>
          <p:nvSpPr>
            <p:cNvPr id="5" name="Rectangle 38">
              <a:extLst>
                <a:ext uri="{FF2B5EF4-FFF2-40B4-BE49-F238E27FC236}">
                  <a16:creationId xmlns:a16="http://schemas.microsoft.com/office/drawing/2014/main" id="{5D9B04F6-6FF1-4953-A54A-215BE1FAC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337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3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6" name="Rectangle 36">
              <a:extLst>
                <a:ext uri="{FF2B5EF4-FFF2-40B4-BE49-F238E27FC236}">
                  <a16:creationId xmlns:a16="http://schemas.microsoft.com/office/drawing/2014/main" id="{FCAC4DDA-19F1-497A-A865-326C98A4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37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17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C321C8C9-19FE-4AB7-8908-A3FDB74EF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050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10777B4-9DF3-4107-BC5D-DAD5CA674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050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16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17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B4A7B679-3516-41CE-AAA9-D4F18A25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476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14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15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2809126-2035-4CD4-B81B-9EA497D3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189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13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14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2B86973A-4579-4361-89EC-2F726A523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72"/>
              <a:ext cx="1274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</a:pPr>
              <a:r>
                <a:rPr lang="en-GB" sz="1725" b="0" dirty="0"/>
                <a:t>Age </a:t>
              </a:r>
            </a:p>
            <a:p>
              <a:pPr algn="ctr" eaLnBrk="1" hangingPunct="1">
                <a:spcBef>
                  <a:spcPts val="0"/>
                </a:spcBef>
              </a:pPr>
              <a:r>
                <a:rPr lang="en-GB" sz="1725" b="0" dirty="0"/>
                <a:t>(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/>
                <a:t>, years)</a:t>
              </a:r>
              <a:endParaRPr lang="en-US" sz="1725" b="0" dirty="0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A1E67277-12E1-4C7A-BD35-8A1489ED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476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6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5522C927-5C97-49DC-A5C9-54491483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189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2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261E6D5A-1FC7-4BC6-BB82-63E10DC29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672"/>
              <a:ext cx="1126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/>
                <a:t>Frequency</a:t>
              </a:r>
              <a:endParaRPr lang="en-US" sz="1725" b="0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B5E9230-C1CB-4B63-BFC6-1E952B37D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F9580F41-407F-4F3D-A182-F1D663080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189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AAE540E0-0F88-44C2-B237-A8D8C967D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476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58531773-9F66-4367-9797-378195654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763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B9517971-F594-43D3-AD0F-05E738FB8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050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D3BB864E-B28A-4C71-9314-5ED80EDA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51A0FFE-9AB3-481A-82A4-B05A666F4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F058883A-72E0-4E8A-B8B2-DCF0E7D4FA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0" y="672"/>
              <a:ext cx="0" cy="19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F396DB2E-2CCD-423C-98A0-095E0C519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337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32" name="Line 37">
              <a:extLst>
                <a:ext uri="{FF2B5EF4-FFF2-40B4-BE49-F238E27FC236}">
                  <a16:creationId xmlns:a16="http://schemas.microsoft.com/office/drawing/2014/main" id="{6C0719AE-48DB-4BBF-B956-F1ABF166C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624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17E2D796-ECA6-4910-81A8-701E133EC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754"/>
              <a:ext cx="1126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238F5DCB-4D85-48CA-A976-A1C222958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" y="1762"/>
              <a:ext cx="1212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15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16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/>
              <a:t>The mode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740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071" y="3572002"/>
            <a:ext cx="3982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What is the modal age?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2552777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This table shows the ages of students who exercise in the gym after school.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86" y="1651454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mode should be contained in the group that has the highest frequency. This is called the </a:t>
            </a:r>
            <a:r>
              <a:rPr lang="en-GB" b="0" dirty="0">
                <a:solidFill>
                  <a:srgbClr val="FF6600"/>
                </a:solidFill>
              </a:rPr>
              <a:t>modal class</a:t>
            </a:r>
            <a:r>
              <a:rPr lang="en-GB" b="0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070" y="4247920"/>
            <a:ext cx="4278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modal age is </a:t>
            </a:r>
            <a:r>
              <a:rPr lang="en-GB" b="0" dirty="0">
                <a:solidFill>
                  <a:srgbClr val="FF6600"/>
                </a:solidFill>
              </a:rPr>
              <a:t>16 &lt; </a:t>
            </a:r>
            <a:r>
              <a:rPr lang="en-GB" b="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b="0" dirty="0">
                <a:solidFill>
                  <a:srgbClr val="FF6600"/>
                </a:solidFill>
              </a:rPr>
              <a:t> </a:t>
            </a:r>
            <a:r>
              <a:rPr lang="en-GB" b="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 17</a:t>
            </a:r>
            <a:endParaRPr lang="en-US" b="0" dirty="0">
              <a:solidFill>
                <a:srgbClr val="FF6600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1285118" y="5139521"/>
            <a:ext cx="2667000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48">
            <a:extLst>
              <a:ext uri="{FF2B5EF4-FFF2-40B4-BE49-F238E27FC236}">
                <a16:creationId xmlns:a16="http://schemas.microsoft.com/office/drawing/2014/main" id="{130B09A6-9BF1-4639-8B76-A866674E7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989" y="4837214"/>
            <a:ext cx="39823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You cannot tell which value within this group has the highest mode.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17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8" grpId="0"/>
      <p:bldP spid="41" grpId="0"/>
      <p:bldP spid="40" grpId="0" animBg="1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6397</TotalTime>
  <Words>927</Words>
  <Application>Microsoft Office PowerPoint</Application>
  <PresentationFormat>On-screen Show (4:3)</PresentationFormat>
  <Paragraphs>222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Estimating the centre of data in class intervals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central tendency</dc:title>
  <dc:creator>Orlando Hurtado</dc:creator>
  <cp:lastModifiedBy>Orlando Hurtado</cp:lastModifiedBy>
  <cp:revision>76</cp:revision>
  <dcterms:created xsi:type="dcterms:W3CDTF">2020-04-08T14:22:15Z</dcterms:created>
  <dcterms:modified xsi:type="dcterms:W3CDTF">2022-08-19T13:55:47Z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