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6"/>
  </p:notesMasterIdLst>
  <p:sldIdLst>
    <p:sldId id="261" r:id="rId2"/>
    <p:sldId id="300" r:id="rId3"/>
    <p:sldId id="271" r:id="rId4"/>
    <p:sldId id="270" r:id="rId5"/>
    <p:sldId id="301" r:id="rId6"/>
    <p:sldId id="302" r:id="rId7"/>
    <p:sldId id="303" r:id="rId8"/>
    <p:sldId id="304" r:id="rId9"/>
    <p:sldId id="305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306" r:id="rId19"/>
    <p:sldId id="307" r:id="rId20"/>
    <p:sldId id="308" r:id="rId21"/>
    <p:sldId id="309" r:id="rId22"/>
    <p:sldId id="310" r:id="rId23"/>
    <p:sldId id="311" r:id="rId24"/>
    <p:sldId id="29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86681-B0F2-44F6-8F22-E309650B4F9F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D88D-8920-4A09-9E17-2FC8B8F3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9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73C85-ACA4-407F-87DF-D4FCD863FE0B}" type="slidenum">
              <a:rPr lang="en-GB"/>
              <a:pPr/>
              <a:t>3</a:t>
            </a:fld>
            <a:endParaRPr lang="en-GB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9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73C85-ACA4-407F-87DF-D4FCD863FE0B}" type="slidenum">
              <a:rPr lang="en-GB"/>
              <a:pPr/>
              <a:t>4</a:t>
            </a:fld>
            <a:endParaRPr lang="en-GB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Rectángulo">
            <a:extLst>
              <a:ext uri="{FF2B5EF4-FFF2-40B4-BE49-F238E27FC236}">
                <a16:creationId xmlns:a16="http://schemas.microsoft.com/office/drawing/2014/main" id="{09BA5D87-3C9C-4133-8C90-EE5E0A7C0C1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12 Rectángulo redondeado">
            <a:extLst>
              <a:ext uri="{FF2B5EF4-FFF2-40B4-BE49-F238E27FC236}">
                <a16:creationId xmlns:a16="http://schemas.microsoft.com/office/drawing/2014/main" id="{C6B3FEE5-B50A-443A-A76B-A0402D521EFD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6 Rectángulo">
            <a:extLst>
              <a:ext uri="{FF2B5EF4-FFF2-40B4-BE49-F238E27FC236}">
                <a16:creationId xmlns:a16="http://schemas.microsoft.com/office/drawing/2014/main" id="{B08D705B-6715-49E0-B2F2-B854E40A8F06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9 Rectángulo">
            <a:extLst>
              <a:ext uri="{FF2B5EF4-FFF2-40B4-BE49-F238E27FC236}">
                <a16:creationId xmlns:a16="http://schemas.microsoft.com/office/drawing/2014/main" id="{D1BA94E2-42FB-43B5-AFD9-D62B9FB6C67C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10 Rectángulo">
            <a:extLst>
              <a:ext uri="{FF2B5EF4-FFF2-40B4-BE49-F238E27FC236}">
                <a16:creationId xmlns:a16="http://schemas.microsoft.com/office/drawing/2014/main" id="{74C41635-8F20-4191-880C-9BB13BB2AC8C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" name="Picture 18" descr="A close up of a cage&#10;&#10;Description automatically generated">
            <a:extLst>
              <a:ext uri="{FF2B5EF4-FFF2-40B4-BE49-F238E27FC236}">
                <a16:creationId xmlns:a16="http://schemas.microsoft.com/office/drawing/2014/main" id="{BD4155D0-863E-4D30-914A-416F9E8E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16638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60FF6BD2-190C-4700-B817-111A44C5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27 Marcador de fecha">
            <a:extLst>
              <a:ext uri="{FF2B5EF4-FFF2-40B4-BE49-F238E27FC236}">
                <a16:creationId xmlns:a16="http://schemas.microsoft.com/office/drawing/2014/main" id="{C76A8D58-8CEC-4D02-B58B-79A1C354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0300" y="242888"/>
            <a:ext cx="2476500" cy="476250"/>
          </a:xfrm>
        </p:spPr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fld id="{BC5FDF6F-438B-4719-B23F-CF9DE862B1F0}" type="datetime3">
              <a:rPr lang="en-US"/>
              <a:pPr>
                <a:defRPr/>
              </a:pPr>
              <a:t>8 August 2023</a:t>
            </a:fld>
            <a:endParaRPr lang="en-US" dirty="0"/>
          </a:p>
        </p:txBody>
      </p:sp>
      <p:sp>
        <p:nvSpPr>
          <p:cNvPr id="14" name="16 Marcador de pie de página">
            <a:extLst>
              <a:ext uri="{FF2B5EF4-FFF2-40B4-BE49-F238E27FC236}">
                <a16:creationId xmlns:a16="http://schemas.microsoft.com/office/drawing/2014/main" id="{572F3625-73B0-4CE9-9668-0DFBFE6B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5" name="28 Marcador de número de diapositiva">
            <a:extLst>
              <a:ext uri="{FF2B5EF4-FFF2-40B4-BE49-F238E27FC236}">
                <a16:creationId xmlns:a16="http://schemas.microsoft.com/office/drawing/2014/main" id="{14975EDA-B644-42ED-833C-C92CEAFF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5D50BF-D092-443E-B4F2-7323D312E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81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29654EC-F661-4EE1-AA70-BFB157B3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9BB2BCB-2FC5-406C-AEC7-4B09DE06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880A669-14ED-4043-A8C2-1A395B0D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7862-387C-4B0C-A7F1-DF06C5FB3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3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5B683FA-0DF5-4E89-9774-8915132F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2CA9CD1-F267-4C12-B6F9-0C292AF6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422D426-765C-41D4-973F-3CE69514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F724-3E17-4650-B09D-E1E1C6653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12F5DA85-CB72-4BF8-8CC7-673AD0CDC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95A23E9-84A5-4138-BBDF-1AC23833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7BAE06F-F873-479D-ACF6-214A65B0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www.mathssupport.org</a:t>
            </a:r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12553C03-A604-4FCA-833F-5CD94B85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DE88A-3EA6-4FDD-B6EB-C716BDEA4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4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>
            <a:extLst>
              <a:ext uri="{FF2B5EF4-FFF2-40B4-BE49-F238E27FC236}">
                <a16:creationId xmlns:a16="http://schemas.microsoft.com/office/drawing/2014/main" id="{87F5CD3F-8FE7-465E-A1D2-EDD7FAB3CB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9 Rectángulo redondeado">
            <a:extLst>
              <a:ext uri="{FF2B5EF4-FFF2-40B4-BE49-F238E27FC236}">
                <a16:creationId xmlns:a16="http://schemas.microsoft.com/office/drawing/2014/main" id="{467AE397-304A-418B-BCA0-38A5074F5830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6 Rectángulo">
            <a:extLst>
              <a:ext uri="{FF2B5EF4-FFF2-40B4-BE49-F238E27FC236}">
                <a16:creationId xmlns:a16="http://schemas.microsoft.com/office/drawing/2014/main" id="{5D77672D-1B39-4963-BB96-289429FA13E3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7 Rectángulo">
            <a:extLst>
              <a:ext uri="{FF2B5EF4-FFF2-40B4-BE49-F238E27FC236}">
                <a16:creationId xmlns:a16="http://schemas.microsoft.com/office/drawing/2014/main" id="{12502E60-9FA2-453B-A0CB-25658D823706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8 Rectángulo">
            <a:extLst>
              <a:ext uri="{FF2B5EF4-FFF2-40B4-BE49-F238E27FC236}">
                <a16:creationId xmlns:a16="http://schemas.microsoft.com/office/drawing/2014/main" id="{5D439B34-0E76-4D47-A556-BEB2D4AADA69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" name="Picture 18" descr="A close up of a cage&#10;&#10;Description automatically generated">
            <a:extLst>
              <a:ext uri="{FF2B5EF4-FFF2-40B4-BE49-F238E27FC236}">
                <a16:creationId xmlns:a16="http://schemas.microsoft.com/office/drawing/2014/main" id="{E3C64E6A-82AD-422A-AD8A-78216849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16638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3B95903A-3E69-46FF-9353-DD774A10C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EBD78C2-09D7-449B-A624-342B9950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5763" y="6202363"/>
            <a:ext cx="24765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4 Marcador de pie de página">
            <a:extLst>
              <a:ext uri="{FF2B5EF4-FFF2-40B4-BE49-F238E27FC236}">
                <a16:creationId xmlns:a16="http://schemas.microsoft.com/office/drawing/2014/main" id="{AE4A921A-1C98-4DA3-95BF-EE83549A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EA4AAD7B-1E36-4854-A2DC-8EBC3163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F654-F1A9-4F5B-8178-6A697D781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F4733122-DE74-465A-8BCB-FD0A83D2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4 Marcador de fecha">
            <a:extLst>
              <a:ext uri="{FF2B5EF4-FFF2-40B4-BE49-F238E27FC236}">
                <a16:creationId xmlns:a16="http://schemas.microsoft.com/office/drawing/2014/main" id="{29317C91-320A-4EC4-8219-D621E467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06368137-7CC7-4751-99E0-684E5A63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8" name="6 Marcador de número de diapositiva">
            <a:extLst>
              <a:ext uri="{FF2B5EF4-FFF2-40B4-BE49-F238E27FC236}">
                <a16:creationId xmlns:a16="http://schemas.microsoft.com/office/drawing/2014/main" id="{AF287D51-9F37-44B8-8466-24F5ECF8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2455-A286-4EA4-9DBB-273C5E60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145AD0B0-A6E7-4AC9-9DF1-FF06E6EB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4EC3D9E1-CA48-4BF2-9158-4CE8FBAD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5A009173-34F1-40BD-BFDD-4A743904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845D-6B3F-42DB-8DF8-2EC535341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9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6D8D5BB7-F170-4252-9F03-03C09909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9E2F7580-F6DC-47E8-BD97-922E6672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8AF2BF85-C20C-49B8-84DE-D9F898ED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2CD5-40CE-4C93-8CF5-F7FFE52C1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id="{4F10B1C8-F931-4879-97ED-34F113E0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18347473-592B-4B13-B1E7-E7EA8F70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8C59C8A-7C0E-47A5-A79D-CFAD8C78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ABAF-3155-4D63-A917-4BFFAE90E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5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>
            <a:extLst>
              <a:ext uri="{FF2B5EF4-FFF2-40B4-BE49-F238E27FC236}">
                <a16:creationId xmlns:a16="http://schemas.microsoft.com/office/drawing/2014/main" id="{BCB64EEF-8E21-404D-8214-B6EB70CC49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8 Rectángulo redondeado">
            <a:extLst>
              <a:ext uri="{FF2B5EF4-FFF2-40B4-BE49-F238E27FC236}">
                <a16:creationId xmlns:a16="http://schemas.microsoft.com/office/drawing/2014/main" id="{C9FDE7A8-BAE1-4494-8A4C-79D2A6F83838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42BCACD-7C3F-4E1C-8D87-AA139743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4 Marcador de fecha">
            <a:extLst>
              <a:ext uri="{FF2B5EF4-FFF2-40B4-BE49-F238E27FC236}">
                <a16:creationId xmlns:a16="http://schemas.microsoft.com/office/drawing/2014/main" id="{1EA0E816-4DB1-4E60-A2C9-6AF6EADB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BB79502F-A668-4640-9FEE-A88C7742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0" name="6 Marcador de número de diapositiva">
            <a:extLst>
              <a:ext uri="{FF2B5EF4-FFF2-40B4-BE49-F238E27FC236}">
                <a16:creationId xmlns:a16="http://schemas.microsoft.com/office/drawing/2014/main" id="{6936FAEE-0A43-4182-B118-2AA42B66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8CFF-D3D9-432A-91D1-7885FC4BE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1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Rectángulo">
            <a:extLst>
              <a:ext uri="{FF2B5EF4-FFF2-40B4-BE49-F238E27FC236}">
                <a16:creationId xmlns:a16="http://schemas.microsoft.com/office/drawing/2014/main" id="{64BD978D-4631-4549-A661-AA00CFEC3A8E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11 Rectángulo">
            <a:extLst>
              <a:ext uri="{FF2B5EF4-FFF2-40B4-BE49-F238E27FC236}">
                <a16:creationId xmlns:a16="http://schemas.microsoft.com/office/drawing/2014/main" id="{D93F7884-9D28-4D55-8593-3F176E7EA6DE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2 Rectángulo">
            <a:extLst>
              <a:ext uri="{FF2B5EF4-FFF2-40B4-BE49-F238E27FC236}">
                <a16:creationId xmlns:a16="http://schemas.microsoft.com/office/drawing/2014/main" id="{1D50D595-1482-4CE1-A977-B3A638CA658B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4 Marcador de fecha">
            <a:extLst>
              <a:ext uri="{FF2B5EF4-FFF2-40B4-BE49-F238E27FC236}">
                <a16:creationId xmlns:a16="http://schemas.microsoft.com/office/drawing/2014/main" id="{E8BEDAAF-B5B0-40A4-9262-299A533B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89850EA7-41D1-4294-8846-EB16493A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0" name="6 Marcador de número de diapositiva">
            <a:extLst>
              <a:ext uri="{FF2B5EF4-FFF2-40B4-BE49-F238E27FC236}">
                <a16:creationId xmlns:a16="http://schemas.microsoft.com/office/drawing/2014/main" id="{F84FC3D2-25D2-4FA1-A80E-13A7EB6D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0DB4-2C01-46F1-8210-4EF2DE770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>
            <a:extLst>
              <a:ext uri="{FF2B5EF4-FFF2-40B4-BE49-F238E27FC236}">
                <a16:creationId xmlns:a16="http://schemas.microsoft.com/office/drawing/2014/main" id="{59197B93-80A0-4F11-AE23-75C97101CF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7 Rectángulo redondeado">
            <a:extLst>
              <a:ext uri="{FF2B5EF4-FFF2-40B4-BE49-F238E27FC236}">
                <a16:creationId xmlns:a16="http://schemas.microsoft.com/office/drawing/2014/main" id="{B356BB09-1CFB-4F8A-9BB6-0561790F172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21 Marcador de título">
            <a:extLst>
              <a:ext uri="{FF2B5EF4-FFF2-40B4-BE49-F238E27FC236}">
                <a16:creationId xmlns:a16="http://schemas.microsoft.com/office/drawing/2014/main" id="{F2FCC694-9B83-4136-A829-6A2F56EFD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1029" name="12 Marcador de texto">
            <a:extLst>
              <a:ext uri="{FF2B5EF4-FFF2-40B4-BE49-F238E27FC236}">
                <a16:creationId xmlns:a16="http://schemas.microsoft.com/office/drawing/2014/main" id="{FB689854-6736-4C3E-A40D-D2E606F83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14" name="13 Marcador de fecha">
            <a:extLst>
              <a:ext uri="{FF2B5EF4-FFF2-40B4-BE49-F238E27FC236}">
                <a16:creationId xmlns:a16="http://schemas.microsoft.com/office/drawing/2014/main" id="{DAAD4DE3-2C81-49F1-AB67-4CBCDC1B2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FB57FB-F05D-4FFE-B394-AAD121A9A476}" type="datetimeFigureOut">
              <a:rPr lang="en-US"/>
              <a:pPr>
                <a:defRPr/>
              </a:pPr>
              <a:t>8/8/2023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BCCD0048-AC14-45DE-BA10-6376E07D1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23" name="22 Marcador de número de diapositiva">
            <a:extLst>
              <a:ext uri="{FF2B5EF4-FFF2-40B4-BE49-F238E27FC236}">
                <a16:creationId xmlns:a16="http://schemas.microsoft.com/office/drawing/2014/main" id="{C20F006B-23D1-47EC-8ACE-337E16E7B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1526525-4444-409A-A664-12C00C8666D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33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4C2EE88B-77FA-4E9E-8F86-164EF3AEC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16638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>
            <a:extLst>
              <a:ext uri="{FF2B5EF4-FFF2-40B4-BE49-F238E27FC236}">
                <a16:creationId xmlns:a16="http://schemas.microsoft.com/office/drawing/2014/main" id="{CE15958D-6B11-413E-BEF4-E6747B689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CAE2AE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37A76F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37A76F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>
            <a:extLst>
              <a:ext uri="{FF2B5EF4-FFF2-40B4-BE49-F238E27FC236}">
                <a16:creationId xmlns:a16="http://schemas.microsoft.com/office/drawing/2014/main" id="{F5658FDF-051D-4AC8-91D8-9B176AEC9F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00400"/>
            <a:ext cx="7093024" cy="1600200"/>
          </a:xfrm>
        </p:spPr>
        <p:txBody>
          <a:bodyPr/>
          <a:lstStyle/>
          <a:p>
            <a:pPr marL="568325" indent="-568325"/>
            <a:r>
              <a:rPr lang="en-US" altLang="en-US" dirty="0"/>
              <a:t>LO: To draw and interpret box and whisker diagrams</a:t>
            </a:r>
            <a:endParaRPr lang="en-GB" altLang="en-US" dirty="0"/>
          </a:p>
        </p:txBody>
      </p:sp>
      <p:sp>
        <p:nvSpPr>
          <p:cNvPr id="13315" name="Title 2">
            <a:extLst>
              <a:ext uri="{FF2B5EF4-FFF2-40B4-BE49-F238E27FC236}">
                <a16:creationId xmlns:a16="http://schemas.microsoft.com/office/drawing/2014/main" id="{1D90DD91-2EFA-4E6F-961B-FE842C0CD5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altLang="en-US" sz="3200"/>
              <a:t>Box and whisker plots</a:t>
            </a:r>
            <a:endParaRPr lang="en-GB" altLang="en-US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0CEBB476-3C55-4650-BF46-FF81E3467FB2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992D9459-DD59-4E93-9449-66DBB7810D52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071EE-05D6-C14E-BF06-5F43074E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4EC22-8DB8-4077-9EDF-73934D7E405C}" type="datetime3">
              <a:rPr lang="en-US" sz="2400" smtClean="0"/>
              <a:t>8 August 2023</a:t>
            </a:fld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A0ECD-5078-476F-923A-499B34D28ECE}"/>
              </a:ext>
            </a:extLst>
          </p:cNvPr>
          <p:cNvSpPr/>
          <p:nvPr/>
        </p:nvSpPr>
        <p:spPr>
          <a:xfrm>
            <a:off x="3262905" y="3432525"/>
            <a:ext cx="2029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1 Edit</a:t>
            </a:r>
            <a:endParaRPr lang="en-GB" dirty="0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2D5F9CC3-10BF-4C2B-803D-E993C45F45F0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id="{0C5D3A90-C6AF-4F18-9ACD-B3CB88F82CA8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EA886F08-40B7-87AD-D9D2-F0553943F451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9" name="Text Box 23">
              <a:extLst>
                <a:ext uri="{FF2B5EF4-FFF2-40B4-BE49-F238E27FC236}">
                  <a16:creationId xmlns:a16="http://schemas.microsoft.com/office/drawing/2014/main" id="{ED5C8A9F-92F0-272E-932E-4CBE805FB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0" name="Text Box 66">
              <a:extLst>
                <a:ext uri="{FF2B5EF4-FFF2-40B4-BE49-F238E27FC236}">
                  <a16:creationId xmlns:a16="http://schemas.microsoft.com/office/drawing/2014/main" id="{1E2B9C74-68BF-7EB9-96B2-77DEFBFA9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3BCC4-8974-E94D-FD8F-D9BBF0689632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14027A-6FD1-FFD6-A70B-B6065B935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377440"/>
            <a:ext cx="1783080" cy="41605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4B8C2E-5436-C734-6694-77AE8027C0B9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74D3F0-2E84-8506-027E-3D0ACF2CF38D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stat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5C2056-36B8-EA55-3A3D-7EAF15C9710C}"/>
              </a:ext>
            </a:extLst>
          </p:cNvPr>
          <p:cNvSpPr/>
          <p:nvPr/>
        </p:nvSpPr>
        <p:spPr>
          <a:xfrm>
            <a:off x="3255963" y="2376430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8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C6F738A-3D0A-2C27-92BB-E2DE7CFB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377440"/>
            <a:ext cx="1784342" cy="4160520"/>
          </a:xfrm>
          <a:prstGeom prst="rect">
            <a:avLst/>
          </a:prstGeom>
        </p:spPr>
      </p:pic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2A30CE36-9C48-4162-BE45-6E98F73131C6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3"/>
            <a:extLst>
              <a:ext uri="{FF2B5EF4-FFF2-40B4-BE49-F238E27FC236}">
                <a16:creationId xmlns:a16="http://schemas.microsoft.com/office/drawing/2014/main" id="{0D3DE380-FF70-440F-B8EB-B832AE1BFF4C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D7845135-A9AD-32CA-E84A-F96B88FB4FD0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9" name="Text Box 23">
              <a:extLst>
                <a:ext uri="{FF2B5EF4-FFF2-40B4-BE49-F238E27FC236}">
                  <a16:creationId xmlns:a16="http://schemas.microsoft.com/office/drawing/2014/main" id="{9E1C9CA0-270B-08C6-3CB9-66A27CD45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0" name="Text Box 66">
              <a:extLst>
                <a:ext uri="{FF2B5EF4-FFF2-40B4-BE49-F238E27FC236}">
                  <a16:creationId xmlns:a16="http://schemas.microsoft.com/office/drawing/2014/main" id="{DFDFA478-3C5D-F761-F6DC-A8F054542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EFBA7-9754-07AF-514F-3EDBC0B1415B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F01050-D620-D224-F443-4F2A9F812A42}"/>
              </a:ext>
            </a:extLst>
          </p:cNvPr>
          <p:cNvSpPr/>
          <p:nvPr/>
        </p:nvSpPr>
        <p:spPr>
          <a:xfrm>
            <a:off x="3262905" y="3432525"/>
            <a:ext cx="2029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1 Edit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F32D0E-6E9A-3EDE-3216-12A5D29C51D6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E6618E-1AAF-FFAC-F55C-FE21522592C1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stat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7E9EA1-8970-1312-F0AA-53D58CC897BD}"/>
              </a:ext>
            </a:extLst>
          </p:cNvPr>
          <p:cNvSpPr/>
          <p:nvPr/>
        </p:nvSpPr>
        <p:spPr>
          <a:xfrm>
            <a:off x="3262905" y="3838918"/>
            <a:ext cx="4439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List 1 Type in the data 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C113B4-7090-6F29-D0F4-C30AE9EA4C1B}"/>
              </a:ext>
            </a:extLst>
          </p:cNvPr>
          <p:cNvSpPr/>
          <p:nvPr/>
        </p:nvSpPr>
        <p:spPr>
          <a:xfrm>
            <a:off x="3255963" y="2376430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28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87983-FDA4-4249-A182-5AB67CE7945C}"/>
              </a:ext>
            </a:extLst>
          </p:cNvPr>
          <p:cNvSpPr/>
          <p:nvPr/>
        </p:nvSpPr>
        <p:spPr>
          <a:xfrm>
            <a:off x="3255963" y="4355855"/>
            <a:ext cx="1796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stat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DE15BE-1E65-4B67-99DB-93F2A6DA15C6}"/>
              </a:ext>
            </a:extLst>
          </p:cNvPr>
          <p:cNvSpPr/>
          <p:nvPr/>
        </p:nvSpPr>
        <p:spPr>
          <a:xfrm>
            <a:off x="4860032" y="4355855"/>
            <a:ext cx="4187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Move the cursor right: Calc</a:t>
            </a:r>
            <a:endParaRPr lang="en-GB" dirty="0"/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32C5A94B-8B03-4A59-BB57-C037896554BE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F5BEA6D8-3B97-4F01-8ADE-7EBC421B70C0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32349A53-0090-B0FA-A242-0FD5098B435D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6" name="Text Box 23">
              <a:extLst>
                <a:ext uri="{FF2B5EF4-FFF2-40B4-BE49-F238E27FC236}">
                  <a16:creationId xmlns:a16="http://schemas.microsoft.com/office/drawing/2014/main" id="{3723E460-FC35-770C-6FD1-A2E430F04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7" name="Text Box 66">
              <a:extLst>
                <a:ext uri="{FF2B5EF4-FFF2-40B4-BE49-F238E27FC236}">
                  <a16:creationId xmlns:a16="http://schemas.microsoft.com/office/drawing/2014/main" id="{08B67007-1A73-2F6E-377C-F0AFE7CB4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426327A-D64E-6203-2DD3-0638199C13B8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2B4276-7D38-7703-B3A8-1D0912C0C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377440"/>
            <a:ext cx="1796991" cy="41605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2E12DB-4024-A7CB-9D8E-51C9ED3B06ED}"/>
              </a:ext>
            </a:extLst>
          </p:cNvPr>
          <p:cNvSpPr/>
          <p:nvPr/>
        </p:nvSpPr>
        <p:spPr>
          <a:xfrm>
            <a:off x="3255963" y="2376430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BE5D58-CA46-B270-A2B7-2B9FA0664054}"/>
              </a:ext>
            </a:extLst>
          </p:cNvPr>
          <p:cNvSpPr/>
          <p:nvPr/>
        </p:nvSpPr>
        <p:spPr>
          <a:xfrm>
            <a:off x="3262905" y="3432525"/>
            <a:ext cx="2029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1 Edit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8A1E84-F7DA-454A-1704-4E87CACAA156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DC950F-17C1-A322-2807-5A68529D7020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stat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8517ED-8571-6111-DF8F-04601399389A}"/>
              </a:ext>
            </a:extLst>
          </p:cNvPr>
          <p:cNvSpPr/>
          <p:nvPr/>
        </p:nvSpPr>
        <p:spPr>
          <a:xfrm>
            <a:off x="3262905" y="3838918"/>
            <a:ext cx="4439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List 1 Type in the data 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5EE34C-742A-DD03-71BD-8B89CA5F082E}"/>
              </a:ext>
            </a:extLst>
          </p:cNvPr>
          <p:cNvSpPr/>
          <p:nvPr/>
        </p:nvSpPr>
        <p:spPr>
          <a:xfrm>
            <a:off x="3241200" y="4762248"/>
            <a:ext cx="280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1: 1-Var stat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D1FD175-34BC-193E-0765-9ACD2A651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377440"/>
            <a:ext cx="1783080" cy="41605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CC9F23-FB9E-4FF1-14AB-D35B76771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2377440"/>
            <a:ext cx="1796991" cy="41605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7EDAFB-4AA2-A1C1-6594-207953EE3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2377440"/>
            <a:ext cx="1796991" cy="416052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3C930E2-C293-8F88-90EF-911109B439B8}"/>
              </a:ext>
            </a:extLst>
          </p:cNvPr>
          <p:cNvSpPr/>
          <p:nvPr/>
        </p:nvSpPr>
        <p:spPr>
          <a:xfrm>
            <a:off x="3301108" y="5132134"/>
            <a:ext cx="1425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List: L1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012FEF-6DD2-DCB1-14E7-1ABCEC7AFB81}"/>
              </a:ext>
            </a:extLst>
          </p:cNvPr>
          <p:cNvSpPr/>
          <p:nvPr/>
        </p:nvSpPr>
        <p:spPr>
          <a:xfrm>
            <a:off x="4572000" y="5132134"/>
            <a:ext cx="3850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 to Calculate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D263877-D0D5-88C6-E12A-9A7AF3232351}"/>
              </a:ext>
            </a:extLst>
          </p:cNvPr>
          <p:cNvSpPr/>
          <p:nvPr/>
        </p:nvSpPr>
        <p:spPr>
          <a:xfrm>
            <a:off x="8100392" y="5118504"/>
            <a:ext cx="1121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3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254B6A-F115-455C-9836-ACA52EA9D85A}"/>
              </a:ext>
            </a:extLst>
          </p:cNvPr>
          <p:cNvSpPr/>
          <p:nvPr/>
        </p:nvSpPr>
        <p:spPr>
          <a:xfrm>
            <a:off x="3200628" y="5028972"/>
            <a:ext cx="2192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F85CC6-A192-454F-89B3-299C29765C05}"/>
              </a:ext>
            </a:extLst>
          </p:cNvPr>
          <p:cNvSpPr/>
          <p:nvPr/>
        </p:nvSpPr>
        <p:spPr>
          <a:xfrm>
            <a:off x="3223497" y="544707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A205CA-E5E9-492B-80DE-71F968B94F06}"/>
              </a:ext>
            </a:extLst>
          </p:cNvPr>
          <p:cNvSpPr/>
          <p:nvPr/>
        </p:nvSpPr>
        <p:spPr>
          <a:xfrm>
            <a:off x="4539534" y="544707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A20E6B-B33B-452B-8B58-F047097EC859}"/>
              </a:ext>
            </a:extLst>
          </p:cNvPr>
          <p:cNvSpPr/>
          <p:nvPr/>
        </p:nvSpPr>
        <p:spPr>
          <a:xfrm>
            <a:off x="3214215" y="5862959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52D38B-4F4E-4F57-92EA-E171988761F8}"/>
              </a:ext>
            </a:extLst>
          </p:cNvPr>
          <p:cNvSpPr/>
          <p:nvPr/>
        </p:nvSpPr>
        <p:spPr>
          <a:xfrm>
            <a:off x="4530252" y="5862959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E7EC24-9C6C-4E07-9167-4C4D19C15D74}"/>
              </a:ext>
            </a:extLst>
          </p:cNvPr>
          <p:cNvSpPr/>
          <p:nvPr/>
        </p:nvSpPr>
        <p:spPr>
          <a:xfrm>
            <a:off x="3249023" y="627260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06C29F-1E27-4F63-B80D-802BE62F5573}"/>
              </a:ext>
            </a:extLst>
          </p:cNvPr>
          <p:cNvSpPr/>
          <p:nvPr/>
        </p:nvSpPr>
        <p:spPr>
          <a:xfrm>
            <a:off x="4565060" y="627260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26" name="Rectangle 25">
            <a:hlinkClick r:id="rId2"/>
            <a:extLst>
              <a:ext uri="{FF2B5EF4-FFF2-40B4-BE49-F238E27FC236}">
                <a16:creationId xmlns:a16="http://schemas.microsoft.com/office/drawing/2014/main" id="{394CA650-8ED9-4FFB-BDC7-ADD191F6BB19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2"/>
            <a:extLst>
              <a:ext uri="{FF2B5EF4-FFF2-40B4-BE49-F238E27FC236}">
                <a16:creationId xmlns:a16="http://schemas.microsoft.com/office/drawing/2014/main" id="{FC55A0C2-7769-41C8-8AC9-5DCD8A60C8F4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F06B3-C70B-8004-1F3B-2740EFACFC02}"/>
              </a:ext>
            </a:extLst>
          </p:cNvPr>
          <p:cNvSpPr/>
          <p:nvPr/>
        </p:nvSpPr>
        <p:spPr>
          <a:xfrm>
            <a:off x="5238293" y="5028971"/>
            <a:ext cx="2192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got them</a:t>
            </a:r>
            <a:endParaRPr lang="en-GB" dirty="0"/>
          </a:p>
        </p:txBody>
      </p:sp>
      <p:grpSp>
        <p:nvGrpSpPr>
          <p:cNvPr id="9" name="Group 89">
            <a:extLst>
              <a:ext uri="{FF2B5EF4-FFF2-40B4-BE49-F238E27FC236}">
                <a16:creationId xmlns:a16="http://schemas.microsoft.com/office/drawing/2014/main" id="{C60CB724-1F59-FA50-E1B3-28C19C391087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9377E294-F2D7-9C46-7287-6AEBAF632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1" name="Text Box 66">
              <a:extLst>
                <a:ext uri="{FF2B5EF4-FFF2-40B4-BE49-F238E27FC236}">
                  <a16:creationId xmlns:a16="http://schemas.microsoft.com/office/drawing/2014/main" id="{39304120-52F5-3C59-DDBC-9E4DB9165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D40773B-1CBE-E185-9AEF-26BCA135D195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AE1549D-5F47-5743-CE76-DD523EB8C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377440"/>
            <a:ext cx="1793175" cy="41605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04E1CA9-E455-3472-412F-F7640D5A7A27}"/>
              </a:ext>
            </a:extLst>
          </p:cNvPr>
          <p:cNvSpPr/>
          <p:nvPr/>
        </p:nvSpPr>
        <p:spPr>
          <a:xfrm>
            <a:off x="3274016" y="3904008"/>
            <a:ext cx="1796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stat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6E6263-531F-2A33-C29C-84FEDBCD7FDB}"/>
              </a:ext>
            </a:extLst>
          </p:cNvPr>
          <p:cNvSpPr/>
          <p:nvPr/>
        </p:nvSpPr>
        <p:spPr>
          <a:xfrm>
            <a:off x="4878085" y="3904008"/>
            <a:ext cx="4187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Move the cursor right: Calc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E69578-69F9-A60E-835C-10787D4FB3D9}"/>
              </a:ext>
            </a:extLst>
          </p:cNvPr>
          <p:cNvSpPr/>
          <p:nvPr/>
        </p:nvSpPr>
        <p:spPr>
          <a:xfrm>
            <a:off x="3255963" y="2376430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C35123-B81A-73EE-1568-A2329AED21A2}"/>
              </a:ext>
            </a:extLst>
          </p:cNvPr>
          <p:cNvSpPr/>
          <p:nvPr/>
        </p:nvSpPr>
        <p:spPr>
          <a:xfrm>
            <a:off x="3292216" y="3118784"/>
            <a:ext cx="2029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1 Edit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AD1EA7-288E-C8E1-8EA3-35C649C80905}"/>
              </a:ext>
            </a:extLst>
          </p:cNvPr>
          <p:cNvSpPr/>
          <p:nvPr/>
        </p:nvSpPr>
        <p:spPr>
          <a:xfrm>
            <a:off x="3282871" y="2776534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C92735-610B-DB7E-5DD9-2694DCAEB575}"/>
              </a:ext>
            </a:extLst>
          </p:cNvPr>
          <p:cNvSpPr/>
          <p:nvPr/>
        </p:nvSpPr>
        <p:spPr>
          <a:xfrm>
            <a:off x="4598908" y="2776534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stat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E5E00A-4AE5-CF6D-BB37-3F8BC16C7638}"/>
              </a:ext>
            </a:extLst>
          </p:cNvPr>
          <p:cNvSpPr/>
          <p:nvPr/>
        </p:nvSpPr>
        <p:spPr>
          <a:xfrm>
            <a:off x="3262904" y="3494784"/>
            <a:ext cx="4439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List 1 Type in the data 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6C55E2-9BE0-0951-B403-C5BCFAFAFD7C}"/>
              </a:ext>
            </a:extLst>
          </p:cNvPr>
          <p:cNvSpPr/>
          <p:nvPr/>
        </p:nvSpPr>
        <p:spPr>
          <a:xfrm>
            <a:off x="3255083" y="4299276"/>
            <a:ext cx="280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1: 1-Var stat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E3D195-A725-B133-1893-946B6A991D73}"/>
              </a:ext>
            </a:extLst>
          </p:cNvPr>
          <p:cNvSpPr/>
          <p:nvPr/>
        </p:nvSpPr>
        <p:spPr>
          <a:xfrm>
            <a:off x="3226008" y="4652651"/>
            <a:ext cx="1425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List: L1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964A12-28D0-7A1D-BC34-20AE81973DE4}"/>
              </a:ext>
            </a:extLst>
          </p:cNvPr>
          <p:cNvSpPr/>
          <p:nvPr/>
        </p:nvSpPr>
        <p:spPr>
          <a:xfrm>
            <a:off x="4496900" y="4652651"/>
            <a:ext cx="3850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 to Calculate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6F0FFC-1BD5-2232-EF27-A703397099B2}"/>
              </a:ext>
            </a:extLst>
          </p:cNvPr>
          <p:cNvSpPr/>
          <p:nvPr/>
        </p:nvSpPr>
        <p:spPr>
          <a:xfrm>
            <a:off x="8025292" y="4639021"/>
            <a:ext cx="1121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3F091F-10C1-5C5E-AAEF-EF304641F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377440"/>
            <a:ext cx="1791951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FF1391-196C-4CFA-9B33-D07606EF67AB}"/>
              </a:ext>
            </a:extLst>
          </p:cNvPr>
          <p:cNvSpPr/>
          <p:nvPr/>
        </p:nvSpPr>
        <p:spPr>
          <a:xfrm>
            <a:off x="3255963" y="2389275"/>
            <a:ext cx="883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2nd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4004765" y="2366964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StatPlot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3255374" y="2795521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1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DD4E6A-3325-4B2D-8BD7-360B9BDB2DCD}"/>
              </a:ext>
            </a:extLst>
          </p:cNvPr>
          <p:cNvSpPr/>
          <p:nvPr/>
        </p:nvSpPr>
        <p:spPr>
          <a:xfrm>
            <a:off x="3262904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select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3A764-53EE-4A2C-BED2-1F6FF01FC669}"/>
              </a:ext>
            </a:extLst>
          </p:cNvPr>
          <p:cNvSpPr/>
          <p:nvPr/>
        </p:nvSpPr>
        <p:spPr>
          <a:xfrm>
            <a:off x="4882383" y="3549479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DE15BE-1E65-4B67-99DB-93F2A6DA15C6}"/>
              </a:ext>
            </a:extLst>
          </p:cNvPr>
          <p:cNvSpPr/>
          <p:nvPr/>
        </p:nvSpPr>
        <p:spPr>
          <a:xfrm>
            <a:off x="3262315" y="3204676"/>
            <a:ext cx="372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 to Type</a:t>
            </a:r>
            <a:endParaRPr lang="en-GB" dirty="0"/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7F4045-7C94-453B-9671-DD5DED169265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FCCDBC-5A2B-400D-9181-6B54078BBE0F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830F5D-3527-49F3-B706-65B7F291DC02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0C72DC-8DAA-4C9B-85EC-CD6BA532DBFA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299894-60ED-4D43-9322-FE35991083BA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02EC29-D470-4613-A1D4-B956256D883E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175EA0-D0DA-4481-BA00-0D69179A881C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4DCC9C-4BD0-4761-891D-E576C45A5195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AB2F26-ADF2-4340-8728-0E1746A50661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6332715-C35B-4F17-B269-4E4A9840DC76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41" name="Rectangle 40">
            <a:hlinkClick r:id="rId2"/>
            <a:extLst>
              <a:ext uri="{FF2B5EF4-FFF2-40B4-BE49-F238E27FC236}">
                <a16:creationId xmlns:a16="http://schemas.microsoft.com/office/drawing/2014/main" id="{660105D1-E2F1-473E-8122-607FB62DCA8A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2"/>
            <a:extLst>
              <a:ext uri="{FF2B5EF4-FFF2-40B4-BE49-F238E27FC236}">
                <a16:creationId xmlns:a16="http://schemas.microsoft.com/office/drawing/2014/main" id="{3580946B-5A7E-4EB0-8730-24D8B54B9F01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E3FBC4-B88B-9085-7E94-F9AEB347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377440"/>
            <a:ext cx="1791951" cy="41605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C787D6-594B-92B7-7DA1-0740887D0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377440"/>
            <a:ext cx="1783080" cy="41605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EA06B3-15AA-6539-D85B-3660D1008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2377440"/>
            <a:ext cx="1783080" cy="41605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F6D44F-3419-3D13-2330-8DF2173A1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567" y="3705493"/>
            <a:ext cx="371527" cy="2381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9B17C78-792A-2E64-12F1-4FCC2FD0A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" y="2377440"/>
            <a:ext cx="1808534" cy="416052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C142D0B-9035-54BA-450E-4838D28FEC46}"/>
              </a:ext>
            </a:extLst>
          </p:cNvPr>
          <p:cNvSpPr/>
          <p:nvPr/>
        </p:nvSpPr>
        <p:spPr>
          <a:xfrm>
            <a:off x="3255373" y="4065227"/>
            <a:ext cx="2220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zoom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0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13" grpId="0"/>
      <p:bldP spid="14" grpId="0"/>
      <p:bldP spid="16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87983-FDA4-4249-A182-5AB67CE7945C}"/>
              </a:ext>
            </a:extLst>
          </p:cNvPr>
          <p:cNvSpPr/>
          <p:nvPr/>
        </p:nvSpPr>
        <p:spPr>
          <a:xfrm>
            <a:off x="3255963" y="4519840"/>
            <a:ext cx="4929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9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r>
              <a:rPr lang="en-GB" dirty="0">
                <a:latin typeface="Comic Sans MS" panose="030F0702030302020204" pitchFamily="66" charset="0"/>
              </a:rPr>
              <a:t>ZoomStat</a:t>
            </a:r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E2C086-2EF5-4AA4-A7B9-136619E58FEF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14AC6D-3880-46C5-A534-AD8C0AC9DADC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BD885C-4F39-4664-B880-69E34B72B5CD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ED475B-67CC-47EC-BC01-202A53A096AD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3681D7-E6FF-4F71-AE37-273472C6728A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ECC282-1EC4-4BCF-BB4A-E55CCC69E487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40F8E6-6041-4F78-BA78-878A687D6C51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07141BC-07D9-455C-86A1-2CD16A680013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CBCC499-C208-4192-875D-03B30E3CA680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D1D6F4-5962-49E6-91C0-9C09B7ED62E0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47" name="Rectangle 46">
            <a:hlinkClick r:id="rId2"/>
            <a:extLst>
              <a:ext uri="{FF2B5EF4-FFF2-40B4-BE49-F238E27FC236}">
                <a16:creationId xmlns:a16="http://schemas.microsoft.com/office/drawing/2014/main" id="{141DE1D6-75C6-48E9-88DB-5E9A26086378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hlinkClick r:id="rId2"/>
            <a:extLst>
              <a:ext uri="{FF2B5EF4-FFF2-40B4-BE49-F238E27FC236}">
                <a16:creationId xmlns:a16="http://schemas.microsoft.com/office/drawing/2014/main" id="{AB5FAB77-7452-4C55-A4D1-92B2B10C306E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CB0542-F68A-B8E8-6D49-E77F6AE81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377440"/>
            <a:ext cx="1809693" cy="41605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083A3DE-29B6-DB69-D6F4-BBD77D8B3005}"/>
              </a:ext>
            </a:extLst>
          </p:cNvPr>
          <p:cNvSpPr/>
          <p:nvPr/>
        </p:nvSpPr>
        <p:spPr>
          <a:xfrm>
            <a:off x="3255963" y="2389275"/>
            <a:ext cx="883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2nd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DBCCA0-5A37-0484-D2C8-4194F291B273}"/>
              </a:ext>
            </a:extLst>
          </p:cNvPr>
          <p:cNvSpPr/>
          <p:nvPr/>
        </p:nvSpPr>
        <p:spPr>
          <a:xfrm>
            <a:off x="4004765" y="2366964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StatPlot</a:t>
            </a:r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4C47E87-3970-4103-4E3C-09B80DEE2A3B}"/>
              </a:ext>
            </a:extLst>
          </p:cNvPr>
          <p:cNvSpPr/>
          <p:nvPr/>
        </p:nvSpPr>
        <p:spPr>
          <a:xfrm>
            <a:off x="3255374" y="2795521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1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772FCF-FF7B-AF14-7F5E-FB8F0BC8BD4A}"/>
              </a:ext>
            </a:extLst>
          </p:cNvPr>
          <p:cNvSpPr/>
          <p:nvPr/>
        </p:nvSpPr>
        <p:spPr>
          <a:xfrm>
            <a:off x="3262904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select</a:t>
            </a: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8CAC305-F032-2D40-34DA-C1B891ECCE37}"/>
              </a:ext>
            </a:extLst>
          </p:cNvPr>
          <p:cNvSpPr/>
          <p:nvPr/>
        </p:nvSpPr>
        <p:spPr>
          <a:xfrm>
            <a:off x="4882383" y="3549479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A1BD9C7-1683-B1D8-85E6-F0B5577FC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567" y="3705493"/>
            <a:ext cx="371527" cy="23815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0EB60FE-281F-62C2-953A-F8194103B205}"/>
              </a:ext>
            </a:extLst>
          </p:cNvPr>
          <p:cNvSpPr/>
          <p:nvPr/>
        </p:nvSpPr>
        <p:spPr>
          <a:xfrm>
            <a:off x="3255373" y="4065227"/>
            <a:ext cx="2220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zoom</a:t>
            </a:r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35097E-772E-1E02-BD2F-1CA181A00D81}"/>
              </a:ext>
            </a:extLst>
          </p:cNvPr>
          <p:cNvSpPr/>
          <p:nvPr/>
        </p:nvSpPr>
        <p:spPr>
          <a:xfrm>
            <a:off x="3262315" y="3204676"/>
            <a:ext cx="372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 to 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9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1DC775-0563-4220-A8BA-4AE272937C51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7CA0D8-AA26-47F1-BA39-13E67C2677DD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3A7DF5-A9DD-4232-B457-7F507554DC0B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3552B6-6B41-40AD-AC89-F4A4606F64CD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69C1A7-F69F-4A12-B2AE-98BF004B05C3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7B37A5-3874-4E12-BB2D-819DA2F9F482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57E9ED-F7AC-4F7E-B152-9C3AC93AB835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9E3528-784F-41E3-AD22-B65AA37C1F8E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712211-BCBF-44C0-8A74-A53B197C1564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2B7547-61AE-45B7-84D5-BDB9C977FA0C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53" name="Rectangle 52">
            <a:hlinkClick r:id="rId2"/>
            <a:extLst>
              <a:ext uri="{FF2B5EF4-FFF2-40B4-BE49-F238E27FC236}">
                <a16:creationId xmlns:a16="http://schemas.microsoft.com/office/drawing/2014/main" id="{2AD34CAE-49F9-4C26-B18C-88E918BFEDE8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hlinkClick r:id="rId2"/>
            <a:extLst>
              <a:ext uri="{FF2B5EF4-FFF2-40B4-BE49-F238E27FC236}">
                <a16:creationId xmlns:a16="http://schemas.microsoft.com/office/drawing/2014/main" id="{C04648B4-95FF-4011-B895-885F752D0731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3DAA09-9E00-334E-C8C1-DA5A21198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377440"/>
            <a:ext cx="1821343" cy="41605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8DE658-F430-BC37-6EE3-F35E05F12F3B}"/>
              </a:ext>
            </a:extLst>
          </p:cNvPr>
          <p:cNvSpPr/>
          <p:nvPr/>
        </p:nvSpPr>
        <p:spPr>
          <a:xfrm>
            <a:off x="3255964" y="4519840"/>
            <a:ext cx="3097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9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r>
              <a:rPr lang="en-GB" dirty="0">
                <a:latin typeface="Comic Sans MS" panose="030F0702030302020204" pitchFamily="66" charset="0"/>
              </a:rPr>
              <a:t>ZoomStat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1D5958-11B4-3752-DC00-202771095987}"/>
              </a:ext>
            </a:extLst>
          </p:cNvPr>
          <p:cNvSpPr/>
          <p:nvPr/>
        </p:nvSpPr>
        <p:spPr>
          <a:xfrm>
            <a:off x="3255963" y="2389275"/>
            <a:ext cx="883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2nd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2822C1-0993-0E4E-BAAF-FCF269A3502D}"/>
              </a:ext>
            </a:extLst>
          </p:cNvPr>
          <p:cNvSpPr/>
          <p:nvPr/>
        </p:nvSpPr>
        <p:spPr>
          <a:xfrm>
            <a:off x="4004765" y="2366964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StatPlot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FDBF77-09FE-BB66-6860-83E08A737567}"/>
              </a:ext>
            </a:extLst>
          </p:cNvPr>
          <p:cNvSpPr/>
          <p:nvPr/>
        </p:nvSpPr>
        <p:spPr>
          <a:xfrm>
            <a:off x="3255374" y="2795521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1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A0C55A-F1B8-31A6-25AC-40673A550C66}"/>
              </a:ext>
            </a:extLst>
          </p:cNvPr>
          <p:cNvSpPr/>
          <p:nvPr/>
        </p:nvSpPr>
        <p:spPr>
          <a:xfrm>
            <a:off x="3262904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select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DF0E52-0F3B-3AF8-513E-D507F59D7250}"/>
              </a:ext>
            </a:extLst>
          </p:cNvPr>
          <p:cNvSpPr/>
          <p:nvPr/>
        </p:nvSpPr>
        <p:spPr>
          <a:xfrm>
            <a:off x="4882383" y="3549479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FB09B0-6174-CDB7-8F35-07B60862B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567" y="3705493"/>
            <a:ext cx="371527" cy="2381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66DCFC7-52DD-25E9-4F81-A10001CD25B4}"/>
              </a:ext>
            </a:extLst>
          </p:cNvPr>
          <p:cNvSpPr/>
          <p:nvPr/>
        </p:nvSpPr>
        <p:spPr>
          <a:xfrm>
            <a:off x="3255373" y="4065227"/>
            <a:ext cx="2220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zoom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1BBCD-7872-03CC-40B5-9C11A424A166}"/>
              </a:ext>
            </a:extLst>
          </p:cNvPr>
          <p:cNvSpPr/>
          <p:nvPr/>
        </p:nvSpPr>
        <p:spPr>
          <a:xfrm>
            <a:off x="3262315" y="3204676"/>
            <a:ext cx="372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 to Type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2F41B5-38D0-804D-85DC-29C3266EB602}"/>
              </a:ext>
            </a:extLst>
          </p:cNvPr>
          <p:cNvSpPr/>
          <p:nvPr/>
        </p:nvSpPr>
        <p:spPr>
          <a:xfrm>
            <a:off x="3255371" y="4981505"/>
            <a:ext cx="5126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Sketch the diagram on your 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0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1DC775-0563-4220-A8BA-4AE272937C51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7CA0D8-AA26-47F1-BA39-13E67C2677DD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3A7DF5-A9DD-4232-B457-7F507554DC0B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3552B6-6B41-40AD-AC89-F4A4606F64CD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69C1A7-F69F-4A12-B2AE-98BF004B05C3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7B37A5-3874-4E12-BB2D-819DA2F9F482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57E9ED-F7AC-4F7E-B152-9C3AC93AB835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9E3528-784F-41E3-AD22-B65AA37C1F8E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712211-BCBF-44C0-8A74-A53B197C1564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2B7547-61AE-45B7-84D5-BDB9C977FA0C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88" name="Line 50">
            <a:extLst>
              <a:ext uri="{FF2B5EF4-FFF2-40B4-BE49-F238E27FC236}">
                <a16:creationId xmlns:a16="http://schemas.microsoft.com/office/drawing/2014/main" id="{6F7A2D75-E68F-4083-962E-C62B31BFE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0187" y="5064188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Line 59">
            <a:extLst>
              <a:ext uri="{FF2B5EF4-FFF2-40B4-BE49-F238E27FC236}">
                <a16:creationId xmlns:a16="http://schemas.microsoft.com/office/drawing/2014/main" id="{157761DF-1CBB-4FFE-BB3D-94EB4AF5A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4688" y="5121563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0" name="Line 57">
            <a:extLst>
              <a:ext uri="{FF2B5EF4-FFF2-40B4-BE49-F238E27FC236}">
                <a16:creationId xmlns:a16="http://schemas.microsoft.com/office/drawing/2014/main" id="{54B701CC-C0D2-47BC-BFF1-681E8DB23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660" y="5253162"/>
            <a:ext cx="6400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1" name="Line 62">
            <a:extLst>
              <a:ext uri="{FF2B5EF4-FFF2-40B4-BE49-F238E27FC236}">
                <a16:creationId xmlns:a16="http://schemas.microsoft.com/office/drawing/2014/main" id="{EFEC8F00-131C-4558-8F5B-A1B12829F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8551" y="5109795"/>
            <a:ext cx="0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Line 61">
            <a:extLst>
              <a:ext uri="{FF2B5EF4-FFF2-40B4-BE49-F238E27FC236}">
                <a16:creationId xmlns:a16="http://schemas.microsoft.com/office/drawing/2014/main" id="{5873920A-7403-4EC1-AE41-85AA2FFFE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0962" y="5268152"/>
            <a:ext cx="1847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Line 61">
            <a:extLst>
              <a:ext uri="{FF2B5EF4-FFF2-40B4-BE49-F238E27FC236}">
                <a16:creationId xmlns:a16="http://schemas.microsoft.com/office/drawing/2014/main" id="{6D350B16-F130-484D-B10B-37A313F7A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0863" y="5046923"/>
            <a:ext cx="19842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A77475-E955-46EF-8D23-17410F7BAFDB}"/>
              </a:ext>
            </a:extLst>
          </p:cNvPr>
          <p:cNvGrpSpPr/>
          <p:nvPr/>
        </p:nvGrpSpPr>
        <p:grpSpPr>
          <a:xfrm>
            <a:off x="2736547" y="5627292"/>
            <a:ext cx="5817018" cy="538508"/>
            <a:chOff x="2736547" y="5627292"/>
            <a:chExt cx="5817018" cy="538508"/>
          </a:xfrm>
        </p:grpSpPr>
        <p:sp>
          <p:nvSpPr>
            <p:cNvPr id="64" name="Text Box 91">
              <a:extLst>
                <a:ext uri="{FF2B5EF4-FFF2-40B4-BE49-F238E27FC236}">
                  <a16:creationId xmlns:a16="http://schemas.microsoft.com/office/drawing/2014/main" id="{C4C98B06-7382-43C1-9C0B-FBA06A8E8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547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36</a:t>
              </a:r>
            </a:p>
          </p:txBody>
        </p:sp>
        <p:grpSp>
          <p:nvGrpSpPr>
            <p:cNvPr id="65" name="Group 121">
              <a:extLst>
                <a:ext uri="{FF2B5EF4-FFF2-40B4-BE49-F238E27FC236}">
                  <a16:creationId xmlns:a16="http://schemas.microsoft.com/office/drawing/2014/main" id="{3D14271D-348F-421D-9EE9-03BB5D34D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8807" y="5627292"/>
              <a:ext cx="5205083" cy="138113"/>
              <a:chOff x="121" y="3492"/>
              <a:chExt cx="3507" cy="87"/>
            </a:xfrm>
          </p:grpSpPr>
          <p:sp>
            <p:nvSpPr>
              <p:cNvPr id="72" name="Rectangle 102">
                <a:extLst>
                  <a:ext uri="{FF2B5EF4-FFF2-40B4-BE49-F238E27FC236}">
                    <a16:creationId xmlns:a16="http://schemas.microsoft.com/office/drawing/2014/main" id="{2915A6C7-DFEE-46AB-B24F-6782213D3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3" name="Rectangle 103">
                <a:extLst>
                  <a:ext uri="{FF2B5EF4-FFF2-40B4-BE49-F238E27FC236}">
                    <a16:creationId xmlns:a16="http://schemas.microsoft.com/office/drawing/2014/main" id="{567B77F0-EE03-4EAE-8A0D-6A4850A91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4" y="3492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4" name="Rectangle 104">
                <a:extLst>
                  <a:ext uri="{FF2B5EF4-FFF2-40B4-BE49-F238E27FC236}">
                    <a16:creationId xmlns:a16="http://schemas.microsoft.com/office/drawing/2014/main" id="{40C363F8-CD22-4DDC-A74C-74B2C83FA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5" name="Rectangle 105">
                <a:extLst>
                  <a:ext uri="{FF2B5EF4-FFF2-40B4-BE49-F238E27FC236}">
                    <a16:creationId xmlns:a16="http://schemas.microsoft.com/office/drawing/2014/main" id="{32686DC0-B237-43A0-A184-BD5590458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6" name="Rectangle 106">
                <a:extLst>
                  <a:ext uri="{FF2B5EF4-FFF2-40B4-BE49-F238E27FC236}">
                    <a16:creationId xmlns:a16="http://schemas.microsoft.com/office/drawing/2014/main" id="{F775C0D8-05A2-44CB-839B-64D651510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6" y="3492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7" name="Rectangle 107">
                <a:extLst>
                  <a:ext uri="{FF2B5EF4-FFF2-40B4-BE49-F238E27FC236}">
                    <a16:creationId xmlns:a16="http://schemas.microsoft.com/office/drawing/2014/main" id="{DD9B8A42-CA6D-4B63-9A47-841EA45C7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6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8" name="Rectangle 108">
                <a:extLst>
                  <a:ext uri="{FF2B5EF4-FFF2-40B4-BE49-F238E27FC236}">
                    <a16:creationId xmlns:a16="http://schemas.microsoft.com/office/drawing/2014/main" id="{B4B8D71C-989E-4B78-8793-2F85E5606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7" y="3492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9" name="Rectangle 109">
                <a:extLst>
                  <a:ext uri="{FF2B5EF4-FFF2-40B4-BE49-F238E27FC236}">
                    <a16:creationId xmlns:a16="http://schemas.microsoft.com/office/drawing/2014/main" id="{25886FAD-252F-4A7D-954A-647E38314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7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2" name="Rectangle 118">
                <a:extLst>
                  <a:ext uri="{FF2B5EF4-FFF2-40B4-BE49-F238E27FC236}">
                    <a16:creationId xmlns:a16="http://schemas.microsoft.com/office/drawing/2014/main" id="{DB4A5720-07C2-46A6-B246-A7D7CBD84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3" name="Rectangle 119">
                <a:extLst>
                  <a:ext uri="{FF2B5EF4-FFF2-40B4-BE49-F238E27FC236}">
                    <a16:creationId xmlns:a16="http://schemas.microsoft.com/office/drawing/2014/main" id="{17E4095E-5376-4E3E-BC35-D16E915C0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66" name="Text Box 122">
              <a:extLst>
                <a:ext uri="{FF2B5EF4-FFF2-40B4-BE49-F238E27FC236}">
                  <a16:creationId xmlns:a16="http://schemas.microsoft.com/office/drawing/2014/main" id="{129161BB-32A5-4771-98D4-CEF8D7033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9200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38</a:t>
              </a:r>
            </a:p>
          </p:txBody>
        </p:sp>
        <p:sp>
          <p:nvSpPr>
            <p:cNvPr id="67" name="Text Box 123">
              <a:extLst>
                <a:ext uri="{FF2B5EF4-FFF2-40B4-BE49-F238E27FC236}">
                  <a16:creationId xmlns:a16="http://schemas.microsoft.com/office/drawing/2014/main" id="{1070C1F8-B91C-4E11-9184-6FE96C15B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406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40</a:t>
              </a:r>
            </a:p>
          </p:txBody>
        </p:sp>
        <p:sp>
          <p:nvSpPr>
            <p:cNvPr id="68" name="Text Box 124">
              <a:extLst>
                <a:ext uri="{FF2B5EF4-FFF2-40B4-BE49-F238E27FC236}">
                  <a16:creationId xmlns:a16="http://schemas.microsoft.com/office/drawing/2014/main" id="{4DB6EE30-8A8F-4A70-87E3-82643E846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494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42</a:t>
              </a:r>
            </a:p>
          </p:txBody>
        </p:sp>
        <p:sp>
          <p:nvSpPr>
            <p:cNvPr id="69" name="Text Box 125">
              <a:extLst>
                <a:ext uri="{FF2B5EF4-FFF2-40B4-BE49-F238E27FC236}">
                  <a16:creationId xmlns:a16="http://schemas.microsoft.com/office/drawing/2014/main" id="{59614920-92C6-426F-A882-2A3012C7B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5785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44</a:t>
              </a:r>
            </a:p>
          </p:txBody>
        </p:sp>
        <p:sp>
          <p:nvSpPr>
            <p:cNvPr id="70" name="Text Box 126">
              <a:extLst>
                <a:ext uri="{FF2B5EF4-FFF2-40B4-BE49-F238E27FC236}">
                  <a16:creationId xmlns:a16="http://schemas.microsoft.com/office/drawing/2014/main" id="{151204BC-BF65-4A3B-9505-965031FEC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7752" y="5825742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54</a:t>
              </a:r>
            </a:p>
          </p:txBody>
        </p:sp>
        <p:sp>
          <p:nvSpPr>
            <p:cNvPr id="71" name="Text Box 127">
              <a:extLst>
                <a:ext uri="{FF2B5EF4-FFF2-40B4-BE49-F238E27FC236}">
                  <a16:creationId xmlns:a16="http://schemas.microsoft.com/office/drawing/2014/main" id="{0A2DC4A3-9A6A-47F5-BAFF-3B37EBAE1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0315" y="5827826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56</a:t>
              </a:r>
            </a:p>
          </p:txBody>
        </p:sp>
        <p:sp>
          <p:nvSpPr>
            <p:cNvPr id="84" name="Text Box 126">
              <a:extLst>
                <a:ext uri="{FF2B5EF4-FFF2-40B4-BE49-F238E27FC236}">
                  <a16:creationId xmlns:a16="http://schemas.microsoft.com/office/drawing/2014/main" id="{1B6405DC-A760-4F3E-85A5-8B2E68B37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8933" y="5827826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52</a:t>
              </a:r>
            </a:p>
          </p:txBody>
        </p:sp>
        <p:sp>
          <p:nvSpPr>
            <p:cNvPr id="85" name="Text Box 126">
              <a:extLst>
                <a:ext uri="{FF2B5EF4-FFF2-40B4-BE49-F238E27FC236}">
                  <a16:creationId xmlns:a16="http://schemas.microsoft.com/office/drawing/2014/main" id="{482DB93A-D558-4E6D-BA12-592BA3B72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439" y="5829250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50</a:t>
              </a:r>
            </a:p>
          </p:txBody>
        </p:sp>
        <p:sp>
          <p:nvSpPr>
            <p:cNvPr id="86" name="Text Box 126">
              <a:extLst>
                <a:ext uri="{FF2B5EF4-FFF2-40B4-BE49-F238E27FC236}">
                  <a16:creationId xmlns:a16="http://schemas.microsoft.com/office/drawing/2014/main" id="{19CD04EB-F245-48A2-A7C1-59FF714E0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6692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48</a:t>
              </a:r>
            </a:p>
          </p:txBody>
        </p:sp>
        <p:sp>
          <p:nvSpPr>
            <p:cNvPr id="87" name="Text Box 126">
              <a:extLst>
                <a:ext uri="{FF2B5EF4-FFF2-40B4-BE49-F238E27FC236}">
                  <a16:creationId xmlns:a16="http://schemas.microsoft.com/office/drawing/2014/main" id="{916C8BBC-CF49-4382-AE73-3BD601ECB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4604" y="5818632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46</a:t>
              </a:r>
            </a:p>
          </p:txBody>
        </p:sp>
      </p:grpSp>
      <p:sp>
        <p:nvSpPr>
          <p:cNvPr id="94" name="Line 61">
            <a:extLst>
              <a:ext uri="{FF2B5EF4-FFF2-40B4-BE49-F238E27FC236}">
                <a16:creationId xmlns:a16="http://schemas.microsoft.com/office/drawing/2014/main" id="{72BE8493-E8F8-4F75-8CA0-417D8EA7E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274" y="5454713"/>
            <a:ext cx="19842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5" name="Line 59">
            <a:extLst>
              <a:ext uri="{FF2B5EF4-FFF2-40B4-BE49-F238E27FC236}">
                <a16:creationId xmlns:a16="http://schemas.microsoft.com/office/drawing/2014/main" id="{A2DA10D5-9C77-4177-8568-5BF29FB6F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1137" y="5046923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" name="Line 59">
            <a:extLst>
              <a:ext uri="{FF2B5EF4-FFF2-40B4-BE49-F238E27FC236}">
                <a16:creationId xmlns:a16="http://schemas.microsoft.com/office/drawing/2014/main" id="{43A8E668-E8EF-46CA-BA63-AE6CC51E9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660" y="5046923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Rectangle 96">
            <a:hlinkClick r:id="rId2"/>
            <a:extLst>
              <a:ext uri="{FF2B5EF4-FFF2-40B4-BE49-F238E27FC236}">
                <a16:creationId xmlns:a16="http://schemas.microsoft.com/office/drawing/2014/main" id="{7032D340-98B1-4D86-9B85-F773429D4482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hlinkClick r:id="rId2"/>
            <a:extLst>
              <a:ext uri="{FF2B5EF4-FFF2-40B4-BE49-F238E27FC236}">
                <a16:creationId xmlns:a16="http://schemas.microsoft.com/office/drawing/2014/main" id="{C2C6E3A3-BFDD-4C84-AC79-99E186BC729B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1E13E-B3C2-41AB-FD93-D25323B15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377440"/>
            <a:ext cx="1821343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5A9C-0B3C-47D4-8B19-FCC87539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35" y="260391"/>
            <a:ext cx="8223902" cy="640848"/>
          </a:xfrm>
        </p:spPr>
        <p:txBody>
          <a:bodyPr>
            <a:normAutofit fontScale="90000"/>
          </a:bodyPr>
          <a:lstStyle/>
          <a:p>
            <a:r>
              <a:rPr lang="en-US" altLang="en-US" sz="3900" dirty="0">
                <a:solidFill>
                  <a:srgbClr val="002060"/>
                </a:solidFill>
                <a:latin typeface="Comic Sans MS" panose="030F0702030302020204" pitchFamily="66" charset="0"/>
              </a:rPr>
              <a:t>Parallel Box and whisker diagrams</a:t>
            </a:r>
            <a:endParaRPr lang="en-GB" sz="39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B02340-6470-4696-B081-6C0AA145F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8" y="1085128"/>
            <a:ext cx="84661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parallel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box and whisker diagram </a:t>
            </a:r>
            <a:r>
              <a:rPr lang="en-US" altLang="en-US" dirty="0">
                <a:latin typeface="+mn-lt"/>
              </a:rPr>
              <a:t>or 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parallel box plot </a:t>
            </a:r>
            <a:r>
              <a:rPr lang="en-US" altLang="en-US" dirty="0">
                <a:latin typeface="+mn-lt"/>
              </a:rPr>
              <a:t>enables us to make a visual comparison of the distributions of two data sets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53A4163-B1F0-4252-A1FA-0CADF9804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93" y="2574895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We can easily compare descriptive statistic such as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65093B2-DF8B-4B18-98D8-026F9C42F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114" y="3336816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Their median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226B079D-A00E-4493-A24D-8EA50EB4E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113" y="3861297"/>
            <a:ext cx="4092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range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032C59FA-0FBA-492B-B1A9-34AC0C51A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506594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interquartile range</a:t>
            </a:r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D49A7B8E-3DF6-463E-9432-327BE18A269B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1FA619A0-6994-4857-86E3-798F2AD7357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5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00FBB866-83B2-40F8-A8BB-501C99D11B8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3104611"/>
            <a:ext cx="7056710" cy="3159277"/>
          </a:xfrm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78480604-D826-47AB-82C2-B4316883B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4" y="90489"/>
            <a:ext cx="8266757" cy="6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Parallel Box and whisker diagrams</a:t>
            </a: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B12B5FE8-7D0E-42EF-B17D-2B00EAA37B31}"/>
              </a:ext>
            </a:extLst>
          </p:cNvPr>
          <p:cNvSpPr/>
          <p:nvPr/>
        </p:nvSpPr>
        <p:spPr>
          <a:xfrm>
            <a:off x="8100392" y="6165055"/>
            <a:ext cx="1043608" cy="60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2C93B13C-131C-4759-9052-D1A17674CC8F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E426AAC-B19D-4272-AFF6-FA915E8E3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44" y="887623"/>
            <a:ext cx="84661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gardener collected data on two types of tomato. The parallel box and whisker plot below shows data for the masses in grams of the tomatoes in the two samples.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9FE8C99-F75C-4532-915F-8D002248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05" y="2115823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Compare and contrast the two types and advise the gardener which type of tomato he should grow in future.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9BF22C-A13A-4583-88BF-B4FEC569AB58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6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15" name="Line 59">
            <a:extLst>
              <a:ext uri="{FF2B5EF4-FFF2-40B4-BE49-F238E27FC236}">
                <a16:creationId xmlns:a16="http://schemas.microsoft.com/office/drawing/2014/main" id="{46E9834B-0DCE-4ADD-83F8-47B6E9E2A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5157" y="4035071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59">
            <a:extLst>
              <a:ext uri="{FF2B5EF4-FFF2-40B4-BE49-F238E27FC236}">
                <a16:creationId xmlns:a16="http://schemas.microsoft.com/office/drawing/2014/main" id="{F5242E20-6C67-4D57-A0AB-F78BD6CF0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5019" y="4035071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59">
            <a:extLst>
              <a:ext uri="{FF2B5EF4-FFF2-40B4-BE49-F238E27FC236}">
                <a16:creationId xmlns:a16="http://schemas.microsoft.com/office/drawing/2014/main" id="{FCD3D2F3-9133-470A-B742-DF09EAC08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9604" y="493474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59">
            <a:extLst>
              <a:ext uri="{FF2B5EF4-FFF2-40B4-BE49-F238E27FC236}">
                <a16:creationId xmlns:a16="http://schemas.microsoft.com/office/drawing/2014/main" id="{95D57702-A932-4FB0-83A9-ED0E0B8D5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587" y="4938884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5A9C-0B3C-47D4-8B19-FCC87539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46" y="260648"/>
            <a:ext cx="7772400" cy="778098"/>
          </a:xfrm>
        </p:spPr>
        <p:txBody>
          <a:bodyPr/>
          <a:lstStyle/>
          <a:p>
            <a:r>
              <a:rPr lang="en-US" altLang="en-US" sz="4000" dirty="0">
                <a:solidFill>
                  <a:srgbClr val="7030A0"/>
                </a:solidFill>
              </a:rPr>
              <a:t>Box and whisker plots</a:t>
            </a:r>
            <a:endParaRPr lang="en-GB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B02340-6470-4696-B081-6C0AA145F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8" y="1085128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box and whisker diagram </a:t>
            </a:r>
            <a:r>
              <a:rPr lang="en-US" altLang="en-US" dirty="0">
                <a:latin typeface="+mn-lt"/>
              </a:rPr>
              <a:t>or simply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box plot </a:t>
            </a:r>
            <a:r>
              <a:rPr lang="en-US" altLang="en-US" dirty="0">
                <a:latin typeface="+mn-lt"/>
              </a:rPr>
              <a:t>is a visual display of some of the descriptive statistics of a data set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53A4163-B1F0-4252-A1FA-0CADF9804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6" y="2099757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It shows: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F22A896-9888-4DD2-9048-F774AB407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23" y="269992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minimum value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D4B1EFE2-77D0-4A67-BA80-51905985F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22" y="3224402"/>
            <a:ext cx="4092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lower quartile (Q</a:t>
            </a:r>
            <a:r>
              <a:rPr lang="en-US" altLang="en-US" baseline="-25000" dirty="0">
                <a:latin typeface="+mn-lt"/>
              </a:rPr>
              <a:t>1</a:t>
            </a:r>
            <a:r>
              <a:rPr lang="en-US" altLang="en-US" dirty="0">
                <a:latin typeface="+mn-lt"/>
              </a:rPr>
              <a:t>)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7115B55-01DC-43ED-A228-BA76839B1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13" y="3869699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median (Q</a:t>
            </a:r>
            <a:r>
              <a:rPr lang="en-US" altLang="en-US" baseline="-25000" dirty="0"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)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ED9A4909-F0FD-4A4F-A3A6-1F52456B5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514996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upper quartile (Q</a:t>
            </a:r>
            <a:r>
              <a:rPr lang="en-US" altLang="en-US" baseline="-25000" dirty="0">
                <a:latin typeface="+mn-lt"/>
              </a:rPr>
              <a:t>3</a:t>
            </a:r>
            <a:r>
              <a:rPr lang="en-US" altLang="en-US" dirty="0">
                <a:latin typeface="+mn-lt"/>
              </a:rPr>
              <a:t>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DEA3248-2CCB-4AE6-B224-9271C052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143" y="5097750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maximum value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81693B16-CA75-403C-8BBB-40F07B832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3325999"/>
            <a:ext cx="35283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These five numbers form the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five-number summary </a:t>
            </a:r>
            <a:r>
              <a:rPr lang="en-US" altLang="en-US" dirty="0">
                <a:latin typeface="+mn-lt"/>
              </a:rPr>
              <a:t>of a data set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487013D-7BBA-4B63-9E92-8CF4926EFF5F}"/>
              </a:ext>
            </a:extLst>
          </p:cNvPr>
          <p:cNvSpPr/>
          <p:nvPr/>
        </p:nvSpPr>
        <p:spPr>
          <a:xfrm>
            <a:off x="4644008" y="2699921"/>
            <a:ext cx="504056" cy="285949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Box 106">
            <a:extLst>
              <a:ext uri="{FF2B5EF4-FFF2-40B4-BE49-F238E27FC236}">
                <a16:creationId xmlns:a16="http://schemas.microsoft.com/office/drawing/2014/main" id="{AA405018-231C-401C-A540-4DF87F24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8" y="5606486"/>
            <a:ext cx="866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It is possible to get a sense of a data set’s distribution by examining a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five-number summary.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2"/>
            <a:extLst>
              <a:ext uri="{FF2B5EF4-FFF2-40B4-BE49-F238E27FC236}">
                <a16:creationId xmlns:a16="http://schemas.microsoft.com/office/drawing/2014/main" id="{30DBF17D-4064-47A9-B329-7B59EA78725A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" name="Rectangle 15">
            <a:hlinkClick r:id="rId2"/>
            <a:extLst>
              <a:ext uri="{FF2B5EF4-FFF2-40B4-BE49-F238E27FC236}">
                <a16:creationId xmlns:a16="http://schemas.microsoft.com/office/drawing/2014/main" id="{41BC441E-3147-4CBA-B4BA-98D67963131D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5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24C5C198-31A2-42EF-9657-7B591A32FB7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3863" y="550863"/>
            <a:ext cx="5986462" cy="3292475"/>
          </a:xfrm>
        </p:spPr>
      </p:pic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719CF0C5-6A01-450E-B07C-4CE413C54C25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31685FE4-C8C2-4E03-BAFE-1D402FB5F1D6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1ABB5F9-6E7F-4B85-81E5-49FBDAE0D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4" y="90489"/>
            <a:ext cx="8266757" cy="58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Parallel Box and whisker diagrams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697993C-4AAF-4880-A3EE-635E4B6E7FFA}"/>
              </a:ext>
            </a:extLst>
          </p:cNvPr>
          <p:cNvGraphicFramePr>
            <a:graphicFrameLocks noGrp="1"/>
          </p:cNvGraphicFramePr>
          <p:nvPr/>
        </p:nvGraphicFramePr>
        <p:xfrm>
          <a:off x="1043608" y="3912235"/>
          <a:ext cx="6906638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872">
                  <a:extLst>
                    <a:ext uri="{9D8B030D-6E8A-4147-A177-3AD203B41FA5}">
                      <a16:colId xmlns:a16="http://schemas.microsoft.com/office/drawing/2014/main" val="62619887"/>
                    </a:ext>
                  </a:extLst>
                </a:gridCol>
                <a:gridCol w="2122811">
                  <a:extLst>
                    <a:ext uri="{9D8B030D-6E8A-4147-A177-3AD203B41FA5}">
                      <a16:colId xmlns:a16="http://schemas.microsoft.com/office/drawing/2014/main" val="3916143287"/>
                    </a:ext>
                  </a:extLst>
                </a:gridCol>
                <a:gridCol w="2012955">
                  <a:extLst>
                    <a:ext uri="{9D8B030D-6E8A-4147-A177-3AD203B41FA5}">
                      <a16:colId xmlns:a16="http://schemas.microsoft.com/office/drawing/2014/main" val="3385016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Type A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Type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Median</a:t>
                      </a:r>
                    </a:p>
                  </a:txBody>
                  <a:tcPr>
                    <a:lnT w="38100" cmpd="sng">
                      <a:noFill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34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Lower Quartile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43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Upper Quartile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07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Interquartile range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08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Range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1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D1529C-ABC3-4295-BE6C-47B7B5C752CD}"/>
              </a:ext>
            </a:extLst>
          </p:cNvPr>
          <p:cNvSpPr txBox="1"/>
          <p:nvPr/>
        </p:nvSpPr>
        <p:spPr>
          <a:xfrm>
            <a:off x="4215408" y="4296436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52 grams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1C48E-9A18-4EB9-9215-39225C9EFBB0}"/>
              </a:ext>
            </a:extLst>
          </p:cNvPr>
          <p:cNvSpPr txBox="1"/>
          <p:nvPr/>
        </p:nvSpPr>
        <p:spPr>
          <a:xfrm>
            <a:off x="6226221" y="429643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52 grams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6FB447-53A1-48DC-849D-0D4905391068}"/>
              </a:ext>
            </a:extLst>
          </p:cNvPr>
          <p:cNvSpPr txBox="1"/>
          <p:nvPr/>
        </p:nvSpPr>
        <p:spPr>
          <a:xfrm>
            <a:off x="4183036" y="4691411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49 grams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A60811-5267-43E5-9648-C6711C61E036}"/>
              </a:ext>
            </a:extLst>
          </p:cNvPr>
          <p:cNvSpPr txBox="1"/>
          <p:nvPr/>
        </p:nvSpPr>
        <p:spPr>
          <a:xfrm>
            <a:off x="4174727" y="5159068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57 grams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F4B725-0482-44EA-BB3F-ED7ED2064C70}"/>
              </a:ext>
            </a:extLst>
          </p:cNvPr>
          <p:cNvSpPr txBox="1"/>
          <p:nvPr/>
        </p:nvSpPr>
        <p:spPr>
          <a:xfrm>
            <a:off x="4174727" y="555404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8 grams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EBC635-CEEB-42F8-A2A0-8C985EE7C5CD}"/>
              </a:ext>
            </a:extLst>
          </p:cNvPr>
          <p:cNvSpPr txBox="1"/>
          <p:nvPr/>
        </p:nvSpPr>
        <p:spPr>
          <a:xfrm>
            <a:off x="4174727" y="600417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14 grams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3244E7-5095-4BBB-8082-4FB5A29BB974}"/>
              </a:ext>
            </a:extLst>
          </p:cNvPr>
          <p:cNvSpPr txBox="1"/>
          <p:nvPr/>
        </p:nvSpPr>
        <p:spPr>
          <a:xfrm>
            <a:off x="6233521" y="4691411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51 grams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7B659A-F44E-43A2-9498-47647A08BD5D}"/>
              </a:ext>
            </a:extLst>
          </p:cNvPr>
          <p:cNvSpPr txBox="1"/>
          <p:nvPr/>
        </p:nvSpPr>
        <p:spPr>
          <a:xfrm>
            <a:off x="6226221" y="510490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54 grams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3F6DF5-1D7F-448D-8876-08190BE7BB87}"/>
              </a:ext>
            </a:extLst>
          </p:cNvPr>
          <p:cNvSpPr txBox="1"/>
          <p:nvPr/>
        </p:nvSpPr>
        <p:spPr>
          <a:xfrm>
            <a:off x="6226221" y="555404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3 grams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BB995F-475A-4EC3-A933-DADCDD7EB997}"/>
              </a:ext>
            </a:extLst>
          </p:cNvPr>
          <p:cNvSpPr txBox="1"/>
          <p:nvPr/>
        </p:nvSpPr>
        <p:spPr>
          <a:xfrm>
            <a:off x="6233521" y="6004172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8 grams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63F4FC-855A-44FF-9CB7-9C70C13AA638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6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35" name="Line 59">
            <a:extLst>
              <a:ext uri="{FF2B5EF4-FFF2-40B4-BE49-F238E27FC236}">
                <a16:creationId xmlns:a16="http://schemas.microsoft.com/office/drawing/2014/main" id="{3248632F-854F-4AC5-B48A-123C9AFFE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118" y="151916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59">
            <a:extLst>
              <a:ext uri="{FF2B5EF4-FFF2-40B4-BE49-F238E27FC236}">
                <a16:creationId xmlns:a16="http://schemas.microsoft.com/office/drawing/2014/main" id="{01A869DA-356E-4548-A602-3856237FD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757" y="2431306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59">
            <a:extLst>
              <a:ext uri="{FF2B5EF4-FFF2-40B4-BE49-F238E27FC236}">
                <a16:creationId xmlns:a16="http://schemas.microsoft.com/office/drawing/2014/main" id="{DAC58F1C-D0F1-49F8-9DB0-AA7B1CFC8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3763" y="150417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59">
            <a:extLst>
              <a:ext uri="{FF2B5EF4-FFF2-40B4-BE49-F238E27FC236}">
                <a16:creationId xmlns:a16="http://schemas.microsoft.com/office/drawing/2014/main" id="{FBA43B84-FDDA-4945-9DFB-C5FB0F711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261" y="2446296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D2258241-00E3-4647-9E55-0A8FF51276FC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27A93F7F-0C4D-48EF-AEE8-E52181302A31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90841C9-1C63-4BFD-86ED-A82D488D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4" y="90488"/>
            <a:ext cx="8266757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Parallel Box and whisker diagrams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3D92A5C8-77D5-4F2D-9673-50A2FE6C7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92" y="2609074"/>
            <a:ext cx="8466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From this table we can see that both types of tomato have the same average mass because their medians are the same.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23CB8F7D-962D-4CA6-85D7-41F59961A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42" y="3277506"/>
            <a:ext cx="88634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Comparing the medians and interquartile ranges shows that there is far more variation in the masses of the type A tomatoes, which means that the masses of type B are more consistent than those of type A.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16C35647-F3EC-4DE7-98E5-7198C3F8A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18" y="4207900"/>
            <a:ext cx="85221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However, comparing the upper quartiles, shows that type A tomatoes will generally have a larger mass than those of type B.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37BC93B0-BD5A-4C9F-B85D-C99FC725B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7" y="4845623"/>
            <a:ext cx="85221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Nevertheless, there will be some type A tomatoes that are lighter than any of type B.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84D2D1AC-3B55-4A51-8E33-9989E30B0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15" y="5470951"/>
            <a:ext cx="85221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Taking all this together, the gardener would be best advised to plant type A tomatoes in future as he is likely to get a better yield from them than from type B.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0E3E48-C07D-4F6E-B717-5A71FFEF55E7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6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A82E8B-60C5-4322-B11A-E9957EB6A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744628"/>
            <a:ext cx="4968552" cy="182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D2258241-00E3-4647-9E55-0A8FF51276FC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27A93F7F-0C4D-48EF-AEE8-E52181302A31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C07E56D-D106-46F8-ABDE-E50A2F04A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56" y="73026"/>
            <a:ext cx="8266757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Outliers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740D2DD2-9F02-4956-AD12-5F622E9A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76" y="716191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Outliers are extraordinary data that are separated from the main body of the data.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3F5558FA-9CE8-4647-8B9F-7229115B4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92" y="1481964"/>
            <a:ext cx="84661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However, we have so far identified outliers rather informally by looking at the data directly, or at a column graph of the data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34C2DA0D-7226-4FE6-8BCA-5160C1C84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92" y="2609074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commonly used test to identify outliers involves the calculation of upper and lower boundaries: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A9C48196-7105-4750-8E28-76F77C49D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32" y="3467835"/>
            <a:ext cx="7488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Upper boundary </a:t>
            </a:r>
            <a:r>
              <a:rPr lang="en-US" altLang="en-US" dirty="0">
                <a:cs typeface="Times New Roman" panose="02020603050405020304" pitchFamily="18" charset="0"/>
              </a:rPr>
              <a:t>=</a:t>
            </a:r>
            <a:r>
              <a:rPr lang="en-US" altLang="en-US" dirty="0">
                <a:latin typeface="+mn-lt"/>
              </a:rPr>
              <a:t> upper quartile </a:t>
            </a:r>
            <a:r>
              <a:rPr lang="en-US" altLang="en-US" dirty="0"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+mn-lt"/>
              </a:rPr>
              <a:t>  1.5 </a:t>
            </a:r>
            <a:r>
              <a:rPr lang="en-US" altLang="en-US" dirty="0">
                <a:cs typeface="Times New Roman" panose="02020603050405020304" pitchFamily="18" charset="0"/>
              </a:rPr>
              <a:t>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5FC8ECFB-0A89-4915-A6F4-CA13C0D83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09" y="4372762"/>
            <a:ext cx="7488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Lower boundary </a:t>
            </a:r>
            <a:r>
              <a:rPr lang="en-US" altLang="en-US" dirty="0">
                <a:cs typeface="Times New Roman" panose="02020603050405020304" pitchFamily="18" charset="0"/>
              </a:rPr>
              <a:t>=</a:t>
            </a:r>
            <a:r>
              <a:rPr lang="en-US" altLang="en-US" dirty="0">
                <a:latin typeface="+mn-lt"/>
              </a:rPr>
              <a:t> lower quartile </a:t>
            </a:r>
            <a:r>
              <a:rPr lang="en-US" altLang="en-US" dirty="0"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latin typeface="+mn-lt"/>
              </a:rPr>
              <a:t>1.5 </a:t>
            </a:r>
            <a:r>
              <a:rPr lang="en-US" altLang="en-US" dirty="0">
                <a:cs typeface="Times New Roman" panose="02020603050405020304" pitchFamily="18" charset="0"/>
              </a:rPr>
              <a:t>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A275DA2C-C1DC-4831-8B83-912488350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909" y="3935215"/>
            <a:ext cx="68641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Any data larger than the upper boundary is an outlier. 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5E511ADF-8389-47DD-BD42-20FC0DFAC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909" y="4813041"/>
            <a:ext cx="68744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Any data smaller than the lower boundary is an outlier.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216601B3-21F0-4FAC-9CFA-33723C9D4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51" y="5260923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Outliers are marked with an asterisk on a box plot. 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F1A84D94-5FFA-4C8E-88C0-2A3BFCC5C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45" y="5733379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It is possible to have more than one outlier at either end</a:t>
            </a:r>
          </a:p>
        </p:txBody>
      </p:sp>
    </p:spTree>
    <p:extLst>
      <p:ext uri="{BB962C8B-B14F-4D97-AF65-F5344CB8AC3E}">
        <p14:creationId xmlns:p14="http://schemas.microsoft.com/office/powerpoint/2010/main" val="37661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9">
            <a:extLst>
              <a:ext uri="{FF2B5EF4-FFF2-40B4-BE49-F238E27FC236}">
                <a16:creationId xmlns:a16="http://schemas.microsoft.com/office/drawing/2014/main" id="{032C7509-0F7A-41B9-940B-16849D44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48" y="2286569"/>
            <a:ext cx="18133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Median = 8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75C5CE7B-52FA-40D2-AD99-A12A1B5A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19" y="1712212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0CE1B4FD-C2A0-4D24-AB31-4CE1E4A52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8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3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C9438B4-C6EF-452B-A7C5-234CD6834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988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3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50B799A-F1CA-4539-B823-41A06CC93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16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5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6A5598C6-2853-4A10-A9B1-05E9CD2E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208" y="1712211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7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476CAF29-3580-4091-948E-35DA7FE80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569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7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BBDA1FC0-2906-43AD-A8CB-3544F20A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03" y="899614"/>
            <a:ext cx="84570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Test the following data for outliers. Construct a box and whisker for this data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52479E4-2535-4C07-93E0-E408E3B62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920" y="1712212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9E446BAE-AE23-4D93-99DA-F0AC57158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281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2895F3DF-F50F-4839-92D6-E4342BF1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189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A9E6A87C-1232-49B1-B1C9-A727872BB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361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77E7BD20-9027-4D9F-B48A-65AE70CBF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409" y="1712211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9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63B81CC3-8B5A-4A91-B210-77C45FD2E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77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9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FCC5A981-3A91-47B7-B973-EF88E9BDE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06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10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B0DCCD70-CFF6-47B3-B6A5-FEECEE42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79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10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12453E18-FB1E-466B-8EC7-D263F11E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421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12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5558B687-4AE4-4DFD-B707-37D3BA92B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593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13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E9EEFB0D-7604-4315-ACB0-58BB98871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641" y="1712211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14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2805BBB8-6AE2-499D-A25A-ED0276250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002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18</a:t>
            </a:r>
          </a:p>
        </p:txBody>
      </p:sp>
      <p:sp>
        <p:nvSpPr>
          <p:cNvPr id="34" name="Oval 14">
            <a:extLst>
              <a:ext uri="{FF2B5EF4-FFF2-40B4-BE49-F238E27FC236}">
                <a16:creationId xmlns:a16="http://schemas.microsoft.com/office/drawing/2014/main" id="{1DF9FD1F-DFEE-4736-95F1-657D94C80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57" y="1763655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912FCA5F-3D2A-481C-A536-81AD6D47E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471" y="1764832"/>
            <a:ext cx="360362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6" name="Oval 16">
            <a:extLst>
              <a:ext uri="{FF2B5EF4-FFF2-40B4-BE49-F238E27FC236}">
                <a16:creationId xmlns:a16="http://schemas.microsoft.com/office/drawing/2014/main" id="{DF663B7F-9185-41DA-B324-B98771FD8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98" y="1779184"/>
            <a:ext cx="358775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41A10103-3E81-45B5-AE9E-E633FFAD0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9529" y="1780326"/>
            <a:ext cx="360362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8" name="Line 21">
            <a:extLst>
              <a:ext uri="{FF2B5EF4-FFF2-40B4-BE49-F238E27FC236}">
                <a16:creationId xmlns:a16="http://schemas.microsoft.com/office/drawing/2014/main" id="{EF908965-987C-4479-9FE5-6704BC813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9238" y="2155252"/>
            <a:ext cx="90408" cy="3062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98A60957-4C41-45F2-8827-AD748A9D6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465" y="2315384"/>
            <a:ext cx="12128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Q1 = 7</a:t>
            </a:r>
          </a:p>
        </p:txBody>
      </p:sp>
      <p:sp>
        <p:nvSpPr>
          <p:cNvPr id="40" name="Line 23">
            <a:extLst>
              <a:ext uri="{FF2B5EF4-FFF2-40B4-BE49-F238E27FC236}">
                <a16:creationId xmlns:a16="http://schemas.microsoft.com/office/drawing/2014/main" id="{52C652B5-565E-478E-AD8B-FF38F180D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1158" y="2125194"/>
            <a:ext cx="92206" cy="258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Text Box 24">
            <a:extLst>
              <a:ext uri="{FF2B5EF4-FFF2-40B4-BE49-F238E27FC236}">
                <a16:creationId xmlns:a16="http://schemas.microsoft.com/office/drawing/2014/main" id="{D7CF7DAB-7510-4070-8796-ABBACBCEB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678" y="2286155"/>
            <a:ext cx="1299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Q3 = 10</a:t>
            </a:r>
          </a:p>
        </p:txBody>
      </p:sp>
      <p:sp>
        <p:nvSpPr>
          <p:cNvPr id="42" name="Line 25">
            <a:extLst>
              <a:ext uri="{FF2B5EF4-FFF2-40B4-BE49-F238E27FC236}">
                <a16:creationId xmlns:a16="http://schemas.microsoft.com/office/drawing/2014/main" id="{A9874986-38E5-46AA-B2D3-98A08DC60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258" y="2159630"/>
            <a:ext cx="86501" cy="1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 Box 26">
            <a:extLst>
              <a:ext uri="{FF2B5EF4-FFF2-40B4-BE49-F238E27FC236}">
                <a16:creationId xmlns:a16="http://schemas.microsoft.com/office/drawing/2014/main" id="{3AE7AA7E-A1B9-4E49-AD31-72FB9FD15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28" y="2286570"/>
            <a:ext cx="15571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Min = 1</a:t>
            </a:r>
          </a:p>
        </p:txBody>
      </p:sp>
      <p:sp>
        <p:nvSpPr>
          <p:cNvPr id="44" name="Line 27">
            <a:extLst>
              <a:ext uri="{FF2B5EF4-FFF2-40B4-BE49-F238E27FC236}">
                <a16:creationId xmlns:a16="http://schemas.microsoft.com/office/drawing/2014/main" id="{0D85E44F-6027-40F0-BC8E-C580638DF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3759" y="2131992"/>
            <a:ext cx="92208" cy="28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Text Box 28">
            <a:extLst>
              <a:ext uri="{FF2B5EF4-FFF2-40B4-BE49-F238E27FC236}">
                <a16:creationId xmlns:a16="http://schemas.microsoft.com/office/drawing/2014/main" id="{FF7F6385-86C6-44F0-8D68-61FEC531C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650" y="2286155"/>
            <a:ext cx="15183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Max = 18</a:t>
            </a:r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3451CA16-2D39-461B-BD6E-BE67DF349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989" y="1741162"/>
            <a:ext cx="666523" cy="395909"/>
          </a:xfrm>
          <a:prstGeom prst="round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A2F360A2-D332-4F54-A16E-76D7FC1C3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8514" y="2139547"/>
            <a:ext cx="208585" cy="2802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38759887-17FE-4AF1-A908-B95B09B49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82" y="2689334"/>
            <a:ext cx="13979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IQR =</a:t>
            </a:r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06D30B55-60ED-4CA4-AE10-A7990026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51" y="4732775"/>
            <a:ext cx="7794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18 is above the upper boundary, so it is an outlier.</a:t>
            </a: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A8F6FD5A-1619-4853-8952-8F9AF6CFE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624" y="3392990"/>
            <a:ext cx="2827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Lower boundary </a:t>
            </a:r>
          </a:p>
        </p:txBody>
      </p:sp>
      <p:sp>
        <p:nvSpPr>
          <p:cNvPr id="53" name="Text Box 5">
            <a:extLst>
              <a:ext uri="{FF2B5EF4-FFF2-40B4-BE49-F238E27FC236}">
                <a16:creationId xmlns:a16="http://schemas.microsoft.com/office/drawing/2014/main" id="{9B4ECF98-ED44-48B6-8517-EB9561FE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64" y="3059255"/>
            <a:ext cx="3052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Test for outliers:</a:t>
            </a:r>
          </a:p>
        </p:txBody>
      </p:sp>
      <p:sp>
        <p:nvSpPr>
          <p:cNvPr id="54" name="Text Box 24">
            <a:extLst>
              <a:ext uri="{FF2B5EF4-FFF2-40B4-BE49-F238E27FC236}">
                <a16:creationId xmlns:a16="http://schemas.microsoft.com/office/drawing/2014/main" id="{27C79D23-0867-4BC4-AE08-4F3FB4AE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093" y="2688951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Q</a:t>
            </a:r>
            <a:r>
              <a:rPr lang="en-US" altLang="en-US" baseline="-25000" dirty="0">
                <a:latin typeface="+mn-lt"/>
              </a:rPr>
              <a:t>3</a:t>
            </a:r>
            <a:r>
              <a:rPr lang="en-US" altLang="en-US" dirty="0">
                <a:latin typeface="+mn-lt"/>
              </a:rPr>
              <a:t> </a:t>
            </a:r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22320B83-00DB-415F-83BE-A00E7B72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783" y="2704339"/>
            <a:ext cx="7447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Q</a:t>
            </a:r>
            <a:r>
              <a:rPr lang="en-US" altLang="en-US" sz="2200" baseline="-25000" dirty="0">
                <a:latin typeface="+mn-lt"/>
              </a:rPr>
              <a:t>1</a:t>
            </a:r>
          </a:p>
        </p:txBody>
      </p:sp>
      <p:sp>
        <p:nvSpPr>
          <p:cNvPr id="56" name="Text Box 22">
            <a:extLst>
              <a:ext uri="{FF2B5EF4-FFF2-40B4-BE49-F238E27FC236}">
                <a16:creationId xmlns:a16="http://schemas.microsoft.com/office/drawing/2014/main" id="{9121FD6B-ECF0-4B82-8120-18C702005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32" y="2648126"/>
            <a:ext cx="4066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C425186C-427D-498D-BCDA-DD55DB800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692" y="2701074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8" name="Text Box 24">
            <a:extLst>
              <a:ext uri="{FF2B5EF4-FFF2-40B4-BE49-F238E27FC236}">
                <a16:creationId xmlns:a16="http://schemas.microsoft.com/office/drawing/2014/main" id="{A5738034-1D50-49A1-98F8-784387EF1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240" y="2721156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10 </a:t>
            </a:r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1CF34FE3-A218-4170-8EDD-435A8CE44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930" y="2736544"/>
            <a:ext cx="7447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7</a:t>
            </a: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C5D7BD3F-7DD9-454E-AA3A-32755606D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579" y="2680331"/>
            <a:ext cx="4066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14DE3DEF-6C34-4A3F-994F-7098A3BF2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577" y="2688951"/>
            <a:ext cx="790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sz="2200" dirty="0">
                <a:latin typeface="+mn-lt"/>
              </a:rPr>
              <a:t>3</a:t>
            </a:r>
          </a:p>
        </p:txBody>
      </p:sp>
      <p:sp>
        <p:nvSpPr>
          <p:cNvPr id="62" name="Text Box 5">
            <a:extLst>
              <a:ext uri="{FF2B5EF4-FFF2-40B4-BE49-F238E27FC236}">
                <a16:creationId xmlns:a16="http://schemas.microsoft.com/office/drawing/2014/main" id="{70F184FB-9CEF-4F7B-A479-69FD1BF6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62" y="3821325"/>
            <a:ext cx="4300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dirty="0">
                <a:latin typeface="+mn-lt"/>
              </a:rPr>
              <a:t>upper quartile </a:t>
            </a:r>
            <a:r>
              <a:rPr lang="en-US" altLang="en-US" dirty="0">
                <a:cs typeface="Times New Roman" panose="02020603050405020304" pitchFamily="18" charset="0"/>
              </a:rPr>
              <a:t>+  </a:t>
            </a:r>
            <a:r>
              <a:rPr lang="en-US" altLang="en-US" dirty="0">
                <a:latin typeface="+mn-lt"/>
              </a:rPr>
              <a:t>1.5</a:t>
            </a:r>
            <a:r>
              <a:rPr lang="en-US" altLang="en-US" dirty="0">
                <a:cs typeface="Times New Roman" panose="02020603050405020304" pitchFamily="18" charset="0"/>
              </a:rPr>
              <a:t> 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1C6237C2-B40D-43EF-956E-11AE384DA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98" y="3821325"/>
            <a:ext cx="4214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  <a:r>
              <a:rPr lang="en-US" altLang="en-US" dirty="0">
                <a:latin typeface="+mn-lt"/>
              </a:rPr>
              <a:t> lower quartile </a:t>
            </a:r>
            <a:r>
              <a:rPr lang="en-US" altLang="en-US" dirty="0"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latin typeface="+mn-lt"/>
              </a:rPr>
              <a:t>1.5 </a:t>
            </a:r>
            <a:r>
              <a:rPr lang="en-US" altLang="en-US" dirty="0">
                <a:cs typeface="Times New Roman" panose="02020603050405020304" pitchFamily="18" charset="0"/>
              </a:rPr>
              <a:t>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64" name="Text Box 5">
            <a:extLst>
              <a:ext uri="{FF2B5EF4-FFF2-40B4-BE49-F238E27FC236}">
                <a16:creationId xmlns:a16="http://schemas.microsoft.com/office/drawing/2014/main" id="{A8C2E836-B319-4765-ACC8-E1468EC8F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65" y="4274652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0D21697E-F776-4E6A-8F6D-BA4FC30E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13" y="4294734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10 </a:t>
            </a:r>
          </a:p>
        </p:txBody>
      </p:sp>
      <p:sp>
        <p:nvSpPr>
          <p:cNvPr id="66" name="Text Box 5">
            <a:extLst>
              <a:ext uri="{FF2B5EF4-FFF2-40B4-BE49-F238E27FC236}">
                <a16:creationId xmlns:a16="http://schemas.microsoft.com/office/drawing/2014/main" id="{0BDCA6DC-75BB-4761-9492-7DB0AB68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297" y="4242733"/>
            <a:ext cx="1382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+  </a:t>
            </a:r>
            <a:r>
              <a:rPr lang="en-US" altLang="en-US" dirty="0">
                <a:latin typeface="+mn-lt"/>
              </a:rPr>
              <a:t>1.5</a:t>
            </a:r>
            <a:r>
              <a:rPr lang="en-US" altLang="en-US" dirty="0">
                <a:cs typeface="Times New Roman" panose="02020603050405020304" pitchFamily="18" charset="0"/>
              </a:rPr>
              <a:t> ×</a:t>
            </a:r>
            <a:endParaRPr lang="en-US" altLang="en-US" dirty="0">
              <a:latin typeface="+mn-lt"/>
            </a:endParaRP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id="{6618A917-DE55-4B3A-865E-0245F75FD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685" y="4255620"/>
            <a:ext cx="6261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3</a:t>
            </a:r>
          </a:p>
        </p:txBody>
      </p:sp>
      <p:sp>
        <p:nvSpPr>
          <p:cNvPr id="68" name="Text Box 5">
            <a:extLst>
              <a:ext uri="{FF2B5EF4-FFF2-40B4-BE49-F238E27FC236}">
                <a16:creationId xmlns:a16="http://schemas.microsoft.com/office/drawing/2014/main" id="{B1B1F18E-435D-40D5-ABE3-744D44CB9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136" y="4230742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id="{704E024A-6AF0-462C-AC49-85EF6CC22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683" y="4250825"/>
            <a:ext cx="947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14.5 </a:t>
            </a:r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id="{5E961E59-7971-47CC-998B-0E8C4C7B7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928" y="4301955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" name="Text Box 24">
            <a:extLst>
              <a:ext uri="{FF2B5EF4-FFF2-40B4-BE49-F238E27FC236}">
                <a16:creationId xmlns:a16="http://schemas.microsoft.com/office/drawing/2014/main" id="{2952CDBB-D2F7-4CAB-BD99-7C2EE2FC0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476" y="4322037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7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D3BBE71C-92C4-4052-A31D-01E35A29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060" y="4270036"/>
            <a:ext cx="1382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–  </a:t>
            </a:r>
            <a:r>
              <a:rPr lang="en-US" altLang="en-US" dirty="0">
                <a:latin typeface="+mn-lt"/>
              </a:rPr>
              <a:t>1.5</a:t>
            </a:r>
            <a:r>
              <a:rPr lang="en-US" altLang="en-US" dirty="0">
                <a:cs typeface="Times New Roman" panose="02020603050405020304" pitchFamily="18" charset="0"/>
              </a:rPr>
              <a:t> ×</a:t>
            </a:r>
            <a:endParaRPr lang="en-US" altLang="en-US" dirty="0">
              <a:latin typeface="+mn-lt"/>
            </a:endParaRPr>
          </a:p>
        </p:txBody>
      </p:sp>
      <p:sp>
        <p:nvSpPr>
          <p:cNvPr id="73" name="Text Box 5">
            <a:extLst>
              <a:ext uri="{FF2B5EF4-FFF2-40B4-BE49-F238E27FC236}">
                <a16:creationId xmlns:a16="http://schemas.microsoft.com/office/drawing/2014/main" id="{351DF718-86F2-444B-83FB-8306965FC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448" y="4282923"/>
            <a:ext cx="6261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3</a:t>
            </a:r>
          </a:p>
        </p:txBody>
      </p:sp>
      <p:sp>
        <p:nvSpPr>
          <p:cNvPr id="74" name="Text Box 5">
            <a:extLst>
              <a:ext uri="{FF2B5EF4-FFF2-40B4-BE49-F238E27FC236}">
                <a16:creationId xmlns:a16="http://schemas.microsoft.com/office/drawing/2014/main" id="{DA30F1CD-B989-4ED8-9FDB-A4A731F7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076" y="4269066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5" name="Text Box 24">
            <a:extLst>
              <a:ext uri="{FF2B5EF4-FFF2-40B4-BE49-F238E27FC236}">
                <a16:creationId xmlns:a16="http://schemas.microsoft.com/office/drawing/2014/main" id="{6A37A71D-0D62-4356-880C-CC000289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623" y="4289149"/>
            <a:ext cx="947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2.5 </a:t>
            </a:r>
          </a:p>
        </p:txBody>
      </p:sp>
      <p:sp>
        <p:nvSpPr>
          <p:cNvPr id="76" name="Text Box 5">
            <a:extLst>
              <a:ext uri="{FF2B5EF4-FFF2-40B4-BE49-F238E27FC236}">
                <a16:creationId xmlns:a16="http://schemas.microsoft.com/office/drawing/2014/main" id="{C9387A06-74E6-4E6C-A393-103CAB57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95" y="3390806"/>
            <a:ext cx="3052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Upper boundary</a:t>
            </a:r>
          </a:p>
        </p:txBody>
      </p:sp>
      <p:sp>
        <p:nvSpPr>
          <p:cNvPr id="77" name="Text Box 5">
            <a:extLst>
              <a:ext uri="{FF2B5EF4-FFF2-40B4-BE49-F238E27FC236}">
                <a16:creationId xmlns:a16="http://schemas.microsoft.com/office/drawing/2014/main" id="{DE5B35EB-581C-4980-BC7D-598391E6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04" y="5151698"/>
            <a:ext cx="7794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 is below the lower boundary, so it is an outlier.</a:t>
            </a:r>
          </a:p>
        </p:txBody>
      </p:sp>
      <p:pic>
        <p:nvPicPr>
          <p:cNvPr id="78" name="Picture 47">
            <a:extLst>
              <a:ext uri="{FF2B5EF4-FFF2-40B4-BE49-F238E27FC236}">
                <a16:creationId xmlns:a16="http://schemas.microsoft.com/office/drawing/2014/main" id="{A4CE80F5-6073-4B39-BD04-F23B87EC4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9122" y="5612005"/>
            <a:ext cx="4779961" cy="102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Line 32">
            <a:extLst>
              <a:ext uri="{FF2B5EF4-FFF2-40B4-BE49-F238E27FC236}">
                <a16:creationId xmlns:a16="http://schemas.microsoft.com/office/drawing/2014/main" id="{166FA1B9-73F7-446F-A253-F810BD847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0558" y="6462077"/>
            <a:ext cx="47548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Text Box 33">
            <a:extLst>
              <a:ext uri="{FF2B5EF4-FFF2-40B4-BE49-F238E27FC236}">
                <a16:creationId xmlns:a16="http://schemas.microsoft.com/office/drawing/2014/main" id="{C9E9CC20-C854-45B6-84D2-762F24975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383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1" name="Text Box 34">
            <a:extLst>
              <a:ext uri="{FF2B5EF4-FFF2-40B4-BE49-F238E27FC236}">
                <a16:creationId xmlns:a16="http://schemas.microsoft.com/office/drawing/2014/main" id="{EF89E3D0-8D8E-47AB-BB26-8089F7937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833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" name="Text Box 35">
            <a:extLst>
              <a:ext uri="{FF2B5EF4-FFF2-40B4-BE49-F238E27FC236}">
                <a16:creationId xmlns:a16="http://schemas.microsoft.com/office/drawing/2014/main" id="{854533DE-A21B-4307-AC88-8737496E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271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Text Box 36">
            <a:extLst>
              <a:ext uri="{FF2B5EF4-FFF2-40B4-BE49-F238E27FC236}">
                <a16:creationId xmlns:a16="http://schemas.microsoft.com/office/drawing/2014/main" id="{37653E62-33F5-4A2E-BC49-533D4AB9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546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4" name="Text Box 37">
            <a:extLst>
              <a:ext uri="{FF2B5EF4-FFF2-40B4-BE49-F238E27FC236}">
                <a16:creationId xmlns:a16="http://schemas.microsoft.com/office/drawing/2014/main" id="{17B14A9E-9A10-4886-B95B-700FD086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758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Text Box 38">
            <a:extLst>
              <a:ext uri="{FF2B5EF4-FFF2-40B4-BE49-F238E27FC236}">
                <a16:creationId xmlns:a16="http://schemas.microsoft.com/office/drawing/2014/main" id="{D32B2ADB-29A0-4FE4-BD48-4872B4E09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583" y="6437376"/>
            <a:ext cx="3238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6" name="Text Box 39">
            <a:extLst>
              <a:ext uri="{FF2B5EF4-FFF2-40B4-BE49-F238E27FC236}">
                <a16:creationId xmlns:a16="http://schemas.microsoft.com/office/drawing/2014/main" id="{F8FE7E6C-C781-46B5-977E-A2191BEF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383" y="6437376"/>
            <a:ext cx="3444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7" name="Text Box 40">
            <a:extLst>
              <a:ext uri="{FF2B5EF4-FFF2-40B4-BE49-F238E27FC236}">
                <a16:creationId xmlns:a16="http://schemas.microsoft.com/office/drawing/2014/main" id="{3DEED3DB-D6DD-4F25-AEDF-86A1F2F4D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183" y="6440412"/>
            <a:ext cx="3254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8" name="Text Box 41">
            <a:extLst>
              <a:ext uri="{FF2B5EF4-FFF2-40B4-BE49-F238E27FC236}">
                <a16:creationId xmlns:a16="http://schemas.microsoft.com/office/drawing/2014/main" id="{138B5E4E-8E42-4C6F-ADE1-DE5FC2F84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571" y="6437376"/>
            <a:ext cx="3254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89" name="Text Box 42">
            <a:extLst>
              <a:ext uri="{FF2B5EF4-FFF2-40B4-BE49-F238E27FC236}">
                <a16:creationId xmlns:a16="http://schemas.microsoft.com/office/drawing/2014/main" id="{F52D2C44-E642-4684-9539-511A8DED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371" y="6437376"/>
            <a:ext cx="311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90" name="Text Box 43">
            <a:extLst>
              <a:ext uri="{FF2B5EF4-FFF2-40B4-BE49-F238E27FC236}">
                <a16:creationId xmlns:a16="http://schemas.microsoft.com/office/drawing/2014/main" id="{C39EDBAE-D70F-4541-B8A8-3A07E0FA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408" y="6437376"/>
            <a:ext cx="3206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4" name="Line 49">
            <a:extLst>
              <a:ext uri="{FF2B5EF4-FFF2-40B4-BE49-F238E27FC236}">
                <a16:creationId xmlns:a16="http://schemas.microsoft.com/office/drawing/2014/main" id="{EB962BFF-19DC-4E05-A288-776FBE864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3071" y="582549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" name="Line 57">
            <a:extLst>
              <a:ext uri="{FF2B5EF4-FFF2-40B4-BE49-F238E27FC236}">
                <a16:creationId xmlns:a16="http://schemas.microsoft.com/office/drawing/2014/main" id="{39D46C33-8A89-45F5-A526-6CE13CEE42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1190" y="602534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Line 58">
            <a:extLst>
              <a:ext uri="{FF2B5EF4-FFF2-40B4-BE49-F238E27FC236}">
                <a16:creationId xmlns:a16="http://schemas.microsoft.com/office/drawing/2014/main" id="{9D68636B-44B9-45E4-8975-22EABB053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695" y="6026517"/>
            <a:ext cx="87782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" name="Line 49">
            <a:extLst>
              <a:ext uri="{FF2B5EF4-FFF2-40B4-BE49-F238E27FC236}">
                <a16:creationId xmlns:a16="http://schemas.microsoft.com/office/drawing/2014/main" id="{58452243-04EF-42FA-87CB-300119DE9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6707" y="5805887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" name="Line 49">
            <a:extLst>
              <a:ext uri="{FF2B5EF4-FFF2-40B4-BE49-F238E27FC236}">
                <a16:creationId xmlns:a16="http://schemas.microsoft.com/office/drawing/2014/main" id="{7E3D661D-B3EB-45C8-A0BB-206C86C14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3629" y="581533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" name="Text Box 5">
            <a:extLst>
              <a:ext uri="{FF2B5EF4-FFF2-40B4-BE49-F238E27FC236}">
                <a16:creationId xmlns:a16="http://schemas.microsoft.com/office/drawing/2014/main" id="{DE1B4CBD-8C68-46AF-B1A6-6FBF7CED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670" y="5840073"/>
            <a:ext cx="339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6" name="Text Box 5">
            <a:extLst>
              <a:ext uri="{FF2B5EF4-FFF2-40B4-BE49-F238E27FC236}">
                <a16:creationId xmlns:a16="http://schemas.microsoft.com/office/drawing/2014/main" id="{0ECE92D6-339B-42A1-BC55-E8A4D6B82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603" y="5825490"/>
            <a:ext cx="339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*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16B83B-DAAE-4C84-9BFE-A2ED4D0299E8}"/>
              </a:ext>
            </a:extLst>
          </p:cNvPr>
          <p:cNvCxnSpPr/>
          <p:nvPr/>
        </p:nvCxnSpPr>
        <p:spPr>
          <a:xfrm>
            <a:off x="4821683" y="5813788"/>
            <a:ext cx="6766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FA40E6C-2919-4CC4-B6E5-C31D0238075A}"/>
              </a:ext>
            </a:extLst>
          </p:cNvPr>
          <p:cNvCxnSpPr/>
          <p:nvPr/>
        </p:nvCxnSpPr>
        <p:spPr>
          <a:xfrm>
            <a:off x="4817668" y="6249880"/>
            <a:ext cx="6766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5">
            <a:extLst>
              <a:ext uri="{FF2B5EF4-FFF2-40B4-BE49-F238E27FC236}">
                <a16:creationId xmlns:a16="http://schemas.microsoft.com/office/drawing/2014/main" id="{D4FD343C-F75B-4007-AE52-AC9C68722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01" y="5655406"/>
            <a:ext cx="26488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6600"/>
                </a:solidFill>
                <a:latin typeface="+mn-lt"/>
              </a:rPr>
              <a:t>Each whisker is drawn to the last value that is not an outlier</a:t>
            </a:r>
          </a:p>
        </p:txBody>
      </p:sp>
      <p:sp>
        <p:nvSpPr>
          <p:cNvPr id="112" name="Rectangle 2">
            <a:extLst>
              <a:ext uri="{FF2B5EF4-FFF2-40B4-BE49-F238E27FC236}">
                <a16:creationId xmlns:a16="http://schemas.microsoft.com/office/drawing/2014/main" id="{3668C9D5-C574-4073-9501-F1E6F991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56" y="73026"/>
            <a:ext cx="8266757" cy="6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Outliers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735ACD-5CB6-4EE6-8DBF-FC700DBBD31E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7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92" name="Line 59">
            <a:extLst>
              <a:ext uri="{FF2B5EF4-FFF2-40B4-BE49-F238E27FC236}">
                <a16:creationId xmlns:a16="http://schemas.microsoft.com/office/drawing/2014/main" id="{FA17AEF5-EE50-4D24-B173-6B286D5A6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773" y="587374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Line 59">
            <a:extLst>
              <a:ext uri="{FF2B5EF4-FFF2-40B4-BE49-F238E27FC236}">
                <a16:creationId xmlns:a16="http://schemas.microsoft.com/office/drawing/2014/main" id="{9C014CCF-5405-4029-9588-B11141F75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5149" y="587374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" name="Rectangle 94">
            <a:hlinkClick r:id="rId3"/>
            <a:extLst>
              <a:ext uri="{FF2B5EF4-FFF2-40B4-BE49-F238E27FC236}">
                <a16:creationId xmlns:a16="http://schemas.microsoft.com/office/drawing/2014/main" id="{5BAA3CA5-C4D7-47BE-86F4-FBDE006E1AC3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6" name="Rectangle 95">
            <a:hlinkClick r:id="rId3"/>
            <a:extLst>
              <a:ext uri="{FF2B5EF4-FFF2-40B4-BE49-F238E27FC236}">
                <a16:creationId xmlns:a16="http://schemas.microsoft.com/office/drawing/2014/main" id="{8F4EC9C0-20C1-4581-A1F0-5D939A046E3B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6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9" grpId="0"/>
      <p:bldP spid="41" grpId="0"/>
      <p:bldP spid="43" grpId="0"/>
      <p:bldP spid="45" grpId="0"/>
      <p:bldP spid="47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101" grpId="0" animBg="1"/>
      <p:bldP spid="102" grpId="0" animBg="1"/>
      <p:bldP spid="105" grpId="0"/>
      <p:bldP spid="106" grpId="0"/>
      <p:bldP spid="111" grpId="0"/>
      <p:bldP spid="92" grpId="0" animBg="1"/>
      <p:bldP spid="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Thank you for using resources from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hlinkClick r:id="rId2"/>
              </a:rPr>
              <a:t>https://www.mathssupport.org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If you have a special request, drop us an email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hlinkClick r:id="rId4"/>
              </a:rPr>
              <a:t>info@mathssupport.org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For more resources visit our website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30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92" name="Line 144"/>
          <p:cNvSpPr>
            <a:spLocks noChangeShapeType="1"/>
          </p:cNvSpPr>
          <p:nvPr/>
        </p:nvSpPr>
        <p:spPr bwMode="auto">
          <a:xfrm flipH="1" flipV="1">
            <a:off x="404813" y="2830175"/>
            <a:ext cx="0" cy="548640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4593" name="Text Box 145"/>
          <p:cNvSpPr txBox="1">
            <a:spLocks noChangeArrowheads="1"/>
          </p:cNvSpPr>
          <p:nvPr/>
        </p:nvSpPr>
        <p:spPr bwMode="auto">
          <a:xfrm>
            <a:off x="157163" y="2411343"/>
            <a:ext cx="1898277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3366FF"/>
                </a:solidFill>
                <a:latin typeface="+mn-lt"/>
              </a:rPr>
              <a:t>Minimum value</a:t>
            </a:r>
          </a:p>
        </p:txBody>
      </p:sp>
      <p:sp>
        <p:nvSpPr>
          <p:cNvPr id="104596" name="Line 148"/>
          <p:cNvSpPr>
            <a:spLocks noChangeShapeType="1"/>
          </p:cNvSpPr>
          <p:nvPr/>
        </p:nvSpPr>
        <p:spPr bwMode="auto">
          <a:xfrm flipH="1" flipV="1">
            <a:off x="3712399" y="2818443"/>
            <a:ext cx="1587" cy="182880"/>
          </a:xfrm>
          <a:prstGeom prst="line">
            <a:avLst/>
          </a:prstGeom>
          <a:noFill/>
          <a:ln w="28575">
            <a:solidFill>
              <a:srgbClr val="E6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595" name="Text Box 147"/>
          <p:cNvSpPr txBox="1">
            <a:spLocks noChangeArrowheads="1"/>
          </p:cNvSpPr>
          <p:nvPr/>
        </p:nvSpPr>
        <p:spPr bwMode="auto">
          <a:xfrm>
            <a:off x="2353500" y="2396361"/>
            <a:ext cx="227979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E60000"/>
                </a:solidFill>
                <a:latin typeface="+mn-lt"/>
              </a:rPr>
              <a:t>Lower quartile Q</a:t>
            </a:r>
            <a:r>
              <a:rPr lang="en-GB" sz="2000" baseline="-25000" dirty="0">
                <a:solidFill>
                  <a:srgbClr val="E60000"/>
                </a:solidFill>
                <a:latin typeface="+mn-lt"/>
              </a:rPr>
              <a:t>1</a:t>
            </a:r>
          </a:p>
        </p:txBody>
      </p:sp>
      <p:sp>
        <p:nvSpPr>
          <p:cNvPr id="104597" name="Line 149"/>
          <p:cNvSpPr>
            <a:spLocks noChangeShapeType="1"/>
          </p:cNvSpPr>
          <p:nvPr/>
        </p:nvSpPr>
        <p:spPr bwMode="auto">
          <a:xfrm flipH="1" flipV="1">
            <a:off x="5110283" y="2258155"/>
            <a:ext cx="0" cy="73152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00" name="Text Box 152"/>
          <p:cNvSpPr txBox="1">
            <a:spLocks noChangeArrowheads="1"/>
          </p:cNvSpPr>
          <p:nvPr/>
        </p:nvSpPr>
        <p:spPr bwMode="auto">
          <a:xfrm>
            <a:off x="4507033" y="1881189"/>
            <a:ext cx="144623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8000"/>
                </a:solidFill>
                <a:latin typeface="+mn-lt"/>
              </a:rPr>
              <a:t>Median Q</a:t>
            </a:r>
            <a:r>
              <a:rPr lang="en-GB" sz="2000" baseline="-25000" dirty="0">
                <a:solidFill>
                  <a:srgbClr val="008000"/>
                </a:solidFill>
                <a:latin typeface="+mn-lt"/>
              </a:rPr>
              <a:t>2</a:t>
            </a:r>
          </a:p>
        </p:txBody>
      </p:sp>
      <p:sp>
        <p:nvSpPr>
          <p:cNvPr id="104598" name="Line 150"/>
          <p:cNvSpPr>
            <a:spLocks noChangeShapeType="1"/>
          </p:cNvSpPr>
          <p:nvPr/>
        </p:nvSpPr>
        <p:spPr bwMode="auto">
          <a:xfrm flipH="1" flipV="1">
            <a:off x="6213485" y="2780231"/>
            <a:ext cx="3175" cy="182880"/>
          </a:xfrm>
          <a:prstGeom prst="line">
            <a:avLst/>
          </a:prstGeom>
          <a:noFill/>
          <a:ln w="28575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01" name="Text Box 153"/>
          <p:cNvSpPr txBox="1">
            <a:spLocks noChangeArrowheads="1"/>
          </p:cNvSpPr>
          <p:nvPr/>
        </p:nvSpPr>
        <p:spPr bwMode="auto">
          <a:xfrm>
            <a:off x="5346711" y="2381371"/>
            <a:ext cx="2321469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990099"/>
                </a:solidFill>
                <a:latin typeface="+mn-lt"/>
              </a:rPr>
              <a:t>Upper quartile Q</a:t>
            </a:r>
            <a:r>
              <a:rPr lang="en-GB" sz="2000" baseline="-25000" dirty="0">
                <a:solidFill>
                  <a:srgbClr val="990099"/>
                </a:solidFill>
                <a:latin typeface="+mn-lt"/>
              </a:rPr>
              <a:t>3</a:t>
            </a:r>
          </a:p>
        </p:txBody>
      </p:sp>
      <p:sp>
        <p:nvSpPr>
          <p:cNvPr id="104599" name="Line 151"/>
          <p:cNvSpPr>
            <a:spLocks noChangeShapeType="1"/>
          </p:cNvSpPr>
          <p:nvPr/>
        </p:nvSpPr>
        <p:spPr bwMode="auto">
          <a:xfrm flipV="1">
            <a:off x="8748715" y="2272598"/>
            <a:ext cx="0" cy="100584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02" name="Text Box 154"/>
          <p:cNvSpPr txBox="1">
            <a:spLocks noChangeArrowheads="1"/>
          </p:cNvSpPr>
          <p:nvPr/>
        </p:nvSpPr>
        <p:spPr bwMode="auto">
          <a:xfrm>
            <a:off x="6991352" y="1886900"/>
            <a:ext cx="1973617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6600"/>
                </a:solidFill>
                <a:latin typeface="+mn-lt"/>
              </a:rPr>
              <a:t>Maximum value</a:t>
            </a:r>
          </a:p>
        </p:txBody>
      </p:sp>
      <p:sp>
        <p:nvSpPr>
          <p:cNvPr id="104611" name="Line 163"/>
          <p:cNvSpPr>
            <a:spLocks noChangeShapeType="1"/>
          </p:cNvSpPr>
          <p:nvPr/>
        </p:nvSpPr>
        <p:spPr bwMode="auto">
          <a:xfrm>
            <a:off x="395288" y="3401527"/>
            <a:ext cx="3313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10" name="Line 162"/>
          <p:cNvSpPr>
            <a:spLocks noChangeShapeType="1"/>
          </p:cNvSpPr>
          <p:nvPr/>
        </p:nvSpPr>
        <p:spPr bwMode="auto">
          <a:xfrm>
            <a:off x="5110163" y="2933214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4619" name="Line 171"/>
          <p:cNvSpPr>
            <a:spLocks noChangeShapeType="1"/>
          </p:cNvSpPr>
          <p:nvPr/>
        </p:nvSpPr>
        <p:spPr bwMode="auto">
          <a:xfrm>
            <a:off x="6240463" y="3401527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5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3" y="8920"/>
            <a:ext cx="7772400" cy="67347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Text Box 106"/>
          <p:cNvSpPr txBox="1">
            <a:spLocks noChangeArrowheads="1"/>
          </p:cNvSpPr>
          <p:nvPr/>
        </p:nvSpPr>
        <p:spPr bwMode="auto">
          <a:xfrm>
            <a:off x="179388" y="650870"/>
            <a:ext cx="866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box-and-whisker diagram</a:t>
            </a:r>
            <a:r>
              <a:rPr lang="en-GB" dirty="0">
                <a:latin typeface="Comic Sans MS" panose="030F0702030302020204" pitchFamily="66" charset="0"/>
              </a:rPr>
              <a:t>, or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boxplot</a:t>
            </a:r>
            <a:r>
              <a:rPr lang="en-GB" dirty="0">
                <a:latin typeface="Comic Sans MS" panose="030F0702030302020204" pitchFamily="66" charset="0"/>
              </a:rPr>
              <a:t>, can be used to illustrate the spread of the data in a given distribution.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388" y="1419103"/>
            <a:ext cx="8829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Knowing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five-number summary</a:t>
            </a:r>
            <a:r>
              <a:rPr lang="en-GB" dirty="0">
                <a:latin typeface="Comic Sans MS" panose="030F0702030302020204" pitchFamily="66" charset="0"/>
              </a:rPr>
              <a:t> we draw the boxplot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E5C3AB-D8B4-4040-BB1F-37F827C0BE0D}"/>
              </a:ext>
            </a:extLst>
          </p:cNvPr>
          <p:cNvSpPr/>
          <p:nvPr/>
        </p:nvSpPr>
        <p:spPr>
          <a:xfrm>
            <a:off x="310922" y="4633591"/>
            <a:ext cx="8253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left end of the box is the lower quartile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CCA50-C1E2-450F-B9D9-26A6ED8F4240}"/>
              </a:ext>
            </a:extLst>
          </p:cNvPr>
          <p:cNvSpPr/>
          <p:nvPr/>
        </p:nvSpPr>
        <p:spPr>
          <a:xfrm>
            <a:off x="310922" y="5036214"/>
            <a:ext cx="8260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right side of the box is the upper quartile.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99C57F-A793-4861-8807-D3453FCA510E}"/>
              </a:ext>
            </a:extLst>
          </p:cNvPr>
          <p:cNvSpPr/>
          <p:nvPr/>
        </p:nvSpPr>
        <p:spPr>
          <a:xfrm>
            <a:off x="372939" y="5473434"/>
            <a:ext cx="8470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vertical line in the interior of the box is the median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834C0-808E-44E7-915D-F3F5128E53AE}"/>
              </a:ext>
            </a:extLst>
          </p:cNvPr>
          <p:cNvSpPr/>
          <p:nvPr/>
        </p:nvSpPr>
        <p:spPr>
          <a:xfrm>
            <a:off x="384466" y="3884986"/>
            <a:ext cx="858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short line at the left hand side is the minimum value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6FB03-1265-426D-8F01-95E27B7F83D0}"/>
              </a:ext>
            </a:extLst>
          </p:cNvPr>
          <p:cNvSpPr/>
          <p:nvPr/>
        </p:nvSpPr>
        <p:spPr>
          <a:xfrm>
            <a:off x="329650" y="4250549"/>
            <a:ext cx="858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short line at the right hand side is the maximum value</a:t>
            </a:r>
            <a:endParaRPr lang="en-GB" dirty="0"/>
          </a:p>
        </p:txBody>
      </p:sp>
      <p:sp>
        <p:nvSpPr>
          <p:cNvPr id="29" name="Line 162">
            <a:extLst>
              <a:ext uri="{FF2B5EF4-FFF2-40B4-BE49-F238E27FC236}">
                <a16:creationId xmlns:a16="http://schemas.microsoft.com/office/drawing/2014/main" id="{8797CCB7-7027-472C-BB7B-B80E5BC84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813" y="3205535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162">
            <a:extLst>
              <a:ext uri="{FF2B5EF4-FFF2-40B4-BE49-F238E27FC236}">
                <a16:creationId xmlns:a16="http://schemas.microsoft.com/office/drawing/2014/main" id="{642470A9-3724-40AB-A7A5-82C5E7BA1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8713" y="3217380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162">
            <a:extLst>
              <a:ext uri="{FF2B5EF4-FFF2-40B4-BE49-F238E27FC236}">
                <a16:creationId xmlns:a16="http://schemas.microsoft.com/office/drawing/2014/main" id="{AFB6E3B0-0160-4023-B3D1-0E93C555D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0625" y="2933214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162">
            <a:extLst>
              <a:ext uri="{FF2B5EF4-FFF2-40B4-BE49-F238E27FC236}">
                <a16:creationId xmlns:a16="http://schemas.microsoft.com/office/drawing/2014/main" id="{00E897FF-945C-4D34-A9E7-6B120C244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4113" y="2933214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id="{C81EA9A2-E961-47EC-B922-D51FA5F48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2213" y="2927814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" name="Line 171">
            <a:extLst>
              <a:ext uri="{FF2B5EF4-FFF2-40B4-BE49-F238E27FC236}">
                <a16:creationId xmlns:a16="http://schemas.microsoft.com/office/drawing/2014/main" id="{81568634-1200-4A04-ADF3-CB4C48022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389" y="3869839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7B68B0-5993-4BBF-B09C-172FDE8EF312}"/>
              </a:ext>
            </a:extLst>
          </p:cNvPr>
          <p:cNvSpPr/>
          <p:nvPr/>
        </p:nvSpPr>
        <p:spPr>
          <a:xfrm>
            <a:off x="329650" y="5848657"/>
            <a:ext cx="797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Lines from the minimum and maximum points to the box are the whiskers</a:t>
            </a:r>
            <a:endParaRPr lang="en-GB" dirty="0"/>
          </a:p>
        </p:txBody>
      </p:sp>
      <p:sp>
        <p:nvSpPr>
          <p:cNvPr id="39" name="Text Box 147">
            <a:extLst>
              <a:ext uri="{FF2B5EF4-FFF2-40B4-BE49-F238E27FC236}">
                <a16:creationId xmlns:a16="http://schemas.microsoft.com/office/drawing/2014/main" id="{22529E5C-9BFE-4172-8F2E-3293A980D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8" y="2968466"/>
            <a:ext cx="1197764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663300"/>
                </a:solidFill>
                <a:latin typeface="+mn-lt"/>
              </a:rPr>
              <a:t>Whisker</a:t>
            </a:r>
            <a:endParaRPr lang="en-GB" sz="2000" baseline="-25000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40" name="Text Box 147">
            <a:extLst>
              <a:ext uri="{FF2B5EF4-FFF2-40B4-BE49-F238E27FC236}">
                <a16:creationId xmlns:a16="http://schemas.microsoft.com/office/drawing/2014/main" id="{06C231B5-37A8-46F5-8C2A-D5CE83B38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868" y="2988305"/>
            <a:ext cx="1197764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663300"/>
                </a:solidFill>
                <a:latin typeface="+mn-lt"/>
              </a:rPr>
              <a:t>Whisker</a:t>
            </a:r>
            <a:endParaRPr lang="en-GB" sz="2000" baseline="-25000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33" name="Rectangle 32">
            <a:hlinkClick r:id="rId3"/>
            <a:extLst>
              <a:ext uri="{FF2B5EF4-FFF2-40B4-BE49-F238E27FC236}">
                <a16:creationId xmlns:a16="http://schemas.microsoft.com/office/drawing/2014/main" id="{500BB1B0-8FA9-4013-877E-6E1A104F0BC6}"/>
              </a:ext>
            </a:extLst>
          </p:cNvPr>
          <p:cNvSpPr/>
          <p:nvPr/>
        </p:nvSpPr>
        <p:spPr>
          <a:xfrm>
            <a:off x="8101263" y="6128084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hlinkClick r:id="rId3"/>
            <a:extLst>
              <a:ext uri="{FF2B5EF4-FFF2-40B4-BE49-F238E27FC236}">
                <a16:creationId xmlns:a16="http://schemas.microsoft.com/office/drawing/2014/main" id="{B68C1FBD-A0F2-4C57-8031-B30F6831A5D1}"/>
              </a:ext>
            </a:extLst>
          </p:cNvPr>
          <p:cNvSpPr/>
          <p:nvPr/>
        </p:nvSpPr>
        <p:spPr>
          <a:xfrm>
            <a:off x="834607" y="6545179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0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92" grpId="0" animBg="1"/>
      <p:bldP spid="104593" grpId="0" animBg="1"/>
      <p:bldP spid="104596" grpId="0" animBg="1"/>
      <p:bldP spid="104595" grpId="0" animBg="1"/>
      <p:bldP spid="104597" grpId="0" animBg="1"/>
      <p:bldP spid="104600" grpId="0" animBg="1"/>
      <p:bldP spid="104598" grpId="0" animBg="1"/>
      <p:bldP spid="104601" grpId="0" animBg="1"/>
      <p:bldP spid="104599" grpId="0" animBg="1"/>
      <p:bldP spid="104602" grpId="0" animBg="1"/>
      <p:bldP spid="104611" grpId="0" animBg="1"/>
      <p:bldP spid="104610" grpId="0" animBg="1"/>
      <p:bldP spid="104619" grpId="0" animBg="1"/>
      <p:bldP spid="3" grpId="0"/>
      <p:bldP spid="2" grpId="0"/>
      <p:bldP spid="5" grpId="0"/>
      <p:bldP spid="6" grpId="0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3" y="8920"/>
            <a:ext cx="7772400" cy="67347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Line 144">
            <a:extLst>
              <a:ext uri="{FF2B5EF4-FFF2-40B4-BE49-F238E27FC236}">
                <a16:creationId xmlns:a16="http://schemas.microsoft.com/office/drawing/2014/main" id="{BC889D74-85F4-4C22-881E-500695054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813" y="1673671"/>
            <a:ext cx="0" cy="1554480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3" name="Line 148">
            <a:extLst>
              <a:ext uri="{FF2B5EF4-FFF2-40B4-BE49-F238E27FC236}">
                <a16:creationId xmlns:a16="http://schemas.microsoft.com/office/drawing/2014/main" id="{D8CD8497-4F95-4238-B43B-237DBC7D47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12399" y="2368744"/>
            <a:ext cx="1587" cy="548640"/>
          </a:xfrm>
          <a:prstGeom prst="line">
            <a:avLst/>
          </a:prstGeom>
          <a:noFill/>
          <a:ln w="28575">
            <a:solidFill>
              <a:srgbClr val="E6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Text Box 147">
            <a:extLst>
              <a:ext uri="{FF2B5EF4-FFF2-40B4-BE49-F238E27FC236}">
                <a16:creationId xmlns:a16="http://schemas.microsoft.com/office/drawing/2014/main" id="{EBA71898-9105-403F-8346-B8F80A709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45" y="2163786"/>
            <a:ext cx="1521678" cy="707886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E60000"/>
                </a:solidFill>
              </a:rPr>
              <a:t>Interquartile range</a:t>
            </a:r>
            <a:endParaRPr lang="en-GB" sz="2000" baseline="-25000" dirty="0">
              <a:solidFill>
                <a:srgbClr val="E60000"/>
              </a:solidFill>
            </a:endParaRPr>
          </a:p>
        </p:txBody>
      </p:sp>
      <p:sp>
        <p:nvSpPr>
          <p:cNvPr id="68" name="Text Box 152">
            <a:extLst>
              <a:ext uri="{FF2B5EF4-FFF2-40B4-BE49-F238E27FC236}">
                <a16:creationId xmlns:a16="http://schemas.microsoft.com/office/drawing/2014/main" id="{EC168497-5455-4414-A2DE-ECA2C04FD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1673500"/>
            <a:ext cx="840295" cy="40011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8000"/>
                </a:solidFill>
              </a:rPr>
              <a:t>Range</a:t>
            </a:r>
            <a:endParaRPr lang="en-GB" sz="2000" baseline="-25000" dirty="0">
              <a:solidFill>
                <a:srgbClr val="008000"/>
              </a:solidFill>
            </a:endParaRPr>
          </a:p>
        </p:txBody>
      </p:sp>
      <p:sp>
        <p:nvSpPr>
          <p:cNvPr id="69" name="Line 150">
            <a:extLst>
              <a:ext uri="{FF2B5EF4-FFF2-40B4-BE49-F238E27FC236}">
                <a16:creationId xmlns:a16="http://schemas.microsoft.com/office/drawing/2014/main" id="{2ED26D54-7A1E-4E93-962B-1B5AFFFB25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13485" y="2368615"/>
            <a:ext cx="3175" cy="548640"/>
          </a:xfrm>
          <a:prstGeom prst="line">
            <a:avLst/>
          </a:prstGeom>
          <a:noFill/>
          <a:ln w="28575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Line 151">
            <a:extLst>
              <a:ext uri="{FF2B5EF4-FFF2-40B4-BE49-F238E27FC236}">
                <a16:creationId xmlns:a16="http://schemas.microsoft.com/office/drawing/2014/main" id="{4B51EB6B-9BB0-4414-AF63-2A58B9C9C3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48713" y="1673500"/>
            <a:ext cx="0" cy="155448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Line 163">
            <a:extLst>
              <a:ext uri="{FF2B5EF4-FFF2-40B4-BE49-F238E27FC236}">
                <a16:creationId xmlns:a16="http://schemas.microsoft.com/office/drawing/2014/main" id="{3794B554-F34F-4F6D-BBAE-2A80EFC2A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3401528"/>
            <a:ext cx="3313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Line 162">
            <a:extLst>
              <a:ext uri="{FF2B5EF4-FFF2-40B4-BE49-F238E27FC236}">
                <a16:creationId xmlns:a16="http://schemas.microsoft.com/office/drawing/2014/main" id="{218B93D7-AA24-4CFA-A7AB-C06E8DB28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0163" y="293321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5" name="Line 171">
            <a:extLst>
              <a:ext uri="{FF2B5EF4-FFF2-40B4-BE49-F238E27FC236}">
                <a16:creationId xmlns:a16="http://schemas.microsoft.com/office/drawing/2014/main" id="{763E18E2-AF0E-43D5-A1F3-95343F004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3401528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6" name="Line 162">
            <a:extLst>
              <a:ext uri="{FF2B5EF4-FFF2-40B4-BE49-F238E27FC236}">
                <a16:creationId xmlns:a16="http://schemas.microsoft.com/office/drawing/2014/main" id="{DFD09472-EF37-4D1F-B153-E0300E7F6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813" y="3207138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Line 162">
            <a:extLst>
              <a:ext uri="{FF2B5EF4-FFF2-40B4-BE49-F238E27FC236}">
                <a16:creationId xmlns:a16="http://schemas.microsoft.com/office/drawing/2014/main" id="{C66445C2-BB1B-4C22-AA42-400C42B63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8713" y="3217381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Line 162">
            <a:extLst>
              <a:ext uri="{FF2B5EF4-FFF2-40B4-BE49-F238E27FC236}">
                <a16:creationId xmlns:a16="http://schemas.microsoft.com/office/drawing/2014/main" id="{24A5C360-2383-4D6B-93E2-D7B3B2FD4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0625" y="293321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162">
            <a:extLst>
              <a:ext uri="{FF2B5EF4-FFF2-40B4-BE49-F238E27FC236}">
                <a16:creationId xmlns:a16="http://schemas.microsoft.com/office/drawing/2014/main" id="{1FF2C06F-83EE-4642-9147-C43B6963B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4113" y="293321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Line 171">
            <a:extLst>
              <a:ext uri="{FF2B5EF4-FFF2-40B4-BE49-F238E27FC236}">
                <a16:creationId xmlns:a16="http://schemas.microsoft.com/office/drawing/2014/main" id="{A10506F7-B23B-4128-A961-466292436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2213" y="2927815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1" name="Line 171">
            <a:extLst>
              <a:ext uri="{FF2B5EF4-FFF2-40B4-BE49-F238E27FC236}">
                <a16:creationId xmlns:a16="http://schemas.microsoft.com/office/drawing/2014/main" id="{9AA54D63-211E-40AB-836F-38C9331B5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389" y="3869840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4" name="Text Box 106">
            <a:extLst>
              <a:ext uri="{FF2B5EF4-FFF2-40B4-BE49-F238E27FC236}">
                <a16:creationId xmlns:a16="http://schemas.microsoft.com/office/drawing/2014/main" id="{C6960814-84B6-4A73-BF63-62FD311E2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0870"/>
            <a:ext cx="866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box-and-whisker diagram</a:t>
            </a:r>
            <a:r>
              <a:rPr lang="en-GB" dirty="0">
                <a:latin typeface="Comic Sans MS" panose="030F0702030302020204" pitchFamily="66" charset="0"/>
              </a:rPr>
              <a:t>, or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boxplot</a:t>
            </a:r>
            <a:r>
              <a:rPr lang="en-GB" dirty="0">
                <a:latin typeface="Comic Sans MS" panose="030F0702030302020204" pitchFamily="66" charset="0"/>
              </a:rPr>
              <a:t>, can be used to illustrate the spread of the data in a given distribution.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92F52A9-CA1B-41CB-92F9-55A86F944562}"/>
              </a:ext>
            </a:extLst>
          </p:cNvPr>
          <p:cNvSpPr/>
          <p:nvPr/>
        </p:nvSpPr>
        <p:spPr>
          <a:xfrm>
            <a:off x="179388" y="1419103"/>
            <a:ext cx="8829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Knowing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five-number summary</a:t>
            </a:r>
            <a:r>
              <a:rPr lang="en-GB" dirty="0">
                <a:latin typeface="Comic Sans MS" panose="030F0702030302020204" pitchFamily="66" charset="0"/>
              </a:rPr>
              <a:t> we draw the boxplot</a:t>
            </a:r>
            <a:endParaRPr lang="en-GB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E0E6799-783D-4AD9-96F8-48C8C4B47613}"/>
              </a:ext>
            </a:extLst>
          </p:cNvPr>
          <p:cNvSpPr/>
          <p:nvPr/>
        </p:nvSpPr>
        <p:spPr>
          <a:xfrm>
            <a:off x="1056456" y="4200009"/>
            <a:ext cx="7692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From the diagram we are able to find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range</a:t>
            </a:r>
          </a:p>
        </p:txBody>
      </p:sp>
      <p:sp>
        <p:nvSpPr>
          <p:cNvPr id="87" name="Line 163">
            <a:extLst>
              <a:ext uri="{FF2B5EF4-FFF2-40B4-BE49-F238E27FC236}">
                <a16:creationId xmlns:a16="http://schemas.microsoft.com/office/drawing/2014/main" id="{6C586D92-1C20-4502-91F4-9CCF26642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277" y="1873555"/>
            <a:ext cx="402336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8" name="Line 163">
            <a:extLst>
              <a:ext uri="{FF2B5EF4-FFF2-40B4-BE49-F238E27FC236}">
                <a16:creationId xmlns:a16="http://schemas.microsoft.com/office/drawing/2014/main" id="{93F1CEF5-4136-429F-993B-59B9D22A5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0383" y="1873555"/>
            <a:ext cx="338328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Line 163">
            <a:extLst>
              <a:ext uri="{FF2B5EF4-FFF2-40B4-BE49-F238E27FC236}">
                <a16:creationId xmlns:a16="http://schemas.microsoft.com/office/drawing/2014/main" id="{E7B316B9-374B-4379-A713-C015536E5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6727" y="2368615"/>
            <a:ext cx="64008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0" name="Line 163">
            <a:extLst>
              <a:ext uri="{FF2B5EF4-FFF2-40B4-BE49-F238E27FC236}">
                <a16:creationId xmlns:a16="http://schemas.microsoft.com/office/drawing/2014/main" id="{BCE4EF9F-0614-4DC5-B70A-732C82AA2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776" y="2368615"/>
            <a:ext cx="50292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70E5D0B-480D-4787-90FA-3EF098DA66E9}"/>
              </a:ext>
            </a:extLst>
          </p:cNvPr>
          <p:cNvSpPr/>
          <p:nvPr/>
        </p:nvSpPr>
        <p:spPr>
          <a:xfrm>
            <a:off x="1103820" y="4921893"/>
            <a:ext cx="7692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are also able to find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interquartile range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600255-98FB-4938-9970-6A8F5E0E7BA1}"/>
              </a:ext>
            </a:extLst>
          </p:cNvPr>
          <p:cNvSpPr/>
          <p:nvPr/>
        </p:nvSpPr>
        <p:spPr>
          <a:xfrm>
            <a:off x="195600" y="2824032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solidFill>
                  <a:srgbClr val="3366FF"/>
                </a:solidFill>
              </a:rPr>
              <a:t>x</a:t>
            </a:r>
            <a:r>
              <a:rPr lang="en-GB" baseline="-25000" dirty="0" err="1">
                <a:solidFill>
                  <a:srgbClr val="3366FF"/>
                </a:solidFill>
              </a:rPr>
              <a:t>Min</a:t>
            </a:r>
            <a:endParaRPr lang="en-GB" baseline="-250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AA30284-BB30-4E0A-8960-968CD6E44C3B}"/>
              </a:ext>
            </a:extLst>
          </p:cNvPr>
          <p:cNvSpPr/>
          <p:nvPr/>
        </p:nvSpPr>
        <p:spPr>
          <a:xfrm>
            <a:off x="8491973" y="273236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solidFill>
                  <a:srgbClr val="3366FF"/>
                </a:solidFill>
              </a:rPr>
              <a:t>x</a:t>
            </a:r>
            <a:r>
              <a:rPr lang="en-GB" baseline="-25000" dirty="0" err="1">
                <a:solidFill>
                  <a:srgbClr val="3366FF"/>
                </a:solidFill>
              </a:rPr>
              <a:t>Max</a:t>
            </a:r>
            <a:endParaRPr lang="en-GB" baseline="-250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637D059-D27B-473B-98F2-BCBD0848912C}"/>
              </a:ext>
            </a:extLst>
          </p:cNvPr>
          <p:cNvSpPr/>
          <p:nvPr/>
        </p:nvSpPr>
        <p:spPr>
          <a:xfrm>
            <a:off x="3426394" y="248867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3366FF"/>
                </a:solidFill>
              </a:rPr>
              <a:t>Q</a:t>
            </a:r>
            <a:r>
              <a:rPr lang="en-GB" i="1" baseline="-25000" dirty="0">
                <a:solidFill>
                  <a:srgbClr val="3366FF"/>
                </a:solidFill>
              </a:rPr>
              <a:t>1</a:t>
            </a:r>
            <a:endParaRPr lang="en-GB" baseline="-250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BC806E5-0E5A-413F-8D43-FE27B8980670}"/>
              </a:ext>
            </a:extLst>
          </p:cNvPr>
          <p:cNvSpPr/>
          <p:nvPr/>
        </p:nvSpPr>
        <p:spPr>
          <a:xfrm>
            <a:off x="6000475" y="248867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3366FF"/>
                </a:solidFill>
              </a:rPr>
              <a:t>Q</a:t>
            </a:r>
            <a:r>
              <a:rPr lang="en-GB" i="1" baseline="-25000" dirty="0">
                <a:solidFill>
                  <a:srgbClr val="3366FF"/>
                </a:solidFill>
              </a:rPr>
              <a:t>3</a:t>
            </a:r>
            <a:endParaRPr lang="en-GB" baseline="-25000" dirty="0"/>
          </a:p>
        </p:txBody>
      </p:sp>
      <p:sp>
        <p:nvSpPr>
          <p:cNvPr id="30" name="Rectangle 29">
            <a:hlinkClick r:id="rId3"/>
            <a:extLst>
              <a:ext uri="{FF2B5EF4-FFF2-40B4-BE49-F238E27FC236}">
                <a16:creationId xmlns:a16="http://schemas.microsoft.com/office/drawing/2014/main" id="{CA482078-3264-41F7-A545-4C2AE679F0C6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3"/>
            <a:extLst>
              <a:ext uri="{FF2B5EF4-FFF2-40B4-BE49-F238E27FC236}">
                <a16:creationId xmlns:a16="http://schemas.microsoft.com/office/drawing/2014/main" id="{1B94AAE5-5004-4636-AE99-50CAA86E164F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4" grpId="0" animBg="1"/>
      <p:bldP spid="68" grpId="0" animBg="1"/>
      <p:bldP spid="69" grpId="0" animBg="1"/>
      <p:bldP spid="71" grpId="0" animBg="1"/>
      <p:bldP spid="86" grpId="0"/>
      <p:bldP spid="87" grpId="0" animBg="1"/>
      <p:bldP spid="88" grpId="0" animBg="1"/>
      <p:bldP spid="89" grpId="0" animBg="1"/>
      <p:bldP spid="90" grpId="0" animBg="1"/>
      <p:bldP spid="91" grpId="0"/>
      <p:bldP spid="2" grpId="0"/>
      <p:bldP spid="92" grpId="0"/>
      <p:bldP spid="93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 57">
            <a:extLst>
              <a:ext uri="{FF2B5EF4-FFF2-40B4-BE49-F238E27FC236}">
                <a16:creationId xmlns:a16="http://schemas.microsoft.com/office/drawing/2014/main" id="{55FCE45B-1E43-4607-B1C2-8A6AF2FF4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014" y="5148832"/>
            <a:ext cx="5486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2" name="Line 61">
            <a:extLst>
              <a:ext uri="{FF2B5EF4-FFF2-40B4-BE49-F238E27FC236}">
                <a16:creationId xmlns:a16="http://schemas.microsoft.com/office/drawing/2014/main" id="{379D3DC2-B450-43EF-914C-C56B82F52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8954" y="5159391"/>
            <a:ext cx="27889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5" name="Oval 4"/>
          <p:cNvSpPr>
            <a:spLocks noChangeArrowheads="1"/>
          </p:cNvSpPr>
          <p:nvPr/>
        </p:nvSpPr>
        <p:spPr bwMode="auto">
          <a:xfrm>
            <a:off x="6043613" y="2428875"/>
            <a:ext cx="581025" cy="485775"/>
          </a:xfrm>
          <a:prstGeom prst="ellipse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56" name="Text Box 5"/>
          <p:cNvSpPr txBox="1">
            <a:spLocks noChangeArrowheads="1"/>
          </p:cNvSpPr>
          <p:nvPr/>
        </p:nvSpPr>
        <p:spPr bwMode="auto">
          <a:xfrm>
            <a:off x="5583238" y="3328988"/>
            <a:ext cx="1414462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Upper Quartile = 10 </a:t>
            </a:r>
          </a:p>
        </p:txBody>
      </p:sp>
      <p:sp>
        <p:nvSpPr>
          <p:cNvPr id="12357" name="Line 6"/>
          <p:cNvSpPr>
            <a:spLocks noChangeShapeType="1"/>
          </p:cNvSpPr>
          <p:nvPr/>
        </p:nvSpPr>
        <p:spPr bwMode="auto">
          <a:xfrm>
            <a:off x="6348413" y="2905125"/>
            <a:ext cx="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4" name="Text Box 7"/>
          <p:cNvSpPr txBox="1">
            <a:spLocks noChangeArrowheads="1"/>
          </p:cNvSpPr>
          <p:nvPr/>
        </p:nvSpPr>
        <p:spPr bwMode="auto">
          <a:xfrm>
            <a:off x="6008688" y="196215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 dirty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endParaRPr lang="en-GB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350" name="Oval 10"/>
          <p:cNvSpPr>
            <a:spLocks noChangeArrowheads="1"/>
          </p:cNvSpPr>
          <p:nvPr/>
        </p:nvSpPr>
        <p:spPr bwMode="auto">
          <a:xfrm>
            <a:off x="2100263" y="2428875"/>
            <a:ext cx="581025" cy="485775"/>
          </a:xfrm>
          <a:prstGeom prst="ellipse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51" name="Text Box 11"/>
          <p:cNvSpPr txBox="1">
            <a:spLocks noChangeArrowheads="1"/>
          </p:cNvSpPr>
          <p:nvPr/>
        </p:nvSpPr>
        <p:spPr bwMode="auto">
          <a:xfrm>
            <a:off x="1843678" y="3387724"/>
            <a:ext cx="1414462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Lower Quartile = 4 </a:t>
            </a:r>
          </a:p>
        </p:txBody>
      </p:sp>
      <p:sp>
        <p:nvSpPr>
          <p:cNvPr id="12352" name="Line 12"/>
          <p:cNvSpPr>
            <a:spLocks noChangeShapeType="1"/>
          </p:cNvSpPr>
          <p:nvPr/>
        </p:nvSpPr>
        <p:spPr bwMode="auto">
          <a:xfrm>
            <a:off x="2395538" y="2886075"/>
            <a:ext cx="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49" name="Text Box 13"/>
          <p:cNvSpPr txBox="1">
            <a:spLocks noChangeArrowheads="1"/>
          </p:cNvSpPr>
          <p:nvPr/>
        </p:nvSpPr>
        <p:spPr bwMode="auto">
          <a:xfrm>
            <a:off x="2071688" y="1990725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1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345" name="Oval 16"/>
          <p:cNvSpPr>
            <a:spLocks noChangeArrowheads="1"/>
          </p:cNvSpPr>
          <p:nvPr/>
        </p:nvSpPr>
        <p:spPr bwMode="auto">
          <a:xfrm>
            <a:off x="3995738" y="2419350"/>
            <a:ext cx="571500" cy="476250"/>
          </a:xfrm>
          <a:prstGeom prst="ellipse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46" name="Line 17"/>
          <p:cNvSpPr>
            <a:spLocks noChangeShapeType="1"/>
          </p:cNvSpPr>
          <p:nvPr/>
        </p:nvSpPr>
        <p:spPr bwMode="auto">
          <a:xfrm>
            <a:off x="4284663" y="2851150"/>
            <a:ext cx="0" cy="828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47" name="Text Box 18"/>
          <p:cNvSpPr txBox="1">
            <a:spLocks noChangeArrowheads="1"/>
          </p:cNvSpPr>
          <p:nvPr/>
        </p:nvSpPr>
        <p:spPr bwMode="auto">
          <a:xfrm>
            <a:off x="3667125" y="3697288"/>
            <a:ext cx="1289050" cy="762000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Median = 8</a:t>
            </a:r>
          </a:p>
        </p:txBody>
      </p:sp>
      <p:sp>
        <p:nvSpPr>
          <p:cNvPr id="12344" name="Text Box 19"/>
          <p:cNvSpPr txBox="1">
            <a:spLocks noChangeArrowheads="1"/>
          </p:cNvSpPr>
          <p:nvPr/>
        </p:nvSpPr>
        <p:spPr bwMode="auto">
          <a:xfrm>
            <a:off x="3948113" y="1952625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332" name="Text Box 20"/>
          <p:cNvSpPr txBox="1">
            <a:spLocks noChangeArrowheads="1"/>
          </p:cNvSpPr>
          <p:nvPr/>
        </p:nvSpPr>
        <p:spPr bwMode="auto">
          <a:xfrm>
            <a:off x="933450" y="2438400"/>
            <a:ext cx="742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3,    4,    4,    6,    8,    8,    8,    9,     10,    10,    15 </a:t>
            </a:r>
          </a:p>
        </p:txBody>
      </p:sp>
      <p:sp>
        <p:nvSpPr>
          <p:cNvPr id="12333" name="Text Box 38"/>
          <p:cNvSpPr txBox="1">
            <a:spLocks noChangeArrowheads="1"/>
          </p:cNvSpPr>
          <p:nvPr/>
        </p:nvSpPr>
        <p:spPr bwMode="auto">
          <a:xfrm>
            <a:off x="609600" y="1200150"/>
            <a:ext cx="8248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dirty="0">
                <a:latin typeface="Comic Sans MS" panose="030F0702030302020204" pitchFamily="66" charset="0"/>
              </a:rPr>
              <a:t>Draw a Box plot for the data below</a:t>
            </a:r>
          </a:p>
        </p:txBody>
      </p:sp>
      <p:sp>
        <p:nvSpPr>
          <p:cNvPr id="9282" name="Line 66"/>
          <p:cNvSpPr>
            <a:spLocks noChangeShapeType="1"/>
          </p:cNvSpPr>
          <p:nvPr/>
        </p:nvSpPr>
        <p:spPr bwMode="auto">
          <a:xfrm flipV="1">
            <a:off x="4086225" y="4953000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1116013" y="5543550"/>
            <a:ext cx="7218362" cy="565150"/>
            <a:chOff x="703" y="3492"/>
            <a:chExt cx="4547" cy="356"/>
          </a:xfrm>
        </p:grpSpPr>
        <p:sp>
          <p:nvSpPr>
            <p:cNvPr id="12301" name="Text Box 57"/>
            <p:cNvSpPr txBox="1">
              <a:spLocks noChangeArrowheads="1"/>
            </p:cNvSpPr>
            <p:nvPr/>
          </p:nvSpPr>
          <p:spPr bwMode="auto">
            <a:xfrm>
              <a:off x="703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2302" name="Text Box 58"/>
            <p:cNvSpPr txBox="1">
              <a:spLocks noChangeArrowheads="1"/>
            </p:cNvSpPr>
            <p:nvPr/>
          </p:nvSpPr>
          <p:spPr bwMode="auto">
            <a:xfrm>
              <a:off x="1039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2303" name="Text Box 59"/>
            <p:cNvSpPr txBox="1">
              <a:spLocks noChangeArrowheads="1"/>
            </p:cNvSpPr>
            <p:nvPr/>
          </p:nvSpPr>
          <p:spPr bwMode="auto">
            <a:xfrm>
              <a:off x="139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2304" name="Text Box 60"/>
            <p:cNvSpPr txBox="1">
              <a:spLocks noChangeArrowheads="1"/>
            </p:cNvSpPr>
            <p:nvPr/>
          </p:nvSpPr>
          <p:spPr bwMode="auto">
            <a:xfrm>
              <a:off x="175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2305" name="Text Box 61"/>
            <p:cNvSpPr txBox="1">
              <a:spLocks noChangeArrowheads="1"/>
            </p:cNvSpPr>
            <p:nvPr/>
          </p:nvSpPr>
          <p:spPr bwMode="auto">
            <a:xfrm>
              <a:off x="2106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2306" name="Text Box 62"/>
            <p:cNvSpPr txBox="1">
              <a:spLocks noChangeArrowheads="1"/>
            </p:cNvSpPr>
            <p:nvPr/>
          </p:nvSpPr>
          <p:spPr bwMode="auto">
            <a:xfrm>
              <a:off x="244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2307" name="Text Box 63"/>
            <p:cNvSpPr txBox="1">
              <a:spLocks noChangeArrowheads="1"/>
            </p:cNvSpPr>
            <p:nvPr/>
          </p:nvSpPr>
          <p:spPr bwMode="auto">
            <a:xfrm>
              <a:off x="2807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2308" name="Text Box 64"/>
            <p:cNvSpPr txBox="1">
              <a:spLocks noChangeArrowheads="1"/>
            </p:cNvSpPr>
            <p:nvPr/>
          </p:nvSpPr>
          <p:spPr bwMode="auto">
            <a:xfrm>
              <a:off x="3133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2309" name="Text Box 65"/>
            <p:cNvSpPr txBox="1">
              <a:spLocks noChangeArrowheads="1"/>
            </p:cNvSpPr>
            <p:nvPr/>
          </p:nvSpPr>
          <p:spPr bwMode="auto">
            <a:xfrm>
              <a:off x="3489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11</a:t>
              </a:r>
            </a:p>
          </p:txBody>
        </p:sp>
        <p:grpSp>
          <p:nvGrpSpPr>
            <p:cNvPr id="12310" name="Group 83"/>
            <p:cNvGrpSpPr>
              <a:grpSpLocks/>
            </p:cNvGrpSpPr>
            <p:nvPr/>
          </p:nvGrpSpPr>
          <p:grpSpPr bwMode="auto">
            <a:xfrm>
              <a:off x="823" y="3492"/>
              <a:ext cx="4211" cy="87"/>
              <a:chOff x="1375" y="3540"/>
              <a:chExt cx="4211" cy="87"/>
            </a:xfrm>
          </p:grpSpPr>
          <p:grpSp>
            <p:nvGrpSpPr>
              <p:cNvPr id="12315" name="Group 48"/>
              <p:cNvGrpSpPr>
                <a:grpSpLocks/>
              </p:cNvGrpSpPr>
              <p:nvPr/>
            </p:nvGrpSpPr>
            <p:grpSpPr bwMode="auto">
              <a:xfrm>
                <a:off x="1375" y="3540"/>
                <a:ext cx="2805" cy="87"/>
                <a:chOff x="1248" y="3516"/>
                <a:chExt cx="1632" cy="204"/>
              </a:xfrm>
            </p:grpSpPr>
            <p:sp>
              <p:nvSpPr>
                <p:cNvPr id="12320" name="Rectangle 49"/>
                <p:cNvSpPr>
                  <a:spLocks noChangeArrowheads="1"/>
                </p:cNvSpPr>
                <p:nvPr/>
              </p:nvSpPr>
              <p:spPr bwMode="auto">
                <a:xfrm>
                  <a:off x="1248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1" name="Rectangle 50"/>
                <p:cNvSpPr>
                  <a:spLocks noChangeArrowheads="1"/>
                </p:cNvSpPr>
                <p:nvPr/>
              </p:nvSpPr>
              <p:spPr bwMode="auto">
                <a:xfrm>
                  <a:off x="1452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2" name="Rectangle 51"/>
                <p:cNvSpPr>
                  <a:spLocks noChangeArrowheads="1"/>
                </p:cNvSpPr>
                <p:nvPr/>
              </p:nvSpPr>
              <p:spPr bwMode="auto">
                <a:xfrm>
                  <a:off x="1656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3" name="Rectangle 52"/>
                <p:cNvSpPr>
                  <a:spLocks noChangeArrowheads="1"/>
                </p:cNvSpPr>
                <p:nvPr/>
              </p:nvSpPr>
              <p:spPr bwMode="auto">
                <a:xfrm>
                  <a:off x="1860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4" name="Rectangle 53"/>
                <p:cNvSpPr>
                  <a:spLocks noChangeArrowheads="1"/>
                </p:cNvSpPr>
                <p:nvPr/>
              </p:nvSpPr>
              <p:spPr bwMode="auto">
                <a:xfrm>
                  <a:off x="2064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5" name="Rectangle 54"/>
                <p:cNvSpPr>
                  <a:spLocks noChangeArrowheads="1"/>
                </p:cNvSpPr>
                <p:nvPr/>
              </p:nvSpPr>
              <p:spPr bwMode="auto">
                <a:xfrm>
                  <a:off x="2268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6" name="Rectangle 55"/>
                <p:cNvSpPr>
                  <a:spLocks noChangeArrowheads="1"/>
                </p:cNvSpPr>
                <p:nvPr/>
              </p:nvSpPr>
              <p:spPr bwMode="auto">
                <a:xfrm>
                  <a:off x="2472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676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12316" name="Rectangle 75"/>
              <p:cNvSpPr>
                <a:spLocks noChangeArrowheads="1"/>
              </p:cNvSpPr>
              <p:nvPr/>
            </p:nvSpPr>
            <p:spPr bwMode="auto">
              <a:xfrm>
                <a:off x="4183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2317" name="Rectangle 76"/>
              <p:cNvSpPr>
                <a:spLocks noChangeArrowheads="1"/>
              </p:cNvSpPr>
              <p:nvPr/>
            </p:nvSpPr>
            <p:spPr bwMode="auto">
              <a:xfrm>
                <a:off x="4534" y="3540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2318" name="Rectangle 77"/>
              <p:cNvSpPr>
                <a:spLocks noChangeArrowheads="1"/>
              </p:cNvSpPr>
              <p:nvPr/>
            </p:nvSpPr>
            <p:spPr bwMode="auto">
              <a:xfrm>
                <a:off x="4884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2319" name="Rectangle 78"/>
              <p:cNvSpPr>
                <a:spLocks noChangeArrowheads="1"/>
              </p:cNvSpPr>
              <p:nvPr/>
            </p:nvSpPr>
            <p:spPr bwMode="auto">
              <a:xfrm>
                <a:off x="5235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2311" name="Text Box 84"/>
            <p:cNvSpPr txBox="1">
              <a:spLocks noChangeArrowheads="1"/>
            </p:cNvSpPr>
            <p:nvPr/>
          </p:nvSpPr>
          <p:spPr bwMode="auto">
            <a:xfrm>
              <a:off x="3825" y="3573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2312" name="Text Box 85"/>
            <p:cNvSpPr txBox="1">
              <a:spLocks noChangeArrowheads="1"/>
            </p:cNvSpPr>
            <p:nvPr/>
          </p:nvSpPr>
          <p:spPr bwMode="auto">
            <a:xfrm>
              <a:off x="4167" y="3573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12313" name="Text Box 86"/>
            <p:cNvSpPr txBox="1">
              <a:spLocks noChangeArrowheads="1"/>
            </p:cNvSpPr>
            <p:nvPr/>
          </p:nvSpPr>
          <p:spPr bwMode="auto">
            <a:xfrm>
              <a:off x="4539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12314" name="Text Box 87"/>
            <p:cNvSpPr txBox="1">
              <a:spLocks noChangeArrowheads="1"/>
            </p:cNvSpPr>
            <p:nvPr/>
          </p:nvSpPr>
          <p:spPr bwMode="auto">
            <a:xfrm>
              <a:off x="4865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15</a:t>
              </a:r>
            </a:p>
          </p:txBody>
        </p:sp>
      </p:grpSp>
      <p:sp>
        <p:nvSpPr>
          <p:cNvPr id="66" name="Rectangle 4">
            <a:extLst>
              <a:ext uri="{FF2B5EF4-FFF2-40B4-BE49-F238E27FC236}">
                <a16:creationId xmlns:a16="http://schemas.microsoft.com/office/drawing/2014/main" id="{1E488B02-8C69-49D9-AD69-41E71D1EF73F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11385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15E6F4-8BA8-4E85-8FA7-7ABEDEFDF399}"/>
              </a:ext>
            </a:extLst>
          </p:cNvPr>
          <p:cNvSpPr/>
          <p:nvPr/>
        </p:nvSpPr>
        <p:spPr>
          <a:xfrm>
            <a:off x="322897" y="84523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1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69" name="Line 59">
            <a:extLst>
              <a:ext uri="{FF2B5EF4-FFF2-40B4-BE49-F238E27FC236}">
                <a16:creationId xmlns:a16="http://schemas.microsoft.com/office/drawing/2014/main" id="{2544F640-CEF1-4CBD-ABD8-73CFCFAB5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8905" y="501007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Line 62">
            <a:extLst>
              <a:ext uri="{FF2B5EF4-FFF2-40B4-BE49-F238E27FC236}">
                <a16:creationId xmlns:a16="http://schemas.microsoft.com/office/drawing/2014/main" id="{AC437EE2-22D4-4CE2-B6D1-9C493F7DB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9206" y="5010912"/>
            <a:ext cx="0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Line 61">
            <a:extLst>
              <a:ext uri="{FF2B5EF4-FFF2-40B4-BE49-F238E27FC236}">
                <a16:creationId xmlns:a16="http://schemas.microsoft.com/office/drawing/2014/main" id="{8CFF7AAF-52FB-473A-89D9-FBC45D29E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4438" y="4953072"/>
            <a:ext cx="337413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5" name="Line 59">
            <a:extLst>
              <a:ext uri="{FF2B5EF4-FFF2-40B4-BE49-F238E27FC236}">
                <a16:creationId xmlns:a16="http://schemas.microsoft.com/office/drawing/2014/main" id="{7968AFBF-A4C6-467F-B7D3-FEAF3690B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3654" y="4942522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Line 59">
            <a:extLst>
              <a:ext uri="{FF2B5EF4-FFF2-40B4-BE49-F238E27FC236}">
                <a16:creationId xmlns:a16="http://schemas.microsoft.com/office/drawing/2014/main" id="{622DF14F-C670-4D14-A1B2-5FCA2D612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7421" y="4946904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E038CB7-06FC-4642-A342-FF7FA6B693D7}"/>
              </a:ext>
            </a:extLst>
          </p:cNvPr>
          <p:cNvSpPr/>
          <p:nvPr/>
        </p:nvSpPr>
        <p:spPr>
          <a:xfrm>
            <a:off x="963926" y="2460773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8B7E491-A666-425A-9A0F-BC44A0FA2278}"/>
              </a:ext>
            </a:extLst>
          </p:cNvPr>
          <p:cNvSpPr/>
          <p:nvPr/>
        </p:nvSpPr>
        <p:spPr>
          <a:xfrm>
            <a:off x="7677555" y="2447728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Line 61">
            <a:extLst>
              <a:ext uri="{FF2B5EF4-FFF2-40B4-BE49-F238E27FC236}">
                <a16:creationId xmlns:a16="http://schemas.microsoft.com/office/drawing/2014/main" id="{EB816E55-0B28-4256-A757-EECF9871A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3106" y="5343525"/>
            <a:ext cx="337413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7" name="Rectangle 56">
            <a:hlinkClick r:id="rId2"/>
            <a:extLst>
              <a:ext uri="{FF2B5EF4-FFF2-40B4-BE49-F238E27FC236}">
                <a16:creationId xmlns:a16="http://schemas.microsoft.com/office/drawing/2014/main" id="{58873F64-4B8A-4ABE-8EE0-19B9B153CBEE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hlinkClick r:id="rId2"/>
            <a:extLst>
              <a:ext uri="{FF2B5EF4-FFF2-40B4-BE49-F238E27FC236}">
                <a16:creationId xmlns:a16="http://schemas.microsoft.com/office/drawing/2014/main" id="{AC61879F-A70E-4864-B32C-6100C21E2DD4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Line 25">
            <a:extLst>
              <a:ext uri="{FF2B5EF4-FFF2-40B4-BE49-F238E27FC236}">
                <a16:creationId xmlns:a16="http://schemas.microsoft.com/office/drawing/2014/main" id="{22EEDF30-7B0E-409F-A11F-7D0550F80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1598" y="2895601"/>
            <a:ext cx="0" cy="8962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Text Box 26">
            <a:extLst>
              <a:ext uri="{FF2B5EF4-FFF2-40B4-BE49-F238E27FC236}">
                <a16:creationId xmlns:a16="http://schemas.microsoft.com/office/drawing/2014/main" id="{D1240450-478E-4BD0-BC98-02BA8FE5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91890"/>
            <a:ext cx="1557130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Minimum</a:t>
            </a:r>
          </a:p>
        </p:txBody>
      </p:sp>
      <p:sp>
        <p:nvSpPr>
          <p:cNvPr id="61" name="Line 27">
            <a:extLst>
              <a:ext uri="{FF2B5EF4-FFF2-40B4-BE49-F238E27FC236}">
                <a16:creationId xmlns:a16="http://schemas.microsoft.com/office/drawing/2014/main" id="{5CD44C70-B7ED-45AA-9D3E-B91951D412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71050" y="2904928"/>
            <a:ext cx="0" cy="6106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Text Box 28">
            <a:extLst>
              <a:ext uri="{FF2B5EF4-FFF2-40B4-BE49-F238E27FC236}">
                <a16:creationId xmlns:a16="http://schemas.microsoft.com/office/drawing/2014/main" id="{727AEC1B-0F7D-489C-96C4-758CD191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5132" y="3531514"/>
            <a:ext cx="1665483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Maximum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12355" grpId="0" animBg="1"/>
      <p:bldP spid="12356" grpId="0" animBg="1"/>
      <p:bldP spid="12357" grpId="0" animBg="1"/>
      <p:bldP spid="12354" grpId="0" animBg="1"/>
      <p:bldP spid="12350" grpId="0" animBg="1"/>
      <p:bldP spid="12351" grpId="0" animBg="1"/>
      <p:bldP spid="12352" grpId="0" animBg="1"/>
      <p:bldP spid="12349" grpId="0" animBg="1"/>
      <p:bldP spid="12345" grpId="0" animBg="1"/>
      <p:bldP spid="12346" grpId="0" animBg="1"/>
      <p:bldP spid="12347" grpId="0" animBg="1"/>
      <p:bldP spid="12344" grpId="0" animBg="1"/>
      <p:bldP spid="9282" grpId="0" animBg="1"/>
      <p:bldP spid="69" grpId="0" animBg="1"/>
      <p:bldP spid="71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4" grpId="0" animBg="1"/>
      <p:bldP spid="60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0" name="Line 11"/>
          <p:cNvSpPr>
            <a:spLocks noChangeShapeType="1"/>
          </p:cNvSpPr>
          <p:nvPr/>
        </p:nvSpPr>
        <p:spPr bwMode="auto">
          <a:xfrm>
            <a:off x="2516188" y="2405063"/>
            <a:ext cx="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21" name="Text Box 12"/>
          <p:cNvSpPr txBox="1">
            <a:spLocks noChangeArrowheads="1"/>
          </p:cNvSpPr>
          <p:nvPr/>
        </p:nvSpPr>
        <p:spPr bwMode="auto">
          <a:xfrm>
            <a:off x="1847850" y="3378201"/>
            <a:ext cx="1414463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Lower Quartile = 5½ </a:t>
            </a:r>
          </a:p>
        </p:txBody>
      </p:sp>
      <p:sp>
        <p:nvSpPr>
          <p:cNvPr id="11319" name="Text Box 13"/>
          <p:cNvSpPr txBox="1">
            <a:spLocks noChangeArrowheads="1"/>
          </p:cNvSpPr>
          <p:nvPr/>
        </p:nvSpPr>
        <p:spPr bwMode="auto">
          <a:xfrm>
            <a:off x="2228850" y="194310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1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16" name="Line 16"/>
          <p:cNvSpPr>
            <a:spLocks noChangeShapeType="1"/>
          </p:cNvSpPr>
          <p:nvPr/>
        </p:nvSpPr>
        <p:spPr bwMode="auto">
          <a:xfrm>
            <a:off x="6396038" y="2403475"/>
            <a:ext cx="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17" name="Text Box 17"/>
          <p:cNvSpPr txBox="1">
            <a:spLocks noChangeArrowheads="1"/>
          </p:cNvSpPr>
          <p:nvPr/>
        </p:nvSpPr>
        <p:spPr bwMode="auto">
          <a:xfrm>
            <a:off x="5746750" y="3328988"/>
            <a:ext cx="1414463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Upper Quartile = 9</a:t>
            </a:r>
          </a:p>
        </p:txBody>
      </p:sp>
      <p:sp>
        <p:nvSpPr>
          <p:cNvPr id="11315" name="Text Box 18"/>
          <p:cNvSpPr txBox="1">
            <a:spLocks noChangeArrowheads="1"/>
          </p:cNvSpPr>
          <p:nvPr/>
        </p:nvSpPr>
        <p:spPr bwMode="auto">
          <a:xfrm>
            <a:off x="6115050" y="194310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 dirty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endParaRPr lang="en-GB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12" name="Line 21"/>
          <p:cNvSpPr>
            <a:spLocks noChangeShapeType="1"/>
          </p:cNvSpPr>
          <p:nvPr/>
        </p:nvSpPr>
        <p:spPr bwMode="auto">
          <a:xfrm>
            <a:off x="4391026" y="240665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13" name="Text Box 22"/>
          <p:cNvSpPr txBox="1">
            <a:spLocks noChangeArrowheads="1"/>
          </p:cNvSpPr>
          <p:nvPr/>
        </p:nvSpPr>
        <p:spPr bwMode="auto">
          <a:xfrm>
            <a:off x="3830638" y="3500438"/>
            <a:ext cx="1289050" cy="762000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>
                <a:solidFill>
                  <a:schemeClr val="accent2"/>
                </a:solidFill>
                <a:latin typeface="Comic Sans MS" panose="030F0702030302020204" pitchFamily="66" charset="0"/>
              </a:rPr>
              <a:t>Median = 8</a:t>
            </a:r>
          </a:p>
        </p:txBody>
      </p:sp>
      <p:sp>
        <p:nvSpPr>
          <p:cNvPr id="11311" name="Text Box 23"/>
          <p:cNvSpPr txBox="1">
            <a:spLocks noChangeArrowheads="1"/>
          </p:cNvSpPr>
          <p:nvPr/>
        </p:nvSpPr>
        <p:spPr bwMode="auto">
          <a:xfrm>
            <a:off x="4076701" y="190500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992313" y="5619750"/>
            <a:ext cx="5033962" cy="565150"/>
            <a:chOff x="1267" y="3780"/>
            <a:chExt cx="3171" cy="356"/>
          </a:xfrm>
        </p:grpSpPr>
        <p:grpSp>
          <p:nvGrpSpPr>
            <p:cNvPr id="11289" name="Group 40"/>
            <p:cNvGrpSpPr>
              <a:grpSpLocks/>
            </p:cNvGrpSpPr>
            <p:nvPr/>
          </p:nvGrpSpPr>
          <p:grpSpPr bwMode="auto">
            <a:xfrm>
              <a:off x="1387" y="3780"/>
              <a:ext cx="2805" cy="87"/>
              <a:chOff x="1248" y="3516"/>
              <a:chExt cx="1632" cy="204"/>
            </a:xfrm>
          </p:grpSpPr>
          <p:sp>
            <p:nvSpPr>
              <p:cNvPr id="11299" name="Rectangle 24"/>
              <p:cNvSpPr>
                <a:spLocks noChangeArrowheads="1"/>
              </p:cNvSpPr>
              <p:nvPr/>
            </p:nvSpPr>
            <p:spPr bwMode="auto">
              <a:xfrm>
                <a:off x="124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0" name="Rectangle 25"/>
              <p:cNvSpPr>
                <a:spLocks noChangeArrowheads="1"/>
              </p:cNvSpPr>
              <p:nvPr/>
            </p:nvSpPr>
            <p:spPr bwMode="auto">
              <a:xfrm>
                <a:off x="145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1" name="Rectangle 26"/>
              <p:cNvSpPr>
                <a:spLocks noChangeArrowheads="1"/>
              </p:cNvSpPr>
              <p:nvPr/>
            </p:nvSpPr>
            <p:spPr bwMode="auto">
              <a:xfrm>
                <a:off x="165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2" name="Rectangle 27"/>
              <p:cNvSpPr>
                <a:spLocks noChangeArrowheads="1"/>
              </p:cNvSpPr>
              <p:nvPr/>
            </p:nvSpPr>
            <p:spPr bwMode="auto">
              <a:xfrm>
                <a:off x="1860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3" name="Rectangle 28"/>
              <p:cNvSpPr>
                <a:spLocks noChangeArrowheads="1"/>
              </p:cNvSpPr>
              <p:nvPr/>
            </p:nvSpPr>
            <p:spPr bwMode="auto">
              <a:xfrm>
                <a:off x="2064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4" name="Rectangle 29"/>
              <p:cNvSpPr>
                <a:spLocks noChangeArrowheads="1"/>
              </p:cNvSpPr>
              <p:nvPr/>
            </p:nvSpPr>
            <p:spPr bwMode="auto">
              <a:xfrm>
                <a:off x="226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5" name="Rectangle 30"/>
              <p:cNvSpPr>
                <a:spLocks noChangeArrowheads="1"/>
              </p:cNvSpPr>
              <p:nvPr/>
            </p:nvSpPr>
            <p:spPr bwMode="auto">
              <a:xfrm>
                <a:off x="247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6" name="Rectangle 31"/>
              <p:cNvSpPr>
                <a:spLocks noChangeArrowheads="1"/>
              </p:cNvSpPr>
              <p:nvPr/>
            </p:nvSpPr>
            <p:spPr bwMode="auto">
              <a:xfrm>
                <a:off x="267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1290" name="Text Box 41"/>
            <p:cNvSpPr txBox="1">
              <a:spLocks noChangeArrowheads="1"/>
            </p:cNvSpPr>
            <p:nvPr/>
          </p:nvSpPr>
          <p:spPr bwMode="auto">
            <a:xfrm>
              <a:off x="1267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1291" name="Text Box 42"/>
            <p:cNvSpPr txBox="1">
              <a:spLocks noChangeArrowheads="1"/>
            </p:cNvSpPr>
            <p:nvPr/>
          </p:nvSpPr>
          <p:spPr bwMode="auto">
            <a:xfrm>
              <a:off x="1603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1292" name="Text Box 43"/>
            <p:cNvSpPr txBox="1">
              <a:spLocks noChangeArrowheads="1"/>
            </p:cNvSpPr>
            <p:nvPr/>
          </p:nvSpPr>
          <p:spPr bwMode="auto">
            <a:xfrm>
              <a:off x="195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1293" name="Text Box 44"/>
            <p:cNvSpPr txBox="1">
              <a:spLocks noChangeArrowheads="1"/>
            </p:cNvSpPr>
            <p:nvPr/>
          </p:nvSpPr>
          <p:spPr bwMode="auto">
            <a:xfrm>
              <a:off x="231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1294" name="Text Box 45"/>
            <p:cNvSpPr txBox="1">
              <a:spLocks noChangeArrowheads="1"/>
            </p:cNvSpPr>
            <p:nvPr/>
          </p:nvSpPr>
          <p:spPr bwMode="auto">
            <a:xfrm>
              <a:off x="2670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1295" name="Text Box 46"/>
            <p:cNvSpPr txBox="1">
              <a:spLocks noChangeArrowheads="1"/>
            </p:cNvSpPr>
            <p:nvPr/>
          </p:nvSpPr>
          <p:spPr bwMode="auto">
            <a:xfrm>
              <a:off x="300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1296" name="Text Box 47"/>
            <p:cNvSpPr txBox="1">
              <a:spLocks noChangeArrowheads="1"/>
            </p:cNvSpPr>
            <p:nvPr/>
          </p:nvSpPr>
          <p:spPr bwMode="auto">
            <a:xfrm>
              <a:off x="3371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1297" name="Text Box 48"/>
            <p:cNvSpPr txBox="1">
              <a:spLocks noChangeArrowheads="1"/>
            </p:cNvSpPr>
            <p:nvPr/>
          </p:nvSpPr>
          <p:spPr bwMode="auto">
            <a:xfrm>
              <a:off x="3697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1298" name="Text Box 49"/>
            <p:cNvSpPr txBox="1">
              <a:spLocks noChangeArrowheads="1"/>
            </p:cNvSpPr>
            <p:nvPr/>
          </p:nvSpPr>
          <p:spPr bwMode="auto">
            <a:xfrm>
              <a:off x="4053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12</a:t>
              </a:r>
            </a:p>
          </p:txBody>
        </p:sp>
      </p:grpSp>
      <p:sp>
        <p:nvSpPr>
          <p:cNvPr id="8242" name="Line 50"/>
          <p:cNvSpPr>
            <a:spLocks noChangeShapeType="1"/>
          </p:cNvSpPr>
          <p:nvPr/>
        </p:nvSpPr>
        <p:spPr bwMode="auto">
          <a:xfrm flipV="1">
            <a:off x="4410075" y="5029200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7" name="Text Box 4"/>
          <p:cNvSpPr txBox="1">
            <a:spLocks noChangeArrowheads="1"/>
          </p:cNvSpPr>
          <p:nvPr/>
        </p:nvSpPr>
        <p:spPr bwMode="auto">
          <a:xfrm>
            <a:off x="723900" y="2552701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4,    4,    5,    6,    8,    8,    8,    9,     9,    9,    10,    12</a:t>
            </a:r>
          </a:p>
        </p:txBody>
      </p:sp>
      <p:sp>
        <p:nvSpPr>
          <p:cNvPr id="54" name="Rectangle 4">
            <a:extLst>
              <a:ext uri="{FF2B5EF4-FFF2-40B4-BE49-F238E27FC236}">
                <a16:creationId xmlns:a16="http://schemas.microsoft.com/office/drawing/2014/main" id="{72C61DE7-6ADF-4BF1-A2CC-336EAC77987A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B5F39925-594C-40BF-B3F5-9ACD16B2C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00151"/>
            <a:ext cx="8248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dirty="0">
                <a:latin typeface="Comic Sans MS" panose="030F0702030302020204" pitchFamily="66" charset="0"/>
              </a:rPr>
              <a:t>Draw a Box plot for the data below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439E2-433C-4792-8F25-761F9ED0282F}"/>
              </a:ext>
            </a:extLst>
          </p:cNvPr>
          <p:cNvSpPr/>
          <p:nvPr/>
        </p:nvSpPr>
        <p:spPr>
          <a:xfrm>
            <a:off x="230882" y="81647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2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57" name="Line 59">
            <a:extLst>
              <a:ext uri="{FF2B5EF4-FFF2-40B4-BE49-F238E27FC236}">
                <a16:creationId xmlns:a16="http://schemas.microsoft.com/office/drawing/2014/main" id="{D3092ACB-887E-4C20-BD39-00366FB4E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958" y="509320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9986686A-0D37-4AA6-B9A7-6CFFE1D2F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0913" y="5239512"/>
            <a:ext cx="869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" name="Line 62">
            <a:extLst>
              <a:ext uri="{FF2B5EF4-FFF2-40B4-BE49-F238E27FC236}">
                <a16:creationId xmlns:a16="http://schemas.microsoft.com/office/drawing/2014/main" id="{AE0DC2B5-1F0D-4F5F-A69A-029DA97F9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5750" y="5096630"/>
            <a:ext cx="0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61">
            <a:extLst>
              <a:ext uri="{FF2B5EF4-FFF2-40B4-BE49-F238E27FC236}">
                <a16:creationId xmlns:a16="http://schemas.microsoft.com/office/drawing/2014/main" id="{FADB0332-ED3A-4FBA-B3A9-207234D49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0" y="5235081"/>
            <a:ext cx="165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61">
            <a:extLst>
              <a:ext uri="{FF2B5EF4-FFF2-40B4-BE49-F238E27FC236}">
                <a16:creationId xmlns:a16="http://schemas.microsoft.com/office/drawing/2014/main" id="{730EE693-89BA-4ADF-85FE-B48ACDF36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5682" y="5043752"/>
            <a:ext cx="190195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2" name="Line 61">
            <a:extLst>
              <a:ext uri="{FF2B5EF4-FFF2-40B4-BE49-F238E27FC236}">
                <a16:creationId xmlns:a16="http://schemas.microsoft.com/office/drawing/2014/main" id="{DA5007C7-E42D-4476-ACE7-43FB321BA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863" y="5430838"/>
            <a:ext cx="190195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3" name="Line 59">
            <a:extLst>
              <a:ext uri="{FF2B5EF4-FFF2-40B4-BE49-F238E27FC236}">
                <a16:creationId xmlns:a16="http://schemas.microsoft.com/office/drawing/2014/main" id="{D5EE715F-38CB-4910-8743-FD1C681A3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4459" y="5029200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59">
            <a:extLst>
              <a:ext uri="{FF2B5EF4-FFF2-40B4-BE49-F238E27FC236}">
                <a16:creationId xmlns:a16="http://schemas.microsoft.com/office/drawing/2014/main" id="{210C9403-D235-4935-8F59-6667707F8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3217" y="5023354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E3B650-4E97-4946-A5FB-B987E85E7B05}"/>
              </a:ext>
            </a:extLst>
          </p:cNvPr>
          <p:cNvSpPr/>
          <p:nvPr/>
        </p:nvSpPr>
        <p:spPr>
          <a:xfrm>
            <a:off x="749722" y="2596423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1EF3C47-AD1B-4E41-85B5-952ED10A2C72}"/>
              </a:ext>
            </a:extLst>
          </p:cNvPr>
          <p:cNvSpPr/>
          <p:nvPr/>
        </p:nvSpPr>
        <p:spPr>
          <a:xfrm>
            <a:off x="7937079" y="2543386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hlinkClick r:id="rId2"/>
            <a:extLst>
              <a:ext uri="{FF2B5EF4-FFF2-40B4-BE49-F238E27FC236}">
                <a16:creationId xmlns:a16="http://schemas.microsoft.com/office/drawing/2014/main" id="{2D126BD5-3FDF-46C7-A3B2-248F8911375A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hlinkClick r:id="rId2"/>
            <a:extLst>
              <a:ext uri="{FF2B5EF4-FFF2-40B4-BE49-F238E27FC236}">
                <a16:creationId xmlns:a16="http://schemas.microsoft.com/office/drawing/2014/main" id="{34737B40-19DA-4B7C-AE46-04034BBC2048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ine 25">
            <a:extLst>
              <a:ext uri="{FF2B5EF4-FFF2-40B4-BE49-F238E27FC236}">
                <a16:creationId xmlns:a16="http://schemas.microsoft.com/office/drawing/2014/main" id="{998A0B31-38C3-44F2-921E-922D3BB984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0327" y="3019906"/>
            <a:ext cx="0" cy="800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F67C7584-F19D-42F3-9124-CEB0100F0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91890"/>
            <a:ext cx="1557130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Minimum</a:t>
            </a:r>
          </a:p>
        </p:txBody>
      </p:sp>
      <p:sp>
        <p:nvSpPr>
          <p:cNvPr id="49" name="Line 27">
            <a:extLst>
              <a:ext uri="{FF2B5EF4-FFF2-40B4-BE49-F238E27FC236}">
                <a16:creationId xmlns:a16="http://schemas.microsoft.com/office/drawing/2014/main" id="{197ECEC8-CC1B-4BC6-8768-ED4EC62424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559" y="2970412"/>
            <a:ext cx="2" cy="4572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Text Box 28">
            <a:extLst>
              <a:ext uri="{FF2B5EF4-FFF2-40B4-BE49-F238E27FC236}">
                <a16:creationId xmlns:a16="http://schemas.microsoft.com/office/drawing/2014/main" id="{F17D459A-F3FD-48AD-9747-BE03E1D6E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381" y="3504526"/>
            <a:ext cx="1665483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Maximum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0" grpId="0" animBg="1"/>
      <p:bldP spid="11321" grpId="0" animBg="1"/>
      <p:bldP spid="11319" grpId="0" animBg="1"/>
      <p:bldP spid="11316" grpId="0" animBg="1"/>
      <p:bldP spid="11317" grpId="0" animBg="1"/>
      <p:bldP spid="11315" grpId="0" animBg="1"/>
      <p:bldP spid="11312" grpId="0" animBg="1"/>
      <p:bldP spid="11313" grpId="0" animBg="1"/>
      <p:bldP spid="11311" grpId="0" animBg="1"/>
      <p:bldP spid="8242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4" grpId="0" animBg="1"/>
      <p:bldP spid="66" grpId="0" animBg="1"/>
      <p:bldP spid="48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Picture 47">
            <a:extLst>
              <a:ext uri="{FF2B5EF4-FFF2-40B4-BE49-F238E27FC236}">
                <a16:creationId xmlns:a16="http://schemas.microsoft.com/office/drawing/2014/main" id="{F2DB46DF-87EF-40E6-AF99-4758347A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935538"/>
            <a:ext cx="691197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EEEC33D7-FBC0-4409-B19E-51E7A0C8F21E}"/>
              </a:ext>
            </a:extLst>
          </p:cNvPr>
          <p:cNvPicPr>
            <a:picLocks noGrp="1" noChangeAspect="1" noChangeArrowheads="1"/>
          </p:cNvPicPr>
          <p:nvPr>
            <p:ph type="subTitle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918" y="1410133"/>
            <a:ext cx="6400800" cy="478928"/>
          </a:xfrm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EAA45E78-489E-445B-877E-66B16D5F1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1" y="2009187"/>
            <a:ext cx="73453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First list the sample in order, to determine the median and the quartiles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F68CBDCE-8751-4904-AA26-08C63D401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1E223F3B-6A73-4E2D-9392-A0AA7171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5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DCA6B9C0-C276-49B3-BEA0-3C0EDA58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7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B71D23C2-04F4-4A52-B67E-6035B4AFD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D418ACDB-C93A-42D7-996B-6085F4FB8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07116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15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3B499BC6-C538-4C38-8BF4-B5591ED3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7116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11</a:t>
            </a: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63E6A2E2-D64A-475E-83BA-6BF89A29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22</a:t>
            </a:r>
          </a:p>
        </p:txBody>
      </p:sp>
      <p:sp>
        <p:nvSpPr>
          <p:cNvPr id="2062" name="Oval 14">
            <a:extLst>
              <a:ext uri="{FF2B5EF4-FFF2-40B4-BE49-F238E27FC236}">
                <a16:creationId xmlns:a16="http://schemas.microsoft.com/office/drawing/2014/main" id="{477BFD64-B0D9-4215-8991-9B2EBA81E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3123553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3" name="Oval 15">
            <a:extLst>
              <a:ext uri="{FF2B5EF4-FFF2-40B4-BE49-F238E27FC236}">
                <a16:creationId xmlns:a16="http://schemas.microsoft.com/office/drawing/2014/main" id="{4A66B894-FABB-4E4B-8905-19B6FBA0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3145778"/>
            <a:ext cx="360362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4" name="Oval 16">
            <a:extLst>
              <a:ext uri="{FF2B5EF4-FFF2-40B4-BE49-F238E27FC236}">
                <a16:creationId xmlns:a16="http://schemas.microsoft.com/office/drawing/2014/main" id="{C8712723-6708-40FC-90B0-E2CB73C8C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3128315"/>
            <a:ext cx="358775" cy="360363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5" name="Oval 17">
            <a:extLst>
              <a:ext uri="{FF2B5EF4-FFF2-40B4-BE49-F238E27FC236}">
                <a16:creationId xmlns:a16="http://schemas.microsoft.com/office/drawing/2014/main" id="{3FADE6BD-50AB-4455-BCC0-7649D0122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133078"/>
            <a:ext cx="360362" cy="360362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2068" name="Group 20">
            <a:extLst>
              <a:ext uri="{FF2B5EF4-FFF2-40B4-BE49-F238E27FC236}">
                <a16:creationId xmlns:a16="http://schemas.microsoft.com/office/drawing/2014/main" id="{D880E933-F6CC-4FE0-9A2F-5A2F8B8961C9}"/>
              </a:ext>
            </a:extLst>
          </p:cNvPr>
          <p:cNvGrpSpPr>
            <a:grpSpLocks/>
          </p:cNvGrpSpPr>
          <p:nvPr/>
        </p:nvGrpSpPr>
        <p:grpSpPr bwMode="auto">
          <a:xfrm>
            <a:off x="3606801" y="3156890"/>
            <a:ext cx="1219201" cy="1211263"/>
            <a:chOff x="2290" y="2575"/>
            <a:chExt cx="768" cy="763"/>
          </a:xfrm>
        </p:grpSpPr>
        <p:sp>
          <p:nvSpPr>
            <p:cNvPr id="14388" name="Oval 13">
              <a:extLst>
                <a:ext uri="{FF2B5EF4-FFF2-40B4-BE49-F238E27FC236}">
                  <a16:creationId xmlns:a16="http://schemas.microsoft.com/office/drawing/2014/main" id="{4BB35130-FF99-4FC2-8A79-8A6ECA0DF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2575"/>
              <a:ext cx="220" cy="2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4389" name="Line 18">
              <a:extLst>
                <a:ext uri="{FF2B5EF4-FFF2-40B4-BE49-F238E27FC236}">
                  <a16:creationId xmlns:a16="http://schemas.microsoft.com/office/drawing/2014/main" id="{E22A741A-5876-427B-A6C0-BA814FA12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9" y="2781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390" name="Text Box 19">
              <a:extLst>
                <a:ext uri="{FF2B5EF4-FFF2-40B4-BE49-F238E27FC236}">
                  <a16:creationId xmlns:a16="http://schemas.microsoft.com/office/drawing/2014/main" id="{9C195652-AA6A-4053-BADB-2E486913C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3067"/>
              <a:ext cx="768" cy="27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eaLnBrk="1" hangingPunct="1">
                <a:spcBef>
                  <a:spcPct val="50000"/>
                </a:spcBef>
                <a:defRPr sz="2200" b="1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en-US" dirty="0"/>
                <a:t>Median</a:t>
              </a:r>
            </a:p>
          </p:txBody>
        </p:sp>
      </p:grpSp>
      <p:sp>
        <p:nvSpPr>
          <p:cNvPr id="2069" name="Line 21">
            <a:extLst>
              <a:ext uri="{FF2B5EF4-FFF2-40B4-BE49-F238E27FC236}">
                <a16:creationId xmlns:a16="http://schemas.microsoft.com/office/drawing/2014/main" id="{77F4BFD9-5E1B-4ABD-A4AE-F5E7A55D0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138" y="347756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0" name="Text Box 22">
            <a:extLst>
              <a:ext uri="{FF2B5EF4-FFF2-40B4-BE49-F238E27FC236}">
                <a16:creationId xmlns:a16="http://schemas.microsoft.com/office/drawing/2014/main" id="{4432F549-4043-4785-BF77-B6FE847F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007790"/>
            <a:ext cx="1212849" cy="769441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Lower quartile</a:t>
            </a:r>
          </a:p>
        </p:txBody>
      </p:sp>
      <p:sp>
        <p:nvSpPr>
          <p:cNvPr id="2071" name="Line 23">
            <a:extLst>
              <a:ext uri="{FF2B5EF4-FFF2-40B4-BE49-F238E27FC236}">
                <a16:creationId xmlns:a16="http://schemas.microsoft.com/office/drawing/2014/main" id="{49A9CE80-32CD-4A73-AD9E-9AA573F16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3575" y="350614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2" name="Text Box 24">
            <a:extLst>
              <a:ext uri="{FF2B5EF4-FFF2-40B4-BE49-F238E27FC236}">
                <a16:creationId xmlns:a16="http://schemas.microsoft.com/office/drawing/2014/main" id="{A57F022F-6628-454C-8C7D-82E32AD8D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4" y="3863328"/>
            <a:ext cx="1287997" cy="769441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Upper quartile</a:t>
            </a:r>
          </a:p>
        </p:txBody>
      </p:sp>
      <p:sp>
        <p:nvSpPr>
          <p:cNvPr id="2073" name="Line 25">
            <a:extLst>
              <a:ext uri="{FF2B5EF4-FFF2-40B4-BE49-F238E27FC236}">
                <a16:creationId xmlns:a16="http://schemas.microsoft.com/office/drawing/2014/main" id="{D66F5381-77FA-4499-9B7A-E3D5BBD0A7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0288" y="348867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C730A70E-9900-4262-A7EF-D487BEFFC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91890"/>
            <a:ext cx="1557130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Minimum</a:t>
            </a:r>
          </a:p>
        </p:txBody>
      </p:sp>
      <p:sp>
        <p:nvSpPr>
          <p:cNvPr id="2075" name="Line 27">
            <a:extLst>
              <a:ext uri="{FF2B5EF4-FFF2-40B4-BE49-F238E27FC236}">
                <a16:creationId xmlns:a16="http://schemas.microsoft.com/office/drawing/2014/main" id="{B00CD3CB-8C60-4F51-86B9-A6A1E52CF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349344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6" name="Text Box 28">
            <a:extLst>
              <a:ext uri="{FF2B5EF4-FFF2-40B4-BE49-F238E27FC236}">
                <a16:creationId xmlns:a16="http://schemas.microsoft.com/office/drawing/2014/main" id="{F425B0D1-0D1E-4BBA-B953-6AEA9E5A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4" y="3791890"/>
            <a:ext cx="1665483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Maximum</a:t>
            </a:r>
          </a:p>
        </p:txBody>
      </p:sp>
      <p:sp>
        <p:nvSpPr>
          <p:cNvPr id="2080" name="Line 32">
            <a:extLst>
              <a:ext uri="{FF2B5EF4-FFF2-40B4-BE49-F238E27FC236}">
                <a16:creationId xmlns:a16="http://schemas.microsoft.com/office/drawing/2014/main" id="{5714E46E-7669-4A9D-B06D-CEE4FF48B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6070600"/>
            <a:ext cx="6840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1" name="Text Box 33">
            <a:extLst>
              <a:ext uri="{FF2B5EF4-FFF2-40B4-BE49-F238E27FC236}">
                <a16:creationId xmlns:a16="http://schemas.microsoft.com/office/drawing/2014/main" id="{F6DF1C8A-B6CB-4367-95F6-CE693BB28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0</a:t>
            </a:r>
          </a:p>
        </p:txBody>
      </p:sp>
      <p:sp>
        <p:nvSpPr>
          <p:cNvPr id="2082" name="Text Box 34">
            <a:extLst>
              <a:ext uri="{FF2B5EF4-FFF2-40B4-BE49-F238E27FC236}">
                <a16:creationId xmlns:a16="http://schemas.microsoft.com/office/drawing/2014/main" id="{62E69814-A770-47E7-9A56-AEA36ADB4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</a:t>
            </a:r>
          </a:p>
        </p:txBody>
      </p:sp>
      <p:sp>
        <p:nvSpPr>
          <p:cNvPr id="2083" name="Text Box 35">
            <a:extLst>
              <a:ext uri="{FF2B5EF4-FFF2-40B4-BE49-F238E27FC236}">
                <a16:creationId xmlns:a16="http://schemas.microsoft.com/office/drawing/2014/main" id="{136933C9-E1AE-4B82-B01F-506152B51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4</a:t>
            </a:r>
          </a:p>
        </p:txBody>
      </p:sp>
      <p:sp>
        <p:nvSpPr>
          <p:cNvPr id="2084" name="Text Box 36">
            <a:extLst>
              <a:ext uri="{FF2B5EF4-FFF2-40B4-BE49-F238E27FC236}">
                <a16:creationId xmlns:a16="http://schemas.microsoft.com/office/drawing/2014/main" id="{66C6551B-79CA-4395-983B-605E2BEF9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6</a:t>
            </a:r>
          </a:p>
        </p:txBody>
      </p:sp>
      <p:sp>
        <p:nvSpPr>
          <p:cNvPr id="2085" name="Text Box 37">
            <a:extLst>
              <a:ext uri="{FF2B5EF4-FFF2-40B4-BE49-F238E27FC236}">
                <a16:creationId xmlns:a16="http://schemas.microsoft.com/office/drawing/2014/main" id="{CB1B4D3A-D6FC-4B98-83D2-DFE90417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8</a:t>
            </a:r>
          </a:p>
        </p:txBody>
      </p:sp>
      <p:sp>
        <p:nvSpPr>
          <p:cNvPr id="2086" name="Text Box 38">
            <a:extLst>
              <a:ext uri="{FF2B5EF4-FFF2-40B4-BE49-F238E27FC236}">
                <a16:creationId xmlns:a16="http://schemas.microsoft.com/office/drawing/2014/main" id="{034AC6E7-E2EC-449D-B85A-65F8942D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110288"/>
            <a:ext cx="3238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10</a:t>
            </a:r>
          </a:p>
        </p:txBody>
      </p:sp>
      <p:sp>
        <p:nvSpPr>
          <p:cNvPr id="2087" name="Text Box 39">
            <a:extLst>
              <a:ext uri="{FF2B5EF4-FFF2-40B4-BE49-F238E27FC236}">
                <a16:creationId xmlns:a16="http://schemas.microsoft.com/office/drawing/2014/main" id="{9153E672-BC7F-4F60-86B6-748C7EF27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110288"/>
            <a:ext cx="3444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12</a:t>
            </a:r>
          </a:p>
        </p:txBody>
      </p:sp>
      <p:sp>
        <p:nvSpPr>
          <p:cNvPr id="2088" name="Text Box 40">
            <a:extLst>
              <a:ext uri="{FF2B5EF4-FFF2-40B4-BE49-F238E27FC236}">
                <a16:creationId xmlns:a16="http://schemas.microsoft.com/office/drawing/2014/main" id="{9276B5F8-3B36-4686-B029-614D0A098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99175"/>
            <a:ext cx="3254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14</a:t>
            </a:r>
          </a:p>
        </p:txBody>
      </p:sp>
      <p:sp>
        <p:nvSpPr>
          <p:cNvPr id="2089" name="Text Box 41">
            <a:extLst>
              <a:ext uri="{FF2B5EF4-FFF2-40B4-BE49-F238E27FC236}">
                <a16:creationId xmlns:a16="http://schemas.microsoft.com/office/drawing/2014/main" id="{1729F48D-3E45-4B04-9290-6FCBE1D60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121400"/>
            <a:ext cx="3254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16</a:t>
            </a:r>
          </a:p>
        </p:txBody>
      </p:sp>
      <p:sp>
        <p:nvSpPr>
          <p:cNvPr id="2090" name="Text Box 42">
            <a:extLst>
              <a:ext uri="{FF2B5EF4-FFF2-40B4-BE49-F238E27FC236}">
                <a16:creationId xmlns:a16="http://schemas.microsoft.com/office/drawing/2014/main" id="{4F005FF6-2FBF-4C77-AFBB-DBCC5C9B7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6121400"/>
            <a:ext cx="311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18</a:t>
            </a:r>
          </a:p>
        </p:txBody>
      </p:sp>
      <p:sp>
        <p:nvSpPr>
          <p:cNvPr id="2091" name="Text Box 43">
            <a:extLst>
              <a:ext uri="{FF2B5EF4-FFF2-40B4-BE49-F238E27FC236}">
                <a16:creationId xmlns:a16="http://schemas.microsoft.com/office/drawing/2014/main" id="{862EEABC-74D7-4215-BADF-F75967D11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6121400"/>
            <a:ext cx="3206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20</a:t>
            </a:r>
          </a:p>
        </p:txBody>
      </p:sp>
      <p:sp>
        <p:nvSpPr>
          <p:cNvPr id="2092" name="Text Box 44">
            <a:extLst>
              <a:ext uri="{FF2B5EF4-FFF2-40B4-BE49-F238E27FC236}">
                <a16:creationId xmlns:a16="http://schemas.microsoft.com/office/drawing/2014/main" id="{92D2623E-4326-4821-B9D7-71052B5CD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121400"/>
            <a:ext cx="3206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22</a:t>
            </a:r>
          </a:p>
        </p:txBody>
      </p:sp>
      <p:sp>
        <p:nvSpPr>
          <p:cNvPr id="2093" name="Text Box 45">
            <a:extLst>
              <a:ext uri="{FF2B5EF4-FFF2-40B4-BE49-F238E27FC236}">
                <a16:creationId xmlns:a16="http://schemas.microsoft.com/office/drawing/2014/main" id="{4394B241-EFB8-42A3-A8B0-9F5023B0A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6121400"/>
            <a:ext cx="3587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24</a:t>
            </a:r>
          </a:p>
        </p:txBody>
      </p:sp>
      <p:sp>
        <p:nvSpPr>
          <p:cNvPr id="2097" name="Line 49">
            <a:extLst>
              <a:ext uri="{FF2B5EF4-FFF2-40B4-BE49-F238E27FC236}">
                <a16:creationId xmlns:a16="http://schemas.microsoft.com/office/drawing/2014/main" id="{204D07B7-E3A4-4D16-910C-41152A769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1025" y="5434013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5" name="Line 57">
            <a:extLst>
              <a:ext uri="{FF2B5EF4-FFF2-40B4-BE49-F238E27FC236}">
                <a16:creationId xmlns:a16="http://schemas.microsoft.com/office/drawing/2014/main" id="{23BDB8BC-DC48-4481-9EE9-3652A8C691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2238" y="5638800"/>
            <a:ext cx="865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6" name="Line 58">
            <a:extLst>
              <a:ext uri="{FF2B5EF4-FFF2-40B4-BE49-F238E27FC236}">
                <a16:creationId xmlns:a16="http://schemas.microsoft.com/office/drawing/2014/main" id="{F8C00DA0-6702-48B6-B607-7A86B3F54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5638800"/>
            <a:ext cx="1512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Rectangle 54">
            <a:hlinkClick r:id="rId4"/>
            <a:extLst>
              <a:ext uri="{FF2B5EF4-FFF2-40B4-BE49-F238E27FC236}">
                <a16:creationId xmlns:a16="http://schemas.microsoft.com/office/drawing/2014/main" id="{CDF37422-63C9-4EB2-9E33-E5B2D50BA156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6" name="Rectangle 55">
            <a:hlinkClick r:id="rId4"/>
            <a:extLst>
              <a:ext uri="{FF2B5EF4-FFF2-40B4-BE49-F238E27FC236}">
                <a16:creationId xmlns:a16="http://schemas.microsoft.com/office/drawing/2014/main" id="{E61C242D-F64A-4650-B849-90FB36FEC66B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A81438B4-2886-49D6-B201-43508D976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03" y="933535"/>
            <a:ext cx="7345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Draw a box and whisker for this sample: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A268856-3ACC-46C0-B6C3-0D101531CB99}"/>
              </a:ext>
            </a:extLst>
          </p:cNvPr>
          <p:cNvCxnSpPr/>
          <p:nvPr/>
        </p:nvCxnSpPr>
        <p:spPr>
          <a:xfrm>
            <a:off x="2257425" y="5424661"/>
            <a:ext cx="0" cy="438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2B18194-7E4E-4ACC-A680-0A8D8BA599D5}"/>
              </a:ext>
            </a:extLst>
          </p:cNvPr>
          <p:cNvCxnSpPr/>
          <p:nvPr/>
        </p:nvCxnSpPr>
        <p:spPr>
          <a:xfrm>
            <a:off x="4416764" y="5421313"/>
            <a:ext cx="0" cy="438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CEB7267-D255-4B79-9CA6-CE541CD61114}"/>
              </a:ext>
            </a:extLst>
          </p:cNvPr>
          <p:cNvCxnSpPr/>
          <p:nvPr/>
        </p:nvCxnSpPr>
        <p:spPr>
          <a:xfrm>
            <a:off x="2244413" y="5426853"/>
            <a:ext cx="2176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830C09-9210-4C06-B551-F069B6C04035}"/>
              </a:ext>
            </a:extLst>
          </p:cNvPr>
          <p:cNvCxnSpPr/>
          <p:nvPr/>
        </p:nvCxnSpPr>
        <p:spPr>
          <a:xfrm>
            <a:off x="2237634" y="5852058"/>
            <a:ext cx="2176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4">
            <a:extLst>
              <a:ext uri="{FF2B5EF4-FFF2-40B4-BE49-F238E27FC236}">
                <a16:creationId xmlns:a16="http://schemas.microsoft.com/office/drawing/2014/main" id="{9C2AE217-DB1B-4000-8471-256377ADF78E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11385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Line 59">
            <a:extLst>
              <a:ext uri="{FF2B5EF4-FFF2-40B4-BE49-F238E27FC236}">
                <a16:creationId xmlns:a16="http://schemas.microsoft.com/office/drawing/2014/main" id="{4C185838-705E-4F65-AF19-A55024F5E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7018" y="549706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" name="Line 59">
            <a:extLst>
              <a:ext uri="{FF2B5EF4-FFF2-40B4-BE49-F238E27FC236}">
                <a16:creationId xmlns:a16="http://schemas.microsoft.com/office/drawing/2014/main" id="{09591BE4-86A0-4FC1-A06C-49E309653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7250" y="549706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90588EC-44C3-4DC1-B654-26D40642A2A9}"/>
              </a:ext>
            </a:extLst>
          </p:cNvPr>
          <p:cNvSpPr/>
          <p:nvPr/>
        </p:nvSpPr>
        <p:spPr>
          <a:xfrm>
            <a:off x="139107" y="592087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3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2054" grpId="0"/>
      <p:bldP spid="2055" grpId="0"/>
      <p:bldP spid="2056" grpId="0"/>
      <p:bldP spid="2057" grpId="0"/>
      <p:bldP spid="2058" grpId="0"/>
      <p:bldP spid="2059" grpId="0"/>
      <p:bldP spid="2060" grpId="0"/>
      <p:bldP spid="2070" grpId="0" animBg="1"/>
      <p:bldP spid="2072" grpId="0" animBg="1"/>
      <p:bldP spid="2074" grpId="0" animBg="1"/>
      <p:bldP spid="2076" grpId="0" animBg="1"/>
      <p:bldP spid="2081" grpId="0"/>
      <p:bldP spid="2082" grpId="0"/>
      <p:bldP spid="2083" grpId="0"/>
      <p:bldP spid="2084" grpId="0"/>
      <p:bldP spid="2085" grpId="0"/>
      <p:bldP spid="2086" grpId="0"/>
      <p:bldP spid="2087" grpId="0"/>
      <p:bldP spid="2088" grpId="0"/>
      <p:bldP spid="2089" grpId="0"/>
      <p:bldP spid="2090" grpId="0"/>
      <p:bldP spid="2091" grpId="0"/>
      <p:bldP spid="2092" grpId="0"/>
      <p:bldP spid="2093" grpId="0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CF8DE54B-C84B-4D24-8361-0E24F70C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890178"/>
            <a:ext cx="6427787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Line 6">
            <a:extLst>
              <a:ext uri="{FF2B5EF4-FFF2-40B4-BE49-F238E27FC236}">
                <a16:creationId xmlns:a16="http://schemas.microsoft.com/office/drawing/2014/main" id="{C7410A74-32F1-4465-A0AE-D33945B51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668178"/>
            <a:ext cx="518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BEFD157D-5892-4248-984C-F04133D50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5696753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80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576CE024-24D5-4018-B58C-7E8F6498D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0786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100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32DD5559-21AB-4673-88B8-8525CE8EB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570786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90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3092F4BB-7DC3-43D1-B23F-4E78DF02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8" y="5712628"/>
            <a:ext cx="649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110</a:t>
            </a:r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832F3F20-214C-4BE0-BBC3-1B357B7ED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8" y="4682340"/>
            <a:ext cx="0" cy="64928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55BDE055-148A-4605-826E-085FE24EE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5004603"/>
            <a:ext cx="20161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BFDE8F77-A637-48F0-A8B0-B63A8B3BA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5004603"/>
            <a:ext cx="12969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Rectangle 24">
            <a:hlinkClick r:id="rId3"/>
            <a:extLst>
              <a:ext uri="{FF2B5EF4-FFF2-40B4-BE49-F238E27FC236}">
                <a16:creationId xmlns:a16="http://schemas.microsoft.com/office/drawing/2014/main" id="{9992309F-C89D-4921-AB3B-C9B77D9A9371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4FA170D3-57F5-4461-8C10-A735FE491693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56A71E-A874-4EF5-A4A0-8F0C58C8A1F3}"/>
              </a:ext>
            </a:extLst>
          </p:cNvPr>
          <p:cNvCxnSpPr/>
          <p:nvPr/>
        </p:nvCxnSpPr>
        <p:spPr>
          <a:xfrm>
            <a:off x="4200525" y="4682340"/>
            <a:ext cx="0" cy="65836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575130-B1E6-437B-A922-C7AE7E250217}"/>
              </a:ext>
            </a:extLst>
          </p:cNvPr>
          <p:cNvCxnSpPr/>
          <p:nvPr/>
        </p:nvCxnSpPr>
        <p:spPr>
          <a:xfrm>
            <a:off x="5559283" y="4673260"/>
            <a:ext cx="0" cy="65836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133E0A-E900-4C95-8EB4-058C667BD155}"/>
              </a:ext>
            </a:extLst>
          </p:cNvPr>
          <p:cNvCxnSpPr/>
          <p:nvPr/>
        </p:nvCxnSpPr>
        <p:spPr>
          <a:xfrm>
            <a:off x="4200525" y="4667175"/>
            <a:ext cx="1368425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91567E-786B-4736-A961-15A3154AB81A}"/>
              </a:ext>
            </a:extLst>
          </p:cNvPr>
          <p:cNvCxnSpPr/>
          <p:nvPr/>
        </p:nvCxnSpPr>
        <p:spPr>
          <a:xfrm>
            <a:off x="4200525" y="5340708"/>
            <a:ext cx="1368425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">
            <a:extLst>
              <a:ext uri="{FF2B5EF4-FFF2-40B4-BE49-F238E27FC236}">
                <a16:creationId xmlns:a16="http://schemas.microsoft.com/office/drawing/2014/main" id="{BDCAD7E1-A351-4138-A7C3-CA972154C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64" y="1184704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Given the information below, draw a box and whisker plot. 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A26B04F4-346B-4BC4-A9AC-67E26580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484" y="1690969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Minimum:  82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EF84B9EC-0B6D-4F66-B473-A759B089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484" y="2099769"/>
            <a:ext cx="4092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Lower Quartile:   94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2FC512EC-0635-4065-8738-9C616F29F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331" y="2538358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Median:   95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5F4F331A-2945-43DE-B968-6FA04BC6B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908" y="2982238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Upper Quartiles:   102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08F9E1E0-AA51-4E6F-8D57-8B6ED2B7A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908" y="3446548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Maximum:   110</a:t>
            </a: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11018AAA-0DD1-4FF2-8587-AED0A8DFF5E6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11385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Line 59">
            <a:extLst>
              <a:ext uri="{FF2B5EF4-FFF2-40B4-BE49-F238E27FC236}">
                <a16:creationId xmlns:a16="http://schemas.microsoft.com/office/drawing/2014/main" id="{10AB5D72-7E6B-496A-B45F-E61CF2F3A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436" y="4869792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59">
            <a:extLst>
              <a:ext uri="{FF2B5EF4-FFF2-40B4-BE49-F238E27FC236}">
                <a16:creationId xmlns:a16="http://schemas.microsoft.com/office/drawing/2014/main" id="{3F194B08-3B0D-4946-A685-B6AC03EDD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2462" y="4869792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226CCC-FC2A-4372-96B3-3708A4A80AD5}"/>
              </a:ext>
            </a:extLst>
          </p:cNvPr>
          <p:cNvSpPr/>
          <p:nvPr/>
        </p:nvSpPr>
        <p:spPr>
          <a:xfrm>
            <a:off x="230882" y="81647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4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  <p:bldP spid="3081" grpId="0"/>
      <p:bldP spid="3082" grpId="0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9DEC65-E935-949E-6075-E17380594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377440"/>
            <a:ext cx="1795780" cy="4160520"/>
          </a:xfrm>
          <a:prstGeom prst="rect">
            <a:avLst/>
          </a:prstGeom>
        </p:spPr>
      </p:pic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381E824-AD46-41FA-B4F2-691A39196F2F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stat</a:t>
            </a:r>
            <a:endParaRPr lang="en-GB" dirty="0"/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0BF356E6-8D59-497C-8A1C-3DAB065C9440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08C52245-E74B-4F70-9EB6-4FA3BF8BB99B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64799B-040A-A9A3-6EB6-A9DFB49DA9D3}"/>
              </a:ext>
            </a:extLst>
          </p:cNvPr>
          <p:cNvSpPr/>
          <p:nvPr/>
        </p:nvSpPr>
        <p:spPr>
          <a:xfrm>
            <a:off x="3255963" y="2376430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6886FE-CDF7-48B4-A8F2-45D19DE436E0}" vid="{373654BB-9A06-437F-ADB5-89B4FE0E0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865</TotalTime>
  <Words>2024</Words>
  <Application>Microsoft Office PowerPoint</Application>
  <PresentationFormat>On-screen Show (4:3)</PresentationFormat>
  <Paragraphs>409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Courier New</vt:lpstr>
      <vt:lpstr>Times New Roman</vt:lpstr>
      <vt:lpstr>Wingdings</vt:lpstr>
      <vt:lpstr>Wingdings 2</vt:lpstr>
      <vt:lpstr>Theme1</vt:lpstr>
      <vt:lpstr>Box and whisker plots</vt:lpstr>
      <vt:lpstr>Box and whisker plots</vt:lpstr>
      <vt:lpstr>A box-and-whisker diagram</vt:lpstr>
      <vt:lpstr>A box-and-whisker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Parallel Box and whisker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Academia Britanica Cuscatleca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Box and whisker plots</dc:title>
  <dc:creator>Information Technology</dc:creator>
  <cp:lastModifiedBy>Orlando Hurtado</cp:lastModifiedBy>
  <cp:revision>22</cp:revision>
  <dcterms:created xsi:type="dcterms:W3CDTF">2007-05-14T13:29:12Z</dcterms:created>
  <dcterms:modified xsi:type="dcterms:W3CDTF">2023-08-08T13:37:26Z</dcterms:modified>
</cp:coreProperties>
</file>