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9"/>
  </p:notesMasterIdLst>
  <p:sldIdLst>
    <p:sldId id="260" r:id="rId2"/>
    <p:sldId id="257" r:id="rId3"/>
    <p:sldId id="300" r:id="rId4"/>
    <p:sldId id="304" r:id="rId5"/>
    <p:sldId id="295" r:id="rId6"/>
    <p:sldId id="296" r:id="rId7"/>
    <p:sldId id="29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AF3408"/>
    <a:srgbClr val="CC6600"/>
    <a:srgbClr val="00FF00"/>
    <a:srgbClr val="CC00FF"/>
    <a:srgbClr val="FFFF00"/>
    <a:srgbClr val="0000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9" autoAdjust="0"/>
    <p:restoredTop sz="94683" autoAdjust="0"/>
  </p:normalViewPr>
  <p:slideViewPr>
    <p:cSldViewPr>
      <p:cViewPr varScale="1">
        <p:scale>
          <a:sx n="64" d="100"/>
          <a:sy n="64" d="100"/>
        </p:scale>
        <p:origin x="15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14C38-C311-47B1-A73F-7B4F8213E508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49463-D76E-4B44-B066-84804A5D3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550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49463-D76E-4B44-B066-84804A5D31C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014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49463-D76E-4B44-B066-84804A5D31C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608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49463-D76E-4B44-B066-84804A5D31C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178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endParaRPr lang="en-US" alt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7795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726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8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64605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93867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9637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0260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3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600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9173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0322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D70C333-087E-486C-9ED3-6A892B45CD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2133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127250" y="1916832"/>
            <a:ext cx="539707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alt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Histograms</a:t>
            </a: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467544" y="3789040"/>
            <a:ext cx="822960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0900" indent="-850900" eaLnBrk="1" hangingPunct="1">
              <a:buNone/>
            </a:pPr>
            <a:r>
              <a:rPr lang="en-GB" altLang="en-US" sz="2400" dirty="0"/>
              <a:t>LO: To draw frequency histograms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12160" y="260648"/>
            <a:ext cx="2476500" cy="476250"/>
          </a:xfrm>
        </p:spPr>
        <p:txBody>
          <a:bodyPr/>
          <a:lstStyle/>
          <a:p>
            <a:fld id="{CF062C37-1146-474C-9557-E9321C934496}" type="datetime4">
              <a:rPr lang="en-US" altLang="en-US" sz="1800" smtClean="0"/>
              <a:t>September 18, 2020</a:t>
            </a:fld>
            <a:endParaRPr lang="en-US" altLang="en-US" sz="1800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88F9F499-AC58-4DF8-9562-F4EB81CBD9A5}"/>
              </a:ext>
            </a:extLst>
          </p:cNvPr>
          <p:cNvSpPr/>
          <p:nvPr/>
        </p:nvSpPr>
        <p:spPr>
          <a:xfrm>
            <a:off x="8061938" y="612685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B1DDF88E-1C1E-4D1F-9019-971FD55E2A7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90675" y="124170"/>
            <a:ext cx="7772400" cy="778098"/>
          </a:xfrm>
        </p:spPr>
        <p:txBody>
          <a:bodyPr/>
          <a:lstStyle/>
          <a:p>
            <a:r>
              <a:rPr lang="en-GB" altLang="en-US" dirty="0"/>
              <a:t>Histogram</a:t>
            </a:r>
            <a:endParaRPr lang="en-US" alt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2262572" y="1900856"/>
            <a:ext cx="4618856" cy="43095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altLang="en-US" sz="2400" dirty="0"/>
              <a:t>Frequency histogram</a:t>
            </a:r>
            <a:endParaRPr lang="en-US" altLang="en-US" sz="2400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490675" y="1086642"/>
            <a:ext cx="8229600" cy="759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dirty="0"/>
              <a:t>There are two types of histograms: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2296047" y="2519696"/>
            <a:ext cx="5410944" cy="5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en-US" sz="2400" dirty="0"/>
              <a:t>Frequency density histogram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6E91744-E284-4604-B942-30AF9D8F8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157362"/>
            <a:ext cx="8229600" cy="84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For this course we only need to study the Frequency histogram.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7B5C0F92-ADBE-4852-9361-5553CAF53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66" y="4064905"/>
            <a:ext cx="8229600" cy="84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A </a:t>
            </a:r>
            <a:r>
              <a:rPr lang="en-GB" altLang="en-US" sz="2400" b="1" dirty="0">
                <a:solidFill>
                  <a:srgbClr val="FF0000"/>
                </a:solidFill>
              </a:rPr>
              <a:t>frequency histogram </a:t>
            </a:r>
            <a:r>
              <a:rPr lang="en-GB" altLang="en-US" sz="2400" dirty="0"/>
              <a:t>or just </a:t>
            </a:r>
            <a:r>
              <a:rPr lang="en-GB" altLang="en-US" sz="2400" b="1" dirty="0">
                <a:solidFill>
                  <a:srgbClr val="FF0000"/>
                </a:solidFill>
              </a:rPr>
              <a:t>histogram</a:t>
            </a:r>
            <a:r>
              <a:rPr lang="en-GB" altLang="en-US" sz="2400" dirty="0"/>
              <a:t> is used to display grouped continuous data.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8399C44-3329-44C8-828B-E0FEB41C9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561" y="5012086"/>
            <a:ext cx="8229600" cy="122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It is similar to a bar graph, but the bars are joined together and the values at the edges of the bars indicate the boundaries of each class interval.</a:t>
            </a: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F80CF347-77F9-4187-8D8B-AF2321B5FB5B}"/>
              </a:ext>
            </a:extLst>
          </p:cNvPr>
          <p:cNvSpPr/>
          <p:nvPr/>
        </p:nvSpPr>
        <p:spPr>
          <a:xfrm>
            <a:off x="8060468" y="8021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4E7FAA5F-5968-436C-BA43-68838882A1B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 bldLvl="2"/>
      <p:bldP spid="6" grpId="0" build="p" bldLvl="2"/>
      <p:bldP spid="7" grpId="0" build="p" bldLvl="2"/>
      <p:bldP spid="8" grpId="0" build="p" bldLvl="2"/>
      <p:bldP spid="9" grpId="0" build="p" bldLvl="2"/>
      <p:bldP spid="10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48BD5F5-0D0D-42E9-AEFC-BC2760D53012}"/>
              </a:ext>
            </a:extLst>
          </p:cNvPr>
          <p:cNvGrpSpPr/>
          <p:nvPr/>
        </p:nvGrpSpPr>
        <p:grpSpPr>
          <a:xfrm>
            <a:off x="4577667" y="3485471"/>
            <a:ext cx="4372841" cy="2286000"/>
            <a:chOff x="4577667" y="3485471"/>
            <a:chExt cx="4372841" cy="2286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4577667" y="3485471"/>
              <a:ext cx="3200400" cy="2286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577667" y="3485471"/>
              <a:ext cx="3474721" cy="3657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6532228" y="3485471"/>
              <a:ext cx="0" cy="2286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4577668" y="3845511"/>
              <a:ext cx="347472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3" name="Rectangle 92"/>
            <p:cNvSpPr/>
            <p:nvPr/>
          </p:nvSpPr>
          <p:spPr bwMode="auto">
            <a:xfrm>
              <a:off x="7761788" y="3485471"/>
              <a:ext cx="1153853" cy="2286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761788" y="3485471"/>
              <a:ext cx="1153854" cy="3657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7761788" y="3855780"/>
              <a:ext cx="118872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0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756175" y="1953582"/>
            <a:ext cx="8101219" cy="8575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2400" dirty="0"/>
              <a:t>4.9   5.6   7.2   6.7   3.1   4.6   6.0   5.0   3.7   7.3</a:t>
            </a:r>
          </a:p>
          <a:p>
            <a:pPr marL="0" indent="0">
              <a:buNone/>
            </a:pPr>
            <a:r>
              <a:rPr lang="en-GB" altLang="en-US" sz="2400" dirty="0"/>
              <a:t>6.0   5.4   4.2   6.6   4.7   5.8   4.4   3.6   4.2   5.4</a:t>
            </a:r>
            <a:endParaRPr lang="en-US" alt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866298" y="3485471"/>
            <a:ext cx="1411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Weight (lbs)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27812" y="3471458"/>
            <a:ext cx="646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Tally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30547" y="4283279"/>
            <a:ext cx="1125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w &lt; 5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27252" y="3917519"/>
            <a:ext cx="1125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w &lt; 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27252" y="4649039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30546" y="5014799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7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27252" y="5380559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8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 flipH="1">
            <a:off x="6592824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61788" y="3471458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8138160" y="393368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8138160" y="429935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8138160" y="46643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8138605" y="503029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8138160" y="539603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 5"/>
          <p:cNvSpPr txBox="1">
            <a:spLocks noChangeArrowheads="1"/>
          </p:cNvSpPr>
          <p:nvPr/>
        </p:nvSpPr>
        <p:spPr bwMode="auto">
          <a:xfrm>
            <a:off x="183841" y="3608010"/>
            <a:ext cx="4283899" cy="851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First we decide on how many classes we need.</a:t>
            </a: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436323" y="105620"/>
            <a:ext cx="7772400" cy="778098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dirty="0"/>
              <a:t>Frequency histogram</a:t>
            </a:r>
            <a:endParaRPr lang="en-US" altLang="en-US" dirty="0"/>
          </a:p>
        </p:txBody>
      </p:sp>
      <p:sp>
        <p:nvSpPr>
          <p:cNvPr id="44" name="Rectangle 5">
            <a:extLst>
              <a:ext uri="{FF2B5EF4-FFF2-40B4-BE49-F238E27FC236}">
                <a16:creationId xmlns:a16="http://schemas.microsoft.com/office/drawing/2014/main" id="{09551A1F-C1DC-468A-A4D5-762BF1355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993" y="2804989"/>
            <a:ext cx="8533110" cy="857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Organise the data using a frequency table, and graph the data using a histogram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5">
                <a:extLst>
                  <a:ext uri="{FF2B5EF4-FFF2-40B4-BE49-F238E27FC236}">
                    <a16:creationId xmlns:a16="http://schemas.microsoft.com/office/drawing/2014/main" id="{804343DA-F9F4-4400-9609-BCE7A5E094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500" y="4377808"/>
                <a:ext cx="4386044" cy="11874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l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¡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l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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eaLnBrk="1" hangingPunct="1">
                  <a:buNone/>
                </a:pPr>
                <a:r>
                  <a:rPr lang="en-GB" altLang="en-US" sz="2400" dirty="0"/>
                  <a:t>As a rule of thumb we use approximately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GB" altLang="en-US" sz="2400" dirty="0"/>
                  <a:t> classes for a data set of </a:t>
                </a:r>
                <a:r>
                  <a:rPr lang="en-GB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GB" altLang="en-US" sz="2400" dirty="0"/>
                  <a:t> individuals</a:t>
                </a:r>
              </a:p>
            </p:txBody>
          </p:sp>
        </mc:Choice>
        <mc:Fallback xmlns="">
          <p:sp>
            <p:nvSpPr>
              <p:cNvPr id="46" name="Rectangle 5">
                <a:extLst>
                  <a:ext uri="{FF2B5EF4-FFF2-40B4-BE49-F238E27FC236}">
                    <a16:creationId xmlns:a16="http://schemas.microsoft.com/office/drawing/2014/main" id="{804343DA-F9F4-4400-9609-BCE7A5E094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0500" y="4377808"/>
                <a:ext cx="4386044" cy="1187417"/>
              </a:xfrm>
              <a:prstGeom prst="rect">
                <a:avLst/>
              </a:prstGeom>
              <a:blipFill>
                <a:blip r:embed="rId3"/>
                <a:stretch>
                  <a:fillRect l="-2225" t="-4103" r="-2225" b="-123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1A9F2C3-3F2D-413F-8B56-CEFCFF865C97}"/>
                  </a:ext>
                </a:extLst>
              </p:cNvPr>
              <p:cNvSpPr txBox="1"/>
              <p:nvPr/>
            </p:nvSpPr>
            <p:spPr>
              <a:xfrm>
                <a:off x="675696" y="5512766"/>
                <a:ext cx="2191461" cy="5052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rad>
                      <m:r>
                        <a:rPr lang="en-US" altLang="en-US" sz="2400" b="0" i="1" smtClean="0">
                          <a:latin typeface="Cambria Math" panose="02040503050406030204" pitchFamily="18" charset="0"/>
                        </a:rPr>
                        <m:t> ≈4.5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1A9F2C3-3F2D-413F-8B56-CEFCFF865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96" y="5512766"/>
                <a:ext cx="2191461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5">
            <a:extLst>
              <a:ext uri="{FF2B5EF4-FFF2-40B4-BE49-F238E27FC236}">
                <a16:creationId xmlns:a16="http://schemas.microsoft.com/office/drawing/2014/main" id="{9130D4C6-5E92-472D-A8A9-306BBB389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993" y="6002560"/>
            <a:ext cx="3474721" cy="505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We will use 5 classes.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11313FF-5320-4164-92F2-97B8A3F27D26}"/>
              </a:ext>
            </a:extLst>
          </p:cNvPr>
          <p:cNvCxnSpPr/>
          <p:nvPr/>
        </p:nvCxnSpPr>
        <p:spPr>
          <a:xfrm flipV="1">
            <a:off x="899592" y="2019004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BDF9011-3207-4FFA-9CA0-A66A13F8404D}"/>
              </a:ext>
            </a:extLst>
          </p:cNvPr>
          <p:cNvCxnSpPr/>
          <p:nvPr/>
        </p:nvCxnSpPr>
        <p:spPr>
          <a:xfrm flipV="1">
            <a:off x="1548263" y="2035867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BCC3B3F-7463-47D6-BBE4-D410D6ECDFAF}"/>
              </a:ext>
            </a:extLst>
          </p:cNvPr>
          <p:cNvCxnSpPr/>
          <p:nvPr/>
        </p:nvCxnSpPr>
        <p:spPr>
          <a:xfrm flipV="1">
            <a:off x="2336432" y="2028721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0183B3D-C6D7-4E5B-80A2-C9FAAE08CBBE}"/>
              </a:ext>
            </a:extLst>
          </p:cNvPr>
          <p:cNvCxnSpPr/>
          <p:nvPr/>
        </p:nvCxnSpPr>
        <p:spPr>
          <a:xfrm flipV="1">
            <a:off x="3048494" y="2028847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F05AEBF-C66A-4C79-8CAB-2FD447FDF58A}"/>
              </a:ext>
            </a:extLst>
          </p:cNvPr>
          <p:cNvCxnSpPr/>
          <p:nvPr/>
        </p:nvCxnSpPr>
        <p:spPr>
          <a:xfrm flipV="1">
            <a:off x="3749436" y="2035867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1AA6910-AA91-482A-915D-99780F002228}"/>
              </a:ext>
            </a:extLst>
          </p:cNvPr>
          <p:cNvCxnSpPr/>
          <p:nvPr/>
        </p:nvCxnSpPr>
        <p:spPr>
          <a:xfrm flipV="1">
            <a:off x="4454946" y="2019103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2EBE8BC-8A87-4BBF-AA82-A776F635B9A6}"/>
              </a:ext>
            </a:extLst>
          </p:cNvPr>
          <p:cNvCxnSpPr/>
          <p:nvPr/>
        </p:nvCxnSpPr>
        <p:spPr>
          <a:xfrm flipV="1">
            <a:off x="5162440" y="2035867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19141B3-78B4-4170-98B4-910C61A4F10C}"/>
              </a:ext>
            </a:extLst>
          </p:cNvPr>
          <p:cNvCxnSpPr/>
          <p:nvPr/>
        </p:nvCxnSpPr>
        <p:spPr>
          <a:xfrm flipV="1">
            <a:off x="5885900" y="2025659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1BA31EF-3C9A-433A-839A-A288D32F4169}"/>
              </a:ext>
            </a:extLst>
          </p:cNvPr>
          <p:cNvCxnSpPr/>
          <p:nvPr/>
        </p:nvCxnSpPr>
        <p:spPr>
          <a:xfrm flipV="1">
            <a:off x="6603848" y="2026940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6D266E3-EFF2-4A8E-87D1-395A1790F781}"/>
              </a:ext>
            </a:extLst>
          </p:cNvPr>
          <p:cNvCxnSpPr/>
          <p:nvPr/>
        </p:nvCxnSpPr>
        <p:spPr>
          <a:xfrm flipV="1">
            <a:off x="7352980" y="2015195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E447520-12E7-4003-8AB4-4327F7A1E3E9}"/>
              </a:ext>
            </a:extLst>
          </p:cNvPr>
          <p:cNvCxnSpPr/>
          <p:nvPr/>
        </p:nvCxnSpPr>
        <p:spPr>
          <a:xfrm flipV="1">
            <a:off x="921823" y="2481934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5B42BCF-9DDF-47B4-8947-7DB4BAEE193D}"/>
              </a:ext>
            </a:extLst>
          </p:cNvPr>
          <p:cNvCxnSpPr/>
          <p:nvPr/>
        </p:nvCxnSpPr>
        <p:spPr>
          <a:xfrm flipV="1">
            <a:off x="1633885" y="2481934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4FC043B-83BF-43CB-8464-355BF3B6BEF0}"/>
              </a:ext>
            </a:extLst>
          </p:cNvPr>
          <p:cNvCxnSpPr/>
          <p:nvPr/>
        </p:nvCxnSpPr>
        <p:spPr>
          <a:xfrm flipV="1">
            <a:off x="2363522" y="2456773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E04533E-3836-4B4E-9220-87788D1BAA73}"/>
              </a:ext>
            </a:extLst>
          </p:cNvPr>
          <p:cNvCxnSpPr/>
          <p:nvPr/>
        </p:nvCxnSpPr>
        <p:spPr>
          <a:xfrm flipV="1">
            <a:off x="3093159" y="2459120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EA26545-0895-4B22-BAED-85A3484F42F3}"/>
              </a:ext>
            </a:extLst>
          </p:cNvPr>
          <p:cNvCxnSpPr/>
          <p:nvPr/>
        </p:nvCxnSpPr>
        <p:spPr>
          <a:xfrm flipV="1">
            <a:off x="3741830" y="2461869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5C8ACAF-01B1-4E61-B64C-042BEA05E21D}"/>
              </a:ext>
            </a:extLst>
          </p:cNvPr>
          <p:cNvCxnSpPr/>
          <p:nvPr/>
        </p:nvCxnSpPr>
        <p:spPr>
          <a:xfrm flipV="1">
            <a:off x="4493548" y="2459120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2F2DB70D-1C9B-4CE3-8F8B-76FBE7B546B2}"/>
              </a:ext>
            </a:extLst>
          </p:cNvPr>
          <p:cNvCxnSpPr/>
          <p:nvPr/>
        </p:nvCxnSpPr>
        <p:spPr>
          <a:xfrm flipV="1">
            <a:off x="5201104" y="2446574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939325DA-7957-4CF4-B272-1987338444EA}"/>
              </a:ext>
            </a:extLst>
          </p:cNvPr>
          <p:cNvCxnSpPr/>
          <p:nvPr/>
        </p:nvCxnSpPr>
        <p:spPr>
          <a:xfrm flipV="1">
            <a:off x="5832356" y="2479122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67678FB-2B7F-4765-BCF4-1AA8337E9C1F}"/>
              </a:ext>
            </a:extLst>
          </p:cNvPr>
          <p:cNvCxnSpPr/>
          <p:nvPr/>
        </p:nvCxnSpPr>
        <p:spPr>
          <a:xfrm flipV="1">
            <a:off x="6647900" y="2481934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03B5E90-9EB2-4047-9D71-0F5CFE6738A4}"/>
              </a:ext>
            </a:extLst>
          </p:cNvPr>
          <p:cNvCxnSpPr/>
          <p:nvPr/>
        </p:nvCxnSpPr>
        <p:spPr>
          <a:xfrm flipV="1">
            <a:off x="7363101" y="2486625"/>
            <a:ext cx="365760" cy="2743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03647A53-F1B5-4F43-8DEF-305D56ECC1D5}"/>
              </a:ext>
            </a:extLst>
          </p:cNvPr>
          <p:cNvSpPr/>
          <p:nvPr/>
        </p:nvSpPr>
        <p:spPr>
          <a:xfrm flipH="1">
            <a:off x="6592824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AF6436-21C6-4B45-8F83-82641BB8F53B}"/>
              </a:ext>
            </a:extLst>
          </p:cNvPr>
          <p:cNvSpPr/>
          <p:nvPr/>
        </p:nvSpPr>
        <p:spPr>
          <a:xfrm flipH="1">
            <a:off x="6592824" y="537667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854E88-8279-43CE-A09F-482966EF3E67}"/>
              </a:ext>
            </a:extLst>
          </p:cNvPr>
          <p:cNvSpPr/>
          <p:nvPr/>
        </p:nvSpPr>
        <p:spPr>
          <a:xfrm flipH="1">
            <a:off x="6592824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16D8211-BB9D-4680-B53D-174F155055F9}"/>
              </a:ext>
            </a:extLst>
          </p:cNvPr>
          <p:cNvSpPr/>
          <p:nvPr/>
        </p:nvSpPr>
        <p:spPr>
          <a:xfrm flipH="1">
            <a:off x="6693408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6D31CC-5EFC-4A52-9D37-026922C35DB1}"/>
              </a:ext>
            </a:extLst>
          </p:cNvPr>
          <p:cNvSpPr/>
          <p:nvPr/>
        </p:nvSpPr>
        <p:spPr>
          <a:xfrm flipH="1">
            <a:off x="7050024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FB98C50-C3CA-4EEB-B6EA-193637A6E59C}"/>
              </a:ext>
            </a:extLst>
          </p:cNvPr>
          <p:cNvSpPr/>
          <p:nvPr/>
        </p:nvSpPr>
        <p:spPr>
          <a:xfrm flipH="1">
            <a:off x="6803136" y="391363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4C5A18F-BB44-4CC0-A78A-D13E256787F7}"/>
              </a:ext>
            </a:extLst>
          </p:cNvPr>
          <p:cNvSpPr/>
          <p:nvPr/>
        </p:nvSpPr>
        <p:spPr>
          <a:xfrm flipH="1">
            <a:off x="6583680" y="391363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010C0E2-7ED2-4D42-AAB9-CCE06CE21B37}"/>
              </a:ext>
            </a:extLst>
          </p:cNvPr>
          <p:cNvSpPr/>
          <p:nvPr/>
        </p:nvSpPr>
        <p:spPr>
          <a:xfrm flipH="1">
            <a:off x="6693408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FB832CA-AFED-4C54-99EF-357ED18ED8C3}"/>
              </a:ext>
            </a:extLst>
          </p:cNvPr>
          <p:cNvSpPr/>
          <p:nvPr/>
        </p:nvSpPr>
        <p:spPr>
          <a:xfrm flipH="1">
            <a:off x="6803136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DEF4CFF-DA6F-4B20-BD08-74A8CE509A5F}"/>
              </a:ext>
            </a:extLst>
          </p:cNvPr>
          <p:cNvSpPr/>
          <p:nvPr/>
        </p:nvSpPr>
        <p:spPr>
          <a:xfrm flipH="1">
            <a:off x="6803136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114216A-8D32-4ED7-96C1-E9CC1E76F69F}"/>
              </a:ext>
            </a:extLst>
          </p:cNvPr>
          <p:cNvSpPr/>
          <p:nvPr/>
        </p:nvSpPr>
        <p:spPr>
          <a:xfrm flipH="1">
            <a:off x="6912864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C950853-F28C-4843-B5FF-F6DA0984DC43}"/>
              </a:ext>
            </a:extLst>
          </p:cNvPr>
          <p:cNvSpPr/>
          <p:nvPr/>
        </p:nvSpPr>
        <p:spPr>
          <a:xfrm flipH="1">
            <a:off x="6693408" y="391363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E0CEA9B-8B31-47D0-A3C8-0F0A33BCA5BF}"/>
              </a:ext>
            </a:extLst>
          </p:cNvPr>
          <p:cNvSpPr/>
          <p:nvPr/>
        </p:nvSpPr>
        <p:spPr>
          <a:xfrm flipH="1">
            <a:off x="6693408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6AED52A-36E6-47D5-AE0E-88148D3E31E7}"/>
              </a:ext>
            </a:extLst>
          </p:cNvPr>
          <p:cNvSpPr/>
          <p:nvPr/>
        </p:nvSpPr>
        <p:spPr>
          <a:xfrm flipH="1">
            <a:off x="6693408" y="5375597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8DC926E-6139-4F24-BD41-69E2FC4243A0}"/>
              </a:ext>
            </a:extLst>
          </p:cNvPr>
          <p:cNvSpPr/>
          <p:nvPr/>
        </p:nvSpPr>
        <p:spPr>
          <a:xfrm flipH="1">
            <a:off x="6912864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5C6135-4792-4038-B4DF-297B589516CA}"/>
              </a:ext>
            </a:extLst>
          </p:cNvPr>
          <p:cNvSpPr/>
          <p:nvPr/>
        </p:nvSpPr>
        <p:spPr>
          <a:xfrm flipH="1">
            <a:off x="6912864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2C264C-4D7F-445F-9FA8-9B19C4F0A18F}"/>
              </a:ext>
            </a:extLst>
          </p:cNvPr>
          <p:cNvSpPr/>
          <p:nvPr/>
        </p:nvSpPr>
        <p:spPr>
          <a:xfrm flipH="1">
            <a:off x="6803529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842D3C7-1D9D-4BAA-9605-52ECA0699687}"/>
              </a:ext>
            </a:extLst>
          </p:cNvPr>
          <p:cNvCxnSpPr/>
          <p:nvPr/>
        </p:nvCxnSpPr>
        <p:spPr>
          <a:xfrm>
            <a:off x="6724962" y="4411758"/>
            <a:ext cx="301518" cy="126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797350B3-D0CE-4572-9A0A-978B8B34ED2D}"/>
              </a:ext>
            </a:extLst>
          </p:cNvPr>
          <p:cNvCxnSpPr/>
          <p:nvPr/>
        </p:nvCxnSpPr>
        <p:spPr>
          <a:xfrm>
            <a:off x="6729984" y="4773794"/>
            <a:ext cx="301518" cy="126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hlinkClick r:id="rId5"/>
            <a:extLst>
              <a:ext uri="{FF2B5EF4-FFF2-40B4-BE49-F238E27FC236}">
                <a16:creationId xmlns:a16="http://schemas.microsoft.com/office/drawing/2014/main" id="{4B8EBDE2-2C98-4F3A-81EA-16A23C6EAB4B}"/>
              </a:ext>
            </a:extLst>
          </p:cNvPr>
          <p:cNvSpPr/>
          <p:nvPr/>
        </p:nvSpPr>
        <p:spPr>
          <a:xfrm>
            <a:off x="8060468" y="8021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hlinkClick r:id="rId5"/>
            <a:extLst>
              <a:ext uri="{FF2B5EF4-FFF2-40B4-BE49-F238E27FC236}">
                <a16:creationId xmlns:a16="http://schemas.microsoft.com/office/drawing/2014/main" id="{B4BA0E72-DBBB-45F6-8576-01979647576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BBB1EA8-2761-4DB9-9EBC-58CD49FF6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74554"/>
            <a:ext cx="8749890" cy="1187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A sample of 20 new born babies was randomly selected in a Latin American country. The weight was measured in pounds (lbs), and the results are listed here:</a:t>
            </a:r>
          </a:p>
        </p:txBody>
      </p:sp>
    </p:spTree>
    <p:extLst>
      <p:ext uri="{BB962C8B-B14F-4D97-AF65-F5344CB8AC3E}">
        <p14:creationId xmlns:p14="http://schemas.microsoft.com/office/powerpoint/2010/main" val="280464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5" grpId="0"/>
      <p:bldP spid="16" grpId="0"/>
      <p:bldP spid="17" grpId="0"/>
      <p:bldP spid="18" grpId="0"/>
      <p:bldP spid="25" grpId="0"/>
      <p:bldP spid="100" grpId="0"/>
      <p:bldP spid="102" grpId="0"/>
      <p:bldP spid="103" grpId="0"/>
      <p:bldP spid="104" grpId="0"/>
      <p:bldP spid="105" grpId="0"/>
      <p:bldP spid="107" grpId="0"/>
      <p:bldP spid="116" grpId="0" build="p" bldLvl="2"/>
      <p:bldP spid="46" grpId="0" build="p" bldLvl="2"/>
      <p:bldP spid="47" grpId="0"/>
      <p:bldP spid="48" grpId="0" build="p" bldLvl="2"/>
      <p:bldP spid="11" grpId="0"/>
      <p:bldP spid="14" grpId="0"/>
      <p:bldP spid="20" grpId="0"/>
      <p:bldP spid="21" grpId="0"/>
      <p:bldP spid="22" grpId="0"/>
      <p:bldP spid="23" grpId="0"/>
      <p:bldP spid="24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48BD5F5-0D0D-42E9-AEFC-BC2760D53012}"/>
              </a:ext>
            </a:extLst>
          </p:cNvPr>
          <p:cNvGrpSpPr/>
          <p:nvPr/>
        </p:nvGrpSpPr>
        <p:grpSpPr>
          <a:xfrm>
            <a:off x="4577667" y="3485471"/>
            <a:ext cx="4372841" cy="2286000"/>
            <a:chOff x="4577667" y="3485471"/>
            <a:chExt cx="4372841" cy="2286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4577667" y="3485471"/>
              <a:ext cx="3200400" cy="2286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577667" y="3485471"/>
              <a:ext cx="3474721" cy="3657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6532228" y="3485471"/>
              <a:ext cx="0" cy="2286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4577668" y="3845511"/>
              <a:ext cx="347472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3" name="Rectangle 92"/>
            <p:cNvSpPr/>
            <p:nvPr/>
          </p:nvSpPr>
          <p:spPr bwMode="auto">
            <a:xfrm>
              <a:off x="7761788" y="3485471"/>
              <a:ext cx="1153853" cy="2286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761788" y="3485471"/>
              <a:ext cx="1153854" cy="3657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7761788" y="3855780"/>
              <a:ext cx="118872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0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756175" y="1953582"/>
            <a:ext cx="8101219" cy="8575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2400" dirty="0"/>
              <a:t>4.9   5.6   7.2   6.7   3.1   4.6   6.0   5.0   3.7   7.3</a:t>
            </a:r>
          </a:p>
          <a:p>
            <a:pPr marL="0" indent="0">
              <a:buNone/>
            </a:pPr>
            <a:r>
              <a:rPr lang="en-GB" altLang="en-US" sz="2400" dirty="0"/>
              <a:t>6.0   5.4   4.2   6.6   4.7   5.8   4.4   3.6   4.2   5.4</a:t>
            </a:r>
            <a:endParaRPr lang="en-US" alt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866298" y="3485471"/>
            <a:ext cx="1411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Weight (lbs)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27812" y="3471458"/>
            <a:ext cx="646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Tally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30547" y="4283279"/>
            <a:ext cx="1125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w &lt; 5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27252" y="3917519"/>
            <a:ext cx="1125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w &lt; 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27252" y="4649039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30546" y="5014799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7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27252" y="5380559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8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 flipH="1">
            <a:off x="6592824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90" name="Rectangle 5"/>
          <p:cNvSpPr txBox="1">
            <a:spLocks noChangeArrowheads="1"/>
          </p:cNvSpPr>
          <p:nvPr/>
        </p:nvSpPr>
        <p:spPr bwMode="auto">
          <a:xfrm>
            <a:off x="107504" y="774554"/>
            <a:ext cx="8749890" cy="1187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A sample of 20 new born babies was randomly selected in a Latin American country. The weight was measured in pounds (lbs), and the results are listed here: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61788" y="3471458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8138160" y="393368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8138160" y="429935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8138160" y="46643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8138605" y="503029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8138160" y="539603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436323" y="105620"/>
            <a:ext cx="7772400" cy="778098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dirty="0"/>
              <a:t>Frequency histogram</a:t>
            </a:r>
            <a:endParaRPr lang="en-US" altLang="en-US" dirty="0"/>
          </a:p>
        </p:txBody>
      </p:sp>
      <p:sp>
        <p:nvSpPr>
          <p:cNvPr id="44" name="Rectangle 5">
            <a:extLst>
              <a:ext uri="{FF2B5EF4-FFF2-40B4-BE49-F238E27FC236}">
                <a16:creationId xmlns:a16="http://schemas.microsoft.com/office/drawing/2014/main" id="{09551A1F-C1DC-468A-A4D5-762BF1355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993" y="2804989"/>
            <a:ext cx="8533110" cy="857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Organise the data using a frequency table, and graph the data using a histogram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647A53-F1B5-4F43-8DEF-305D56ECC1D5}"/>
              </a:ext>
            </a:extLst>
          </p:cNvPr>
          <p:cNvSpPr/>
          <p:nvPr/>
        </p:nvSpPr>
        <p:spPr>
          <a:xfrm flipH="1">
            <a:off x="6592824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AF6436-21C6-4B45-8F83-82641BB8F53B}"/>
              </a:ext>
            </a:extLst>
          </p:cNvPr>
          <p:cNvSpPr/>
          <p:nvPr/>
        </p:nvSpPr>
        <p:spPr>
          <a:xfrm flipH="1">
            <a:off x="6592824" y="537667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854E88-8279-43CE-A09F-482966EF3E67}"/>
              </a:ext>
            </a:extLst>
          </p:cNvPr>
          <p:cNvSpPr/>
          <p:nvPr/>
        </p:nvSpPr>
        <p:spPr>
          <a:xfrm flipH="1">
            <a:off x="6592824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16D8211-BB9D-4680-B53D-174F155055F9}"/>
              </a:ext>
            </a:extLst>
          </p:cNvPr>
          <p:cNvSpPr/>
          <p:nvPr/>
        </p:nvSpPr>
        <p:spPr>
          <a:xfrm flipH="1">
            <a:off x="6693408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6D31CC-5EFC-4A52-9D37-026922C35DB1}"/>
              </a:ext>
            </a:extLst>
          </p:cNvPr>
          <p:cNvSpPr/>
          <p:nvPr/>
        </p:nvSpPr>
        <p:spPr>
          <a:xfrm flipH="1">
            <a:off x="7050024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FB98C50-C3CA-4EEB-B6EA-193637A6E59C}"/>
              </a:ext>
            </a:extLst>
          </p:cNvPr>
          <p:cNvSpPr/>
          <p:nvPr/>
        </p:nvSpPr>
        <p:spPr>
          <a:xfrm flipH="1">
            <a:off x="6803136" y="391363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4C5A18F-BB44-4CC0-A78A-D13E256787F7}"/>
              </a:ext>
            </a:extLst>
          </p:cNvPr>
          <p:cNvSpPr/>
          <p:nvPr/>
        </p:nvSpPr>
        <p:spPr>
          <a:xfrm flipH="1">
            <a:off x="6583680" y="391363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010C0E2-7ED2-4D42-AAB9-CCE06CE21B37}"/>
              </a:ext>
            </a:extLst>
          </p:cNvPr>
          <p:cNvSpPr/>
          <p:nvPr/>
        </p:nvSpPr>
        <p:spPr>
          <a:xfrm flipH="1">
            <a:off x="6693408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FB832CA-AFED-4C54-99EF-357ED18ED8C3}"/>
              </a:ext>
            </a:extLst>
          </p:cNvPr>
          <p:cNvSpPr/>
          <p:nvPr/>
        </p:nvSpPr>
        <p:spPr>
          <a:xfrm flipH="1">
            <a:off x="6803136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DEF4CFF-DA6F-4B20-BD08-74A8CE509A5F}"/>
              </a:ext>
            </a:extLst>
          </p:cNvPr>
          <p:cNvSpPr/>
          <p:nvPr/>
        </p:nvSpPr>
        <p:spPr>
          <a:xfrm flipH="1">
            <a:off x="6803136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114216A-8D32-4ED7-96C1-E9CC1E76F69F}"/>
              </a:ext>
            </a:extLst>
          </p:cNvPr>
          <p:cNvSpPr/>
          <p:nvPr/>
        </p:nvSpPr>
        <p:spPr>
          <a:xfrm flipH="1">
            <a:off x="6912864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C950853-F28C-4843-B5FF-F6DA0984DC43}"/>
              </a:ext>
            </a:extLst>
          </p:cNvPr>
          <p:cNvSpPr/>
          <p:nvPr/>
        </p:nvSpPr>
        <p:spPr>
          <a:xfrm flipH="1">
            <a:off x="6693408" y="391363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E0CEA9B-8B31-47D0-A3C8-0F0A33BCA5BF}"/>
              </a:ext>
            </a:extLst>
          </p:cNvPr>
          <p:cNvSpPr/>
          <p:nvPr/>
        </p:nvSpPr>
        <p:spPr>
          <a:xfrm flipH="1">
            <a:off x="6693408" y="464515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6AED52A-36E6-47D5-AE0E-88148D3E31E7}"/>
              </a:ext>
            </a:extLst>
          </p:cNvPr>
          <p:cNvSpPr/>
          <p:nvPr/>
        </p:nvSpPr>
        <p:spPr>
          <a:xfrm flipH="1">
            <a:off x="6693408" y="5375597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8DC926E-6139-4F24-BD41-69E2FC4243A0}"/>
              </a:ext>
            </a:extLst>
          </p:cNvPr>
          <p:cNvSpPr/>
          <p:nvPr/>
        </p:nvSpPr>
        <p:spPr>
          <a:xfrm flipH="1">
            <a:off x="6912864" y="501091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5C6135-4792-4038-B4DF-297B589516CA}"/>
              </a:ext>
            </a:extLst>
          </p:cNvPr>
          <p:cNvSpPr/>
          <p:nvPr/>
        </p:nvSpPr>
        <p:spPr>
          <a:xfrm flipH="1">
            <a:off x="6912864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2C264C-4D7F-445F-9FA8-9B19C4F0A18F}"/>
              </a:ext>
            </a:extLst>
          </p:cNvPr>
          <p:cNvSpPr/>
          <p:nvPr/>
        </p:nvSpPr>
        <p:spPr>
          <a:xfrm flipH="1">
            <a:off x="6803529" y="4279392"/>
            <a:ext cx="21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842D3C7-1D9D-4BAA-9605-52ECA0699687}"/>
              </a:ext>
            </a:extLst>
          </p:cNvPr>
          <p:cNvCxnSpPr/>
          <p:nvPr/>
        </p:nvCxnSpPr>
        <p:spPr>
          <a:xfrm>
            <a:off x="6724962" y="4411758"/>
            <a:ext cx="301518" cy="126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797350B3-D0CE-4572-9A0A-978B8B34ED2D}"/>
              </a:ext>
            </a:extLst>
          </p:cNvPr>
          <p:cNvCxnSpPr/>
          <p:nvPr/>
        </p:nvCxnSpPr>
        <p:spPr>
          <a:xfrm>
            <a:off x="6729984" y="4773794"/>
            <a:ext cx="301518" cy="126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A91F925-79E9-45DC-9C07-DB51AFC00963}"/>
              </a:ext>
            </a:extLst>
          </p:cNvPr>
          <p:cNvCxnSpPr/>
          <p:nvPr/>
        </p:nvCxnSpPr>
        <p:spPr>
          <a:xfrm>
            <a:off x="907672" y="3645024"/>
            <a:ext cx="0" cy="246888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916D9247-6E22-473E-B795-7C8BA95519BF}"/>
              </a:ext>
            </a:extLst>
          </p:cNvPr>
          <p:cNvCxnSpPr/>
          <p:nvPr/>
        </p:nvCxnSpPr>
        <p:spPr>
          <a:xfrm>
            <a:off x="1213872" y="6081544"/>
            <a:ext cx="2926080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A311688-5540-4FF8-BF22-6A788A0608DC}"/>
              </a:ext>
            </a:extLst>
          </p:cNvPr>
          <p:cNvCxnSpPr/>
          <p:nvPr/>
        </p:nvCxnSpPr>
        <p:spPr>
          <a:xfrm>
            <a:off x="819705" y="5715784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72F0246-6D31-41AA-A4CB-B1A9C92CA1DD}"/>
              </a:ext>
            </a:extLst>
          </p:cNvPr>
          <p:cNvCxnSpPr/>
          <p:nvPr/>
        </p:nvCxnSpPr>
        <p:spPr>
          <a:xfrm>
            <a:off x="824232" y="5350024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151595F-B157-46A1-BE37-B948463C4904}"/>
              </a:ext>
            </a:extLst>
          </p:cNvPr>
          <p:cNvCxnSpPr/>
          <p:nvPr/>
        </p:nvCxnSpPr>
        <p:spPr>
          <a:xfrm>
            <a:off x="824232" y="4984264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AE1FF2D-9FFA-4BFA-95B9-AD9B381E2E52}"/>
              </a:ext>
            </a:extLst>
          </p:cNvPr>
          <p:cNvCxnSpPr/>
          <p:nvPr/>
        </p:nvCxnSpPr>
        <p:spPr>
          <a:xfrm>
            <a:off x="824232" y="4618504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9C54D770-F7BA-4AF4-8A61-0C73A36ED7A2}"/>
              </a:ext>
            </a:extLst>
          </p:cNvPr>
          <p:cNvCxnSpPr/>
          <p:nvPr/>
        </p:nvCxnSpPr>
        <p:spPr>
          <a:xfrm>
            <a:off x="824232" y="4252744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7C9F83D-41A7-4EE3-9713-3DCCDD70EC11}"/>
              </a:ext>
            </a:extLst>
          </p:cNvPr>
          <p:cNvCxnSpPr/>
          <p:nvPr/>
        </p:nvCxnSpPr>
        <p:spPr>
          <a:xfrm>
            <a:off x="824232" y="3886984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77708A1-CA8A-4092-BCFB-1C0537B92B82}"/>
              </a:ext>
            </a:extLst>
          </p:cNvPr>
          <p:cNvCxnSpPr/>
          <p:nvPr/>
        </p:nvCxnSpPr>
        <p:spPr>
          <a:xfrm>
            <a:off x="1181992" y="6081544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B3A7A43-1E43-45DE-9995-397D1DE960B8}"/>
              </a:ext>
            </a:extLst>
          </p:cNvPr>
          <p:cNvCxnSpPr/>
          <p:nvPr/>
        </p:nvCxnSpPr>
        <p:spPr>
          <a:xfrm>
            <a:off x="1639192" y="6081544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90E693FD-6747-4DE7-A23D-B8311817A978}"/>
              </a:ext>
            </a:extLst>
          </p:cNvPr>
          <p:cNvCxnSpPr/>
          <p:nvPr/>
        </p:nvCxnSpPr>
        <p:spPr>
          <a:xfrm>
            <a:off x="2096392" y="6081544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FAB5B460-D33D-4336-AB87-E7E3F2B9AA41}"/>
              </a:ext>
            </a:extLst>
          </p:cNvPr>
          <p:cNvCxnSpPr/>
          <p:nvPr/>
        </p:nvCxnSpPr>
        <p:spPr>
          <a:xfrm>
            <a:off x="2553592" y="6081544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974FB67-BC82-47A4-90AD-EC6F9071F3A1}"/>
              </a:ext>
            </a:extLst>
          </p:cNvPr>
          <p:cNvCxnSpPr/>
          <p:nvPr/>
        </p:nvCxnSpPr>
        <p:spPr>
          <a:xfrm>
            <a:off x="3010792" y="6081544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DE69EBAB-61F0-44F4-A05C-F66B33AFBEC5}"/>
              </a:ext>
            </a:extLst>
          </p:cNvPr>
          <p:cNvCxnSpPr/>
          <p:nvPr/>
        </p:nvCxnSpPr>
        <p:spPr>
          <a:xfrm>
            <a:off x="3467992" y="6081544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5015571D-48D2-4780-8413-916E793AF62A}"/>
              </a:ext>
            </a:extLst>
          </p:cNvPr>
          <p:cNvSpPr/>
          <p:nvPr/>
        </p:nvSpPr>
        <p:spPr>
          <a:xfrm>
            <a:off x="1058112" y="61818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A201627-E035-4F91-8206-C9A598C2FA54}"/>
              </a:ext>
            </a:extLst>
          </p:cNvPr>
          <p:cNvSpPr/>
          <p:nvPr/>
        </p:nvSpPr>
        <p:spPr>
          <a:xfrm>
            <a:off x="1502291" y="61818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80F1843-719E-46E1-B523-C57AA56D6E8D}"/>
              </a:ext>
            </a:extLst>
          </p:cNvPr>
          <p:cNvSpPr/>
          <p:nvPr/>
        </p:nvSpPr>
        <p:spPr>
          <a:xfrm>
            <a:off x="1954410" y="61818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CBCA2C7-C435-4EF3-B9F3-026A3B2C33AE}"/>
              </a:ext>
            </a:extLst>
          </p:cNvPr>
          <p:cNvSpPr/>
          <p:nvPr/>
        </p:nvSpPr>
        <p:spPr>
          <a:xfrm>
            <a:off x="2429205" y="6183806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8103C38-BDE0-42E5-8BB7-EFAC61E8968A}"/>
              </a:ext>
            </a:extLst>
          </p:cNvPr>
          <p:cNvSpPr/>
          <p:nvPr/>
        </p:nvSpPr>
        <p:spPr>
          <a:xfrm>
            <a:off x="2873847" y="6172979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495C65F-DA34-4871-80A0-C5D207EE413B}"/>
              </a:ext>
            </a:extLst>
          </p:cNvPr>
          <p:cNvSpPr/>
          <p:nvPr/>
        </p:nvSpPr>
        <p:spPr>
          <a:xfrm>
            <a:off x="3337095" y="61818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D7A398A-EBF6-4C8E-B2A3-D6BEE65F06CD}"/>
              </a:ext>
            </a:extLst>
          </p:cNvPr>
          <p:cNvSpPr/>
          <p:nvPr/>
        </p:nvSpPr>
        <p:spPr>
          <a:xfrm>
            <a:off x="579637" y="559691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0D22A7F-5497-4083-9126-65D6DF6D2200}"/>
              </a:ext>
            </a:extLst>
          </p:cNvPr>
          <p:cNvSpPr/>
          <p:nvPr/>
        </p:nvSpPr>
        <p:spPr>
          <a:xfrm>
            <a:off x="531600" y="3733095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7C08715-6B24-4ACA-9084-9D30639AB5FF}"/>
              </a:ext>
            </a:extLst>
          </p:cNvPr>
          <p:cNvSpPr/>
          <p:nvPr/>
        </p:nvSpPr>
        <p:spPr>
          <a:xfrm>
            <a:off x="541222" y="407251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38D3550-DAFB-4816-ACBB-A6037C0B1689}"/>
              </a:ext>
            </a:extLst>
          </p:cNvPr>
          <p:cNvSpPr/>
          <p:nvPr/>
        </p:nvSpPr>
        <p:spPr>
          <a:xfrm>
            <a:off x="534357" y="449557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57FAC062-5527-4373-8274-416A342E0639}"/>
              </a:ext>
            </a:extLst>
          </p:cNvPr>
          <p:cNvSpPr/>
          <p:nvPr/>
        </p:nvSpPr>
        <p:spPr>
          <a:xfrm>
            <a:off x="544478" y="486133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FF153F5-1FD3-4FBC-9E83-09AF04AE82D4}"/>
              </a:ext>
            </a:extLst>
          </p:cNvPr>
          <p:cNvSpPr/>
          <p:nvPr/>
        </p:nvSpPr>
        <p:spPr>
          <a:xfrm>
            <a:off x="539028" y="5200748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890846F-CD8C-4F85-9C22-BF08382DF161}"/>
              </a:ext>
            </a:extLst>
          </p:cNvPr>
          <p:cNvSpPr/>
          <p:nvPr/>
        </p:nvSpPr>
        <p:spPr>
          <a:xfrm rot="16200000">
            <a:off x="-134982" y="4793052"/>
            <a:ext cx="1247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Frequency (f)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B6EF2A7E-D15D-43FB-94D3-B2D99356EE1B}"/>
              </a:ext>
            </a:extLst>
          </p:cNvPr>
          <p:cNvSpPr/>
          <p:nvPr/>
        </p:nvSpPr>
        <p:spPr>
          <a:xfrm>
            <a:off x="1688127" y="6329745"/>
            <a:ext cx="11367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Weight (lbs)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35CFE8B-5070-4D65-B30B-F40D70A618FD}"/>
              </a:ext>
            </a:extLst>
          </p:cNvPr>
          <p:cNvSpPr/>
          <p:nvPr/>
        </p:nvSpPr>
        <p:spPr>
          <a:xfrm>
            <a:off x="1176699" y="4979069"/>
            <a:ext cx="457200" cy="1097280"/>
          </a:xfrm>
          <a:prstGeom prst="rect">
            <a:avLst/>
          </a:prstGeom>
          <a:solidFill>
            <a:srgbClr val="FFC00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E3A165C-8EB6-44FA-A603-F4E9E15DD373}"/>
              </a:ext>
            </a:extLst>
          </p:cNvPr>
          <p:cNvSpPr/>
          <p:nvPr/>
        </p:nvSpPr>
        <p:spPr>
          <a:xfrm>
            <a:off x="1633898" y="3898949"/>
            <a:ext cx="457200" cy="2194560"/>
          </a:xfrm>
          <a:prstGeom prst="rect">
            <a:avLst/>
          </a:prstGeom>
          <a:solidFill>
            <a:srgbClr val="00B05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365B10E9-AA50-46B4-AE1B-43FE5BA12B0E}"/>
              </a:ext>
            </a:extLst>
          </p:cNvPr>
          <p:cNvSpPr/>
          <p:nvPr/>
        </p:nvSpPr>
        <p:spPr>
          <a:xfrm>
            <a:off x="2095248" y="4258989"/>
            <a:ext cx="457200" cy="1828800"/>
          </a:xfrm>
          <a:prstGeom prst="rect">
            <a:avLst/>
          </a:prstGeom>
          <a:solidFill>
            <a:srgbClr val="FF33CC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2B2EFD7-8019-486C-939D-47F1B5982F06}"/>
              </a:ext>
            </a:extLst>
          </p:cNvPr>
          <p:cNvSpPr/>
          <p:nvPr/>
        </p:nvSpPr>
        <p:spPr>
          <a:xfrm>
            <a:off x="2552448" y="4619029"/>
            <a:ext cx="457200" cy="1463040"/>
          </a:xfrm>
          <a:prstGeom prst="rect">
            <a:avLst/>
          </a:prstGeom>
          <a:solidFill>
            <a:srgbClr val="0000CC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2DF5ED80-5F7E-423C-8A6F-27962A629621}"/>
              </a:ext>
            </a:extLst>
          </p:cNvPr>
          <p:cNvSpPr/>
          <p:nvPr/>
        </p:nvSpPr>
        <p:spPr>
          <a:xfrm>
            <a:off x="3004844" y="5356659"/>
            <a:ext cx="457200" cy="731520"/>
          </a:xfrm>
          <a:prstGeom prst="rect">
            <a:avLst/>
          </a:prstGeom>
          <a:solidFill>
            <a:srgbClr val="FFFF0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DC508C4A-5299-4848-834C-162D2EC33D11}"/>
              </a:ext>
            </a:extLst>
          </p:cNvPr>
          <p:cNvCxnSpPr/>
          <p:nvPr/>
        </p:nvCxnSpPr>
        <p:spPr>
          <a:xfrm>
            <a:off x="922466" y="5350024"/>
            <a:ext cx="32004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62022B3A-C796-488E-AD78-E4CDB0A2BD00}"/>
              </a:ext>
            </a:extLst>
          </p:cNvPr>
          <p:cNvCxnSpPr/>
          <p:nvPr/>
        </p:nvCxnSpPr>
        <p:spPr>
          <a:xfrm>
            <a:off x="914374" y="5710118"/>
            <a:ext cx="32004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0A3409D6-F98C-4CD4-A12C-175CC421C405}"/>
              </a:ext>
            </a:extLst>
          </p:cNvPr>
          <p:cNvCxnSpPr/>
          <p:nvPr/>
        </p:nvCxnSpPr>
        <p:spPr>
          <a:xfrm>
            <a:off x="897298" y="4984264"/>
            <a:ext cx="32004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48331627-815F-45F8-B319-C76526947673}"/>
              </a:ext>
            </a:extLst>
          </p:cNvPr>
          <p:cNvCxnSpPr/>
          <p:nvPr/>
        </p:nvCxnSpPr>
        <p:spPr>
          <a:xfrm>
            <a:off x="907672" y="4618504"/>
            <a:ext cx="32004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4CF3E111-A72A-430C-8CB4-7C4C714F0B87}"/>
              </a:ext>
            </a:extLst>
          </p:cNvPr>
          <p:cNvCxnSpPr/>
          <p:nvPr/>
        </p:nvCxnSpPr>
        <p:spPr>
          <a:xfrm>
            <a:off x="917665" y="4252744"/>
            <a:ext cx="32004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62CE8479-AAD7-4ACC-87D5-B5AFB3E4AE11}"/>
              </a:ext>
            </a:extLst>
          </p:cNvPr>
          <p:cNvCxnSpPr/>
          <p:nvPr/>
        </p:nvCxnSpPr>
        <p:spPr>
          <a:xfrm>
            <a:off x="897298" y="3886984"/>
            <a:ext cx="32004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Line 9">
            <a:extLst>
              <a:ext uri="{FF2B5EF4-FFF2-40B4-BE49-F238E27FC236}">
                <a16:creationId xmlns:a16="http://schemas.microsoft.com/office/drawing/2014/main" id="{C78B0ABB-27BD-4EFA-AC2B-B1044C81D895}"/>
              </a:ext>
            </a:extLst>
          </p:cNvPr>
          <p:cNvSpPr>
            <a:spLocks noChangeShapeType="1"/>
          </p:cNvSpPr>
          <p:nvPr/>
        </p:nvSpPr>
        <p:spPr bwMode="auto">
          <a:xfrm rot="900000" flipV="1">
            <a:off x="1001713" y="6007633"/>
            <a:ext cx="0" cy="91440"/>
          </a:xfrm>
          <a:prstGeom prst="line">
            <a:avLst/>
          </a:prstGeom>
          <a:noFill/>
          <a:ln w="9525">
            <a:solidFill>
              <a:srgbClr val="AF34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Line 10">
            <a:extLst>
              <a:ext uri="{FF2B5EF4-FFF2-40B4-BE49-F238E27FC236}">
                <a16:creationId xmlns:a16="http://schemas.microsoft.com/office/drawing/2014/main" id="{73452CF7-27D9-4D9F-8526-C48AFCDB28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3039" y="6004171"/>
            <a:ext cx="87232" cy="161169"/>
          </a:xfrm>
          <a:prstGeom prst="line">
            <a:avLst/>
          </a:prstGeom>
          <a:noFill/>
          <a:ln w="9525">
            <a:solidFill>
              <a:srgbClr val="AF34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Line 9">
            <a:extLst>
              <a:ext uri="{FF2B5EF4-FFF2-40B4-BE49-F238E27FC236}">
                <a16:creationId xmlns:a16="http://schemas.microsoft.com/office/drawing/2014/main" id="{ED82EBAA-93AA-421D-AA78-D872984361BC}"/>
              </a:ext>
            </a:extLst>
          </p:cNvPr>
          <p:cNvSpPr>
            <a:spLocks noChangeShapeType="1"/>
          </p:cNvSpPr>
          <p:nvPr/>
        </p:nvSpPr>
        <p:spPr bwMode="auto">
          <a:xfrm rot="900000" flipV="1">
            <a:off x="1109468" y="6075457"/>
            <a:ext cx="0" cy="91440"/>
          </a:xfrm>
          <a:prstGeom prst="line">
            <a:avLst/>
          </a:prstGeom>
          <a:noFill/>
          <a:ln w="9525">
            <a:solidFill>
              <a:srgbClr val="AF34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6407AD9E-EDC3-406F-86A0-771409104CA2}"/>
              </a:ext>
            </a:extLst>
          </p:cNvPr>
          <p:cNvCxnSpPr/>
          <p:nvPr/>
        </p:nvCxnSpPr>
        <p:spPr>
          <a:xfrm>
            <a:off x="1121441" y="6080745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C65EC1DD-9E77-4919-99D4-8D933D90E3F1}"/>
              </a:ext>
            </a:extLst>
          </p:cNvPr>
          <p:cNvCxnSpPr/>
          <p:nvPr/>
        </p:nvCxnSpPr>
        <p:spPr>
          <a:xfrm>
            <a:off x="900144" y="6092635"/>
            <a:ext cx="91440" cy="0"/>
          </a:xfrm>
          <a:prstGeom prst="line">
            <a:avLst/>
          </a:prstGeom>
          <a:ln>
            <a:solidFill>
              <a:srgbClr val="AF34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4A8E75A6-5444-4E27-940A-1B3040187C3A}"/>
              </a:ext>
            </a:extLst>
          </p:cNvPr>
          <p:cNvSpPr/>
          <p:nvPr/>
        </p:nvSpPr>
        <p:spPr>
          <a:xfrm>
            <a:off x="8060468" y="8021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0F2B715E-D2A6-47E4-95C1-4F3A975DB66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31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75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1" grpId="0"/>
      <p:bldP spid="92" grpId="0"/>
      <p:bldP spid="95" grpId="0"/>
      <p:bldP spid="96" grpId="0"/>
      <p:bldP spid="99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7" grpId="0"/>
      <p:bldP spid="118" grpId="0" animBg="1"/>
      <p:bldP spid="119" grpId="0" animBg="1"/>
      <p:bldP spid="120" grpId="0" animBg="1"/>
      <p:bldP spid="121" grpId="0" animBg="1"/>
      <p:bldP spid="122" grpId="0" animBg="1"/>
      <p:bldP spid="134" grpId="0" animBg="1"/>
      <p:bldP spid="135" grpId="0" animBg="1"/>
      <p:bldP spid="1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57199" y="2060848"/>
            <a:ext cx="3478157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7199" y="2060848"/>
            <a:ext cx="3474721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9481" y="214449"/>
            <a:ext cx="7772400" cy="766060"/>
          </a:xfrm>
        </p:spPr>
        <p:txBody>
          <a:bodyPr/>
          <a:lstStyle/>
          <a:p>
            <a:r>
              <a:rPr lang="en-GB" altLang="en-US" dirty="0"/>
              <a:t>Frequency histogram</a:t>
            </a:r>
            <a:endParaRPr lang="en-US" alt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220550" y="1919446"/>
            <a:ext cx="4795578" cy="922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2400" dirty="0"/>
              <a:t>The data is continuous so we can graph it using a histogram</a:t>
            </a:r>
            <a:endParaRPr lang="en-US" altLang="en-US" sz="2400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397948" y="1031348"/>
            <a:ext cx="8731368" cy="826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Consider the continuous data in table below which summarises the heights of girls in Year 9.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201478" y="2835724"/>
            <a:ext cx="4956687" cy="1567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In this case the width of each class is the same, so we can construct a </a:t>
            </a:r>
            <a:r>
              <a:rPr lang="en-GB" altLang="en-US" sz="2400" b="1" dirty="0">
                <a:solidFill>
                  <a:srgbClr val="FF3300"/>
                </a:solidFill>
              </a:rPr>
              <a:t>frequency histogram</a:t>
            </a:r>
            <a:r>
              <a:rPr lang="en-GB" altLang="en-US" sz="2400" dirty="0"/>
              <a:t>.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411760" y="2060848"/>
            <a:ext cx="0" cy="38164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457200" y="2420888"/>
            <a:ext cx="34747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>
          <a:xfrm>
            <a:off x="745830" y="2060848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Height (cm)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78521" y="2060848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Frequency (f)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6799" y="354444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130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140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3504" y="317868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120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130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3504" y="391020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140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150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6798" y="427596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150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160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3504" y="464172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160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170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3504" y="500748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170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180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6797" y="537324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180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190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6800" y="2810076"/>
            <a:ext cx="15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110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120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3504" y="2447168"/>
            <a:ext cx="15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110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8430" y="24471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84376" y="287775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84377" y="317956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843808" y="3545232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43808" y="391020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869490" y="4276181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88430" y="500748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843808" y="464191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90785" y="537324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5"/>
          <p:cNvSpPr txBox="1">
            <a:spLocks noChangeArrowheads="1"/>
          </p:cNvSpPr>
          <p:nvPr/>
        </p:nvSpPr>
        <p:spPr bwMode="auto">
          <a:xfrm>
            <a:off x="4220550" y="4460634"/>
            <a:ext cx="4468045" cy="1618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The height of each column is the frequency of the class, and the </a:t>
            </a:r>
            <a:r>
              <a:rPr lang="en-GB" altLang="en-US" sz="2400" b="1" dirty="0">
                <a:solidFill>
                  <a:srgbClr val="FF3300"/>
                </a:solidFill>
              </a:rPr>
              <a:t>modal class </a:t>
            </a:r>
            <a:r>
              <a:rPr lang="en-GB" altLang="en-US" sz="2400" dirty="0"/>
              <a:t>is the class with the highest column.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233C9131-838A-49F1-A1C0-04A05BEBDCAD}"/>
              </a:ext>
            </a:extLst>
          </p:cNvPr>
          <p:cNvSpPr/>
          <p:nvPr/>
        </p:nvSpPr>
        <p:spPr>
          <a:xfrm>
            <a:off x="8060468" y="8021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A8907993-967F-491D-B82B-F66C228F0D2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28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 bldLvl="2"/>
      <p:bldP spid="7" grpId="0" build="p" bldLvl="2"/>
      <p:bldP spid="32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57199" y="2060848"/>
            <a:ext cx="3478157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2060848"/>
            <a:ext cx="3474721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9481" y="214449"/>
            <a:ext cx="7772400" cy="766060"/>
          </a:xfrm>
        </p:spPr>
        <p:txBody>
          <a:bodyPr/>
          <a:lstStyle/>
          <a:p>
            <a:r>
              <a:rPr lang="en-GB" altLang="en-US" dirty="0"/>
              <a:t>Frequency histogram</a:t>
            </a:r>
            <a:endParaRPr lang="en-US" alt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366322" y="2090752"/>
            <a:ext cx="4407359" cy="11809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2400" dirty="0"/>
              <a:t>Due to the continuous nature of the variable, the bars are joined together.</a:t>
            </a:r>
            <a:endParaRPr lang="en-US" altLang="en-US" sz="2400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411760" y="2060848"/>
            <a:ext cx="0" cy="38164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457200" y="2420888"/>
            <a:ext cx="34747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>
          <a:xfrm>
            <a:off x="745830" y="2060848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Height (cm)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78521" y="2060848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Frequency (f)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6799" y="354444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130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140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3504" y="317868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120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130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3504" y="391020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140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150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6798" y="427596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150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160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3504" y="464172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160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170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3504" y="500748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170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180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6797" y="5373248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180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190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6800" y="2810076"/>
            <a:ext cx="15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110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120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3504" y="2447168"/>
            <a:ext cx="15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 h &lt; 110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8430" y="24471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84376" y="287775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84377" y="317956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843808" y="3545232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43808" y="391020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869490" y="4276181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88430" y="500748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843808" y="464191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90785" y="537324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499992" y="3356992"/>
            <a:ext cx="0" cy="2630189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806192" y="5967789"/>
            <a:ext cx="4206240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12025" y="5602029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16552" y="5236269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416552" y="4870509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416552" y="4504749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416552" y="4138989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16552" y="3773229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7743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2315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6887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1459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6031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5175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9747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4319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8891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060312" y="5967789"/>
            <a:ext cx="0" cy="9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489618" y="6068045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984824" y="6068045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110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423263" y="6059224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889573" y="6068045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130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342940" y="6059225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837661" y="6059226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276100" y="6059227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742411" y="6064894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197363" y="6059228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577972" y="6059229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190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171957" y="5483157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23920" y="3619340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133542" y="3958757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126677" y="4381816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136798" y="4747576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31348" y="5086993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 rot="16200000">
            <a:off x="3457338" y="4679297"/>
            <a:ext cx="1247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Frequency (f)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064356" y="6238537"/>
            <a:ext cx="11095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Height (cm)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769019" y="5821166"/>
            <a:ext cx="457200" cy="146304"/>
          </a:xfrm>
          <a:prstGeom prst="rect">
            <a:avLst/>
          </a:prstGeom>
          <a:solidFill>
            <a:srgbClr val="FFC00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226218" y="5674382"/>
            <a:ext cx="457200" cy="292608"/>
          </a:xfrm>
          <a:prstGeom prst="rect">
            <a:avLst/>
          </a:prstGeom>
          <a:solidFill>
            <a:srgbClr val="00B05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687568" y="5523777"/>
            <a:ext cx="457200" cy="438912"/>
          </a:xfrm>
          <a:prstGeom prst="rect">
            <a:avLst/>
          </a:prstGeom>
          <a:solidFill>
            <a:srgbClr val="FF33CC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144768" y="4797246"/>
            <a:ext cx="457200" cy="1170432"/>
          </a:xfrm>
          <a:prstGeom prst="rect">
            <a:avLst/>
          </a:prstGeom>
          <a:solidFill>
            <a:srgbClr val="0000CC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597164" y="4069452"/>
            <a:ext cx="457200" cy="1901952"/>
          </a:xfrm>
          <a:prstGeom prst="rect">
            <a:avLst/>
          </a:prstGeom>
          <a:solidFill>
            <a:srgbClr val="FFFF0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063007" y="4211728"/>
            <a:ext cx="457200" cy="1755648"/>
          </a:xfrm>
          <a:prstGeom prst="rect">
            <a:avLst/>
          </a:prstGeom>
          <a:solidFill>
            <a:srgbClr val="CC00FF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523461" y="5085435"/>
            <a:ext cx="457200" cy="877824"/>
          </a:xfrm>
          <a:prstGeom prst="rect">
            <a:avLst/>
          </a:prstGeom>
          <a:solidFill>
            <a:srgbClr val="00B0F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977686" y="5596363"/>
            <a:ext cx="457200" cy="365760"/>
          </a:xfrm>
          <a:prstGeom prst="rect">
            <a:avLst/>
          </a:prstGeom>
          <a:solidFill>
            <a:srgbClr val="CC660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1911" y="5895437"/>
            <a:ext cx="457200" cy="73152"/>
          </a:xfrm>
          <a:prstGeom prst="rect">
            <a:avLst/>
          </a:prstGeom>
          <a:solidFill>
            <a:srgbClr val="00FF00"/>
          </a:solidFill>
          <a:ln>
            <a:solidFill>
              <a:srgbClr val="AF34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4514786" y="5236269"/>
            <a:ext cx="44805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06694" y="5596363"/>
            <a:ext cx="44805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489618" y="4870509"/>
            <a:ext cx="44805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499992" y="4504749"/>
            <a:ext cx="44805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4432527" y="4138989"/>
            <a:ext cx="44805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4489618" y="3773229"/>
            <a:ext cx="44805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5"/>
          <p:cNvSpPr txBox="1">
            <a:spLocks noChangeArrowheads="1"/>
          </p:cNvSpPr>
          <p:nvPr/>
        </p:nvSpPr>
        <p:spPr bwMode="auto">
          <a:xfrm>
            <a:off x="397948" y="1031348"/>
            <a:ext cx="8731368" cy="826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GB" altLang="en-US" sz="2400" dirty="0"/>
              <a:t>Consider the continuous data in table below which summarises the heights of girls in Year 9.</a:t>
            </a:r>
          </a:p>
        </p:txBody>
      </p:sp>
      <p:sp>
        <p:nvSpPr>
          <p:cNvPr id="91" name="Line 9"/>
          <p:cNvSpPr>
            <a:spLocks noChangeShapeType="1"/>
          </p:cNvSpPr>
          <p:nvPr/>
        </p:nvSpPr>
        <p:spPr bwMode="auto">
          <a:xfrm rot="900000" flipV="1">
            <a:off x="4594033" y="5893878"/>
            <a:ext cx="0" cy="91440"/>
          </a:xfrm>
          <a:prstGeom prst="line">
            <a:avLst/>
          </a:prstGeom>
          <a:noFill/>
          <a:ln w="9525">
            <a:solidFill>
              <a:srgbClr val="AF34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Line 10"/>
          <p:cNvSpPr>
            <a:spLocks noChangeShapeType="1"/>
          </p:cNvSpPr>
          <p:nvPr/>
        </p:nvSpPr>
        <p:spPr bwMode="auto">
          <a:xfrm>
            <a:off x="4605359" y="5890416"/>
            <a:ext cx="87232" cy="161169"/>
          </a:xfrm>
          <a:prstGeom prst="line">
            <a:avLst/>
          </a:prstGeom>
          <a:noFill/>
          <a:ln w="9525">
            <a:solidFill>
              <a:srgbClr val="AF34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Line 9"/>
          <p:cNvSpPr>
            <a:spLocks noChangeShapeType="1"/>
          </p:cNvSpPr>
          <p:nvPr/>
        </p:nvSpPr>
        <p:spPr bwMode="auto">
          <a:xfrm rot="900000" flipV="1">
            <a:off x="4701788" y="5961702"/>
            <a:ext cx="0" cy="91440"/>
          </a:xfrm>
          <a:prstGeom prst="line">
            <a:avLst/>
          </a:prstGeom>
          <a:noFill/>
          <a:ln w="9525">
            <a:solidFill>
              <a:srgbClr val="AF34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4713761" y="5966990"/>
            <a:ext cx="9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492464" y="5978880"/>
            <a:ext cx="91440" cy="0"/>
          </a:xfrm>
          <a:prstGeom prst="line">
            <a:avLst/>
          </a:prstGeom>
          <a:ln>
            <a:solidFill>
              <a:srgbClr val="AF34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33425D9B-BEF2-43FD-9387-5A5386A9DC27}"/>
              </a:ext>
            </a:extLst>
          </p:cNvPr>
          <p:cNvSpPr/>
          <p:nvPr/>
        </p:nvSpPr>
        <p:spPr>
          <a:xfrm>
            <a:off x="8060468" y="8021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A5925D4-AF88-4F3A-AA3F-5073ACA5150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71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5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75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75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 bldLvl="2"/>
      <p:bldP spid="46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47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91" grpId="0" animBg="1"/>
      <p:bldP spid="92" grpId="0" animBg="1"/>
      <p:bldP spid="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60468" y="8021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1808</TotalTime>
  <Words>675</Words>
  <Application>Microsoft Office PowerPoint</Application>
  <PresentationFormat>On-screen Show (4:3)</PresentationFormat>
  <Paragraphs>174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Times New Roman</vt:lpstr>
      <vt:lpstr>Wingdings</vt:lpstr>
      <vt:lpstr>Wingdings 2</vt:lpstr>
      <vt:lpstr>Theme1</vt:lpstr>
      <vt:lpstr>PowerPoint Presentation</vt:lpstr>
      <vt:lpstr>Histogram</vt:lpstr>
      <vt:lpstr>PowerPoint Presentation</vt:lpstr>
      <vt:lpstr>PowerPoint Presentation</vt:lpstr>
      <vt:lpstr>Frequency histogram</vt:lpstr>
      <vt:lpstr>Frequency histogram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Histograms</dc:title>
  <dc:creator>Mathssupport</dc:creator>
  <cp:lastModifiedBy>Orlando Hurtado</cp:lastModifiedBy>
  <cp:revision>68</cp:revision>
  <dcterms:created xsi:type="dcterms:W3CDTF">2003-02-05T14:11:19Z</dcterms:created>
  <dcterms:modified xsi:type="dcterms:W3CDTF">2020-09-18T16:57:15Z</dcterms:modified>
</cp:coreProperties>
</file>