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24"/>
  </p:notesMasterIdLst>
  <p:handoutMasterIdLst>
    <p:handoutMasterId r:id="rId25"/>
  </p:handoutMasterIdLst>
  <p:sldIdLst>
    <p:sldId id="256" r:id="rId2"/>
    <p:sldId id="272" r:id="rId3"/>
    <p:sldId id="275" r:id="rId4"/>
    <p:sldId id="277" r:id="rId5"/>
    <p:sldId id="278" r:id="rId6"/>
    <p:sldId id="279" r:id="rId7"/>
    <p:sldId id="280" r:id="rId8"/>
    <p:sldId id="282" r:id="rId9"/>
    <p:sldId id="283" r:id="rId10"/>
    <p:sldId id="274" r:id="rId11"/>
    <p:sldId id="289" r:id="rId12"/>
    <p:sldId id="290" r:id="rId13"/>
    <p:sldId id="291" r:id="rId14"/>
    <p:sldId id="293" r:id="rId15"/>
    <p:sldId id="294" r:id="rId16"/>
    <p:sldId id="292" r:id="rId17"/>
    <p:sldId id="273" r:id="rId18"/>
    <p:sldId id="295" r:id="rId19"/>
    <p:sldId id="268" r:id="rId20"/>
    <p:sldId id="296" r:id="rId21"/>
    <p:sldId id="297" r:id="rId22"/>
    <p:sldId id="298" r:id="rId2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8" d="100"/>
          <a:sy n="68" d="100"/>
        </p:scale>
        <p:origin x="72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6/7/2020</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350"/>
          </a:p>
        </p:txBody>
      </p:sp>
      <p:sp useBgFill="1">
        <p:nvSpPr>
          <p:cNvPr id="13" name="12 Rectángulo redondeado"/>
          <p:cNvSpPr/>
          <p:nvPr/>
        </p:nvSpPr>
        <p:spPr>
          <a:xfrm>
            <a:off x="65313" y="69757"/>
            <a:ext cx="9013372" cy="6692201"/>
          </a:xfrm>
          <a:prstGeom prst="roundRect">
            <a:avLst>
              <a:gd name="adj" fmla="val 1410"/>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350"/>
          </a:p>
        </p:txBody>
      </p:sp>
      <p:sp>
        <p:nvSpPr>
          <p:cNvPr id="9" name="8 Subtítulo"/>
          <p:cNvSpPr>
            <a:spLocks noGrp="1"/>
          </p:cNvSpPr>
          <p:nvPr>
            <p:ph type="subTitle" idx="1"/>
          </p:nvPr>
        </p:nvSpPr>
        <p:spPr>
          <a:xfrm>
            <a:off x="1295400" y="3200400"/>
            <a:ext cx="6400800" cy="1600200"/>
          </a:xfrm>
        </p:spPr>
        <p:txBody>
          <a:bodyPr/>
          <a:lstStyle>
            <a:lvl1pPr marL="0" indent="0" algn="ctr">
              <a:buNone/>
              <a:defRPr sz="1950">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endParaRPr kumimoji="0" lang="en-US" dirty="0"/>
          </a:p>
        </p:txBody>
      </p:sp>
      <p:sp>
        <p:nvSpPr>
          <p:cNvPr id="17" name="16 Marcador de pie de página"/>
          <p:cNvSpPr>
            <a:spLocks noGrp="1"/>
          </p:cNvSpPr>
          <p:nvPr>
            <p:ph type="ftr" sz="quarter" idx="11"/>
          </p:nvPr>
        </p:nvSpPr>
        <p:spPr>
          <a:xfrm>
            <a:off x="457200" y="6498086"/>
            <a:ext cx="1828800" cy="207818"/>
          </a:xfrm>
          <a:prstGeom prst="rect">
            <a:avLst/>
          </a:prstGeom>
        </p:spPr>
        <p:txBody>
          <a:bodyPr/>
          <a:lstStyle/>
          <a:p>
            <a:endParaRPr lang="en-US"/>
          </a:p>
        </p:txBody>
      </p:sp>
      <p:sp>
        <p:nvSpPr>
          <p:cNvPr id="7" name="6 Rectángulo"/>
          <p:cNvSpPr/>
          <p:nvPr/>
        </p:nvSpPr>
        <p:spPr>
          <a:xfrm>
            <a:off x="62932" y="1449305"/>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0" name="9 Rectángulo"/>
          <p:cNvSpPr/>
          <p:nvPr/>
        </p:nvSpPr>
        <p:spPr>
          <a:xfrm>
            <a:off x="62932"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10 Rectángulo"/>
          <p:cNvSpPr/>
          <p:nvPr/>
        </p:nvSpPr>
        <p:spPr>
          <a:xfrm>
            <a:off x="62932"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8" name="7 Título"/>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3" name="Picture 2" descr="A close up of a cage&#10;&#10;Description automatically generated">
            <a:extLst>
              <a:ext uri="{FF2B5EF4-FFF2-40B4-BE49-F238E27FC236}">
                <a16:creationId xmlns:a16="http://schemas.microsoft.com/office/drawing/2014/main" id="{0D075517-0C4E-4FFA-B9AE-AB862B5E4A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pic>
        <p:nvPicPr>
          <p:cNvPr id="15" name="Picture 14" descr="A close up of a cage&#10;&#10;Description automatically generated">
            <a:extLst>
              <a:ext uri="{FF2B5EF4-FFF2-40B4-BE49-F238E27FC236}">
                <a16:creationId xmlns:a16="http://schemas.microsoft.com/office/drawing/2014/main" id="{6D8C6CB7-D0D9-43BD-A75E-230386B7C5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6" name="Rectangle 15">
            <a:extLst>
              <a:ext uri="{FF2B5EF4-FFF2-40B4-BE49-F238E27FC236}">
                <a16:creationId xmlns:a16="http://schemas.microsoft.com/office/drawing/2014/main" id="{CE71E026-5355-4317-90CA-A4DBC07AFCB9}"/>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580173443"/>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8" name="Picture 7" descr="A close up of a cage&#10;&#10;Description automatically generated">
            <a:extLst>
              <a:ext uri="{FF2B5EF4-FFF2-40B4-BE49-F238E27FC236}">
                <a16:creationId xmlns:a16="http://schemas.microsoft.com/office/drawing/2014/main" id="{027FC195-A4B0-453F-B5BF-518A91BCCE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Tree>
    <p:extLst>
      <p:ext uri="{BB962C8B-B14F-4D97-AF65-F5344CB8AC3E}">
        <p14:creationId xmlns:p14="http://schemas.microsoft.com/office/powerpoint/2010/main" val="2959503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3"/>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2"/>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8" name="Picture 7" descr="A close up of a cage&#10;&#10;Description automatically generated">
            <a:extLst>
              <a:ext uri="{FF2B5EF4-FFF2-40B4-BE49-F238E27FC236}">
                <a16:creationId xmlns:a16="http://schemas.microsoft.com/office/drawing/2014/main" id="{A4D7A1A8-5F73-4E09-9CF0-C961111137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Tree>
    <p:extLst>
      <p:ext uri="{BB962C8B-B14F-4D97-AF65-F5344CB8AC3E}">
        <p14:creationId xmlns:p14="http://schemas.microsoft.com/office/powerpoint/2010/main" val="3611052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9" name="Picture 8" descr="A close up of a cage&#10;&#10;Description automatically generated">
            <a:extLst>
              <a:ext uri="{FF2B5EF4-FFF2-40B4-BE49-F238E27FC236}">
                <a16:creationId xmlns:a16="http://schemas.microsoft.com/office/drawing/2014/main" id="{37CA81BE-885C-4673-AF36-4CB1C46743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6" name="Rectangle 5">
            <a:extLst>
              <a:ext uri="{FF2B5EF4-FFF2-40B4-BE49-F238E27FC236}">
                <a16:creationId xmlns:a16="http://schemas.microsoft.com/office/drawing/2014/main" id="{5D7AD54C-6B6F-4B8F-86CE-7D6C3638459A}"/>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019817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350"/>
          </a:p>
        </p:txBody>
      </p:sp>
      <p:sp useBgFill="1">
        <p:nvSpPr>
          <p:cNvPr id="10" name="9 Rectángulo redondeado"/>
          <p:cNvSpPr/>
          <p:nvPr/>
        </p:nvSpPr>
        <p:spPr>
          <a:xfrm>
            <a:off x="65313" y="69757"/>
            <a:ext cx="9013372" cy="6692201"/>
          </a:xfrm>
          <a:prstGeom prst="roundRect">
            <a:avLst>
              <a:gd name="adj" fmla="val 2445"/>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350"/>
          </a:p>
        </p:txBody>
      </p:sp>
      <p:sp>
        <p:nvSpPr>
          <p:cNvPr id="2" name="1 Título"/>
          <p:cNvSpPr>
            <a:spLocks noGrp="1"/>
          </p:cNvSpPr>
          <p:nvPr>
            <p:ph type="title"/>
          </p:nvPr>
        </p:nvSpPr>
        <p:spPr>
          <a:xfrm>
            <a:off x="722313" y="952502"/>
            <a:ext cx="7772400" cy="1362075"/>
          </a:xfrm>
        </p:spPr>
        <p:txBody>
          <a:bodyPr anchor="b" anchorCtr="0"/>
          <a:lstStyle>
            <a:lvl1pPr algn="l">
              <a:buNone/>
              <a:defRPr sz="3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1800">
                <a:solidFill>
                  <a:schemeClr val="tx1">
                    <a:tint val="75000"/>
                  </a:schemeClr>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a:t>Click to edit Master text styles</a:t>
            </a:r>
          </a:p>
        </p:txBody>
      </p:sp>
      <p:sp>
        <p:nvSpPr>
          <p:cNvPr id="7" name="6 Rectángulo"/>
          <p:cNvSpPr/>
          <p:nvPr/>
        </p:nvSpPr>
        <p:spPr>
          <a:xfrm flipV="1">
            <a:off x="69413"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8" name="7 Rectángulo"/>
          <p:cNvSpPr/>
          <p:nvPr/>
        </p:nvSpPr>
        <p:spPr>
          <a:xfrm>
            <a:off x="69147" y="2341477"/>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9" name="8 Rectángulo"/>
          <p:cNvSpPr/>
          <p:nvPr/>
        </p:nvSpPr>
        <p:spPr>
          <a:xfrm>
            <a:off x="68307"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16 Marcador de pie de página">
            <a:extLst>
              <a:ext uri="{FF2B5EF4-FFF2-40B4-BE49-F238E27FC236}">
                <a16:creationId xmlns:a16="http://schemas.microsoft.com/office/drawing/2014/main" id="{72A59DA7-E9EF-4EC8-8971-A8EBE1D197F8}"/>
              </a:ext>
            </a:extLst>
          </p:cNvPr>
          <p:cNvSpPr>
            <a:spLocks noGrp="1"/>
          </p:cNvSpPr>
          <p:nvPr>
            <p:ph type="ftr" sz="quarter" idx="11"/>
          </p:nvPr>
        </p:nvSpPr>
        <p:spPr>
          <a:xfrm>
            <a:off x="457200" y="6498086"/>
            <a:ext cx="1828800" cy="207818"/>
          </a:xfrm>
          <a:prstGeom prst="rect">
            <a:avLst/>
          </a:prstGeom>
        </p:spPr>
        <p:txBody>
          <a:bodyPr/>
          <a:lstStyle/>
          <a:p>
            <a:r>
              <a:rPr lang="en-US"/>
              <a:t>www.mathssupport.org</a:t>
            </a:r>
            <a:endParaRPr lang="en-US" dirty="0"/>
          </a:p>
        </p:txBody>
      </p:sp>
      <p:pic>
        <p:nvPicPr>
          <p:cNvPr id="13" name="Picture 12" descr="A close up of a cage&#10;&#10;Description automatically generated">
            <a:extLst>
              <a:ext uri="{FF2B5EF4-FFF2-40B4-BE49-F238E27FC236}">
                <a16:creationId xmlns:a16="http://schemas.microsoft.com/office/drawing/2014/main" id="{48B83A62-81DD-4AFE-9476-42B9F6DBAA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pic>
        <p:nvPicPr>
          <p:cNvPr id="14" name="Picture 13" descr="A close up of a cage&#10;&#10;Description automatically generated">
            <a:extLst>
              <a:ext uri="{FF2B5EF4-FFF2-40B4-BE49-F238E27FC236}">
                <a16:creationId xmlns:a16="http://schemas.microsoft.com/office/drawing/2014/main" id="{7534DEF5-0AF4-448B-B3B5-56A6F09242A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76C49A45-C83C-407C-93EA-4545D900639E}"/>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78764261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10" name="Picture 9" descr="A close up of a cage&#10;&#10;Description automatically generated">
            <a:extLst>
              <a:ext uri="{FF2B5EF4-FFF2-40B4-BE49-F238E27FC236}">
                <a16:creationId xmlns:a16="http://schemas.microsoft.com/office/drawing/2014/main" id="{035DAF40-1285-451B-87E7-930E14A10F3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7" name="Rectangle 6">
            <a:extLst>
              <a:ext uri="{FF2B5EF4-FFF2-40B4-BE49-F238E27FC236}">
                <a16:creationId xmlns:a16="http://schemas.microsoft.com/office/drawing/2014/main" id="{B213F682-172B-4961-9AF9-51D82A6EEB7E}"/>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752907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1800" b="1">
                <a:solidFill>
                  <a:schemeClr val="accent1"/>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1800" b="1">
                <a:solidFill>
                  <a:schemeClr val="accent1"/>
                </a:solidFill>
                <a:latin typeface="+mj-lt"/>
                <a:ea typeface="+mj-ea"/>
                <a:cs typeface="+mj-cs"/>
              </a:defRPr>
            </a:lvl1pPr>
            <a:lvl2pPr>
              <a:buNone/>
              <a:defRPr sz="1500" b="1"/>
            </a:lvl2pPr>
            <a:lvl3pPr>
              <a:buNone/>
              <a:defRPr sz="1350" b="1"/>
            </a:lvl3pPr>
            <a:lvl4pPr>
              <a:buNone/>
              <a:defRPr sz="1200" b="1"/>
            </a:lvl4pPr>
            <a:lvl5pPr>
              <a:buNone/>
              <a:defRPr sz="1200" b="1"/>
            </a:lvl5pPr>
          </a:lstStyle>
          <a:p>
            <a:pPr lvl="0" eaLnBrk="1" latinLnBrk="0" hangingPunct="1"/>
            <a:r>
              <a:rPr kumimoji="0" lang="en-US"/>
              <a:t>Click to edit Master text styles</a:t>
            </a:r>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14" name="Picture 13" descr="A close up of a cage&#10;&#10;Description automatically generated">
            <a:extLst>
              <a:ext uri="{FF2B5EF4-FFF2-40B4-BE49-F238E27FC236}">
                <a16:creationId xmlns:a16="http://schemas.microsoft.com/office/drawing/2014/main" id="{25AE321E-B7CD-4A06-A49A-DB60C40397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Tree>
    <p:extLst>
      <p:ext uri="{BB962C8B-B14F-4D97-AF65-F5344CB8AC3E}">
        <p14:creationId xmlns:p14="http://schemas.microsoft.com/office/powerpoint/2010/main" val="2281631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pic>
        <p:nvPicPr>
          <p:cNvPr id="7" name="Picture 6" descr="A close up of a cage&#10;&#10;Description automatically generated">
            <a:extLst>
              <a:ext uri="{FF2B5EF4-FFF2-40B4-BE49-F238E27FC236}">
                <a16:creationId xmlns:a16="http://schemas.microsoft.com/office/drawing/2014/main" id="{40389C13-F826-4771-A1E5-B566176DD5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Tree>
    <p:extLst>
      <p:ext uri="{BB962C8B-B14F-4D97-AF65-F5344CB8AC3E}">
        <p14:creationId xmlns:p14="http://schemas.microsoft.com/office/powerpoint/2010/main" val="3748578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6" name="Picture 5" descr="A close up of a cage&#10;&#10;Description automatically generated">
            <a:extLst>
              <a:ext uri="{FF2B5EF4-FFF2-40B4-BE49-F238E27FC236}">
                <a16:creationId xmlns:a16="http://schemas.microsoft.com/office/drawing/2014/main" id="{301C7021-154E-4087-9A2A-0E90C3A544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Tree>
    <p:extLst>
      <p:ext uri="{BB962C8B-B14F-4D97-AF65-F5344CB8AC3E}">
        <p14:creationId xmlns:p14="http://schemas.microsoft.com/office/powerpoint/2010/main" val="945944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350"/>
          </a:p>
        </p:txBody>
      </p:sp>
      <p:sp>
        <p:nvSpPr>
          <p:cNvPr id="2" name="1 Título"/>
          <p:cNvSpPr>
            <a:spLocks noGrp="1"/>
          </p:cNvSpPr>
          <p:nvPr>
            <p:ph type="title"/>
          </p:nvPr>
        </p:nvSpPr>
        <p:spPr>
          <a:xfrm>
            <a:off x="914400" y="273050"/>
            <a:ext cx="7772400" cy="1143000"/>
          </a:xfrm>
        </p:spPr>
        <p:txBody>
          <a:bodyPr anchor="b" anchorCtr="0"/>
          <a:lstStyle>
            <a:lvl1pPr algn="l">
              <a:buNone/>
              <a:defRPr sz="3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350"/>
            </a:lvl1pPr>
            <a:lvl2pPr>
              <a:buNone/>
              <a:defRPr sz="900"/>
            </a:lvl2pPr>
            <a:lvl3pPr>
              <a:buNone/>
              <a:defRPr sz="750"/>
            </a:lvl3pPr>
            <a:lvl4pPr>
              <a:buNone/>
              <a:defRPr sz="675"/>
            </a:lvl4pPr>
            <a:lvl5pPr>
              <a:buNone/>
              <a:defRPr sz="675"/>
            </a:lvl5pPr>
          </a:lstStyle>
          <a:p>
            <a:pPr lvl="0" eaLnBrk="1" latinLnBrk="0" hangingPunct="1"/>
            <a:r>
              <a:rPr kumimoji="0" lang="en-US"/>
              <a:t>Click to edit Master text styles</a:t>
            </a:r>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12" name="Picture 11" descr="A close up of a cage&#10;&#10;Description automatically generated">
            <a:extLst>
              <a:ext uri="{FF2B5EF4-FFF2-40B4-BE49-F238E27FC236}">
                <a16:creationId xmlns:a16="http://schemas.microsoft.com/office/drawing/2014/main" id="{69594C5B-3250-441A-A84A-478F508848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3" name="Rectangle 12">
            <a:extLst>
              <a:ext uri="{FF2B5EF4-FFF2-40B4-BE49-F238E27FC236}">
                <a16:creationId xmlns:a16="http://schemas.microsoft.com/office/drawing/2014/main" id="{5BA238E2-49EB-4DE9-8E59-42909AABB11D}"/>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58827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1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200"/>
            </a:lvl1pPr>
            <a:lvl2pPr>
              <a:defRPr sz="900"/>
            </a:lvl2pPr>
            <a:lvl3pPr>
              <a:defRPr sz="750"/>
            </a:lvl3pPr>
            <a:lvl4pPr>
              <a:defRPr sz="675"/>
            </a:lvl4pPr>
            <a:lvl5pPr>
              <a:defRPr sz="675"/>
            </a:lvl5pPr>
          </a:lstStyle>
          <a:p>
            <a:pPr lvl="0" eaLnBrk="1" latinLnBrk="0" hangingPunct="1"/>
            <a:r>
              <a:rPr kumimoji="0" lang="en-US"/>
              <a:t>Click to edit Master text styles</a:t>
            </a:r>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11 Rectángulo"/>
          <p:cNvSpPr/>
          <p:nvPr/>
        </p:nvSpPr>
        <p:spPr>
          <a:xfrm>
            <a:off x="68509" y="4650476"/>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3" name="12 Rectángulo"/>
          <p:cNvSpPr/>
          <p:nvPr/>
        </p:nvSpPr>
        <p:spPr>
          <a:xfrm>
            <a:off x="68511" y="4773226"/>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3" name="2 Marcador de posición de imagen"/>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2400"/>
            </a:lvl1pPr>
          </a:lstStyle>
          <a:p>
            <a:r>
              <a:rPr kumimoji="0" lang="en-US"/>
              <a:t>Click icon to add picture</a:t>
            </a:r>
            <a:endParaRPr kumimoji="0" lang="en-US" dirty="0"/>
          </a:p>
        </p:txBody>
      </p:sp>
      <p:pic>
        <p:nvPicPr>
          <p:cNvPr id="15" name="Picture 14" descr="A close up of a cage&#10;&#10;Description automatically generated">
            <a:extLst>
              <a:ext uri="{FF2B5EF4-FFF2-40B4-BE49-F238E27FC236}">
                <a16:creationId xmlns:a16="http://schemas.microsoft.com/office/drawing/2014/main" id="{EEC3F205-87EA-4EA9-9083-11ECBF4EE9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Tree>
    <p:extLst>
      <p:ext uri="{BB962C8B-B14F-4D97-AF65-F5344CB8AC3E}">
        <p14:creationId xmlns:p14="http://schemas.microsoft.com/office/powerpoint/2010/main" val="2533541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350"/>
          </a:p>
        </p:txBody>
      </p:sp>
      <p:sp useBgFill="1">
        <p:nvSpPr>
          <p:cNvPr id="8" name="7 Rectángulo redondeado"/>
          <p:cNvSpPr/>
          <p:nvPr/>
        </p:nvSpPr>
        <p:spPr>
          <a:xfrm>
            <a:off x="64008" y="69755"/>
            <a:ext cx="9013372" cy="6693408"/>
          </a:xfrm>
          <a:prstGeom prst="roundRect">
            <a:avLst>
              <a:gd name="adj" fmla="val 2445"/>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350"/>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pic>
        <p:nvPicPr>
          <p:cNvPr id="11" name="Picture 10" descr="A close up of a cage&#10;&#10;Description automatically generated">
            <a:extLst>
              <a:ext uri="{FF2B5EF4-FFF2-40B4-BE49-F238E27FC236}">
                <a16:creationId xmlns:a16="http://schemas.microsoft.com/office/drawing/2014/main" id="{EEF646DB-8B05-4408-9BC0-30BB6870A17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pic>
        <p:nvPicPr>
          <p:cNvPr id="12" name="Picture 11" descr="A close up of a cage&#10;&#10;Description automatically generated">
            <a:extLst>
              <a:ext uri="{FF2B5EF4-FFF2-40B4-BE49-F238E27FC236}">
                <a16:creationId xmlns:a16="http://schemas.microsoft.com/office/drawing/2014/main" id="{0CF8DCD1-FFFF-4A0D-9414-33E2006B8CCD}"/>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BBB596B6-107A-4CC6-8C5F-A57147FFF1D1}"/>
              </a:ext>
            </a:extLst>
          </p:cNvPr>
          <p:cNvSpPr/>
          <p:nvPr userDrawn="1"/>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87550797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1" latinLnBrk="0" hangingPunct="1">
        <a:spcBef>
          <a:spcPct val="0"/>
        </a:spcBef>
        <a:buNone/>
        <a:defRPr kumimoji="0" sz="3000" kern="1200">
          <a:solidFill>
            <a:schemeClr val="tx2"/>
          </a:solidFill>
          <a:latin typeface="+mj-lt"/>
          <a:ea typeface="+mj-ea"/>
          <a:cs typeface="+mj-cs"/>
        </a:defRPr>
      </a:lvl1pPr>
    </p:titleStyle>
    <p:bodyStyle>
      <a:lvl1pPr marL="205740" indent="-205740" algn="l" rtl="0" eaLnBrk="1" latinLnBrk="0" hangingPunct="1">
        <a:spcBef>
          <a:spcPts val="435"/>
        </a:spcBef>
        <a:buClr>
          <a:schemeClr val="accent1"/>
        </a:buClr>
        <a:buSzPct val="85000"/>
        <a:buFont typeface="Wingdings 2"/>
        <a:buChar char=""/>
        <a:defRPr kumimoji="0" sz="1950" kern="1200">
          <a:solidFill>
            <a:schemeClr val="tx1"/>
          </a:solidFill>
          <a:latin typeface="+mn-lt"/>
          <a:ea typeface="+mn-ea"/>
          <a:cs typeface="+mn-cs"/>
        </a:defRPr>
      </a:lvl1pPr>
      <a:lvl2pPr marL="411480" indent="-171450" algn="l" rtl="0" eaLnBrk="1" latinLnBrk="0" hangingPunct="1">
        <a:spcBef>
          <a:spcPts val="278"/>
        </a:spcBef>
        <a:buClr>
          <a:schemeClr val="accent2"/>
        </a:buClr>
        <a:buSzPct val="85000"/>
        <a:buFont typeface="Wingdings 2"/>
        <a:buChar char=""/>
        <a:defRPr kumimoji="0" sz="1800" kern="1200">
          <a:solidFill>
            <a:schemeClr val="tx1"/>
          </a:solidFill>
          <a:latin typeface="+mn-lt"/>
          <a:ea typeface="+mn-ea"/>
          <a:cs typeface="+mn-cs"/>
        </a:defRPr>
      </a:lvl2pPr>
      <a:lvl3pPr marL="617220" indent="-171450" algn="l" rtl="0" eaLnBrk="1" latinLnBrk="0" hangingPunct="1">
        <a:spcBef>
          <a:spcPts val="278"/>
        </a:spcBef>
        <a:buClr>
          <a:schemeClr val="accent1">
            <a:tint val="60000"/>
          </a:schemeClr>
        </a:buClr>
        <a:buSzPct val="85000"/>
        <a:buFont typeface="Wingdings 2"/>
        <a:buChar char=""/>
        <a:defRPr kumimoji="0" sz="1500" kern="1200">
          <a:solidFill>
            <a:schemeClr val="tx1"/>
          </a:solidFill>
          <a:latin typeface="+mn-lt"/>
          <a:ea typeface="+mn-ea"/>
          <a:cs typeface="+mn-cs"/>
        </a:defRPr>
      </a:lvl3pPr>
      <a:lvl4pPr marL="822960" indent="-171450" algn="l" rtl="0" eaLnBrk="1" latinLnBrk="0" hangingPunct="1">
        <a:spcBef>
          <a:spcPts val="278"/>
        </a:spcBef>
        <a:buClr>
          <a:schemeClr val="accent3"/>
        </a:buClr>
        <a:buSzPct val="80000"/>
        <a:buFont typeface="Wingdings 2"/>
        <a:buChar char=""/>
        <a:defRPr kumimoji="0" sz="1500" kern="1200">
          <a:solidFill>
            <a:schemeClr val="tx1"/>
          </a:solidFill>
          <a:latin typeface="+mn-lt"/>
          <a:ea typeface="+mn-ea"/>
          <a:cs typeface="+mn-cs"/>
        </a:defRPr>
      </a:lvl4pPr>
      <a:lvl5pPr marL="1028700" indent="-171450" algn="l" rtl="0" eaLnBrk="1" latinLnBrk="0" hangingPunct="1">
        <a:spcBef>
          <a:spcPts val="278"/>
        </a:spcBef>
        <a:buClr>
          <a:schemeClr val="accent3"/>
        </a:buClr>
        <a:buFontTx/>
        <a:buChar char="o"/>
        <a:defRPr kumimoji="0" sz="1500" kern="1200">
          <a:solidFill>
            <a:schemeClr val="tx1"/>
          </a:solidFill>
          <a:latin typeface="+mn-lt"/>
          <a:ea typeface="+mn-ea"/>
          <a:cs typeface="+mn-cs"/>
        </a:defRPr>
      </a:lvl5pPr>
      <a:lvl6pPr marL="1234440" indent="-171450" algn="l" rtl="0" eaLnBrk="1" latinLnBrk="0" hangingPunct="1">
        <a:spcBef>
          <a:spcPts val="278"/>
        </a:spcBef>
        <a:buClr>
          <a:schemeClr val="accent3"/>
        </a:buClr>
        <a:buChar char="•"/>
        <a:defRPr kumimoji="0" sz="1350" kern="1200" baseline="0">
          <a:solidFill>
            <a:schemeClr val="tx1"/>
          </a:solidFill>
          <a:latin typeface="+mn-lt"/>
          <a:ea typeface="+mn-ea"/>
          <a:cs typeface="+mn-cs"/>
        </a:defRPr>
      </a:lvl6pPr>
      <a:lvl7pPr marL="1440180" indent="-171450" algn="l" rtl="0" eaLnBrk="1" latinLnBrk="0" hangingPunct="1">
        <a:spcBef>
          <a:spcPts val="278"/>
        </a:spcBef>
        <a:buClr>
          <a:schemeClr val="accent2"/>
        </a:buClr>
        <a:buChar char="•"/>
        <a:defRPr kumimoji="0" sz="1350" kern="1200">
          <a:solidFill>
            <a:schemeClr val="tx1"/>
          </a:solidFill>
          <a:latin typeface="+mn-lt"/>
          <a:ea typeface="+mn-ea"/>
          <a:cs typeface="+mn-cs"/>
        </a:defRPr>
      </a:lvl7pPr>
      <a:lvl8pPr marL="1645920" indent="-171450" algn="l" rtl="0" eaLnBrk="1" latinLnBrk="0" hangingPunct="1">
        <a:spcBef>
          <a:spcPts val="278"/>
        </a:spcBef>
        <a:buClr>
          <a:schemeClr val="accent1">
            <a:tint val="60000"/>
          </a:schemeClr>
        </a:buClr>
        <a:buChar char="•"/>
        <a:defRPr kumimoji="0" sz="1350" kern="1200">
          <a:solidFill>
            <a:schemeClr val="tx1"/>
          </a:solidFill>
          <a:latin typeface="+mn-lt"/>
          <a:ea typeface="+mn-ea"/>
          <a:cs typeface="+mn-cs"/>
        </a:defRPr>
      </a:lvl8pPr>
      <a:lvl9pPr marL="1851660" indent="-171450" algn="l" rtl="0" eaLnBrk="1" latinLnBrk="0" hangingPunct="1">
        <a:spcBef>
          <a:spcPts val="278"/>
        </a:spcBef>
        <a:buClr>
          <a:schemeClr val="accent2">
            <a:tint val="60000"/>
          </a:schemeClr>
        </a:buClr>
        <a:buChar char="•"/>
        <a:defRPr kumimoji="0" sz="135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mathssupport.org/" TargetMode="External"/><Relationship Id="rId1" Type="http://schemas.openxmlformats.org/officeDocument/2006/relationships/slideLayout" Target="../slideLayouts/slideLayout2.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4"/>
          <p:cNvSpPr>
            <a:spLocks noGrp="1"/>
          </p:cNvSpPr>
          <p:nvPr>
            <p:ph type="subTitle" idx="1"/>
          </p:nvPr>
        </p:nvSpPr>
        <p:spPr/>
        <p:txBody>
          <a:bodyPr/>
          <a:lstStyle/>
          <a:p>
            <a:pPr marL="633413" indent="-633413" algn="l"/>
            <a:r>
              <a:rPr lang="en-US"/>
              <a:t>LO: To understand and be familiar with the statistical concepts.</a:t>
            </a:r>
            <a:endParaRPr lang="en-GB" dirty="0"/>
          </a:p>
        </p:txBody>
      </p:sp>
      <p:sp>
        <p:nvSpPr>
          <p:cNvPr id="3074" name="Rectangle 2"/>
          <p:cNvSpPr>
            <a:spLocks noGrp="1" noChangeArrowheads="1"/>
          </p:cNvSpPr>
          <p:nvPr>
            <p:ph type="ctrTitle"/>
          </p:nvPr>
        </p:nvSpPr>
        <p:spPr>
          <a:xfrm>
            <a:off x="609600" y="1676400"/>
            <a:ext cx="7848600" cy="1295400"/>
          </a:xfrm>
        </p:spPr>
        <p:txBody>
          <a:bodyPr/>
          <a:lstStyle/>
          <a:p>
            <a:r>
              <a:rPr lang="en-US" dirty="0"/>
              <a:t>Statistics, basic concepts</a:t>
            </a:r>
          </a:p>
        </p:txBody>
      </p:sp>
      <p:sp>
        <p:nvSpPr>
          <p:cNvPr id="3" name="Date Placeholder 2"/>
          <p:cNvSpPr>
            <a:spLocks noGrp="1"/>
          </p:cNvSpPr>
          <p:nvPr>
            <p:ph type="dt" sz="half" idx="4294967295"/>
          </p:nvPr>
        </p:nvSpPr>
        <p:spPr>
          <a:xfrm>
            <a:off x="5943600" y="457200"/>
            <a:ext cx="3200400" cy="457200"/>
          </a:xfrm>
          <a:prstGeom prst="rect">
            <a:avLst/>
          </a:prstGeom>
        </p:spPr>
        <p:txBody>
          <a:bodyPr/>
          <a:lstStyle/>
          <a:p>
            <a:fld id="{418FB1FA-1B83-4CC8-939D-C627A9A0057A}" type="datetime3">
              <a:rPr lang="en-US" sz="2400" smtClean="0"/>
              <a:t>7 June 2020</a:t>
            </a:fld>
            <a:endParaRPr lang="en-US" sz="2400" dirty="0"/>
          </a:p>
        </p:txBody>
      </p:sp>
      <p:sp>
        <p:nvSpPr>
          <p:cNvPr id="2" name="Rectangle 1">
            <a:hlinkClick r:id="rId2"/>
            <a:extLst>
              <a:ext uri="{FF2B5EF4-FFF2-40B4-BE49-F238E27FC236}">
                <a16:creationId xmlns:a16="http://schemas.microsoft.com/office/drawing/2014/main" id="{9638C04C-B292-4EBB-945D-ECBC476BA0D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563826E7-B947-4937-9AC7-057014C9451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78904" y="44624"/>
            <a:ext cx="7772400" cy="1143000"/>
          </a:xfrm>
        </p:spPr>
        <p:txBody>
          <a:bodyPr/>
          <a:lstStyle/>
          <a:p>
            <a:pPr algn="ctr" eaLnBrk="1" hangingPunct="1"/>
            <a:r>
              <a:rPr lang="en-US" dirty="0">
                <a:latin typeface="Comic Sans MS" panose="030F0702030302020204" pitchFamily="66" charset="0"/>
              </a:rPr>
              <a:t>Vocabulary</a:t>
            </a:r>
          </a:p>
        </p:txBody>
      </p:sp>
      <p:sp>
        <p:nvSpPr>
          <p:cNvPr id="11268" name="Rectangle 11"/>
          <p:cNvSpPr>
            <a:spLocks noGrp="1" noChangeArrowheads="1"/>
          </p:cNvSpPr>
          <p:nvPr>
            <p:ph sz="quarter" idx="1"/>
          </p:nvPr>
        </p:nvSpPr>
        <p:spPr>
          <a:xfrm>
            <a:off x="457200" y="980728"/>
            <a:ext cx="8229600" cy="964704"/>
          </a:xfrm>
        </p:spPr>
        <p:txBody>
          <a:bodyPr/>
          <a:lstStyle/>
          <a:p>
            <a:pPr marL="0" indent="0" eaLnBrk="1" hangingPunct="1">
              <a:buNone/>
            </a:pPr>
            <a:r>
              <a:rPr lang="en-US" sz="2800" dirty="0"/>
              <a:t>You should be familiar with these words which are commonly used in statistics:</a:t>
            </a:r>
          </a:p>
        </p:txBody>
      </p:sp>
      <p:sp>
        <p:nvSpPr>
          <p:cNvPr id="1655820" name="Rectangle 12"/>
          <p:cNvSpPr>
            <a:spLocks noChangeArrowheads="1"/>
          </p:cNvSpPr>
          <p:nvPr/>
        </p:nvSpPr>
        <p:spPr bwMode="auto">
          <a:xfrm>
            <a:off x="3038636" y="1945432"/>
            <a:ext cx="26529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Population:</a:t>
            </a:r>
          </a:p>
        </p:txBody>
      </p:sp>
      <p:sp>
        <p:nvSpPr>
          <p:cNvPr id="2" name="Rectangle 1"/>
          <p:cNvSpPr/>
          <p:nvPr/>
        </p:nvSpPr>
        <p:spPr>
          <a:xfrm>
            <a:off x="478904" y="2492896"/>
            <a:ext cx="8363272" cy="3046988"/>
          </a:xfrm>
          <a:prstGeom prst="rect">
            <a:avLst/>
          </a:prstGeom>
        </p:spPr>
        <p:txBody>
          <a:bodyPr wrap="square">
            <a:spAutoFit/>
          </a:bodyPr>
          <a:lstStyle/>
          <a:p>
            <a:r>
              <a:rPr lang="en-GB" dirty="0"/>
              <a:t>A population is any entire collection of people, animals, plants or things from which we may collect data. It is the entire group we are interested in, which we wish to describe or draw conclusions about.</a:t>
            </a:r>
          </a:p>
          <a:p>
            <a:r>
              <a:rPr lang="en-GB" dirty="0"/>
              <a:t>It is important that the investigator carefully and completely defines the population before collecting the data, including a description of the members to be included.  </a:t>
            </a:r>
          </a:p>
        </p:txBody>
      </p:sp>
      <p:sp>
        <p:nvSpPr>
          <p:cNvPr id="3" name="Rectangle 2"/>
          <p:cNvSpPr/>
          <p:nvPr/>
        </p:nvSpPr>
        <p:spPr>
          <a:xfrm>
            <a:off x="509761" y="5541595"/>
            <a:ext cx="8454727" cy="830997"/>
          </a:xfrm>
          <a:prstGeom prst="rect">
            <a:avLst/>
          </a:prstGeom>
        </p:spPr>
        <p:txBody>
          <a:bodyPr wrap="square">
            <a:spAutoFit/>
          </a:bodyPr>
          <a:lstStyle/>
          <a:p>
            <a:r>
              <a:rPr lang="en-GB" i="1" dirty="0"/>
              <a:t>Example: F</a:t>
            </a:r>
            <a:r>
              <a:rPr lang="en-GB" dirty="0"/>
              <a:t>or a study of infant health, the population might be all children born in Oman in the 1990's</a:t>
            </a:r>
          </a:p>
        </p:txBody>
      </p:sp>
      <p:sp>
        <p:nvSpPr>
          <p:cNvPr id="7" name="Rectangle 6">
            <a:hlinkClick r:id="rId2"/>
            <a:extLst>
              <a:ext uri="{FF2B5EF4-FFF2-40B4-BE49-F238E27FC236}">
                <a16:creationId xmlns:a16="http://schemas.microsoft.com/office/drawing/2014/main" id="{03234DC1-FDA5-4A4A-9474-172B69F6B21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2"/>
            <a:extLst>
              <a:ext uri="{FF2B5EF4-FFF2-40B4-BE49-F238E27FC236}">
                <a16:creationId xmlns:a16="http://schemas.microsoft.com/office/drawing/2014/main" id="{3B608F81-1EA0-4468-88FC-D01D6624227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91347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78904" y="44624"/>
            <a:ext cx="7772400" cy="648072"/>
          </a:xfrm>
        </p:spPr>
        <p:txBody>
          <a:bodyPr>
            <a:normAutofit/>
          </a:bodyPr>
          <a:lstStyle/>
          <a:p>
            <a:pPr algn="ctr" eaLnBrk="1" hangingPunct="1"/>
            <a:r>
              <a:rPr lang="en-US" dirty="0">
                <a:latin typeface="Comic Sans MS" panose="030F0702030302020204" pitchFamily="66" charset="0"/>
              </a:rPr>
              <a:t>Vocabulary</a:t>
            </a:r>
          </a:p>
        </p:txBody>
      </p:sp>
      <p:sp>
        <p:nvSpPr>
          <p:cNvPr id="1655820" name="Rectangle 12"/>
          <p:cNvSpPr>
            <a:spLocks noChangeArrowheads="1"/>
          </p:cNvSpPr>
          <p:nvPr/>
        </p:nvSpPr>
        <p:spPr bwMode="auto">
          <a:xfrm>
            <a:off x="3439181" y="692696"/>
            <a:ext cx="26529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Sample:</a:t>
            </a:r>
          </a:p>
        </p:txBody>
      </p:sp>
      <p:sp>
        <p:nvSpPr>
          <p:cNvPr id="2" name="Rectangle 1"/>
          <p:cNvSpPr/>
          <p:nvPr/>
        </p:nvSpPr>
        <p:spPr>
          <a:xfrm>
            <a:off x="478904" y="1205414"/>
            <a:ext cx="8363272" cy="4524315"/>
          </a:xfrm>
          <a:prstGeom prst="rect">
            <a:avLst/>
          </a:prstGeom>
        </p:spPr>
        <p:txBody>
          <a:bodyPr wrap="square">
            <a:spAutoFit/>
          </a:bodyPr>
          <a:lstStyle/>
          <a:p>
            <a:r>
              <a:rPr lang="en-GB" dirty="0"/>
              <a:t>A sample is a group of units selected from a larger group (the population). By studying the sample it is hoped to draw valid conclusions about the larger group.</a:t>
            </a:r>
          </a:p>
          <a:p>
            <a:r>
              <a:rPr lang="en-GB" dirty="0"/>
              <a:t>A sample is generally selected for study because the population is too large to study in its entirety. The sample should be representative of the general population. Also, before collecting the sample, it is important that the researcher carefully and completely defines the population, including a description of the members to be included</a:t>
            </a:r>
          </a:p>
          <a:p>
            <a:r>
              <a:rPr lang="en-GB" dirty="0"/>
              <a:t>It is important to choose a sample at </a:t>
            </a:r>
            <a:r>
              <a:rPr lang="en-GB" b="1" dirty="0">
                <a:solidFill>
                  <a:srgbClr val="FF6600"/>
                </a:solidFill>
              </a:rPr>
              <a:t>random</a:t>
            </a:r>
            <a:r>
              <a:rPr lang="en-GB" dirty="0"/>
              <a:t> to avoid </a:t>
            </a:r>
            <a:r>
              <a:rPr lang="en-GB" b="1" dirty="0">
                <a:solidFill>
                  <a:srgbClr val="FF6600"/>
                </a:solidFill>
              </a:rPr>
              <a:t>bias</a:t>
            </a:r>
            <a:r>
              <a:rPr lang="en-GB" dirty="0"/>
              <a:t> in the results.</a:t>
            </a:r>
          </a:p>
        </p:txBody>
      </p:sp>
      <p:sp>
        <p:nvSpPr>
          <p:cNvPr id="4" name="Rectangle 3"/>
          <p:cNvSpPr/>
          <p:nvPr/>
        </p:nvSpPr>
        <p:spPr>
          <a:xfrm>
            <a:off x="481249" y="5410200"/>
            <a:ext cx="8508454" cy="1107996"/>
          </a:xfrm>
          <a:prstGeom prst="rect">
            <a:avLst/>
          </a:prstGeom>
        </p:spPr>
        <p:txBody>
          <a:bodyPr wrap="square">
            <a:spAutoFit/>
          </a:bodyPr>
          <a:lstStyle/>
          <a:p>
            <a:r>
              <a:rPr lang="en-GB" sz="2200" dirty="0"/>
              <a:t>Example: The population for a study of infant health might be all children born in Oman in the 1990's. The sample might be all babies born on 7th May in any of the years.</a:t>
            </a:r>
          </a:p>
        </p:txBody>
      </p:sp>
      <p:sp>
        <p:nvSpPr>
          <p:cNvPr id="6" name="Rectangle 5">
            <a:hlinkClick r:id="rId2"/>
            <a:extLst>
              <a:ext uri="{FF2B5EF4-FFF2-40B4-BE49-F238E27FC236}">
                <a16:creationId xmlns:a16="http://schemas.microsoft.com/office/drawing/2014/main" id="{BC9C867B-17E9-4F46-A95D-3B79CD0E28C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32AE0705-164A-4240-8E91-5B8ACA9792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1195704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78904" y="44624"/>
            <a:ext cx="7772400" cy="1143000"/>
          </a:xfrm>
        </p:spPr>
        <p:txBody>
          <a:bodyPr/>
          <a:lstStyle/>
          <a:p>
            <a:pPr algn="ctr" eaLnBrk="1" hangingPunct="1"/>
            <a:r>
              <a:rPr lang="en-US" dirty="0">
                <a:latin typeface="Comic Sans MS" panose="030F0702030302020204" pitchFamily="66" charset="0"/>
              </a:rPr>
              <a:t>Vocabulary</a:t>
            </a:r>
          </a:p>
        </p:txBody>
      </p:sp>
      <p:sp>
        <p:nvSpPr>
          <p:cNvPr id="1655820" name="Rectangle 12"/>
          <p:cNvSpPr>
            <a:spLocks noChangeArrowheads="1"/>
          </p:cNvSpPr>
          <p:nvPr/>
        </p:nvSpPr>
        <p:spPr bwMode="auto">
          <a:xfrm>
            <a:off x="3419872" y="1363236"/>
            <a:ext cx="26529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Census:</a:t>
            </a:r>
          </a:p>
        </p:txBody>
      </p:sp>
      <p:sp>
        <p:nvSpPr>
          <p:cNvPr id="2" name="Rectangle 1"/>
          <p:cNvSpPr/>
          <p:nvPr/>
        </p:nvSpPr>
        <p:spPr>
          <a:xfrm>
            <a:off x="478904" y="2276872"/>
            <a:ext cx="8363272" cy="1200329"/>
          </a:xfrm>
          <a:prstGeom prst="rect">
            <a:avLst/>
          </a:prstGeom>
        </p:spPr>
        <p:txBody>
          <a:bodyPr wrap="square">
            <a:spAutoFit/>
          </a:bodyPr>
          <a:lstStyle/>
          <a:p>
            <a:r>
              <a:rPr lang="en-GB" dirty="0"/>
              <a:t>If the population is not too large to study in its entirety we can collect information from the whole population, this is called Census.</a:t>
            </a:r>
          </a:p>
        </p:txBody>
      </p:sp>
      <p:sp>
        <p:nvSpPr>
          <p:cNvPr id="5" name="Rectangle 4"/>
          <p:cNvSpPr/>
          <p:nvPr/>
        </p:nvSpPr>
        <p:spPr>
          <a:xfrm>
            <a:off x="478904" y="3806062"/>
            <a:ext cx="8454727" cy="1569660"/>
          </a:xfrm>
          <a:prstGeom prst="rect">
            <a:avLst/>
          </a:prstGeom>
        </p:spPr>
        <p:txBody>
          <a:bodyPr wrap="square">
            <a:spAutoFit/>
          </a:bodyPr>
          <a:lstStyle/>
          <a:p>
            <a:r>
              <a:rPr lang="en-GB" i="1" dirty="0"/>
              <a:t>Example: F</a:t>
            </a:r>
            <a:r>
              <a:rPr lang="en-GB" dirty="0"/>
              <a:t>or a study of healthy eating habits in the Sultan School, the population is all children in The Sultan School. We can conduct a census to all the students in the school.</a:t>
            </a:r>
          </a:p>
        </p:txBody>
      </p:sp>
      <p:sp>
        <p:nvSpPr>
          <p:cNvPr id="6" name="Rectangle 5">
            <a:hlinkClick r:id="rId2"/>
            <a:extLst>
              <a:ext uri="{FF2B5EF4-FFF2-40B4-BE49-F238E27FC236}">
                <a16:creationId xmlns:a16="http://schemas.microsoft.com/office/drawing/2014/main" id="{52B9892B-FBCC-4DD9-AD50-4C5AAA59AAC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C28B481E-8CD6-47F0-91DA-EBA3483D63B7}"/>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529412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2"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78904" y="44624"/>
            <a:ext cx="7772400" cy="1143000"/>
          </a:xfrm>
        </p:spPr>
        <p:txBody>
          <a:bodyPr/>
          <a:lstStyle/>
          <a:p>
            <a:pPr algn="ctr" eaLnBrk="1" hangingPunct="1"/>
            <a:r>
              <a:rPr lang="en-US" dirty="0">
                <a:latin typeface="Comic Sans MS" panose="030F0702030302020204" pitchFamily="66" charset="0"/>
              </a:rPr>
              <a:t>Vocabulary</a:t>
            </a:r>
          </a:p>
        </p:txBody>
      </p:sp>
      <p:sp>
        <p:nvSpPr>
          <p:cNvPr id="1655820" name="Rectangle 12"/>
          <p:cNvSpPr>
            <a:spLocks noChangeArrowheads="1"/>
          </p:cNvSpPr>
          <p:nvPr/>
        </p:nvSpPr>
        <p:spPr bwMode="auto">
          <a:xfrm>
            <a:off x="3419872" y="1363236"/>
            <a:ext cx="26529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Survey:</a:t>
            </a:r>
          </a:p>
        </p:txBody>
      </p:sp>
      <p:sp>
        <p:nvSpPr>
          <p:cNvPr id="2" name="Rectangle 1"/>
          <p:cNvSpPr/>
          <p:nvPr/>
        </p:nvSpPr>
        <p:spPr>
          <a:xfrm>
            <a:off x="478904" y="2276872"/>
            <a:ext cx="8363272" cy="1200329"/>
          </a:xfrm>
          <a:prstGeom prst="rect">
            <a:avLst/>
          </a:prstGeom>
        </p:spPr>
        <p:txBody>
          <a:bodyPr wrap="square">
            <a:spAutoFit/>
          </a:bodyPr>
          <a:lstStyle/>
          <a:p>
            <a:r>
              <a:rPr lang="en-GB" dirty="0"/>
              <a:t>A survey is an investigation about the characteristics of a given population by means of collecting data from a sample of that population</a:t>
            </a:r>
          </a:p>
        </p:txBody>
      </p:sp>
      <p:sp>
        <p:nvSpPr>
          <p:cNvPr id="5" name="Rectangle 4"/>
          <p:cNvSpPr/>
          <p:nvPr/>
        </p:nvSpPr>
        <p:spPr>
          <a:xfrm>
            <a:off x="478904" y="3806062"/>
            <a:ext cx="8454727" cy="1569660"/>
          </a:xfrm>
          <a:prstGeom prst="rect">
            <a:avLst/>
          </a:prstGeom>
        </p:spPr>
        <p:txBody>
          <a:bodyPr wrap="square">
            <a:spAutoFit/>
          </a:bodyPr>
          <a:lstStyle/>
          <a:p>
            <a:r>
              <a:rPr lang="en-GB" i="1" dirty="0"/>
              <a:t>Example: </a:t>
            </a:r>
            <a:r>
              <a:rPr lang="en-GB" dirty="0"/>
              <a:t>The population for a study of infant health might be all children born in Oman in the 1990's. The sample might be all babies born on 7th May in any of the years. </a:t>
            </a:r>
            <a:r>
              <a:rPr lang="en-US" dirty="0"/>
              <a:t>A survey might be conducted</a:t>
            </a:r>
            <a:endParaRPr lang="en-GB" dirty="0"/>
          </a:p>
        </p:txBody>
      </p:sp>
      <p:sp>
        <p:nvSpPr>
          <p:cNvPr id="6" name="Rectangle 5">
            <a:hlinkClick r:id="rId2"/>
            <a:extLst>
              <a:ext uri="{FF2B5EF4-FFF2-40B4-BE49-F238E27FC236}">
                <a16:creationId xmlns:a16="http://schemas.microsoft.com/office/drawing/2014/main" id="{B457E262-2859-4FD8-A27F-FC9B0684CD4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472293EB-3830-46FC-B9B5-BA49B8890EF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08032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2"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78904" y="44624"/>
            <a:ext cx="7772400" cy="1143000"/>
          </a:xfrm>
        </p:spPr>
        <p:txBody>
          <a:bodyPr/>
          <a:lstStyle/>
          <a:p>
            <a:pPr algn="ctr" eaLnBrk="1" hangingPunct="1"/>
            <a:r>
              <a:rPr lang="en-US" dirty="0">
                <a:latin typeface="Comic Sans MS" panose="030F0702030302020204" pitchFamily="66" charset="0"/>
              </a:rPr>
              <a:t>Vocabulary</a:t>
            </a:r>
          </a:p>
        </p:txBody>
      </p:sp>
      <p:sp>
        <p:nvSpPr>
          <p:cNvPr id="1655820" name="Rectangle 12"/>
          <p:cNvSpPr>
            <a:spLocks noChangeArrowheads="1"/>
          </p:cNvSpPr>
          <p:nvPr/>
        </p:nvSpPr>
        <p:spPr bwMode="auto">
          <a:xfrm>
            <a:off x="1691680" y="1363236"/>
            <a:ext cx="48245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Parameter:</a:t>
            </a:r>
          </a:p>
        </p:txBody>
      </p:sp>
      <p:sp>
        <p:nvSpPr>
          <p:cNvPr id="2" name="Rectangle 1"/>
          <p:cNvSpPr/>
          <p:nvPr/>
        </p:nvSpPr>
        <p:spPr>
          <a:xfrm>
            <a:off x="478904" y="2276872"/>
            <a:ext cx="8363272" cy="830997"/>
          </a:xfrm>
          <a:prstGeom prst="rect">
            <a:avLst/>
          </a:prstGeom>
        </p:spPr>
        <p:txBody>
          <a:bodyPr wrap="square">
            <a:spAutoFit/>
          </a:bodyPr>
          <a:lstStyle/>
          <a:p>
            <a:r>
              <a:rPr lang="en-GB" dirty="0"/>
              <a:t>Parameter is a numerical quantity measuring some aspects of a population.</a:t>
            </a:r>
          </a:p>
        </p:txBody>
      </p:sp>
      <p:sp>
        <p:nvSpPr>
          <p:cNvPr id="5" name="Rectangle 4"/>
          <p:cNvSpPr/>
          <p:nvPr/>
        </p:nvSpPr>
        <p:spPr>
          <a:xfrm>
            <a:off x="478904" y="3806062"/>
            <a:ext cx="8454727" cy="1200329"/>
          </a:xfrm>
          <a:prstGeom prst="rect">
            <a:avLst/>
          </a:prstGeom>
        </p:spPr>
        <p:txBody>
          <a:bodyPr wrap="square">
            <a:spAutoFit/>
          </a:bodyPr>
          <a:lstStyle/>
          <a:p>
            <a:r>
              <a:rPr lang="en-GB" i="1" dirty="0"/>
              <a:t>Example: </a:t>
            </a:r>
            <a:r>
              <a:rPr lang="en-GB" dirty="0"/>
              <a:t>For example, the mean of the data in a sample is used to give information about the overall mean in the population from which that sample was drawn.</a:t>
            </a:r>
          </a:p>
        </p:txBody>
      </p:sp>
      <p:sp>
        <p:nvSpPr>
          <p:cNvPr id="6" name="Rectangle 5">
            <a:hlinkClick r:id="rId2"/>
            <a:extLst>
              <a:ext uri="{FF2B5EF4-FFF2-40B4-BE49-F238E27FC236}">
                <a16:creationId xmlns:a16="http://schemas.microsoft.com/office/drawing/2014/main" id="{668C040F-DF12-483C-8463-C92B92B2F3DF}"/>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A6F7C8A0-F8FD-427F-BF2D-75DDD6E658AE}"/>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701701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2"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78904" y="44624"/>
            <a:ext cx="7772400" cy="1143000"/>
          </a:xfrm>
        </p:spPr>
        <p:txBody>
          <a:bodyPr/>
          <a:lstStyle/>
          <a:p>
            <a:pPr algn="ctr" eaLnBrk="1" hangingPunct="1"/>
            <a:r>
              <a:rPr lang="en-US" dirty="0">
                <a:latin typeface="Comic Sans MS" panose="030F0702030302020204" pitchFamily="66" charset="0"/>
              </a:rPr>
              <a:t>Vocabulary</a:t>
            </a:r>
          </a:p>
        </p:txBody>
      </p:sp>
      <p:sp>
        <p:nvSpPr>
          <p:cNvPr id="1655820" name="Rectangle 12"/>
          <p:cNvSpPr>
            <a:spLocks noChangeArrowheads="1"/>
          </p:cNvSpPr>
          <p:nvPr/>
        </p:nvSpPr>
        <p:spPr bwMode="auto">
          <a:xfrm>
            <a:off x="1691680" y="1363236"/>
            <a:ext cx="48245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Statistic:</a:t>
            </a:r>
          </a:p>
        </p:txBody>
      </p:sp>
      <p:sp>
        <p:nvSpPr>
          <p:cNvPr id="2" name="Rectangle 1"/>
          <p:cNvSpPr/>
          <p:nvPr/>
        </p:nvSpPr>
        <p:spPr>
          <a:xfrm>
            <a:off x="478904" y="2276872"/>
            <a:ext cx="8363272" cy="830997"/>
          </a:xfrm>
          <a:prstGeom prst="rect">
            <a:avLst/>
          </a:prstGeom>
        </p:spPr>
        <p:txBody>
          <a:bodyPr wrap="square">
            <a:spAutoFit/>
          </a:bodyPr>
          <a:lstStyle/>
          <a:p>
            <a:r>
              <a:rPr lang="en-GB" dirty="0"/>
              <a:t>A quantity calculated from data gathered from a sample. It is usually used to estimate a population parameter. </a:t>
            </a:r>
          </a:p>
        </p:txBody>
      </p:sp>
      <p:sp>
        <p:nvSpPr>
          <p:cNvPr id="5" name="Rectangle 4"/>
          <p:cNvSpPr/>
          <p:nvPr/>
        </p:nvSpPr>
        <p:spPr>
          <a:xfrm>
            <a:off x="478904" y="3806062"/>
            <a:ext cx="8454727" cy="1200329"/>
          </a:xfrm>
          <a:prstGeom prst="rect">
            <a:avLst/>
          </a:prstGeom>
        </p:spPr>
        <p:txBody>
          <a:bodyPr wrap="square">
            <a:spAutoFit/>
          </a:bodyPr>
          <a:lstStyle/>
          <a:p>
            <a:r>
              <a:rPr lang="en-GB" i="1" dirty="0"/>
              <a:t>Example: </a:t>
            </a:r>
            <a:r>
              <a:rPr lang="en-GB" dirty="0"/>
              <a:t>the average of the data in a sample is used to give information about the overall average in the population from which that sample was drawn.</a:t>
            </a:r>
          </a:p>
        </p:txBody>
      </p:sp>
      <p:sp>
        <p:nvSpPr>
          <p:cNvPr id="6" name="Rectangle 5">
            <a:hlinkClick r:id="rId2"/>
            <a:extLst>
              <a:ext uri="{FF2B5EF4-FFF2-40B4-BE49-F238E27FC236}">
                <a16:creationId xmlns:a16="http://schemas.microsoft.com/office/drawing/2014/main" id="{8822296B-2F0B-43CB-B1BA-F0924585E3A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C834A691-D5DF-418F-BB50-36F367DA830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9715497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2"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78904" y="44624"/>
            <a:ext cx="7772400" cy="1143000"/>
          </a:xfrm>
        </p:spPr>
        <p:txBody>
          <a:bodyPr/>
          <a:lstStyle/>
          <a:p>
            <a:pPr algn="ctr" eaLnBrk="1" hangingPunct="1"/>
            <a:r>
              <a:rPr lang="en-US" dirty="0">
                <a:latin typeface="Comic Sans MS" panose="030F0702030302020204" pitchFamily="66" charset="0"/>
              </a:rPr>
              <a:t>Vocabulary</a:t>
            </a:r>
          </a:p>
        </p:txBody>
      </p:sp>
      <p:sp>
        <p:nvSpPr>
          <p:cNvPr id="1655820" name="Rectangle 12"/>
          <p:cNvSpPr>
            <a:spLocks noChangeArrowheads="1"/>
          </p:cNvSpPr>
          <p:nvPr/>
        </p:nvSpPr>
        <p:spPr bwMode="auto">
          <a:xfrm>
            <a:off x="892696" y="1183686"/>
            <a:ext cx="482453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3200" b="1" dirty="0">
                <a:solidFill>
                  <a:srgbClr val="FF0000"/>
                </a:solidFill>
                <a:latin typeface="Comic Sans MS" panose="030F0702030302020204" pitchFamily="66" charset="0"/>
              </a:rPr>
              <a:t>Data:</a:t>
            </a:r>
          </a:p>
        </p:txBody>
      </p:sp>
      <p:sp>
        <p:nvSpPr>
          <p:cNvPr id="2" name="Rectangle 1"/>
          <p:cNvSpPr/>
          <p:nvPr/>
        </p:nvSpPr>
        <p:spPr>
          <a:xfrm>
            <a:off x="478904" y="1802113"/>
            <a:ext cx="8363272" cy="954107"/>
          </a:xfrm>
          <a:prstGeom prst="rect">
            <a:avLst/>
          </a:prstGeom>
        </p:spPr>
        <p:txBody>
          <a:bodyPr wrap="square">
            <a:spAutoFit/>
          </a:bodyPr>
          <a:lstStyle/>
          <a:p>
            <a:r>
              <a:rPr lang="en-GB" sz="2800" dirty="0">
                <a:latin typeface="Comic Sans MS" panose="030F0702030302020204" pitchFamily="66" charset="0"/>
              </a:rPr>
              <a:t>Data is the information about individuals in a population. </a:t>
            </a:r>
            <a:r>
              <a:rPr lang="en-US" sz="2800" dirty="0">
                <a:latin typeface="Comic Sans MS" panose="030F0702030302020204" pitchFamily="66" charset="0"/>
              </a:rPr>
              <a:t>(singular </a:t>
            </a:r>
            <a:r>
              <a:rPr lang="en-US" sz="2800" b="1" dirty="0">
                <a:solidFill>
                  <a:srgbClr val="FF6600"/>
                </a:solidFill>
                <a:latin typeface="Comic Sans MS" panose="030F0702030302020204" pitchFamily="66" charset="0"/>
              </a:rPr>
              <a:t>datum</a:t>
            </a:r>
            <a:r>
              <a:rPr lang="en-US" sz="2800" dirty="0">
                <a:latin typeface="Comic Sans MS" panose="030F0702030302020204" pitchFamily="66" charset="0"/>
              </a:rPr>
              <a:t>)</a:t>
            </a:r>
            <a:endParaRPr lang="en-GB" sz="2800" dirty="0">
              <a:latin typeface="Comic Sans MS" panose="030F0702030302020204" pitchFamily="66" charset="0"/>
            </a:endParaRPr>
          </a:p>
        </p:txBody>
      </p:sp>
      <p:sp>
        <p:nvSpPr>
          <p:cNvPr id="5" name="Rectangle 11">
            <a:extLst>
              <a:ext uri="{FF2B5EF4-FFF2-40B4-BE49-F238E27FC236}">
                <a16:creationId xmlns:a16="http://schemas.microsoft.com/office/drawing/2014/main" id="{2CA29D43-5C7A-4543-8A51-B064E9F5BB21}"/>
              </a:ext>
            </a:extLst>
          </p:cNvPr>
          <p:cNvSpPr txBox="1">
            <a:spLocks noChangeArrowheads="1"/>
          </p:cNvSpPr>
          <p:nvPr/>
        </p:nvSpPr>
        <p:spPr>
          <a:xfrm>
            <a:off x="509736" y="2925763"/>
            <a:ext cx="8332440" cy="1803376"/>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fontAlgn="auto">
              <a:spcAft>
                <a:spcPts val="0"/>
              </a:spcAft>
              <a:buFont typeface="Wingdings 2"/>
              <a:buNone/>
            </a:pPr>
            <a:r>
              <a:rPr lang="en-US" sz="2800" dirty="0">
                <a:latin typeface="Comic Sans MS" panose="030F0702030302020204" pitchFamily="66" charset="0"/>
              </a:rPr>
              <a:t>Data are observations of a particular feature or </a:t>
            </a:r>
            <a:r>
              <a:rPr lang="en-US" sz="2800" b="1" dirty="0">
                <a:solidFill>
                  <a:srgbClr val="FF6600"/>
                </a:solidFill>
                <a:latin typeface="Comic Sans MS" panose="030F0702030302020204" pitchFamily="66" charset="0"/>
              </a:rPr>
              <a:t>variable</a:t>
            </a:r>
            <a:r>
              <a:rPr lang="en-US" sz="2800" dirty="0">
                <a:latin typeface="Comic Sans MS" panose="030F0702030302020204" pitchFamily="66" charset="0"/>
              </a:rPr>
              <a:t> associated with the population  (such as measurements, genders, color, survey responses) that have been collected.  </a:t>
            </a:r>
          </a:p>
        </p:txBody>
      </p:sp>
      <p:sp>
        <p:nvSpPr>
          <p:cNvPr id="6" name="Rectangle 12">
            <a:extLst>
              <a:ext uri="{FF2B5EF4-FFF2-40B4-BE49-F238E27FC236}">
                <a16:creationId xmlns:a16="http://schemas.microsoft.com/office/drawing/2014/main" id="{DB70969D-5739-4C8D-869C-C4C5E0D55AFD}"/>
              </a:ext>
            </a:extLst>
          </p:cNvPr>
          <p:cNvSpPr>
            <a:spLocks noChangeArrowheads="1"/>
          </p:cNvSpPr>
          <p:nvPr/>
        </p:nvSpPr>
        <p:spPr bwMode="auto">
          <a:xfrm>
            <a:off x="509736" y="5029200"/>
            <a:ext cx="8229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dirty="0">
                <a:latin typeface="Comic Sans MS" panose="030F0702030302020204" pitchFamily="66" charset="0"/>
              </a:rPr>
              <a:t>The variables we observe are described as either </a:t>
            </a:r>
            <a:r>
              <a:rPr lang="en-US" b="1" dirty="0">
                <a:solidFill>
                  <a:srgbClr val="FF6600"/>
                </a:solidFill>
                <a:latin typeface="Comic Sans MS" panose="030F0702030302020204" pitchFamily="66" charset="0"/>
              </a:rPr>
              <a:t>categorical</a:t>
            </a:r>
            <a:r>
              <a:rPr lang="en-US" dirty="0">
                <a:latin typeface="Comic Sans MS" panose="030F0702030302020204" pitchFamily="66" charset="0"/>
              </a:rPr>
              <a:t> or </a:t>
            </a:r>
            <a:r>
              <a:rPr lang="en-US" b="1" dirty="0">
                <a:solidFill>
                  <a:srgbClr val="FF6600"/>
                </a:solidFill>
                <a:latin typeface="Comic Sans MS" panose="030F0702030302020204" pitchFamily="66" charset="0"/>
              </a:rPr>
              <a:t>numerical</a:t>
            </a:r>
            <a:r>
              <a:rPr lang="en-US" dirty="0">
                <a:latin typeface="Comic Sans MS" panose="030F0702030302020204" pitchFamily="66" charset="0"/>
              </a:rPr>
              <a:t>.</a:t>
            </a:r>
          </a:p>
        </p:txBody>
      </p:sp>
      <p:sp>
        <p:nvSpPr>
          <p:cNvPr id="7" name="Rectangle 6">
            <a:hlinkClick r:id="rId2"/>
            <a:extLst>
              <a:ext uri="{FF2B5EF4-FFF2-40B4-BE49-F238E27FC236}">
                <a16:creationId xmlns:a16="http://schemas.microsoft.com/office/drawing/2014/main" id="{44DF1C5C-5EAF-4896-8A80-CA591791E5B4}"/>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2"/>
            <a:extLst>
              <a:ext uri="{FF2B5EF4-FFF2-40B4-BE49-F238E27FC236}">
                <a16:creationId xmlns:a16="http://schemas.microsoft.com/office/drawing/2014/main" id="{6A413DEA-77A1-4ED7-AA44-42E44F13C7E0}"/>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4974688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2" grpId="0"/>
      <p:bldP spid="5" grpId="0" build="p"/>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8"/>
          <p:cNvSpPr>
            <a:spLocks noGrp="1" noChangeArrowheads="1"/>
          </p:cNvSpPr>
          <p:nvPr>
            <p:ph type="title"/>
          </p:nvPr>
        </p:nvSpPr>
        <p:spPr>
          <a:xfrm>
            <a:off x="685800" y="0"/>
            <a:ext cx="7772400" cy="855310"/>
          </a:xfrm>
        </p:spPr>
        <p:txBody>
          <a:bodyPr/>
          <a:lstStyle/>
          <a:p>
            <a:pPr algn="ctr" eaLnBrk="1" hangingPunct="1"/>
            <a:r>
              <a:rPr lang="en-US" dirty="0"/>
              <a:t>Categorical variables</a:t>
            </a:r>
          </a:p>
        </p:txBody>
      </p:sp>
      <p:sp>
        <p:nvSpPr>
          <p:cNvPr id="12292" name="Rectangle 29"/>
          <p:cNvSpPr>
            <a:spLocks noGrp="1" noChangeArrowheads="1"/>
          </p:cNvSpPr>
          <p:nvPr>
            <p:ph sz="quarter" idx="1"/>
          </p:nvPr>
        </p:nvSpPr>
        <p:spPr>
          <a:xfrm>
            <a:off x="477738" y="1026502"/>
            <a:ext cx="8229600" cy="1503891"/>
          </a:xfrm>
        </p:spPr>
        <p:txBody>
          <a:bodyPr/>
          <a:lstStyle/>
          <a:p>
            <a:pPr marL="0" indent="0" eaLnBrk="1" hangingPunct="1"/>
            <a:r>
              <a:rPr lang="en-US" b="1" dirty="0">
                <a:solidFill>
                  <a:srgbClr val="FF6600"/>
                </a:solidFill>
              </a:rPr>
              <a:t>Categorical data </a:t>
            </a:r>
            <a:r>
              <a:rPr lang="en-US" dirty="0"/>
              <a:t>are data that represent characteristics or qualities of objects or individuals in groups. These are called categories.</a:t>
            </a:r>
          </a:p>
        </p:txBody>
      </p:sp>
      <p:sp>
        <p:nvSpPr>
          <p:cNvPr id="1654814" name="Rectangle 30"/>
          <p:cNvSpPr>
            <a:spLocks noChangeArrowheads="1"/>
          </p:cNvSpPr>
          <p:nvPr/>
        </p:nvSpPr>
        <p:spPr bwMode="auto">
          <a:xfrm>
            <a:off x="477738" y="3405238"/>
            <a:ext cx="303468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US" sz="2600" b="1" dirty="0">
                <a:solidFill>
                  <a:srgbClr val="FF6600"/>
                </a:solidFill>
                <a:latin typeface="+mn-lt"/>
              </a:rPr>
              <a:t>Categorical data</a:t>
            </a:r>
          </a:p>
        </p:txBody>
      </p:sp>
      <p:sp>
        <p:nvSpPr>
          <p:cNvPr id="6" name="Rectangle 30"/>
          <p:cNvSpPr>
            <a:spLocks noChangeArrowheads="1"/>
          </p:cNvSpPr>
          <p:nvPr/>
        </p:nvSpPr>
        <p:spPr bwMode="auto">
          <a:xfrm>
            <a:off x="5168602" y="3405238"/>
            <a:ext cx="303468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600" b="1" dirty="0">
                <a:solidFill>
                  <a:srgbClr val="FF6600"/>
                </a:solidFill>
                <a:latin typeface="+mn-lt"/>
              </a:rPr>
              <a:t>Categories</a:t>
            </a:r>
          </a:p>
        </p:txBody>
      </p:sp>
      <p:sp>
        <p:nvSpPr>
          <p:cNvPr id="2" name="Rectangle 1"/>
          <p:cNvSpPr/>
          <p:nvPr/>
        </p:nvSpPr>
        <p:spPr>
          <a:xfrm>
            <a:off x="345901" y="3957058"/>
            <a:ext cx="3749744" cy="492443"/>
          </a:xfrm>
          <a:prstGeom prst="rect">
            <a:avLst/>
          </a:prstGeom>
        </p:spPr>
        <p:txBody>
          <a:bodyPr wrap="none">
            <a:spAutoFit/>
          </a:bodyPr>
          <a:lstStyle/>
          <a:p>
            <a:r>
              <a:rPr lang="en-GB" sz="2600" dirty="0">
                <a:latin typeface="+mn-lt"/>
              </a:rPr>
              <a:t>Favourite colour of car</a:t>
            </a:r>
          </a:p>
        </p:txBody>
      </p:sp>
      <p:sp>
        <p:nvSpPr>
          <p:cNvPr id="8" name="Rectangle 7"/>
          <p:cNvSpPr/>
          <p:nvPr/>
        </p:nvSpPr>
        <p:spPr>
          <a:xfrm>
            <a:off x="4860032" y="3927878"/>
            <a:ext cx="2550698" cy="461665"/>
          </a:xfrm>
          <a:prstGeom prst="rect">
            <a:avLst/>
          </a:prstGeom>
        </p:spPr>
        <p:txBody>
          <a:bodyPr wrap="none">
            <a:spAutoFit/>
          </a:bodyPr>
          <a:lstStyle/>
          <a:p>
            <a:r>
              <a:rPr lang="en-US" dirty="0">
                <a:latin typeface="+mn-lt"/>
              </a:rPr>
              <a:t>Red, Blue, Grey, </a:t>
            </a:r>
            <a:endParaRPr lang="en-GB" dirty="0">
              <a:latin typeface="+mn-lt"/>
            </a:endParaRPr>
          </a:p>
        </p:txBody>
      </p:sp>
      <p:sp>
        <p:nvSpPr>
          <p:cNvPr id="9" name="Rectangle 8"/>
          <p:cNvSpPr/>
          <p:nvPr/>
        </p:nvSpPr>
        <p:spPr>
          <a:xfrm>
            <a:off x="304800" y="4442163"/>
            <a:ext cx="1306768" cy="492443"/>
          </a:xfrm>
          <a:prstGeom prst="rect">
            <a:avLst/>
          </a:prstGeom>
        </p:spPr>
        <p:txBody>
          <a:bodyPr wrap="none">
            <a:spAutoFit/>
          </a:bodyPr>
          <a:lstStyle/>
          <a:p>
            <a:r>
              <a:rPr lang="en-US" sz="2600" dirty="0">
                <a:latin typeface="+mn-lt"/>
              </a:rPr>
              <a:t>Gender</a:t>
            </a:r>
            <a:endParaRPr lang="en-GB" sz="2600" dirty="0">
              <a:latin typeface="+mn-lt"/>
            </a:endParaRPr>
          </a:p>
        </p:txBody>
      </p:sp>
      <p:sp>
        <p:nvSpPr>
          <p:cNvPr id="10" name="Rectangle 9"/>
          <p:cNvSpPr/>
          <p:nvPr/>
        </p:nvSpPr>
        <p:spPr>
          <a:xfrm>
            <a:off x="4818931" y="4412983"/>
            <a:ext cx="2018501" cy="461665"/>
          </a:xfrm>
          <a:prstGeom prst="rect">
            <a:avLst/>
          </a:prstGeom>
        </p:spPr>
        <p:txBody>
          <a:bodyPr wrap="none">
            <a:spAutoFit/>
          </a:bodyPr>
          <a:lstStyle/>
          <a:p>
            <a:r>
              <a:rPr lang="en-US" dirty="0">
                <a:latin typeface="+mn-lt"/>
              </a:rPr>
              <a:t>Male, female</a:t>
            </a:r>
            <a:endParaRPr lang="en-GB" dirty="0">
              <a:latin typeface="+mn-lt"/>
            </a:endParaRPr>
          </a:p>
        </p:txBody>
      </p:sp>
      <p:sp>
        <p:nvSpPr>
          <p:cNvPr id="11" name="Rectangle 10"/>
          <p:cNvSpPr/>
          <p:nvPr/>
        </p:nvSpPr>
        <p:spPr>
          <a:xfrm>
            <a:off x="304800" y="4973444"/>
            <a:ext cx="2981907" cy="492443"/>
          </a:xfrm>
          <a:prstGeom prst="rect">
            <a:avLst/>
          </a:prstGeom>
        </p:spPr>
        <p:txBody>
          <a:bodyPr wrap="none">
            <a:spAutoFit/>
          </a:bodyPr>
          <a:lstStyle/>
          <a:p>
            <a:r>
              <a:rPr lang="en-US" sz="2600" dirty="0">
                <a:latin typeface="+mn-lt"/>
              </a:rPr>
              <a:t>Type of transport</a:t>
            </a:r>
            <a:endParaRPr lang="en-GB" sz="2600" dirty="0">
              <a:latin typeface="+mn-lt"/>
            </a:endParaRPr>
          </a:p>
        </p:txBody>
      </p:sp>
      <p:sp>
        <p:nvSpPr>
          <p:cNvPr id="12" name="Rectangle 11"/>
          <p:cNvSpPr/>
          <p:nvPr/>
        </p:nvSpPr>
        <p:spPr>
          <a:xfrm>
            <a:off x="4818931" y="4944264"/>
            <a:ext cx="2465740" cy="461665"/>
          </a:xfrm>
          <a:prstGeom prst="rect">
            <a:avLst/>
          </a:prstGeom>
        </p:spPr>
        <p:txBody>
          <a:bodyPr wrap="none">
            <a:spAutoFit/>
          </a:bodyPr>
          <a:lstStyle/>
          <a:p>
            <a:r>
              <a:rPr lang="en-US" dirty="0">
                <a:latin typeface="+mn-lt"/>
              </a:rPr>
              <a:t>Car, Bus, Cycle </a:t>
            </a:r>
            <a:endParaRPr lang="en-GB" dirty="0">
              <a:latin typeface="+mn-lt"/>
            </a:endParaRPr>
          </a:p>
        </p:txBody>
      </p:sp>
      <p:sp>
        <p:nvSpPr>
          <p:cNvPr id="13" name="Rectangle 12"/>
          <p:cNvSpPr/>
          <p:nvPr/>
        </p:nvSpPr>
        <p:spPr>
          <a:xfrm>
            <a:off x="319038" y="5504725"/>
            <a:ext cx="4432624" cy="492443"/>
          </a:xfrm>
          <a:prstGeom prst="rect">
            <a:avLst/>
          </a:prstGeom>
        </p:spPr>
        <p:txBody>
          <a:bodyPr wrap="none">
            <a:spAutoFit/>
          </a:bodyPr>
          <a:lstStyle/>
          <a:p>
            <a:r>
              <a:rPr lang="en-US" sz="2600" dirty="0">
                <a:latin typeface="+mn-lt"/>
              </a:rPr>
              <a:t>Computer operating system</a:t>
            </a:r>
            <a:endParaRPr lang="en-GB" sz="2600" dirty="0">
              <a:latin typeface="+mn-lt"/>
            </a:endParaRPr>
          </a:p>
        </p:txBody>
      </p:sp>
      <p:sp>
        <p:nvSpPr>
          <p:cNvPr id="14" name="Rectangle 13"/>
          <p:cNvSpPr/>
          <p:nvPr/>
        </p:nvSpPr>
        <p:spPr>
          <a:xfrm>
            <a:off x="4833169" y="5475545"/>
            <a:ext cx="4038285" cy="461665"/>
          </a:xfrm>
          <a:prstGeom prst="rect">
            <a:avLst/>
          </a:prstGeom>
        </p:spPr>
        <p:txBody>
          <a:bodyPr wrap="none">
            <a:spAutoFit/>
          </a:bodyPr>
          <a:lstStyle/>
          <a:p>
            <a:r>
              <a:rPr lang="en-US" dirty="0">
                <a:latin typeface="+mn-lt"/>
              </a:rPr>
              <a:t>Windows, Macintosh, Linux</a:t>
            </a:r>
            <a:endParaRPr lang="en-GB" dirty="0">
              <a:latin typeface="+mn-lt"/>
            </a:endParaRPr>
          </a:p>
        </p:txBody>
      </p:sp>
      <p:sp>
        <p:nvSpPr>
          <p:cNvPr id="15" name="Rectangle 14"/>
          <p:cNvSpPr/>
          <p:nvPr/>
        </p:nvSpPr>
        <p:spPr>
          <a:xfrm>
            <a:off x="477738" y="2815373"/>
            <a:ext cx="4998484" cy="461665"/>
          </a:xfrm>
          <a:prstGeom prst="rect">
            <a:avLst/>
          </a:prstGeom>
        </p:spPr>
        <p:txBody>
          <a:bodyPr wrap="none">
            <a:spAutoFit/>
          </a:bodyPr>
          <a:lstStyle/>
          <a:p>
            <a:r>
              <a:rPr lang="en-GB" dirty="0">
                <a:latin typeface="+mn-lt"/>
              </a:rPr>
              <a:t>Examples of </a:t>
            </a:r>
            <a:r>
              <a:rPr lang="en-GB">
                <a:latin typeface="+mn-lt"/>
              </a:rPr>
              <a:t>categorical data </a:t>
            </a:r>
            <a:r>
              <a:rPr lang="en-GB" dirty="0">
                <a:latin typeface="+mn-lt"/>
              </a:rPr>
              <a:t>are:</a:t>
            </a:r>
          </a:p>
        </p:txBody>
      </p:sp>
      <p:sp>
        <p:nvSpPr>
          <p:cNvPr id="16" name="Rectangle 15">
            <a:hlinkClick r:id="rId2"/>
            <a:extLst>
              <a:ext uri="{FF2B5EF4-FFF2-40B4-BE49-F238E27FC236}">
                <a16:creationId xmlns:a16="http://schemas.microsoft.com/office/drawing/2014/main" id="{D90DE466-F615-4F06-A894-3C2DA081A500}"/>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hlinkClick r:id="rId2"/>
            <a:extLst>
              <a:ext uri="{FF2B5EF4-FFF2-40B4-BE49-F238E27FC236}">
                <a16:creationId xmlns:a16="http://schemas.microsoft.com/office/drawing/2014/main" id="{DB761698-0BEA-477F-8B73-A6ABC48086A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284796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548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4814" grpId="0"/>
      <p:bldP spid="6" grpId="0"/>
      <p:bldP spid="2" grpId="0"/>
      <p:bldP spid="8" grpId="0"/>
      <p:bldP spid="9" grpId="0"/>
      <p:bldP spid="10" grpId="0"/>
      <p:bldP spid="11" grpId="0"/>
      <p:bldP spid="12" grpId="0"/>
      <p:bldP spid="13"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8"/>
          <p:cNvSpPr>
            <a:spLocks noGrp="1" noChangeArrowheads="1"/>
          </p:cNvSpPr>
          <p:nvPr>
            <p:ph type="title"/>
          </p:nvPr>
        </p:nvSpPr>
        <p:spPr>
          <a:xfrm>
            <a:off x="685800" y="0"/>
            <a:ext cx="7772400" cy="1143000"/>
          </a:xfrm>
        </p:spPr>
        <p:txBody>
          <a:bodyPr/>
          <a:lstStyle/>
          <a:p>
            <a:pPr algn="ctr" eaLnBrk="1" hangingPunct="1"/>
            <a:r>
              <a:rPr lang="en-US" dirty="0"/>
              <a:t>Quantitative or Numerical</a:t>
            </a:r>
          </a:p>
        </p:txBody>
      </p:sp>
      <p:sp>
        <p:nvSpPr>
          <p:cNvPr id="12292" name="Rectangle 29"/>
          <p:cNvSpPr>
            <a:spLocks noGrp="1" noChangeArrowheads="1"/>
          </p:cNvSpPr>
          <p:nvPr>
            <p:ph sz="quarter" idx="1"/>
          </p:nvPr>
        </p:nvSpPr>
        <p:spPr>
          <a:xfrm>
            <a:off x="438443" y="1793106"/>
            <a:ext cx="8229600" cy="917228"/>
          </a:xfrm>
        </p:spPr>
        <p:txBody>
          <a:bodyPr/>
          <a:lstStyle/>
          <a:p>
            <a:pPr eaLnBrk="1" hangingPunct="1"/>
            <a:r>
              <a:rPr lang="en-US" b="1" dirty="0">
                <a:solidFill>
                  <a:srgbClr val="FF6600"/>
                </a:solidFill>
              </a:rPr>
              <a:t>Quantitative variable </a:t>
            </a:r>
            <a:r>
              <a:rPr lang="en-US" dirty="0"/>
              <a:t>has a numerical value. The information collected is called </a:t>
            </a:r>
            <a:r>
              <a:rPr lang="en-US" b="1" dirty="0">
                <a:solidFill>
                  <a:srgbClr val="FF6600"/>
                </a:solidFill>
              </a:rPr>
              <a:t>numerical data</a:t>
            </a:r>
            <a:r>
              <a:rPr lang="en-US" b="1" dirty="0">
                <a:solidFill>
                  <a:srgbClr val="3333FF"/>
                </a:solidFill>
              </a:rPr>
              <a:t>.</a:t>
            </a:r>
          </a:p>
        </p:txBody>
      </p:sp>
      <p:sp>
        <p:nvSpPr>
          <p:cNvPr id="5" name="Rectangle 29"/>
          <p:cNvSpPr txBox="1">
            <a:spLocks noChangeArrowheads="1"/>
          </p:cNvSpPr>
          <p:nvPr/>
        </p:nvSpPr>
        <p:spPr bwMode="auto">
          <a:xfrm>
            <a:off x="2019300" y="3014807"/>
            <a:ext cx="4800600" cy="917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70000"/>
              <a:buFont typeface="Monotype Sort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a:lstStyle>
          <a:p>
            <a:pPr marL="0" indent="0" eaLnBrk="1" hangingPunct="1">
              <a:buNone/>
            </a:pPr>
            <a:r>
              <a:rPr lang="en-US" b="1" kern="0" dirty="0">
                <a:solidFill>
                  <a:srgbClr val="FF6600"/>
                </a:solidFill>
              </a:rPr>
              <a:t>Quantitative variables </a:t>
            </a:r>
            <a:endParaRPr lang="en-US" b="1" kern="0" dirty="0">
              <a:solidFill>
                <a:srgbClr val="3333FF"/>
              </a:solidFill>
            </a:endParaRPr>
          </a:p>
        </p:txBody>
      </p:sp>
      <p:sp>
        <p:nvSpPr>
          <p:cNvPr id="2" name="Rectangle 1">
            <a:extLst>
              <a:ext uri="{FF2B5EF4-FFF2-40B4-BE49-F238E27FC236}">
                <a16:creationId xmlns:a16="http://schemas.microsoft.com/office/drawing/2014/main" id="{AFB34EC4-D39C-4737-AC78-97B666D90B5E}"/>
              </a:ext>
            </a:extLst>
          </p:cNvPr>
          <p:cNvSpPr/>
          <p:nvPr/>
        </p:nvSpPr>
        <p:spPr>
          <a:xfrm>
            <a:off x="1118252" y="4732370"/>
            <a:ext cx="1802096" cy="584775"/>
          </a:xfrm>
          <a:prstGeom prst="rect">
            <a:avLst/>
          </a:prstGeom>
        </p:spPr>
        <p:txBody>
          <a:bodyPr wrap="none">
            <a:spAutoFit/>
          </a:bodyPr>
          <a:lstStyle/>
          <a:p>
            <a:r>
              <a:rPr kumimoji="1" lang="en-US" sz="3200" b="1" kern="0" dirty="0">
                <a:solidFill>
                  <a:srgbClr val="FF6600"/>
                </a:solidFill>
                <a:latin typeface="+mn-lt"/>
              </a:rPr>
              <a:t>discrete</a:t>
            </a:r>
            <a:endParaRPr kumimoji="1" lang="en-GB" sz="3200" b="1" kern="0" dirty="0">
              <a:solidFill>
                <a:srgbClr val="FF6600"/>
              </a:solidFill>
              <a:latin typeface="+mn-lt"/>
            </a:endParaRPr>
          </a:p>
        </p:txBody>
      </p:sp>
      <p:sp>
        <p:nvSpPr>
          <p:cNvPr id="3" name="Rectangle 2">
            <a:extLst>
              <a:ext uri="{FF2B5EF4-FFF2-40B4-BE49-F238E27FC236}">
                <a16:creationId xmlns:a16="http://schemas.microsoft.com/office/drawing/2014/main" id="{A9E74427-4D1A-4996-A8D2-7FB006CF8305}"/>
              </a:ext>
            </a:extLst>
          </p:cNvPr>
          <p:cNvSpPr/>
          <p:nvPr/>
        </p:nvSpPr>
        <p:spPr>
          <a:xfrm>
            <a:off x="5722484" y="4711490"/>
            <a:ext cx="2194832" cy="584775"/>
          </a:xfrm>
          <a:prstGeom prst="rect">
            <a:avLst/>
          </a:prstGeom>
        </p:spPr>
        <p:txBody>
          <a:bodyPr wrap="none">
            <a:spAutoFit/>
          </a:bodyPr>
          <a:lstStyle/>
          <a:p>
            <a:r>
              <a:rPr kumimoji="1" lang="en-US" sz="3200" b="1" kern="0" dirty="0">
                <a:solidFill>
                  <a:srgbClr val="FF6600"/>
                </a:solidFill>
                <a:latin typeface="+mn-lt"/>
              </a:rPr>
              <a:t>continuous</a:t>
            </a:r>
            <a:endParaRPr kumimoji="1" lang="en-GB" sz="3200" b="1" kern="0" dirty="0">
              <a:solidFill>
                <a:srgbClr val="FF6600"/>
              </a:solidFill>
              <a:latin typeface="+mn-lt"/>
            </a:endParaRPr>
          </a:p>
        </p:txBody>
      </p:sp>
      <p:sp>
        <p:nvSpPr>
          <p:cNvPr id="4" name="Rectangle 3">
            <a:extLst>
              <a:ext uri="{FF2B5EF4-FFF2-40B4-BE49-F238E27FC236}">
                <a16:creationId xmlns:a16="http://schemas.microsoft.com/office/drawing/2014/main" id="{6F5B65E6-F640-4BDC-88E2-21B1490916E4}"/>
              </a:ext>
            </a:extLst>
          </p:cNvPr>
          <p:cNvSpPr/>
          <p:nvPr/>
        </p:nvSpPr>
        <p:spPr>
          <a:xfrm>
            <a:off x="3055284" y="3716955"/>
            <a:ext cx="2728632" cy="584775"/>
          </a:xfrm>
          <a:prstGeom prst="rect">
            <a:avLst/>
          </a:prstGeom>
        </p:spPr>
        <p:txBody>
          <a:bodyPr wrap="none">
            <a:spAutoFit/>
          </a:bodyPr>
          <a:lstStyle/>
          <a:p>
            <a:r>
              <a:rPr lang="en-US" sz="3200" kern="0" dirty="0">
                <a:latin typeface="+mn-lt"/>
              </a:rPr>
              <a:t>can either be</a:t>
            </a:r>
            <a:endParaRPr lang="en-GB" sz="3200" dirty="0">
              <a:latin typeface="+mn-lt"/>
            </a:endParaRPr>
          </a:p>
        </p:txBody>
      </p:sp>
      <p:cxnSp>
        <p:nvCxnSpPr>
          <p:cNvPr id="7" name="Straight Connector 6">
            <a:extLst>
              <a:ext uri="{FF2B5EF4-FFF2-40B4-BE49-F238E27FC236}">
                <a16:creationId xmlns:a16="http://schemas.microsoft.com/office/drawing/2014/main" id="{EA6DFD72-DF30-46A5-ADE3-EA01319EE199}"/>
              </a:ext>
            </a:extLst>
          </p:cNvPr>
          <p:cNvCxnSpPr/>
          <p:nvPr/>
        </p:nvCxnSpPr>
        <p:spPr>
          <a:xfrm flipH="1">
            <a:off x="2133600" y="4301730"/>
            <a:ext cx="921684" cy="40976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02AE14E-A3E7-41FC-BED2-330D940D2CD4}"/>
              </a:ext>
            </a:extLst>
          </p:cNvPr>
          <p:cNvCxnSpPr/>
          <p:nvPr/>
        </p:nvCxnSpPr>
        <p:spPr>
          <a:xfrm>
            <a:off x="5783916" y="4236508"/>
            <a:ext cx="921684" cy="495862"/>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Rectangle 9">
            <a:hlinkClick r:id="rId2"/>
            <a:extLst>
              <a:ext uri="{FF2B5EF4-FFF2-40B4-BE49-F238E27FC236}">
                <a16:creationId xmlns:a16="http://schemas.microsoft.com/office/drawing/2014/main" id="{58400807-CA26-4578-A777-7BE373574D28}"/>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hlinkClick r:id="rId2"/>
            <a:extLst>
              <a:ext uri="{FF2B5EF4-FFF2-40B4-BE49-F238E27FC236}">
                <a16:creationId xmlns:a16="http://schemas.microsoft.com/office/drawing/2014/main" id="{88141F2A-F9E8-4104-A41B-6BB8A9C47A60}"/>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765904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up)">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2"/>
          <p:cNvSpPr txBox="1">
            <a:spLocks noChangeArrowheads="1"/>
          </p:cNvSpPr>
          <p:nvPr/>
        </p:nvSpPr>
        <p:spPr bwMode="auto">
          <a:xfrm>
            <a:off x="175058" y="332656"/>
            <a:ext cx="779893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sz="4000" b="1" dirty="0">
                <a:solidFill>
                  <a:srgbClr val="3333FF"/>
                </a:solidFill>
              </a:rPr>
              <a:t>Quantitative discrete Variable</a:t>
            </a:r>
            <a:endParaRPr lang="en-GB" sz="4000" b="1" dirty="0">
              <a:solidFill>
                <a:srgbClr val="3333FF"/>
              </a:solidFill>
              <a:latin typeface="Times New Roman" panose="02020603050405020304" pitchFamily="18" charset="0"/>
            </a:endParaRPr>
          </a:p>
        </p:txBody>
      </p:sp>
      <p:sp>
        <p:nvSpPr>
          <p:cNvPr id="6" name="Rectangle 5"/>
          <p:cNvSpPr/>
          <p:nvPr/>
        </p:nvSpPr>
        <p:spPr>
          <a:xfrm>
            <a:off x="406425" y="1334671"/>
            <a:ext cx="7848872" cy="830997"/>
          </a:xfrm>
          <a:prstGeom prst="rect">
            <a:avLst/>
          </a:prstGeom>
        </p:spPr>
        <p:txBody>
          <a:bodyPr wrap="square">
            <a:spAutoFit/>
          </a:bodyPr>
          <a:lstStyle/>
          <a:p>
            <a:r>
              <a:rPr lang="en-GB" dirty="0">
                <a:latin typeface="+mn-lt"/>
              </a:rPr>
              <a:t>A </a:t>
            </a:r>
            <a:r>
              <a:rPr lang="en-GB" b="1" dirty="0">
                <a:solidFill>
                  <a:srgbClr val="FF6600"/>
                </a:solidFill>
                <a:latin typeface="+mn-lt"/>
              </a:rPr>
              <a:t>quantitative discrete variable </a:t>
            </a:r>
            <a:r>
              <a:rPr lang="en-GB" dirty="0">
                <a:latin typeface="+mn-lt"/>
              </a:rPr>
              <a:t>takes exact number values and is often a result of counting</a:t>
            </a:r>
          </a:p>
        </p:txBody>
      </p:sp>
      <p:sp>
        <p:nvSpPr>
          <p:cNvPr id="7" name="Text Box 73"/>
          <p:cNvSpPr txBox="1">
            <a:spLocks noChangeArrowheads="1"/>
          </p:cNvSpPr>
          <p:nvPr/>
        </p:nvSpPr>
        <p:spPr bwMode="auto">
          <a:xfrm>
            <a:off x="395536" y="3743004"/>
            <a:ext cx="44662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dirty="0">
                <a:solidFill>
                  <a:srgbClr val="FF0000"/>
                </a:solidFill>
              </a:rPr>
              <a:t>Number of students in a class</a:t>
            </a:r>
          </a:p>
        </p:txBody>
      </p:sp>
      <p:sp>
        <p:nvSpPr>
          <p:cNvPr id="8" name="Text Box 74"/>
          <p:cNvSpPr txBox="1">
            <a:spLocks noChangeArrowheads="1"/>
          </p:cNvSpPr>
          <p:nvPr/>
        </p:nvSpPr>
        <p:spPr bwMode="auto">
          <a:xfrm>
            <a:off x="410394" y="4206901"/>
            <a:ext cx="456086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dirty="0">
                <a:solidFill>
                  <a:srgbClr val="FF0000"/>
                </a:solidFill>
              </a:rPr>
              <a:t>Number of children in a family</a:t>
            </a:r>
          </a:p>
        </p:txBody>
      </p:sp>
      <p:sp>
        <p:nvSpPr>
          <p:cNvPr id="9" name="Text Box 75"/>
          <p:cNvSpPr txBox="1">
            <a:spLocks noChangeArrowheads="1"/>
          </p:cNvSpPr>
          <p:nvPr/>
        </p:nvSpPr>
        <p:spPr bwMode="auto">
          <a:xfrm>
            <a:off x="406425" y="4664101"/>
            <a:ext cx="1552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dirty="0">
                <a:solidFill>
                  <a:srgbClr val="FF0000"/>
                </a:solidFill>
              </a:rPr>
              <a:t>Shoe size</a:t>
            </a:r>
          </a:p>
        </p:txBody>
      </p:sp>
      <p:sp>
        <p:nvSpPr>
          <p:cNvPr id="10" name="Text Box 76"/>
          <p:cNvSpPr txBox="1">
            <a:spLocks noChangeArrowheads="1"/>
          </p:cNvSpPr>
          <p:nvPr/>
        </p:nvSpPr>
        <p:spPr bwMode="auto">
          <a:xfrm>
            <a:off x="406425" y="5127677"/>
            <a:ext cx="39533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dirty="0">
                <a:solidFill>
                  <a:srgbClr val="FF0000"/>
                </a:solidFill>
              </a:rPr>
              <a:t>Number of pets in a house</a:t>
            </a:r>
          </a:p>
        </p:txBody>
      </p:sp>
      <p:sp>
        <p:nvSpPr>
          <p:cNvPr id="11" name="Rectangle 10"/>
          <p:cNvSpPr/>
          <p:nvPr/>
        </p:nvSpPr>
        <p:spPr>
          <a:xfrm>
            <a:off x="423044" y="2244645"/>
            <a:ext cx="7067961" cy="461665"/>
          </a:xfrm>
          <a:prstGeom prst="rect">
            <a:avLst/>
          </a:prstGeom>
        </p:spPr>
        <p:txBody>
          <a:bodyPr wrap="none">
            <a:spAutoFit/>
          </a:bodyPr>
          <a:lstStyle/>
          <a:p>
            <a:r>
              <a:rPr lang="en-GB" dirty="0">
                <a:latin typeface="+mn-lt"/>
              </a:rPr>
              <a:t>Examples of quantitative discrete variables are:</a:t>
            </a:r>
          </a:p>
        </p:txBody>
      </p:sp>
      <p:sp>
        <p:nvSpPr>
          <p:cNvPr id="12" name="Rectangle 11"/>
          <p:cNvSpPr/>
          <p:nvPr/>
        </p:nvSpPr>
        <p:spPr>
          <a:xfrm>
            <a:off x="1013802" y="3304328"/>
            <a:ext cx="1369286" cy="461665"/>
          </a:xfrm>
          <a:prstGeom prst="rect">
            <a:avLst/>
          </a:prstGeom>
        </p:spPr>
        <p:txBody>
          <a:bodyPr wrap="none">
            <a:spAutoFit/>
          </a:bodyPr>
          <a:lstStyle/>
          <a:p>
            <a:r>
              <a:rPr lang="en-GB" dirty="0">
                <a:latin typeface="+mn-lt"/>
              </a:rPr>
              <a:t>Variable</a:t>
            </a:r>
          </a:p>
        </p:txBody>
      </p:sp>
      <p:sp>
        <p:nvSpPr>
          <p:cNvPr id="13" name="Rectangle 12"/>
          <p:cNvSpPr/>
          <p:nvPr/>
        </p:nvSpPr>
        <p:spPr>
          <a:xfrm>
            <a:off x="5480089" y="2934996"/>
            <a:ext cx="3312368" cy="830997"/>
          </a:xfrm>
          <a:prstGeom prst="rect">
            <a:avLst/>
          </a:prstGeom>
        </p:spPr>
        <p:txBody>
          <a:bodyPr wrap="square">
            <a:spAutoFit/>
          </a:bodyPr>
          <a:lstStyle/>
          <a:p>
            <a:r>
              <a:rPr lang="en-GB" dirty="0">
                <a:latin typeface="+mn-lt"/>
              </a:rPr>
              <a:t>The variable could take the values:</a:t>
            </a:r>
          </a:p>
        </p:txBody>
      </p:sp>
      <p:sp>
        <p:nvSpPr>
          <p:cNvPr id="14" name="Rectangle 13">
            <a:hlinkClick r:id="rId2"/>
            <a:extLst>
              <a:ext uri="{FF2B5EF4-FFF2-40B4-BE49-F238E27FC236}">
                <a16:creationId xmlns:a16="http://schemas.microsoft.com/office/drawing/2014/main" id="{25D596BB-628B-4D18-9C2D-4C3963728A38}"/>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2"/>
            <a:extLst>
              <a:ext uri="{FF2B5EF4-FFF2-40B4-BE49-F238E27FC236}">
                <a16:creationId xmlns:a16="http://schemas.microsoft.com/office/drawing/2014/main" id="{2AF98C34-C487-4B76-BDB7-DF63E45E3F8B}"/>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8" grpId="0" autoUpdateAnimBg="0"/>
      <p:bldP spid="9" grpId="0" autoUpdateAnimBg="0"/>
      <p:bldP spid="10" grpId="0" autoUpdateAnimBg="0"/>
      <p:bldP spid="11" grpId="0"/>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99442" y="0"/>
            <a:ext cx="7772400" cy="648072"/>
          </a:xfrm>
        </p:spPr>
        <p:txBody>
          <a:bodyPr>
            <a:normAutofit/>
          </a:bodyPr>
          <a:lstStyle/>
          <a:p>
            <a:pPr algn="ctr" eaLnBrk="1" hangingPunct="1"/>
            <a:r>
              <a:rPr lang="en-US" dirty="0">
                <a:latin typeface="Comic Sans MS" panose="030F0702030302020204" pitchFamily="66" charset="0"/>
              </a:rPr>
              <a:t>Statistics</a:t>
            </a:r>
          </a:p>
        </p:txBody>
      </p:sp>
      <p:sp>
        <p:nvSpPr>
          <p:cNvPr id="11268" name="Rectangle 11"/>
          <p:cNvSpPr>
            <a:spLocks noGrp="1" noChangeArrowheads="1"/>
          </p:cNvSpPr>
          <p:nvPr>
            <p:ph sz="quarter" idx="1"/>
          </p:nvPr>
        </p:nvSpPr>
        <p:spPr>
          <a:xfrm>
            <a:off x="558874" y="980728"/>
            <a:ext cx="8289032" cy="864096"/>
          </a:xfrm>
        </p:spPr>
        <p:txBody>
          <a:bodyPr/>
          <a:lstStyle/>
          <a:p>
            <a:pPr marL="0" indent="0" eaLnBrk="1" hangingPunct="1">
              <a:buNone/>
            </a:pPr>
            <a:r>
              <a:rPr lang="en-GB" sz="2400" kern="1200" dirty="0">
                <a:latin typeface="Comic Sans MS" panose="030F0702030302020204" pitchFamily="66" charset="0"/>
              </a:rPr>
              <a:t>Statistics are sets of mathematical equations that are used to analyse what is happening in the world around us. </a:t>
            </a:r>
            <a:endParaRPr lang="en-US" sz="2400" kern="1200" dirty="0">
              <a:latin typeface="Comic Sans MS" panose="030F0702030302020204" pitchFamily="66" charset="0"/>
            </a:endParaRPr>
          </a:p>
        </p:txBody>
      </p:sp>
      <p:sp>
        <p:nvSpPr>
          <p:cNvPr id="6" name="Rectangle 12"/>
          <p:cNvSpPr>
            <a:spLocks noChangeArrowheads="1"/>
          </p:cNvSpPr>
          <p:nvPr/>
        </p:nvSpPr>
        <p:spPr bwMode="auto">
          <a:xfrm>
            <a:off x="544016" y="5229200"/>
            <a:ext cx="8557592" cy="830997"/>
          </a:xfrm>
          <a:prstGeom prst="rect">
            <a:avLst/>
          </a:prstGeom>
        </p:spPr>
        <p:txBody>
          <a:bodyPr wrap="square">
            <a:spAutoFit/>
          </a:bodyPr>
          <a:lstStyle/>
          <a:p>
            <a:pPr eaLnBrk="1" hangingPunct="1"/>
            <a:r>
              <a:rPr lang="en-GB" sz="2400" dirty="0"/>
              <a:t>Let's look at some examples of how statistics shape your life when you don't even know it.</a:t>
            </a:r>
          </a:p>
        </p:txBody>
      </p:sp>
      <p:sp>
        <p:nvSpPr>
          <p:cNvPr id="2" name="Rectangle 1"/>
          <p:cNvSpPr/>
          <p:nvPr/>
        </p:nvSpPr>
        <p:spPr>
          <a:xfrm>
            <a:off x="499442" y="3789040"/>
            <a:ext cx="8348464" cy="1200329"/>
          </a:xfrm>
          <a:prstGeom prst="rect">
            <a:avLst/>
          </a:prstGeom>
        </p:spPr>
        <p:txBody>
          <a:bodyPr wrap="square">
            <a:spAutoFit/>
          </a:bodyPr>
          <a:lstStyle/>
          <a:p>
            <a:pPr marL="0" indent="0" eaLnBrk="1" hangingPunct="1">
              <a:buNone/>
            </a:pPr>
            <a:r>
              <a:rPr lang="en-GB" sz="2400" dirty="0"/>
              <a:t>When used correctly, statistics tell us any trends in what happened in the past and can be useful in predicting what may happen in the future.</a:t>
            </a:r>
            <a:endParaRPr lang="en-US" sz="2400" dirty="0"/>
          </a:p>
        </p:txBody>
      </p:sp>
      <p:sp>
        <p:nvSpPr>
          <p:cNvPr id="3" name="Rectangle 2"/>
          <p:cNvSpPr/>
          <p:nvPr/>
        </p:nvSpPr>
        <p:spPr>
          <a:xfrm>
            <a:off x="499442" y="2084655"/>
            <a:ext cx="8289032" cy="1569660"/>
          </a:xfrm>
          <a:prstGeom prst="rect">
            <a:avLst/>
          </a:prstGeom>
        </p:spPr>
        <p:txBody>
          <a:bodyPr wrap="square">
            <a:spAutoFit/>
          </a:bodyPr>
          <a:lstStyle/>
          <a:p>
            <a:pPr marL="0" indent="0" eaLnBrk="1" hangingPunct="1">
              <a:buNone/>
            </a:pPr>
            <a:r>
              <a:rPr lang="en-GB" sz="2400" dirty="0"/>
              <a:t>You've heard that today we live in the Information Age where we understand a great deal about the world around us. Much of this information was determined mathematically by using statistics. </a:t>
            </a:r>
            <a:endParaRPr lang="en-US" sz="2400" dirty="0"/>
          </a:p>
        </p:txBody>
      </p:sp>
      <p:sp>
        <p:nvSpPr>
          <p:cNvPr id="7" name="Rectangle 6">
            <a:hlinkClick r:id="rId2"/>
            <a:extLst>
              <a:ext uri="{FF2B5EF4-FFF2-40B4-BE49-F238E27FC236}">
                <a16:creationId xmlns:a16="http://schemas.microsoft.com/office/drawing/2014/main" id="{477E1A69-2FA8-4093-AF89-69FC4D2345E0}"/>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2"/>
            <a:extLst>
              <a:ext uri="{FF2B5EF4-FFF2-40B4-BE49-F238E27FC236}">
                <a16:creationId xmlns:a16="http://schemas.microsoft.com/office/drawing/2014/main" id="{3FEC78E3-88AB-411E-ACDD-B603C7D8D57B}"/>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756629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p:bldP spid="6" grpId="0"/>
      <p:bldP spid="2"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2"/>
          <p:cNvSpPr txBox="1">
            <a:spLocks noChangeArrowheads="1"/>
          </p:cNvSpPr>
          <p:nvPr/>
        </p:nvSpPr>
        <p:spPr bwMode="auto">
          <a:xfrm>
            <a:off x="175058" y="332656"/>
            <a:ext cx="841127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sz="4000" b="1" dirty="0">
                <a:solidFill>
                  <a:srgbClr val="3333FF"/>
                </a:solidFill>
              </a:rPr>
              <a:t>Quantitative continuous Variable</a:t>
            </a:r>
            <a:endParaRPr lang="en-GB" sz="4000" b="1" dirty="0">
              <a:solidFill>
                <a:srgbClr val="3333FF"/>
              </a:solidFill>
              <a:latin typeface="Times New Roman" panose="02020603050405020304" pitchFamily="18" charset="0"/>
            </a:endParaRPr>
          </a:p>
        </p:txBody>
      </p:sp>
      <p:sp>
        <p:nvSpPr>
          <p:cNvPr id="6" name="Rectangle 5"/>
          <p:cNvSpPr/>
          <p:nvPr/>
        </p:nvSpPr>
        <p:spPr>
          <a:xfrm>
            <a:off x="395536" y="1078849"/>
            <a:ext cx="7848872" cy="1200329"/>
          </a:xfrm>
          <a:prstGeom prst="rect">
            <a:avLst/>
          </a:prstGeom>
        </p:spPr>
        <p:txBody>
          <a:bodyPr wrap="square">
            <a:spAutoFit/>
          </a:bodyPr>
          <a:lstStyle/>
          <a:p>
            <a:r>
              <a:rPr lang="en-GB" dirty="0">
                <a:latin typeface="+mn-lt"/>
              </a:rPr>
              <a:t>A </a:t>
            </a:r>
            <a:r>
              <a:rPr lang="en-GB" b="1" dirty="0">
                <a:solidFill>
                  <a:srgbClr val="FF6600"/>
                </a:solidFill>
                <a:latin typeface="+mn-lt"/>
              </a:rPr>
              <a:t>quantitative continuous variable </a:t>
            </a:r>
            <a:r>
              <a:rPr lang="en-GB" dirty="0">
                <a:latin typeface="+mn-lt"/>
              </a:rPr>
              <a:t>can take any numerical value within a certain range. It is usually a result of measuring.</a:t>
            </a:r>
          </a:p>
        </p:txBody>
      </p:sp>
      <p:sp>
        <p:nvSpPr>
          <p:cNvPr id="11" name="Rectangle 10"/>
          <p:cNvSpPr/>
          <p:nvPr/>
        </p:nvSpPr>
        <p:spPr>
          <a:xfrm>
            <a:off x="395536" y="2297177"/>
            <a:ext cx="7370929" cy="461665"/>
          </a:xfrm>
          <a:prstGeom prst="rect">
            <a:avLst/>
          </a:prstGeom>
        </p:spPr>
        <p:txBody>
          <a:bodyPr wrap="none">
            <a:spAutoFit/>
          </a:bodyPr>
          <a:lstStyle/>
          <a:p>
            <a:r>
              <a:rPr lang="en-GB" dirty="0">
                <a:latin typeface="+mn-lt"/>
              </a:rPr>
              <a:t>Examples of quantitative continuous variables are:</a:t>
            </a:r>
          </a:p>
        </p:txBody>
      </p:sp>
      <p:sp>
        <p:nvSpPr>
          <p:cNvPr id="12" name="Text Box 68"/>
          <p:cNvSpPr txBox="1">
            <a:spLocks noChangeArrowheads="1"/>
          </p:cNvSpPr>
          <p:nvPr/>
        </p:nvSpPr>
        <p:spPr bwMode="auto">
          <a:xfrm>
            <a:off x="425277" y="3855368"/>
            <a:ext cx="47884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dirty="0">
                <a:solidFill>
                  <a:srgbClr val="FF0000"/>
                </a:solidFill>
              </a:rPr>
              <a:t>The time taken to answer a test</a:t>
            </a:r>
          </a:p>
        </p:txBody>
      </p:sp>
      <p:sp>
        <p:nvSpPr>
          <p:cNvPr id="13" name="Text Box 69"/>
          <p:cNvSpPr txBox="1">
            <a:spLocks noChangeArrowheads="1"/>
          </p:cNvSpPr>
          <p:nvPr/>
        </p:nvSpPr>
        <p:spPr bwMode="auto">
          <a:xfrm>
            <a:off x="425277" y="4314800"/>
            <a:ext cx="53447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dirty="0">
                <a:solidFill>
                  <a:srgbClr val="FF0000"/>
                </a:solidFill>
              </a:rPr>
              <a:t>The volume of water a person drink </a:t>
            </a:r>
          </a:p>
        </p:txBody>
      </p:sp>
      <p:sp>
        <p:nvSpPr>
          <p:cNvPr id="14" name="Text Box 70"/>
          <p:cNvSpPr txBox="1">
            <a:spLocks noChangeArrowheads="1"/>
          </p:cNvSpPr>
          <p:nvPr/>
        </p:nvSpPr>
        <p:spPr bwMode="auto">
          <a:xfrm>
            <a:off x="425277" y="4769768"/>
            <a:ext cx="64395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dirty="0">
                <a:solidFill>
                  <a:srgbClr val="FF0000"/>
                </a:solidFill>
              </a:rPr>
              <a:t>The height in metres of students in year 12</a:t>
            </a:r>
          </a:p>
        </p:txBody>
      </p:sp>
      <p:sp>
        <p:nvSpPr>
          <p:cNvPr id="15" name="Text Box 71"/>
          <p:cNvSpPr txBox="1">
            <a:spLocks noChangeArrowheads="1"/>
          </p:cNvSpPr>
          <p:nvPr/>
        </p:nvSpPr>
        <p:spPr bwMode="auto">
          <a:xfrm>
            <a:off x="425277" y="5235897"/>
            <a:ext cx="6264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GB" dirty="0">
                <a:solidFill>
                  <a:srgbClr val="FF0000"/>
                </a:solidFill>
              </a:rPr>
              <a:t>The weight in kg of the students in a class</a:t>
            </a:r>
          </a:p>
        </p:txBody>
      </p:sp>
      <p:sp>
        <p:nvSpPr>
          <p:cNvPr id="16" name="Rectangle 15"/>
          <p:cNvSpPr/>
          <p:nvPr/>
        </p:nvSpPr>
        <p:spPr>
          <a:xfrm>
            <a:off x="1013802" y="3304328"/>
            <a:ext cx="1369286" cy="461665"/>
          </a:xfrm>
          <a:prstGeom prst="rect">
            <a:avLst/>
          </a:prstGeom>
        </p:spPr>
        <p:txBody>
          <a:bodyPr wrap="none">
            <a:spAutoFit/>
          </a:bodyPr>
          <a:lstStyle/>
          <a:p>
            <a:r>
              <a:rPr lang="en-GB" dirty="0">
                <a:latin typeface="+mn-lt"/>
              </a:rPr>
              <a:t>Variable</a:t>
            </a:r>
          </a:p>
        </p:txBody>
      </p:sp>
      <p:sp>
        <p:nvSpPr>
          <p:cNvPr id="17" name="Rectangle 16"/>
          <p:cNvSpPr/>
          <p:nvPr/>
        </p:nvSpPr>
        <p:spPr>
          <a:xfrm>
            <a:off x="5480089" y="2934996"/>
            <a:ext cx="3312368" cy="830997"/>
          </a:xfrm>
          <a:prstGeom prst="rect">
            <a:avLst/>
          </a:prstGeom>
        </p:spPr>
        <p:txBody>
          <a:bodyPr wrap="square">
            <a:spAutoFit/>
          </a:bodyPr>
          <a:lstStyle/>
          <a:p>
            <a:r>
              <a:rPr lang="en-GB" dirty="0">
                <a:latin typeface="+mn-lt"/>
              </a:rPr>
              <a:t>The variable could take the values:</a:t>
            </a:r>
          </a:p>
        </p:txBody>
      </p:sp>
      <p:sp>
        <p:nvSpPr>
          <p:cNvPr id="18" name="Rectangle 17">
            <a:hlinkClick r:id="rId2"/>
            <a:extLst>
              <a:ext uri="{FF2B5EF4-FFF2-40B4-BE49-F238E27FC236}">
                <a16:creationId xmlns:a16="http://schemas.microsoft.com/office/drawing/2014/main" id="{9837D5A0-62D9-4132-834C-40D24535468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hlinkClick r:id="rId2"/>
            <a:extLst>
              <a:ext uri="{FF2B5EF4-FFF2-40B4-BE49-F238E27FC236}">
                <a16:creationId xmlns:a16="http://schemas.microsoft.com/office/drawing/2014/main" id="{174075B2-553F-4315-BC7D-C1C9D77845E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2259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utoUpdateAnimBg="0"/>
      <p:bldP spid="13" grpId="0" autoUpdateAnimBg="0"/>
      <p:bldP spid="14" grpId="0" autoUpdateAnimBg="0"/>
      <p:bldP spid="15" grpId="0" autoUpdateAnimBg="0"/>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381000" y="187350"/>
            <a:ext cx="7772400" cy="830998"/>
          </a:xfrm>
        </p:spPr>
        <p:txBody>
          <a:bodyPr/>
          <a:lstStyle/>
          <a:p>
            <a:pPr eaLnBrk="1" hangingPunct="1"/>
            <a:r>
              <a:rPr lang="en-US" dirty="0">
                <a:latin typeface="Comic Sans MS" panose="030F0702030302020204" pitchFamily="66" charset="0"/>
              </a:rPr>
              <a:t>Reliability of data</a:t>
            </a:r>
          </a:p>
        </p:txBody>
      </p:sp>
      <p:sp>
        <p:nvSpPr>
          <p:cNvPr id="2" name="Rectangle 1"/>
          <p:cNvSpPr/>
          <p:nvPr/>
        </p:nvSpPr>
        <p:spPr>
          <a:xfrm>
            <a:off x="533400" y="1447800"/>
            <a:ext cx="8363272" cy="830997"/>
          </a:xfrm>
          <a:prstGeom prst="rect">
            <a:avLst/>
          </a:prstGeom>
        </p:spPr>
        <p:txBody>
          <a:bodyPr wrap="square">
            <a:spAutoFit/>
          </a:bodyPr>
          <a:lstStyle/>
          <a:p>
            <a:r>
              <a:rPr lang="en-GB" dirty="0">
                <a:latin typeface="+mn-lt"/>
              </a:rPr>
              <a:t>Data is </a:t>
            </a:r>
            <a:r>
              <a:rPr lang="en-GB" b="1" dirty="0">
                <a:solidFill>
                  <a:srgbClr val="FF6600"/>
                </a:solidFill>
                <a:latin typeface="+mn-lt"/>
              </a:rPr>
              <a:t>reliable</a:t>
            </a:r>
            <a:r>
              <a:rPr lang="en-GB" dirty="0">
                <a:latin typeface="+mn-lt"/>
              </a:rPr>
              <a:t> if you can repeat the data collection process and obtain similar results.</a:t>
            </a:r>
          </a:p>
        </p:txBody>
      </p:sp>
      <p:sp>
        <p:nvSpPr>
          <p:cNvPr id="5" name="Rectangle 4"/>
          <p:cNvSpPr/>
          <p:nvPr/>
        </p:nvSpPr>
        <p:spPr>
          <a:xfrm>
            <a:off x="498231" y="2673750"/>
            <a:ext cx="8454727" cy="830997"/>
          </a:xfrm>
          <a:prstGeom prst="rect">
            <a:avLst/>
          </a:prstGeom>
        </p:spPr>
        <p:txBody>
          <a:bodyPr wrap="square">
            <a:spAutoFit/>
          </a:bodyPr>
          <a:lstStyle/>
          <a:p>
            <a:r>
              <a:rPr lang="en-US" dirty="0">
                <a:latin typeface="+mn-lt"/>
              </a:rPr>
              <a:t>Data is </a:t>
            </a:r>
            <a:r>
              <a:rPr lang="en-US" dirty="0">
                <a:solidFill>
                  <a:srgbClr val="FF6600"/>
                </a:solidFill>
                <a:latin typeface="+mn-lt"/>
              </a:rPr>
              <a:t>sufficient</a:t>
            </a:r>
            <a:r>
              <a:rPr lang="en-US" dirty="0">
                <a:latin typeface="+mn-lt"/>
              </a:rPr>
              <a:t> if there is enough data available to support your conclusions.</a:t>
            </a:r>
            <a:endParaRPr lang="en-GB" dirty="0">
              <a:latin typeface="+mn-lt"/>
            </a:endParaRPr>
          </a:p>
        </p:txBody>
      </p:sp>
      <p:sp>
        <p:nvSpPr>
          <p:cNvPr id="6" name="Rectangle 5">
            <a:extLst>
              <a:ext uri="{FF2B5EF4-FFF2-40B4-BE49-F238E27FC236}">
                <a16:creationId xmlns:a16="http://schemas.microsoft.com/office/drawing/2014/main" id="{2184BCC5-52F9-483B-9CFD-A6C101A21319}"/>
              </a:ext>
            </a:extLst>
          </p:cNvPr>
          <p:cNvSpPr/>
          <p:nvPr/>
        </p:nvSpPr>
        <p:spPr>
          <a:xfrm>
            <a:off x="487672" y="3676125"/>
            <a:ext cx="8454727" cy="830997"/>
          </a:xfrm>
          <a:prstGeom prst="rect">
            <a:avLst/>
          </a:prstGeom>
        </p:spPr>
        <p:txBody>
          <a:bodyPr wrap="square">
            <a:spAutoFit/>
          </a:bodyPr>
          <a:lstStyle/>
          <a:p>
            <a:r>
              <a:rPr lang="en-US" dirty="0">
                <a:latin typeface="+mn-lt"/>
              </a:rPr>
              <a:t>When doing practical work students often ask: How many data items should I have?</a:t>
            </a:r>
            <a:endParaRPr lang="en-GB" dirty="0">
              <a:latin typeface="+mn-lt"/>
            </a:endParaRPr>
          </a:p>
        </p:txBody>
      </p:sp>
      <p:sp>
        <p:nvSpPr>
          <p:cNvPr id="7" name="Rectangle 6">
            <a:extLst>
              <a:ext uri="{FF2B5EF4-FFF2-40B4-BE49-F238E27FC236}">
                <a16:creationId xmlns:a16="http://schemas.microsoft.com/office/drawing/2014/main" id="{C2E36574-5301-4866-ADEB-6278622D9899}"/>
              </a:ext>
            </a:extLst>
          </p:cNvPr>
          <p:cNvSpPr/>
          <p:nvPr/>
        </p:nvSpPr>
        <p:spPr>
          <a:xfrm>
            <a:off x="487672" y="4507122"/>
            <a:ext cx="8454727" cy="1569660"/>
          </a:xfrm>
          <a:prstGeom prst="rect">
            <a:avLst/>
          </a:prstGeom>
        </p:spPr>
        <p:txBody>
          <a:bodyPr wrap="square">
            <a:spAutoFit/>
          </a:bodyPr>
          <a:lstStyle/>
          <a:p>
            <a:r>
              <a:rPr lang="en-US" dirty="0">
                <a:latin typeface="+mn-lt"/>
              </a:rPr>
              <a:t>There is not a fixed value, but you need to ensure that you collect enough data so that your results are reliable and are </a:t>
            </a:r>
            <a:r>
              <a:rPr lang="en-US" b="1" dirty="0">
                <a:solidFill>
                  <a:srgbClr val="FF6600"/>
                </a:solidFill>
                <a:latin typeface="+mn-lt"/>
              </a:rPr>
              <a:t>representative</a:t>
            </a:r>
            <a:r>
              <a:rPr lang="en-US" dirty="0">
                <a:latin typeface="+mn-lt"/>
              </a:rPr>
              <a:t>: they represent the whole population well.</a:t>
            </a:r>
            <a:endParaRPr lang="en-GB" dirty="0">
              <a:latin typeface="+mn-lt"/>
            </a:endParaRPr>
          </a:p>
        </p:txBody>
      </p:sp>
      <p:sp>
        <p:nvSpPr>
          <p:cNvPr id="8" name="Rectangle 7">
            <a:hlinkClick r:id="rId2"/>
            <a:extLst>
              <a:ext uri="{FF2B5EF4-FFF2-40B4-BE49-F238E27FC236}">
                <a16:creationId xmlns:a16="http://schemas.microsoft.com/office/drawing/2014/main" id="{49795113-B58D-465E-8CBB-FEAC7D4BDE9D}"/>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hlinkClick r:id="rId2"/>
            <a:extLst>
              <a:ext uri="{FF2B5EF4-FFF2-40B4-BE49-F238E27FC236}">
                <a16:creationId xmlns:a16="http://schemas.microsoft.com/office/drawing/2014/main" id="{20A472DF-CB29-436A-B50E-CD01C59C85A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716591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708948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152400" y="685800"/>
            <a:ext cx="7772400" cy="648072"/>
          </a:xfrm>
        </p:spPr>
        <p:txBody>
          <a:bodyPr>
            <a:normAutofit/>
          </a:bodyPr>
          <a:lstStyle/>
          <a:p>
            <a:r>
              <a:rPr lang="en-GB" b="1" dirty="0">
                <a:latin typeface="Comic Sans MS" panose="030F0702030302020204" pitchFamily="66" charset="0"/>
              </a:rPr>
              <a:t>Weather Forecasts</a:t>
            </a:r>
          </a:p>
        </p:txBody>
      </p:sp>
      <p:sp>
        <p:nvSpPr>
          <p:cNvPr id="1655820" name="Rectangle 12"/>
          <p:cNvSpPr>
            <a:spLocks noChangeArrowheads="1"/>
          </p:cNvSpPr>
          <p:nvPr/>
        </p:nvSpPr>
        <p:spPr bwMode="auto">
          <a:xfrm>
            <a:off x="293204" y="1333872"/>
            <a:ext cx="855759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GB" sz="2400" dirty="0"/>
              <a:t>Do you watch the weather forecast sometime during the day? How do you use that information? Have you ever heard the forecaster talk about weather models? These computer models are built using statistics that compare prior weather conditions with current weather to predict future weather.</a:t>
            </a:r>
          </a:p>
        </p:txBody>
      </p:sp>
      <p:sp>
        <p:nvSpPr>
          <p:cNvPr id="4" name="Rectangle 10">
            <a:extLst>
              <a:ext uri="{FF2B5EF4-FFF2-40B4-BE49-F238E27FC236}">
                <a16:creationId xmlns:a16="http://schemas.microsoft.com/office/drawing/2014/main" id="{63A3C3D6-3A1A-4B53-B199-0813A3F738A5}"/>
              </a:ext>
            </a:extLst>
          </p:cNvPr>
          <p:cNvSpPr txBox="1">
            <a:spLocks noChangeArrowheads="1"/>
          </p:cNvSpPr>
          <p:nvPr/>
        </p:nvSpPr>
        <p:spPr>
          <a:xfrm>
            <a:off x="317822" y="3617962"/>
            <a:ext cx="7772400" cy="648072"/>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b="1">
                <a:latin typeface="Comic Sans MS" panose="030F0702030302020204" pitchFamily="66" charset="0"/>
              </a:rPr>
              <a:t>Medical research</a:t>
            </a:r>
            <a:endParaRPr lang="en-GB" b="1" dirty="0">
              <a:latin typeface="Comic Sans MS" panose="030F0702030302020204" pitchFamily="66" charset="0"/>
            </a:endParaRPr>
          </a:p>
        </p:txBody>
      </p:sp>
      <p:sp>
        <p:nvSpPr>
          <p:cNvPr id="5" name="Rectangle 12">
            <a:extLst>
              <a:ext uri="{FF2B5EF4-FFF2-40B4-BE49-F238E27FC236}">
                <a16:creationId xmlns:a16="http://schemas.microsoft.com/office/drawing/2014/main" id="{6E387270-7830-4B67-8111-E9E55A7FB7FB}"/>
              </a:ext>
            </a:extLst>
          </p:cNvPr>
          <p:cNvSpPr>
            <a:spLocks noChangeArrowheads="1"/>
          </p:cNvSpPr>
          <p:nvPr/>
        </p:nvSpPr>
        <p:spPr bwMode="auto">
          <a:xfrm>
            <a:off x="317822" y="4353107"/>
            <a:ext cx="855759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GB" sz="2400" dirty="0"/>
              <a:t>Scientists must show a statistically valid rate of effectiveness before any drug can be prescribed. Statistics are behind every medical study you hear about.</a:t>
            </a:r>
          </a:p>
        </p:txBody>
      </p:sp>
      <p:sp>
        <p:nvSpPr>
          <p:cNvPr id="6" name="Rectangle 5">
            <a:hlinkClick r:id="rId2"/>
            <a:extLst>
              <a:ext uri="{FF2B5EF4-FFF2-40B4-BE49-F238E27FC236}">
                <a16:creationId xmlns:a16="http://schemas.microsoft.com/office/drawing/2014/main" id="{CDA1F734-A437-497E-B749-503AF7C916E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63323494-DF87-4CA3-9D12-205E4B4E1BB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7264793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57200" y="609600"/>
            <a:ext cx="7772400" cy="648072"/>
          </a:xfrm>
        </p:spPr>
        <p:txBody>
          <a:bodyPr>
            <a:normAutofit/>
          </a:bodyPr>
          <a:lstStyle/>
          <a:p>
            <a:r>
              <a:rPr lang="en-GB" b="1" dirty="0">
                <a:latin typeface="Comic Sans MS" panose="030F0702030302020204" pitchFamily="66" charset="0"/>
              </a:rPr>
              <a:t>Predicting Disease</a:t>
            </a:r>
          </a:p>
        </p:txBody>
      </p:sp>
      <p:sp>
        <p:nvSpPr>
          <p:cNvPr id="1655820" name="Rectangle 12"/>
          <p:cNvSpPr>
            <a:spLocks noChangeArrowheads="1"/>
          </p:cNvSpPr>
          <p:nvPr/>
        </p:nvSpPr>
        <p:spPr bwMode="auto">
          <a:xfrm>
            <a:off x="293204" y="1257672"/>
            <a:ext cx="8557592" cy="4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GB" sz="2400" dirty="0"/>
              <a:t>Lots of times on the news reports, statistics about a disease are reported. If the reporter simply reports the number of people who either have the disease or who have died from it, it's an interesting fact but it might not mean much to your life. But when statistics become involved, you have a better idea of how that disease may affect you.</a:t>
            </a:r>
          </a:p>
          <a:p>
            <a:r>
              <a:rPr lang="en-GB" sz="2400" dirty="0"/>
              <a:t>For example, studies have shown that 85 to 95 percent of lung cancers are smoking related. The statistic should tell you that almost all lung cancers are related to smoking and that if you want to have a good chance of avoiding lung cancer, you shouldn't smoke</a:t>
            </a:r>
          </a:p>
        </p:txBody>
      </p:sp>
      <p:sp>
        <p:nvSpPr>
          <p:cNvPr id="4" name="Rectangle 3">
            <a:hlinkClick r:id="rId2"/>
            <a:extLst>
              <a:ext uri="{FF2B5EF4-FFF2-40B4-BE49-F238E27FC236}">
                <a16:creationId xmlns:a16="http://schemas.microsoft.com/office/drawing/2014/main" id="{A42BF050-624D-4443-8B8A-9788FD53B135}"/>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hlinkClick r:id="rId2"/>
            <a:extLst>
              <a:ext uri="{FF2B5EF4-FFF2-40B4-BE49-F238E27FC236}">
                <a16:creationId xmlns:a16="http://schemas.microsoft.com/office/drawing/2014/main" id="{A89C988F-5BD5-4375-8964-77B3E57517C0}"/>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584920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842635" y="266328"/>
            <a:ext cx="7772400" cy="648072"/>
          </a:xfrm>
        </p:spPr>
        <p:txBody>
          <a:bodyPr>
            <a:normAutofit/>
          </a:bodyPr>
          <a:lstStyle/>
          <a:p>
            <a:r>
              <a:rPr lang="en-GB" b="1" dirty="0">
                <a:latin typeface="Comic Sans MS" panose="030F0702030302020204" pitchFamily="66" charset="0"/>
              </a:rPr>
              <a:t>Genetics</a:t>
            </a:r>
          </a:p>
        </p:txBody>
      </p:sp>
      <p:sp>
        <p:nvSpPr>
          <p:cNvPr id="1655820" name="Rectangle 12"/>
          <p:cNvSpPr>
            <a:spLocks noChangeArrowheads="1"/>
          </p:cNvSpPr>
          <p:nvPr/>
        </p:nvSpPr>
        <p:spPr bwMode="auto">
          <a:xfrm>
            <a:off x="557100" y="914400"/>
            <a:ext cx="855759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GB" sz="2400" dirty="0"/>
              <a:t>Many people are afflicted with diseases that come from their genetic make-up and these diseases can potentially be passed on to their children. Statistics are critical in determining the chances of a new baby being affected by the disease.</a:t>
            </a:r>
          </a:p>
        </p:txBody>
      </p:sp>
      <p:sp>
        <p:nvSpPr>
          <p:cNvPr id="4" name="Rectangle 10">
            <a:extLst>
              <a:ext uri="{FF2B5EF4-FFF2-40B4-BE49-F238E27FC236}">
                <a16:creationId xmlns:a16="http://schemas.microsoft.com/office/drawing/2014/main" id="{85BD63F4-1A98-43BF-8F9A-D5D773601754}"/>
              </a:ext>
            </a:extLst>
          </p:cNvPr>
          <p:cNvSpPr txBox="1">
            <a:spLocks noChangeArrowheads="1"/>
          </p:cNvSpPr>
          <p:nvPr/>
        </p:nvSpPr>
        <p:spPr>
          <a:xfrm>
            <a:off x="773124" y="2780928"/>
            <a:ext cx="7772400" cy="648072"/>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b="1">
                <a:latin typeface="Comic Sans MS" panose="030F0702030302020204" pitchFamily="66" charset="0"/>
              </a:rPr>
              <a:t>Psychology</a:t>
            </a:r>
            <a:endParaRPr lang="en-GB" b="1" dirty="0">
              <a:latin typeface="Comic Sans MS" panose="030F0702030302020204" pitchFamily="66" charset="0"/>
            </a:endParaRPr>
          </a:p>
        </p:txBody>
      </p:sp>
      <p:sp>
        <p:nvSpPr>
          <p:cNvPr id="5" name="Rectangle 12">
            <a:extLst>
              <a:ext uri="{FF2B5EF4-FFF2-40B4-BE49-F238E27FC236}">
                <a16:creationId xmlns:a16="http://schemas.microsoft.com/office/drawing/2014/main" id="{C0B64990-1D8D-466B-92FC-05DFEF814C7D}"/>
              </a:ext>
            </a:extLst>
          </p:cNvPr>
          <p:cNvSpPr>
            <a:spLocks noChangeArrowheads="1"/>
          </p:cNvSpPr>
          <p:nvPr/>
        </p:nvSpPr>
        <p:spPr bwMode="auto">
          <a:xfrm>
            <a:off x="557100" y="3429000"/>
            <a:ext cx="8557592" cy="3711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GB" sz="2400" dirty="0"/>
              <a:t>The importance of statistics to psychology is the use of statistics to document reactions to certain conditions and find a pattern to those conditions. </a:t>
            </a:r>
          </a:p>
          <a:p>
            <a:r>
              <a:rPr lang="en-GB" sz="2400" b="1" dirty="0"/>
              <a:t>Psychological statistics</a:t>
            </a:r>
            <a:r>
              <a:rPr lang="en-GB" sz="2400" dirty="0"/>
              <a:t> is the application of statistics to psychology. Some of the more common applications include:</a:t>
            </a:r>
          </a:p>
          <a:p>
            <a:r>
              <a:rPr lang="en-GB" sz="2400" dirty="0"/>
              <a:t>Psychometrics, learning theory, perception, human development, abnormal psychology, Personality test, psychological tests</a:t>
            </a:r>
          </a:p>
          <a:p>
            <a:endParaRPr lang="en-GB" sz="2400" dirty="0"/>
          </a:p>
        </p:txBody>
      </p:sp>
      <p:sp>
        <p:nvSpPr>
          <p:cNvPr id="6" name="Rectangle 5">
            <a:hlinkClick r:id="rId2"/>
            <a:extLst>
              <a:ext uri="{FF2B5EF4-FFF2-40B4-BE49-F238E27FC236}">
                <a16:creationId xmlns:a16="http://schemas.microsoft.com/office/drawing/2014/main" id="{07268CA2-A960-48F6-B31B-2FE2C1DA50AA}"/>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AFF0A15C-71E2-455C-8061-2F566433951E}"/>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4003987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457200" y="457200"/>
            <a:ext cx="7772400" cy="648072"/>
          </a:xfrm>
        </p:spPr>
        <p:txBody>
          <a:bodyPr>
            <a:normAutofit/>
          </a:bodyPr>
          <a:lstStyle/>
          <a:p>
            <a:r>
              <a:rPr lang="en-GB" b="1" dirty="0">
                <a:latin typeface="Comic Sans MS" panose="030F0702030302020204" pitchFamily="66" charset="0"/>
              </a:rPr>
              <a:t>Emergency Preparedness</a:t>
            </a:r>
          </a:p>
        </p:txBody>
      </p:sp>
      <p:sp>
        <p:nvSpPr>
          <p:cNvPr id="1655820" name="Rectangle 12"/>
          <p:cNvSpPr>
            <a:spLocks noChangeArrowheads="1"/>
          </p:cNvSpPr>
          <p:nvPr/>
        </p:nvSpPr>
        <p:spPr bwMode="auto">
          <a:xfrm>
            <a:off x="427892" y="1219200"/>
            <a:ext cx="855759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GB" sz="2400" dirty="0"/>
              <a:t>What happens if the forecast indicates that a hurricane is imminent or that tornadoes are likely to occur? Emergency management agencies move into high gear to be ready to rescue people. Emergency teams rely on statistics to tell them when danger may occur.</a:t>
            </a:r>
          </a:p>
        </p:txBody>
      </p:sp>
      <p:sp>
        <p:nvSpPr>
          <p:cNvPr id="4" name="Rectangle 10">
            <a:extLst>
              <a:ext uri="{FF2B5EF4-FFF2-40B4-BE49-F238E27FC236}">
                <a16:creationId xmlns:a16="http://schemas.microsoft.com/office/drawing/2014/main" id="{31C899B1-3B91-4C19-9C49-A33EF9676E92}"/>
              </a:ext>
            </a:extLst>
          </p:cNvPr>
          <p:cNvSpPr txBox="1">
            <a:spLocks noChangeArrowheads="1"/>
          </p:cNvSpPr>
          <p:nvPr/>
        </p:nvSpPr>
        <p:spPr>
          <a:xfrm>
            <a:off x="820488" y="3272120"/>
            <a:ext cx="7772400" cy="648072"/>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b="1">
                <a:latin typeface="Comic Sans MS" panose="030F0702030302020204" pitchFamily="66" charset="0"/>
              </a:rPr>
              <a:t>Sport</a:t>
            </a:r>
            <a:endParaRPr lang="en-GB" b="1" dirty="0">
              <a:latin typeface="Comic Sans MS" panose="030F0702030302020204" pitchFamily="66" charset="0"/>
            </a:endParaRPr>
          </a:p>
        </p:txBody>
      </p:sp>
      <p:sp>
        <p:nvSpPr>
          <p:cNvPr id="5" name="Rectangle 12">
            <a:extLst>
              <a:ext uri="{FF2B5EF4-FFF2-40B4-BE49-F238E27FC236}">
                <a16:creationId xmlns:a16="http://schemas.microsoft.com/office/drawing/2014/main" id="{35A04094-10D9-4B21-B12A-8D3187A3B833}"/>
              </a:ext>
            </a:extLst>
          </p:cNvPr>
          <p:cNvSpPr>
            <a:spLocks noChangeArrowheads="1"/>
          </p:cNvSpPr>
          <p:nvPr/>
        </p:nvSpPr>
        <p:spPr bwMode="auto">
          <a:xfrm>
            <a:off x="457200" y="3920192"/>
            <a:ext cx="855759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GB" sz="2400" dirty="0"/>
              <a:t>Statistics is used in sports to measure a players ability in specific areas of the game. It can be used to monitor team performances. Statistics are used to determine team rankings and player ratings, to modify the rules of competition, and in sports reporting.</a:t>
            </a:r>
          </a:p>
        </p:txBody>
      </p:sp>
      <p:sp>
        <p:nvSpPr>
          <p:cNvPr id="6" name="Rectangle 5">
            <a:hlinkClick r:id="rId2"/>
            <a:extLst>
              <a:ext uri="{FF2B5EF4-FFF2-40B4-BE49-F238E27FC236}">
                <a16:creationId xmlns:a16="http://schemas.microsoft.com/office/drawing/2014/main" id="{3845E51A-D648-4794-9014-E8770B7605B1}"/>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B9A24CFD-9E65-4978-9B69-24EFE5ED57F9}"/>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3795307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611560" y="647328"/>
            <a:ext cx="7772400" cy="648072"/>
          </a:xfrm>
        </p:spPr>
        <p:txBody>
          <a:bodyPr>
            <a:normAutofit/>
          </a:bodyPr>
          <a:lstStyle/>
          <a:p>
            <a:r>
              <a:rPr lang="en-GB" b="1" dirty="0">
                <a:latin typeface="Comic Sans MS" panose="030F0702030302020204" pitchFamily="66" charset="0"/>
              </a:rPr>
              <a:t>Political Campaigns</a:t>
            </a:r>
          </a:p>
        </p:txBody>
      </p:sp>
      <p:sp>
        <p:nvSpPr>
          <p:cNvPr id="1655820" name="Rectangle 12"/>
          <p:cNvSpPr>
            <a:spLocks noChangeArrowheads="1"/>
          </p:cNvSpPr>
          <p:nvPr/>
        </p:nvSpPr>
        <p:spPr bwMode="auto">
          <a:xfrm>
            <a:off x="293204" y="1295400"/>
            <a:ext cx="855759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GB" sz="2400" dirty="0"/>
              <a:t>Whenever there's an election, the news organizations consult their models when they try to predict who the winner is. Candidates consult voter polls to determine where and how they campaign. Statistics play a part in who your elected government officials will be</a:t>
            </a:r>
          </a:p>
        </p:txBody>
      </p:sp>
      <p:sp>
        <p:nvSpPr>
          <p:cNvPr id="4" name="Rectangle 10">
            <a:extLst>
              <a:ext uri="{FF2B5EF4-FFF2-40B4-BE49-F238E27FC236}">
                <a16:creationId xmlns:a16="http://schemas.microsoft.com/office/drawing/2014/main" id="{3BB887FC-3387-48C7-9D30-27AE2ABFD335}"/>
              </a:ext>
            </a:extLst>
          </p:cNvPr>
          <p:cNvSpPr txBox="1">
            <a:spLocks noChangeArrowheads="1"/>
          </p:cNvSpPr>
          <p:nvPr/>
        </p:nvSpPr>
        <p:spPr>
          <a:xfrm>
            <a:off x="503076" y="3439551"/>
            <a:ext cx="7772400" cy="648072"/>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b="1">
                <a:latin typeface="Comic Sans MS" panose="030F0702030302020204" pitchFamily="66" charset="0"/>
              </a:rPr>
              <a:t>Insurance</a:t>
            </a:r>
            <a:endParaRPr lang="en-GB" b="1" dirty="0">
              <a:latin typeface="Comic Sans MS" panose="030F0702030302020204" pitchFamily="66" charset="0"/>
            </a:endParaRPr>
          </a:p>
        </p:txBody>
      </p:sp>
      <p:sp>
        <p:nvSpPr>
          <p:cNvPr id="5" name="Rectangle 12">
            <a:extLst>
              <a:ext uri="{FF2B5EF4-FFF2-40B4-BE49-F238E27FC236}">
                <a16:creationId xmlns:a16="http://schemas.microsoft.com/office/drawing/2014/main" id="{10FCB5A9-1F9A-418D-ACA1-73ADA26A8F6C}"/>
              </a:ext>
            </a:extLst>
          </p:cNvPr>
          <p:cNvSpPr>
            <a:spLocks noChangeArrowheads="1"/>
          </p:cNvSpPr>
          <p:nvPr/>
        </p:nvSpPr>
        <p:spPr bwMode="auto">
          <a:xfrm>
            <a:off x="293204" y="4264431"/>
            <a:ext cx="855759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r>
              <a:rPr lang="en-GB" sz="2400" dirty="0"/>
              <a:t>You know that in order to drive your car you are required by law to have car insurance. If you have a mortgage on your house, you must have it insured as well. The rate that an insurance company charges you is based upon statistics from all drivers or homeowners in your area.</a:t>
            </a:r>
          </a:p>
        </p:txBody>
      </p:sp>
      <p:sp>
        <p:nvSpPr>
          <p:cNvPr id="6" name="Rectangle 5">
            <a:hlinkClick r:id="rId2"/>
            <a:extLst>
              <a:ext uri="{FF2B5EF4-FFF2-40B4-BE49-F238E27FC236}">
                <a16:creationId xmlns:a16="http://schemas.microsoft.com/office/drawing/2014/main" id="{59160DC7-5CA6-432D-90B0-559C6E6CD711}"/>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F97A3576-CE27-453F-A377-332CABCC94B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784679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685800" y="609600"/>
            <a:ext cx="7772400" cy="648072"/>
          </a:xfrm>
        </p:spPr>
        <p:txBody>
          <a:bodyPr>
            <a:normAutofit/>
          </a:bodyPr>
          <a:lstStyle/>
          <a:p>
            <a:r>
              <a:rPr lang="en-GB" b="1" dirty="0">
                <a:latin typeface="Comic Sans MS" panose="030F0702030302020204" pitchFamily="66" charset="0"/>
              </a:rPr>
              <a:t>Consumer Goods</a:t>
            </a:r>
          </a:p>
        </p:txBody>
      </p:sp>
      <p:sp>
        <p:nvSpPr>
          <p:cNvPr id="1655820" name="Rectangle 12"/>
          <p:cNvSpPr>
            <a:spLocks noChangeArrowheads="1"/>
          </p:cNvSpPr>
          <p:nvPr/>
        </p:nvSpPr>
        <p:spPr bwMode="auto">
          <a:xfrm>
            <a:off x="457200" y="1270567"/>
            <a:ext cx="8557592"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GB" sz="2400" dirty="0"/>
              <a:t>Wal-Mart, a worldwide leading retailer, keeps track of everything they sell and use statistics to calculate what to ship to each store and when. From analysing their vast store of information, for example, Wal-Mart decided that people buy strawberry Pop Tarts when a hurricane is predicted in Florida! So they ship this product to Florida stores based upon the weather forecast.</a:t>
            </a:r>
          </a:p>
        </p:txBody>
      </p:sp>
      <p:sp>
        <p:nvSpPr>
          <p:cNvPr id="4" name="Rectangle 10">
            <a:extLst>
              <a:ext uri="{FF2B5EF4-FFF2-40B4-BE49-F238E27FC236}">
                <a16:creationId xmlns:a16="http://schemas.microsoft.com/office/drawing/2014/main" id="{97BA5FF6-45E4-40AC-B458-76DA4FD8201F}"/>
              </a:ext>
            </a:extLst>
          </p:cNvPr>
          <p:cNvSpPr txBox="1">
            <a:spLocks noChangeArrowheads="1"/>
          </p:cNvSpPr>
          <p:nvPr/>
        </p:nvSpPr>
        <p:spPr>
          <a:xfrm>
            <a:off x="705729" y="4095246"/>
            <a:ext cx="7772400" cy="648072"/>
          </a:xfrm>
          <a:prstGeom prst="rect">
            <a:avLst/>
          </a:prstGeom>
        </p:spPr>
        <p:txBody>
          <a:bodyPr bIns="91440" anchor="b" anchorCtr="0">
            <a:normAutofit fontScale="90000"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GB" b="1">
                <a:latin typeface="Comic Sans MS" panose="030F0702030302020204" pitchFamily="66" charset="0"/>
              </a:rPr>
              <a:t>Stock Market</a:t>
            </a:r>
            <a:endParaRPr lang="en-GB" b="1" dirty="0">
              <a:latin typeface="Comic Sans MS" panose="030F0702030302020204" pitchFamily="66" charset="0"/>
            </a:endParaRPr>
          </a:p>
        </p:txBody>
      </p:sp>
      <p:sp>
        <p:nvSpPr>
          <p:cNvPr id="5" name="Rectangle 12">
            <a:extLst>
              <a:ext uri="{FF2B5EF4-FFF2-40B4-BE49-F238E27FC236}">
                <a16:creationId xmlns:a16="http://schemas.microsoft.com/office/drawing/2014/main" id="{63584461-58AA-43ED-963D-C59EF1FD32F3}"/>
              </a:ext>
            </a:extLst>
          </p:cNvPr>
          <p:cNvSpPr>
            <a:spLocks noChangeArrowheads="1"/>
          </p:cNvSpPr>
          <p:nvPr/>
        </p:nvSpPr>
        <p:spPr bwMode="auto">
          <a:xfrm>
            <a:off x="480646" y="4648200"/>
            <a:ext cx="855759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GB" sz="2400" dirty="0"/>
              <a:t>Another topic that you hear a lot about in the news is the stock market. Stock analysts also use statistical computer models to forecast what is happening in the economy.</a:t>
            </a:r>
          </a:p>
        </p:txBody>
      </p:sp>
      <p:sp>
        <p:nvSpPr>
          <p:cNvPr id="6" name="Rectangle 5">
            <a:hlinkClick r:id="rId2"/>
            <a:extLst>
              <a:ext uri="{FF2B5EF4-FFF2-40B4-BE49-F238E27FC236}">
                <a16:creationId xmlns:a16="http://schemas.microsoft.com/office/drawing/2014/main" id="{39D9D3AB-8621-4A22-9742-2678FFEF920B}"/>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2"/>
            <a:extLst>
              <a:ext uri="{FF2B5EF4-FFF2-40B4-BE49-F238E27FC236}">
                <a16:creationId xmlns:a16="http://schemas.microsoft.com/office/drawing/2014/main" id="{1E9EA2DD-A0CF-441A-BD6E-5406CE91CC92}"/>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6499026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a:xfrm>
            <a:off x="611560" y="980728"/>
            <a:ext cx="7772400" cy="648072"/>
          </a:xfrm>
        </p:spPr>
        <p:txBody>
          <a:bodyPr>
            <a:normAutofit/>
          </a:bodyPr>
          <a:lstStyle/>
          <a:p>
            <a:r>
              <a:rPr lang="en-GB" b="1" dirty="0">
                <a:latin typeface="Comic Sans MS" panose="030F0702030302020204" pitchFamily="66" charset="0"/>
              </a:rPr>
              <a:t>Quality Testing</a:t>
            </a:r>
          </a:p>
        </p:txBody>
      </p:sp>
      <p:sp>
        <p:nvSpPr>
          <p:cNvPr id="1655820" name="Rectangle 12"/>
          <p:cNvSpPr>
            <a:spLocks noChangeArrowheads="1"/>
          </p:cNvSpPr>
          <p:nvPr/>
        </p:nvSpPr>
        <p:spPr bwMode="auto">
          <a:xfrm>
            <a:off x="323528" y="2348880"/>
            <a:ext cx="8557592"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defRPr sz="28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GB" sz="2400" dirty="0"/>
              <a:t>Companies make thousands of products every day and each company must make sure that a good quality item is sold. But a company can't test each and every item that they ship to you, the consumer. So the company uses statistics to test just a few, called a sample, of what they make. If the sample passes quality tests, then the company assumes that all the items made in the group, called a batch, are good.</a:t>
            </a:r>
          </a:p>
        </p:txBody>
      </p:sp>
      <p:sp>
        <p:nvSpPr>
          <p:cNvPr id="4" name="Rectangle 3">
            <a:hlinkClick r:id="rId2"/>
            <a:extLst>
              <a:ext uri="{FF2B5EF4-FFF2-40B4-BE49-F238E27FC236}">
                <a16:creationId xmlns:a16="http://schemas.microsoft.com/office/drawing/2014/main" id="{B9DBEFB3-52FC-487F-A2F5-6AD855966091}"/>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hlinkClick r:id="rId2"/>
            <a:extLst>
              <a:ext uri="{FF2B5EF4-FFF2-40B4-BE49-F238E27FC236}">
                <a16:creationId xmlns:a16="http://schemas.microsoft.com/office/drawing/2014/main" id="{AF6ACEB1-024E-4108-BB0D-0DC8AD9B8AF4}"/>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912149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558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582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6" id="{4EDAF550-C740-48EF-A108-05F8ECB65F4C}" vid="{191A1561-26E9-481D-8A6B-CCE4B79AF4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3</Template>
  <TotalTime>49</TotalTime>
  <Words>1691</Words>
  <Application>Microsoft Office PowerPoint</Application>
  <PresentationFormat>On-screen Show (4:3)</PresentationFormat>
  <Paragraphs>115</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Comic Sans MS</vt:lpstr>
      <vt:lpstr>Monotype Sorts</vt:lpstr>
      <vt:lpstr>Times New Roman</vt:lpstr>
      <vt:lpstr>Wingdings 2</vt:lpstr>
      <vt:lpstr>Theme1</vt:lpstr>
      <vt:lpstr>Statistics, basic concepts</vt:lpstr>
      <vt:lpstr>Statistics</vt:lpstr>
      <vt:lpstr>Weather Forecasts</vt:lpstr>
      <vt:lpstr>Predicting Disease</vt:lpstr>
      <vt:lpstr>Genetics</vt:lpstr>
      <vt:lpstr>Emergency Preparedness</vt:lpstr>
      <vt:lpstr>Political Campaigns</vt:lpstr>
      <vt:lpstr>Consumer Goods</vt:lpstr>
      <vt:lpstr>Quality Testing</vt:lpstr>
      <vt:lpstr>Vocabulary</vt:lpstr>
      <vt:lpstr>Vocabulary</vt:lpstr>
      <vt:lpstr>Vocabulary</vt:lpstr>
      <vt:lpstr>Vocabulary</vt:lpstr>
      <vt:lpstr>Vocabulary</vt:lpstr>
      <vt:lpstr>Vocabulary</vt:lpstr>
      <vt:lpstr>Vocabulary</vt:lpstr>
      <vt:lpstr>Categorical variables</vt:lpstr>
      <vt:lpstr>Quantitative or Numerical</vt:lpstr>
      <vt:lpstr>PowerPoint Presentation</vt:lpstr>
      <vt:lpstr>PowerPoint Presentation</vt:lpstr>
      <vt:lpstr>Reliability of data</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Mathssupport</dc:creator>
  <cp:lastModifiedBy>Orlando Hurtado</cp:lastModifiedBy>
  <cp:revision>9</cp:revision>
  <dcterms:created xsi:type="dcterms:W3CDTF">2020-04-09T11:48:32Z</dcterms:created>
  <dcterms:modified xsi:type="dcterms:W3CDTF">2020-06-07T10:04:26Z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