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3"/>
  </p:notesMasterIdLst>
  <p:handoutMasterIdLst>
    <p:handoutMasterId r:id="rId34"/>
  </p:handoutMasterIdLst>
  <p:sldIdLst>
    <p:sldId id="256" r:id="rId2"/>
    <p:sldId id="290" r:id="rId3"/>
    <p:sldId id="300" r:id="rId4"/>
    <p:sldId id="258" r:id="rId5"/>
    <p:sldId id="309" r:id="rId6"/>
    <p:sldId id="329" r:id="rId7"/>
    <p:sldId id="330" r:id="rId8"/>
    <p:sldId id="331" r:id="rId9"/>
    <p:sldId id="355" r:id="rId10"/>
    <p:sldId id="332" r:id="rId11"/>
    <p:sldId id="356" r:id="rId12"/>
    <p:sldId id="333" r:id="rId13"/>
    <p:sldId id="334" r:id="rId14"/>
    <p:sldId id="335" r:id="rId15"/>
    <p:sldId id="336" r:id="rId16"/>
    <p:sldId id="337" r:id="rId17"/>
    <p:sldId id="338" r:id="rId18"/>
    <p:sldId id="339" r:id="rId19"/>
    <p:sldId id="340" r:id="rId20"/>
    <p:sldId id="341" r:id="rId21"/>
    <p:sldId id="342" r:id="rId22"/>
    <p:sldId id="343" r:id="rId23"/>
    <p:sldId id="345" r:id="rId24"/>
    <p:sldId id="346" r:id="rId25"/>
    <p:sldId id="347" r:id="rId26"/>
    <p:sldId id="348" r:id="rId27"/>
    <p:sldId id="349" r:id="rId28"/>
    <p:sldId id="350" r:id="rId29"/>
    <p:sldId id="351" r:id="rId30"/>
    <p:sldId id="352" r:id="rId31"/>
    <p:sldId id="299" r:id="rId32"/>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6600"/>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9" autoAdjust="0"/>
    <p:restoredTop sz="94660"/>
  </p:normalViewPr>
  <p:slideViewPr>
    <p:cSldViewPr>
      <p:cViewPr varScale="1">
        <p:scale>
          <a:sx n="65" d="100"/>
          <a:sy n="65" d="100"/>
        </p:scale>
        <p:origin x="15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8/9/2023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9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6" name="Picture 15" descr="A close up of a cage&#10;&#10;Description automatically generated">
            <a:extLst>
              <a:ext uri="{FF2B5EF4-FFF2-40B4-BE49-F238E27FC236}">
                <a16:creationId xmlns:a16="http://schemas.microsoft.com/office/drawing/2014/main" id="{1CA19054-9690-40B1-B599-DB76E9FDE7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8" name="Rectangle 17">
            <a:extLst>
              <a:ext uri="{FF2B5EF4-FFF2-40B4-BE49-F238E27FC236}">
                <a16:creationId xmlns:a16="http://schemas.microsoft.com/office/drawing/2014/main" id="{F69190ED-0E64-4CE3-8D09-72AEF6FB5B0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616662047"/>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41960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39123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6C8B1D9B-4E2E-49FF-815E-52427BF0AD9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3930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a:t>www.mathssupport.org</a:t>
            </a:r>
            <a:endParaRPr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4" name="Picture 13" descr="A close up of a cage&#10;&#10;Description automatically generated">
            <a:extLst>
              <a:ext uri="{FF2B5EF4-FFF2-40B4-BE49-F238E27FC236}">
                <a16:creationId xmlns:a16="http://schemas.microsoft.com/office/drawing/2014/main" id="{24C5BF64-54F2-4039-A10B-53A7B17749D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6" name="Rectangle 15">
            <a:extLst>
              <a:ext uri="{FF2B5EF4-FFF2-40B4-BE49-F238E27FC236}">
                <a16:creationId xmlns:a16="http://schemas.microsoft.com/office/drawing/2014/main" id="{97295732-303A-46C3-885F-ABA574A2AB1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3749090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5D2A8F43-5705-4A3A-9BCD-2FEF7F7F4DC6}"/>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589090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a:t>www.mathssupport.org</a:t>
            </a:r>
            <a:endParaRPr lang="en-US" dirty="0"/>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53167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a:t>www.mathssupport.org</a:t>
            </a:r>
            <a:endParaRPr lang="en-US" dirty="0"/>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93123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a:t>www.mathssupport.org</a:t>
            </a:r>
            <a:endParaRPr lang="en-US" dirty="0"/>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13371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3" name="Rectangle 12">
            <a:extLst>
              <a:ext uri="{FF2B5EF4-FFF2-40B4-BE49-F238E27FC236}">
                <a16:creationId xmlns:a16="http://schemas.microsoft.com/office/drawing/2014/main" id="{05F914FD-4A23-47A4-A16C-3BF32DC15AD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29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a:t>www.mathssupport.org</a:t>
            </a:r>
            <a:endParaRPr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30858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8/9/2023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a:solidFill>
                  <a:schemeClr val="tx2">
                    <a:shade val="90000"/>
                  </a:schemeClr>
                </a:solidFill>
              </a:rPr>
              <a:t>www.mathssupport.org</a:t>
            </a:r>
            <a:endParaRPr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2" name="Picture 11" descr="A close up of a cage&#10;&#10;Description automatically generated">
            <a:extLst>
              <a:ext uri="{FF2B5EF4-FFF2-40B4-BE49-F238E27FC236}">
                <a16:creationId xmlns:a16="http://schemas.microsoft.com/office/drawing/2014/main" id="{586DAD24-7A2F-4A13-A62C-F011E7F40298}"/>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2CDEF94D-1AF6-4398-B4E6-27C1A85965D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31323481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image" Target="../media/image46.pn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53.png"/></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47.png"/><Relationship Id="rId1" Type="http://schemas.openxmlformats.org/officeDocument/2006/relationships/slideLayout" Target="../slideLayouts/slideLayout7.xml"/><Relationship Id="rId4" Type="http://schemas.openxmlformats.org/officeDocument/2006/relationships/image" Target="../media/image53.png"/></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47.png"/><Relationship Id="rId1" Type="http://schemas.openxmlformats.org/officeDocument/2006/relationships/slideLayout" Target="../slideLayouts/slideLayout7.xml"/><Relationship Id="rId4" Type="http://schemas.openxmlformats.org/officeDocument/2006/relationships/image" Target="../media/image53.png"/></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4"/>
          <p:cNvSpPr>
            <a:spLocks noGrp="1"/>
          </p:cNvSpPr>
          <p:nvPr>
            <p:ph type="subTitle" idx="1"/>
          </p:nvPr>
        </p:nvSpPr>
        <p:spPr>
          <a:xfrm>
            <a:off x="457200" y="3200400"/>
            <a:ext cx="8229600" cy="1600200"/>
          </a:xfrm>
        </p:spPr>
        <p:txBody>
          <a:bodyPr>
            <a:normAutofit/>
          </a:bodyPr>
          <a:lstStyle/>
          <a:p>
            <a:pPr marL="633413" indent="-633413" algn="l"/>
            <a:r>
              <a:rPr lang="en-US" dirty="0"/>
              <a:t>LO: To use a GDC to perform a t-test to determine if there is a significant difference between the means of two groups.</a:t>
            </a:r>
            <a:endParaRPr lang="en-GB" dirty="0"/>
          </a:p>
        </p:txBody>
      </p:sp>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9 August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normAutofit/>
          </a:bodyPr>
          <a:lstStyle/>
          <a:p>
            <a:r>
              <a:rPr lang="en-US" dirty="0"/>
              <a:t>The </a:t>
            </a:r>
            <a:r>
              <a:rPr lang="en-US" i="1" dirty="0">
                <a:latin typeface="Times New Roman" panose="02020603050405020304" pitchFamily="18" charset="0"/>
                <a:cs typeface="Times New Roman" panose="02020603050405020304" pitchFamily="18" charset="0"/>
              </a:rPr>
              <a:t>t</a:t>
            </a:r>
            <a:r>
              <a:rPr lang="en-US" dirty="0"/>
              <a:t>-test.</a:t>
            </a:r>
          </a:p>
        </p:txBody>
      </p:sp>
      <p:sp>
        <p:nvSpPr>
          <p:cNvPr id="5" name="Rectangle 4">
            <a:hlinkClick r:id="rId2"/>
            <a:extLst>
              <a:ext uri="{FF2B5EF4-FFF2-40B4-BE49-F238E27FC236}">
                <a16:creationId xmlns:a16="http://schemas.microsoft.com/office/drawing/2014/main" id="{3FEB74DC-C10A-406A-927F-88094DCD32B1}"/>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A590FD59-AEA0-4B76-9E20-CA07B58EA7D9}"/>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pic>
        <p:nvPicPr>
          <p:cNvPr id="8" name="Picture 7">
            <a:extLst>
              <a:ext uri="{FF2B5EF4-FFF2-40B4-BE49-F238E27FC236}">
                <a16:creationId xmlns:a16="http://schemas.microsoft.com/office/drawing/2014/main" id="{0E3C2AC7-6D32-7A27-4A02-398B1A94A34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4760"/>
            <a:ext cx="2098766" cy="2743200"/>
          </a:xfrm>
          <a:prstGeom prst="rect">
            <a:avLst/>
          </a:prstGeom>
        </p:spPr>
      </p:pic>
      <p:sp>
        <p:nvSpPr>
          <p:cNvPr id="24" name="Rectangle 23">
            <a:extLst>
              <a:ext uri="{FF2B5EF4-FFF2-40B4-BE49-F238E27FC236}">
                <a16:creationId xmlns:a16="http://schemas.microsoft.com/office/drawing/2014/main" id="{C6C6F060-39D1-BE51-0B4C-46B9B93E107F}"/>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6" name="Rectangle 25">
            <a:extLst>
              <a:ext uri="{FF2B5EF4-FFF2-40B4-BE49-F238E27FC236}">
                <a16:creationId xmlns:a16="http://schemas.microsoft.com/office/drawing/2014/main" id="{8879735A-8AB9-C0A5-E73C-573D065D05C2}"/>
              </a:ext>
            </a:extLst>
          </p:cNvPr>
          <p:cNvSpPr/>
          <p:nvPr/>
        </p:nvSpPr>
        <p:spPr>
          <a:xfrm>
            <a:off x="3092521" y="495041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Stat</a:t>
            </a:r>
            <a:endParaRPr lang="en-GB" sz="2000" dirty="0"/>
          </a:p>
        </p:txBody>
      </p:sp>
      <p:sp>
        <p:nvSpPr>
          <p:cNvPr id="27" name="Rectangle 26">
            <a:extLst>
              <a:ext uri="{FF2B5EF4-FFF2-40B4-BE49-F238E27FC236}">
                <a16:creationId xmlns:a16="http://schemas.microsoft.com/office/drawing/2014/main" id="{90259AF8-4B92-311C-CCED-E4749B9433E3}"/>
              </a:ext>
            </a:extLst>
          </p:cNvPr>
          <p:cNvSpPr/>
          <p:nvPr/>
        </p:nvSpPr>
        <p:spPr>
          <a:xfrm>
            <a:off x="3092521" y="450060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28" name="Rectangle 27">
            <a:extLst>
              <a:ext uri="{FF2B5EF4-FFF2-40B4-BE49-F238E27FC236}">
                <a16:creationId xmlns:a16="http://schemas.microsoft.com/office/drawing/2014/main" id="{3D895D5F-2ABB-A3EA-A82F-445B332091BB}"/>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9" name="Rectangle 28">
            <a:extLst>
              <a:ext uri="{FF2B5EF4-FFF2-40B4-BE49-F238E27FC236}">
                <a16:creationId xmlns:a16="http://schemas.microsoft.com/office/drawing/2014/main" id="{68E0B42D-6D91-5B03-8B85-02E2219887F1}"/>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0" name="Rectangle 29">
            <a:extLst>
              <a:ext uri="{FF2B5EF4-FFF2-40B4-BE49-F238E27FC236}">
                <a16:creationId xmlns:a16="http://schemas.microsoft.com/office/drawing/2014/main" id="{B78CE684-24C3-79BC-9779-BE0E9AAF7666}"/>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1" name="Rectangle 30">
            <a:extLst>
              <a:ext uri="{FF2B5EF4-FFF2-40B4-BE49-F238E27FC236}">
                <a16:creationId xmlns:a16="http://schemas.microsoft.com/office/drawing/2014/main" id="{D10B0263-740F-3F3D-234B-9C77F328AB16}"/>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2" name="Rectangle 31">
            <a:extLst>
              <a:ext uri="{FF2B5EF4-FFF2-40B4-BE49-F238E27FC236}">
                <a16:creationId xmlns:a16="http://schemas.microsoft.com/office/drawing/2014/main" id="{1015F47A-2B93-3D12-F375-443253AE67A9}"/>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Tree>
    <p:extLst>
      <p:ext uri="{BB962C8B-B14F-4D97-AF65-F5344CB8AC3E}">
        <p14:creationId xmlns:p14="http://schemas.microsoft.com/office/powerpoint/2010/main" val="383683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4485FAC-94A0-D243-9188-0ED9782F183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4760"/>
            <a:ext cx="2131659"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22" name="Rectangle 21">
            <a:extLst>
              <a:ext uri="{FF2B5EF4-FFF2-40B4-BE49-F238E27FC236}">
                <a16:creationId xmlns:a16="http://schemas.microsoft.com/office/drawing/2014/main" id="{D830563D-BF83-C5B7-0D35-28839B542B12}"/>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4" name="Rectangle 23">
            <a:extLst>
              <a:ext uri="{FF2B5EF4-FFF2-40B4-BE49-F238E27FC236}">
                <a16:creationId xmlns:a16="http://schemas.microsoft.com/office/drawing/2014/main" id="{FF2BB372-EB33-C119-5892-D5C52FE57FBA}"/>
              </a:ext>
            </a:extLst>
          </p:cNvPr>
          <p:cNvSpPr/>
          <p:nvPr/>
        </p:nvSpPr>
        <p:spPr>
          <a:xfrm>
            <a:off x="4619862" y="4899585"/>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25" name="Rectangle 24">
            <a:extLst>
              <a:ext uri="{FF2B5EF4-FFF2-40B4-BE49-F238E27FC236}">
                <a16:creationId xmlns:a16="http://schemas.microsoft.com/office/drawing/2014/main" id="{24BBE57D-EC47-C022-6EC7-9000A9BF44D6}"/>
              </a:ext>
            </a:extLst>
          </p:cNvPr>
          <p:cNvSpPr/>
          <p:nvPr/>
        </p:nvSpPr>
        <p:spPr>
          <a:xfrm>
            <a:off x="3092521" y="495041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Stat</a:t>
            </a:r>
            <a:endParaRPr lang="en-GB" sz="2000" dirty="0"/>
          </a:p>
        </p:txBody>
      </p:sp>
      <p:sp>
        <p:nvSpPr>
          <p:cNvPr id="26" name="Rectangle 25">
            <a:extLst>
              <a:ext uri="{FF2B5EF4-FFF2-40B4-BE49-F238E27FC236}">
                <a16:creationId xmlns:a16="http://schemas.microsoft.com/office/drawing/2014/main" id="{2D81FDE6-D64A-8189-3012-40BC4971827D}"/>
              </a:ext>
            </a:extLst>
          </p:cNvPr>
          <p:cNvSpPr/>
          <p:nvPr/>
        </p:nvSpPr>
        <p:spPr>
          <a:xfrm>
            <a:off x="3092521" y="450060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27" name="Rectangle 26">
            <a:extLst>
              <a:ext uri="{FF2B5EF4-FFF2-40B4-BE49-F238E27FC236}">
                <a16:creationId xmlns:a16="http://schemas.microsoft.com/office/drawing/2014/main" id="{540084E3-5BEB-4E79-D551-4EA768D738CD}"/>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8" name="Rectangle 27">
            <a:extLst>
              <a:ext uri="{FF2B5EF4-FFF2-40B4-BE49-F238E27FC236}">
                <a16:creationId xmlns:a16="http://schemas.microsoft.com/office/drawing/2014/main" id="{6F764779-E0F7-412E-A3F8-7AD027EE4900}"/>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9" name="Rectangle 28">
            <a:extLst>
              <a:ext uri="{FF2B5EF4-FFF2-40B4-BE49-F238E27FC236}">
                <a16:creationId xmlns:a16="http://schemas.microsoft.com/office/drawing/2014/main" id="{69671420-E153-4495-22B1-6B2B6FA5CD31}"/>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0" name="Rectangle 29">
            <a:extLst>
              <a:ext uri="{FF2B5EF4-FFF2-40B4-BE49-F238E27FC236}">
                <a16:creationId xmlns:a16="http://schemas.microsoft.com/office/drawing/2014/main" id="{F08A6B40-E600-7EBE-5064-802EC930E6E8}"/>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1" name="Rectangle 30">
            <a:extLst>
              <a:ext uri="{FF2B5EF4-FFF2-40B4-BE49-F238E27FC236}">
                <a16:creationId xmlns:a16="http://schemas.microsoft.com/office/drawing/2014/main" id="{15F385F9-BD34-2202-AD59-E7B1262B4A9C}"/>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Tree>
    <p:extLst>
      <p:ext uri="{BB962C8B-B14F-4D97-AF65-F5344CB8AC3E}">
        <p14:creationId xmlns:p14="http://schemas.microsoft.com/office/powerpoint/2010/main" val="409608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pic>
        <p:nvPicPr>
          <p:cNvPr id="38" name="Picture 37">
            <a:extLst>
              <a:ext uri="{FF2B5EF4-FFF2-40B4-BE49-F238E27FC236}">
                <a16:creationId xmlns:a16="http://schemas.microsoft.com/office/drawing/2014/main" id="{32FE60A8-8C32-7CC8-5BBF-3CA734013F2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2189"/>
            <a:ext cx="2105450" cy="2743200"/>
          </a:xfrm>
          <a:prstGeom prst="rect">
            <a:avLst/>
          </a:prstGeom>
        </p:spPr>
      </p:pic>
      <p:sp>
        <p:nvSpPr>
          <p:cNvPr id="50" name="Rectangle 49">
            <a:extLst>
              <a:ext uri="{FF2B5EF4-FFF2-40B4-BE49-F238E27FC236}">
                <a16:creationId xmlns:a16="http://schemas.microsoft.com/office/drawing/2014/main" id="{2FE1F9CD-575A-F877-3BF9-3B2AAA82559B}"/>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51" name="Rectangle 50">
            <a:extLst>
              <a:ext uri="{FF2B5EF4-FFF2-40B4-BE49-F238E27FC236}">
                <a16:creationId xmlns:a16="http://schemas.microsoft.com/office/drawing/2014/main" id="{54B13D3F-F792-2324-71AD-1C2B5160E6C8}"/>
              </a:ext>
            </a:extLst>
          </p:cNvPr>
          <p:cNvSpPr/>
          <p:nvPr/>
        </p:nvSpPr>
        <p:spPr>
          <a:xfrm>
            <a:off x="4619862" y="4899585"/>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52" name="Rectangle 51">
            <a:extLst>
              <a:ext uri="{FF2B5EF4-FFF2-40B4-BE49-F238E27FC236}">
                <a16:creationId xmlns:a16="http://schemas.microsoft.com/office/drawing/2014/main" id="{B9472AE8-B500-DC71-33CF-E00FFD35E966}"/>
              </a:ext>
            </a:extLst>
          </p:cNvPr>
          <p:cNvSpPr/>
          <p:nvPr/>
        </p:nvSpPr>
        <p:spPr>
          <a:xfrm>
            <a:off x="3092521" y="495041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Stat</a:t>
            </a:r>
            <a:endParaRPr lang="en-GB" sz="2000" dirty="0"/>
          </a:p>
        </p:txBody>
      </p:sp>
      <p:sp>
        <p:nvSpPr>
          <p:cNvPr id="53" name="Rectangle 52">
            <a:extLst>
              <a:ext uri="{FF2B5EF4-FFF2-40B4-BE49-F238E27FC236}">
                <a16:creationId xmlns:a16="http://schemas.microsoft.com/office/drawing/2014/main" id="{986901F5-5903-C7BC-D6AD-B61140BD4F67}"/>
              </a:ext>
            </a:extLst>
          </p:cNvPr>
          <p:cNvSpPr/>
          <p:nvPr/>
        </p:nvSpPr>
        <p:spPr>
          <a:xfrm>
            <a:off x="3092521" y="450060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54" name="Rectangle 53">
            <a:extLst>
              <a:ext uri="{FF2B5EF4-FFF2-40B4-BE49-F238E27FC236}">
                <a16:creationId xmlns:a16="http://schemas.microsoft.com/office/drawing/2014/main" id="{F60F2D5A-1821-2ACF-FEAB-0F70F25EB9FC}"/>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55" name="Rectangle 54">
            <a:extLst>
              <a:ext uri="{FF2B5EF4-FFF2-40B4-BE49-F238E27FC236}">
                <a16:creationId xmlns:a16="http://schemas.microsoft.com/office/drawing/2014/main" id="{60A99ED3-7D39-DCF1-8151-8FB07B253EC2}"/>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56" name="Rectangle 55">
            <a:extLst>
              <a:ext uri="{FF2B5EF4-FFF2-40B4-BE49-F238E27FC236}">
                <a16:creationId xmlns:a16="http://schemas.microsoft.com/office/drawing/2014/main" id="{375C0EB7-5430-3443-8824-54FB3C743C58}"/>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57" name="Rectangle 56">
            <a:extLst>
              <a:ext uri="{FF2B5EF4-FFF2-40B4-BE49-F238E27FC236}">
                <a16:creationId xmlns:a16="http://schemas.microsoft.com/office/drawing/2014/main" id="{0BB76294-5898-0CFD-44D5-A31D1654B12C}"/>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58" name="Rectangle 57">
            <a:extLst>
              <a:ext uri="{FF2B5EF4-FFF2-40B4-BE49-F238E27FC236}">
                <a16:creationId xmlns:a16="http://schemas.microsoft.com/office/drawing/2014/main" id="{7B410B6F-BB97-D441-1E4B-DF61468C2EE6}"/>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
        <p:nvSpPr>
          <p:cNvPr id="59" name="Rectangle 58">
            <a:extLst>
              <a:ext uri="{FF2B5EF4-FFF2-40B4-BE49-F238E27FC236}">
                <a16:creationId xmlns:a16="http://schemas.microsoft.com/office/drawing/2014/main" id="{56F7DCBF-F7D6-F955-888A-94347D29A890}"/>
              </a:ext>
            </a:extLst>
          </p:cNvPr>
          <p:cNvSpPr/>
          <p:nvPr/>
        </p:nvSpPr>
        <p:spPr>
          <a:xfrm>
            <a:off x="3117483" y="5310025"/>
            <a:ext cx="4661496" cy="430887"/>
          </a:xfrm>
          <a:prstGeom prst="rect">
            <a:avLst/>
          </a:prstGeom>
        </p:spPr>
        <p:txBody>
          <a:bodyPr wrap="square">
            <a:spAutoFit/>
          </a:bodyPr>
          <a:lstStyle/>
          <a:p>
            <a:r>
              <a:rPr lang="en-US" sz="2200" dirty="0">
                <a:latin typeface="+mn-lt"/>
              </a:rPr>
              <a:t>Scroll down to 4: 2 </a:t>
            </a:r>
            <a:r>
              <a:rPr lang="en-US" sz="2200" dirty="0" err="1">
                <a:latin typeface="+mn-lt"/>
              </a:rPr>
              <a:t>SampTTest</a:t>
            </a:r>
            <a:endParaRPr lang="en-US" sz="2200" dirty="0">
              <a:latin typeface="+mn-lt"/>
            </a:endParaRPr>
          </a:p>
        </p:txBody>
      </p:sp>
      <p:sp>
        <p:nvSpPr>
          <p:cNvPr id="60" name="Rectangle 59">
            <a:extLst>
              <a:ext uri="{FF2B5EF4-FFF2-40B4-BE49-F238E27FC236}">
                <a16:creationId xmlns:a16="http://schemas.microsoft.com/office/drawing/2014/main" id="{5E708066-04BE-957F-AA36-530ED731229C}"/>
              </a:ext>
            </a:extLst>
          </p:cNvPr>
          <p:cNvSpPr/>
          <p:nvPr/>
        </p:nvSpPr>
        <p:spPr>
          <a:xfrm>
            <a:off x="7444989" y="5327074"/>
            <a:ext cx="991014" cy="400110"/>
          </a:xfrm>
          <a:prstGeom prst="rect">
            <a:avLst/>
          </a:prstGeom>
        </p:spPr>
        <p:txBody>
          <a:bodyPr wrap="square">
            <a:spAutoFit/>
          </a:bodyPr>
          <a:lstStyle/>
          <a:p>
            <a:r>
              <a:rPr lang="en-US" sz="2000" dirty="0">
                <a:latin typeface="+mn-lt"/>
              </a:rPr>
              <a:t>Enter</a:t>
            </a:r>
          </a:p>
        </p:txBody>
      </p:sp>
    </p:spTree>
    <p:extLst>
      <p:ext uri="{BB962C8B-B14F-4D97-AF65-F5344CB8AC3E}">
        <p14:creationId xmlns:p14="http://schemas.microsoft.com/office/powerpoint/2010/main" val="110427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25" name="Rectangle 24">
            <a:extLst>
              <a:ext uri="{FF2B5EF4-FFF2-40B4-BE49-F238E27FC236}">
                <a16:creationId xmlns:a16="http://schemas.microsoft.com/office/drawing/2014/main" id="{67E8A510-67E2-42A5-AD0F-36E20FCF112A}"/>
              </a:ext>
            </a:extLst>
          </p:cNvPr>
          <p:cNvSpPr/>
          <p:nvPr/>
        </p:nvSpPr>
        <p:spPr>
          <a:xfrm>
            <a:off x="4184283" y="5701004"/>
            <a:ext cx="1302117" cy="400110"/>
          </a:xfrm>
          <a:prstGeom prst="rect">
            <a:avLst/>
          </a:prstGeom>
        </p:spPr>
        <p:txBody>
          <a:bodyPr wrap="square">
            <a:spAutoFit/>
          </a:bodyPr>
          <a:lstStyle/>
          <a:p>
            <a:r>
              <a:rPr lang="en-US" sz="2000" dirty="0">
                <a:solidFill>
                  <a:srgbClr val="000000"/>
                </a:solidFill>
                <a:latin typeface="Comic Sans MS" panose="030F0702030302020204" pitchFamily="66" charset="0"/>
              </a:rPr>
              <a:t>List1: L1</a:t>
            </a:r>
            <a:endParaRPr lang="en-GB" sz="2000" dirty="0"/>
          </a:p>
        </p:txBody>
      </p:sp>
      <p:sp>
        <p:nvSpPr>
          <p:cNvPr id="26" name="Rectangle 25">
            <a:extLst>
              <a:ext uri="{FF2B5EF4-FFF2-40B4-BE49-F238E27FC236}">
                <a16:creationId xmlns:a16="http://schemas.microsoft.com/office/drawing/2014/main" id="{026E3755-5AEA-4BD9-B033-4F872F0AD460}"/>
              </a:ext>
            </a:extLst>
          </p:cNvPr>
          <p:cNvSpPr/>
          <p:nvPr/>
        </p:nvSpPr>
        <p:spPr>
          <a:xfrm>
            <a:off x="5479683" y="5698680"/>
            <a:ext cx="1302117" cy="400110"/>
          </a:xfrm>
          <a:prstGeom prst="rect">
            <a:avLst/>
          </a:prstGeom>
        </p:spPr>
        <p:txBody>
          <a:bodyPr wrap="square">
            <a:spAutoFit/>
          </a:bodyPr>
          <a:lstStyle/>
          <a:p>
            <a:r>
              <a:rPr lang="en-US" sz="2000" dirty="0">
                <a:solidFill>
                  <a:srgbClr val="000000"/>
                </a:solidFill>
                <a:latin typeface="Comic Sans MS" panose="030F0702030302020204" pitchFamily="66" charset="0"/>
              </a:rPr>
              <a:t>List2: L2</a:t>
            </a:r>
            <a:endParaRPr lang="en-GB" sz="2000" dirty="0"/>
          </a:p>
        </p:txBody>
      </p:sp>
      <p:sp>
        <p:nvSpPr>
          <p:cNvPr id="27" name="Rectangle 26">
            <a:extLst>
              <a:ext uri="{FF2B5EF4-FFF2-40B4-BE49-F238E27FC236}">
                <a16:creationId xmlns:a16="http://schemas.microsoft.com/office/drawing/2014/main" id="{CEEF657D-BD8E-4C11-9EDD-F866906AA235}"/>
              </a:ext>
            </a:extLst>
          </p:cNvPr>
          <p:cNvSpPr/>
          <p:nvPr/>
        </p:nvSpPr>
        <p:spPr>
          <a:xfrm>
            <a:off x="6698883" y="5689894"/>
            <a:ext cx="1302117" cy="400110"/>
          </a:xfrm>
          <a:prstGeom prst="rect">
            <a:avLst/>
          </a:prstGeom>
        </p:spPr>
        <p:txBody>
          <a:bodyPr wrap="square">
            <a:spAutoFit/>
          </a:bodyPr>
          <a:lstStyle/>
          <a:p>
            <a:r>
              <a:rPr lang="en-US" sz="2000" dirty="0">
                <a:solidFill>
                  <a:srgbClr val="000000"/>
                </a:solidFill>
                <a:latin typeface="Comic Sans MS" panose="030F0702030302020204" pitchFamily="66" charset="0"/>
              </a:rPr>
              <a:t>Freq1: 1</a:t>
            </a:r>
            <a:endParaRPr lang="en-GB" sz="2000" dirty="0"/>
          </a:p>
        </p:txBody>
      </p:sp>
      <p:sp>
        <p:nvSpPr>
          <p:cNvPr id="28" name="Rectangle 27">
            <a:extLst>
              <a:ext uri="{FF2B5EF4-FFF2-40B4-BE49-F238E27FC236}">
                <a16:creationId xmlns:a16="http://schemas.microsoft.com/office/drawing/2014/main" id="{D7FBCE4B-DD49-4756-91A3-C21DEC6B6469}"/>
              </a:ext>
            </a:extLst>
          </p:cNvPr>
          <p:cNvSpPr/>
          <p:nvPr/>
        </p:nvSpPr>
        <p:spPr>
          <a:xfrm>
            <a:off x="3142882" y="6098790"/>
            <a:ext cx="1191297" cy="400110"/>
          </a:xfrm>
          <a:prstGeom prst="rect">
            <a:avLst/>
          </a:prstGeom>
        </p:spPr>
        <p:txBody>
          <a:bodyPr wrap="square">
            <a:spAutoFit/>
          </a:bodyPr>
          <a:lstStyle/>
          <a:p>
            <a:r>
              <a:rPr lang="en-US" sz="2000" dirty="0">
                <a:solidFill>
                  <a:srgbClr val="000000"/>
                </a:solidFill>
                <a:latin typeface="Symbol" panose="05050102010706020507" pitchFamily="18" charset="2"/>
              </a:rPr>
              <a:t>m1: </a:t>
            </a:r>
            <a:r>
              <a:rPr lang="en-US" sz="2000" dirty="0">
                <a:solidFill>
                  <a:srgbClr val="000000"/>
                </a:solidFill>
                <a:latin typeface="Cambria Math" panose="02040503050406030204" pitchFamily="18" charset="0"/>
                <a:ea typeface="Cambria Math" panose="02040503050406030204" pitchFamily="18" charset="0"/>
              </a:rPr>
              <a:t>≠</a:t>
            </a:r>
            <a:r>
              <a:rPr lang="en-US" sz="2000" dirty="0">
                <a:solidFill>
                  <a:srgbClr val="000000"/>
                </a:solidFill>
                <a:latin typeface="Symbol" panose="05050102010706020507" pitchFamily="18" charset="2"/>
              </a:rPr>
              <a:t>m2</a:t>
            </a:r>
            <a:endParaRPr lang="en-GB" sz="2000" dirty="0">
              <a:latin typeface="Symbol" panose="05050102010706020507" pitchFamily="18" charset="2"/>
            </a:endParaRPr>
          </a:p>
        </p:txBody>
      </p:sp>
      <p:sp>
        <p:nvSpPr>
          <p:cNvPr id="29" name="Rectangle 28">
            <a:extLst>
              <a:ext uri="{FF2B5EF4-FFF2-40B4-BE49-F238E27FC236}">
                <a16:creationId xmlns:a16="http://schemas.microsoft.com/office/drawing/2014/main" id="{B9CE16F8-792D-4AB5-8CE2-189956707EB1}"/>
              </a:ext>
            </a:extLst>
          </p:cNvPr>
          <p:cNvSpPr/>
          <p:nvPr/>
        </p:nvSpPr>
        <p:spPr>
          <a:xfrm>
            <a:off x="3093877" y="6434581"/>
            <a:ext cx="3337429"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Calculate</a:t>
            </a:r>
            <a:endParaRPr lang="en-GB" sz="2000" dirty="0"/>
          </a:p>
        </p:txBody>
      </p:sp>
      <p:pic>
        <p:nvPicPr>
          <p:cNvPr id="12" name="Picture 11">
            <a:extLst>
              <a:ext uri="{FF2B5EF4-FFF2-40B4-BE49-F238E27FC236}">
                <a16:creationId xmlns:a16="http://schemas.microsoft.com/office/drawing/2014/main" id="{E8FB2905-078A-A40D-4906-DE13738AF2C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4760"/>
            <a:ext cx="2081349" cy="2743200"/>
          </a:xfrm>
          <a:prstGeom prst="rect">
            <a:avLst/>
          </a:prstGeom>
        </p:spPr>
      </p:pic>
      <p:sp>
        <p:nvSpPr>
          <p:cNvPr id="16" name="Rectangle 15">
            <a:extLst>
              <a:ext uri="{FF2B5EF4-FFF2-40B4-BE49-F238E27FC236}">
                <a16:creationId xmlns:a16="http://schemas.microsoft.com/office/drawing/2014/main" id="{4359B6D0-8BBE-2D07-2206-F773B439EDC6}"/>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0" name="Rectangle 19">
            <a:extLst>
              <a:ext uri="{FF2B5EF4-FFF2-40B4-BE49-F238E27FC236}">
                <a16:creationId xmlns:a16="http://schemas.microsoft.com/office/drawing/2014/main" id="{D03F0E92-2C1F-8581-2789-89E59D7D79A0}"/>
              </a:ext>
            </a:extLst>
          </p:cNvPr>
          <p:cNvSpPr/>
          <p:nvPr/>
        </p:nvSpPr>
        <p:spPr>
          <a:xfrm>
            <a:off x="4619862" y="4899585"/>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30" name="Rectangle 29">
            <a:extLst>
              <a:ext uri="{FF2B5EF4-FFF2-40B4-BE49-F238E27FC236}">
                <a16:creationId xmlns:a16="http://schemas.microsoft.com/office/drawing/2014/main" id="{9B678CB5-FBD9-6F1B-834F-A1B968B1C555}"/>
              </a:ext>
            </a:extLst>
          </p:cNvPr>
          <p:cNvSpPr/>
          <p:nvPr/>
        </p:nvSpPr>
        <p:spPr>
          <a:xfrm>
            <a:off x="3092521" y="495041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Stat</a:t>
            </a:r>
            <a:endParaRPr lang="en-GB" sz="2000" dirty="0"/>
          </a:p>
        </p:txBody>
      </p:sp>
      <p:sp>
        <p:nvSpPr>
          <p:cNvPr id="31" name="Rectangle 30">
            <a:extLst>
              <a:ext uri="{FF2B5EF4-FFF2-40B4-BE49-F238E27FC236}">
                <a16:creationId xmlns:a16="http://schemas.microsoft.com/office/drawing/2014/main" id="{FFCF418B-68CB-2466-C276-025B678493DF}"/>
              </a:ext>
            </a:extLst>
          </p:cNvPr>
          <p:cNvSpPr/>
          <p:nvPr/>
        </p:nvSpPr>
        <p:spPr>
          <a:xfrm>
            <a:off x="3092521" y="450060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32" name="Rectangle 31">
            <a:extLst>
              <a:ext uri="{FF2B5EF4-FFF2-40B4-BE49-F238E27FC236}">
                <a16:creationId xmlns:a16="http://schemas.microsoft.com/office/drawing/2014/main" id="{D0FBE5E3-1E66-64E9-8DBD-D5F4DE9096AF}"/>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33" name="Rectangle 32">
            <a:extLst>
              <a:ext uri="{FF2B5EF4-FFF2-40B4-BE49-F238E27FC236}">
                <a16:creationId xmlns:a16="http://schemas.microsoft.com/office/drawing/2014/main" id="{67FE5DC2-8FC9-BC97-3CBB-7ED1E5920B0F}"/>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4" name="Rectangle 33">
            <a:extLst>
              <a:ext uri="{FF2B5EF4-FFF2-40B4-BE49-F238E27FC236}">
                <a16:creationId xmlns:a16="http://schemas.microsoft.com/office/drawing/2014/main" id="{6E3200CC-1E89-D3B4-6ED3-8B2CD4603E81}"/>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5" name="Rectangle 34">
            <a:extLst>
              <a:ext uri="{FF2B5EF4-FFF2-40B4-BE49-F238E27FC236}">
                <a16:creationId xmlns:a16="http://schemas.microsoft.com/office/drawing/2014/main" id="{55A9E014-D6A1-55CA-A7C1-5BBA3107AC17}"/>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6" name="Rectangle 35">
            <a:extLst>
              <a:ext uri="{FF2B5EF4-FFF2-40B4-BE49-F238E27FC236}">
                <a16:creationId xmlns:a16="http://schemas.microsoft.com/office/drawing/2014/main" id="{9B377175-8914-361C-2D68-98022222522E}"/>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
        <p:nvSpPr>
          <p:cNvPr id="37" name="Rectangle 36">
            <a:extLst>
              <a:ext uri="{FF2B5EF4-FFF2-40B4-BE49-F238E27FC236}">
                <a16:creationId xmlns:a16="http://schemas.microsoft.com/office/drawing/2014/main" id="{9EE2BC42-9678-1BC0-F9A2-4F5FC1079636}"/>
              </a:ext>
            </a:extLst>
          </p:cNvPr>
          <p:cNvSpPr/>
          <p:nvPr/>
        </p:nvSpPr>
        <p:spPr>
          <a:xfrm>
            <a:off x="3117483" y="5310025"/>
            <a:ext cx="4661496" cy="430887"/>
          </a:xfrm>
          <a:prstGeom prst="rect">
            <a:avLst/>
          </a:prstGeom>
        </p:spPr>
        <p:txBody>
          <a:bodyPr wrap="square">
            <a:spAutoFit/>
          </a:bodyPr>
          <a:lstStyle/>
          <a:p>
            <a:r>
              <a:rPr lang="en-US" sz="2200" dirty="0">
                <a:latin typeface="+mn-lt"/>
              </a:rPr>
              <a:t>Scroll down to 4: 2 </a:t>
            </a:r>
            <a:r>
              <a:rPr lang="en-US" sz="2200" dirty="0" err="1">
                <a:latin typeface="+mn-lt"/>
              </a:rPr>
              <a:t>SampTTest</a:t>
            </a:r>
            <a:endParaRPr lang="en-US" sz="2200" dirty="0">
              <a:latin typeface="+mn-lt"/>
            </a:endParaRPr>
          </a:p>
        </p:txBody>
      </p:sp>
      <p:sp>
        <p:nvSpPr>
          <p:cNvPr id="38" name="Rectangle 37">
            <a:extLst>
              <a:ext uri="{FF2B5EF4-FFF2-40B4-BE49-F238E27FC236}">
                <a16:creationId xmlns:a16="http://schemas.microsoft.com/office/drawing/2014/main" id="{74A7BC18-8854-D5E9-2904-8337C6CC1ECC}"/>
              </a:ext>
            </a:extLst>
          </p:cNvPr>
          <p:cNvSpPr/>
          <p:nvPr/>
        </p:nvSpPr>
        <p:spPr>
          <a:xfrm>
            <a:off x="7444989" y="5327074"/>
            <a:ext cx="991014" cy="400110"/>
          </a:xfrm>
          <a:prstGeom prst="rect">
            <a:avLst/>
          </a:prstGeom>
        </p:spPr>
        <p:txBody>
          <a:bodyPr wrap="square">
            <a:spAutoFit/>
          </a:bodyPr>
          <a:lstStyle/>
          <a:p>
            <a:r>
              <a:rPr lang="en-US" sz="2000" dirty="0">
                <a:latin typeface="+mn-lt"/>
              </a:rPr>
              <a:t>Enter</a:t>
            </a:r>
          </a:p>
        </p:txBody>
      </p:sp>
      <p:sp>
        <p:nvSpPr>
          <p:cNvPr id="39" name="Rectangle 38">
            <a:extLst>
              <a:ext uri="{FF2B5EF4-FFF2-40B4-BE49-F238E27FC236}">
                <a16:creationId xmlns:a16="http://schemas.microsoft.com/office/drawing/2014/main" id="{A8CC3CC6-B35D-C447-2F39-E0B7D8972A8A}"/>
              </a:ext>
            </a:extLst>
          </p:cNvPr>
          <p:cNvSpPr/>
          <p:nvPr/>
        </p:nvSpPr>
        <p:spPr>
          <a:xfrm>
            <a:off x="7841883" y="5698680"/>
            <a:ext cx="1302117" cy="400110"/>
          </a:xfrm>
          <a:prstGeom prst="rect">
            <a:avLst/>
          </a:prstGeom>
        </p:spPr>
        <p:txBody>
          <a:bodyPr wrap="square">
            <a:spAutoFit/>
          </a:bodyPr>
          <a:lstStyle/>
          <a:p>
            <a:r>
              <a:rPr lang="en-US" sz="2000" dirty="0">
                <a:solidFill>
                  <a:srgbClr val="000000"/>
                </a:solidFill>
                <a:latin typeface="Comic Sans MS" panose="030F0702030302020204" pitchFamily="66" charset="0"/>
              </a:rPr>
              <a:t>Freq2: 2</a:t>
            </a:r>
            <a:endParaRPr lang="en-GB" sz="2000" dirty="0"/>
          </a:p>
        </p:txBody>
      </p:sp>
      <p:sp>
        <p:nvSpPr>
          <p:cNvPr id="40" name="Rectangle 39">
            <a:extLst>
              <a:ext uri="{FF2B5EF4-FFF2-40B4-BE49-F238E27FC236}">
                <a16:creationId xmlns:a16="http://schemas.microsoft.com/office/drawing/2014/main" id="{634C1BAD-AB68-B1B1-F6C1-E64FE46C8FA5}"/>
              </a:ext>
            </a:extLst>
          </p:cNvPr>
          <p:cNvSpPr/>
          <p:nvPr/>
        </p:nvSpPr>
        <p:spPr>
          <a:xfrm>
            <a:off x="4419600" y="6107576"/>
            <a:ext cx="1708431" cy="400110"/>
          </a:xfrm>
          <a:prstGeom prst="rect">
            <a:avLst/>
          </a:prstGeom>
        </p:spPr>
        <p:txBody>
          <a:bodyPr wrap="square">
            <a:spAutoFit/>
          </a:bodyPr>
          <a:lstStyle/>
          <a:p>
            <a:r>
              <a:rPr lang="en-US" sz="2000" dirty="0">
                <a:solidFill>
                  <a:srgbClr val="000000"/>
                </a:solidFill>
                <a:latin typeface="Comic Sans MS" panose="030F0702030302020204" pitchFamily="66" charset="0"/>
              </a:rPr>
              <a:t>Pooled: Yes</a:t>
            </a:r>
            <a:endParaRPr lang="en-GB" sz="2000" dirty="0"/>
          </a:p>
        </p:txBody>
      </p:sp>
      <p:sp>
        <p:nvSpPr>
          <p:cNvPr id="41" name="Rectangle 40">
            <a:extLst>
              <a:ext uri="{FF2B5EF4-FFF2-40B4-BE49-F238E27FC236}">
                <a16:creationId xmlns:a16="http://schemas.microsoft.com/office/drawing/2014/main" id="{BC597A82-D23D-2C6F-5971-2392CD9B828F}"/>
              </a:ext>
            </a:extLst>
          </p:cNvPr>
          <p:cNvSpPr/>
          <p:nvPr/>
        </p:nvSpPr>
        <p:spPr>
          <a:xfrm>
            <a:off x="6286293" y="6453466"/>
            <a:ext cx="991014" cy="400110"/>
          </a:xfrm>
          <a:prstGeom prst="rect">
            <a:avLst/>
          </a:prstGeom>
        </p:spPr>
        <p:txBody>
          <a:bodyPr wrap="square">
            <a:spAutoFit/>
          </a:bodyPr>
          <a:lstStyle/>
          <a:p>
            <a:r>
              <a:rPr lang="en-US" sz="2000" dirty="0">
                <a:latin typeface="+mn-lt"/>
              </a:rPr>
              <a:t>Enter</a:t>
            </a:r>
          </a:p>
        </p:txBody>
      </p:sp>
      <p:sp>
        <p:nvSpPr>
          <p:cNvPr id="42" name="Rectangle 41">
            <a:extLst>
              <a:ext uri="{FF2B5EF4-FFF2-40B4-BE49-F238E27FC236}">
                <a16:creationId xmlns:a16="http://schemas.microsoft.com/office/drawing/2014/main" id="{57AEDE2E-0753-B129-6C3B-F7EF13077172}"/>
              </a:ext>
            </a:extLst>
          </p:cNvPr>
          <p:cNvSpPr/>
          <p:nvPr/>
        </p:nvSpPr>
        <p:spPr>
          <a:xfrm>
            <a:off x="2888883" y="5698680"/>
            <a:ext cx="1416348"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Inpt:Data</a:t>
            </a:r>
            <a:endParaRPr lang="en-GB" sz="2000" dirty="0"/>
          </a:p>
        </p:txBody>
      </p:sp>
    </p:spTree>
    <p:extLst>
      <p:ext uri="{BB962C8B-B14F-4D97-AF65-F5344CB8AC3E}">
        <p14:creationId xmlns:p14="http://schemas.microsoft.com/office/powerpoint/2010/main" val="353709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9" grpId="0"/>
      <p:bldP spid="40" grpId="0"/>
      <p:bldP spid="41" grpId="0"/>
      <p:bldP spid="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619500" y="4631317"/>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p </a:t>
            </a:r>
            <a:r>
              <a:rPr lang="en-US" sz="2000" b="1" i="1" dirty="0">
                <a:solidFill>
                  <a:srgbClr val="000000"/>
                </a:solidFill>
                <a:cs typeface="Times New Roman" panose="02020603050405020304" pitchFamily="18" charset="0"/>
              </a:rPr>
              <a:t>=</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191000" y="419004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1.97352323</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3619500" y="4151818"/>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 = </a:t>
            </a:r>
            <a:endParaRPr lang="en-GB" b="1" i="1" dirty="0">
              <a:cs typeface="Times New Roman" panose="02020603050405020304" pitchFamily="18" charset="0"/>
            </a:endParaRPr>
          </a:p>
        </p:txBody>
      </p:sp>
      <p:sp>
        <p:nvSpPr>
          <p:cNvPr id="22" name="Rectangle 21">
            <a:extLst>
              <a:ext uri="{FF2B5EF4-FFF2-40B4-BE49-F238E27FC236}">
                <a16:creationId xmlns:a16="http://schemas.microsoft.com/office/drawing/2014/main" id="{8A2A889E-ECCA-4032-8AB0-065D2E1813DC}"/>
              </a:ext>
            </a:extLst>
          </p:cNvPr>
          <p:cNvSpPr/>
          <p:nvPr/>
        </p:nvSpPr>
        <p:spPr>
          <a:xfrm>
            <a:off x="4076700" y="46351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pic>
        <p:nvPicPr>
          <p:cNvPr id="3" name="Picture 2">
            <a:extLst>
              <a:ext uri="{FF2B5EF4-FFF2-40B4-BE49-F238E27FC236}">
                <a16:creationId xmlns:a16="http://schemas.microsoft.com/office/drawing/2014/main" id="{C9563BBA-EE26-B8FE-EAFA-A285874963C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0297" y="3792189"/>
            <a:ext cx="2100805" cy="2743200"/>
          </a:xfrm>
          <a:prstGeom prst="rect">
            <a:avLst/>
          </a:prstGeom>
        </p:spPr>
      </p:pic>
    </p:spTree>
    <p:extLst>
      <p:ext uri="{BB962C8B-B14F-4D97-AF65-F5344CB8AC3E}">
        <p14:creationId xmlns:p14="http://schemas.microsoft.com/office/powerpoint/2010/main" val="422237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5216493" cy="400110"/>
          </a:xfrm>
          <a:prstGeom prst="rect">
            <a:avLst/>
          </a:prstGeom>
        </p:spPr>
        <p:txBody>
          <a:bodyPr wrap="none">
            <a:spAutoFit/>
          </a:bodyPr>
          <a:lstStyle/>
          <a:p>
            <a:r>
              <a:rPr lang="en-US" sz="2000" dirty="0">
                <a:solidFill>
                  <a:srgbClr val="000000"/>
                </a:solidFill>
                <a:latin typeface="Comic Sans MS" panose="030F0702030302020204" pitchFamily="66" charset="0"/>
              </a:rPr>
              <a:t>(c) Write down the conclusion of the test.</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280415" y="5246659"/>
            <a:ext cx="2628900" cy="400110"/>
          </a:xfrm>
          <a:prstGeom prst="rect">
            <a:avLst/>
          </a:prstGeom>
        </p:spPr>
        <p:txBody>
          <a:bodyPr wrap="square">
            <a:spAutoFit/>
          </a:bodyPr>
          <a:lstStyle/>
          <a:p>
            <a:r>
              <a:rPr lang="en-US" sz="2000" dirty="0">
                <a:solidFill>
                  <a:srgbClr val="000000"/>
                </a:solidFill>
                <a:latin typeface="Comic Sans MS" panose="030F0702030302020204" pitchFamily="66" charset="0"/>
              </a:rPr>
              <a:t>We got this values</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547114" y="6085787"/>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p </a:t>
            </a:r>
            <a:r>
              <a:rPr lang="en-US" sz="2000" b="1" i="1" dirty="0">
                <a:solidFill>
                  <a:srgbClr val="000000"/>
                </a:solidFill>
                <a:cs typeface="Times New Roman" panose="02020603050405020304" pitchFamily="18" charset="0"/>
              </a:rPr>
              <a:t>=</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1118614" y="564451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1.97352323</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547114" y="5606288"/>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 </a:t>
            </a:r>
            <a:r>
              <a:rPr lang="en-US" sz="2000" b="1" i="1" dirty="0">
                <a:solidFill>
                  <a:srgbClr val="000000"/>
                </a:solidFill>
                <a:cs typeface="Times New Roman" panose="02020603050405020304" pitchFamily="18" charset="0"/>
              </a:rPr>
              <a:t>=</a:t>
            </a:r>
            <a:r>
              <a:rPr lang="en-US" b="1" i="1" dirty="0">
                <a:solidFill>
                  <a:srgbClr val="000000"/>
                </a:solidFill>
                <a:cs typeface="Times New Roman" panose="02020603050405020304" pitchFamily="18" charset="0"/>
              </a:rPr>
              <a:t> </a:t>
            </a:r>
            <a:endParaRPr lang="en-GB" b="1" i="1" dirty="0">
              <a:cs typeface="Times New Roman" panose="02020603050405020304" pitchFamily="18" charset="0"/>
            </a:endParaRPr>
          </a:p>
        </p:txBody>
      </p:sp>
      <p:sp>
        <p:nvSpPr>
          <p:cNvPr id="22" name="Rectangle 21">
            <a:extLst>
              <a:ext uri="{FF2B5EF4-FFF2-40B4-BE49-F238E27FC236}">
                <a16:creationId xmlns:a16="http://schemas.microsoft.com/office/drawing/2014/main" id="{8A2A889E-ECCA-4032-8AB0-065D2E1813DC}"/>
              </a:ext>
            </a:extLst>
          </p:cNvPr>
          <p:cNvSpPr/>
          <p:nvPr/>
        </p:nvSpPr>
        <p:spPr>
          <a:xfrm>
            <a:off x="1004314" y="608961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sp>
        <p:nvSpPr>
          <p:cNvPr id="14" name="Rectangle 13">
            <a:extLst>
              <a:ext uri="{FF2B5EF4-FFF2-40B4-BE49-F238E27FC236}">
                <a16:creationId xmlns:a16="http://schemas.microsoft.com/office/drawing/2014/main" id="{66654DC9-48CA-4F5E-AFFE-E218592B2909}"/>
              </a:ext>
            </a:extLst>
          </p:cNvPr>
          <p:cNvSpPr/>
          <p:nvPr/>
        </p:nvSpPr>
        <p:spPr>
          <a:xfrm>
            <a:off x="3390329" y="5828039"/>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sp>
        <p:nvSpPr>
          <p:cNvPr id="16" name="Rectangle 15">
            <a:extLst>
              <a:ext uri="{FF2B5EF4-FFF2-40B4-BE49-F238E27FC236}">
                <a16:creationId xmlns:a16="http://schemas.microsoft.com/office/drawing/2014/main" id="{7BA1C01F-05BB-438E-B70A-A5C43180BEBE}"/>
              </a:ext>
            </a:extLst>
          </p:cNvPr>
          <p:cNvSpPr/>
          <p:nvPr/>
        </p:nvSpPr>
        <p:spPr>
          <a:xfrm>
            <a:off x="5350857" y="5825694"/>
            <a:ext cx="817079" cy="400110"/>
          </a:xfrm>
          <a:prstGeom prst="rect">
            <a:avLst/>
          </a:prstGeom>
        </p:spPr>
        <p:txBody>
          <a:bodyPr wrap="square">
            <a:spAutoFit/>
          </a:bodyPr>
          <a:lstStyle/>
          <a:p>
            <a:r>
              <a:rPr lang="en-US" sz="2000" dirty="0">
                <a:solidFill>
                  <a:srgbClr val="000000"/>
                </a:solidFill>
                <a:latin typeface="Comic Sans MS" panose="030F0702030302020204" pitchFamily="66" charset="0"/>
              </a:rPr>
              <a:t>0.05</a:t>
            </a:r>
            <a:endParaRPr lang="en-GB" sz="2000" dirty="0"/>
          </a:p>
        </p:txBody>
      </p:sp>
      <p:sp>
        <p:nvSpPr>
          <p:cNvPr id="17" name="Rectangle 16">
            <a:extLst>
              <a:ext uri="{FF2B5EF4-FFF2-40B4-BE49-F238E27FC236}">
                <a16:creationId xmlns:a16="http://schemas.microsoft.com/office/drawing/2014/main" id="{111C414B-EBCE-4B59-A053-B6A6B824AC92}"/>
              </a:ext>
            </a:extLst>
          </p:cNvPr>
          <p:cNvSpPr/>
          <p:nvPr/>
        </p:nvSpPr>
        <p:spPr>
          <a:xfrm>
            <a:off x="5084157" y="5825694"/>
            <a:ext cx="375715" cy="400110"/>
          </a:xfrm>
          <a:prstGeom prst="rect">
            <a:avLst/>
          </a:prstGeom>
        </p:spPr>
        <p:txBody>
          <a:bodyPr wrap="square">
            <a:spAutoFit/>
          </a:bodyPr>
          <a:lstStyle/>
          <a:p>
            <a:r>
              <a:rPr lang="en-US" sz="2000" dirty="0">
                <a:solidFill>
                  <a:srgbClr val="000000"/>
                </a:solidFill>
                <a:cs typeface="Times New Roman" panose="02020603050405020304" pitchFamily="18" charset="0"/>
              </a:rPr>
              <a:t>&gt;</a:t>
            </a:r>
            <a:endParaRPr lang="en-GB" sz="2000" dirty="0">
              <a:cs typeface="Times New Roman" panose="02020603050405020304" pitchFamily="18" charset="0"/>
            </a:endParaRPr>
          </a:p>
        </p:txBody>
      </p:sp>
      <p:sp>
        <p:nvSpPr>
          <p:cNvPr id="18" name="Rectangle 17">
            <a:extLst>
              <a:ext uri="{FF2B5EF4-FFF2-40B4-BE49-F238E27FC236}">
                <a16:creationId xmlns:a16="http://schemas.microsoft.com/office/drawing/2014/main" id="{A68333AA-5205-40A6-BF0B-4D636FC55167}"/>
              </a:ext>
            </a:extLst>
          </p:cNvPr>
          <p:cNvSpPr/>
          <p:nvPr/>
        </p:nvSpPr>
        <p:spPr>
          <a:xfrm>
            <a:off x="1524064" y="3810000"/>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no difference between the grades in Mr. Simon’s and Mr. Orlando’s group.</a:t>
            </a:r>
            <a:endParaRPr lang="en-GB" sz="2000" dirty="0"/>
          </a:p>
        </p:txBody>
      </p:sp>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D970959A-9761-4366-9DDD-C48755214689}"/>
                  </a:ext>
                </a:extLst>
              </p:cNvPr>
              <p:cNvSpPr/>
              <p:nvPr/>
            </p:nvSpPr>
            <p:spPr>
              <a:xfrm>
                <a:off x="106093" y="3871555"/>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14:m>
                  <m:oMath xmlns:m="http://schemas.openxmlformats.org/officeDocument/2006/math">
                    <m:sSub>
                      <m:sSubPr>
                        <m:ctrlPr>
                          <a:rPr lang="en-US" sz="2000" i="1" smtClean="0">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1</m:t>
                        </m:r>
                      </m:sub>
                    </m:sSub>
                    <m:r>
                      <a:rPr lang="en-US" sz="2000" b="0" i="1" smtClean="0">
                        <a:solidFill>
                          <a:srgbClr val="CC0099"/>
                        </a:solidFill>
                        <a:latin typeface="Cambria Math" panose="02040503050406030204" pitchFamily="18" charset="0"/>
                        <a:cs typeface="Times New Roman" panose="02020603050405020304" pitchFamily="18" charset="0"/>
                      </a:rPr>
                      <m:t>=</m:t>
                    </m:r>
                    <m:sSub>
                      <m:sSubPr>
                        <m:ctrlPr>
                          <a:rPr lang="en-US" sz="2000" i="1">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2</m:t>
                        </m:r>
                      </m:sub>
                    </m:sSub>
                  </m:oMath>
                </a14:m>
                <a:endParaRPr lang="en-GB" sz="2000" dirty="0">
                  <a:solidFill>
                    <a:srgbClr val="CC0099"/>
                  </a:solidFill>
                </a:endParaRPr>
              </a:p>
            </p:txBody>
          </p:sp>
        </mc:Choice>
        <mc:Fallback xmlns="">
          <p:sp>
            <p:nvSpPr>
              <p:cNvPr id="20" name="Rectangle 19">
                <a:extLst>
                  <a:ext uri="{FF2B5EF4-FFF2-40B4-BE49-F238E27FC236}">
                    <a16:creationId xmlns:a16="http://schemas.microsoft.com/office/drawing/2014/main" id="{D970959A-9761-4366-9DDD-C48755214689}"/>
                  </a:ext>
                </a:extLst>
              </p:cNvPr>
              <p:cNvSpPr>
                <a:spLocks noRot="1" noChangeAspect="1" noMove="1" noResize="1" noEditPoints="1" noAdjustHandles="1" noChangeArrowheads="1" noChangeShapeType="1" noTextEdit="1"/>
              </p:cNvSpPr>
              <p:nvPr/>
            </p:nvSpPr>
            <p:spPr>
              <a:xfrm>
                <a:off x="106093" y="3871555"/>
                <a:ext cx="1570307" cy="400110"/>
              </a:xfrm>
              <a:prstGeom prst="rect">
                <a:avLst/>
              </a:prstGeom>
              <a:blipFill>
                <a:blip r:embed="rId2"/>
                <a:stretch>
                  <a:fillRect l="-3876" t="-7576" r="-4264" b="-257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361A6231-F22A-4153-80F8-D4D022DB81F5}"/>
                  </a:ext>
                </a:extLst>
              </p:cNvPr>
              <p:cNvSpPr/>
              <p:nvPr/>
            </p:nvSpPr>
            <p:spPr>
              <a:xfrm>
                <a:off x="113350" y="4597644"/>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14:m>
                  <m:oMath xmlns:m="http://schemas.openxmlformats.org/officeDocument/2006/math">
                    <m:sSub>
                      <m:sSubPr>
                        <m:ctrlPr>
                          <a:rPr lang="en-US" sz="2000" i="1" smtClean="0">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1</m:t>
                        </m:r>
                      </m:sub>
                    </m:sSub>
                    <m:r>
                      <a:rPr lang="en-US" sz="2000"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i="1">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2</m:t>
                        </m:r>
                      </m:sub>
                    </m:sSub>
                  </m:oMath>
                </a14:m>
                <a:endParaRPr lang="en-GB" sz="2000" dirty="0">
                  <a:solidFill>
                    <a:srgbClr val="0070C0"/>
                  </a:solidFill>
                </a:endParaRPr>
              </a:p>
            </p:txBody>
          </p:sp>
        </mc:Choice>
        <mc:Fallback xmlns="">
          <p:sp>
            <p:nvSpPr>
              <p:cNvPr id="21" name="Rectangle 20">
                <a:extLst>
                  <a:ext uri="{FF2B5EF4-FFF2-40B4-BE49-F238E27FC236}">
                    <a16:creationId xmlns:a16="http://schemas.microsoft.com/office/drawing/2014/main" id="{361A6231-F22A-4153-80F8-D4D022DB81F5}"/>
                  </a:ext>
                </a:extLst>
              </p:cNvPr>
              <p:cNvSpPr>
                <a:spLocks noRot="1" noChangeAspect="1" noMove="1" noResize="1" noEditPoints="1" noAdjustHandles="1" noChangeArrowheads="1" noChangeShapeType="1" noTextEdit="1"/>
              </p:cNvSpPr>
              <p:nvPr/>
            </p:nvSpPr>
            <p:spPr>
              <a:xfrm>
                <a:off x="113350" y="4597644"/>
                <a:ext cx="1574076" cy="400110"/>
              </a:xfrm>
              <a:prstGeom prst="rect">
                <a:avLst/>
              </a:prstGeom>
              <a:blipFill>
                <a:blip r:embed="rId3"/>
                <a:stretch>
                  <a:fillRect l="-4264" t="-7576" r="-3876" b="-25758"/>
                </a:stretch>
              </a:blipFill>
            </p:spPr>
            <p:txBody>
              <a:bodyPr/>
              <a:lstStyle/>
              <a:p>
                <a:r>
                  <a:rPr lang="en-GB">
                    <a:noFill/>
                  </a:rPr>
                  <a:t> </a:t>
                </a:r>
              </a:p>
            </p:txBody>
          </p:sp>
        </mc:Fallback>
      </mc:AlternateContent>
      <p:sp>
        <p:nvSpPr>
          <p:cNvPr id="23" name="Rectangle 22">
            <a:extLst>
              <a:ext uri="{FF2B5EF4-FFF2-40B4-BE49-F238E27FC236}">
                <a16:creationId xmlns:a16="http://schemas.microsoft.com/office/drawing/2014/main" id="{A0ECD5AD-C7F7-4B84-85C9-E0D835DCFD01}"/>
              </a:ext>
            </a:extLst>
          </p:cNvPr>
          <p:cNvSpPr/>
          <p:nvPr/>
        </p:nvSpPr>
        <p:spPr>
          <a:xfrm>
            <a:off x="1530094" y="4468933"/>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a difference between the grades in Mr. Simon’s and Mr. Orlando’s group.</a:t>
            </a:r>
            <a:endParaRPr lang="en-GB" sz="2000" dirty="0"/>
          </a:p>
        </p:txBody>
      </p:sp>
      <p:sp>
        <p:nvSpPr>
          <p:cNvPr id="24" name="Rectangle 23">
            <a:extLst>
              <a:ext uri="{FF2B5EF4-FFF2-40B4-BE49-F238E27FC236}">
                <a16:creationId xmlns:a16="http://schemas.microsoft.com/office/drawing/2014/main" id="{AC64B79D-038D-4895-AE1C-BAC257392633}"/>
              </a:ext>
            </a:extLst>
          </p:cNvPr>
          <p:cNvSpPr/>
          <p:nvPr/>
        </p:nvSpPr>
        <p:spPr>
          <a:xfrm>
            <a:off x="2859766" y="5157667"/>
            <a:ext cx="6203542" cy="707886"/>
          </a:xfrm>
          <a:prstGeom prst="rect">
            <a:avLst/>
          </a:prstGeom>
        </p:spPr>
        <p:txBody>
          <a:bodyPr wrap="square">
            <a:spAutoFit/>
          </a:bodyPr>
          <a:lstStyle/>
          <a:p>
            <a:r>
              <a:rPr lang="en-US" sz="2000" dirty="0">
                <a:solidFill>
                  <a:srgbClr val="000000"/>
                </a:solidFill>
                <a:latin typeface="Comic Sans MS" panose="030F0702030302020204" pitchFamily="66" charset="0"/>
              </a:rPr>
              <a:t>If the p-value is greater than the significance level, then we accept the null hypothesis.</a:t>
            </a:r>
            <a:endParaRPr lang="en-GB" sz="2000" dirty="0"/>
          </a:p>
        </p:txBody>
      </p:sp>
      <p:sp>
        <p:nvSpPr>
          <p:cNvPr id="25" name="Rectangle 24">
            <a:extLst>
              <a:ext uri="{FF2B5EF4-FFF2-40B4-BE49-F238E27FC236}">
                <a16:creationId xmlns:a16="http://schemas.microsoft.com/office/drawing/2014/main" id="{DCC8BB26-A6F3-4368-9F2D-A75F9D8AACB9}"/>
              </a:ext>
            </a:extLst>
          </p:cNvPr>
          <p:cNvSpPr/>
          <p:nvPr/>
        </p:nvSpPr>
        <p:spPr>
          <a:xfrm>
            <a:off x="2725483" y="6089614"/>
            <a:ext cx="6203542" cy="646331"/>
          </a:xfrm>
          <a:prstGeom prst="rect">
            <a:avLst/>
          </a:prstGeom>
        </p:spPr>
        <p:txBody>
          <a:bodyPr wrap="square">
            <a:spAutoFit/>
          </a:bodyPr>
          <a:lstStyle/>
          <a:p>
            <a:r>
              <a:rPr lang="en-US" sz="1800" dirty="0">
                <a:solidFill>
                  <a:srgbClr val="000000"/>
                </a:solidFill>
                <a:latin typeface="Comic Sans MS" panose="030F0702030302020204" pitchFamily="66" charset="0"/>
              </a:rPr>
              <a:t>So, we accept the null hypothesis: there is no significant difference between the two groups.</a:t>
            </a:r>
            <a:endParaRPr lang="en-GB" sz="1800" dirty="0"/>
          </a:p>
        </p:txBody>
      </p:sp>
      <p:sp>
        <p:nvSpPr>
          <p:cNvPr id="8" name="Rectangle 7">
            <a:extLst>
              <a:ext uri="{FF2B5EF4-FFF2-40B4-BE49-F238E27FC236}">
                <a16:creationId xmlns:a16="http://schemas.microsoft.com/office/drawing/2014/main" id="{3C0626AD-3CB6-20A2-C6C1-E189AF622352}"/>
              </a:ext>
            </a:extLst>
          </p:cNvPr>
          <p:cNvSpPr/>
          <p:nvPr/>
        </p:nvSpPr>
        <p:spPr>
          <a:xfrm>
            <a:off x="6701107" y="2208517"/>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p </a:t>
            </a:r>
            <a:r>
              <a:rPr lang="en-US" sz="2000" b="1" i="1" dirty="0">
                <a:solidFill>
                  <a:srgbClr val="FF0000"/>
                </a:solidFill>
                <a:cs typeface="Times New Roman" panose="02020603050405020304" pitchFamily="18" charset="0"/>
              </a:rPr>
              <a:t>=</a:t>
            </a:r>
            <a:endParaRPr lang="en-GB" sz="2000" dirty="0">
              <a:solidFill>
                <a:srgbClr val="FF0000"/>
              </a:solidFill>
            </a:endParaRPr>
          </a:p>
        </p:txBody>
      </p:sp>
      <p:sp>
        <p:nvSpPr>
          <p:cNvPr id="11" name="Rectangle 10">
            <a:extLst>
              <a:ext uri="{FF2B5EF4-FFF2-40B4-BE49-F238E27FC236}">
                <a16:creationId xmlns:a16="http://schemas.microsoft.com/office/drawing/2014/main" id="{704E735D-4594-91FD-2C40-91F09B2C4D65}"/>
              </a:ext>
            </a:extLst>
          </p:cNvPr>
          <p:cNvSpPr/>
          <p:nvPr/>
        </p:nvSpPr>
        <p:spPr>
          <a:xfrm>
            <a:off x="7272607" y="1767245"/>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1.97352323</a:t>
            </a:r>
            <a:endParaRPr lang="en-GB" sz="2000" dirty="0">
              <a:solidFill>
                <a:srgbClr val="FF0000"/>
              </a:solidFill>
            </a:endParaRPr>
          </a:p>
        </p:txBody>
      </p:sp>
      <p:sp>
        <p:nvSpPr>
          <p:cNvPr id="12" name="Rectangle 11">
            <a:extLst>
              <a:ext uri="{FF2B5EF4-FFF2-40B4-BE49-F238E27FC236}">
                <a16:creationId xmlns:a16="http://schemas.microsoft.com/office/drawing/2014/main" id="{A270F5BA-A1F3-4531-0FD3-55B14CA657E0}"/>
              </a:ext>
            </a:extLst>
          </p:cNvPr>
          <p:cNvSpPr/>
          <p:nvPr/>
        </p:nvSpPr>
        <p:spPr>
          <a:xfrm>
            <a:off x="6701107" y="1729018"/>
            <a:ext cx="1905000" cy="461665"/>
          </a:xfrm>
          <a:prstGeom prst="rect">
            <a:avLst/>
          </a:prstGeom>
        </p:spPr>
        <p:txBody>
          <a:bodyPr wrap="square">
            <a:spAutoFit/>
          </a:bodyPr>
          <a:lstStyle/>
          <a:p>
            <a:r>
              <a:rPr lang="en-US" b="1" i="1" dirty="0">
                <a:solidFill>
                  <a:srgbClr val="FF0000"/>
                </a:solidFill>
                <a:cs typeface="Times New Roman" panose="02020603050405020304" pitchFamily="18" charset="0"/>
              </a:rPr>
              <a:t>t = </a:t>
            </a:r>
            <a:endParaRPr lang="en-GB" b="1" i="1" dirty="0">
              <a:solidFill>
                <a:srgbClr val="FF0000"/>
              </a:solidFill>
              <a:cs typeface="Times New Roman" panose="02020603050405020304" pitchFamily="18" charset="0"/>
            </a:endParaRPr>
          </a:p>
        </p:txBody>
      </p:sp>
      <p:sp>
        <p:nvSpPr>
          <p:cNvPr id="26" name="Rectangle 25">
            <a:extLst>
              <a:ext uri="{FF2B5EF4-FFF2-40B4-BE49-F238E27FC236}">
                <a16:creationId xmlns:a16="http://schemas.microsoft.com/office/drawing/2014/main" id="{13F3F51E-5259-6995-7E5C-972F1838219E}"/>
              </a:ext>
            </a:extLst>
          </p:cNvPr>
          <p:cNvSpPr/>
          <p:nvPr/>
        </p:nvSpPr>
        <p:spPr>
          <a:xfrm>
            <a:off x="7158307" y="2212344"/>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0.05574034</a:t>
            </a:r>
            <a:endParaRPr lang="en-GB" sz="2000" dirty="0">
              <a:solidFill>
                <a:srgbClr val="FF0000"/>
              </a:solidFill>
            </a:endParaRPr>
          </a:p>
        </p:txBody>
      </p:sp>
    </p:spTree>
    <p:extLst>
      <p:ext uri="{BB962C8B-B14F-4D97-AF65-F5344CB8AC3E}">
        <p14:creationId xmlns:p14="http://schemas.microsoft.com/office/powerpoint/2010/main" val="166202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5" grpId="0"/>
      <p:bldP spid="19" grpId="0"/>
      <p:bldP spid="22" grpId="0"/>
      <p:bldP spid="14" grpId="0"/>
      <p:bldP spid="16" grpId="0"/>
      <p:bldP spid="17" grpId="0"/>
      <p:bldP spid="18" grpId="0"/>
      <p:bldP spid="20" grpId="0"/>
      <p:bldP spid="21" grpId="0"/>
      <p:bldP spid="23" grpId="0"/>
      <p:bldP spid="24" grpId="0"/>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6" name="Text Box 9"/>
              <p:cNvSpPr txBox="1">
                <a:spLocks noChangeArrowheads="1"/>
              </p:cNvSpPr>
              <p:nvPr/>
            </p:nvSpPr>
            <p:spPr bwMode="auto">
              <a:xfrm>
                <a:off x="258773" y="2472193"/>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36" name="Text Box 9"/>
              <p:cNvSpPr txBox="1">
                <a:spLocks noRot="1" noChangeAspect="1" noMove="1" noResize="1" noEditPoints="1" noAdjustHandles="1" noChangeArrowheads="1" noChangeShapeType="1" noTextEdit="1"/>
              </p:cNvSpPr>
              <p:nvPr/>
            </p:nvSpPr>
            <p:spPr bwMode="auto">
              <a:xfrm>
                <a:off x="258773" y="2472193"/>
                <a:ext cx="8481171" cy="2123658"/>
              </a:xfrm>
              <a:prstGeom prst="rect">
                <a:avLst/>
              </a:prstGeom>
              <a:blipFill>
                <a:blip r:embed="rId2"/>
                <a:stretch>
                  <a:fillRect l="-934" t="-2299" r="-431" b="-4598"/>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 Box 10"/>
              <p:cNvSpPr txBox="1">
                <a:spLocks noChangeArrowheads="1"/>
              </p:cNvSpPr>
              <p:nvPr/>
            </p:nvSpPr>
            <p:spPr bwMode="auto">
              <a:xfrm>
                <a:off x="251519" y="609600"/>
                <a:ext cx="8488425"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Given a sample of size n with sample mean </a:t>
                </a:r>
                <a14:m>
                  <m:oMath xmlns:m="http://schemas.openxmlformats.org/officeDocument/2006/math">
                    <m:acc>
                      <m:accPr>
                        <m:chr m:val="̅"/>
                        <m:ctrlPr>
                          <a:rPr lang="en-US" sz="2400" i="1" smtClean="0">
                            <a:solidFill>
                              <a:srgbClr val="000000"/>
                            </a:solidFill>
                            <a:latin typeface="Cambria Math" panose="02040503050406030204" pitchFamily="18" charset="0"/>
                          </a:rPr>
                        </m:ctrlPr>
                      </m:accPr>
                      <m:e>
                        <m:r>
                          <a:rPr lang="en-US" sz="2400" b="0" i="1" smtClean="0">
                            <a:solidFill>
                              <a:srgbClr val="000000"/>
                            </a:solidFill>
                            <a:latin typeface="Cambria Math" panose="02040503050406030204" pitchFamily="18" charset="0"/>
                          </a:rPr>
                          <m:t>𝑥</m:t>
                        </m:r>
                      </m:e>
                    </m:acc>
                  </m:oMath>
                </a14:m>
                <a:r>
                  <a:rPr lang="en-US" sz="2400" dirty="0">
                    <a:solidFill>
                      <a:srgbClr val="000000"/>
                    </a:solidFill>
                    <a:latin typeface="Comic Sans MS" panose="030F0702030302020204" pitchFamily="66" charset="0"/>
                  </a:rPr>
                  <a:t> and sample standard deviation s, the test statistic is:</a:t>
                </a:r>
                <a:endParaRPr lang="en-GB" sz="2400" dirty="0">
                  <a:solidFill>
                    <a:srgbClr val="000000"/>
                  </a:solidFill>
                  <a:latin typeface="Comic Sans MS" panose="030F0702030302020204" pitchFamily="66" charset="0"/>
                </a:endParaRPr>
              </a:p>
            </p:txBody>
          </p:sp>
        </mc:Choice>
        <mc:Fallback xmlns="">
          <p:sp>
            <p:nvSpPr>
              <p:cNvPr id="37" name="Text Box 10"/>
              <p:cNvSpPr txBox="1">
                <a:spLocks noRot="1" noChangeAspect="1" noMove="1" noResize="1" noEditPoints="1" noAdjustHandles="1" noChangeArrowheads="1" noChangeShapeType="1" noTextEdit="1"/>
              </p:cNvSpPr>
              <p:nvPr/>
            </p:nvSpPr>
            <p:spPr bwMode="auto">
              <a:xfrm>
                <a:off x="251519" y="609600"/>
                <a:ext cx="8488425" cy="830997"/>
              </a:xfrm>
              <a:prstGeom prst="rect">
                <a:avLst/>
              </a:prstGeom>
              <a:blipFill>
                <a:blip r:embed="rId3"/>
                <a:stretch>
                  <a:fillRect l="-1077" t="-5882" b="-1617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 Box 10"/>
              <p:cNvSpPr txBox="1">
                <a:spLocks noChangeArrowheads="1"/>
              </p:cNvSpPr>
              <p:nvPr/>
            </p:nvSpPr>
            <p:spPr bwMode="auto">
              <a:xfrm>
                <a:off x="251518" y="1371600"/>
                <a:ext cx="8512654" cy="1112099"/>
              </a:xfrm>
              <a:prstGeom prst="rect">
                <a:avLst/>
              </a:prstGeom>
              <a:noFill/>
              <a:ln w="9525">
                <a:noFill/>
                <a:miter lim="800000"/>
                <a:headEnd/>
                <a:tailEnd/>
              </a:ln>
              <a:effectLst/>
            </p:spPr>
            <p:txBody>
              <a:bodyPr wrap="square">
                <a:spAutoFit/>
              </a:bodyPr>
              <a:lstStyle/>
              <a:p>
                <a:pPr fontAlgn="base">
                  <a:spcBef>
                    <a:spcPct val="0"/>
                  </a:spcBef>
                  <a:spcAft>
                    <a:spcPct val="0"/>
                  </a:spcAft>
                </a:pPr>
                <a14:m>
                  <m:oMathPara xmlns:m="http://schemas.openxmlformats.org/officeDocument/2006/math">
                    <m:oMathParaPr>
                      <m:jc m:val="centerGroup"/>
                    </m:oMathParaPr>
                    <m:oMath xmlns:m="http://schemas.openxmlformats.org/officeDocument/2006/math">
                      <m:r>
                        <a:rPr lang="en-US" sz="2400" b="0" i="1" smtClean="0">
                          <a:solidFill>
                            <a:srgbClr val="000000"/>
                          </a:solidFill>
                          <a:latin typeface="Cambria Math" panose="02040503050406030204" pitchFamily="18" charset="0"/>
                        </a:rPr>
                        <m:t>𝑡</m:t>
                      </m:r>
                      <m:r>
                        <a:rPr lang="en-US" sz="2400" b="0" i="1" smtClean="0">
                          <a:solidFill>
                            <a:srgbClr val="000000"/>
                          </a:solidFill>
                          <a:latin typeface="Cambria Math" panose="02040503050406030204" pitchFamily="18" charset="0"/>
                        </a:rPr>
                        <m:t>=</m:t>
                      </m:r>
                      <m:f>
                        <m:fPr>
                          <m:ctrlPr>
                            <a:rPr lang="en-US" sz="2400" b="0" i="1" smtClean="0">
                              <a:solidFill>
                                <a:srgbClr val="000000"/>
                              </a:solidFill>
                              <a:latin typeface="Cambria Math" panose="02040503050406030204" pitchFamily="18" charset="0"/>
                            </a:rPr>
                          </m:ctrlPr>
                        </m:fPr>
                        <m:num>
                          <m:acc>
                            <m:accPr>
                              <m:chr m:val="̅"/>
                              <m:ctrlPr>
                                <a:rPr lang="en-US" sz="2400" b="0" i="1" smtClean="0">
                                  <a:solidFill>
                                    <a:srgbClr val="000000"/>
                                  </a:solidFill>
                                  <a:latin typeface="Cambria Math" panose="02040503050406030204" pitchFamily="18" charset="0"/>
                                </a:rPr>
                              </m:ctrlPr>
                            </m:accPr>
                            <m:e>
                              <m:r>
                                <a:rPr lang="en-US" sz="2400" b="0" i="1" smtClean="0">
                                  <a:solidFill>
                                    <a:srgbClr val="000000"/>
                                  </a:solidFill>
                                  <a:latin typeface="Cambria Math" panose="02040503050406030204" pitchFamily="18" charset="0"/>
                                </a:rPr>
                                <m:t>𝑥</m:t>
                              </m:r>
                            </m:e>
                          </m:acc>
                          <m:r>
                            <a:rPr lang="en-US" sz="2400" b="0" i="1" smtClean="0">
                              <a:solidFill>
                                <a:srgbClr val="000000"/>
                              </a:solidFill>
                              <a:latin typeface="Cambria Math" panose="02040503050406030204" pitchFamily="18" charset="0"/>
                            </a:rPr>
                            <m:t>−</m:t>
                          </m:r>
                          <m:sSub>
                            <m:sSubPr>
                              <m:ctrlPr>
                                <a:rPr lang="en-US" sz="2400" b="0" i="1" smtClean="0">
                                  <a:solidFill>
                                    <a:srgbClr val="000000"/>
                                  </a:solidFill>
                                  <a:latin typeface="Cambria Math" panose="02040503050406030204" pitchFamily="18" charset="0"/>
                                </a:rPr>
                              </m:ctrlPr>
                            </m:sSubPr>
                            <m:e>
                              <m:r>
                                <a:rPr lang="en-US" sz="2400" b="0" i="1" smtClean="0">
                                  <a:solidFill>
                                    <a:srgbClr val="000000"/>
                                  </a:solidFill>
                                  <a:latin typeface="Cambria Math" panose="02040503050406030204" pitchFamily="18" charset="0"/>
                                  <a:ea typeface="Cambria Math" panose="02040503050406030204" pitchFamily="18" charset="0"/>
                                </a:rPr>
                                <m:t>𝜇</m:t>
                              </m:r>
                            </m:e>
                            <m:sub>
                              <m:r>
                                <a:rPr lang="en-US" sz="2400" b="0" i="1" smtClean="0">
                                  <a:solidFill>
                                    <a:srgbClr val="000000"/>
                                  </a:solidFill>
                                  <a:latin typeface="Cambria Math" panose="02040503050406030204" pitchFamily="18" charset="0"/>
                                </a:rPr>
                                <m:t>0</m:t>
                              </m:r>
                            </m:sub>
                          </m:sSub>
                        </m:num>
                        <m:den>
                          <m:f>
                            <m:fPr>
                              <m:ctrlPr>
                                <a:rPr lang="en-US" sz="2400" b="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𝑠</m:t>
                              </m:r>
                            </m:num>
                            <m:den>
                              <m:rad>
                                <m:radPr>
                                  <m:degHide m:val="on"/>
                                  <m:ctrlPr>
                                    <a:rPr lang="en-US" sz="2400" b="0" i="1" smtClean="0">
                                      <a:solidFill>
                                        <a:srgbClr val="000000"/>
                                      </a:solidFill>
                                      <a:latin typeface="Cambria Math" panose="02040503050406030204" pitchFamily="18" charset="0"/>
                                    </a:rPr>
                                  </m:ctrlPr>
                                </m:radPr>
                                <m:deg/>
                                <m:e>
                                  <m:r>
                                    <a:rPr lang="en-US" sz="2400" b="0" i="1" smtClean="0">
                                      <a:solidFill>
                                        <a:srgbClr val="000000"/>
                                      </a:solidFill>
                                      <a:latin typeface="Cambria Math" panose="02040503050406030204" pitchFamily="18" charset="0"/>
                                    </a:rPr>
                                    <m:t>𝑛</m:t>
                                  </m:r>
                                </m:e>
                              </m:rad>
                            </m:den>
                          </m:f>
                        </m:den>
                      </m:f>
                    </m:oMath>
                  </m:oMathPara>
                </a14:m>
                <a:endParaRPr lang="en-GB" sz="2400" dirty="0">
                  <a:solidFill>
                    <a:srgbClr val="000000"/>
                  </a:solidFill>
                  <a:latin typeface="Comic Sans MS" panose="030F0702030302020204" pitchFamily="66" charset="0"/>
                </a:endParaRPr>
              </a:p>
            </p:txBody>
          </p:sp>
        </mc:Choice>
        <mc:Fallback xmlns="">
          <p:sp>
            <p:nvSpPr>
              <p:cNvPr id="46" name="Text Box 10"/>
              <p:cNvSpPr txBox="1">
                <a:spLocks noRot="1" noChangeAspect="1" noMove="1" noResize="1" noEditPoints="1" noAdjustHandles="1" noChangeArrowheads="1" noChangeShapeType="1" noTextEdit="1"/>
              </p:cNvSpPr>
              <p:nvPr/>
            </p:nvSpPr>
            <p:spPr bwMode="auto">
              <a:xfrm>
                <a:off x="251518" y="1371600"/>
                <a:ext cx="8512654" cy="1112099"/>
              </a:xfrm>
              <a:prstGeom prst="rect">
                <a:avLst/>
              </a:prstGeom>
              <a:blipFill>
                <a:blip r:embed="rId4"/>
                <a:stretch>
                  <a:fillRect/>
                </a:stretch>
              </a:blipFill>
              <a:ln w="9525">
                <a:noFill/>
                <a:miter lim="800000"/>
                <a:headEnd/>
                <a:tailEnd/>
              </a:ln>
              <a:effectLst/>
            </p:spPr>
            <p:txBody>
              <a:bodyPr/>
              <a:lstStyle/>
              <a:p>
                <a:r>
                  <a:rPr lang="en-GB">
                    <a:noFill/>
                  </a:rPr>
                  <a:t> </a:t>
                </a:r>
              </a:p>
            </p:txBody>
          </p:sp>
        </mc:Fallback>
      </mc:AlternateContent>
      <p:sp>
        <p:nvSpPr>
          <p:cNvPr id="66" name="Rectangle 65">
            <a:hlinkClick r:id="rId5"/>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5"/>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D31C3A01-1AD2-4032-8225-0BB738E98215}"/>
              </a:ext>
            </a:extLst>
          </p:cNvPr>
          <p:cNvSpPr/>
          <p:nvPr/>
        </p:nvSpPr>
        <p:spPr>
          <a:xfrm>
            <a:off x="247888" y="2046732"/>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7" name="Text Box 17">
            <a:extLst>
              <a:ext uri="{FF2B5EF4-FFF2-40B4-BE49-F238E27FC236}">
                <a16:creationId xmlns:a16="http://schemas.microsoft.com/office/drawing/2014/main" id="{8C40D0C7-B3C4-09C8-0A5D-F72D7FACD09F}"/>
              </a:ext>
            </a:extLst>
          </p:cNvPr>
          <p:cNvSpPr txBox="1">
            <a:spLocks noChangeArrowheads="1"/>
          </p:cNvSpPr>
          <p:nvPr/>
        </p:nvSpPr>
        <p:spPr bwMode="auto">
          <a:xfrm>
            <a:off x="258773" y="4664169"/>
            <a:ext cx="2713027" cy="46166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Using the GDC. </a:t>
            </a:r>
            <a:endParaRPr lang="en-GB" sz="2400" dirty="0">
              <a:solidFill>
                <a:srgbClr val="000000"/>
              </a:solidFill>
              <a:latin typeface="Comic Sans MS" panose="030F0702030302020204" pitchFamily="66" charset="0"/>
            </a:endParaRPr>
          </a:p>
        </p:txBody>
      </p:sp>
      <p:sp>
        <p:nvSpPr>
          <p:cNvPr id="19" name="Rectangle 18">
            <a:extLst>
              <a:ext uri="{FF2B5EF4-FFF2-40B4-BE49-F238E27FC236}">
                <a16:creationId xmlns:a16="http://schemas.microsoft.com/office/drawing/2014/main" id="{F90D99C6-14B4-8012-10FC-BFAA9392AB41}"/>
              </a:ext>
            </a:extLst>
          </p:cNvPr>
          <p:cNvSpPr/>
          <p:nvPr/>
        </p:nvSpPr>
        <p:spPr>
          <a:xfrm>
            <a:off x="3005181" y="4542369"/>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236027" y="457938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385835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6" grpId="0"/>
      <p:bldP spid="11" grpId="0"/>
      <p:bldP spid="17"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4" name="Picture 3">
            <a:extLst>
              <a:ext uri="{FF2B5EF4-FFF2-40B4-BE49-F238E27FC236}">
                <a16:creationId xmlns:a16="http://schemas.microsoft.com/office/drawing/2014/main" id="{977BF1D1-7E5F-E493-ECE7-D18DAAEB384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107474" cy="2743200"/>
          </a:xfrm>
          <a:prstGeom prst="rect">
            <a:avLst/>
          </a:prstGeom>
        </p:spPr>
      </p:pic>
      <p:sp>
        <p:nvSpPr>
          <p:cNvPr id="6" name="Rectangle 5">
            <a:extLst>
              <a:ext uri="{FF2B5EF4-FFF2-40B4-BE49-F238E27FC236}">
                <a16:creationId xmlns:a16="http://schemas.microsoft.com/office/drawing/2014/main" id="{608E15F4-D180-F0A8-41C5-B3A489FF0CE0}"/>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7" name="Rectangle 6">
            <a:extLst>
              <a:ext uri="{FF2B5EF4-FFF2-40B4-BE49-F238E27FC236}">
                <a16:creationId xmlns:a16="http://schemas.microsoft.com/office/drawing/2014/main" id="{3F282553-ED01-55DA-C073-3EEE3FA42277}"/>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8" name="Rectangle 7">
            <a:extLst>
              <a:ext uri="{FF2B5EF4-FFF2-40B4-BE49-F238E27FC236}">
                <a16:creationId xmlns:a16="http://schemas.microsoft.com/office/drawing/2014/main" id="{CD321BE0-FACC-B753-D95B-478FEC8CBB59}"/>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9" name="Rectangle 8">
            <a:extLst>
              <a:ext uri="{FF2B5EF4-FFF2-40B4-BE49-F238E27FC236}">
                <a16:creationId xmlns:a16="http://schemas.microsoft.com/office/drawing/2014/main" id="{DE6355A6-CA35-5516-C613-803E797A0C22}"/>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Tree>
    <p:extLst>
      <p:ext uri="{BB962C8B-B14F-4D97-AF65-F5344CB8AC3E}">
        <p14:creationId xmlns:p14="http://schemas.microsoft.com/office/powerpoint/2010/main" val="346032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7" name="Picture 6">
            <a:extLst>
              <a:ext uri="{FF2B5EF4-FFF2-40B4-BE49-F238E27FC236}">
                <a16:creationId xmlns:a16="http://schemas.microsoft.com/office/drawing/2014/main" id="{081479CD-FB78-EB3B-169A-22B719D8E8F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098766" cy="2743200"/>
          </a:xfrm>
          <a:prstGeom prst="rect">
            <a:avLst/>
          </a:prstGeom>
        </p:spPr>
      </p:pic>
      <p:sp>
        <p:nvSpPr>
          <p:cNvPr id="9" name="Rectangle 8">
            <a:extLst>
              <a:ext uri="{FF2B5EF4-FFF2-40B4-BE49-F238E27FC236}">
                <a16:creationId xmlns:a16="http://schemas.microsoft.com/office/drawing/2014/main" id="{67419CC1-80D3-F0FA-D7EE-EDD6F961A6E6}"/>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8" name="Rectangle 17">
            <a:extLst>
              <a:ext uri="{FF2B5EF4-FFF2-40B4-BE49-F238E27FC236}">
                <a16:creationId xmlns:a16="http://schemas.microsoft.com/office/drawing/2014/main" id="{EDBC7E85-31BF-DF25-D208-37F8495AC628}"/>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9" name="Rectangle 18">
            <a:extLst>
              <a:ext uri="{FF2B5EF4-FFF2-40B4-BE49-F238E27FC236}">
                <a16:creationId xmlns:a16="http://schemas.microsoft.com/office/drawing/2014/main" id="{D68CDC93-BEA6-07C9-B9CF-0644326AC3AC}"/>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0" name="Rectangle 19">
            <a:extLst>
              <a:ext uri="{FF2B5EF4-FFF2-40B4-BE49-F238E27FC236}">
                <a16:creationId xmlns:a16="http://schemas.microsoft.com/office/drawing/2014/main" id="{8E7A7E5D-9B4B-29D3-EBC8-579AA44564BC}"/>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1" name="Rectangle 20">
            <a:extLst>
              <a:ext uri="{FF2B5EF4-FFF2-40B4-BE49-F238E27FC236}">
                <a16:creationId xmlns:a16="http://schemas.microsoft.com/office/drawing/2014/main" id="{494FEEE8-916F-1B03-95B2-BE8CC76168A8}"/>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Tree>
    <p:extLst>
      <p:ext uri="{BB962C8B-B14F-4D97-AF65-F5344CB8AC3E}">
        <p14:creationId xmlns:p14="http://schemas.microsoft.com/office/powerpoint/2010/main" val="259204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9" name="Picture 8">
            <a:extLst>
              <a:ext uri="{FF2B5EF4-FFF2-40B4-BE49-F238E27FC236}">
                <a16:creationId xmlns:a16="http://schemas.microsoft.com/office/drawing/2014/main" id="{EFAEAE21-E108-2EA9-3398-229E3109A55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105450" cy="2743200"/>
          </a:xfrm>
          <a:prstGeom prst="rect">
            <a:avLst/>
          </a:prstGeom>
        </p:spPr>
      </p:pic>
      <p:sp>
        <p:nvSpPr>
          <p:cNvPr id="24" name="Rectangle 23">
            <a:extLst>
              <a:ext uri="{FF2B5EF4-FFF2-40B4-BE49-F238E27FC236}">
                <a16:creationId xmlns:a16="http://schemas.microsoft.com/office/drawing/2014/main" id="{5CDFE0E6-7A8B-4158-15AE-225213481F2C}"/>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25" name="Rectangle 24">
            <a:extLst>
              <a:ext uri="{FF2B5EF4-FFF2-40B4-BE49-F238E27FC236}">
                <a16:creationId xmlns:a16="http://schemas.microsoft.com/office/drawing/2014/main" id="{8E1F812C-DFB9-44A1-2B01-CCE4BC27F6C0}"/>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26" name="Rectangle 25">
            <a:extLst>
              <a:ext uri="{FF2B5EF4-FFF2-40B4-BE49-F238E27FC236}">
                <a16:creationId xmlns:a16="http://schemas.microsoft.com/office/drawing/2014/main" id="{3A31FB65-5048-BC81-F634-072D5C2D138C}"/>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7" name="Rectangle 26">
            <a:extLst>
              <a:ext uri="{FF2B5EF4-FFF2-40B4-BE49-F238E27FC236}">
                <a16:creationId xmlns:a16="http://schemas.microsoft.com/office/drawing/2014/main" id="{C339C57C-06D6-9E00-C5ED-046FC62D21B2}"/>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8" name="Rectangle 27">
            <a:extLst>
              <a:ext uri="{FF2B5EF4-FFF2-40B4-BE49-F238E27FC236}">
                <a16:creationId xmlns:a16="http://schemas.microsoft.com/office/drawing/2014/main" id="{9DABAA97-4B67-9373-C971-C5F6E30425E5}"/>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9" name="Rectangle 28">
            <a:extLst>
              <a:ext uri="{FF2B5EF4-FFF2-40B4-BE49-F238E27FC236}">
                <a16:creationId xmlns:a16="http://schemas.microsoft.com/office/drawing/2014/main" id="{8826A87E-5E99-BF7F-64BC-B815D53DBAA0}"/>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0" name="Rectangle 29">
            <a:extLst>
              <a:ext uri="{FF2B5EF4-FFF2-40B4-BE49-F238E27FC236}">
                <a16:creationId xmlns:a16="http://schemas.microsoft.com/office/drawing/2014/main" id="{0C67BB8C-8CDE-5F17-B163-9148FA8DB711}"/>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Tree>
    <p:extLst>
      <p:ext uri="{BB962C8B-B14F-4D97-AF65-F5344CB8AC3E}">
        <p14:creationId xmlns:p14="http://schemas.microsoft.com/office/powerpoint/2010/main" val="222348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25" name="Text Box 5"/>
          <p:cNvSpPr txBox="1">
            <a:spLocks noChangeArrowheads="1"/>
          </p:cNvSpPr>
          <p:nvPr/>
        </p:nvSpPr>
        <p:spPr bwMode="auto">
          <a:xfrm>
            <a:off x="338797" y="2172428"/>
            <a:ext cx="8351837" cy="830997"/>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The </a:t>
            </a:r>
            <a:r>
              <a:rPr lang="en-US" i="1" dirty="0">
                <a:solidFill>
                  <a:srgbClr val="000000"/>
                </a:solidFill>
                <a:cs typeface="Times New Roman" panose="02020603050405020304" pitchFamily="18" charset="0"/>
              </a:rPr>
              <a:t>t-</a:t>
            </a:r>
            <a:r>
              <a:rPr lang="en-US" dirty="0">
                <a:solidFill>
                  <a:srgbClr val="000000"/>
                </a:solidFill>
                <a:latin typeface="Comic Sans MS" panose="030F0702030302020204" pitchFamily="66" charset="0"/>
              </a:rPr>
              <a:t>test is one of many tests used for the purpose of </a:t>
            </a:r>
            <a:r>
              <a:rPr lang="en-US" b="1" dirty="0">
                <a:solidFill>
                  <a:srgbClr val="FF6600"/>
                </a:solidFill>
                <a:latin typeface="Comic Sans MS" panose="030F0702030302020204" pitchFamily="66" charset="0"/>
              </a:rPr>
              <a:t>hypothesis testing </a:t>
            </a:r>
            <a:r>
              <a:rPr lang="en-US" dirty="0">
                <a:solidFill>
                  <a:srgbClr val="000000"/>
                </a:solidFill>
                <a:latin typeface="Comic Sans MS" panose="030F0702030302020204" pitchFamily="66" charset="0"/>
              </a:rPr>
              <a:t>in statistics</a:t>
            </a:r>
            <a:r>
              <a:rPr lang="en-US" dirty="0"/>
              <a:t>.</a:t>
            </a:r>
            <a:endParaRPr lang="en-GB" sz="2400" dirty="0">
              <a:solidFill>
                <a:srgbClr val="000000"/>
              </a:solidFill>
              <a:latin typeface="Comic Sans MS" panose="030F0702030302020204" pitchFamily="66" charset="0"/>
            </a:endParaRPr>
          </a:p>
        </p:txBody>
      </p:sp>
      <p:sp>
        <p:nvSpPr>
          <p:cNvPr id="26" name="Text Box 8"/>
          <p:cNvSpPr txBox="1">
            <a:spLocks noChangeArrowheads="1"/>
          </p:cNvSpPr>
          <p:nvPr/>
        </p:nvSpPr>
        <p:spPr bwMode="auto">
          <a:xfrm>
            <a:off x="290732" y="3429000"/>
            <a:ext cx="2360401" cy="457200"/>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They include:</a:t>
            </a:r>
            <a:endParaRPr lang="en-GB" sz="2400" dirty="0">
              <a:solidFill>
                <a:srgbClr val="000000"/>
              </a:solidFill>
              <a:latin typeface="Comic Sans MS" panose="030F0702030302020204" pitchFamily="66" charset="0"/>
            </a:endParaRPr>
          </a:p>
        </p:txBody>
      </p:sp>
      <p:sp>
        <p:nvSpPr>
          <p:cNvPr id="27" name="Rectangle 32"/>
          <p:cNvSpPr>
            <a:spLocks noChangeArrowheads="1"/>
          </p:cNvSpPr>
          <p:nvPr/>
        </p:nvSpPr>
        <p:spPr bwMode="auto">
          <a:xfrm>
            <a:off x="867318" y="3897970"/>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the difference between the mean values from each data set (called the mean difference),</a:t>
            </a:r>
            <a:endParaRPr lang="en-GB" sz="2400" dirty="0">
              <a:solidFill>
                <a:srgbClr val="FFFFFF"/>
              </a:solidFill>
              <a:latin typeface="Comic Sans MS" panose="030F0702030302020204" pitchFamily="66" charset="0"/>
            </a:endParaRPr>
          </a:p>
        </p:txBody>
      </p:sp>
      <p:sp>
        <p:nvSpPr>
          <p:cNvPr id="28" name="Rectangle 33"/>
          <p:cNvSpPr>
            <a:spLocks noChangeArrowheads="1"/>
          </p:cNvSpPr>
          <p:nvPr/>
        </p:nvSpPr>
        <p:spPr bwMode="auto">
          <a:xfrm>
            <a:off x="849570" y="5402803"/>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and the number of data values of each group</a:t>
            </a:r>
            <a:r>
              <a:rPr lang="en-US" dirty="0"/>
              <a:t>.</a:t>
            </a:r>
            <a:endParaRPr lang="en-GB" sz="2400" dirty="0">
              <a:solidFill>
                <a:srgbClr val="FFFFFF"/>
              </a:solidFill>
              <a:latin typeface="Comic Sans MS" panose="030F0702030302020204" pitchFamily="66" charset="0"/>
            </a:endParaRPr>
          </a:p>
        </p:txBody>
      </p:sp>
      <p:sp>
        <p:nvSpPr>
          <p:cNvPr id="30" name="Rectangle 35"/>
          <p:cNvSpPr>
            <a:spLocks noChangeArrowheads="1"/>
          </p:cNvSpPr>
          <p:nvPr/>
        </p:nvSpPr>
        <p:spPr bwMode="auto">
          <a:xfrm>
            <a:off x="359899" y="3047066"/>
            <a:ext cx="8351837" cy="457200"/>
          </a:xfrm>
          <a:prstGeom prst="rect">
            <a:avLst/>
          </a:prstGeom>
          <a:noFill/>
          <a:ln w="9525">
            <a:noFill/>
            <a:miter lim="800000"/>
            <a:headEnd/>
            <a:tailEnd/>
          </a:ln>
          <a:effectLst/>
        </p:spPr>
        <p:txBody>
          <a:bodyPr/>
          <a:lstStyle/>
          <a:p>
            <a:r>
              <a:rPr lang="en-US" dirty="0">
                <a:solidFill>
                  <a:srgbClr val="000000"/>
                </a:solidFill>
                <a:latin typeface="Comic Sans MS" panose="030F0702030302020204" pitchFamily="66" charset="0"/>
              </a:rPr>
              <a:t>Calculating a </a:t>
            </a:r>
            <a:r>
              <a:rPr lang="en-US" i="1" dirty="0">
                <a:solidFill>
                  <a:srgbClr val="000000"/>
                </a:solidFill>
                <a:cs typeface="Times New Roman" panose="02020603050405020304" pitchFamily="18" charset="0"/>
              </a:rPr>
              <a:t>t</a:t>
            </a:r>
            <a:r>
              <a:rPr lang="en-US" dirty="0">
                <a:solidFill>
                  <a:srgbClr val="000000"/>
                </a:solidFill>
                <a:latin typeface="Comic Sans MS" panose="030F0702030302020204" pitchFamily="66" charset="0"/>
              </a:rPr>
              <a:t>-test requires three key data values. </a:t>
            </a:r>
            <a:endParaRPr lang="en-GB" sz="2400" dirty="0">
              <a:solidFill>
                <a:srgbClr val="FFFFFF"/>
              </a:solidFill>
              <a:latin typeface="Comic Sans MS" panose="030F0702030302020204" pitchFamily="66" charset="0"/>
            </a:endParaRPr>
          </a:p>
        </p:txBody>
      </p:sp>
      <p:sp>
        <p:nvSpPr>
          <p:cNvPr id="31" name="Rectangle 36"/>
          <p:cNvSpPr>
            <a:spLocks noChangeArrowheads="1"/>
          </p:cNvSpPr>
          <p:nvPr/>
        </p:nvSpPr>
        <p:spPr bwMode="auto">
          <a:xfrm>
            <a:off x="903660" y="4817175"/>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the standard deviation of each group</a:t>
            </a:r>
            <a:endParaRPr lang="en-GB" sz="2400" dirty="0">
              <a:solidFill>
                <a:srgbClr val="FFFFFF"/>
              </a:solidFill>
              <a:latin typeface="Comic Sans MS" panose="030F0702030302020204" pitchFamily="66" charset="0"/>
            </a:endParaRPr>
          </a:p>
        </p:txBody>
      </p:sp>
      <p:sp>
        <p:nvSpPr>
          <p:cNvPr id="33" name="Text Box 5"/>
          <p:cNvSpPr txBox="1">
            <a:spLocks noChangeArrowheads="1"/>
          </p:cNvSpPr>
          <p:nvPr/>
        </p:nvSpPr>
        <p:spPr bwMode="auto">
          <a:xfrm>
            <a:off x="359899" y="651990"/>
            <a:ext cx="8445304" cy="1569660"/>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A</a:t>
            </a:r>
            <a:r>
              <a:rPr lang="en-US" dirty="0"/>
              <a:t> </a:t>
            </a:r>
            <a:r>
              <a:rPr lang="en-US" b="1" i="1" dirty="0">
                <a:solidFill>
                  <a:srgbClr val="FF6600"/>
                </a:solidFill>
                <a:cs typeface="Times New Roman" panose="02020603050405020304" pitchFamily="18" charset="0"/>
              </a:rPr>
              <a:t>t</a:t>
            </a:r>
            <a:r>
              <a:rPr lang="en-US" b="1" dirty="0">
                <a:solidFill>
                  <a:srgbClr val="FF6600"/>
                </a:solidFill>
                <a:latin typeface="Comic Sans MS" panose="030F0702030302020204" pitchFamily="66" charset="0"/>
              </a:rPr>
              <a:t>-test</a:t>
            </a:r>
            <a:r>
              <a:rPr lang="en-US" dirty="0"/>
              <a:t> </a:t>
            </a:r>
            <a:r>
              <a:rPr lang="en-US" dirty="0">
                <a:solidFill>
                  <a:srgbClr val="000000"/>
                </a:solidFill>
                <a:latin typeface="Comic Sans MS" panose="030F0702030302020204" pitchFamily="66" charset="0"/>
              </a:rPr>
              <a:t>is a type of inferential statistic used to determine if there is a significant difference between the means of two groups, which may be related in certain features.</a:t>
            </a:r>
            <a:endParaRPr lang="en-GB" dirty="0">
              <a:solidFill>
                <a:srgbClr val="000000"/>
              </a:solidFill>
              <a:latin typeface="Comic Sans MS" panose="030F0702030302020204" pitchFamily="66" charset="0"/>
            </a:endParaRPr>
          </a:p>
        </p:txBody>
      </p:sp>
      <p:sp>
        <p:nvSpPr>
          <p:cNvPr id="11" name="Rectangle 10">
            <a:hlinkClick r:id="rId3"/>
            <a:extLst>
              <a:ext uri="{FF2B5EF4-FFF2-40B4-BE49-F238E27FC236}">
                <a16:creationId xmlns:a16="http://schemas.microsoft.com/office/drawing/2014/main" id="{E0C3DA1E-E908-46FF-99A1-06803AABD713}"/>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3"/>
            <a:extLst>
              <a:ext uri="{FF2B5EF4-FFF2-40B4-BE49-F238E27FC236}">
                <a16:creationId xmlns:a16="http://schemas.microsoft.com/office/drawing/2014/main" id="{C6908DE5-FA53-4A79-8A7B-53F1C4C1D70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356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30"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8" name="Rectangle 17">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17" name="Picture 16">
            <a:extLst>
              <a:ext uri="{FF2B5EF4-FFF2-40B4-BE49-F238E27FC236}">
                <a16:creationId xmlns:a16="http://schemas.microsoft.com/office/drawing/2014/main" id="{78537161-A960-B87B-6F09-CE845948905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109486" cy="2743200"/>
          </a:xfrm>
          <a:prstGeom prst="rect">
            <a:avLst/>
          </a:prstGeom>
        </p:spPr>
      </p:pic>
      <p:sp>
        <p:nvSpPr>
          <p:cNvPr id="29" name="Rectangle 28">
            <a:extLst>
              <a:ext uri="{FF2B5EF4-FFF2-40B4-BE49-F238E27FC236}">
                <a16:creationId xmlns:a16="http://schemas.microsoft.com/office/drawing/2014/main" id="{90D0A463-C53B-A058-9249-DAAFD89303E7}"/>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30" name="Rectangle 29">
            <a:extLst>
              <a:ext uri="{FF2B5EF4-FFF2-40B4-BE49-F238E27FC236}">
                <a16:creationId xmlns:a16="http://schemas.microsoft.com/office/drawing/2014/main" id="{42816218-F965-405C-229A-3778C6D78915}"/>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31" name="Rectangle 30">
            <a:extLst>
              <a:ext uri="{FF2B5EF4-FFF2-40B4-BE49-F238E27FC236}">
                <a16:creationId xmlns:a16="http://schemas.microsoft.com/office/drawing/2014/main" id="{801CB694-C751-6193-1D23-0028FE86FD98}"/>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32" name="Rectangle 31">
            <a:extLst>
              <a:ext uri="{FF2B5EF4-FFF2-40B4-BE49-F238E27FC236}">
                <a16:creationId xmlns:a16="http://schemas.microsoft.com/office/drawing/2014/main" id="{85D4C63E-EAAB-1603-69EC-5055470CDE76}"/>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33" name="Rectangle 32">
            <a:extLst>
              <a:ext uri="{FF2B5EF4-FFF2-40B4-BE49-F238E27FC236}">
                <a16:creationId xmlns:a16="http://schemas.microsoft.com/office/drawing/2014/main" id="{244274E7-86E4-097E-113A-F45A739778D8}"/>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34" name="Rectangle 33">
            <a:extLst>
              <a:ext uri="{FF2B5EF4-FFF2-40B4-BE49-F238E27FC236}">
                <a16:creationId xmlns:a16="http://schemas.microsoft.com/office/drawing/2014/main" id="{C3346ED7-994D-B692-A985-C69DCB682A85}"/>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5" name="Rectangle 34">
            <a:extLst>
              <a:ext uri="{FF2B5EF4-FFF2-40B4-BE49-F238E27FC236}">
                <a16:creationId xmlns:a16="http://schemas.microsoft.com/office/drawing/2014/main" id="{3E793722-B6D6-635D-7511-46E42BD129F7}"/>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6" name="Rectangle 35">
            <a:extLst>
              <a:ext uri="{FF2B5EF4-FFF2-40B4-BE49-F238E27FC236}">
                <a16:creationId xmlns:a16="http://schemas.microsoft.com/office/drawing/2014/main" id="{308655C1-C34D-7076-5DE7-39501FFFDFC2}"/>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37" name="Rectangle 36">
            <a:extLst>
              <a:ext uri="{FF2B5EF4-FFF2-40B4-BE49-F238E27FC236}">
                <a16:creationId xmlns:a16="http://schemas.microsoft.com/office/drawing/2014/main" id="{7001EDF3-F7EA-F587-4955-0327FCE1C521}"/>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Tree>
    <p:extLst>
      <p:ext uri="{BB962C8B-B14F-4D97-AF65-F5344CB8AC3E}">
        <p14:creationId xmlns:p14="http://schemas.microsoft.com/office/powerpoint/2010/main" val="90140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a:extLst>
              <a:ext uri="{FF2B5EF4-FFF2-40B4-BE49-F238E27FC236}">
                <a16:creationId xmlns:a16="http://schemas.microsoft.com/office/drawing/2014/main" id="{B6558B50-1E44-A844-12AA-9F264B9D0F0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100805"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8" name="Rectangle 17">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
        <p:nvSpPr>
          <p:cNvPr id="45" name="Rectangle 44">
            <a:extLst>
              <a:ext uri="{FF2B5EF4-FFF2-40B4-BE49-F238E27FC236}">
                <a16:creationId xmlns:a16="http://schemas.microsoft.com/office/drawing/2014/main" id="{599828D9-ACF3-9869-A23F-6A5E34E2EC2E}"/>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46" name="Rectangle 45">
            <a:extLst>
              <a:ext uri="{FF2B5EF4-FFF2-40B4-BE49-F238E27FC236}">
                <a16:creationId xmlns:a16="http://schemas.microsoft.com/office/drawing/2014/main" id="{7D0D093C-B9DA-AB22-B46E-B2F209A01420}"/>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47" name="Rectangle 46">
            <a:extLst>
              <a:ext uri="{FF2B5EF4-FFF2-40B4-BE49-F238E27FC236}">
                <a16:creationId xmlns:a16="http://schemas.microsoft.com/office/drawing/2014/main" id="{31E6C5ED-3309-228B-CAEE-28067D877057}"/>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48" name="Rectangle 47">
            <a:extLst>
              <a:ext uri="{FF2B5EF4-FFF2-40B4-BE49-F238E27FC236}">
                <a16:creationId xmlns:a16="http://schemas.microsoft.com/office/drawing/2014/main" id="{50FE399D-4977-8E10-72CF-74B75BC4D392}"/>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49" name="Rectangle 48">
            <a:extLst>
              <a:ext uri="{FF2B5EF4-FFF2-40B4-BE49-F238E27FC236}">
                <a16:creationId xmlns:a16="http://schemas.microsoft.com/office/drawing/2014/main" id="{8114778E-3004-2DFD-3FB3-5705E5FDC643}"/>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50" name="Rectangle 49">
            <a:extLst>
              <a:ext uri="{FF2B5EF4-FFF2-40B4-BE49-F238E27FC236}">
                <a16:creationId xmlns:a16="http://schemas.microsoft.com/office/drawing/2014/main" id="{83BF53DE-CA7E-52AF-5317-88F6183C9568}"/>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51" name="Rectangle 50">
            <a:extLst>
              <a:ext uri="{FF2B5EF4-FFF2-40B4-BE49-F238E27FC236}">
                <a16:creationId xmlns:a16="http://schemas.microsoft.com/office/drawing/2014/main" id="{C612C986-BB8D-C3C0-7EA1-864DDB74BBD3}"/>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52" name="Rectangle 51">
            <a:extLst>
              <a:ext uri="{FF2B5EF4-FFF2-40B4-BE49-F238E27FC236}">
                <a16:creationId xmlns:a16="http://schemas.microsoft.com/office/drawing/2014/main" id="{2764C8CE-7E8E-6DDD-9C0D-D251C936639E}"/>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53" name="Rectangle 52">
            <a:extLst>
              <a:ext uri="{FF2B5EF4-FFF2-40B4-BE49-F238E27FC236}">
                <a16:creationId xmlns:a16="http://schemas.microsoft.com/office/drawing/2014/main" id="{1DD9808D-2F87-5675-68BF-9DFD29BEF025}"/>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54" name="Rectangle 53">
            <a:extLst>
              <a:ext uri="{FF2B5EF4-FFF2-40B4-BE49-F238E27FC236}">
                <a16:creationId xmlns:a16="http://schemas.microsoft.com/office/drawing/2014/main" id="{0B6B8C3A-5D04-060A-6105-33D25CF05E1E}"/>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55" name="Rectangle 54">
            <a:extLst>
              <a:ext uri="{FF2B5EF4-FFF2-40B4-BE49-F238E27FC236}">
                <a16:creationId xmlns:a16="http://schemas.microsoft.com/office/drawing/2014/main" id="{F9203804-5285-5C76-FF12-95C9C48B0219}"/>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6" name="Rectangle 55">
                <a:extLst>
                  <a:ext uri="{FF2B5EF4-FFF2-40B4-BE49-F238E27FC236}">
                    <a16:creationId xmlns:a16="http://schemas.microsoft.com/office/drawing/2014/main" id="{6BC88D60-9246-80B6-26D9-79DB6BFFDAA5}"/>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56" name="Rectangle 55">
                <a:extLst>
                  <a:ext uri="{FF2B5EF4-FFF2-40B4-BE49-F238E27FC236}">
                    <a16:creationId xmlns:a16="http://schemas.microsoft.com/office/drawing/2014/main" id="{6BC88D60-9246-80B6-26D9-79DB6BFFDAA5}"/>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4"/>
                <a:stretch>
                  <a:fillRect t="-7576" r="-12048" b="-25758"/>
                </a:stretch>
              </a:blipFill>
            </p:spPr>
            <p:txBody>
              <a:bodyPr/>
              <a:lstStyle/>
              <a:p>
                <a:r>
                  <a:rPr lang="en-GB">
                    <a:noFill/>
                  </a:rPr>
                  <a:t> </a:t>
                </a:r>
              </a:p>
            </p:txBody>
          </p:sp>
        </mc:Fallback>
      </mc:AlternateContent>
      <p:sp>
        <p:nvSpPr>
          <p:cNvPr id="57" name="Rectangle 56">
            <a:extLst>
              <a:ext uri="{FF2B5EF4-FFF2-40B4-BE49-F238E27FC236}">
                <a16:creationId xmlns:a16="http://schemas.microsoft.com/office/drawing/2014/main" id="{3407AE04-6EDD-7D7B-FDD9-9ED37C2B55E3}"/>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58" name="Rectangle 57">
            <a:extLst>
              <a:ext uri="{FF2B5EF4-FFF2-40B4-BE49-F238E27FC236}">
                <a16:creationId xmlns:a16="http://schemas.microsoft.com/office/drawing/2014/main" id="{C7578BB8-16EB-F6D1-F94C-B102ACBC535A}"/>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59" name="Rectangle 58">
            <a:extLst>
              <a:ext uri="{FF2B5EF4-FFF2-40B4-BE49-F238E27FC236}">
                <a16:creationId xmlns:a16="http://schemas.microsoft.com/office/drawing/2014/main" id="{AFABC607-B2AE-0AE8-257C-6CC63D8C820A}"/>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60" name="Rectangle 59">
            <a:extLst>
              <a:ext uri="{FF2B5EF4-FFF2-40B4-BE49-F238E27FC236}">
                <a16:creationId xmlns:a16="http://schemas.microsoft.com/office/drawing/2014/main" id="{053A98CD-5B26-79B5-4CF5-5E8CB67281F0}"/>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61" name="Rectangle 60">
            <a:extLst>
              <a:ext uri="{FF2B5EF4-FFF2-40B4-BE49-F238E27FC236}">
                <a16:creationId xmlns:a16="http://schemas.microsoft.com/office/drawing/2014/main" id="{A091489E-7F30-5138-9319-953192C1C1BB}"/>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62" name="Rectangle 61">
            <a:extLst>
              <a:ext uri="{FF2B5EF4-FFF2-40B4-BE49-F238E27FC236}">
                <a16:creationId xmlns:a16="http://schemas.microsoft.com/office/drawing/2014/main" id="{DCC1EA05-ACAF-2E84-8DBD-E8F4D88AAD21}"/>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63" name="Rectangle 62">
            <a:extLst>
              <a:ext uri="{FF2B5EF4-FFF2-40B4-BE49-F238E27FC236}">
                <a16:creationId xmlns:a16="http://schemas.microsoft.com/office/drawing/2014/main" id="{628B406C-1C7B-BED1-3014-790216C16A4C}"/>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64" name="Rectangle 63">
            <a:extLst>
              <a:ext uri="{FF2B5EF4-FFF2-40B4-BE49-F238E27FC236}">
                <a16:creationId xmlns:a16="http://schemas.microsoft.com/office/drawing/2014/main" id="{B0F3BE0E-C16B-C0F8-0C5D-C68CB1A78CE3}"/>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Tree>
    <p:extLst>
      <p:ext uri="{BB962C8B-B14F-4D97-AF65-F5344CB8AC3E}">
        <p14:creationId xmlns:p14="http://schemas.microsoft.com/office/powerpoint/2010/main" val="35706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58" grpId="0"/>
      <p:bldP spid="59" grpId="0"/>
      <p:bldP spid="60" grpId="0"/>
      <p:bldP spid="61" grpId="0"/>
      <p:bldP spid="62" grpId="0"/>
      <p:bldP spid="63" grpId="0"/>
      <p:bldP spid="6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9" name="Rectangle 18">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18" name="Picture 17">
            <a:extLst>
              <a:ext uri="{FF2B5EF4-FFF2-40B4-BE49-F238E27FC236}">
                <a16:creationId xmlns:a16="http://schemas.microsoft.com/office/drawing/2014/main" id="{D93D2F2D-028E-5653-6989-911A4E195C1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098766" cy="2743200"/>
          </a:xfrm>
          <a:prstGeom prst="rect">
            <a:avLst/>
          </a:prstGeom>
        </p:spPr>
      </p:pic>
      <p:sp>
        <p:nvSpPr>
          <p:cNvPr id="57" name="Rectangle 56">
            <a:extLst>
              <a:ext uri="{FF2B5EF4-FFF2-40B4-BE49-F238E27FC236}">
                <a16:creationId xmlns:a16="http://schemas.microsoft.com/office/drawing/2014/main" id="{15637A6B-CF57-2A96-A6BC-51C40207CA6E}"/>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58" name="Rectangle 57">
            <a:extLst>
              <a:ext uri="{FF2B5EF4-FFF2-40B4-BE49-F238E27FC236}">
                <a16:creationId xmlns:a16="http://schemas.microsoft.com/office/drawing/2014/main" id="{21D1D33F-00C3-9D4D-496D-4C0C1D2C6B3C}"/>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59" name="Rectangle 58">
            <a:extLst>
              <a:ext uri="{FF2B5EF4-FFF2-40B4-BE49-F238E27FC236}">
                <a16:creationId xmlns:a16="http://schemas.microsoft.com/office/drawing/2014/main" id="{8564473B-0A4B-1071-8852-BB928DE60E57}"/>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60" name="Rectangle 59">
            <a:extLst>
              <a:ext uri="{FF2B5EF4-FFF2-40B4-BE49-F238E27FC236}">
                <a16:creationId xmlns:a16="http://schemas.microsoft.com/office/drawing/2014/main" id="{9956ACEB-554C-378D-FAFA-15968123B766}"/>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61" name="Rectangle 60">
            <a:extLst>
              <a:ext uri="{FF2B5EF4-FFF2-40B4-BE49-F238E27FC236}">
                <a16:creationId xmlns:a16="http://schemas.microsoft.com/office/drawing/2014/main" id="{41E72B16-3D55-FBC6-59D2-3E59FE417F35}"/>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62" name="Rectangle 61">
            <a:extLst>
              <a:ext uri="{FF2B5EF4-FFF2-40B4-BE49-F238E27FC236}">
                <a16:creationId xmlns:a16="http://schemas.microsoft.com/office/drawing/2014/main" id="{5B577B6F-5DE8-3CB4-0A41-391E994B8E4E}"/>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63" name="Rectangle 62">
            <a:extLst>
              <a:ext uri="{FF2B5EF4-FFF2-40B4-BE49-F238E27FC236}">
                <a16:creationId xmlns:a16="http://schemas.microsoft.com/office/drawing/2014/main" id="{EA889D1D-75E5-8A53-1997-93CFEBDDA387}"/>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64" name="Rectangle 63">
            <a:extLst>
              <a:ext uri="{FF2B5EF4-FFF2-40B4-BE49-F238E27FC236}">
                <a16:creationId xmlns:a16="http://schemas.microsoft.com/office/drawing/2014/main" id="{3B163079-AE70-A682-BA94-BD7D55BE603C}"/>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65" name="Rectangle 64">
            <a:extLst>
              <a:ext uri="{FF2B5EF4-FFF2-40B4-BE49-F238E27FC236}">
                <a16:creationId xmlns:a16="http://schemas.microsoft.com/office/drawing/2014/main" id="{AAC9CA25-84D4-77D9-1F1C-34C110CB5CCE}"/>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66" name="Rectangle 65">
            <a:extLst>
              <a:ext uri="{FF2B5EF4-FFF2-40B4-BE49-F238E27FC236}">
                <a16:creationId xmlns:a16="http://schemas.microsoft.com/office/drawing/2014/main" id="{2332AAC1-8EB2-072E-AD89-B2024F301D58}"/>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67" name="Rectangle 66">
            <a:extLst>
              <a:ext uri="{FF2B5EF4-FFF2-40B4-BE49-F238E27FC236}">
                <a16:creationId xmlns:a16="http://schemas.microsoft.com/office/drawing/2014/main" id="{2D0C9686-DBB6-E723-5CFB-B0640201B527}"/>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8" name="Rectangle 67">
                <a:extLst>
                  <a:ext uri="{FF2B5EF4-FFF2-40B4-BE49-F238E27FC236}">
                    <a16:creationId xmlns:a16="http://schemas.microsoft.com/office/drawing/2014/main" id="{A3F3F268-9650-20F8-ED71-1C371ECBB7EE}"/>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68" name="Rectangle 67">
                <a:extLst>
                  <a:ext uri="{FF2B5EF4-FFF2-40B4-BE49-F238E27FC236}">
                    <a16:creationId xmlns:a16="http://schemas.microsoft.com/office/drawing/2014/main" id="{A3F3F268-9650-20F8-ED71-1C371ECBB7EE}"/>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4"/>
                <a:stretch>
                  <a:fillRect t="-7576" r="-12048" b="-25758"/>
                </a:stretch>
              </a:blipFill>
            </p:spPr>
            <p:txBody>
              <a:bodyPr/>
              <a:lstStyle/>
              <a:p>
                <a:r>
                  <a:rPr lang="en-GB">
                    <a:noFill/>
                  </a:rPr>
                  <a:t> </a:t>
                </a:r>
              </a:p>
            </p:txBody>
          </p:sp>
        </mc:Fallback>
      </mc:AlternateContent>
      <p:sp>
        <p:nvSpPr>
          <p:cNvPr id="69" name="Rectangle 68">
            <a:extLst>
              <a:ext uri="{FF2B5EF4-FFF2-40B4-BE49-F238E27FC236}">
                <a16:creationId xmlns:a16="http://schemas.microsoft.com/office/drawing/2014/main" id="{C5388E2F-A3AB-F486-8BCB-553B76635DAF}"/>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70" name="Rectangle 69">
            <a:extLst>
              <a:ext uri="{FF2B5EF4-FFF2-40B4-BE49-F238E27FC236}">
                <a16:creationId xmlns:a16="http://schemas.microsoft.com/office/drawing/2014/main" id="{12AD9670-3163-1DC7-EA41-85BBF2CBF9E1}"/>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71" name="Rectangle 70">
            <a:extLst>
              <a:ext uri="{FF2B5EF4-FFF2-40B4-BE49-F238E27FC236}">
                <a16:creationId xmlns:a16="http://schemas.microsoft.com/office/drawing/2014/main" id="{7B8CED25-D274-6AAE-E781-EA384708F11B}"/>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72" name="Rectangle 71">
            <a:extLst>
              <a:ext uri="{FF2B5EF4-FFF2-40B4-BE49-F238E27FC236}">
                <a16:creationId xmlns:a16="http://schemas.microsoft.com/office/drawing/2014/main" id="{D9DDD289-44C2-144F-6491-22BB310E3721}"/>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73" name="Rectangle 72">
            <a:extLst>
              <a:ext uri="{FF2B5EF4-FFF2-40B4-BE49-F238E27FC236}">
                <a16:creationId xmlns:a16="http://schemas.microsoft.com/office/drawing/2014/main" id="{ED6213B3-BDC2-D019-F64C-7F0A5D23AC1D}"/>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74" name="Rectangle 73">
            <a:extLst>
              <a:ext uri="{FF2B5EF4-FFF2-40B4-BE49-F238E27FC236}">
                <a16:creationId xmlns:a16="http://schemas.microsoft.com/office/drawing/2014/main" id="{94F7FF39-FD7F-66A9-71B6-98DD4327B01B}"/>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75" name="Rectangle 74">
            <a:extLst>
              <a:ext uri="{FF2B5EF4-FFF2-40B4-BE49-F238E27FC236}">
                <a16:creationId xmlns:a16="http://schemas.microsoft.com/office/drawing/2014/main" id="{2A8D6241-B580-091C-E458-1E929F36EBCE}"/>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76" name="Rectangle 75">
            <a:extLst>
              <a:ext uri="{FF2B5EF4-FFF2-40B4-BE49-F238E27FC236}">
                <a16:creationId xmlns:a16="http://schemas.microsoft.com/office/drawing/2014/main" id="{3CA1FA05-A47E-978A-7C2F-09AB06F40815}"/>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77" name="Rectangle 76">
            <a:extLst>
              <a:ext uri="{FF2B5EF4-FFF2-40B4-BE49-F238E27FC236}">
                <a16:creationId xmlns:a16="http://schemas.microsoft.com/office/drawing/2014/main" id="{FE472DE6-FB8B-2510-BC43-A13FA0EC407C}"/>
              </a:ext>
            </a:extLst>
          </p:cNvPr>
          <p:cNvSpPr/>
          <p:nvPr/>
        </p:nvSpPr>
        <p:spPr>
          <a:xfrm>
            <a:off x="3036268" y="5257800"/>
            <a:ext cx="3337429"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Calculate</a:t>
            </a:r>
            <a:endParaRPr lang="en-GB" sz="2000" dirty="0"/>
          </a:p>
        </p:txBody>
      </p:sp>
      <p:sp>
        <p:nvSpPr>
          <p:cNvPr id="78" name="Rectangle 77">
            <a:extLst>
              <a:ext uri="{FF2B5EF4-FFF2-40B4-BE49-F238E27FC236}">
                <a16:creationId xmlns:a16="http://schemas.microsoft.com/office/drawing/2014/main" id="{EC3114B5-901C-1FBD-D09A-F52AD1ABC397}"/>
              </a:ext>
            </a:extLst>
          </p:cNvPr>
          <p:cNvSpPr/>
          <p:nvPr/>
        </p:nvSpPr>
        <p:spPr>
          <a:xfrm>
            <a:off x="6184518" y="5257800"/>
            <a:ext cx="991014" cy="400110"/>
          </a:xfrm>
          <a:prstGeom prst="rect">
            <a:avLst/>
          </a:prstGeom>
        </p:spPr>
        <p:txBody>
          <a:bodyPr wrap="square">
            <a:spAutoFit/>
          </a:bodyPr>
          <a:lstStyle/>
          <a:p>
            <a:r>
              <a:rPr lang="en-US" sz="2000" dirty="0">
                <a:latin typeface="+mn-lt"/>
              </a:rPr>
              <a:t>Enter</a:t>
            </a:r>
          </a:p>
        </p:txBody>
      </p:sp>
    </p:spTree>
    <p:extLst>
      <p:ext uri="{BB962C8B-B14F-4D97-AF65-F5344CB8AC3E}">
        <p14:creationId xmlns:p14="http://schemas.microsoft.com/office/powerpoint/2010/main" val="193244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2"/>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0" name="Rectangle 29">
            <a:extLst>
              <a:ext uri="{FF2B5EF4-FFF2-40B4-BE49-F238E27FC236}">
                <a16:creationId xmlns:a16="http://schemas.microsoft.com/office/drawing/2014/main" id="{51C246F9-2D47-D456-805A-75C444A12B91}"/>
              </a:ext>
            </a:extLst>
          </p:cNvPr>
          <p:cNvSpPr/>
          <p:nvPr/>
        </p:nvSpPr>
        <p:spPr>
          <a:xfrm>
            <a:off x="3010038" y="5577840"/>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97D4CCB8-0970-3EBB-C4CE-B1E075DC5E5A}"/>
              </a:ext>
            </a:extLst>
          </p:cNvPr>
          <p:cNvSpPr/>
          <p:nvPr/>
        </p:nvSpPr>
        <p:spPr>
          <a:xfrm>
            <a:off x="3583908" y="557784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3.39</a:t>
            </a:r>
            <a:endParaRPr lang="en-GB" sz="2000" i="1" dirty="0">
              <a:cs typeface="Times New Roman" panose="02020603050405020304" pitchFamily="18" charset="0"/>
            </a:endParaRPr>
          </a:p>
        </p:txBody>
      </p:sp>
      <p:sp>
        <p:nvSpPr>
          <p:cNvPr id="32" name="Rectangle 31">
            <a:extLst>
              <a:ext uri="{FF2B5EF4-FFF2-40B4-BE49-F238E27FC236}">
                <a16:creationId xmlns:a16="http://schemas.microsoft.com/office/drawing/2014/main" id="{7F4E6F6D-33BE-3BAE-A165-9F5B475A8730}"/>
              </a:ext>
            </a:extLst>
          </p:cNvPr>
          <p:cNvSpPr/>
          <p:nvPr/>
        </p:nvSpPr>
        <p:spPr>
          <a:xfrm>
            <a:off x="4352779" y="5577840"/>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p</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3" name="Rectangle 32">
            <a:extLst>
              <a:ext uri="{FF2B5EF4-FFF2-40B4-BE49-F238E27FC236}">
                <a16:creationId xmlns:a16="http://schemas.microsoft.com/office/drawing/2014/main" id="{4FD8BECF-EAE8-3412-FF86-CE44019437EB}"/>
              </a:ext>
            </a:extLst>
          </p:cNvPr>
          <p:cNvSpPr/>
          <p:nvPr/>
        </p:nvSpPr>
        <p:spPr>
          <a:xfrm>
            <a:off x="4752706" y="5577840"/>
            <a:ext cx="1386376" cy="400110"/>
          </a:xfrm>
          <a:prstGeom prst="rect">
            <a:avLst/>
          </a:prstGeom>
        </p:spPr>
        <p:txBody>
          <a:bodyPr wrap="square">
            <a:spAutoFit/>
          </a:bodyPr>
          <a:lstStyle/>
          <a:p>
            <a:r>
              <a:rPr lang="en-US" sz="2000" dirty="0">
                <a:solidFill>
                  <a:srgbClr val="000000"/>
                </a:solidFill>
                <a:latin typeface="Comic Sans MS" panose="030F0702030302020204" pitchFamily="66" charset="0"/>
              </a:rPr>
              <a:t>0.00137</a:t>
            </a:r>
            <a:endParaRPr lang="en-GB" sz="2000" i="1" dirty="0">
              <a:cs typeface="Times New Roman" panose="02020603050405020304" pitchFamily="18" charset="0"/>
            </a:endParaRPr>
          </a:p>
        </p:txBody>
      </p:sp>
      <p:sp>
        <p:nvSpPr>
          <p:cNvPr id="34" name="Rectangle 33">
            <a:extLst>
              <a:ext uri="{FF2B5EF4-FFF2-40B4-BE49-F238E27FC236}">
                <a16:creationId xmlns:a16="http://schemas.microsoft.com/office/drawing/2014/main" id="{E5164590-4749-A4D1-FB01-90102C6B4A7E}"/>
              </a:ext>
            </a:extLst>
          </p:cNvPr>
          <p:cNvSpPr/>
          <p:nvPr/>
        </p:nvSpPr>
        <p:spPr>
          <a:xfrm>
            <a:off x="5768426" y="5577840"/>
            <a:ext cx="1386376" cy="400110"/>
          </a:xfrm>
          <a:prstGeom prst="rect">
            <a:avLst/>
          </a:prstGeom>
        </p:spPr>
        <p:txBody>
          <a:bodyPr wrap="square">
            <a:spAutoFit/>
          </a:bodyPr>
          <a:lstStyle/>
          <a:p>
            <a:r>
              <a:rPr lang="en-US" sz="2000" dirty="0">
                <a:solidFill>
                  <a:srgbClr val="000000"/>
                </a:solidFill>
                <a:cs typeface="Times New Roman" panose="02020603050405020304" pitchFamily="18" charset="0"/>
              </a:rPr>
              <a:t>= </a:t>
            </a:r>
            <a:r>
              <a:rPr lang="en-US" sz="2000" dirty="0">
                <a:solidFill>
                  <a:srgbClr val="000000"/>
                </a:solidFill>
                <a:latin typeface="Comic Sans MS" panose="030F0702030302020204" pitchFamily="66" charset="0"/>
              </a:rPr>
              <a:t>0.137%</a:t>
            </a:r>
            <a:endParaRPr lang="en-GB" sz="2000" i="1" dirty="0">
              <a:cs typeface="Times New Roman" panose="02020603050405020304" pitchFamily="18" charset="0"/>
            </a:endParaRPr>
          </a:p>
        </p:txBody>
      </p:sp>
      <p:sp>
        <p:nvSpPr>
          <p:cNvPr id="35" name="Rectangle 34">
            <a:extLst>
              <a:ext uri="{FF2B5EF4-FFF2-40B4-BE49-F238E27FC236}">
                <a16:creationId xmlns:a16="http://schemas.microsoft.com/office/drawing/2014/main" id="{86C1013C-19D3-550B-8ABA-36C60A8F7780}"/>
              </a:ext>
            </a:extLst>
          </p:cNvPr>
          <p:cNvSpPr/>
          <p:nvPr/>
        </p:nvSpPr>
        <p:spPr>
          <a:xfrm>
            <a:off x="7258159" y="5577840"/>
            <a:ext cx="1836055" cy="400110"/>
          </a:xfrm>
          <a:prstGeom prst="rect">
            <a:avLst/>
          </a:prstGeom>
        </p:spPr>
        <p:txBody>
          <a:bodyPr wrap="square">
            <a:spAutoFit/>
          </a:bodyPr>
          <a:lstStyle/>
          <a:p>
            <a:r>
              <a:rPr lang="en-US" sz="2000" dirty="0">
                <a:solidFill>
                  <a:srgbClr val="000000"/>
                </a:solidFill>
                <a:latin typeface="Comic Sans MS" panose="030F0702030302020204" pitchFamily="66" charset="0"/>
              </a:rPr>
              <a:t>0.137% </a:t>
            </a:r>
            <a:r>
              <a:rPr lang="en-US" sz="2000" dirty="0">
                <a:solidFill>
                  <a:srgbClr val="000000"/>
                </a:solidFill>
                <a:cs typeface="Times New Roman" panose="02020603050405020304" pitchFamily="18" charset="0"/>
              </a:rPr>
              <a:t>&lt;</a:t>
            </a:r>
            <a:r>
              <a:rPr lang="en-US" sz="2000" dirty="0">
                <a:solidFill>
                  <a:srgbClr val="000000"/>
                </a:solidFill>
                <a:latin typeface="Comic Sans MS" panose="030F0702030302020204" pitchFamily="66" charset="0"/>
              </a:rPr>
              <a:t> 10%</a:t>
            </a:r>
            <a:endParaRPr lang="en-GB" sz="2000" i="1" dirty="0">
              <a:cs typeface="Times New Roman" panose="02020603050405020304" pitchFamily="18" charset="0"/>
            </a:endParaRPr>
          </a:p>
        </p:txBody>
      </p:sp>
      <p:sp>
        <p:nvSpPr>
          <p:cNvPr id="38" name="Rectangle 37">
            <a:extLst>
              <a:ext uri="{FF2B5EF4-FFF2-40B4-BE49-F238E27FC236}">
                <a16:creationId xmlns:a16="http://schemas.microsoft.com/office/drawing/2014/main" id="{7367D1F6-3D08-DB69-2B47-CFBE997BB93B}"/>
              </a:ext>
            </a:extLst>
          </p:cNvPr>
          <p:cNvSpPr/>
          <p:nvPr/>
        </p:nvSpPr>
        <p:spPr>
          <a:xfrm>
            <a:off x="147656" y="5962616"/>
            <a:ext cx="8219289" cy="707886"/>
          </a:xfrm>
          <a:prstGeom prst="rect">
            <a:avLst/>
          </a:prstGeom>
        </p:spPr>
        <p:txBody>
          <a:bodyPr wrap="square">
            <a:spAutoFit/>
          </a:bodyPr>
          <a:lstStyle/>
          <a:p>
            <a:r>
              <a:rPr lang="en-US" sz="2000" dirty="0">
                <a:solidFill>
                  <a:srgbClr val="000000"/>
                </a:solidFill>
                <a:latin typeface="Comic Sans MS" panose="030F0702030302020204" pitchFamily="66" charset="0"/>
              </a:rPr>
              <a:t>Since the p-value is less than the significance level the researcher has enough evidence to reject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0</a:t>
            </a:r>
            <a:endParaRPr lang="en-GB" sz="2000" i="1" baseline="-25000" dirty="0">
              <a:cs typeface="Times New Roman" panose="02020603050405020304" pitchFamily="18" charset="0"/>
            </a:endParaRPr>
          </a:p>
        </p:txBody>
      </p:sp>
      <p:sp>
        <p:nvSpPr>
          <p:cNvPr id="36" name="Rectangle 3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37" name="Rectangle 3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pic>
        <p:nvPicPr>
          <p:cNvPr id="27" name="Picture 26">
            <a:extLst>
              <a:ext uri="{FF2B5EF4-FFF2-40B4-BE49-F238E27FC236}">
                <a16:creationId xmlns:a16="http://schemas.microsoft.com/office/drawing/2014/main" id="{498B2BEA-8A83-D68F-3DF9-0F430065125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 y="3246120"/>
            <a:ext cx="2094178" cy="2743200"/>
          </a:xfrm>
          <a:prstGeom prst="rect">
            <a:avLst/>
          </a:prstGeom>
        </p:spPr>
      </p:pic>
      <p:sp>
        <p:nvSpPr>
          <p:cNvPr id="39" name="Rectangle 38">
            <a:extLst>
              <a:ext uri="{FF2B5EF4-FFF2-40B4-BE49-F238E27FC236}">
                <a16:creationId xmlns:a16="http://schemas.microsoft.com/office/drawing/2014/main" id="{3117470A-EA11-F4B8-0FE3-72B6004C2B88}"/>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41" name="Rectangle 40">
            <a:extLst>
              <a:ext uri="{FF2B5EF4-FFF2-40B4-BE49-F238E27FC236}">
                <a16:creationId xmlns:a16="http://schemas.microsoft.com/office/drawing/2014/main" id="{81490878-8AE6-1DB0-6139-25D5A91B371D}"/>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42" name="Rectangle 41">
            <a:extLst>
              <a:ext uri="{FF2B5EF4-FFF2-40B4-BE49-F238E27FC236}">
                <a16:creationId xmlns:a16="http://schemas.microsoft.com/office/drawing/2014/main" id="{C9BDD0EE-C1F2-338E-EDC3-8872F8B80556}"/>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43" name="Rectangle 42">
            <a:extLst>
              <a:ext uri="{FF2B5EF4-FFF2-40B4-BE49-F238E27FC236}">
                <a16:creationId xmlns:a16="http://schemas.microsoft.com/office/drawing/2014/main" id="{6992EA53-06D4-B75A-EE6F-F8A844B42413}"/>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44" name="Rectangle 43">
            <a:extLst>
              <a:ext uri="{FF2B5EF4-FFF2-40B4-BE49-F238E27FC236}">
                <a16:creationId xmlns:a16="http://schemas.microsoft.com/office/drawing/2014/main" id="{34CB4817-3B08-AFF2-FA29-117C1C2561B4}"/>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45" name="Rectangle 44">
            <a:extLst>
              <a:ext uri="{FF2B5EF4-FFF2-40B4-BE49-F238E27FC236}">
                <a16:creationId xmlns:a16="http://schemas.microsoft.com/office/drawing/2014/main" id="{18D39650-3ACF-A9D1-2C57-98EA64182388}"/>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46" name="Rectangle 45">
            <a:extLst>
              <a:ext uri="{FF2B5EF4-FFF2-40B4-BE49-F238E27FC236}">
                <a16:creationId xmlns:a16="http://schemas.microsoft.com/office/drawing/2014/main" id="{044EBD7D-948E-203E-76FF-4243036A04B4}"/>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47" name="Rectangle 46">
            <a:extLst>
              <a:ext uri="{FF2B5EF4-FFF2-40B4-BE49-F238E27FC236}">
                <a16:creationId xmlns:a16="http://schemas.microsoft.com/office/drawing/2014/main" id="{6DC0DB23-3BB8-2B65-B78A-1BD488939463}"/>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48" name="Rectangle 47">
            <a:extLst>
              <a:ext uri="{FF2B5EF4-FFF2-40B4-BE49-F238E27FC236}">
                <a16:creationId xmlns:a16="http://schemas.microsoft.com/office/drawing/2014/main" id="{BA4AECAD-A633-EF09-60D0-BE83B93E1E97}"/>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49" name="Rectangle 48">
            <a:extLst>
              <a:ext uri="{FF2B5EF4-FFF2-40B4-BE49-F238E27FC236}">
                <a16:creationId xmlns:a16="http://schemas.microsoft.com/office/drawing/2014/main" id="{61867735-A119-48A6-740D-75C536E8AFD2}"/>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50" name="Rectangle 49">
            <a:extLst>
              <a:ext uri="{FF2B5EF4-FFF2-40B4-BE49-F238E27FC236}">
                <a16:creationId xmlns:a16="http://schemas.microsoft.com/office/drawing/2014/main" id="{7EAD3326-A502-D396-37D0-3ACA55E0C196}"/>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1" name="Rectangle 50">
                <a:extLst>
                  <a:ext uri="{FF2B5EF4-FFF2-40B4-BE49-F238E27FC236}">
                    <a16:creationId xmlns:a16="http://schemas.microsoft.com/office/drawing/2014/main" id="{341DE965-D417-F1C2-D058-D2A1C546700A}"/>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51" name="Rectangle 50">
                <a:extLst>
                  <a:ext uri="{FF2B5EF4-FFF2-40B4-BE49-F238E27FC236}">
                    <a16:creationId xmlns:a16="http://schemas.microsoft.com/office/drawing/2014/main" id="{341DE965-D417-F1C2-D058-D2A1C546700A}"/>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4"/>
                <a:stretch>
                  <a:fillRect t="-7576" r="-12048" b="-25758"/>
                </a:stretch>
              </a:blipFill>
            </p:spPr>
            <p:txBody>
              <a:bodyPr/>
              <a:lstStyle/>
              <a:p>
                <a:r>
                  <a:rPr lang="en-GB">
                    <a:noFill/>
                  </a:rPr>
                  <a:t> </a:t>
                </a:r>
              </a:p>
            </p:txBody>
          </p:sp>
        </mc:Fallback>
      </mc:AlternateContent>
      <p:sp>
        <p:nvSpPr>
          <p:cNvPr id="52" name="Rectangle 51">
            <a:extLst>
              <a:ext uri="{FF2B5EF4-FFF2-40B4-BE49-F238E27FC236}">
                <a16:creationId xmlns:a16="http://schemas.microsoft.com/office/drawing/2014/main" id="{E73D05B0-76D8-A85C-4AB5-2C6BFA191781}"/>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53" name="Rectangle 52">
            <a:extLst>
              <a:ext uri="{FF2B5EF4-FFF2-40B4-BE49-F238E27FC236}">
                <a16:creationId xmlns:a16="http://schemas.microsoft.com/office/drawing/2014/main" id="{6CBDD84B-8D00-EF2C-36F9-2D7E1733B9FA}"/>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54" name="Rectangle 53">
            <a:extLst>
              <a:ext uri="{FF2B5EF4-FFF2-40B4-BE49-F238E27FC236}">
                <a16:creationId xmlns:a16="http://schemas.microsoft.com/office/drawing/2014/main" id="{2D6CFD36-B1DA-DF58-2763-4D9F1B3D67B9}"/>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55" name="Rectangle 54">
            <a:extLst>
              <a:ext uri="{FF2B5EF4-FFF2-40B4-BE49-F238E27FC236}">
                <a16:creationId xmlns:a16="http://schemas.microsoft.com/office/drawing/2014/main" id="{9A8824C3-6A79-3DFF-746D-E865D7674909}"/>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56" name="Rectangle 55">
            <a:extLst>
              <a:ext uri="{FF2B5EF4-FFF2-40B4-BE49-F238E27FC236}">
                <a16:creationId xmlns:a16="http://schemas.microsoft.com/office/drawing/2014/main" id="{2E075570-3E80-16F2-F36F-4AEA88E90289}"/>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57" name="Rectangle 56">
            <a:extLst>
              <a:ext uri="{FF2B5EF4-FFF2-40B4-BE49-F238E27FC236}">
                <a16:creationId xmlns:a16="http://schemas.microsoft.com/office/drawing/2014/main" id="{9FCFF39F-0462-1F16-0715-8B81B6DFD55D}"/>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58" name="Rectangle 57">
            <a:extLst>
              <a:ext uri="{FF2B5EF4-FFF2-40B4-BE49-F238E27FC236}">
                <a16:creationId xmlns:a16="http://schemas.microsoft.com/office/drawing/2014/main" id="{FD19E557-5121-7489-A56B-6359E08D8BB0}"/>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59" name="Rectangle 58">
            <a:extLst>
              <a:ext uri="{FF2B5EF4-FFF2-40B4-BE49-F238E27FC236}">
                <a16:creationId xmlns:a16="http://schemas.microsoft.com/office/drawing/2014/main" id="{E7C80570-27C9-775C-8BD7-4E21DC412B31}"/>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60" name="Rectangle 59">
            <a:extLst>
              <a:ext uri="{FF2B5EF4-FFF2-40B4-BE49-F238E27FC236}">
                <a16:creationId xmlns:a16="http://schemas.microsoft.com/office/drawing/2014/main" id="{628A26D8-FD05-11DB-A3BC-BC2519DF78E0}"/>
              </a:ext>
            </a:extLst>
          </p:cNvPr>
          <p:cNvSpPr/>
          <p:nvPr/>
        </p:nvSpPr>
        <p:spPr>
          <a:xfrm>
            <a:off x="3036268" y="5257800"/>
            <a:ext cx="3337429"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Calculate</a:t>
            </a:r>
            <a:endParaRPr lang="en-GB" sz="2000" dirty="0"/>
          </a:p>
        </p:txBody>
      </p:sp>
      <p:sp>
        <p:nvSpPr>
          <p:cNvPr id="61" name="Rectangle 60">
            <a:extLst>
              <a:ext uri="{FF2B5EF4-FFF2-40B4-BE49-F238E27FC236}">
                <a16:creationId xmlns:a16="http://schemas.microsoft.com/office/drawing/2014/main" id="{4D2BF530-B92F-FB11-2280-21AD2F0FBC04}"/>
              </a:ext>
            </a:extLst>
          </p:cNvPr>
          <p:cNvSpPr/>
          <p:nvPr/>
        </p:nvSpPr>
        <p:spPr>
          <a:xfrm>
            <a:off x="6184518" y="5257800"/>
            <a:ext cx="991014" cy="400110"/>
          </a:xfrm>
          <a:prstGeom prst="rect">
            <a:avLst/>
          </a:prstGeom>
        </p:spPr>
        <p:txBody>
          <a:bodyPr wrap="square">
            <a:spAutoFit/>
          </a:bodyPr>
          <a:lstStyle/>
          <a:p>
            <a:r>
              <a:rPr lang="en-US" sz="2000" dirty="0">
                <a:latin typeface="+mn-lt"/>
              </a:rPr>
              <a:t>Enter</a:t>
            </a:r>
          </a:p>
        </p:txBody>
      </p:sp>
    </p:spTree>
    <p:extLst>
      <p:ext uri="{BB962C8B-B14F-4D97-AF65-F5344CB8AC3E}">
        <p14:creationId xmlns:p14="http://schemas.microsoft.com/office/powerpoint/2010/main" val="255789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6" name="Rectangle 5">
            <a:extLst>
              <a:ext uri="{FF2B5EF4-FFF2-40B4-BE49-F238E27FC236}">
                <a16:creationId xmlns:a16="http://schemas.microsoft.com/office/drawing/2014/main" id="{264C1785-0851-CE98-B0AD-ABCC75D155B1}"/>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7" name="Rectangle 6">
            <a:extLst>
              <a:ext uri="{FF2B5EF4-FFF2-40B4-BE49-F238E27FC236}">
                <a16:creationId xmlns:a16="http://schemas.microsoft.com/office/drawing/2014/main" id="{47412415-1C84-C659-7271-C6E955AC8EF3}"/>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pic>
        <p:nvPicPr>
          <p:cNvPr id="2" name="Picture 1">
            <a:extLst>
              <a:ext uri="{FF2B5EF4-FFF2-40B4-BE49-F238E27FC236}">
                <a16:creationId xmlns:a16="http://schemas.microsoft.com/office/drawing/2014/main" id="{15290B74-A81E-6BCA-6AA3-640EB751869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107474" cy="2743200"/>
          </a:xfrm>
          <a:prstGeom prst="rect">
            <a:avLst/>
          </a:prstGeom>
        </p:spPr>
      </p:pic>
      <p:sp>
        <p:nvSpPr>
          <p:cNvPr id="4" name="Rectangle 3">
            <a:extLst>
              <a:ext uri="{FF2B5EF4-FFF2-40B4-BE49-F238E27FC236}">
                <a16:creationId xmlns:a16="http://schemas.microsoft.com/office/drawing/2014/main" id="{11CFD989-7491-FCB1-6865-CB8EDBF66BA8}"/>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8" name="Rectangle 7">
            <a:extLst>
              <a:ext uri="{FF2B5EF4-FFF2-40B4-BE49-F238E27FC236}">
                <a16:creationId xmlns:a16="http://schemas.microsoft.com/office/drawing/2014/main" id="{C64F8450-278C-F66F-330C-EFEC0F022A20}"/>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9" name="Rectangle 8">
            <a:extLst>
              <a:ext uri="{FF2B5EF4-FFF2-40B4-BE49-F238E27FC236}">
                <a16:creationId xmlns:a16="http://schemas.microsoft.com/office/drawing/2014/main" id="{639316CD-A597-A192-2CC6-D349A99CA2A2}"/>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16" name="Rectangle 15">
            <a:extLst>
              <a:ext uri="{FF2B5EF4-FFF2-40B4-BE49-F238E27FC236}">
                <a16:creationId xmlns:a16="http://schemas.microsoft.com/office/drawing/2014/main" id="{F71285FC-7F72-7F0D-B15E-D53A5C9F2E3D}"/>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Tree>
    <p:extLst>
      <p:ext uri="{BB962C8B-B14F-4D97-AF65-F5344CB8AC3E}">
        <p14:creationId xmlns:p14="http://schemas.microsoft.com/office/powerpoint/2010/main" val="204713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4" grpId="0"/>
      <p:bldP spid="8" grpId="0"/>
      <p:bldP spid="9"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8" name="Text Box 9">
            <a:extLst>
              <a:ext uri="{FF2B5EF4-FFF2-40B4-BE49-F238E27FC236}">
                <a16:creationId xmlns:a16="http://schemas.microsoft.com/office/drawing/2014/main" id="{7221C09F-5D69-AF29-06DE-018947C0DBA7}"/>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9" name="Rectangle 8">
            <a:extLst>
              <a:ext uri="{FF2B5EF4-FFF2-40B4-BE49-F238E27FC236}">
                <a16:creationId xmlns:a16="http://schemas.microsoft.com/office/drawing/2014/main" id="{4D091CE4-A4BF-350C-3DA1-E36B5F603644}"/>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6" name="Rectangle 15">
            <a:extLst>
              <a:ext uri="{FF2B5EF4-FFF2-40B4-BE49-F238E27FC236}">
                <a16:creationId xmlns:a16="http://schemas.microsoft.com/office/drawing/2014/main" id="{767E288A-18A7-498D-F429-731CF6E45B6E}"/>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pic>
        <p:nvPicPr>
          <p:cNvPr id="6" name="Picture 5">
            <a:extLst>
              <a:ext uri="{FF2B5EF4-FFF2-40B4-BE49-F238E27FC236}">
                <a16:creationId xmlns:a16="http://schemas.microsoft.com/office/drawing/2014/main" id="{46B7C90B-DC49-6B17-3C91-6974643F922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098766" cy="2743200"/>
          </a:xfrm>
          <a:prstGeom prst="rect">
            <a:avLst/>
          </a:prstGeom>
        </p:spPr>
      </p:pic>
      <p:sp>
        <p:nvSpPr>
          <p:cNvPr id="7" name="Rectangle 6">
            <a:extLst>
              <a:ext uri="{FF2B5EF4-FFF2-40B4-BE49-F238E27FC236}">
                <a16:creationId xmlns:a16="http://schemas.microsoft.com/office/drawing/2014/main" id="{3EF5727D-04D5-146C-4BC9-DE4A7D10D687}"/>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1" name="Rectangle 10">
            <a:extLst>
              <a:ext uri="{FF2B5EF4-FFF2-40B4-BE49-F238E27FC236}">
                <a16:creationId xmlns:a16="http://schemas.microsoft.com/office/drawing/2014/main" id="{604E8334-00E2-C53E-55C0-2F18D07A4EDF}"/>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7" name="Rectangle 16">
            <a:extLst>
              <a:ext uri="{FF2B5EF4-FFF2-40B4-BE49-F238E27FC236}">
                <a16:creationId xmlns:a16="http://schemas.microsoft.com/office/drawing/2014/main" id="{AA23A96E-9A4D-ABF5-16B9-5ACEC128B4C0}"/>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18" name="Rectangle 17">
            <a:extLst>
              <a:ext uri="{FF2B5EF4-FFF2-40B4-BE49-F238E27FC236}">
                <a16:creationId xmlns:a16="http://schemas.microsoft.com/office/drawing/2014/main" id="{BAE6611E-03EB-1F90-1FF6-CC0DB54ACBEE}"/>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9" name="Rectangle 18">
            <a:extLst>
              <a:ext uri="{FF2B5EF4-FFF2-40B4-BE49-F238E27FC236}">
                <a16:creationId xmlns:a16="http://schemas.microsoft.com/office/drawing/2014/main" id="{8266999B-94BB-A426-B44A-CADDE7AD8F4F}"/>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Tree>
    <p:extLst>
      <p:ext uri="{BB962C8B-B14F-4D97-AF65-F5344CB8AC3E}">
        <p14:creationId xmlns:p14="http://schemas.microsoft.com/office/powerpoint/2010/main" val="27828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7" name="Text Box 9">
            <a:extLst>
              <a:ext uri="{FF2B5EF4-FFF2-40B4-BE49-F238E27FC236}">
                <a16:creationId xmlns:a16="http://schemas.microsoft.com/office/drawing/2014/main" id="{94FCE76F-D182-9484-6E18-3A14F23465D6}"/>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8" name="Rectangle 7">
            <a:extLst>
              <a:ext uri="{FF2B5EF4-FFF2-40B4-BE49-F238E27FC236}">
                <a16:creationId xmlns:a16="http://schemas.microsoft.com/office/drawing/2014/main" id="{F90D99C6-14B4-8012-10FC-BFAA9392AB41}"/>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6" name="Rectangle 15">
            <a:extLst>
              <a:ext uri="{FF2B5EF4-FFF2-40B4-BE49-F238E27FC236}">
                <a16:creationId xmlns:a16="http://schemas.microsoft.com/office/drawing/2014/main" id="{769201FC-435C-2B9B-C71B-66C38376E16F}"/>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pic>
        <p:nvPicPr>
          <p:cNvPr id="9" name="Picture 8">
            <a:extLst>
              <a:ext uri="{FF2B5EF4-FFF2-40B4-BE49-F238E27FC236}">
                <a16:creationId xmlns:a16="http://schemas.microsoft.com/office/drawing/2014/main" id="{40214AFF-B8B0-E8F2-0EB3-3BFB0042C1A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105450" cy="2743200"/>
          </a:xfrm>
          <a:prstGeom prst="rect">
            <a:avLst/>
          </a:prstGeom>
        </p:spPr>
      </p:pic>
      <p:sp>
        <p:nvSpPr>
          <p:cNvPr id="17" name="Rectangle 16">
            <a:extLst>
              <a:ext uri="{FF2B5EF4-FFF2-40B4-BE49-F238E27FC236}">
                <a16:creationId xmlns:a16="http://schemas.microsoft.com/office/drawing/2014/main" id="{2D1D9490-0623-597A-E1B0-2196EFF945E1}"/>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18" name="Rectangle 17">
            <a:extLst>
              <a:ext uri="{FF2B5EF4-FFF2-40B4-BE49-F238E27FC236}">
                <a16:creationId xmlns:a16="http://schemas.microsoft.com/office/drawing/2014/main" id="{5C1FE5F9-C8DB-668B-7A77-69FF05EDACC2}"/>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19" name="Rectangle 18">
            <a:extLst>
              <a:ext uri="{FF2B5EF4-FFF2-40B4-BE49-F238E27FC236}">
                <a16:creationId xmlns:a16="http://schemas.microsoft.com/office/drawing/2014/main" id="{04F6EEFA-1125-31D9-3A23-81F16F0F53D1}"/>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0" name="Rectangle 19">
            <a:extLst>
              <a:ext uri="{FF2B5EF4-FFF2-40B4-BE49-F238E27FC236}">
                <a16:creationId xmlns:a16="http://schemas.microsoft.com/office/drawing/2014/main" id="{0DB6E6AA-B71E-2A03-5842-5AE317714739}"/>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1" name="Rectangle 20">
            <a:extLst>
              <a:ext uri="{FF2B5EF4-FFF2-40B4-BE49-F238E27FC236}">
                <a16:creationId xmlns:a16="http://schemas.microsoft.com/office/drawing/2014/main" id="{F880A768-2162-39E1-5CEA-51897C5AA199}"/>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2" name="Rectangle 21">
            <a:extLst>
              <a:ext uri="{FF2B5EF4-FFF2-40B4-BE49-F238E27FC236}">
                <a16:creationId xmlns:a16="http://schemas.microsoft.com/office/drawing/2014/main" id="{EC6C1BEF-349C-AD6B-8D5D-64FAFA63A0AE}"/>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3" name="Rectangle 22">
            <a:extLst>
              <a:ext uri="{FF2B5EF4-FFF2-40B4-BE49-F238E27FC236}">
                <a16:creationId xmlns:a16="http://schemas.microsoft.com/office/drawing/2014/main" id="{ADFE1513-516E-A01C-0397-3EF1EB86EDB8}"/>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Tree>
    <p:extLst>
      <p:ext uri="{BB962C8B-B14F-4D97-AF65-F5344CB8AC3E}">
        <p14:creationId xmlns:p14="http://schemas.microsoft.com/office/powerpoint/2010/main" val="380175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9" name="Text Box 9">
            <a:extLst>
              <a:ext uri="{FF2B5EF4-FFF2-40B4-BE49-F238E27FC236}">
                <a16:creationId xmlns:a16="http://schemas.microsoft.com/office/drawing/2014/main" id="{77B814E3-5AF6-60B2-7CFF-0F3E8BFC2771}"/>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6" name="Rectangle 15">
            <a:extLst>
              <a:ext uri="{FF2B5EF4-FFF2-40B4-BE49-F238E27FC236}">
                <a16:creationId xmlns:a16="http://schemas.microsoft.com/office/drawing/2014/main" id="{064AA310-F811-B737-FD62-73806A5F13AE}"/>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8" name="Rectangle 17">
            <a:extLst>
              <a:ext uri="{FF2B5EF4-FFF2-40B4-BE49-F238E27FC236}">
                <a16:creationId xmlns:a16="http://schemas.microsoft.com/office/drawing/2014/main" id="{F69616FA-6C5E-4645-ECD8-383BE0420C8B}"/>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pic>
        <p:nvPicPr>
          <p:cNvPr id="17" name="Picture 16">
            <a:extLst>
              <a:ext uri="{FF2B5EF4-FFF2-40B4-BE49-F238E27FC236}">
                <a16:creationId xmlns:a16="http://schemas.microsoft.com/office/drawing/2014/main" id="{A6C9313B-825F-8DCE-11DF-824D9930779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109486" cy="2743200"/>
          </a:xfrm>
          <a:prstGeom prst="rect">
            <a:avLst/>
          </a:prstGeom>
        </p:spPr>
      </p:pic>
      <p:sp>
        <p:nvSpPr>
          <p:cNvPr id="19" name="Rectangle 18">
            <a:extLst>
              <a:ext uri="{FF2B5EF4-FFF2-40B4-BE49-F238E27FC236}">
                <a16:creationId xmlns:a16="http://schemas.microsoft.com/office/drawing/2014/main" id="{3D6CA25A-06D3-8931-9BD6-449161842194}"/>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20" name="Rectangle 19">
            <a:extLst>
              <a:ext uri="{FF2B5EF4-FFF2-40B4-BE49-F238E27FC236}">
                <a16:creationId xmlns:a16="http://schemas.microsoft.com/office/drawing/2014/main" id="{732E8D5C-2AE2-A9A2-165A-95E83403800B}"/>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21" name="Rectangle 20">
            <a:extLst>
              <a:ext uri="{FF2B5EF4-FFF2-40B4-BE49-F238E27FC236}">
                <a16:creationId xmlns:a16="http://schemas.microsoft.com/office/drawing/2014/main" id="{8B2C42CF-075C-B974-326C-80C2CCFEE637}"/>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22" name="Rectangle 21">
            <a:extLst>
              <a:ext uri="{FF2B5EF4-FFF2-40B4-BE49-F238E27FC236}">
                <a16:creationId xmlns:a16="http://schemas.microsoft.com/office/drawing/2014/main" id="{91B95ACF-93FB-F6F3-8BAD-3D805BE9C8E5}"/>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3" name="Rectangle 22">
            <a:extLst>
              <a:ext uri="{FF2B5EF4-FFF2-40B4-BE49-F238E27FC236}">
                <a16:creationId xmlns:a16="http://schemas.microsoft.com/office/drawing/2014/main" id="{CD0D029F-513E-5325-F3F9-0D165949B5A4}"/>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4" name="Rectangle 23">
            <a:extLst>
              <a:ext uri="{FF2B5EF4-FFF2-40B4-BE49-F238E27FC236}">
                <a16:creationId xmlns:a16="http://schemas.microsoft.com/office/drawing/2014/main" id="{3222360F-D993-F698-5529-09DC97CD91A8}"/>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5" name="Rectangle 24">
            <a:extLst>
              <a:ext uri="{FF2B5EF4-FFF2-40B4-BE49-F238E27FC236}">
                <a16:creationId xmlns:a16="http://schemas.microsoft.com/office/drawing/2014/main" id="{B5A18AAD-DC7C-CC1D-0035-2AEF60BE9074}"/>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6" name="Rectangle 25">
            <a:extLst>
              <a:ext uri="{FF2B5EF4-FFF2-40B4-BE49-F238E27FC236}">
                <a16:creationId xmlns:a16="http://schemas.microsoft.com/office/drawing/2014/main" id="{00FB200B-0AE9-E924-72AD-5ABC31848561}"/>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27" name="Rectangle 26">
            <a:extLst>
              <a:ext uri="{FF2B5EF4-FFF2-40B4-BE49-F238E27FC236}">
                <a16:creationId xmlns:a16="http://schemas.microsoft.com/office/drawing/2014/main" id="{C375C50B-59F6-10F3-2F91-4B73CA910FDF}"/>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Tree>
    <p:extLst>
      <p:ext uri="{BB962C8B-B14F-4D97-AF65-F5344CB8AC3E}">
        <p14:creationId xmlns:p14="http://schemas.microsoft.com/office/powerpoint/2010/main" val="97255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7" name="Text Box 9">
            <a:extLst>
              <a:ext uri="{FF2B5EF4-FFF2-40B4-BE49-F238E27FC236}">
                <a16:creationId xmlns:a16="http://schemas.microsoft.com/office/drawing/2014/main" id="{5D46F8DC-782F-6D3E-26B1-5E89AB673D29}"/>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8" name="Rectangle 17">
            <a:extLst>
              <a:ext uri="{FF2B5EF4-FFF2-40B4-BE49-F238E27FC236}">
                <a16:creationId xmlns:a16="http://schemas.microsoft.com/office/drawing/2014/main" id="{899BE0D0-4DD3-52B0-2163-B2B4D7487C84}"/>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20" name="Rectangle 19">
            <a:extLst>
              <a:ext uri="{FF2B5EF4-FFF2-40B4-BE49-F238E27FC236}">
                <a16:creationId xmlns:a16="http://schemas.microsoft.com/office/drawing/2014/main" id="{A6736445-C6A5-DED9-D7D2-E5616FB54EF1}"/>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pic>
        <p:nvPicPr>
          <p:cNvPr id="11" name="Picture 10">
            <a:extLst>
              <a:ext uri="{FF2B5EF4-FFF2-40B4-BE49-F238E27FC236}">
                <a16:creationId xmlns:a16="http://schemas.microsoft.com/office/drawing/2014/main" id="{C36D793C-E670-431E-B782-93A166A1A10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1480" y="3246120"/>
            <a:ext cx="2100805" cy="2743200"/>
          </a:xfrm>
          <a:prstGeom prst="rect">
            <a:avLst/>
          </a:prstGeom>
        </p:spPr>
      </p:pic>
      <p:sp>
        <p:nvSpPr>
          <p:cNvPr id="19" name="Rectangle 18">
            <a:extLst>
              <a:ext uri="{FF2B5EF4-FFF2-40B4-BE49-F238E27FC236}">
                <a16:creationId xmlns:a16="http://schemas.microsoft.com/office/drawing/2014/main" id="{BC5106BF-6A4E-E1EB-CCB5-17F646C26183}"/>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22" name="Rectangle 21">
            <a:extLst>
              <a:ext uri="{FF2B5EF4-FFF2-40B4-BE49-F238E27FC236}">
                <a16:creationId xmlns:a16="http://schemas.microsoft.com/office/drawing/2014/main" id="{26C428A3-DA95-65D0-98A8-159DA187807D}"/>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23" name="Rectangle 22">
            <a:extLst>
              <a:ext uri="{FF2B5EF4-FFF2-40B4-BE49-F238E27FC236}">
                <a16:creationId xmlns:a16="http://schemas.microsoft.com/office/drawing/2014/main" id="{7D88630A-70C6-8C05-7074-BF807D2AD0B1}"/>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24" name="Rectangle 23">
            <a:extLst>
              <a:ext uri="{FF2B5EF4-FFF2-40B4-BE49-F238E27FC236}">
                <a16:creationId xmlns:a16="http://schemas.microsoft.com/office/drawing/2014/main" id="{CD808613-B55C-6FA0-D3A2-5A036D179BC6}"/>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5" name="Rectangle 24">
            <a:extLst>
              <a:ext uri="{FF2B5EF4-FFF2-40B4-BE49-F238E27FC236}">
                <a16:creationId xmlns:a16="http://schemas.microsoft.com/office/drawing/2014/main" id="{1241F36D-1443-B7F8-C108-6B148194BA5F}"/>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6" name="Rectangle 25">
            <a:extLst>
              <a:ext uri="{FF2B5EF4-FFF2-40B4-BE49-F238E27FC236}">
                <a16:creationId xmlns:a16="http://schemas.microsoft.com/office/drawing/2014/main" id="{75C363B6-696C-ACA1-630E-B99B443B7E99}"/>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7" name="Rectangle 26">
            <a:extLst>
              <a:ext uri="{FF2B5EF4-FFF2-40B4-BE49-F238E27FC236}">
                <a16:creationId xmlns:a16="http://schemas.microsoft.com/office/drawing/2014/main" id="{3A3D7FB2-F036-B588-E078-FBBC7C421E23}"/>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8" name="Rectangle 27">
            <a:extLst>
              <a:ext uri="{FF2B5EF4-FFF2-40B4-BE49-F238E27FC236}">
                <a16:creationId xmlns:a16="http://schemas.microsoft.com/office/drawing/2014/main" id="{8DAC70CE-69D2-F6DB-7B83-0CCDCCAD0F8C}"/>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29" name="Rectangle 28">
            <a:extLst>
              <a:ext uri="{FF2B5EF4-FFF2-40B4-BE49-F238E27FC236}">
                <a16:creationId xmlns:a16="http://schemas.microsoft.com/office/drawing/2014/main" id="{0064C31B-16C0-425C-3F6F-CD5B4CE207FA}"/>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30" name="Rectangle 29">
            <a:extLst>
              <a:ext uri="{FF2B5EF4-FFF2-40B4-BE49-F238E27FC236}">
                <a16:creationId xmlns:a16="http://schemas.microsoft.com/office/drawing/2014/main" id="{212D9EFB-0DCA-A3C8-881D-641C2DC3A860}"/>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B3E3A581-9B2B-EA4C-0D79-2C864B21176A}"/>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2" name="Rectangle 31">
                <a:extLst>
                  <a:ext uri="{FF2B5EF4-FFF2-40B4-BE49-F238E27FC236}">
                    <a16:creationId xmlns:a16="http://schemas.microsoft.com/office/drawing/2014/main" id="{26FD8873-76AE-7CC1-F3E5-4D07D2ED3F7F}"/>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32" name="Rectangle 31">
                <a:extLst>
                  <a:ext uri="{FF2B5EF4-FFF2-40B4-BE49-F238E27FC236}">
                    <a16:creationId xmlns:a16="http://schemas.microsoft.com/office/drawing/2014/main" id="{26FD8873-76AE-7CC1-F3E5-4D07D2ED3F7F}"/>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3"/>
                <a:stretch>
                  <a:fillRect t="-7576" r="-12048" b="-25758"/>
                </a:stretch>
              </a:blipFill>
            </p:spPr>
            <p:txBody>
              <a:bodyPr/>
              <a:lstStyle/>
              <a:p>
                <a:r>
                  <a:rPr lang="en-GB">
                    <a:noFill/>
                  </a:rPr>
                  <a:t> </a:t>
                </a:r>
              </a:p>
            </p:txBody>
          </p:sp>
        </mc:Fallback>
      </mc:AlternateContent>
      <p:sp>
        <p:nvSpPr>
          <p:cNvPr id="33" name="Rectangle 32">
            <a:extLst>
              <a:ext uri="{FF2B5EF4-FFF2-40B4-BE49-F238E27FC236}">
                <a16:creationId xmlns:a16="http://schemas.microsoft.com/office/drawing/2014/main" id="{C78F8B71-01E5-A086-44D2-FD784C03C6A3}"/>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34" name="Rectangle 33">
            <a:extLst>
              <a:ext uri="{FF2B5EF4-FFF2-40B4-BE49-F238E27FC236}">
                <a16:creationId xmlns:a16="http://schemas.microsoft.com/office/drawing/2014/main" id="{8D522A2F-3F72-593C-C677-E68A39FA07D7}"/>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5" name="Rectangle 34">
            <a:extLst>
              <a:ext uri="{FF2B5EF4-FFF2-40B4-BE49-F238E27FC236}">
                <a16:creationId xmlns:a16="http://schemas.microsoft.com/office/drawing/2014/main" id="{6F5BA0AE-B224-7DBE-AC43-654039B2A498}"/>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36" name="Rectangle 35">
            <a:extLst>
              <a:ext uri="{FF2B5EF4-FFF2-40B4-BE49-F238E27FC236}">
                <a16:creationId xmlns:a16="http://schemas.microsoft.com/office/drawing/2014/main" id="{3F045688-F7F8-958B-4ECC-C8E89DF06AB2}"/>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7" name="Rectangle 36">
            <a:extLst>
              <a:ext uri="{FF2B5EF4-FFF2-40B4-BE49-F238E27FC236}">
                <a16:creationId xmlns:a16="http://schemas.microsoft.com/office/drawing/2014/main" id="{BC31F754-7740-6DB0-6259-153AE8581B4A}"/>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38" name="Rectangle 37">
            <a:extLst>
              <a:ext uri="{FF2B5EF4-FFF2-40B4-BE49-F238E27FC236}">
                <a16:creationId xmlns:a16="http://schemas.microsoft.com/office/drawing/2014/main" id="{6394F283-C82A-509E-C17C-C694D71243A3}"/>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39" name="Rectangle 38">
            <a:extLst>
              <a:ext uri="{FF2B5EF4-FFF2-40B4-BE49-F238E27FC236}">
                <a16:creationId xmlns:a16="http://schemas.microsoft.com/office/drawing/2014/main" id="{02C00B26-1CEF-A908-68CB-8B93DE1FE41A}"/>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40" name="Rectangle 39">
            <a:extLst>
              <a:ext uri="{FF2B5EF4-FFF2-40B4-BE49-F238E27FC236}">
                <a16:creationId xmlns:a16="http://schemas.microsoft.com/office/drawing/2014/main" id="{D2A75746-97A2-5A3F-CA20-15E75902187B}"/>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&gt;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Tree>
    <p:extLst>
      <p:ext uri="{BB962C8B-B14F-4D97-AF65-F5344CB8AC3E}">
        <p14:creationId xmlns:p14="http://schemas.microsoft.com/office/powerpoint/2010/main" val="200242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39" grpId="0"/>
      <p:bldP spid="4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a:extLst>
              <a:ext uri="{FF2B5EF4-FFF2-40B4-BE49-F238E27FC236}">
                <a16:creationId xmlns:a16="http://schemas.microsoft.com/office/drawing/2014/main" id="{79CC8E8E-9CFF-3B35-7157-7952183CE61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5143" y="3134301"/>
            <a:ext cx="2105450"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7" name="Rectangle 16">
            <a:extLst>
              <a:ext uri="{FF2B5EF4-FFF2-40B4-BE49-F238E27FC236}">
                <a16:creationId xmlns:a16="http://schemas.microsoft.com/office/drawing/2014/main" id="{3F6FD308-7C6E-F332-FA7B-833A00F481B6}"/>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9" name="Rectangle 18">
            <a:extLst>
              <a:ext uri="{FF2B5EF4-FFF2-40B4-BE49-F238E27FC236}">
                <a16:creationId xmlns:a16="http://schemas.microsoft.com/office/drawing/2014/main" id="{FEB9B467-BAAC-697B-450E-9ACF9D5591DB}"/>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
        <p:nvSpPr>
          <p:cNvPr id="20" name="Text Box 9">
            <a:extLst>
              <a:ext uri="{FF2B5EF4-FFF2-40B4-BE49-F238E27FC236}">
                <a16:creationId xmlns:a16="http://schemas.microsoft.com/office/drawing/2014/main" id="{EB7AF134-581E-6549-E171-C30906C34FEF}"/>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32" name="Rectangle 31">
            <a:extLst>
              <a:ext uri="{FF2B5EF4-FFF2-40B4-BE49-F238E27FC236}">
                <a16:creationId xmlns:a16="http://schemas.microsoft.com/office/drawing/2014/main" id="{3231AE80-4065-3544-DF68-B67769A752CD}"/>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33" name="Rectangle 32">
            <a:extLst>
              <a:ext uri="{FF2B5EF4-FFF2-40B4-BE49-F238E27FC236}">
                <a16:creationId xmlns:a16="http://schemas.microsoft.com/office/drawing/2014/main" id="{AD393EAE-7434-23A5-72C9-2A615B1BA40F}"/>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34" name="Rectangle 33">
            <a:extLst>
              <a:ext uri="{FF2B5EF4-FFF2-40B4-BE49-F238E27FC236}">
                <a16:creationId xmlns:a16="http://schemas.microsoft.com/office/drawing/2014/main" id="{61064A16-A13F-41F2-5809-9FAFE90D62A9}"/>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35" name="Rectangle 34">
            <a:extLst>
              <a:ext uri="{FF2B5EF4-FFF2-40B4-BE49-F238E27FC236}">
                <a16:creationId xmlns:a16="http://schemas.microsoft.com/office/drawing/2014/main" id="{A9FAB7D2-60E7-EE1C-E37C-CDB58B5AD002}"/>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36" name="Rectangle 35">
            <a:extLst>
              <a:ext uri="{FF2B5EF4-FFF2-40B4-BE49-F238E27FC236}">
                <a16:creationId xmlns:a16="http://schemas.microsoft.com/office/drawing/2014/main" id="{DA6C20B1-02CE-A4FD-DF95-12350BD8CE16}"/>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37" name="Rectangle 36">
            <a:extLst>
              <a:ext uri="{FF2B5EF4-FFF2-40B4-BE49-F238E27FC236}">
                <a16:creationId xmlns:a16="http://schemas.microsoft.com/office/drawing/2014/main" id="{DC32E403-ACE7-AC07-68F6-638B9BECE702}"/>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8" name="Rectangle 37">
            <a:extLst>
              <a:ext uri="{FF2B5EF4-FFF2-40B4-BE49-F238E27FC236}">
                <a16:creationId xmlns:a16="http://schemas.microsoft.com/office/drawing/2014/main" id="{D6BBAD76-02BC-9808-9C8B-C595FDD3278F}"/>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39" name="Rectangle 38">
            <a:extLst>
              <a:ext uri="{FF2B5EF4-FFF2-40B4-BE49-F238E27FC236}">
                <a16:creationId xmlns:a16="http://schemas.microsoft.com/office/drawing/2014/main" id="{274C4693-EBB6-2F8F-188D-787AA0146887}"/>
              </a:ext>
            </a:extLst>
          </p:cNvPr>
          <p:cNvSpPr/>
          <p:nvPr/>
        </p:nvSpPr>
        <p:spPr>
          <a:xfrm>
            <a:off x="6217895" y="3657600"/>
            <a:ext cx="2981632"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over to TESTS</a:t>
            </a:r>
            <a:endParaRPr lang="en-GB" sz="2000" dirty="0"/>
          </a:p>
        </p:txBody>
      </p:sp>
      <p:sp>
        <p:nvSpPr>
          <p:cNvPr id="40" name="Rectangle 39">
            <a:extLst>
              <a:ext uri="{FF2B5EF4-FFF2-40B4-BE49-F238E27FC236}">
                <a16:creationId xmlns:a16="http://schemas.microsoft.com/office/drawing/2014/main" id="{D1FA4CFD-27F3-6D87-1D97-0B0C13144C96}"/>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41" name="Rectangle 40">
            <a:extLst>
              <a:ext uri="{FF2B5EF4-FFF2-40B4-BE49-F238E27FC236}">
                <a16:creationId xmlns:a16="http://schemas.microsoft.com/office/drawing/2014/main" id="{58BBDC98-4ED9-3294-4335-8D71D358ACBF}"/>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42" name="Rectangle 41">
            <a:extLst>
              <a:ext uri="{FF2B5EF4-FFF2-40B4-BE49-F238E27FC236}">
                <a16:creationId xmlns:a16="http://schemas.microsoft.com/office/drawing/2014/main" id="{E27A3011-7BB8-7E9A-7FEB-5DDE262BF274}"/>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55</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3" name="Rectangle 42">
                <a:extLst>
                  <a:ext uri="{FF2B5EF4-FFF2-40B4-BE49-F238E27FC236}">
                    <a16:creationId xmlns:a16="http://schemas.microsoft.com/office/drawing/2014/main" id="{CF739870-A954-7522-0D52-5D740CF38C4B}"/>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43" name="Rectangle 42">
                <a:extLst>
                  <a:ext uri="{FF2B5EF4-FFF2-40B4-BE49-F238E27FC236}">
                    <a16:creationId xmlns:a16="http://schemas.microsoft.com/office/drawing/2014/main" id="{CF739870-A954-7522-0D52-5D740CF38C4B}"/>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3"/>
                <a:stretch>
                  <a:fillRect t="-7576" r="-12048" b="-25758"/>
                </a:stretch>
              </a:blipFill>
            </p:spPr>
            <p:txBody>
              <a:bodyPr/>
              <a:lstStyle/>
              <a:p>
                <a:r>
                  <a:rPr lang="en-GB">
                    <a:noFill/>
                  </a:rPr>
                  <a:t> </a:t>
                </a:r>
              </a:p>
            </p:txBody>
          </p:sp>
        </mc:Fallback>
      </mc:AlternateContent>
      <p:sp>
        <p:nvSpPr>
          <p:cNvPr id="44" name="Rectangle 43">
            <a:extLst>
              <a:ext uri="{FF2B5EF4-FFF2-40B4-BE49-F238E27FC236}">
                <a16:creationId xmlns:a16="http://schemas.microsoft.com/office/drawing/2014/main" id="{7FA3FC54-6778-5C81-BEF6-0342A3A656B3}"/>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56.2</a:t>
            </a:r>
            <a:endParaRPr lang="en-GB" sz="2000" i="1" dirty="0">
              <a:cs typeface="Times New Roman" panose="02020603050405020304" pitchFamily="18" charset="0"/>
            </a:endParaRPr>
          </a:p>
        </p:txBody>
      </p:sp>
      <p:sp>
        <p:nvSpPr>
          <p:cNvPr id="45" name="Rectangle 44">
            <a:extLst>
              <a:ext uri="{FF2B5EF4-FFF2-40B4-BE49-F238E27FC236}">
                <a16:creationId xmlns:a16="http://schemas.microsoft.com/office/drawing/2014/main" id="{DEE074C7-9FF6-9E38-920F-4DE2B8AE9D2D}"/>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6" name="Rectangle 45">
            <a:extLst>
              <a:ext uri="{FF2B5EF4-FFF2-40B4-BE49-F238E27FC236}">
                <a16:creationId xmlns:a16="http://schemas.microsoft.com/office/drawing/2014/main" id="{B4659169-9435-3EDB-B202-17570555D5E6}"/>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4.2</a:t>
            </a:r>
            <a:endParaRPr lang="en-GB" sz="2000" i="1" dirty="0">
              <a:cs typeface="Times New Roman" panose="02020603050405020304" pitchFamily="18" charset="0"/>
            </a:endParaRPr>
          </a:p>
        </p:txBody>
      </p:sp>
      <p:sp>
        <p:nvSpPr>
          <p:cNvPr id="47" name="Rectangle 46">
            <a:extLst>
              <a:ext uri="{FF2B5EF4-FFF2-40B4-BE49-F238E27FC236}">
                <a16:creationId xmlns:a16="http://schemas.microsoft.com/office/drawing/2014/main" id="{B7CE6936-80FC-E7A6-E111-86EE2806FA21}"/>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8" name="Rectangle 47">
            <a:extLst>
              <a:ext uri="{FF2B5EF4-FFF2-40B4-BE49-F238E27FC236}">
                <a16:creationId xmlns:a16="http://schemas.microsoft.com/office/drawing/2014/main" id="{163C505F-B9E7-0F51-0986-B76940DA158B}"/>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60</a:t>
            </a:r>
            <a:endParaRPr lang="en-GB" sz="2000" i="1" dirty="0">
              <a:cs typeface="Times New Roman" panose="02020603050405020304" pitchFamily="18" charset="0"/>
            </a:endParaRPr>
          </a:p>
        </p:txBody>
      </p:sp>
      <p:sp>
        <p:nvSpPr>
          <p:cNvPr id="49" name="Rectangle 48">
            <a:extLst>
              <a:ext uri="{FF2B5EF4-FFF2-40B4-BE49-F238E27FC236}">
                <a16:creationId xmlns:a16="http://schemas.microsoft.com/office/drawing/2014/main" id="{E59BA93C-03B8-9F3B-0BD0-A0F94AE4CA03}"/>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50" name="Rectangle 49">
            <a:extLst>
              <a:ext uri="{FF2B5EF4-FFF2-40B4-BE49-F238E27FC236}">
                <a16:creationId xmlns:a16="http://schemas.microsoft.com/office/drawing/2014/main" id="{BFE758B9-8D6B-3246-EDDC-D2B0EA7F65B8}"/>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51" name="Rectangle 50">
            <a:extLst>
              <a:ext uri="{FF2B5EF4-FFF2-40B4-BE49-F238E27FC236}">
                <a16:creationId xmlns:a16="http://schemas.microsoft.com/office/drawing/2014/main" id="{5D2EC845-3B0F-C541-25E3-7210D6DC866B}"/>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&gt;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52" name="Rectangle 51">
            <a:extLst>
              <a:ext uri="{FF2B5EF4-FFF2-40B4-BE49-F238E27FC236}">
                <a16:creationId xmlns:a16="http://schemas.microsoft.com/office/drawing/2014/main" id="{71E753DE-7454-D59C-CC66-23DEE11BC8B5}"/>
              </a:ext>
            </a:extLst>
          </p:cNvPr>
          <p:cNvSpPr/>
          <p:nvPr/>
        </p:nvSpPr>
        <p:spPr>
          <a:xfrm>
            <a:off x="3036268" y="5257800"/>
            <a:ext cx="3337429"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Calculate</a:t>
            </a:r>
            <a:endParaRPr lang="en-GB" sz="2000" dirty="0"/>
          </a:p>
        </p:txBody>
      </p:sp>
      <p:sp>
        <p:nvSpPr>
          <p:cNvPr id="53" name="Rectangle 52">
            <a:extLst>
              <a:ext uri="{FF2B5EF4-FFF2-40B4-BE49-F238E27FC236}">
                <a16:creationId xmlns:a16="http://schemas.microsoft.com/office/drawing/2014/main" id="{BF19A7C8-18A0-8051-35B3-E4F26B528390}"/>
              </a:ext>
            </a:extLst>
          </p:cNvPr>
          <p:cNvSpPr/>
          <p:nvPr/>
        </p:nvSpPr>
        <p:spPr>
          <a:xfrm>
            <a:off x="6184518" y="5257800"/>
            <a:ext cx="991014" cy="400110"/>
          </a:xfrm>
          <a:prstGeom prst="rect">
            <a:avLst/>
          </a:prstGeom>
        </p:spPr>
        <p:txBody>
          <a:bodyPr wrap="square">
            <a:spAutoFit/>
          </a:bodyPr>
          <a:lstStyle/>
          <a:p>
            <a:r>
              <a:rPr lang="en-US" sz="2000" dirty="0">
                <a:latin typeface="+mn-lt"/>
              </a:rPr>
              <a:t>Enter</a:t>
            </a:r>
          </a:p>
        </p:txBody>
      </p:sp>
    </p:spTree>
    <p:extLst>
      <p:ext uri="{BB962C8B-B14F-4D97-AF65-F5344CB8AC3E}">
        <p14:creationId xmlns:p14="http://schemas.microsoft.com/office/powerpoint/2010/main" val="178394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27" name="Rectangle 32"/>
          <p:cNvSpPr>
            <a:spLocks noChangeArrowheads="1"/>
          </p:cNvSpPr>
          <p:nvPr/>
        </p:nvSpPr>
        <p:spPr bwMode="auto">
          <a:xfrm>
            <a:off x="692834" y="2991636"/>
            <a:ext cx="7912491" cy="1510890"/>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second assumption made is that of a simple random sample, that the data is collected from a representative, randomly selected portion of the total population. </a:t>
            </a:r>
            <a:endParaRPr lang="en-GB" sz="2200" dirty="0">
              <a:solidFill>
                <a:srgbClr val="FFFFFF"/>
              </a:solidFill>
              <a:latin typeface="Comic Sans MS" panose="030F0702030302020204" pitchFamily="66" charset="0"/>
            </a:endParaRPr>
          </a:p>
        </p:txBody>
      </p:sp>
      <p:sp>
        <p:nvSpPr>
          <p:cNvPr id="28" name="Rectangle 33"/>
          <p:cNvSpPr>
            <a:spLocks noChangeArrowheads="1"/>
          </p:cNvSpPr>
          <p:nvPr/>
        </p:nvSpPr>
        <p:spPr bwMode="auto">
          <a:xfrm>
            <a:off x="692833" y="5210868"/>
            <a:ext cx="8112369" cy="1156593"/>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final assumption is the homogeneity of variance. Homogeneous, or equal, variance exists when the standard deviations of samples are approximately equal.</a:t>
            </a:r>
            <a:endParaRPr lang="en-GB" sz="2200" dirty="0">
              <a:solidFill>
                <a:srgbClr val="FFFFFF"/>
              </a:solidFill>
              <a:latin typeface="Comic Sans MS" panose="030F0702030302020204" pitchFamily="66" charset="0"/>
            </a:endParaRPr>
          </a:p>
        </p:txBody>
      </p:sp>
      <p:sp>
        <p:nvSpPr>
          <p:cNvPr id="31" name="Rectangle 36"/>
          <p:cNvSpPr>
            <a:spLocks noChangeArrowheads="1"/>
          </p:cNvSpPr>
          <p:nvPr/>
        </p:nvSpPr>
        <p:spPr bwMode="auto">
          <a:xfrm>
            <a:off x="692834" y="4282875"/>
            <a:ext cx="8019757" cy="1156594"/>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third assumption is the data, when plotted, results in a normal distribution, bell-shaped distribution curve.</a:t>
            </a:r>
            <a:endParaRPr lang="en-GB" sz="2200" dirty="0">
              <a:solidFill>
                <a:srgbClr val="FFFFFF"/>
              </a:solidFill>
              <a:latin typeface="Comic Sans MS" panose="030F0702030302020204" pitchFamily="66" charset="0"/>
            </a:endParaRPr>
          </a:p>
        </p:txBody>
      </p:sp>
      <p:sp>
        <p:nvSpPr>
          <p:cNvPr id="33" name="Text Box 5"/>
          <p:cNvSpPr txBox="1">
            <a:spLocks noChangeArrowheads="1"/>
          </p:cNvSpPr>
          <p:nvPr/>
        </p:nvSpPr>
        <p:spPr bwMode="auto">
          <a:xfrm>
            <a:off x="359899" y="651990"/>
            <a:ext cx="8445304" cy="830997"/>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In order to perform a</a:t>
            </a:r>
            <a:r>
              <a:rPr lang="en-US" dirty="0"/>
              <a:t> </a:t>
            </a:r>
            <a:r>
              <a:rPr lang="en-US" b="1" i="1" dirty="0">
                <a:solidFill>
                  <a:srgbClr val="FF6600"/>
                </a:solidFill>
                <a:cs typeface="Times New Roman" panose="02020603050405020304" pitchFamily="18" charset="0"/>
              </a:rPr>
              <a:t>t</a:t>
            </a:r>
            <a:r>
              <a:rPr lang="en-US" b="1" dirty="0">
                <a:solidFill>
                  <a:srgbClr val="FF6600"/>
                </a:solidFill>
                <a:latin typeface="Comic Sans MS" panose="030F0702030302020204" pitchFamily="66" charset="0"/>
              </a:rPr>
              <a:t>-test</a:t>
            </a:r>
            <a:r>
              <a:rPr lang="en-US" dirty="0"/>
              <a:t> </a:t>
            </a:r>
            <a:r>
              <a:rPr lang="en-US" dirty="0">
                <a:solidFill>
                  <a:srgbClr val="000000"/>
                </a:solidFill>
                <a:latin typeface="Comic Sans MS" panose="030F0702030302020204" pitchFamily="66" charset="0"/>
              </a:rPr>
              <a:t>there are some assumptions we have to make:</a:t>
            </a:r>
            <a:endParaRPr lang="en-GB" dirty="0">
              <a:solidFill>
                <a:srgbClr val="000000"/>
              </a:solidFill>
              <a:latin typeface="Comic Sans MS" panose="030F0702030302020204" pitchFamily="66" charset="0"/>
            </a:endParaRPr>
          </a:p>
        </p:txBody>
      </p:sp>
      <p:sp>
        <p:nvSpPr>
          <p:cNvPr id="11" name="Rectangle 10">
            <a:hlinkClick r:id="rId3"/>
            <a:extLst>
              <a:ext uri="{FF2B5EF4-FFF2-40B4-BE49-F238E27FC236}">
                <a16:creationId xmlns:a16="http://schemas.microsoft.com/office/drawing/2014/main" id="{E0C3DA1E-E908-46FF-99A1-06803AABD713}"/>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3"/>
            <a:extLst>
              <a:ext uri="{FF2B5EF4-FFF2-40B4-BE49-F238E27FC236}">
                <a16:creationId xmlns:a16="http://schemas.microsoft.com/office/drawing/2014/main" id="{C6908DE5-FA53-4A79-8A7B-53F1C4C1D70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32">
            <a:extLst>
              <a:ext uri="{FF2B5EF4-FFF2-40B4-BE49-F238E27FC236}">
                <a16:creationId xmlns:a16="http://schemas.microsoft.com/office/drawing/2014/main" id="{EC8EBCB5-B376-468E-A6E7-F1794C20E574}"/>
              </a:ext>
            </a:extLst>
          </p:cNvPr>
          <p:cNvSpPr>
            <a:spLocks noChangeArrowheads="1"/>
          </p:cNvSpPr>
          <p:nvPr/>
        </p:nvSpPr>
        <p:spPr bwMode="auto">
          <a:xfrm>
            <a:off x="800100" y="1455198"/>
            <a:ext cx="7912491" cy="1538679"/>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first assumption made regarding t-tests concerns the scale of measurement. The assumption for a t-test is that the scale of measurement applied to the data collected follows a continuous or ordinal scale</a:t>
            </a:r>
            <a:endParaRPr lang="en-GB" sz="2200" dirty="0">
              <a:solidFill>
                <a:srgbClr val="FFFFFF"/>
              </a:solidFill>
              <a:latin typeface="Comic Sans MS" panose="030F0702030302020204" pitchFamily="66" charset="0"/>
            </a:endParaRPr>
          </a:p>
        </p:txBody>
      </p:sp>
    </p:spTree>
    <p:extLst>
      <p:ext uri="{BB962C8B-B14F-4D97-AF65-F5344CB8AC3E}">
        <p14:creationId xmlns:p14="http://schemas.microsoft.com/office/powerpoint/2010/main" val="244952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a:extLst>
              <a:ext uri="{FF2B5EF4-FFF2-40B4-BE49-F238E27FC236}">
                <a16:creationId xmlns:a16="http://schemas.microsoft.com/office/drawing/2014/main" id="{CEB95BCD-3FEE-848F-DFCA-DD4F19AC832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6638" y="3162628"/>
            <a:ext cx="2083443"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8" name="Text Box 9">
            <a:extLst>
              <a:ext uri="{FF2B5EF4-FFF2-40B4-BE49-F238E27FC236}">
                <a16:creationId xmlns:a16="http://schemas.microsoft.com/office/drawing/2014/main" id="{2B0AA10A-CA67-5FB4-AE2F-86A1093890DE}"/>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20" name="Rectangle 19">
            <a:extLst>
              <a:ext uri="{FF2B5EF4-FFF2-40B4-BE49-F238E27FC236}">
                <a16:creationId xmlns:a16="http://schemas.microsoft.com/office/drawing/2014/main" id="{281A345D-277A-A0A6-0A2E-54BB4A126F6D}"/>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21" name="Rectangle 20">
            <a:extLst>
              <a:ext uri="{FF2B5EF4-FFF2-40B4-BE49-F238E27FC236}">
                <a16:creationId xmlns:a16="http://schemas.microsoft.com/office/drawing/2014/main" id="{DB5F7353-D93A-9189-0D41-E226F4B24370}"/>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
        <p:nvSpPr>
          <p:cNvPr id="22" name="Rectangle 21">
            <a:extLst>
              <a:ext uri="{FF2B5EF4-FFF2-40B4-BE49-F238E27FC236}">
                <a16:creationId xmlns:a16="http://schemas.microsoft.com/office/drawing/2014/main" id="{7B082CF0-C131-B7F5-D69C-277874491533}"/>
              </a:ext>
            </a:extLst>
          </p:cNvPr>
          <p:cNvSpPr/>
          <p:nvPr/>
        </p:nvSpPr>
        <p:spPr>
          <a:xfrm>
            <a:off x="3426069" y="4297680"/>
            <a:ext cx="1755531" cy="400110"/>
          </a:xfrm>
          <a:prstGeom prst="rect">
            <a:avLst/>
          </a:prstGeom>
        </p:spPr>
        <p:txBody>
          <a:bodyPr wrap="square">
            <a:spAutoFit/>
          </a:bodyPr>
          <a:lstStyle/>
          <a:p>
            <a:r>
              <a:rPr lang="en-US" sz="2000" dirty="0" err="1">
                <a:solidFill>
                  <a:srgbClr val="000000"/>
                </a:solidFill>
                <a:latin typeface="Comic Sans MS" panose="030F0702030302020204" pitchFamily="66" charset="0"/>
              </a:rPr>
              <a:t>Inpt</a:t>
            </a:r>
            <a:r>
              <a:rPr lang="en-US" sz="2000" dirty="0">
                <a:solidFill>
                  <a:srgbClr val="000000"/>
                </a:solidFill>
                <a:latin typeface="Comic Sans MS" panose="030F0702030302020204" pitchFamily="66" charset="0"/>
              </a:rPr>
              <a:t>: Stats</a:t>
            </a:r>
            <a:endParaRPr lang="en-GB" sz="2000" dirty="0"/>
          </a:p>
        </p:txBody>
      </p:sp>
      <p:sp>
        <p:nvSpPr>
          <p:cNvPr id="23" name="Rectangle 22">
            <a:extLst>
              <a:ext uri="{FF2B5EF4-FFF2-40B4-BE49-F238E27FC236}">
                <a16:creationId xmlns:a16="http://schemas.microsoft.com/office/drawing/2014/main" id="{15C705A9-3679-B901-6691-2E74B6DE409B}"/>
              </a:ext>
            </a:extLst>
          </p:cNvPr>
          <p:cNvSpPr/>
          <p:nvPr/>
        </p:nvSpPr>
        <p:spPr>
          <a:xfrm>
            <a:off x="3390900" y="3977640"/>
            <a:ext cx="3390900"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2: T-Test</a:t>
            </a:r>
          </a:p>
        </p:txBody>
      </p:sp>
      <p:sp>
        <p:nvSpPr>
          <p:cNvPr id="24" name="Rectangle 23">
            <a:extLst>
              <a:ext uri="{FF2B5EF4-FFF2-40B4-BE49-F238E27FC236}">
                <a16:creationId xmlns:a16="http://schemas.microsoft.com/office/drawing/2014/main" id="{FBDCF838-6982-CF2A-0DF3-E54C5883A94C}"/>
              </a:ext>
            </a:extLst>
          </p:cNvPr>
          <p:cNvSpPr/>
          <p:nvPr/>
        </p:nvSpPr>
        <p:spPr>
          <a:xfrm>
            <a:off x="6677331" y="397764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25" name="Rectangle 24">
            <a:extLst>
              <a:ext uri="{FF2B5EF4-FFF2-40B4-BE49-F238E27FC236}">
                <a16:creationId xmlns:a16="http://schemas.microsoft.com/office/drawing/2014/main" id="{6BF68607-93F7-533D-EF51-D5D3451300DF}"/>
              </a:ext>
            </a:extLst>
          </p:cNvPr>
          <p:cNvSpPr/>
          <p:nvPr/>
        </p:nvSpPr>
        <p:spPr>
          <a:xfrm>
            <a:off x="3200469" y="333756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6" name="Rectangle 25">
            <a:extLst>
              <a:ext uri="{FF2B5EF4-FFF2-40B4-BE49-F238E27FC236}">
                <a16:creationId xmlns:a16="http://schemas.microsoft.com/office/drawing/2014/main" id="{BFAC6D2C-59ED-B916-4354-B509C6113640}"/>
              </a:ext>
            </a:extLst>
          </p:cNvPr>
          <p:cNvSpPr/>
          <p:nvPr/>
        </p:nvSpPr>
        <p:spPr>
          <a:xfrm>
            <a:off x="2945472" y="365760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8" name="Rectangle 27">
            <a:extLst>
              <a:ext uri="{FF2B5EF4-FFF2-40B4-BE49-F238E27FC236}">
                <a16:creationId xmlns:a16="http://schemas.microsoft.com/office/drawing/2014/main" id="{7545F9A0-7096-54A3-E0A8-C71BE6B24AD7}"/>
              </a:ext>
            </a:extLst>
          </p:cNvPr>
          <p:cNvSpPr/>
          <p:nvPr/>
        </p:nvSpPr>
        <p:spPr>
          <a:xfrm>
            <a:off x="4533460" y="3657600"/>
            <a:ext cx="931399"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40" name="Rectangle 39">
            <a:extLst>
              <a:ext uri="{FF2B5EF4-FFF2-40B4-BE49-F238E27FC236}">
                <a16:creationId xmlns:a16="http://schemas.microsoft.com/office/drawing/2014/main" id="{130FC258-B152-305A-3A0D-E52CED948AB7}"/>
              </a:ext>
            </a:extLst>
          </p:cNvPr>
          <p:cNvSpPr/>
          <p:nvPr/>
        </p:nvSpPr>
        <p:spPr>
          <a:xfrm>
            <a:off x="5310577" y="3657600"/>
            <a:ext cx="10188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41" name="Rectangle 40">
            <a:extLst>
              <a:ext uri="{FF2B5EF4-FFF2-40B4-BE49-F238E27FC236}">
                <a16:creationId xmlns:a16="http://schemas.microsoft.com/office/drawing/2014/main" id="{2BF04CA1-0E07-9A33-667C-7B3E5C23EF59}"/>
              </a:ext>
            </a:extLst>
          </p:cNvPr>
          <p:cNvSpPr/>
          <p:nvPr/>
        </p:nvSpPr>
        <p:spPr>
          <a:xfrm>
            <a:off x="5173189" y="4297680"/>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Enter</a:t>
            </a:r>
            <a:endParaRPr lang="en-GB" sz="2000" dirty="0">
              <a:solidFill>
                <a:srgbClr val="000000"/>
              </a:solidFill>
              <a:latin typeface="Comic Sans MS" panose="030F0702030302020204" pitchFamily="66" charset="0"/>
            </a:endParaRPr>
          </a:p>
        </p:txBody>
      </p:sp>
      <p:sp>
        <p:nvSpPr>
          <p:cNvPr id="42" name="Rectangle 41">
            <a:extLst>
              <a:ext uri="{FF2B5EF4-FFF2-40B4-BE49-F238E27FC236}">
                <a16:creationId xmlns:a16="http://schemas.microsoft.com/office/drawing/2014/main" id="{57D0CB8B-5B3D-6A4E-B5F9-7230B5801CC0}"/>
              </a:ext>
            </a:extLst>
          </p:cNvPr>
          <p:cNvSpPr/>
          <p:nvPr/>
        </p:nvSpPr>
        <p:spPr>
          <a:xfrm>
            <a:off x="3063759" y="4937760"/>
            <a:ext cx="670042"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43" name="Rectangle 42">
            <a:extLst>
              <a:ext uri="{FF2B5EF4-FFF2-40B4-BE49-F238E27FC236}">
                <a16:creationId xmlns:a16="http://schemas.microsoft.com/office/drawing/2014/main" id="{AD00B405-A069-7107-F007-C1E7AA7A27DC}"/>
              </a:ext>
            </a:extLst>
          </p:cNvPr>
          <p:cNvSpPr/>
          <p:nvPr/>
        </p:nvSpPr>
        <p:spPr>
          <a:xfrm>
            <a:off x="3548760"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4" name="Rectangle 43">
                <a:extLst>
                  <a:ext uri="{FF2B5EF4-FFF2-40B4-BE49-F238E27FC236}">
                    <a16:creationId xmlns:a16="http://schemas.microsoft.com/office/drawing/2014/main" id="{3127FCB4-F1E9-B547-A9C2-76A14CDEFF96}"/>
                  </a:ext>
                </a:extLst>
              </p:cNvPr>
              <p:cNvSpPr/>
              <p:nvPr/>
            </p:nvSpPr>
            <p:spPr>
              <a:xfrm>
                <a:off x="4278244" y="4937760"/>
                <a:ext cx="509748"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44" name="Rectangle 43">
                <a:extLst>
                  <a:ext uri="{FF2B5EF4-FFF2-40B4-BE49-F238E27FC236}">
                    <a16:creationId xmlns:a16="http://schemas.microsoft.com/office/drawing/2014/main" id="{3127FCB4-F1E9-B547-A9C2-76A14CDEFF96}"/>
                  </a:ext>
                </a:extLst>
              </p:cNvPr>
              <p:cNvSpPr>
                <a:spLocks noRot="1" noChangeAspect="1" noMove="1" noResize="1" noEditPoints="1" noAdjustHandles="1" noChangeArrowheads="1" noChangeShapeType="1" noTextEdit="1"/>
              </p:cNvSpPr>
              <p:nvPr/>
            </p:nvSpPr>
            <p:spPr>
              <a:xfrm>
                <a:off x="4278244" y="4937760"/>
                <a:ext cx="509748" cy="400110"/>
              </a:xfrm>
              <a:prstGeom prst="rect">
                <a:avLst/>
              </a:prstGeom>
              <a:blipFill>
                <a:blip r:embed="rId3"/>
                <a:stretch>
                  <a:fillRect t="-7576" r="-12048" b="-25758"/>
                </a:stretch>
              </a:blipFill>
            </p:spPr>
            <p:txBody>
              <a:bodyPr/>
              <a:lstStyle/>
              <a:p>
                <a:r>
                  <a:rPr lang="en-GB">
                    <a:noFill/>
                  </a:rPr>
                  <a:t> </a:t>
                </a:r>
              </a:p>
            </p:txBody>
          </p:sp>
        </mc:Fallback>
      </mc:AlternateContent>
      <p:sp>
        <p:nvSpPr>
          <p:cNvPr id="45" name="Rectangle 44">
            <a:extLst>
              <a:ext uri="{FF2B5EF4-FFF2-40B4-BE49-F238E27FC236}">
                <a16:creationId xmlns:a16="http://schemas.microsoft.com/office/drawing/2014/main" id="{C0F94B27-1E5C-FBC0-F5F4-0EC4196A0528}"/>
              </a:ext>
            </a:extLst>
          </p:cNvPr>
          <p:cNvSpPr/>
          <p:nvPr/>
        </p:nvSpPr>
        <p:spPr>
          <a:xfrm>
            <a:off x="4658342"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46" name="Rectangle 45">
            <a:extLst>
              <a:ext uri="{FF2B5EF4-FFF2-40B4-BE49-F238E27FC236}">
                <a16:creationId xmlns:a16="http://schemas.microsoft.com/office/drawing/2014/main" id="{67E790C1-E323-1EAF-5748-0BB79055BC31}"/>
              </a:ext>
            </a:extLst>
          </p:cNvPr>
          <p:cNvSpPr/>
          <p:nvPr/>
        </p:nvSpPr>
        <p:spPr>
          <a:xfrm>
            <a:off x="5552850" y="4937760"/>
            <a:ext cx="670043"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7" name="Rectangle 46">
            <a:extLst>
              <a:ext uri="{FF2B5EF4-FFF2-40B4-BE49-F238E27FC236}">
                <a16:creationId xmlns:a16="http://schemas.microsoft.com/office/drawing/2014/main" id="{A4BE05A2-4578-8717-0E7B-A8CB99F9609B}"/>
              </a:ext>
            </a:extLst>
          </p:cNvPr>
          <p:cNvSpPr/>
          <p:nvPr/>
        </p:nvSpPr>
        <p:spPr>
          <a:xfrm>
            <a:off x="6008461" y="493776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48" name="Rectangle 47">
            <a:extLst>
              <a:ext uri="{FF2B5EF4-FFF2-40B4-BE49-F238E27FC236}">
                <a16:creationId xmlns:a16="http://schemas.microsoft.com/office/drawing/2014/main" id="{AD9440FF-748A-9982-AADD-E3F7DD8AE5CF}"/>
              </a:ext>
            </a:extLst>
          </p:cNvPr>
          <p:cNvSpPr/>
          <p:nvPr/>
        </p:nvSpPr>
        <p:spPr>
          <a:xfrm>
            <a:off x="6815993" y="4937760"/>
            <a:ext cx="528434"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9" name="Rectangle 48">
            <a:extLst>
              <a:ext uri="{FF2B5EF4-FFF2-40B4-BE49-F238E27FC236}">
                <a16:creationId xmlns:a16="http://schemas.microsoft.com/office/drawing/2014/main" id="{8C07359E-59C6-FA27-24A5-8971E64AFA5D}"/>
              </a:ext>
            </a:extLst>
          </p:cNvPr>
          <p:cNvSpPr/>
          <p:nvPr/>
        </p:nvSpPr>
        <p:spPr>
          <a:xfrm>
            <a:off x="7198962" y="4937760"/>
            <a:ext cx="509749"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50" name="Rectangle 49">
            <a:extLst>
              <a:ext uri="{FF2B5EF4-FFF2-40B4-BE49-F238E27FC236}">
                <a16:creationId xmlns:a16="http://schemas.microsoft.com/office/drawing/2014/main" id="{CD8B7B58-F926-1F19-DF56-E02281269F98}"/>
              </a:ext>
            </a:extLst>
          </p:cNvPr>
          <p:cNvSpPr/>
          <p:nvPr/>
        </p:nvSpPr>
        <p:spPr>
          <a:xfrm>
            <a:off x="3337384" y="4617720"/>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51" name="Rectangle 50">
            <a:extLst>
              <a:ext uri="{FF2B5EF4-FFF2-40B4-BE49-F238E27FC236}">
                <a16:creationId xmlns:a16="http://schemas.microsoft.com/office/drawing/2014/main" id="{145F0F24-2CB2-B0B4-632F-1C22E377C984}"/>
              </a:ext>
            </a:extLst>
          </p:cNvPr>
          <p:cNvSpPr/>
          <p:nvPr/>
        </p:nvSpPr>
        <p:spPr>
          <a:xfrm>
            <a:off x="7822709" y="4937760"/>
            <a:ext cx="53794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52" name="Rectangle 51">
            <a:extLst>
              <a:ext uri="{FF2B5EF4-FFF2-40B4-BE49-F238E27FC236}">
                <a16:creationId xmlns:a16="http://schemas.microsoft.com/office/drawing/2014/main" id="{2F503C3C-D6A1-E23A-4BAF-AA1A80FFA999}"/>
              </a:ext>
            </a:extLst>
          </p:cNvPr>
          <p:cNvSpPr/>
          <p:nvPr/>
        </p:nvSpPr>
        <p:spPr>
          <a:xfrm>
            <a:off x="8176883" y="493776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&gt;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53" name="Rectangle 52">
            <a:extLst>
              <a:ext uri="{FF2B5EF4-FFF2-40B4-BE49-F238E27FC236}">
                <a16:creationId xmlns:a16="http://schemas.microsoft.com/office/drawing/2014/main" id="{2606A63C-5048-332B-8866-1C15092C75F8}"/>
              </a:ext>
            </a:extLst>
          </p:cNvPr>
          <p:cNvSpPr/>
          <p:nvPr/>
        </p:nvSpPr>
        <p:spPr>
          <a:xfrm>
            <a:off x="3036268" y="5257800"/>
            <a:ext cx="3337429"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Calculate</a:t>
            </a:r>
            <a:endParaRPr lang="en-GB" sz="2000" dirty="0"/>
          </a:p>
        </p:txBody>
      </p:sp>
      <p:sp>
        <p:nvSpPr>
          <p:cNvPr id="54" name="Rectangle 53">
            <a:extLst>
              <a:ext uri="{FF2B5EF4-FFF2-40B4-BE49-F238E27FC236}">
                <a16:creationId xmlns:a16="http://schemas.microsoft.com/office/drawing/2014/main" id="{46BFD618-0F66-79DA-11A6-BAA68D3628B6}"/>
              </a:ext>
            </a:extLst>
          </p:cNvPr>
          <p:cNvSpPr/>
          <p:nvPr/>
        </p:nvSpPr>
        <p:spPr>
          <a:xfrm>
            <a:off x="6184518" y="5257800"/>
            <a:ext cx="991014" cy="400110"/>
          </a:xfrm>
          <a:prstGeom prst="rect">
            <a:avLst/>
          </a:prstGeom>
        </p:spPr>
        <p:txBody>
          <a:bodyPr wrap="square">
            <a:spAutoFit/>
          </a:bodyPr>
          <a:lstStyle/>
          <a:p>
            <a:r>
              <a:rPr lang="en-US" sz="2000" dirty="0">
                <a:latin typeface="+mn-lt"/>
              </a:rPr>
              <a:t>Enter</a:t>
            </a:r>
          </a:p>
        </p:txBody>
      </p:sp>
      <p:sp>
        <p:nvSpPr>
          <p:cNvPr id="64" name="Rectangle 63">
            <a:extLst>
              <a:ext uri="{FF2B5EF4-FFF2-40B4-BE49-F238E27FC236}">
                <a16:creationId xmlns:a16="http://schemas.microsoft.com/office/drawing/2014/main" id="{DA44BB00-73B6-89F3-216C-60C7AF657A55}"/>
              </a:ext>
            </a:extLst>
          </p:cNvPr>
          <p:cNvSpPr/>
          <p:nvPr/>
        </p:nvSpPr>
        <p:spPr>
          <a:xfrm>
            <a:off x="3010038" y="5568670"/>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65" name="Rectangle 64">
            <a:extLst>
              <a:ext uri="{FF2B5EF4-FFF2-40B4-BE49-F238E27FC236}">
                <a16:creationId xmlns:a16="http://schemas.microsoft.com/office/drawing/2014/main" id="{112A6540-71B9-226E-E1A2-03B6DBB43E79}"/>
              </a:ext>
            </a:extLst>
          </p:cNvPr>
          <p:cNvSpPr/>
          <p:nvPr/>
        </p:nvSpPr>
        <p:spPr>
          <a:xfrm>
            <a:off x="3583908" y="559414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2.21</a:t>
            </a:r>
            <a:endParaRPr lang="en-GB" sz="2000" i="1" dirty="0">
              <a:cs typeface="Times New Roman" panose="02020603050405020304" pitchFamily="18" charset="0"/>
            </a:endParaRPr>
          </a:p>
        </p:txBody>
      </p:sp>
      <p:sp>
        <p:nvSpPr>
          <p:cNvPr id="66" name="Rectangle 65">
            <a:extLst>
              <a:ext uri="{FF2B5EF4-FFF2-40B4-BE49-F238E27FC236}">
                <a16:creationId xmlns:a16="http://schemas.microsoft.com/office/drawing/2014/main" id="{744165B5-D4BC-DF01-7B84-43D0C7431DEB}"/>
              </a:ext>
            </a:extLst>
          </p:cNvPr>
          <p:cNvSpPr/>
          <p:nvPr/>
        </p:nvSpPr>
        <p:spPr>
          <a:xfrm>
            <a:off x="4352779" y="5554611"/>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p</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67" name="Rectangle 66">
            <a:extLst>
              <a:ext uri="{FF2B5EF4-FFF2-40B4-BE49-F238E27FC236}">
                <a16:creationId xmlns:a16="http://schemas.microsoft.com/office/drawing/2014/main" id="{42751D7C-2733-35E8-9459-0482A97C9C6C}"/>
              </a:ext>
            </a:extLst>
          </p:cNvPr>
          <p:cNvSpPr/>
          <p:nvPr/>
        </p:nvSpPr>
        <p:spPr>
          <a:xfrm>
            <a:off x="4752706" y="5594144"/>
            <a:ext cx="1386376" cy="400110"/>
          </a:xfrm>
          <a:prstGeom prst="rect">
            <a:avLst/>
          </a:prstGeom>
        </p:spPr>
        <p:txBody>
          <a:bodyPr wrap="square">
            <a:spAutoFit/>
          </a:bodyPr>
          <a:lstStyle/>
          <a:p>
            <a:r>
              <a:rPr lang="en-US" sz="2000" dirty="0">
                <a:solidFill>
                  <a:srgbClr val="000000"/>
                </a:solidFill>
                <a:latin typeface="Comic Sans MS" panose="030F0702030302020204" pitchFamily="66" charset="0"/>
              </a:rPr>
              <a:t>0.0154</a:t>
            </a:r>
            <a:endParaRPr lang="en-GB" sz="2000" i="1" dirty="0">
              <a:cs typeface="Times New Roman" panose="02020603050405020304" pitchFamily="18" charset="0"/>
            </a:endParaRPr>
          </a:p>
        </p:txBody>
      </p:sp>
      <p:sp>
        <p:nvSpPr>
          <p:cNvPr id="68" name="Rectangle 67">
            <a:extLst>
              <a:ext uri="{FF2B5EF4-FFF2-40B4-BE49-F238E27FC236}">
                <a16:creationId xmlns:a16="http://schemas.microsoft.com/office/drawing/2014/main" id="{A4F7A0B9-2646-6DEB-CE78-D35D130CDFD7}"/>
              </a:ext>
            </a:extLst>
          </p:cNvPr>
          <p:cNvSpPr/>
          <p:nvPr/>
        </p:nvSpPr>
        <p:spPr>
          <a:xfrm>
            <a:off x="5768426" y="5589294"/>
            <a:ext cx="1386376" cy="400110"/>
          </a:xfrm>
          <a:prstGeom prst="rect">
            <a:avLst/>
          </a:prstGeom>
        </p:spPr>
        <p:txBody>
          <a:bodyPr wrap="square">
            <a:spAutoFit/>
          </a:bodyPr>
          <a:lstStyle/>
          <a:p>
            <a:r>
              <a:rPr lang="en-US" sz="2000" dirty="0">
                <a:solidFill>
                  <a:srgbClr val="000000"/>
                </a:solidFill>
                <a:cs typeface="Times New Roman" panose="02020603050405020304" pitchFamily="18" charset="0"/>
              </a:rPr>
              <a:t>= </a:t>
            </a:r>
            <a:r>
              <a:rPr lang="en-US" sz="2000" dirty="0">
                <a:solidFill>
                  <a:srgbClr val="000000"/>
                </a:solidFill>
                <a:latin typeface="Comic Sans MS" panose="030F0702030302020204" pitchFamily="66" charset="0"/>
              </a:rPr>
              <a:t>1.54%</a:t>
            </a:r>
            <a:endParaRPr lang="en-GB" sz="2000" i="1" dirty="0">
              <a:cs typeface="Times New Roman" panose="02020603050405020304" pitchFamily="18" charset="0"/>
            </a:endParaRPr>
          </a:p>
        </p:txBody>
      </p:sp>
      <p:sp>
        <p:nvSpPr>
          <p:cNvPr id="69" name="Rectangle 68">
            <a:extLst>
              <a:ext uri="{FF2B5EF4-FFF2-40B4-BE49-F238E27FC236}">
                <a16:creationId xmlns:a16="http://schemas.microsoft.com/office/drawing/2014/main" id="{2E51311A-8B4F-A486-C2F7-B84D15474747}"/>
              </a:ext>
            </a:extLst>
          </p:cNvPr>
          <p:cNvSpPr/>
          <p:nvPr/>
        </p:nvSpPr>
        <p:spPr>
          <a:xfrm>
            <a:off x="7258159" y="5598231"/>
            <a:ext cx="1772302" cy="400110"/>
          </a:xfrm>
          <a:prstGeom prst="rect">
            <a:avLst/>
          </a:prstGeom>
        </p:spPr>
        <p:txBody>
          <a:bodyPr wrap="square">
            <a:spAutoFit/>
          </a:bodyPr>
          <a:lstStyle/>
          <a:p>
            <a:r>
              <a:rPr lang="en-US" sz="2000" dirty="0">
                <a:solidFill>
                  <a:srgbClr val="000000"/>
                </a:solidFill>
                <a:latin typeface="Comic Sans MS" panose="030F0702030302020204" pitchFamily="66" charset="0"/>
              </a:rPr>
              <a:t>1.54% </a:t>
            </a:r>
            <a:r>
              <a:rPr lang="en-US" sz="2000" dirty="0">
                <a:solidFill>
                  <a:srgbClr val="000000"/>
                </a:solidFill>
                <a:cs typeface="Times New Roman" panose="02020603050405020304" pitchFamily="18" charset="0"/>
              </a:rPr>
              <a:t>&lt;</a:t>
            </a:r>
            <a:r>
              <a:rPr lang="en-US" sz="2000" dirty="0">
                <a:solidFill>
                  <a:srgbClr val="000000"/>
                </a:solidFill>
                <a:latin typeface="Comic Sans MS" panose="030F0702030302020204" pitchFamily="66" charset="0"/>
              </a:rPr>
              <a:t> 10%</a:t>
            </a:r>
            <a:endParaRPr lang="en-GB" sz="2000" i="1" dirty="0">
              <a:cs typeface="Times New Roman" panose="02020603050405020304" pitchFamily="18" charset="0"/>
            </a:endParaRPr>
          </a:p>
        </p:txBody>
      </p:sp>
      <p:sp>
        <p:nvSpPr>
          <p:cNvPr id="97" name="Rectangle 96">
            <a:extLst>
              <a:ext uri="{FF2B5EF4-FFF2-40B4-BE49-F238E27FC236}">
                <a16:creationId xmlns:a16="http://schemas.microsoft.com/office/drawing/2014/main" id="{130C37F3-A7FB-8DB7-88C6-656F87DA3687}"/>
              </a:ext>
            </a:extLst>
          </p:cNvPr>
          <p:cNvSpPr/>
          <p:nvPr/>
        </p:nvSpPr>
        <p:spPr>
          <a:xfrm>
            <a:off x="106574" y="5823018"/>
            <a:ext cx="8219289" cy="1015663"/>
          </a:xfrm>
          <a:prstGeom prst="rect">
            <a:avLst/>
          </a:prstGeom>
        </p:spPr>
        <p:txBody>
          <a:bodyPr wrap="square">
            <a:spAutoFit/>
          </a:bodyPr>
          <a:lstStyle/>
          <a:p>
            <a:pPr algn="ctr"/>
            <a:r>
              <a:rPr lang="en-US" sz="2000" dirty="0">
                <a:solidFill>
                  <a:srgbClr val="000000"/>
                </a:solidFill>
                <a:latin typeface="Comic Sans MS" panose="030F0702030302020204" pitchFamily="66" charset="0"/>
              </a:rPr>
              <a:t>Since the p-value is less than the significance level we have enough evidence to reject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0 </a:t>
            </a:r>
            <a:r>
              <a:rPr lang="en-US" sz="2000" dirty="0">
                <a:solidFill>
                  <a:srgbClr val="000000"/>
                </a:solidFill>
                <a:latin typeface="Comic Sans MS" panose="030F0702030302020204" pitchFamily="66" charset="0"/>
              </a:rPr>
              <a:t>and accept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1 </a:t>
            </a:r>
            <a:r>
              <a:rPr lang="en-US" sz="2000" dirty="0">
                <a:solidFill>
                  <a:srgbClr val="000000"/>
                </a:solidFill>
                <a:latin typeface="Comic Sans MS" panose="030F0702030302020204" pitchFamily="66" charset="0"/>
              </a:rPr>
              <a:t>mean weight exceeds 55 grams per prawn</a:t>
            </a:r>
            <a:endParaRPr lang="en-GB" sz="2000" i="1" baseline="-25000" dirty="0">
              <a:cs typeface="Times New Roman" panose="02020603050405020304" pitchFamily="18" charset="0"/>
            </a:endParaRPr>
          </a:p>
        </p:txBody>
      </p:sp>
    </p:spTree>
    <p:extLst>
      <p:ext uri="{BB962C8B-B14F-4D97-AF65-F5344CB8AC3E}">
        <p14:creationId xmlns:p14="http://schemas.microsoft.com/office/powerpoint/2010/main" val="20318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6" grpId="0"/>
      <p:bldP spid="67" grpId="0"/>
      <p:bldP spid="68" grpId="0"/>
      <p:bldP spid="69" grpId="0"/>
      <p:bldP spid="9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hlinkClick r:id="rId2"/>
              </a:rPr>
              <a:t>https://www.mathssupport.org</a:t>
            </a:r>
            <a:r>
              <a:rPr kumimoji="0" lang="en-US" sz="28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hlinkClick r:id="rId4"/>
              </a:rPr>
              <a:t>info@mathssupport.org</a:t>
            </a:r>
            <a:r>
              <a:rPr kumimoji="0" lang="en-US" sz="28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Tree>
    <p:extLst>
      <p:ext uri="{BB962C8B-B14F-4D97-AF65-F5344CB8AC3E}">
        <p14:creationId xmlns:p14="http://schemas.microsoft.com/office/powerpoint/2010/main" val="1514304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9"/>
          <p:cNvSpPr txBox="1">
            <a:spLocks noChangeArrowheads="1"/>
          </p:cNvSpPr>
          <p:nvPr/>
        </p:nvSpPr>
        <p:spPr bwMode="auto">
          <a:xfrm>
            <a:off x="251518" y="2648467"/>
            <a:ext cx="7989471" cy="46166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 null hypothesis is that the two means are equal</a:t>
            </a:r>
            <a:endParaRPr lang="en-GB" sz="2400" dirty="0">
              <a:solidFill>
                <a:srgbClr val="000000"/>
              </a:solidFill>
              <a:latin typeface="Comic Sans MS" panose="030F0702030302020204" pitchFamily="66" charset="0"/>
            </a:endParaRPr>
          </a:p>
        </p:txBody>
      </p:sp>
      <p:sp>
        <p:nvSpPr>
          <p:cNvPr id="37" name="Text Box 10"/>
          <p:cNvSpPr txBox="1">
            <a:spLocks noChangeArrowheads="1"/>
          </p:cNvSpPr>
          <p:nvPr/>
        </p:nvSpPr>
        <p:spPr bwMode="auto">
          <a:xfrm>
            <a:off x="251519" y="609600"/>
            <a:ext cx="8488425"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There is a formula that is used to calculate it, but you won’t need  to use it as your GDC will do the work for you.</a:t>
            </a:r>
            <a:endParaRPr lang="en-GB" sz="2400" dirty="0">
              <a:solidFill>
                <a:srgbClr val="000000"/>
              </a:solidFill>
              <a:latin typeface="Comic Sans MS" panose="030F0702030302020204" pitchFamily="66" charset="0"/>
            </a:endParaRPr>
          </a:p>
        </p:txBody>
      </p:sp>
      <p:sp>
        <p:nvSpPr>
          <p:cNvPr id="42" name="Text Box 17"/>
          <p:cNvSpPr txBox="1">
            <a:spLocks noChangeArrowheads="1"/>
          </p:cNvSpPr>
          <p:nvPr/>
        </p:nvSpPr>
        <p:spPr bwMode="auto">
          <a:xfrm>
            <a:off x="275745" y="3805391"/>
            <a:ext cx="8488427"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 alternative hypothesis is that the two means are not equal. </a:t>
            </a:r>
            <a:endParaRPr lang="en-GB" sz="2400" dirty="0">
              <a:solidFill>
                <a:srgbClr val="000000"/>
              </a:solidFill>
              <a:latin typeface="Comic Sans MS" panose="030F0702030302020204" pitchFamily="66" charset="0"/>
            </a:endParaRPr>
          </a:p>
        </p:txBody>
      </p:sp>
      <p:sp>
        <p:nvSpPr>
          <p:cNvPr id="46" name="Text Box 10"/>
          <p:cNvSpPr txBox="1">
            <a:spLocks noChangeArrowheads="1"/>
          </p:cNvSpPr>
          <p:nvPr/>
        </p:nvSpPr>
        <p:spPr bwMode="auto">
          <a:xfrm>
            <a:off x="251518" y="1371600"/>
            <a:ext cx="8512654"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dirty="0">
                <a:solidFill>
                  <a:srgbClr val="000000"/>
                </a:solidFill>
                <a:latin typeface="Comic Sans MS" panose="030F0702030302020204" pitchFamily="66" charset="0"/>
              </a:rPr>
              <a:t>First of all you need to set up your</a:t>
            </a:r>
            <a:r>
              <a:rPr lang="en-US" sz="2400" dirty="0">
                <a:solidFill>
                  <a:srgbClr val="000000"/>
                </a:solidFill>
                <a:latin typeface="Comic Sans MS" panose="030F0702030302020204" pitchFamily="66" charset="0"/>
              </a:rPr>
              <a:t> </a:t>
            </a:r>
            <a:r>
              <a:rPr lang="en-US" sz="2400" b="1" dirty="0">
                <a:solidFill>
                  <a:srgbClr val="FF6600"/>
                </a:solidFill>
                <a:latin typeface="Comic Sans MS" panose="030F0702030302020204" pitchFamily="66" charset="0"/>
              </a:rPr>
              <a:t>null </a:t>
            </a:r>
            <a:r>
              <a:rPr lang="en-US" dirty="0">
                <a:solidFill>
                  <a:srgbClr val="000000"/>
                </a:solidFill>
                <a:latin typeface="Comic Sans MS" panose="030F0702030302020204" pitchFamily="66" charset="0"/>
              </a:rPr>
              <a:t>and</a:t>
            </a:r>
            <a:r>
              <a:rPr lang="en-US" sz="2400" b="1" dirty="0">
                <a:solidFill>
                  <a:srgbClr val="FF6600"/>
                </a:solidFill>
                <a:latin typeface="Comic Sans MS" panose="030F0702030302020204" pitchFamily="66" charset="0"/>
              </a:rPr>
              <a:t> alternative </a:t>
            </a:r>
            <a:r>
              <a:rPr lang="en-US" sz="2400" dirty="0">
                <a:solidFill>
                  <a:srgbClr val="000000"/>
                </a:solidFill>
                <a:latin typeface="Comic Sans MS" panose="030F0702030302020204" pitchFamily="66" charset="0"/>
              </a:rPr>
              <a:t>hypotheses.</a:t>
            </a:r>
            <a:endParaRPr lang="en-GB" sz="2400" dirty="0">
              <a:solidFill>
                <a:srgbClr val="000000"/>
              </a:solidFill>
              <a:latin typeface="Comic Sans MS" panose="030F0702030302020204" pitchFamily="66" charset="0"/>
            </a:endParaRPr>
          </a:p>
        </p:txBody>
      </p:sp>
      <p:sp>
        <p:nvSpPr>
          <p:cNvPr id="66" name="Rectangle 65">
            <a:hlinkClick r:id="rId2"/>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2"/>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3B5DE4CA-4468-4A17-BB5E-4C6CA9E3B5B6}"/>
              </a:ext>
            </a:extLst>
          </p:cNvPr>
          <p:cNvSpPr/>
          <p:nvPr/>
        </p:nvSpPr>
        <p:spPr>
          <a:xfrm>
            <a:off x="381000" y="2205335"/>
            <a:ext cx="3276600" cy="461665"/>
          </a:xfrm>
          <a:prstGeom prst="rect">
            <a:avLst/>
          </a:prstGeom>
        </p:spPr>
        <p:txBody>
          <a:bodyPr wrap="square">
            <a:spAutoFit/>
          </a:bodyPr>
          <a:lstStyle/>
          <a:p>
            <a:r>
              <a:rPr lang="en-US" b="1" dirty="0">
                <a:solidFill>
                  <a:srgbClr val="FF6600"/>
                </a:solidFill>
                <a:latin typeface="Comic Sans MS" panose="030F0702030302020204" pitchFamily="66" charset="0"/>
              </a:rPr>
              <a:t>Null hypothesis (</a:t>
            </a:r>
            <a:r>
              <a:rPr lang="en-US" dirty="0">
                <a:solidFill>
                  <a:srgbClr val="FF6600"/>
                </a:solidFill>
                <a:cs typeface="Times New Roman" panose="02020603050405020304" pitchFamily="18" charset="0"/>
              </a:rPr>
              <a:t>H</a:t>
            </a:r>
            <a:r>
              <a:rPr lang="en-US" baseline="-25000" dirty="0">
                <a:solidFill>
                  <a:srgbClr val="FF6600"/>
                </a:solidFill>
                <a:cs typeface="Times New Roman" panose="02020603050405020304" pitchFamily="18" charset="0"/>
              </a:rPr>
              <a:t>0</a:t>
            </a:r>
            <a:r>
              <a:rPr lang="en-US" b="1" dirty="0">
                <a:solidFill>
                  <a:srgbClr val="FF6600"/>
                </a:solidFill>
                <a:latin typeface="Comic Sans MS" panose="030F0702030302020204" pitchFamily="66" charset="0"/>
              </a:rPr>
              <a:t>)</a:t>
            </a:r>
            <a:endParaRPr lang="en-GB" dirty="0"/>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24F6042B-E8E8-4932-B369-26A5F0FDE5A6}"/>
                  </a:ext>
                </a:extLst>
              </p:cNvPr>
              <p:cNvSpPr/>
              <p:nvPr/>
            </p:nvSpPr>
            <p:spPr>
              <a:xfrm>
                <a:off x="3135862" y="2966429"/>
                <a:ext cx="2198138" cy="461665"/>
              </a:xfrm>
              <a:prstGeom prst="rect">
                <a:avLst/>
              </a:prstGeom>
            </p:spPr>
            <p:txBody>
              <a:bodyPr wrap="square">
                <a:spAutoFit/>
              </a:bodyPr>
              <a:lstStyle/>
              <a:p>
                <a:r>
                  <a:rPr lang="en-US" dirty="0">
                    <a:solidFill>
                      <a:srgbClr val="CC0099"/>
                    </a:solidFill>
                    <a:cs typeface="Times New Roman" panose="02020603050405020304" pitchFamily="18" charset="0"/>
                  </a:rPr>
                  <a:t>H</a:t>
                </a:r>
                <a:r>
                  <a:rPr lang="en-US" baseline="-25000" dirty="0">
                    <a:solidFill>
                      <a:srgbClr val="CC0099"/>
                    </a:solidFill>
                    <a:cs typeface="Times New Roman" panose="02020603050405020304" pitchFamily="18" charset="0"/>
                  </a:rPr>
                  <a:t>0 </a:t>
                </a:r>
                <a:r>
                  <a:rPr lang="en-US" dirty="0">
                    <a:solidFill>
                      <a:srgbClr val="CC0099"/>
                    </a:solidFill>
                    <a:cs typeface="Times New Roman" panose="02020603050405020304" pitchFamily="18" charset="0"/>
                  </a:rPr>
                  <a:t>: </a:t>
                </a:r>
                <a14:m>
                  <m:oMath xmlns:m="http://schemas.openxmlformats.org/officeDocument/2006/math">
                    <m:sSub>
                      <m:sSubPr>
                        <m:ctrlPr>
                          <a:rPr lang="en-US" i="1" smtClean="0">
                            <a:solidFill>
                              <a:srgbClr val="CC0099"/>
                            </a:solidFill>
                            <a:latin typeface="Cambria Math" panose="02040503050406030204" pitchFamily="18" charset="0"/>
                            <a:cs typeface="Times New Roman" panose="02020603050405020304" pitchFamily="18" charset="0"/>
                          </a:rPr>
                        </m:ctrlPr>
                      </m:sSubPr>
                      <m:e>
                        <m:acc>
                          <m:accPr>
                            <m:chr m:val="̅"/>
                            <m:ctrlPr>
                              <a:rPr lang="en-US" i="1">
                                <a:solidFill>
                                  <a:srgbClr val="CC0099"/>
                                </a:solidFill>
                                <a:latin typeface="Cambria Math" panose="02040503050406030204" pitchFamily="18" charset="0"/>
                                <a:cs typeface="Times New Roman" panose="02020603050405020304" pitchFamily="18" charset="0"/>
                              </a:rPr>
                            </m:ctrlPr>
                          </m:accPr>
                          <m:e>
                            <m:r>
                              <a:rPr lang="en-US" i="1">
                                <a:solidFill>
                                  <a:srgbClr val="CC0099"/>
                                </a:solidFill>
                                <a:latin typeface="Cambria Math" panose="02040503050406030204" pitchFamily="18" charset="0"/>
                                <a:cs typeface="Times New Roman" panose="02020603050405020304" pitchFamily="18" charset="0"/>
                              </a:rPr>
                              <m:t>𝑥</m:t>
                            </m:r>
                          </m:e>
                        </m:acc>
                      </m:e>
                      <m:sub>
                        <m:r>
                          <a:rPr lang="en-US" b="0" i="1" smtClean="0">
                            <a:solidFill>
                              <a:srgbClr val="CC0099"/>
                            </a:solidFill>
                            <a:latin typeface="Cambria Math" panose="02040503050406030204" pitchFamily="18" charset="0"/>
                            <a:cs typeface="Times New Roman" panose="02020603050405020304" pitchFamily="18" charset="0"/>
                          </a:rPr>
                          <m:t>1</m:t>
                        </m:r>
                      </m:sub>
                    </m:sSub>
                    <m:r>
                      <a:rPr lang="en-US" b="0" i="1" smtClean="0">
                        <a:solidFill>
                          <a:srgbClr val="CC0099"/>
                        </a:solidFill>
                        <a:latin typeface="Cambria Math" panose="02040503050406030204" pitchFamily="18" charset="0"/>
                        <a:cs typeface="Times New Roman" panose="02020603050405020304" pitchFamily="18" charset="0"/>
                      </a:rPr>
                      <m:t>=</m:t>
                    </m:r>
                    <m:sSub>
                      <m:sSubPr>
                        <m:ctrlPr>
                          <a:rPr lang="en-US" i="1">
                            <a:solidFill>
                              <a:srgbClr val="CC0099"/>
                            </a:solidFill>
                            <a:latin typeface="Cambria Math" panose="02040503050406030204" pitchFamily="18" charset="0"/>
                            <a:cs typeface="Times New Roman" panose="02020603050405020304" pitchFamily="18" charset="0"/>
                          </a:rPr>
                        </m:ctrlPr>
                      </m:sSubPr>
                      <m:e>
                        <m:acc>
                          <m:accPr>
                            <m:chr m:val="̅"/>
                            <m:ctrlPr>
                              <a:rPr lang="en-US" i="1">
                                <a:solidFill>
                                  <a:srgbClr val="CC0099"/>
                                </a:solidFill>
                                <a:latin typeface="Cambria Math" panose="02040503050406030204" pitchFamily="18" charset="0"/>
                                <a:cs typeface="Times New Roman" panose="02020603050405020304" pitchFamily="18" charset="0"/>
                              </a:rPr>
                            </m:ctrlPr>
                          </m:accPr>
                          <m:e>
                            <m:r>
                              <a:rPr lang="en-US" i="1">
                                <a:solidFill>
                                  <a:srgbClr val="CC0099"/>
                                </a:solidFill>
                                <a:latin typeface="Cambria Math" panose="02040503050406030204" pitchFamily="18" charset="0"/>
                                <a:cs typeface="Times New Roman" panose="02020603050405020304" pitchFamily="18" charset="0"/>
                              </a:rPr>
                              <m:t>𝑥</m:t>
                            </m:r>
                          </m:e>
                        </m:acc>
                      </m:e>
                      <m:sub>
                        <m:r>
                          <a:rPr lang="en-US" b="0" i="1" smtClean="0">
                            <a:solidFill>
                              <a:srgbClr val="CC0099"/>
                            </a:solidFill>
                            <a:latin typeface="Cambria Math" panose="02040503050406030204" pitchFamily="18" charset="0"/>
                            <a:cs typeface="Times New Roman" panose="02020603050405020304" pitchFamily="18" charset="0"/>
                          </a:rPr>
                          <m:t>2</m:t>
                        </m:r>
                      </m:sub>
                    </m:sSub>
                  </m:oMath>
                </a14:m>
                <a:endParaRPr lang="en-GB" dirty="0">
                  <a:solidFill>
                    <a:srgbClr val="CC0099"/>
                  </a:solidFill>
                </a:endParaRPr>
              </a:p>
            </p:txBody>
          </p:sp>
        </mc:Choice>
        <mc:Fallback xmlns="">
          <p:sp>
            <p:nvSpPr>
              <p:cNvPr id="3" name="Rectangle 2">
                <a:extLst>
                  <a:ext uri="{FF2B5EF4-FFF2-40B4-BE49-F238E27FC236}">
                    <a16:creationId xmlns:a16="http://schemas.microsoft.com/office/drawing/2014/main" id="{24F6042B-E8E8-4932-B369-26A5F0FDE5A6}"/>
                  </a:ext>
                </a:extLst>
              </p:cNvPr>
              <p:cNvSpPr>
                <a:spLocks noRot="1" noChangeAspect="1" noMove="1" noResize="1" noEditPoints="1" noAdjustHandles="1" noChangeArrowheads="1" noChangeShapeType="1" noTextEdit="1"/>
              </p:cNvSpPr>
              <p:nvPr/>
            </p:nvSpPr>
            <p:spPr>
              <a:xfrm>
                <a:off x="3135862" y="2966429"/>
                <a:ext cx="2198138" cy="461665"/>
              </a:xfrm>
              <a:prstGeom prst="rect">
                <a:avLst/>
              </a:prstGeom>
              <a:blipFill>
                <a:blip r:embed="rId3"/>
                <a:stretch>
                  <a:fillRect l="-4155" t="-10667" b="-30667"/>
                </a:stretch>
              </a:blipFill>
            </p:spPr>
            <p:txBody>
              <a:bodyPr/>
              <a:lstStyle/>
              <a:p>
                <a:r>
                  <a:rPr lang="en-GB">
                    <a:noFill/>
                  </a:rPr>
                  <a:t> </a:t>
                </a:r>
              </a:p>
            </p:txBody>
          </p:sp>
        </mc:Fallback>
      </mc:AlternateContent>
      <p:sp>
        <p:nvSpPr>
          <p:cNvPr id="11" name="Rectangle 10">
            <a:extLst>
              <a:ext uri="{FF2B5EF4-FFF2-40B4-BE49-F238E27FC236}">
                <a16:creationId xmlns:a16="http://schemas.microsoft.com/office/drawing/2014/main" id="{D31C3A01-1AD2-4032-8225-0BB738E98215}"/>
              </a:ext>
            </a:extLst>
          </p:cNvPr>
          <p:cNvSpPr/>
          <p:nvPr/>
        </p:nvSpPr>
        <p:spPr>
          <a:xfrm>
            <a:off x="381000" y="3352800"/>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Alternative hypothesis (</a:t>
            </a:r>
            <a:r>
              <a:rPr lang="en-US" dirty="0">
                <a:solidFill>
                  <a:srgbClr val="FF6600"/>
                </a:solidFill>
                <a:cs typeface="Times New Roman" panose="02020603050405020304" pitchFamily="18" charset="0"/>
              </a:rPr>
              <a:t>H</a:t>
            </a:r>
            <a:r>
              <a:rPr lang="en-US" baseline="-25000" dirty="0">
                <a:solidFill>
                  <a:srgbClr val="FF6600"/>
                </a:solidFill>
                <a:cs typeface="Times New Roman" panose="02020603050405020304" pitchFamily="18" charset="0"/>
              </a:rPr>
              <a:t>1</a:t>
            </a:r>
            <a:r>
              <a:rPr lang="en-US" b="1" dirty="0">
                <a:solidFill>
                  <a:srgbClr val="FF6600"/>
                </a:solidFill>
                <a:latin typeface="Comic Sans MS" panose="030F0702030302020204" pitchFamily="66" charset="0"/>
              </a:rPr>
              <a:t>)</a:t>
            </a:r>
            <a:endParaRPr lang="en-GB" dirty="0"/>
          </a:p>
        </p:txBody>
      </p:sp>
      <mc:AlternateContent xmlns:mc="http://schemas.openxmlformats.org/markup-compatibility/2006" xmlns:a14="http://schemas.microsoft.com/office/drawing/2010/main">
        <mc:Choice Requires="a14">
          <p:sp>
            <p:nvSpPr>
              <p:cNvPr id="12" name="Text Box 17">
                <a:extLst>
                  <a:ext uri="{FF2B5EF4-FFF2-40B4-BE49-F238E27FC236}">
                    <a16:creationId xmlns:a16="http://schemas.microsoft.com/office/drawing/2014/main" id="{0D34D871-D565-4C97-B039-ECAB7BC3A83D}"/>
                  </a:ext>
                </a:extLst>
              </p:cNvPr>
              <p:cNvSpPr txBox="1">
                <a:spLocks noChangeArrowheads="1"/>
              </p:cNvSpPr>
              <p:nvPr/>
            </p:nvSpPr>
            <p:spPr bwMode="auto">
              <a:xfrm>
                <a:off x="152400" y="4612224"/>
                <a:ext cx="8715855" cy="461665"/>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For a </a:t>
                </a:r>
                <a:r>
                  <a:rPr lang="en-US" b="1" dirty="0">
                    <a:solidFill>
                      <a:srgbClr val="FF6600"/>
                    </a:solidFill>
                    <a:latin typeface="Comic Sans MS" panose="030F0702030302020204" pitchFamily="66" charset="0"/>
                  </a:rPr>
                  <a:t>two tailed </a:t>
                </a:r>
                <a:r>
                  <a:rPr lang="en-US" sz="2400" dirty="0">
                    <a:solidFill>
                      <a:srgbClr val="000000"/>
                    </a:solidFill>
                    <a:latin typeface="Comic Sans MS" panose="030F0702030302020204" pitchFamily="66" charset="0"/>
                  </a:rPr>
                  <a:t>test this just means checking that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1</m:t>
                        </m:r>
                      </m:sub>
                    </m:sSub>
                    <m:r>
                      <a:rPr lang="en-US"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oMath>
                </a14:m>
                <a:r>
                  <a:rPr lang="en-US" sz="2400" dirty="0">
                    <a:solidFill>
                      <a:srgbClr val="000000"/>
                    </a:solidFill>
                    <a:latin typeface="Comic Sans MS" panose="030F0702030302020204" pitchFamily="66" charset="0"/>
                  </a:rPr>
                  <a:t>. </a:t>
                </a:r>
                <a:endParaRPr lang="en-GB" sz="2400" dirty="0">
                  <a:solidFill>
                    <a:srgbClr val="000000"/>
                  </a:solidFill>
                  <a:latin typeface="Comic Sans MS" panose="030F0702030302020204" pitchFamily="66" charset="0"/>
                </a:endParaRPr>
              </a:p>
            </p:txBody>
          </p:sp>
        </mc:Choice>
        <mc:Fallback xmlns="">
          <p:sp>
            <p:nvSpPr>
              <p:cNvPr id="12" name="Text Box 17">
                <a:extLst>
                  <a:ext uri="{FF2B5EF4-FFF2-40B4-BE49-F238E27FC236}">
                    <a16:creationId xmlns:a16="http://schemas.microsoft.com/office/drawing/2014/main" id="{0D34D871-D565-4C97-B039-ECAB7BC3A83D}"/>
                  </a:ext>
                </a:extLst>
              </p:cNvPr>
              <p:cNvSpPr txBox="1">
                <a:spLocks noRot="1" noChangeAspect="1" noMove="1" noResize="1" noEditPoints="1" noAdjustHandles="1" noChangeArrowheads="1" noChangeShapeType="1" noTextEdit="1"/>
              </p:cNvSpPr>
              <p:nvPr/>
            </p:nvSpPr>
            <p:spPr bwMode="auto">
              <a:xfrm>
                <a:off x="152400" y="4612224"/>
                <a:ext cx="8715855" cy="461665"/>
              </a:xfrm>
              <a:prstGeom prst="rect">
                <a:avLst/>
              </a:prstGeom>
              <a:blipFill>
                <a:blip r:embed="rId4"/>
                <a:stretch>
                  <a:fillRect l="-1049" t="-10667" r="-1469" b="-3066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BEAF80EC-BAAD-4D49-B415-7BAA8E906FF8}"/>
                  </a:ext>
                </a:extLst>
              </p:cNvPr>
              <p:cNvSpPr/>
              <p:nvPr/>
            </p:nvSpPr>
            <p:spPr>
              <a:xfrm>
                <a:off x="3302724" y="5002649"/>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3" name="Rectangle 12">
                <a:extLst>
                  <a:ext uri="{FF2B5EF4-FFF2-40B4-BE49-F238E27FC236}">
                    <a16:creationId xmlns:a16="http://schemas.microsoft.com/office/drawing/2014/main" id="{BEAF80EC-BAAD-4D49-B415-7BAA8E906FF8}"/>
                  </a:ext>
                </a:extLst>
              </p:cNvPr>
              <p:cNvSpPr>
                <a:spLocks noRot="1" noChangeAspect="1" noMove="1" noResize="1" noEditPoints="1" noAdjustHandles="1" noChangeArrowheads="1" noChangeShapeType="1" noTextEdit="1"/>
              </p:cNvSpPr>
              <p:nvPr/>
            </p:nvSpPr>
            <p:spPr>
              <a:xfrm>
                <a:off x="3302724" y="5002649"/>
                <a:ext cx="2198138" cy="461665"/>
              </a:xfrm>
              <a:prstGeom prst="rect">
                <a:avLst/>
              </a:prstGeom>
              <a:blipFill>
                <a:blip r:embed="rId5"/>
                <a:stretch>
                  <a:fillRect l="-4444" t="-10667" b="-30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 Box 17">
                <a:extLst>
                  <a:ext uri="{FF2B5EF4-FFF2-40B4-BE49-F238E27FC236}">
                    <a16:creationId xmlns:a16="http://schemas.microsoft.com/office/drawing/2014/main" id="{C6F5703E-6960-4402-B4AA-A22B9A02C4F0}"/>
                  </a:ext>
                </a:extLst>
              </p:cNvPr>
              <p:cNvSpPr txBox="1">
                <a:spLocks noChangeArrowheads="1"/>
              </p:cNvSpPr>
              <p:nvPr/>
            </p:nvSpPr>
            <p:spPr bwMode="auto">
              <a:xfrm>
                <a:off x="152400" y="5463146"/>
                <a:ext cx="8715855" cy="830997"/>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For a </a:t>
                </a:r>
                <a:r>
                  <a:rPr lang="en-US" b="1" dirty="0">
                    <a:solidFill>
                      <a:srgbClr val="FF6600"/>
                    </a:solidFill>
                    <a:latin typeface="Comic Sans MS" panose="030F0702030302020204" pitchFamily="66" charset="0"/>
                  </a:rPr>
                  <a:t>one tailed </a:t>
                </a:r>
                <a:r>
                  <a:rPr lang="en-US" sz="2400" dirty="0">
                    <a:solidFill>
                      <a:srgbClr val="000000"/>
                    </a:solidFill>
                    <a:latin typeface="Comic Sans MS" panose="030F0702030302020204" pitchFamily="66" charset="0"/>
                  </a:rPr>
                  <a:t>test it means checking either that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1</m:t>
                        </m:r>
                      </m:sub>
                    </m:sSub>
                    <m:r>
                      <a:rPr lang="en-US" b="0" i="1" smtClean="0">
                        <a:latin typeface="Cambria Math" panose="02040503050406030204" pitchFamily="18" charset="0"/>
                        <a:cs typeface="Times New Roman" panose="02020603050405020304" pitchFamily="18" charset="0"/>
                      </a:rPr>
                      <m:t> </m:t>
                    </m:r>
                  </m:oMath>
                </a14:m>
                <a:r>
                  <a:rPr lang="en-US" sz="2400" dirty="0">
                    <a:solidFill>
                      <a:srgbClr val="000000"/>
                    </a:solidFill>
                    <a:latin typeface="Comic Sans MS" panose="030F0702030302020204" pitchFamily="66" charset="0"/>
                  </a:rPr>
                  <a:t>is less than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r>
                      <a:rPr lang="en-US" i="1">
                        <a:latin typeface="Cambria Math" panose="02040503050406030204" pitchFamily="18" charset="0"/>
                        <a:cs typeface="Times New Roman" panose="02020603050405020304" pitchFamily="18" charset="0"/>
                      </a:rPr>
                      <m:t> </m:t>
                    </m:r>
                  </m:oMath>
                </a14:m>
                <a:r>
                  <a:rPr lang="en-US" sz="2400" dirty="0">
                    <a:solidFill>
                      <a:srgbClr val="000000"/>
                    </a:solidFill>
                    <a:latin typeface="Comic Sans MS" panose="030F0702030302020204" pitchFamily="66" charset="0"/>
                  </a:rPr>
                  <a:t>or that it is greater than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oMath>
                </a14:m>
                <a:r>
                  <a:rPr lang="en-US" sz="2400" dirty="0">
                    <a:solidFill>
                      <a:srgbClr val="000000"/>
                    </a:solidFill>
                    <a:latin typeface="Comic Sans MS" panose="030F0702030302020204" pitchFamily="66" charset="0"/>
                  </a:rPr>
                  <a:t>. </a:t>
                </a:r>
                <a:endParaRPr lang="en-GB" sz="2400" dirty="0">
                  <a:solidFill>
                    <a:srgbClr val="000000"/>
                  </a:solidFill>
                  <a:latin typeface="Comic Sans MS" panose="030F0702030302020204" pitchFamily="66" charset="0"/>
                </a:endParaRPr>
              </a:p>
            </p:txBody>
          </p:sp>
        </mc:Choice>
        <mc:Fallback xmlns="">
          <p:sp>
            <p:nvSpPr>
              <p:cNvPr id="14" name="Text Box 17">
                <a:extLst>
                  <a:ext uri="{FF2B5EF4-FFF2-40B4-BE49-F238E27FC236}">
                    <a16:creationId xmlns:a16="http://schemas.microsoft.com/office/drawing/2014/main" id="{C6F5703E-6960-4402-B4AA-A22B9A02C4F0}"/>
                  </a:ext>
                </a:extLst>
              </p:cNvPr>
              <p:cNvSpPr txBox="1">
                <a:spLocks noRot="1" noChangeAspect="1" noMove="1" noResize="1" noEditPoints="1" noAdjustHandles="1" noChangeArrowheads="1" noChangeShapeType="1" noTextEdit="1"/>
              </p:cNvSpPr>
              <p:nvPr/>
            </p:nvSpPr>
            <p:spPr bwMode="auto">
              <a:xfrm>
                <a:off x="152400" y="5463146"/>
                <a:ext cx="8715855" cy="830997"/>
              </a:xfrm>
              <a:prstGeom prst="rect">
                <a:avLst/>
              </a:prstGeom>
              <a:blipFill>
                <a:blip r:embed="rId6"/>
                <a:stretch>
                  <a:fillRect l="-1049" t="-5839" b="-15328"/>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E145B30E-68AA-423C-B3A7-345C5A6B387C}"/>
                  </a:ext>
                </a:extLst>
              </p:cNvPr>
              <p:cNvSpPr/>
              <p:nvPr/>
            </p:nvSpPr>
            <p:spPr>
              <a:xfrm>
                <a:off x="2819400" y="6240063"/>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&lt;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5" name="Rectangle 14">
                <a:extLst>
                  <a:ext uri="{FF2B5EF4-FFF2-40B4-BE49-F238E27FC236}">
                    <a16:creationId xmlns:a16="http://schemas.microsoft.com/office/drawing/2014/main" id="{E145B30E-68AA-423C-B3A7-345C5A6B387C}"/>
                  </a:ext>
                </a:extLst>
              </p:cNvPr>
              <p:cNvSpPr>
                <a:spLocks noRot="1" noChangeAspect="1" noMove="1" noResize="1" noEditPoints="1" noAdjustHandles="1" noChangeArrowheads="1" noChangeShapeType="1" noTextEdit="1"/>
              </p:cNvSpPr>
              <p:nvPr/>
            </p:nvSpPr>
            <p:spPr>
              <a:xfrm>
                <a:off x="2819400" y="6240063"/>
                <a:ext cx="2198138" cy="461665"/>
              </a:xfrm>
              <a:prstGeom prst="rect">
                <a:avLst/>
              </a:prstGeom>
              <a:blipFill>
                <a:blip r:embed="rId7"/>
                <a:stretch>
                  <a:fillRect l="-4444" t="-10667" b="-30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6DBF34C2-D50B-4B95-B4C7-36D4FDF21727}"/>
                  </a:ext>
                </a:extLst>
              </p:cNvPr>
              <p:cNvSpPr/>
              <p:nvPr/>
            </p:nvSpPr>
            <p:spPr>
              <a:xfrm>
                <a:off x="5155165" y="6240063"/>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&gt;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6" name="Rectangle 15">
                <a:extLst>
                  <a:ext uri="{FF2B5EF4-FFF2-40B4-BE49-F238E27FC236}">
                    <a16:creationId xmlns:a16="http://schemas.microsoft.com/office/drawing/2014/main" id="{6DBF34C2-D50B-4B95-B4C7-36D4FDF21727}"/>
                  </a:ext>
                </a:extLst>
              </p:cNvPr>
              <p:cNvSpPr>
                <a:spLocks noRot="1" noChangeAspect="1" noMove="1" noResize="1" noEditPoints="1" noAdjustHandles="1" noChangeArrowheads="1" noChangeShapeType="1" noTextEdit="1"/>
              </p:cNvSpPr>
              <p:nvPr/>
            </p:nvSpPr>
            <p:spPr>
              <a:xfrm>
                <a:off x="5155165" y="6240063"/>
                <a:ext cx="2198138" cy="461665"/>
              </a:xfrm>
              <a:prstGeom prst="rect">
                <a:avLst/>
              </a:prstGeom>
              <a:blipFill>
                <a:blip r:embed="rId8"/>
                <a:stretch>
                  <a:fillRect l="-4444" t="-10667" b="-30667"/>
                </a:stretch>
              </a:blipFill>
            </p:spPr>
            <p:txBody>
              <a:bodyPr/>
              <a:lstStyle/>
              <a:p>
                <a:r>
                  <a:rPr lang="en-GB">
                    <a:noFill/>
                  </a:rPr>
                  <a:t> </a:t>
                </a:r>
              </a:p>
            </p:txBody>
          </p:sp>
        </mc:Fallback>
      </mc:AlternateContent>
      <p:sp>
        <p:nvSpPr>
          <p:cNvPr id="4" name="Rectangle 3">
            <a:extLst>
              <a:ext uri="{FF2B5EF4-FFF2-40B4-BE49-F238E27FC236}">
                <a16:creationId xmlns:a16="http://schemas.microsoft.com/office/drawing/2014/main" id="{B685F1FC-D40C-4598-9A11-1656F12552C0}"/>
              </a:ext>
            </a:extLst>
          </p:cNvPr>
          <p:cNvSpPr/>
          <p:nvPr/>
        </p:nvSpPr>
        <p:spPr>
          <a:xfrm>
            <a:off x="4609445" y="6257841"/>
            <a:ext cx="494046" cy="461665"/>
          </a:xfrm>
          <a:prstGeom prst="rect">
            <a:avLst/>
          </a:prstGeom>
        </p:spPr>
        <p:txBody>
          <a:bodyPr wrap="none">
            <a:spAutoFit/>
          </a:bodyPr>
          <a:lstStyle/>
          <a:p>
            <a:r>
              <a:rPr lang="en-US" dirty="0">
                <a:solidFill>
                  <a:srgbClr val="000000"/>
                </a:solidFill>
                <a:latin typeface="Comic Sans MS" panose="030F0702030302020204" pitchFamily="66" charset="0"/>
              </a:rPr>
              <a:t>or</a:t>
            </a:r>
            <a:endParaRPr lang="en-GB" dirty="0"/>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Tree>
    <p:extLst>
      <p:ext uri="{BB962C8B-B14F-4D97-AF65-F5344CB8AC3E}">
        <p14:creationId xmlns:p14="http://schemas.microsoft.com/office/powerpoint/2010/main" val="71729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2" grpId="0"/>
      <p:bldP spid="46" grpId="0"/>
      <p:bldP spid="2" grpId="0"/>
      <p:bldP spid="3" grpId="0"/>
      <p:bldP spid="11" grpId="0"/>
      <p:bldP spid="12" grpId="0"/>
      <p:bldP spid="13" grpId="0"/>
      <p:bldP spid="14" grpId="0"/>
      <p:bldP spid="15" grpId="0"/>
      <p:bldP spid="16"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9"/>
          <p:cNvSpPr txBox="1">
            <a:spLocks noChangeArrowheads="1"/>
          </p:cNvSpPr>
          <p:nvPr/>
        </p:nvSpPr>
        <p:spPr bwMode="auto">
          <a:xfrm>
            <a:off x="272621" y="1871958"/>
            <a:ext cx="7989471"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Once you have found the p-value you can compare it with the significance level.</a:t>
            </a:r>
            <a:endParaRPr lang="en-GB" sz="2400" dirty="0">
              <a:solidFill>
                <a:srgbClr val="000000"/>
              </a:solidFill>
              <a:latin typeface="Comic Sans MS" panose="030F0702030302020204" pitchFamily="66" charset="0"/>
            </a:endParaRPr>
          </a:p>
        </p:txBody>
      </p:sp>
      <p:sp>
        <p:nvSpPr>
          <p:cNvPr id="37" name="Text Box 10"/>
          <p:cNvSpPr txBox="1">
            <a:spLocks noChangeArrowheads="1"/>
          </p:cNvSpPr>
          <p:nvPr/>
        </p:nvSpPr>
        <p:spPr bwMode="auto">
          <a:xfrm>
            <a:off x="251519" y="609600"/>
            <a:ext cx="8282881" cy="1200329"/>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After setting up the null and alternative hypotheses we use the GDC typing in the list of data and calculate the t-statistic and the p-value.</a:t>
            </a:r>
            <a:endParaRPr lang="en-GB" sz="2400" dirty="0">
              <a:solidFill>
                <a:srgbClr val="000000"/>
              </a:solidFill>
              <a:latin typeface="Comic Sans MS" panose="030F0702030302020204" pitchFamily="66" charset="0"/>
            </a:endParaRPr>
          </a:p>
        </p:txBody>
      </p:sp>
      <p:sp>
        <p:nvSpPr>
          <p:cNvPr id="42" name="Text Box 17"/>
          <p:cNvSpPr txBox="1">
            <a:spLocks noChangeArrowheads="1"/>
          </p:cNvSpPr>
          <p:nvPr/>
        </p:nvSpPr>
        <p:spPr bwMode="auto">
          <a:xfrm>
            <a:off x="250347" y="2920310"/>
            <a:ext cx="8488427"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If the p-value is </a:t>
            </a:r>
            <a:r>
              <a:rPr lang="en-US" b="1" dirty="0">
                <a:solidFill>
                  <a:srgbClr val="FF6600"/>
                </a:solidFill>
                <a:latin typeface="Comic Sans MS" panose="030F0702030302020204" pitchFamily="66" charset="0"/>
              </a:rPr>
              <a:t>greater </a:t>
            </a:r>
            <a:r>
              <a:rPr lang="en-US" sz="2400" dirty="0">
                <a:solidFill>
                  <a:srgbClr val="000000"/>
                </a:solidFill>
                <a:latin typeface="Comic Sans MS" panose="030F0702030302020204" pitchFamily="66" charset="0"/>
              </a:rPr>
              <a:t>than the significance level, then you </a:t>
            </a:r>
            <a:r>
              <a:rPr lang="en-US" b="1" dirty="0">
                <a:solidFill>
                  <a:srgbClr val="FF6600"/>
                </a:solidFill>
                <a:latin typeface="Comic Sans MS" panose="030F0702030302020204" pitchFamily="66" charset="0"/>
              </a:rPr>
              <a:t>accept</a:t>
            </a:r>
            <a:r>
              <a:rPr lang="en-US" sz="2400" dirty="0">
                <a:solidFill>
                  <a:srgbClr val="000000"/>
                </a:solidFill>
                <a:latin typeface="Comic Sans MS" panose="030F0702030302020204" pitchFamily="66" charset="0"/>
              </a:rPr>
              <a:t> the null hypothesis. </a:t>
            </a:r>
            <a:endParaRPr lang="en-GB" sz="2400" dirty="0">
              <a:solidFill>
                <a:srgbClr val="000000"/>
              </a:solidFill>
              <a:latin typeface="Comic Sans MS" panose="030F0702030302020204" pitchFamily="66" charset="0"/>
            </a:endParaRPr>
          </a:p>
        </p:txBody>
      </p:sp>
      <p:sp>
        <p:nvSpPr>
          <p:cNvPr id="66" name="Rectangle 65">
            <a:hlinkClick r:id="rId2"/>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2"/>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17">
            <a:extLst>
              <a:ext uri="{FF2B5EF4-FFF2-40B4-BE49-F238E27FC236}">
                <a16:creationId xmlns:a16="http://schemas.microsoft.com/office/drawing/2014/main" id="{0D34D871-D565-4C97-B039-ECAB7BC3A83D}"/>
              </a:ext>
            </a:extLst>
          </p:cNvPr>
          <p:cNvSpPr txBox="1">
            <a:spLocks noChangeArrowheads="1"/>
          </p:cNvSpPr>
          <p:nvPr/>
        </p:nvSpPr>
        <p:spPr bwMode="auto">
          <a:xfrm>
            <a:off x="166468" y="3902732"/>
            <a:ext cx="8715855" cy="830997"/>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If the p-value is </a:t>
            </a:r>
            <a:r>
              <a:rPr lang="en-US" b="1" dirty="0">
                <a:solidFill>
                  <a:srgbClr val="FF6600"/>
                </a:solidFill>
                <a:latin typeface="Comic Sans MS" panose="030F0702030302020204" pitchFamily="66" charset="0"/>
              </a:rPr>
              <a:t>smaller </a:t>
            </a:r>
            <a:r>
              <a:rPr lang="en-US" sz="2400" dirty="0">
                <a:solidFill>
                  <a:srgbClr val="000000"/>
                </a:solidFill>
                <a:latin typeface="Comic Sans MS" panose="030F0702030302020204" pitchFamily="66" charset="0"/>
              </a:rPr>
              <a:t>than the significance level, then you </a:t>
            </a:r>
            <a:r>
              <a:rPr lang="en-US" b="1" dirty="0">
                <a:solidFill>
                  <a:srgbClr val="FF6600"/>
                </a:solidFill>
                <a:latin typeface="Comic Sans MS" panose="030F0702030302020204" pitchFamily="66" charset="0"/>
              </a:rPr>
              <a:t>do not accept </a:t>
            </a:r>
            <a:r>
              <a:rPr lang="en-US" sz="2400" dirty="0">
                <a:solidFill>
                  <a:srgbClr val="000000"/>
                </a:solidFill>
                <a:latin typeface="Comic Sans MS" panose="030F0702030302020204" pitchFamily="66" charset="0"/>
              </a:rPr>
              <a:t>the null hypothesis.</a:t>
            </a:r>
            <a:endParaRPr lang="en-GB" sz="2400" dirty="0">
              <a:solidFill>
                <a:srgbClr val="000000"/>
              </a:solidFill>
              <a:latin typeface="Comic Sans MS" panose="030F0702030302020204" pitchFamily="66" charset="0"/>
            </a:endParaRPr>
          </a:p>
        </p:txBody>
      </p:sp>
      <p:sp>
        <p:nvSpPr>
          <p:cNvPr id="14" name="Text Box 17">
            <a:extLst>
              <a:ext uri="{FF2B5EF4-FFF2-40B4-BE49-F238E27FC236}">
                <a16:creationId xmlns:a16="http://schemas.microsoft.com/office/drawing/2014/main" id="{C6F5703E-6960-4402-B4AA-A22B9A02C4F0}"/>
              </a:ext>
            </a:extLst>
          </p:cNvPr>
          <p:cNvSpPr txBox="1">
            <a:spLocks noChangeArrowheads="1"/>
          </p:cNvSpPr>
          <p:nvPr/>
        </p:nvSpPr>
        <p:spPr bwMode="auto">
          <a:xfrm>
            <a:off x="166468" y="5026861"/>
            <a:ext cx="8715855" cy="1200329"/>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The t-test is mainly conducted at the 5% significance level, it can also be conducted at the 1% or 10% significance levels.</a:t>
            </a:r>
            <a:endParaRPr lang="en-GB" sz="2400" dirty="0">
              <a:solidFill>
                <a:srgbClr val="000000"/>
              </a:solidFill>
              <a:latin typeface="Comic Sans MS" panose="030F0702030302020204" pitchFamily="66" charset="0"/>
            </a:endParaRPr>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Tree>
    <p:extLst>
      <p:ext uri="{BB962C8B-B14F-4D97-AF65-F5344CB8AC3E}">
        <p14:creationId xmlns:p14="http://schemas.microsoft.com/office/powerpoint/2010/main" val="253608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2" grpId="0"/>
      <p:bldP spid="12"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6324167" cy="400110"/>
          </a:xfrm>
          <a:prstGeom prst="rect">
            <a:avLst/>
          </a:prstGeom>
        </p:spPr>
        <p:txBody>
          <a:bodyPr wrap="none">
            <a:spAutoFit/>
          </a:bodyPr>
          <a:lstStyle/>
          <a:p>
            <a:r>
              <a:rPr lang="en-US" sz="2000" dirty="0">
                <a:solidFill>
                  <a:srgbClr val="000000"/>
                </a:solidFill>
                <a:latin typeface="Comic Sans MS" panose="030F0702030302020204" pitchFamily="66" charset="0"/>
              </a:rPr>
              <a:t>(a) Write down the null and alternative hypotheses.</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1524064" y="3890665"/>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no difference between the grades in Mr. Simon’s and Mr. Orlando’s group.</a:t>
            </a:r>
            <a:endParaRPr lang="en-GB" sz="2000" dirty="0"/>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37D000F8-C226-44F7-A954-B8520F1B0D36}"/>
                  </a:ext>
                </a:extLst>
              </p:cNvPr>
              <p:cNvSpPr/>
              <p:nvPr/>
            </p:nvSpPr>
            <p:spPr>
              <a:xfrm>
                <a:off x="106093" y="395222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14:m>
                  <m:oMath xmlns:m="http://schemas.openxmlformats.org/officeDocument/2006/math">
                    <m:sSub>
                      <m:sSubPr>
                        <m:ctrlPr>
                          <a:rPr lang="en-US" sz="2000" i="1" smtClean="0">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1</m:t>
                        </m:r>
                      </m:sub>
                    </m:sSub>
                    <m:r>
                      <a:rPr lang="en-US" sz="2000" b="0" i="1" smtClean="0">
                        <a:solidFill>
                          <a:srgbClr val="CC0099"/>
                        </a:solidFill>
                        <a:latin typeface="Cambria Math" panose="02040503050406030204" pitchFamily="18" charset="0"/>
                        <a:cs typeface="Times New Roman" panose="02020603050405020304" pitchFamily="18" charset="0"/>
                      </a:rPr>
                      <m:t>=</m:t>
                    </m:r>
                    <m:sSub>
                      <m:sSubPr>
                        <m:ctrlPr>
                          <a:rPr lang="en-US" sz="2000" i="1">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2</m:t>
                        </m:r>
                      </m:sub>
                    </m:sSub>
                  </m:oMath>
                </a14:m>
                <a:endParaRPr lang="en-GB" sz="2000" dirty="0">
                  <a:solidFill>
                    <a:srgbClr val="CC0099"/>
                  </a:solidFill>
                </a:endParaRPr>
              </a:p>
            </p:txBody>
          </p:sp>
        </mc:Choice>
        <mc:Fallback xmlns="">
          <p:sp>
            <p:nvSpPr>
              <p:cNvPr id="11" name="Rectangle 10">
                <a:extLst>
                  <a:ext uri="{FF2B5EF4-FFF2-40B4-BE49-F238E27FC236}">
                    <a16:creationId xmlns:a16="http://schemas.microsoft.com/office/drawing/2014/main" id="{37D000F8-C226-44F7-A954-B8520F1B0D36}"/>
                  </a:ext>
                </a:extLst>
              </p:cNvPr>
              <p:cNvSpPr>
                <a:spLocks noRot="1" noChangeAspect="1" noMove="1" noResize="1" noEditPoints="1" noAdjustHandles="1" noChangeArrowheads="1" noChangeShapeType="1" noTextEdit="1"/>
              </p:cNvSpPr>
              <p:nvPr/>
            </p:nvSpPr>
            <p:spPr>
              <a:xfrm>
                <a:off x="106093" y="3952220"/>
                <a:ext cx="1570307" cy="400110"/>
              </a:xfrm>
              <a:prstGeom prst="rect">
                <a:avLst/>
              </a:prstGeom>
              <a:blipFill>
                <a:blip r:embed="rId2"/>
                <a:stretch>
                  <a:fillRect l="-3876" t="-7576" r="-4264" b="-257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316192F7-A5B1-4EDD-BF0F-FE7BD9A1D940}"/>
                  </a:ext>
                </a:extLst>
              </p:cNvPr>
              <p:cNvSpPr/>
              <p:nvPr/>
            </p:nvSpPr>
            <p:spPr>
              <a:xfrm>
                <a:off x="113350" y="4678309"/>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14:m>
                  <m:oMath xmlns:m="http://schemas.openxmlformats.org/officeDocument/2006/math">
                    <m:sSub>
                      <m:sSubPr>
                        <m:ctrlPr>
                          <a:rPr lang="en-US" sz="2000" i="1" smtClean="0">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1</m:t>
                        </m:r>
                      </m:sub>
                    </m:sSub>
                    <m:r>
                      <a:rPr lang="en-US" sz="2000"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i="1">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2</m:t>
                        </m:r>
                      </m:sub>
                    </m:sSub>
                  </m:oMath>
                </a14:m>
                <a:endParaRPr lang="en-GB" sz="2000" dirty="0">
                  <a:solidFill>
                    <a:srgbClr val="0070C0"/>
                  </a:solidFill>
                </a:endParaRPr>
              </a:p>
            </p:txBody>
          </p:sp>
        </mc:Choice>
        <mc:Fallback xmlns="">
          <p:sp>
            <p:nvSpPr>
              <p:cNvPr id="12" name="Rectangle 11">
                <a:extLst>
                  <a:ext uri="{FF2B5EF4-FFF2-40B4-BE49-F238E27FC236}">
                    <a16:creationId xmlns:a16="http://schemas.microsoft.com/office/drawing/2014/main" id="{316192F7-A5B1-4EDD-BF0F-FE7BD9A1D940}"/>
                  </a:ext>
                </a:extLst>
              </p:cNvPr>
              <p:cNvSpPr>
                <a:spLocks noRot="1" noChangeAspect="1" noMove="1" noResize="1" noEditPoints="1" noAdjustHandles="1" noChangeArrowheads="1" noChangeShapeType="1" noTextEdit="1"/>
              </p:cNvSpPr>
              <p:nvPr/>
            </p:nvSpPr>
            <p:spPr>
              <a:xfrm>
                <a:off x="113350" y="4678309"/>
                <a:ext cx="1574076" cy="400110"/>
              </a:xfrm>
              <a:prstGeom prst="rect">
                <a:avLst/>
              </a:prstGeom>
              <a:blipFill>
                <a:blip r:embed="rId3"/>
                <a:stretch>
                  <a:fillRect l="-4264" t="-7576" r="-3876" b="-25758"/>
                </a:stretch>
              </a:blipFill>
            </p:spPr>
            <p:txBody>
              <a:bodyPr/>
              <a:lstStyle/>
              <a:p>
                <a:r>
                  <a:rPr lang="en-GB">
                    <a:noFill/>
                  </a:rPr>
                  <a:t> </a:t>
                </a:r>
              </a:p>
            </p:txBody>
          </p:sp>
        </mc:Fallback>
      </mc:AlternateContent>
      <p:sp>
        <p:nvSpPr>
          <p:cNvPr id="13" name="Rectangle 12">
            <a:extLst>
              <a:ext uri="{FF2B5EF4-FFF2-40B4-BE49-F238E27FC236}">
                <a16:creationId xmlns:a16="http://schemas.microsoft.com/office/drawing/2014/main" id="{08069CAB-32C0-42BD-916F-CE6FDEF8A7E2}"/>
              </a:ext>
            </a:extLst>
          </p:cNvPr>
          <p:cNvSpPr/>
          <p:nvPr/>
        </p:nvSpPr>
        <p:spPr>
          <a:xfrm>
            <a:off x="1554251" y="4687201"/>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a difference between the grades in Mr. Simon’s and Mr. Orlando’s group.</a:t>
            </a:r>
            <a:endParaRPr lang="en-GB" sz="2000" dirty="0"/>
          </a:p>
        </p:txBody>
      </p:sp>
    </p:spTree>
    <p:extLst>
      <p:ext uri="{BB962C8B-B14F-4D97-AF65-F5344CB8AC3E}">
        <p14:creationId xmlns:p14="http://schemas.microsoft.com/office/powerpoint/2010/main" val="92320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pic>
        <p:nvPicPr>
          <p:cNvPr id="3" name="Picture 2">
            <a:extLst>
              <a:ext uri="{FF2B5EF4-FFF2-40B4-BE49-F238E27FC236}">
                <a16:creationId xmlns:a16="http://schemas.microsoft.com/office/drawing/2014/main" id="{8500D7DD-A449-E6EF-513C-F5A259CF01B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4760"/>
            <a:ext cx="2129705" cy="2743200"/>
          </a:xfrm>
          <a:prstGeom prst="rect">
            <a:avLst/>
          </a:prstGeom>
        </p:spPr>
      </p:pic>
      <p:sp>
        <p:nvSpPr>
          <p:cNvPr id="11" name="Rectangle 10">
            <a:extLst>
              <a:ext uri="{FF2B5EF4-FFF2-40B4-BE49-F238E27FC236}">
                <a16:creationId xmlns:a16="http://schemas.microsoft.com/office/drawing/2014/main" id="{345051CB-78DE-BC87-9419-14296EA134FD}"/>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8" name="Rectangle 17">
            <a:extLst>
              <a:ext uri="{FF2B5EF4-FFF2-40B4-BE49-F238E27FC236}">
                <a16:creationId xmlns:a16="http://schemas.microsoft.com/office/drawing/2014/main" id="{399DCC95-CA6B-9127-89FA-28FA52D5C57D}"/>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9" name="Rectangle 18">
            <a:extLst>
              <a:ext uri="{FF2B5EF4-FFF2-40B4-BE49-F238E27FC236}">
                <a16:creationId xmlns:a16="http://schemas.microsoft.com/office/drawing/2014/main" id="{7C2A18CB-A32F-9EB6-1A23-9BA769253023}"/>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0" name="Rectangle 19">
            <a:extLst>
              <a:ext uri="{FF2B5EF4-FFF2-40B4-BE49-F238E27FC236}">
                <a16:creationId xmlns:a16="http://schemas.microsoft.com/office/drawing/2014/main" id="{1D1619DA-B862-6836-6511-8A65DA17812C}"/>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Tree>
    <p:extLst>
      <p:ext uri="{BB962C8B-B14F-4D97-AF65-F5344CB8AC3E}">
        <p14:creationId xmlns:p14="http://schemas.microsoft.com/office/powerpoint/2010/main" val="356790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pic>
        <p:nvPicPr>
          <p:cNvPr id="3" name="Picture 2">
            <a:extLst>
              <a:ext uri="{FF2B5EF4-FFF2-40B4-BE49-F238E27FC236}">
                <a16:creationId xmlns:a16="http://schemas.microsoft.com/office/drawing/2014/main" id="{DFB51A8F-75D8-250E-016D-F0720E5286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2189"/>
            <a:ext cx="2129705" cy="2743200"/>
          </a:xfrm>
          <a:prstGeom prst="rect">
            <a:avLst/>
          </a:prstGeom>
        </p:spPr>
      </p:pic>
      <p:sp>
        <p:nvSpPr>
          <p:cNvPr id="19" name="Rectangle 18">
            <a:extLst>
              <a:ext uri="{FF2B5EF4-FFF2-40B4-BE49-F238E27FC236}">
                <a16:creationId xmlns:a16="http://schemas.microsoft.com/office/drawing/2014/main" id="{74B82D55-F68F-CC7B-B6E7-9571BE4B1BC5}"/>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3" name="Rectangle 22">
            <a:extLst>
              <a:ext uri="{FF2B5EF4-FFF2-40B4-BE49-F238E27FC236}">
                <a16:creationId xmlns:a16="http://schemas.microsoft.com/office/drawing/2014/main" id="{35A46677-3088-F450-F261-A0F7F056EA4C}"/>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4" name="Rectangle 23">
            <a:extLst>
              <a:ext uri="{FF2B5EF4-FFF2-40B4-BE49-F238E27FC236}">
                <a16:creationId xmlns:a16="http://schemas.microsoft.com/office/drawing/2014/main" id="{09A34492-BDF8-3877-30A1-8CCFD0FA9F03}"/>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5" name="Rectangle 24">
            <a:extLst>
              <a:ext uri="{FF2B5EF4-FFF2-40B4-BE49-F238E27FC236}">
                <a16:creationId xmlns:a16="http://schemas.microsoft.com/office/drawing/2014/main" id="{36575F09-B1CD-BC82-2075-A48D5BCC8529}"/>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6" name="Rectangle 25">
            <a:extLst>
              <a:ext uri="{FF2B5EF4-FFF2-40B4-BE49-F238E27FC236}">
                <a16:creationId xmlns:a16="http://schemas.microsoft.com/office/drawing/2014/main" id="{E1CFD9FE-D566-7B6E-D438-83DD99A165DB}"/>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7" name="Rectangle 26">
            <a:extLst>
              <a:ext uri="{FF2B5EF4-FFF2-40B4-BE49-F238E27FC236}">
                <a16:creationId xmlns:a16="http://schemas.microsoft.com/office/drawing/2014/main" id="{8427BF15-8E48-1261-0FDF-745514B62E2B}"/>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Tree>
    <p:extLst>
      <p:ext uri="{BB962C8B-B14F-4D97-AF65-F5344CB8AC3E}">
        <p14:creationId xmlns:p14="http://schemas.microsoft.com/office/powerpoint/2010/main" val="71722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9E2CD0B-7B88-82BA-6450-B334750F5CF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2920" y="3794760"/>
            <a:ext cx="2112176"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22" name="Rectangle 21">
            <a:extLst>
              <a:ext uri="{FF2B5EF4-FFF2-40B4-BE49-F238E27FC236}">
                <a16:creationId xmlns:a16="http://schemas.microsoft.com/office/drawing/2014/main" id="{B8A02A75-DEAC-DC75-D8EE-8095B406CF32}"/>
              </a:ext>
            </a:extLst>
          </p:cNvPr>
          <p:cNvSpPr/>
          <p:nvPr/>
        </p:nvSpPr>
        <p:spPr>
          <a:xfrm>
            <a:off x="3092522" y="3761212"/>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25" name="Rectangle 24">
            <a:extLst>
              <a:ext uri="{FF2B5EF4-FFF2-40B4-BE49-F238E27FC236}">
                <a16:creationId xmlns:a16="http://schemas.microsoft.com/office/drawing/2014/main" id="{FBE1304A-688B-10ED-F1FD-AA12EAD69930}"/>
              </a:ext>
            </a:extLst>
          </p:cNvPr>
          <p:cNvSpPr/>
          <p:nvPr/>
        </p:nvSpPr>
        <p:spPr>
          <a:xfrm>
            <a:off x="3092521" y="4500600"/>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26" name="Rectangle 25">
            <a:extLst>
              <a:ext uri="{FF2B5EF4-FFF2-40B4-BE49-F238E27FC236}">
                <a16:creationId xmlns:a16="http://schemas.microsoft.com/office/drawing/2014/main" id="{83189C36-51B3-9536-D9C3-FC8D31F81110}"/>
              </a:ext>
            </a:extLst>
          </p:cNvPr>
          <p:cNvSpPr/>
          <p:nvPr/>
        </p:nvSpPr>
        <p:spPr>
          <a:xfrm>
            <a:off x="6987996" y="376261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27" name="Rectangle 26">
            <a:extLst>
              <a:ext uri="{FF2B5EF4-FFF2-40B4-BE49-F238E27FC236}">
                <a16:creationId xmlns:a16="http://schemas.microsoft.com/office/drawing/2014/main" id="{3841FE90-67A4-75FA-AC0B-74497A357AA4}"/>
              </a:ext>
            </a:extLst>
          </p:cNvPr>
          <p:cNvSpPr/>
          <p:nvPr/>
        </p:nvSpPr>
        <p:spPr>
          <a:xfrm>
            <a:off x="3094222" y="4094888"/>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28" name="Rectangle 27">
            <a:extLst>
              <a:ext uri="{FF2B5EF4-FFF2-40B4-BE49-F238E27FC236}">
                <a16:creationId xmlns:a16="http://schemas.microsoft.com/office/drawing/2014/main" id="{078279E2-C1CA-EA2F-D982-D630D1339224}"/>
              </a:ext>
            </a:extLst>
          </p:cNvPr>
          <p:cNvSpPr/>
          <p:nvPr/>
        </p:nvSpPr>
        <p:spPr>
          <a:xfrm>
            <a:off x="3940583" y="41241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29" name="Rectangle 28">
            <a:extLst>
              <a:ext uri="{FF2B5EF4-FFF2-40B4-BE49-F238E27FC236}">
                <a16:creationId xmlns:a16="http://schemas.microsoft.com/office/drawing/2014/main" id="{D1CF5D5B-04B5-1BCE-9DDD-3221E5D80B1D}"/>
              </a:ext>
            </a:extLst>
          </p:cNvPr>
          <p:cNvSpPr/>
          <p:nvPr/>
        </p:nvSpPr>
        <p:spPr>
          <a:xfrm>
            <a:off x="4901624" y="4088081"/>
            <a:ext cx="1046151"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a:t>
            </a:r>
            <a:endParaRPr lang="en-GB" sz="2000" dirty="0"/>
          </a:p>
        </p:txBody>
      </p:sp>
      <p:sp>
        <p:nvSpPr>
          <p:cNvPr id="30" name="Rectangle 29">
            <a:extLst>
              <a:ext uri="{FF2B5EF4-FFF2-40B4-BE49-F238E27FC236}">
                <a16:creationId xmlns:a16="http://schemas.microsoft.com/office/drawing/2014/main" id="{3A8CFFAB-746C-2996-CD89-849E8665C614}"/>
              </a:ext>
            </a:extLst>
          </p:cNvPr>
          <p:cNvSpPr/>
          <p:nvPr/>
        </p:nvSpPr>
        <p:spPr>
          <a:xfrm>
            <a:off x="5747985" y="4090001"/>
            <a:ext cx="1144801" cy="400110"/>
          </a:xfrm>
          <a:prstGeom prst="rect">
            <a:avLst/>
          </a:prstGeom>
        </p:spPr>
        <p:txBody>
          <a:bodyPr wrap="square">
            <a:spAutoFit/>
          </a:bodyPr>
          <a:lstStyle/>
          <a:p>
            <a:r>
              <a:rPr lang="en-US" sz="2000" dirty="0">
                <a:solidFill>
                  <a:srgbClr val="000000"/>
                </a:solidFill>
                <a:latin typeface="Comic Sans MS" panose="030F0702030302020204" pitchFamily="66" charset="0"/>
              </a:rPr>
              <a:t>1: Edit</a:t>
            </a:r>
            <a:endParaRPr lang="en-GB" sz="2000" dirty="0"/>
          </a:p>
        </p:txBody>
      </p:sp>
    </p:spTree>
    <p:extLst>
      <p:ext uri="{BB962C8B-B14F-4D97-AF65-F5344CB8AC3E}">
        <p14:creationId xmlns:p14="http://schemas.microsoft.com/office/powerpoint/2010/main" val="314601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_IBAA" id="{6ADC0F22-E213-402E-8B07-8ABD4CD42FB9}" vid="{34CA1712-6305-4A55-BB9B-2B838D6F99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3_IBAI</Template>
  <TotalTime>1885</TotalTime>
  <Words>3855</Words>
  <Application>Microsoft Office PowerPoint</Application>
  <PresentationFormat>On-screen Show (4:3)</PresentationFormat>
  <Paragraphs>878</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Cambria Math</vt:lpstr>
      <vt:lpstr>Comic Sans MS</vt:lpstr>
      <vt:lpstr>Symbol</vt:lpstr>
      <vt:lpstr>Times New Roman</vt:lpstr>
      <vt:lpstr>Wingdings 2</vt:lpstr>
      <vt:lpstr>Theme1</vt:lpstr>
      <vt:lpstr>The t-test.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45</cp:revision>
  <dcterms:created xsi:type="dcterms:W3CDTF">2020-04-08T07:56:38Z</dcterms:created>
  <dcterms:modified xsi:type="dcterms:W3CDTF">2023-08-09T13:58:05Z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