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3"/>
  </p:notesMasterIdLst>
  <p:handoutMasterIdLst>
    <p:handoutMasterId r:id="rId34"/>
  </p:handoutMasterIdLst>
  <p:sldIdLst>
    <p:sldId id="256" r:id="rId2"/>
    <p:sldId id="290" r:id="rId3"/>
    <p:sldId id="300" r:id="rId4"/>
    <p:sldId id="258" r:id="rId5"/>
    <p:sldId id="309" r:id="rId6"/>
    <p:sldId id="301" r:id="rId7"/>
    <p:sldId id="302" r:id="rId8"/>
    <p:sldId id="303" r:id="rId9"/>
    <p:sldId id="304" r:id="rId10"/>
    <p:sldId id="305" r:id="rId11"/>
    <p:sldId id="306" r:id="rId12"/>
    <p:sldId id="307" r:id="rId13"/>
    <p:sldId id="308" r:id="rId14"/>
    <p:sldId id="311" r:id="rId15"/>
    <p:sldId id="310" r:id="rId16"/>
    <p:sldId id="312" r:id="rId17"/>
    <p:sldId id="313" r:id="rId18"/>
    <p:sldId id="314" r:id="rId19"/>
    <p:sldId id="315" r:id="rId20"/>
    <p:sldId id="316" r:id="rId21"/>
    <p:sldId id="317" r:id="rId22"/>
    <p:sldId id="319" r:id="rId23"/>
    <p:sldId id="320" r:id="rId24"/>
    <p:sldId id="321" r:id="rId25"/>
    <p:sldId id="322" r:id="rId26"/>
    <p:sldId id="323" r:id="rId27"/>
    <p:sldId id="324" r:id="rId28"/>
    <p:sldId id="325" r:id="rId29"/>
    <p:sldId id="327" r:id="rId30"/>
    <p:sldId id="328" r:id="rId31"/>
    <p:sldId id="357" r:id="rId32"/>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6600"/>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59" autoAdjust="0"/>
    <p:restoredTop sz="94660"/>
  </p:normalViewPr>
  <p:slideViewPr>
    <p:cSldViewPr>
      <p:cViewPr varScale="1">
        <p:scale>
          <a:sx n="65" d="100"/>
          <a:sy n="65" d="100"/>
        </p:scale>
        <p:origin x="159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8/9/2023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9 August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6" name="Picture 15" descr="A close up of a cage&#10;&#10;Description automatically generated">
            <a:extLst>
              <a:ext uri="{FF2B5EF4-FFF2-40B4-BE49-F238E27FC236}">
                <a16:creationId xmlns:a16="http://schemas.microsoft.com/office/drawing/2014/main" id="{1CA19054-9690-40B1-B599-DB76E9FDE79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8" name="Rectangle 17">
            <a:extLst>
              <a:ext uri="{FF2B5EF4-FFF2-40B4-BE49-F238E27FC236}">
                <a16:creationId xmlns:a16="http://schemas.microsoft.com/office/drawing/2014/main" id="{F69190ED-0E64-4CE3-8D09-72AEF6FB5B0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616662047"/>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419603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39123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a:t>www.mathssupport.org</a:t>
            </a:r>
            <a:endParaRPr lang="en-US" dirty="0"/>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0" name="Rectangle 9">
            <a:extLst>
              <a:ext uri="{FF2B5EF4-FFF2-40B4-BE49-F238E27FC236}">
                <a16:creationId xmlns:a16="http://schemas.microsoft.com/office/drawing/2014/main" id="{6C8B1D9B-4E2E-49FF-815E-52427BF0AD9F}"/>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3930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a:t>www.mathssupport.org</a:t>
            </a:r>
            <a:endParaRPr lang="en-US" dirty="0"/>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4" name="Picture 13" descr="A close up of a cage&#10;&#10;Description automatically generated">
            <a:extLst>
              <a:ext uri="{FF2B5EF4-FFF2-40B4-BE49-F238E27FC236}">
                <a16:creationId xmlns:a16="http://schemas.microsoft.com/office/drawing/2014/main" id="{24C5BF64-54F2-4039-A10B-53A7B17749D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6" name="Rectangle 15">
            <a:extLst>
              <a:ext uri="{FF2B5EF4-FFF2-40B4-BE49-F238E27FC236}">
                <a16:creationId xmlns:a16="http://schemas.microsoft.com/office/drawing/2014/main" id="{97295732-303A-46C3-885F-ABA574A2AB1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37490905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a:t>www.mathssupport.org</a:t>
            </a:r>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0" name="Rectangle 9">
            <a:extLst>
              <a:ext uri="{FF2B5EF4-FFF2-40B4-BE49-F238E27FC236}">
                <a16:creationId xmlns:a16="http://schemas.microsoft.com/office/drawing/2014/main" id="{5D2A8F43-5705-4A3A-9BCD-2FEF7F7F4DC6}"/>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589090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a:t>www.mathssupport.org</a:t>
            </a:r>
            <a:endParaRPr lang="en-US" dirty="0"/>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531675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a:t>www.mathssupport.org</a:t>
            </a:r>
            <a:endParaRPr lang="en-US" dirty="0"/>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93123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a:t>www.mathssupport.org</a:t>
            </a:r>
            <a:endParaRPr lang="en-US" dirty="0"/>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133714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a:t>www.mathssupport.org</a:t>
            </a:r>
            <a:endParaRPr lang="en-US" dirty="0"/>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
        <p:nvSpPr>
          <p:cNvPr id="13" name="Rectangle 12">
            <a:extLst>
              <a:ext uri="{FF2B5EF4-FFF2-40B4-BE49-F238E27FC236}">
                <a16:creationId xmlns:a16="http://schemas.microsoft.com/office/drawing/2014/main" id="{05F914FD-4A23-47A4-A16C-3BF32DC15AD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829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a:t>www.mathssupport.org</a:t>
            </a:r>
            <a:endParaRPr lang="en-US" dirty="0"/>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308581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8/9/2023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a:solidFill>
                  <a:schemeClr val="tx2">
                    <a:shade val="90000"/>
                  </a:schemeClr>
                </a:solidFill>
              </a:rPr>
              <a:t>www.mathssupport.org</a:t>
            </a:r>
            <a:endParaRPr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pic>
        <p:nvPicPr>
          <p:cNvPr id="12" name="Picture 11" descr="A close up of a cage&#10;&#10;Description automatically generated">
            <a:extLst>
              <a:ext uri="{FF2B5EF4-FFF2-40B4-BE49-F238E27FC236}">
                <a16:creationId xmlns:a16="http://schemas.microsoft.com/office/drawing/2014/main" id="{586DAD24-7A2F-4A13-A62C-F011E7F40298}"/>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2CDEF94D-1AF6-4398-B4E6-27C1A85965D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31323481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image" Target="../media/image120.png"/><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image" Target="../media/image140.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0.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2.png"/><Relationship Id="rId1" Type="http://schemas.openxmlformats.org/officeDocument/2006/relationships/slideLayout" Target="../slideLayouts/slideLayout7.xml"/><Relationship Id="rId4" Type="http://schemas.openxmlformats.org/officeDocument/2006/relationships/image" Target="../media/image30.png"/></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10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4"/>
          <p:cNvSpPr>
            <a:spLocks noGrp="1"/>
          </p:cNvSpPr>
          <p:nvPr>
            <p:ph type="subTitle" idx="1"/>
          </p:nvPr>
        </p:nvSpPr>
        <p:spPr>
          <a:xfrm>
            <a:off x="457200" y="3200400"/>
            <a:ext cx="8229600" cy="1600200"/>
          </a:xfrm>
        </p:spPr>
        <p:txBody>
          <a:bodyPr>
            <a:normAutofit/>
          </a:bodyPr>
          <a:lstStyle/>
          <a:p>
            <a:pPr marL="633413" indent="-633413" algn="l"/>
            <a:r>
              <a:rPr lang="en-US" dirty="0"/>
              <a:t>LO: To use a GDC to perform a t-test to determine if there is a significant difference between the means of two groups.</a:t>
            </a:r>
            <a:endParaRPr lang="en-GB" dirty="0"/>
          </a:p>
        </p:txBody>
      </p:sp>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9 August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normAutofit/>
          </a:bodyPr>
          <a:lstStyle/>
          <a:p>
            <a:r>
              <a:rPr lang="en-US" dirty="0"/>
              <a:t>The </a:t>
            </a:r>
            <a:r>
              <a:rPr lang="en-US" i="1" dirty="0">
                <a:latin typeface="Times New Roman" panose="02020603050405020304" pitchFamily="18" charset="0"/>
                <a:cs typeface="Times New Roman" panose="02020603050405020304" pitchFamily="18" charset="0"/>
              </a:rPr>
              <a:t>t</a:t>
            </a:r>
            <a:r>
              <a:rPr lang="en-US" dirty="0"/>
              <a:t>-test.</a:t>
            </a:r>
          </a:p>
        </p:txBody>
      </p:sp>
      <p:sp>
        <p:nvSpPr>
          <p:cNvPr id="5" name="Rectangle 4">
            <a:hlinkClick r:id="rId2"/>
            <a:extLst>
              <a:ext uri="{FF2B5EF4-FFF2-40B4-BE49-F238E27FC236}">
                <a16:creationId xmlns:a16="http://schemas.microsoft.com/office/drawing/2014/main" id="{3FEB74DC-C10A-406A-927F-88094DCD32B1}"/>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A590FD59-AEA0-4B76-9E20-CA07B58EA7D9}"/>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D4579C-97B3-695D-8A9F-2255A263727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360" y="3840480"/>
            <a:ext cx="2548991"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3352800" y="3792189"/>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543231" y="414131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573711" y="448005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619862" y="445710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8" name="Rectangle 17">
            <a:extLst>
              <a:ext uri="{FF2B5EF4-FFF2-40B4-BE49-F238E27FC236}">
                <a16:creationId xmlns:a16="http://schemas.microsoft.com/office/drawing/2014/main" id="{A1D3AD33-2B0A-4161-A0E2-CEB9EAC502E4}"/>
              </a:ext>
            </a:extLst>
          </p:cNvPr>
          <p:cNvSpPr/>
          <p:nvPr/>
        </p:nvSpPr>
        <p:spPr>
          <a:xfrm>
            <a:off x="3543231" y="549224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9" name="Rectangle 18">
            <a:extLst>
              <a:ext uri="{FF2B5EF4-FFF2-40B4-BE49-F238E27FC236}">
                <a16:creationId xmlns:a16="http://schemas.microsoft.com/office/drawing/2014/main" id="{64C4C8A7-41EC-4435-8B16-DC1F0C4AB78F}"/>
              </a:ext>
            </a:extLst>
          </p:cNvPr>
          <p:cNvSpPr/>
          <p:nvPr/>
        </p:nvSpPr>
        <p:spPr>
          <a:xfrm>
            <a:off x="4589382" y="5430691"/>
            <a:ext cx="1905000" cy="461665"/>
          </a:xfrm>
          <a:prstGeom prst="rect">
            <a:avLst/>
          </a:prstGeom>
        </p:spPr>
        <p:txBody>
          <a:bodyPr wrap="square">
            <a:spAutoFit/>
          </a:bodyPr>
          <a:lstStyle/>
          <a:p>
            <a:r>
              <a:rPr lang="en-US" b="1" i="1" dirty="0">
                <a:solidFill>
                  <a:srgbClr val="000000"/>
                </a:solidFill>
                <a:cs typeface="Times New Roman" panose="02020603050405020304" pitchFamily="18" charset="0"/>
              </a:rPr>
              <a:t>t</a:t>
            </a:r>
            <a:endParaRPr lang="en-GB" b="1" i="1" dirty="0">
              <a:cs typeface="Times New Roman" panose="02020603050405020304" pitchFamily="18" charset="0"/>
            </a:endParaRPr>
          </a:p>
        </p:txBody>
      </p:sp>
      <p:sp>
        <p:nvSpPr>
          <p:cNvPr id="21" name="Rectangle 20">
            <a:extLst>
              <a:ext uri="{FF2B5EF4-FFF2-40B4-BE49-F238E27FC236}">
                <a16:creationId xmlns:a16="http://schemas.microsoft.com/office/drawing/2014/main" id="{070CFE26-8692-4EAD-963E-7CF383342CBD}"/>
              </a:ext>
            </a:extLst>
          </p:cNvPr>
          <p:cNvSpPr/>
          <p:nvPr/>
        </p:nvSpPr>
        <p:spPr>
          <a:xfrm>
            <a:off x="3573711" y="512153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22" name="Rectangle 21">
            <a:extLst>
              <a:ext uri="{FF2B5EF4-FFF2-40B4-BE49-F238E27FC236}">
                <a16:creationId xmlns:a16="http://schemas.microsoft.com/office/drawing/2014/main" id="{8A2A889E-ECCA-4032-8AB0-065D2E1813DC}"/>
              </a:ext>
            </a:extLst>
          </p:cNvPr>
          <p:cNvSpPr/>
          <p:nvPr/>
        </p:nvSpPr>
        <p:spPr>
          <a:xfrm>
            <a:off x="4619862" y="509858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3" name="Rectangle 22">
            <a:extLst>
              <a:ext uri="{FF2B5EF4-FFF2-40B4-BE49-F238E27FC236}">
                <a16:creationId xmlns:a16="http://schemas.microsoft.com/office/drawing/2014/main" id="{1738CA3A-3392-4A89-B02D-79A9334F1257}"/>
              </a:ext>
            </a:extLst>
          </p:cNvPr>
          <p:cNvSpPr/>
          <p:nvPr/>
        </p:nvSpPr>
        <p:spPr>
          <a:xfrm>
            <a:off x="3352800" y="4790767"/>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
        <p:nvSpPr>
          <p:cNvPr id="17" name="Rectangle 16">
            <a:extLst>
              <a:ext uri="{FF2B5EF4-FFF2-40B4-BE49-F238E27FC236}">
                <a16:creationId xmlns:a16="http://schemas.microsoft.com/office/drawing/2014/main" id="{A91ECBFB-6E10-4D55-BE3C-92B7F59158B4}"/>
              </a:ext>
            </a:extLst>
          </p:cNvPr>
          <p:cNvSpPr/>
          <p:nvPr/>
        </p:nvSpPr>
        <p:spPr>
          <a:xfrm>
            <a:off x="3539714" y="5884739"/>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24" name="Rectangle 23">
            <a:extLst>
              <a:ext uri="{FF2B5EF4-FFF2-40B4-BE49-F238E27FC236}">
                <a16:creationId xmlns:a16="http://schemas.microsoft.com/office/drawing/2014/main" id="{B0D57C13-EEB7-4E60-914C-70B04191AA94}"/>
              </a:ext>
            </a:extLst>
          </p:cNvPr>
          <p:cNvSpPr/>
          <p:nvPr/>
        </p:nvSpPr>
        <p:spPr>
          <a:xfrm>
            <a:off x="4488697" y="5884739"/>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2-SAMPLE</a:t>
            </a:r>
            <a:endParaRPr lang="en-GB" sz="2000" dirty="0"/>
          </a:p>
        </p:txBody>
      </p:sp>
    </p:spTree>
    <p:extLst>
      <p:ext uri="{BB962C8B-B14F-4D97-AF65-F5344CB8AC3E}">
        <p14:creationId xmlns:p14="http://schemas.microsoft.com/office/powerpoint/2010/main" val="56118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B03040-9AB9-4A21-94D3-7D976141219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360" y="3840480"/>
            <a:ext cx="2517952"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3352800" y="3792189"/>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543231" y="414131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573711" y="448005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619862" y="445710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8" name="Rectangle 17">
            <a:extLst>
              <a:ext uri="{FF2B5EF4-FFF2-40B4-BE49-F238E27FC236}">
                <a16:creationId xmlns:a16="http://schemas.microsoft.com/office/drawing/2014/main" id="{A1D3AD33-2B0A-4161-A0E2-CEB9EAC502E4}"/>
              </a:ext>
            </a:extLst>
          </p:cNvPr>
          <p:cNvSpPr/>
          <p:nvPr/>
        </p:nvSpPr>
        <p:spPr>
          <a:xfrm>
            <a:off x="3543231" y="542369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9" name="Rectangle 18">
            <a:extLst>
              <a:ext uri="{FF2B5EF4-FFF2-40B4-BE49-F238E27FC236}">
                <a16:creationId xmlns:a16="http://schemas.microsoft.com/office/drawing/2014/main" id="{64C4C8A7-41EC-4435-8B16-DC1F0C4AB78F}"/>
              </a:ext>
            </a:extLst>
          </p:cNvPr>
          <p:cNvSpPr/>
          <p:nvPr/>
        </p:nvSpPr>
        <p:spPr>
          <a:xfrm>
            <a:off x="4291685" y="5362136"/>
            <a:ext cx="1905000" cy="461665"/>
          </a:xfrm>
          <a:prstGeom prst="rect">
            <a:avLst/>
          </a:prstGeom>
        </p:spPr>
        <p:txBody>
          <a:bodyPr wrap="square">
            <a:spAutoFit/>
          </a:bodyPr>
          <a:lstStyle/>
          <a:p>
            <a:r>
              <a:rPr lang="en-US" b="1" i="1" dirty="0">
                <a:solidFill>
                  <a:srgbClr val="000000"/>
                </a:solidFill>
                <a:cs typeface="Times New Roman" panose="02020603050405020304" pitchFamily="18" charset="0"/>
              </a:rPr>
              <a:t>t</a:t>
            </a:r>
            <a:endParaRPr lang="en-GB" b="1" i="1" dirty="0">
              <a:cs typeface="Times New Roman" panose="02020603050405020304" pitchFamily="18" charset="0"/>
            </a:endParaRPr>
          </a:p>
        </p:txBody>
      </p:sp>
      <p:sp>
        <p:nvSpPr>
          <p:cNvPr id="21" name="Rectangle 20">
            <a:extLst>
              <a:ext uri="{FF2B5EF4-FFF2-40B4-BE49-F238E27FC236}">
                <a16:creationId xmlns:a16="http://schemas.microsoft.com/office/drawing/2014/main" id="{070CFE26-8692-4EAD-963E-7CF383342CBD}"/>
              </a:ext>
            </a:extLst>
          </p:cNvPr>
          <p:cNvSpPr/>
          <p:nvPr/>
        </p:nvSpPr>
        <p:spPr>
          <a:xfrm>
            <a:off x="3573711" y="512153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22" name="Rectangle 21">
            <a:extLst>
              <a:ext uri="{FF2B5EF4-FFF2-40B4-BE49-F238E27FC236}">
                <a16:creationId xmlns:a16="http://schemas.microsoft.com/office/drawing/2014/main" id="{8A2A889E-ECCA-4032-8AB0-065D2E1813DC}"/>
              </a:ext>
            </a:extLst>
          </p:cNvPr>
          <p:cNvSpPr/>
          <p:nvPr/>
        </p:nvSpPr>
        <p:spPr>
          <a:xfrm>
            <a:off x="4322165" y="509858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3" name="Rectangle 22">
            <a:extLst>
              <a:ext uri="{FF2B5EF4-FFF2-40B4-BE49-F238E27FC236}">
                <a16:creationId xmlns:a16="http://schemas.microsoft.com/office/drawing/2014/main" id="{1738CA3A-3392-4A89-B02D-79A9334F1257}"/>
              </a:ext>
            </a:extLst>
          </p:cNvPr>
          <p:cNvSpPr/>
          <p:nvPr/>
        </p:nvSpPr>
        <p:spPr>
          <a:xfrm>
            <a:off x="3352800" y="4790767"/>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
        <p:nvSpPr>
          <p:cNvPr id="17" name="Rectangle 16">
            <a:extLst>
              <a:ext uri="{FF2B5EF4-FFF2-40B4-BE49-F238E27FC236}">
                <a16:creationId xmlns:a16="http://schemas.microsoft.com/office/drawing/2014/main" id="{A91ECBFB-6E10-4D55-BE3C-92B7F59158B4}"/>
              </a:ext>
            </a:extLst>
          </p:cNvPr>
          <p:cNvSpPr/>
          <p:nvPr/>
        </p:nvSpPr>
        <p:spPr>
          <a:xfrm>
            <a:off x="3539714" y="575720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24" name="Rectangle 23">
            <a:extLst>
              <a:ext uri="{FF2B5EF4-FFF2-40B4-BE49-F238E27FC236}">
                <a16:creationId xmlns:a16="http://schemas.microsoft.com/office/drawing/2014/main" id="{B0D57C13-EEB7-4E60-914C-70B04191AA94}"/>
              </a:ext>
            </a:extLst>
          </p:cNvPr>
          <p:cNvSpPr/>
          <p:nvPr/>
        </p:nvSpPr>
        <p:spPr>
          <a:xfrm>
            <a:off x="4191000" y="575720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2-SAMPLE</a:t>
            </a:r>
            <a:endParaRPr lang="en-GB" sz="2000" dirty="0"/>
          </a:p>
        </p:txBody>
      </p:sp>
      <p:sp>
        <p:nvSpPr>
          <p:cNvPr id="25" name="Rectangle 24">
            <a:extLst>
              <a:ext uri="{FF2B5EF4-FFF2-40B4-BE49-F238E27FC236}">
                <a16:creationId xmlns:a16="http://schemas.microsoft.com/office/drawing/2014/main" id="{67E8A510-67E2-42A5-AD0F-36E20FCF112A}"/>
              </a:ext>
            </a:extLst>
          </p:cNvPr>
          <p:cNvSpPr/>
          <p:nvPr/>
        </p:nvSpPr>
        <p:spPr>
          <a:xfrm>
            <a:off x="3539714" y="60877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26" name="Rectangle 25">
            <a:extLst>
              <a:ext uri="{FF2B5EF4-FFF2-40B4-BE49-F238E27FC236}">
                <a16:creationId xmlns:a16="http://schemas.microsoft.com/office/drawing/2014/main" id="{026E3755-5AEA-4BD9-B033-4F872F0AD460}"/>
              </a:ext>
            </a:extLst>
          </p:cNvPr>
          <p:cNvSpPr/>
          <p:nvPr/>
        </p:nvSpPr>
        <p:spPr>
          <a:xfrm>
            <a:off x="4191000" y="60877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LIST</a:t>
            </a:r>
            <a:endParaRPr lang="en-GB" sz="2000" dirty="0"/>
          </a:p>
        </p:txBody>
      </p:sp>
      <p:sp>
        <p:nvSpPr>
          <p:cNvPr id="27" name="Rectangle 26">
            <a:extLst>
              <a:ext uri="{FF2B5EF4-FFF2-40B4-BE49-F238E27FC236}">
                <a16:creationId xmlns:a16="http://schemas.microsoft.com/office/drawing/2014/main" id="{CEEF657D-BD8E-4C11-9EDD-F866906AA235}"/>
              </a:ext>
            </a:extLst>
          </p:cNvPr>
          <p:cNvSpPr/>
          <p:nvPr/>
        </p:nvSpPr>
        <p:spPr>
          <a:xfrm>
            <a:off x="5029200" y="6065018"/>
            <a:ext cx="2853983"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Pooled</a:t>
            </a:r>
            <a:endParaRPr lang="en-GB" sz="2000" dirty="0"/>
          </a:p>
        </p:txBody>
      </p:sp>
      <p:sp>
        <p:nvSpPr>
          <p:cNvPr id="28" name="Rectangle 27">
            <a:extLst>
              <a:ext uri="{FF2B5EF4-FFF2-40B4-BE49-F238E27FC236}">
                <a16:creationId xmlns:a16="http://schemas.microsoft.com/office/drawing/2014/main" id="{D7FBCE4B-DD49-4756-91A3-C21DEC6B6469}"/>
              </a:ext>
            </a:extLst>
          </p:cNvPr>
          <p:cNvSpPr/>
          <p:nvPr/>
        </p:nvSpPr>
        <p:spPr>
          <a:xfrm>
            <a:off x="7659428" y="6080830"/>
            <a:ext cx="670756" cy="400110"/>
          </a:xfrm>
          <a:prstGeom prst="rect">
            <a:avLst/>
          </a:prstGeom>
        </p:spPr>
        <p:txBody>
          <a:bodyPr wrap="square">
            <a:spAutoFit/>
          </a:bodyPr>
          <a:lstStyle/>
          <a:p>
            <a:r>
              <a:rPr lang="en-US" sz="2000" dirty="0">
                <a:solidFill>
                  <a:srgbClr val="000000"/>
                </a:solidFill>
                <a:latin typeface="Comic Sans MS" panose="030F0702030302020204" pitchFamily="66" charset="0"/>
              </a:rPr>
              <a:t>ON</a:t>
            </a:r>
            <a:endParaRPr lang="en-GB" sz="2000" dirty="0"/>
          </a:p>
        </p:txBody>
      </p:sp>
      <p:sp>
        <p:nvSpPr>
          <p:cNvPr id="29" name="Rectangle 28">
            <a:extLst>
              <a:ext uri="{FF2B5EF4-FFF2-40B4-BE49-F238E27FC236}">
                <a16:creationId xmlns:a16="http://schemas.microsoft.com/office/drawing/2014/main" id="{B9CE16F8-792D-4AB5-8CE2-189956707EB1}"/>
              </a:ext>
            </a:extLst>
          </p:cNvPr>
          <p:cNvSpPr/>
          <p:nvPr/>
        </p:nvSpPr>
        <p:spPr>
          <a:xfrm>
            <a:off x="3539714" y="6437672"/>
            <a:ext cx="2985148" cy="400110"/>
          </a:xfrm>
          <a:prstGeom prst="rect">
            <a:avLst/>
          </a:prstGeom>
        </p:spPr>
        <p:txBody>
          <a:bodyPr wrap="square">
            <a:spAutoFit/>
          </a:bodyPr>
          <a:lstStyle/>
          <a:p>
            <a:r>
              <a:rPr lang="en-US" sz="2000" dirty="0">
                <a:solidFill>
                  <a:srgbClr val="000000"/>
                </a:solidFill>
                <a:latin typeface="Comic Sans MS" panose="030F0702030302020204" pitchFamily="66" charset="0"/>
              </a:rPr>
              <a:t>Scroll down to Execute</a:t>
            </a:r>
            <a:endParaRPr lang="en-GB" sz="2000" dirty="0"/>
          </a:p>
        </p:txBody>
      </p:sp>
    </p:spTree>
    <p:extLst>
      <p:ext uri="{BB962C8B-B14F-4D97-AF65-F5344CB8AC3E}">
        <p14:creationId xmlns:p14="http://schemas.microsoft.com/office/powerpoint/2010/main" val="85902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D1F2DEF-C711-C808-4DD9-9E7D4241AAC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360" y="3840480"/>
            <a:ext cx="2519265"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3352800" y="3792189"/>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619500" y="4631317"/>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p </a:t>
            </a:r>
            <a:r>
              <a:rPr lang="en-US" sz="2000" b="1" i="1" dirty="0">
                <a:solidFill>
                  <a:srgbClr val="000000"/>
                </a:solidFill>
                <a:cs typeface="Times New Roman" panose="02020603050405020304" pitchFamily="18" charset="0"/>
              </a:rPr>
              <a:t>=</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191000" y="419004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1.97352323</a:t>
            </a:r>
            <a:endParaRPr lang="en-GB" sz="2000" dirty="0"/>
          </a:p>
        </p:txBody>
      </p:sp>
      <p:sp>
        <p:nvSpPr>
          <p:cNvPr id="19" name="Rectangle 18">
            <a:extLst>
              <a:ext uri="{FF2B5EF4-FFF2-40B4-BE49-F238E27FC236}">
                <a16:creationId xmlns:a16="http://schemas.microsoft.com/office/drawing/2014/main" id="{64C4C8A7-41EC-4435-8B16-DC1F0C4AB78F}"/>
              </a:ext>
            </a:extLst>
          </p:cNvPr>
          <p:cNvSpPr/>
          <p:nvPr/>
        </p:nvSpPr>
        <p:spPr>
          <a:xfrm>
            <a:off x="3619500" y="4151818"/>
            <a:ext cx="1905000" cy="461665"/>
          </a:xfrm>
          <a:prstGeom prst="rect">
            <a:avLst/>
          </a:prstGeom>
        </p:spPr>
        <p:txBody>
          <a:bodyPr wrap="square">
            <a:spAutoFit/>
          </a:bodyPr>
          <a:lstStyle/>
          <a:p>
            <a:r>
              <a:rPr lang="en-US" b="1" i="1" dirty="0">
                <a:solidFill>
                  <a:srgbClr val="000000"/>
                </a:solidFill>
                <a:cs typeface="Times New Roman" panose="02020603050405020304" pitchFamily="18" charset="0"/>
              </a:rPr>
              <a:t>t = </a:t>
            </a:r>
            <a:endParaRPr lang="en-GB" b="1" i="1" dirty="0">
              <a:cs typeface="Times New Roman" panose="02020603050405020304" pitchFamily="18" charset="0"/>
            </a:endParaRPr>
          </a:p>
        </p:txBody>
      </p:sp>
      <p:sp>
        <p:nvSpPr>
          <p:cNvPr id="22" name="Rectangle 21">
            <a:extLst>
              <a:ext uri="{FF2B5EF4-FFF2-40B4-BE49-F238E27FC236}">
                <a16:creationId xmlns:a16="http://schemas.microsoft.com/office/drawing/2014/main" id="{8A2A889E-ECCA-4032-8AB0-065D2E1813DC}"/>
              </a:ext>
            </a:extLst>
          </p:cNvPr>
          <p:cNvSpPr/>
          <p:nvPr/>
        </p:nvSpPr>
        <p:spPr>
          <a:xfrm>
            <a:off x="4076700" y="46351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0.05574034</a:t>
            </a:r>
            <a:endParaRPr lang="en-GB" sz="2000" dirty="0"/>
          </a:p>
        </p:txBody>
      </p:sp>
    </p:spTree>
    <p:extLst>
      <p:ext uri="{BB962C8B-B14F-4D97-AF65-F5344CB8AC3E}">
        <p14:creationId xmlns:p14="http://schemas.microsoft.com/office/powerpoint/2010/main" val="4035770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5216493" cy="400110"/>
          </a:xfrm>
          <a:prstGeom prst="rect">
            <a:avLst/>
          </a:prstGeom>
        </p:spPr>
        <p:txBody>
          <a:bodyPr wrap="none">
            <a:spAutoFit/>
          </a:bodyPr>
          <a:lstStyle/>
          <a:p>
            <a:r>
              <a:rPr lang="en-US" sz="2000" dirty="0">
                <a:solidFill>
                  <a:srgbClr val="000000"/>
                </a:solidFill>
                <a:latin typeface="Comic Sans MS" panose="030F0702030302020204" pitchFamily="66" charset="0"/>
              </a:rPr>
              <a:t>(c) Write down the conclusion of the test.</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280415" y="5246659"/>
            <a:ext cx="2628900" cy="400110"/>
          </a:xfrm>
          <a:prstGeom prst="rect">
            <a:avLst/>
          </a:prstGeom>
        </p:spPr>
        <p:txBody>
          <a:bodyPr wrap="square">
            <a:spAutoFit/>
          </a:bodyPr>
          <a:lstStyle/>
          <a:p>
            <a:r>
              <a:rPr lang="en-US" sz="2000" dirty="0">
                <a:solidFill>
                  <a:srgbClr val="000000"/>
                </a:solidFill>
                <a:latin typeface="Comic Sans MS" panose="030F0702030302020204" pitchFamily="66" charset="0"/>
              </a:rPr>
              <a:t>We got this values</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547114" y="6085787"/>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p </a:t>
            </a:r>
            <a:r>
              <a:rPr lang="en-US" sz="2000" b="1" i="1" dirty="0">
                <a:solidFill>
                  <a:srgbClr val="000000"/>
                </a:solidFill>
                <a:cs typeface="Times New Roman" panose="02020603050405020304" pitchFamily="18" charset="0"/>
              </a:rPr>
              <a:t>=</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1118614" y="564451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1.97352323</a:t>
            </a:r>
            <a:endParaRPr lang="en-GB" sz="2000" dirty="0"/>
          </a:p>
        </p:txBody>
      </p:sp>
      <p:sp>
        <p:nvSpPr>
          <p:cNvPr id="19" name="Rectangle 18">
            <a:extLst>
              <a:ext uri="{FF2B5EF4-FFF2-40B4-BE49-F238E27FC236}">
                <a16:creationId xmlns:a16="http://schemas.microsoft.com/office/drawing/2014/main" id="{64C4C8A7-41EC-4435-8B16-DC1F0C4AB78F}"/>
              </a:ext>
            </a:extLst>
          </p:cNvPr>
          <p:cNvSpPr/>
          <p:nvPr/>
        </p:nvSpPr>
        <p:spPr>
          <a:xfrm>
            <a:off x="547114" y="5606288"/>
            <a:ext cx="1905000" cy="461665"/>
          </a:xfrm>
          <a:prstGeom prst="rect">
            <a:avLst/>
          </a:prstGeom>
        </p:spPr>
        <p:txBody>
          <a:bodyPr wrap="square">
            <a:spAutoFit/>
          </a:bodyPr>
          <a:lstStyle/>
          <a:p>
            <a:r>
              <a:rPr lang="en-US" b="1" i="1" dirty="0">
                <a:solidFill>
                  <a:srgbClr val="000000"/>
                </a:solidFill>
                <a:cs typeface="Times New Roman" panose="02020603050405020304" pitchFamily="18" charset="0"/>
              </a:rPr>
              <a:t>t </a:t>
            </a:r>
            <a:r>
              <a:rPr lang="en-US" sz="2000" b="1" i="1" dirty="0">
                <a:solidFill>
                  <a:srgbClr val="000000"/>
                </a:solidFill>
                <a:cs typeface="Times New Roman" panose="02020603050405020304" pitchFamily="18" charset="0"/>
              </a:rPr>
              <a:t>=</a:t>
            </a:r>
            <a:r>
              <a:rPr lang="en-US" b="1" i="1" dirty="0">
                <a:solidFill>
                  <a:srgbClr val="000000"/>
                </a:solidFill>
                <a:cs typeface="Times New Roman" panose="02020603050405020304" pitchFamily="18" charset="0"/>
              </a:rPr>
              <a:t> </a:t>
            </a:r>
            <a:endParaRPr lang="en-GB" b="1" i="1" dirty="0">
              <a:cs typeface="Times New Roman" panose="02020603050405020304" pitchFamily="18" charset="0"/>
            </a:endParaRPr>
          </a:p>
        </p:txBody>
      </p:sp>
      <p:sp>
        <p:nvSpPr>
          <p:cNvPr id="22" name="Rectangle 21">
            <a:extLst>
              <a:ext uri="{FF2B5EF4-FFF2-40B4-BE49-F238E27FC236}">
                <a16:creationId xmlns:a16="http://schemas.microsoft.com/office/drawing/2014/main" id="{8A2A889E-ECCA-4032-8AB0-065D2E1813DC}"/>
              </a:ext>
            </a:extLst>
          </p:cNvPr>
          <p:cNvSpPr/>
          <p:nvPr/>
        </p:nvSpPr>
        <p:spPr>
          <a:xfrm>
            <a:off x="1004314" y="608961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0.05574034</a:t>
            </a:r>
            <a:endParaRPr lang="en-GB" sz="2000" dirty="0"/>
          </a:p>
        </p:txBody>
      </p:sp>
      <p:sp>
        <p:nvSpPr>
          <p:cNvPr id="14" name="Rectangle 13">
            <a:extLst>
              <a:ext uri="{FF2B5EF4-FFF2-40B4-BE49-F238E27FC236}">
                <a16:creationId xmlns:a16="http://schemas.microsoft.com/office/drawing/2014/main" id="{66654DC9-48CA-4F5E-AFFE-E218592B2909}"/>
              </a:ext>
            </a:extLst>
          </p:cNvPr>
          <p:cNvSpPr/>
          <p:nvPr/>
        </p:nvSpPr>
        <p:spPr>
          <a:xfrm>
            <a:off x="3390329" y="5828039"/>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0.05574034</a:t>
            </a:r>
            <a:endParaRPr lang="en-GB" sz="2000" dirty="0"/>
          </a:p>
        </p:txBody>
      </p:sp>
      <p:sp>
        <p:nvSpPr>
          <p:cNvPr id="16" name="Rectangle 15">
            <a:extLst>
              <a:ext uri="{FF2B5EF4-FFF2-40B4-BE49-F238E27FC236}">
                <a16:creationId xmlns:a16="http://schemas.microsoft.com/office/drawing/2014/main" id="{7BA1C01F-05BB-438E-B70A-A5C43180BEBE}"/>
              </a:ext>
            </a:extLst>
          </p:cNvPr>
          <p:cNvSpPr/>
          <p:nvPr/>
        </p:nvSpPr>
        <p:spPr>
          <a:xfrm>
            <a:off x="5350857" y="5825694"/>
            <a:ext cx="817079" cy="400110"/>
          </a:xfrm>
          <a:prstGeom prst="rect">
            <a:avLst/>
          </a:prstGeom>
        </p:spPr>
        <p:txBody>
          <a:bodyPr wrap="square">
            <a:spAutoFit/>
          </a:bodyPr>
          <a:lstStyle/>
          <a:p>
            <a:r>
              <a:rPr lang="en-US" sz="2000" dirty="0">
                <a:solidFill>
                  <a:srgbClr val="000000"/>
                </a:solidFill>
                <a:latin typeface="Comic Sans MS" panose="030F0702030302020204" pitchFamily="66" charset="0"/>
              </a:rPr>
              <a:t>0.05</a:t>
            </a:r>
            <a:endParaRPr lang="en-GB" sz="2000" dirty="0"/>
          </a:p>
        </p:txBody>
      </p:sp>
      <p:sp>
        <p:nvSpPr>
          <p:cNvPr id="17" name="Rectangle 16">
            <a:extLst>
              <a:ext uri="{FF2B5EF4-FFF2-40B4-BE49-F238E27FC236}">
                <a16:creationId xmlns:a16="http://schemas.microsoft.com/office/drawing/2014/main" id="{111C414B-EBCE-4B59-A053-B6A6B824AC92}"/>
              </a:ext>
            </a:extLst>
          </p:cNvPr>
          <p:cNvSpPr/>
          <p:nvPr/>
        </p:nvSpPr>
        <p:spPr>
          <a:xfrm>
            <a:off x="5084157" y="5825694"/>
            <a:ext cx="375715" cy="400110"/>
          </a:xfrm>
          <a:prstGeom prst="rect">
            <a:avLst/>
          </a:prstGeom>
        </p:spPr>
        <p:txBody>
          <a:bodyPr wrap="square">
            <a:spAutoFit/>
          </a:bodyPr>
          <a:lstStyle/>
          <a:p>
            <a:r>
              <a:rPr lang="en-US" sz="2000" dirty="0">
                <a:solidFill>
                  <a:srgbClr val="000000"/>
                </a:solidFill>
                <a:cs typeface="Times New Roman" panose="02020603050405020304" pitchFamily="18" charset="0"/>
              </a:rPr>
              <a:t>&gt;</a:t>
            </a:r>
            <a:endParaRPr lang="en-GB" sz="2000" dirty="0">
              <a:cs typeface="Times New Roman" panose="02020603050405020304" pitchFamily="18" charset="0"/>
            </a:endParaRPr>
          </a:p>
        </p:txBody>
      </p:sp>
      <p:sp>
        <p:nvSpPr>
          <p:cNvPr id="18" name="Rectangle 17">
            <a:extLst>
              <a:ext uri="{FF2B5EF4-FFF2-40B4-BE49-F238E27FC236}">
                <a16:creationId xmlns:a16="http://schemas.microsoft.com/office/drawing/2014/main" id="{A68333AA-5205-40A6-BF0B-4D636FC55167}"/>
              </a:ext>
            </a:extLst>
          </p:cNvPr>
          <p:cNvSpPr/>
          <p:nvPr/>
        </p:nvSpPr>
        <p:spPr>
          <a:xfrm>
            <a:off x="1524064" y="3810000"/>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no difference between the grades in Mr. Simon’s and Mr. Orlando’s group.</a:t>
            </a:r>
            <a:endParaRPr lang="en-GB" sz="2000" dirty="0"/>
          </a:p>
        </p:txBody>
      </p:sp>
      <mc:AlternateContent xmlns:mc="http://schemas.openxmlformats.org/markup-compatibility/2006" xmlns:a14="http://schemas.microsoft.com/office/drawing/2010/main">
        <mc:Choice Requires="a14">
          <p:sp>
            <p:nvSpPr>
              <p:cNvPr id="20" name="Rectangle 19">
                <a:extLst>
                  <a:ext uri="{FF2B5EF4-FFF2-40B4-BE49-F238E27FC236}">
                    <a16:creationId xmlns:a16="http://schemas.microsoft.com/office/drawing/2014/main" id="{D970959A-9761-4366-9DDD-C48755214689}"/>
                  </a:ext>
                </a:extLst>
              </p:cNvPr>
              <p:cNvSpPr/>
              <p:nvPr/>
            </p:nvSpPr>
            <p:spPr>
              <a:xfrm>
                <a:off x="106093" y="3871555"/>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14:m>
                  <m:oMath xmlns:m="http://schemas.openxmlformats.org/officeDocument/2006/math">
                    <m:sSub>
                      <m:sSubPr>
                        <m:ctrlPr>
                          <a:rPr lang="en-US" sz="2000" i="1" smtClean="0">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1</m:t>
                        </m:r>
                      </m:sub>
                    </m:sSub>
                    <m:r>
                      <a:rPr lang="en-US" sz="2000" b="0" i="1" smtClean="0">
                        <a:solidFill>
                          <a:srgbClr val="CC0099"/>
                        </a:solidFill>
                        <a:latin typeface="Cambria Math" panose="02040503050406030204" pitchFamily="18" charset="0"/>
                        <a:cs typeface="Times New Roman" panose="02020603050405020304" pitchFamily="18" charset="0"/>
                      </a:rPr>
                      <m:t>=</m:t>
                    </m:r>
                    <m:sSub>
                      <m:sSubPr>
                        <m:ctrlPr>
                          <a:rPr lang="en-US" sz="2000" i="1">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2</m:t>
                        </m:r>
                      </m:sub>
                    </m:sSub>
                  </m:oMath>
                </a14:m>
                <a:endParaRPr lang="en-GB" sz="2000" dirty="0">
                  <a:solidFill>
                    <a:srgbClr val="CC0099"/>
                  </a:solidFill>
                </a:endParaRPr>
              </a:p>
            </p:txBody>
          </p:sp>
        </mc:Choice>
        <mc:Fallback xmlns="">
          <p:sp>
            <p:nvSpPr>
              <p:cNvPr id="20" name="Rectangle 19">
                <a:extLst>
                  <a:ext uri="{FF2B5EF4-FFF2-40B4-BE49-F238E27FC236}">
                    <a16:creationId xmlns:a16="http://schemas.microsoft.com/office/drawing/2014/main" id="{D970959A-9761-4366-9DDD-C48755214689}"/>
                  </a:ext>
                </a:extLst>
              </p:cNvPr>
              <p:cNvSpPr>
                <a:spLocks noRot="1" noChangeAspect="1" noMove="1" noResize="1" noEditPoints="1" noAdjustHandles="1" noChangeArrowheads="1" noChangeShapeType="1" noTextEdit="1"/>
              </p:cNvSpPr>
              <p:nvPr/>
            </p:nvSpPr>
            <p:spPr>
              <a:xfrm>
                <a:off x="106093" y="3871555"/>
                <a:ext cx="1570307" cy="400110"/>
              </a:xfrm>
              <a:prstGeom prst="rect">
                <a:avLst/>
              </a:prstGeom>
              <a:blipFill>
                <a:blip r:embed="rId2"/>
                <a:stretch>
                  <a:fillRect l="-3876" t="-7576" r="-4264" b="-257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361A6231-F22A-4153-80F8-D4D022DB81F5}"/>
                  </a:ext>
                </a:extLst>
              </p:cNvPr>
              <p:cNvSpPr/>
              <p:nvPr/>
            </p:nvSpPr>
            <p:spPr>
              <a:xfrm>
                <a:off x="113350" y="4597644"/>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14:m>
                  <m:oMath xmlns:m="http://schemas.openxmlformats.org/officeDocument/2006/math">
                    <m:sSub>
                      <m:sSubPr>
                        <m:ctrlPr>
                          <a:rPr lang="en-US" sz="2000" i="1" smtClean="0">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1</m:t>
                        </m:r>
                      </m:sub>
                    </m:sSub>
                    <m:r>
                      <a:rPr lang="en-US" sz="2000"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000" i="1">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2</m:t>
                        </m:r>
                      </m:sub>
                    </m:sSub>
                  </m:oMath>
                </a14:m>
                <a:endParaRPr lang="en-GB" sz="2000" dirty="0">
                  <a:solidFill>
                    <a:srgbClr val="0070C0"/>
                  </a:solidFill>
                </a:endParaRPr>
              </a:p>
            </p:txBody>
          </p:sp>
        </mc:Choice>
        <mc:Fallback xmlns="">
          <p:sp>
            <p:nvSpPr>
              <p:cNvPr id="21" name="Rectangle 20">
                <a:extLst>
                  <a:ext uri="{FF2B5EF4-FFF2-40B4-BE49-F238E27FC236}">
                    <a16:creationId xmlns:a16="http://schemas.microsoft.com/office/drawing/2014/main" id="{361A6231-F22A-4153-80F8-D4D022DB81F5}"/>
                  </a:ext>
                </a:extLst>
              </p:cNvPr>
              <p:cNvSpPr>
                <a:spLocks noRot="1" noChangeAspect="1" noMove="1" noResize="1" noEditPoints="1" noAdjustHandles="1" noChangeArrowheads="1" noChangeShapeType="1" noTextEdit="1"/>
              </p:cNvSpPr>
              <p:nvPr/>
            </p:nvSpPr>
            <p:spPr>
              <a:xfrm>
                <a:off x="113350" y="4597644"/>
                <a:ext cx="1574076" cy="400110"/>
              </a:xfrm>
              <a:prstGeom prst="rect">
                <a:avLst/>
              </a:prstGeom>
              <a:blipFill>
                <a:blip r:embed="rId3"/>
                <a:stretch>
                  <a:fillRect l="-4264" t="-7576" r="-3876" b="-25758"/>
                </a:stretch>
              </a:blipFill>
            </p:spPr>
            <p:txBody>
              <a:bodyPr/>
              <a:lstStyle/>
              <a:p>
                <a:r>
                  <a:rPr lang="en-GB">
                    <a:noFill/>
                  </a:rPr>
                  <a:t> </a:t>
                </a:r>
              </a:p>
            </p:txBody>
          </p:sp>
        </mc:Fallback>
      </mc:AlternateContent>
      <p:sp>
        <p:nvSpPr>
          <p:cNvPr id="23" name="Rectangle 22">
            <a:extLst>
              <a:ext uri="{FF2B5EF4-FFF2-40B4-BE49-F238E27FC236}">
                <a16:creationId xmlns:a16="http://schemas.microsoft.com/office/drawing/2014/main" id="{A0ECD5AD-C7F7-4B84-85C9-E0D835DCFD01}"/>
              </a:ext>
            </a:extLst>
          </p:cNvPr>
          <p:cNvSpPr/>
          <p:nvPr/>
        </p:nvSpPr>
        <p:spPr>
          <a:xfrm>
            <a:off x="1530094" y="4468933"/>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a difference between the grades in Mr. Simon’s and Mr. Orlando’s group.</a:t>
            </a:r>
            <a:endParaRPr lang="en-GB" sz="2000" dirty="0"/>
          </a:p>
        </p:txBody>
      </p:sp>
      <p:sp>
        <p:nvSpPr>
          <p:cNvPr id="24" name="Rectangle 23">
            <a:extLst>
              <a:ext uri="{FF2B5EF4-FFF2-40B4-BE49-F238E27FC236}">
                <a16:creationId xmlns:a16="http://schemas.microsoft.com/office/drawing/2014/main" id="{AC64B79D-038D-4895-AE1C-BAC257392633}"/>
              </a:ext>
            </a:extLst>
          </p:cNvPr>
          <p:cNvSpPr/>
          <p:nvPr/>
        </p:nvSpPr>
        <p:spPr>
          <a:xfrm>
            <a:off x="2859766" y="5157667"/>
            <a:ext cx="6203542" cy="707886"/>
          </a:xfrm>
          <a:prstGeom prst="rect">
            <a:avLst/>
          </a:prstGeom>
        </p:spPr>
        <p:txBody>
          <a:bodyPr wrap="square">
            <a:spAutoFit/>
          </a:bodyPr>
          <a:lstStyle/>
          <a:p>
            <a:r>
              <a:rPr lang="en-US" sz="2000" dirty="0">
                <a:solidFill>
                  <a:srgbClr val="000000"/>
                </a:solidFill>
                <a:latin typeface="Comic Sans MS" panose="030F0702030302020204" pitchFamily="66" charset="0"/>
              </a:rPr>
              <a:t>If the p-value is greater than the significance level, then we accept the null hypothesis.</a:t>
            </a:r>
            <a:endParaRPr lang="en-GB" sz="2000" dirty="0"/>
          </a:p>
        </p:txBody>
      </p:sp>
      <p:sp>
        <p:nvSpPr>
          <p:cNvPr id="25" name="Rectangle 24">
            <a:extLst>
              <a:ext uri="{FF2B5EF4-FFF2-40B4-BE49-F238E27FC236}">
                <a16:creationId xmlns:a16="http://schemas.microsoft.com/office/drawing/2014/main" id="{DCC8BB26-A6F3-4368-9F2D-A75F9D8AACB9}"/>
              </a:ext>
            </a:extLst>
          </p:cNvPr>
          <p:cNvSpPr/>
          <p:nvPr/>
        </p:nvSpPr>
        <p:spPr>
          <a:xfrm>
            <a:off x="2725483" y="6089614"/>
            <a:ext cx="6203542" cy="646331"/>
          </a:xfrm>
          <a:prstGeom prst="rect">
            <a:avLst/>
          </a:prstGeom>
        </p:spPr>
        <p:txBody>
          <a:bodyPr wrap="square">
            <a:spAutoFit/>
          </a:bodyPr>
          <a:lstStyle/>
          <a:p>
            <a:r>
              <a:rPr lang="en-US" sz="1800" dirty="0">
                <a:solidFill>
                  <a:srgbClr val="000000"/>
                </a:solidFill>
                <a:latin typeface="Comic Sans MS" panose="030F0702030302020204" pitchFamily="66" charset="0"/>
              </a:rPr>
              <a:t>So, we accept the null hypothesis: there is no significant difference between the two groups.</a:t>
            </a:r>
            <a:endParaRPr lang="en-GB" sz="1800" dirty="0"/>
          </a:p>
        </p:txBody>
      </p:sp>
      <p:sp>
        <p:nvSpPr>
          <p:cNvPr id="2" name="Rectangle 1">
            <a:extLst>
              <a:ext uri="{FF2B5EF4-FFF2-40B4-BE49-F238E27FC236}">
                <a16:creationId xmlns:a16="http://schemas.microsoft.com/office/drawing/2014/main" id="{D503D127-367B-A030-827E-8AC2BF80CC9B}"/>
              </a:ext>
            </a:extLst>
          </p:cNvPr>
          <p:cNvSpPr/>
          <p:nvPr/>
        </p:nvSpPr>
        <p:spPr>
          <a:xfrm>
            <a:off x="6701107" y="2208517"/>
            <a:ext cx="1905000" cy="400110"/>
          </a:xfrm>
          <a:prstGeom prst="rect">
            <a:avLst/>
          </a:prstGeom>
        </p:spPr>
        <p:txBody>
          <a:bodyPr wrap="square">
            <a:spAutoFit/>
          </a:bodyPr>
          <a:lstStyle/>
          <a:p>
            <a:r>
              <a:rPr lang="en-US" sz="2000" dirty="0">
                <a:solidFill>
                  <a:srgbClr val="FF0000"/>
                </a:solidFill>
                <a:latin typeface="Comic Sans MS" panose="030F0702030302020204" pitchFamily="66" charset="0"/>
              </a:rPr>
              <a:t>p </a:t>
            </a:r>
            <a:r>
              <a:rPr lang="en-US" sz="2000" b="1" i="1" dirty="0">
                <a:solidFill>
                  <a:srgbClr val="FF0000"/>
                </a:solidFill>
                <a:cs typeface="Times New Roman" panose="02020603050405020304" pitchFamily="18" charset="0"/>
              </a:rPr>
              <a:t>=</a:t>
            </a:r>
            <a:endParaRPr lang="en-GB" sz="2000" dirty="0">
              <a:solidFill>
                <a:srgbClr val="FF0000"/>
              </a:solidFill>
            </a:endParaRPr>
          </a:p>
        </p:txBody>
      </p:sp>
      <p:sp>
        <p:nvSpPr>
          <p:cNvPr id="3" name="Rectangle 2">
            <a:extLst>
              <a:ext uri="{FF2B5EF4-FFF2-40B4-BE49-F238E27FC236}">
                <a16:creationId xmlns:a16="http://schemas.microsoft.com/office/drawing/2014/main" id="{0A899E90-3412-C715-272A-CEF7D9811980}"/>
              </a:ext>
            </a:extLst>
          </p:cNvPr>
          <p:cNvSpPr/>
          <p:nvPr/>
        </p:nvSpPr>
        <p:spPr>
          <a:xfrm>
            <a:off x="7272607" y="1767245"/>
            <a:ext cx="1905000" cy="400110"/>
          </a:xfrm>
          <a:prstGeom prst="rect">
            <a:avLst/>
          </a:prstGeom>
        </p:spPr>
        <p:txBody>
          <a:bodyPr wrap="square">
            <a:spAutoFit/>
          </a:bodyPr>
          <a:lstStyle/>
          <a:p>
            <a:r>
              <a:rPr lang="en-US" sz="2000" dirty="0">
                <a:solidFill>
                  <a:srgbClr val="FF0000"/>
                </a:solidFill>
                <a:latin typeface="Comic Sans MS" panose="030F0702030302020204" pitchFamily="66" charset="0"/>
              </a:rPr>
              <a:t>1.97352323</a:t>
            </a:r>
            <a:endParaRPr lang="en-GB" sz="2000" dirty="0">
              <a:solidFill>
                <a:srgbClr val="FF0000"/>
              </a:solidFill>
            </a:endParaRPr>
          </a:p>
        </p:txBody>
      </p:sp>
      <p:sp>
        <p:nvSpPr>
          <p:cNvPr id="8" name="Rectangle 7">
            <a:extLst>
              <a:ext uri="{FF2B5EF4-FFF2-40B4-BE49-F238E27FC236}">
                <a16:creationId xmlns:a16="http://schemas.microsoft.com/office/drawing/2014/main" id="{BD680D16-F3D1-5CBB-343A-42219122602B}"/>
              </a:ext>
            </a:extLst>
          </p:cNvPr>
          <p:cNvSpPr/>
          <p:nvPr/>
        </p:nvSpPr>
        <p:spPr>
          <a:xfrm>
            <a:off x="6701107" y="1729018"/>
            <a:ext cx="1905000" cy="461665"/>
          </a:xfrm>
          <a:prstGeom prst="rect">
            <a:avLst/>
          </a:prstGeom>
        </p:spPr>
        <p:txBody>
          <a:bodyPr wrap="square">
            <a:spAutoFit/>
          </a:bodyPr>
          <a:lstStyle/>
          <a:p>
            <a:r>
              <a:rPr lang="en-US" b="1" i="1" dirty="0">
                <a:solidFill>
                  <a:srgbClr val="FF0000"/>
                </a:solidFill>
                <a:cs typeface="Times New Roman" panose="02020603050405020304" pitchFamily="18" charset="0"/>
              </a:rPr>
              <a:t>t = </a:t>
            </a:r>
            <a:endParaRPr lang="en-GB" b="1" i="1" dirty="0">
              <a:solidFill>
                <a:srgbClr val="FF0000"/>
              </a:solidFill>
              <a:cs typeface="Times New Roman" panose="02020603050405020304" pitchFamily="18" charset="0"/>
            </a:endParaRPr>
          </a:p>
        </p:txBody>
      </p:sp>
      <p:sp>
        <p:nvSpPr>
          <p:cNvPr id="11" name="Rectangle 10">
            <a:extLst>
              <a:ext uri="{FF2B5EF4-FFF2-40B4-BE49-F238E27FC236}">
                <a16:creationId xmlns:a16="http://schemas.microsoft.com/office/drawing/2014/main" id="{B2D57F0E-8F4D-944E-AD5D-A4F0F59AF8EF}"/>
              </a:ext>
            </a:extLst>
          </p:cNvPr>
          <p:cNvSpPr/>
          <p:nvPr/>
        </p:nvSpPr>
        <p:spPr>
          <a:xfrm>
            <a:off x="7158307" y="2212344"/>
            <a:ext cx="1905000" cy="400110"/>
          </a:xfrm>
          <a:prstGeom prst="rect">
            <a:avLst/>
          </a:prstGeom>
        </p:spPr>
        <p:txBody>
          <a:bodyPr wrap="square">
            <a:spAutoFit/>
          </a:bodyPr>
          <a:lstStyle/>
          <a:p>
            <a:r>
              <a:rPr lang="en-US" sz="2000" dirty="0">
                <a:solidFill>
                  <a:srgbClr val="FF0000"/>
                </a:solidFill>
                <a:latin typeface="Comic Sans MS" panose="030F0702030302020204" pitchFamily="66" charset="0"/>
              </a:rPr>
              <a:t>0.05574034</a:t>
            </a:r>
            <a:endParaRPr lang="en-GB" sz="2000" dirty="0">
              <a:solidFill>
                <a:srgbClr val="FF0000"/>
              </a:solidFill>
            </a:endParaRPr>
          </a:p>
        </p:txBody>
      </p:sp>
    </p:spTree>
    <p:extLst>
      <p:ext uri="{BB962C8B-B14F-4D97-AF65-F5344CB8AC3E}">
        <p14:creationId xmlns:p14="http://schemas.microsoft.com/office/powerpoint/2010/main" val="251100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5" grpId="0"/>
      <p:bldP spid="19" grpId="0"/>
      <p:bldP spid="22" grpId="0"/>
      <p:bldP spid="14" grpId="0"/>
      <p:bldP spid="16" grpId="0"/>
      <p:bldP spid="17" grpId="0"/>
      <p:bldP spid="18" grpId="0"/>
      <p:bldP spid="20" grpId="0"/>
      <p:bldP spid="21" grpId="0"/>
      <p:bldP spid="23" grpId="0"/>
      <p:bldP spid="24"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6" name="Text Box 9"/>
              <p:cNvSpPr txBox="1">
                <a:spLocks noChangeArrowheads="1"/>
              </p:cNvSpPr>
              <p:nvPr/>
            </p:nvSpPr>
            <p:spPr bwMode="auto">
              <a:xfrm>
                <a:off x="258773" y="2472193"/>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36" name="Text Box 9"/>
              <p:cNvSpPr txBox="1">
                <a:spLocks noRot="1" noChangeAspect="1" noMove="1" noResize="1" noEditPoints="1" noAdjustHandles="1" noChangeArrowheads="1" noChangeShapeType="1" noTextEdit="1"/>
              </p:cNvSpPr>
              <p:nvPr/>
            </p:nvSpPr>
            <p:spPr bwMode="auto">
              <a:xfrm>
                <a:off x="258773" y="2472193"/>
                <a:ext cx="8481171" cy="2123658"/>
              </a:xfrm>
              <a:prstGeom prst="rect">
                <a:avLst/>
              </a:prstGeom>
              <a:blipFill>
                <a:blip r:embed="rId2"/>
                <a:stretch>
                  <a:fillRect l="-934" t="-2299" r="-431" b="-4598"/>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 Box 10"/>
              <p:cNvSpPr txBox="1">
                <a:spLocks noChangeArrowheads="1"/>
              </p:cNvSpPr>
              <p:nvPr/>
            </p:nvSpPr>
            <p:spPr bwMode="auto">
              <a:xfrm>
                <a:off x="251519" y="609600"/>
                <a:ext cx="8488425"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Given a sample of size n with sample mean </a:t>
                </a:r>
                <a14:m>
                  <m:oMath xmlns:m="http://schemas.openxmlformats.org/officeDocument/2006/math">
                    <m:acc>
                      <m:accPr>
                        <m:chr m:val="̅"/>
                        <m:ctrlPr>
                          <a:rPr lang="en-US" sz="2400" i="1" smtClean="0">
                            <a:solidFill>
                              <a:srgbClr val="000000"/>
                            </a:solidFill>
                            <a:latin typeface="Cambria Math" panose="02040503050406030204" pitchFamily="18" charset="0"/>
                          </a:rPr>
                        </m:ctrlPr>
                      </m:accPr>
                      <m:e>
                        <m:r>
                          <a:rPr lang="en-US" sz="2400" b="0" i="1" smtClean="0">
                            <a:solidFill>
                              <a:srgbClr val="000000"/>
                            </a:solidFill>
                            <a:latin typeface="Cambria Math" panose="02040503050406030204" pitchFamily="18" charset="0"/>
                          </a:rPr>
                          <m:t>𝑥</m:t>
                        </m:r>
                      </m:e>
                    </m:acc>
                  </m:oMath>
                </a14:m>
                <a:r>
                  <a:rPr lang="en-US" sz="2400" dirty="0">
                    <a:solidFill>
                      <a:srgbClr val="000000"/>
                    </a:solidFill>
                    <a:latin typeface="Comic Sans MS" panose="030F0702030302020204" pitchFamily="66" charset="0"/>
                  </a:rPr>
                  <a:t> and sample standard deviation s, the test statistic is:</a:t>
                </a:r>
                <a:endParaRPr lang="en-GB" sz="2400" dirty="0">
                  <a:solidFill>
                    <a:srgbClr val="000000"/>
                  </a:solidFill>
                  <a:latin typeface="Comic Sans MS" panose="030F0702030302020204" pitchFamily="66" charset="0"/>
                </a:endParaRPr>
              </a:p>
            </p:txBody>
          </p:sp>
        </mc:Choice>
        <mc:Fallback xmlns="">
          <p:sp>
            <p:nvSpPr>
              <p:cNvPr id="37" name="Text Box 10"/>
              <p:cNvSpPr txBox="1">
                <a:spLocks noRot="1" noChangeAspect="1" noMove="1" noResize="1" noEditPoints="1" noAdjustHandles="1" noChangeArrowheads="1" noChangeShapeType="1" noTextEdit="1"/>
              </p:cNvSpPr>
              <p:nvPr/>
            </p:nvSpPr>
            <p:spPr bwMode="auto">
              <a:xfrm>
                <a:off x="251519" y="609600"/>
                <a:ext cx="8488425" cy="830997"/>
              </a:xfrm>
              <a:prstGeom prst="rect">
                <a:avLst/>
              </a:prstGeom>
              <a:blipFill>
                <a:blip r:embed="rId3"/>
                <a:stretch>
                  <a:fillRect l="-1077" t="-5882" b="-1617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 Box 10"/>
              <p:cNvSpPr txBox="1">
                <a:spLocks noChangeArrowheads="1"/>
              </p:cNvSpPr>
              <p:nvPr/>
            </p:nvSpPr>
            <p:spPr bwMode="auto">
              <a:xfrm>
                <a:off x="251518" y="1371600"/>
                <a:ext cx="8512654" cy="1112099"/>
              </a:xfrm>
              <a:prstGeom prst="rect">
                <a:avLst/>
              </a:prstGeom>
              <a:noFill/>
              <a:ln w="9525">
                <a:noFill/>
                <a:miter lim="800000"/>
                <a:headEnd/>
                <a:tailEnd/>
              </a:ln>
              <a:effectLst/>
            </p:spPr>
            <p:txBody>
              <a:bodyPr wrap="square">
                <a:spAutoFit/>
              </a:bodyPr>
              <a:lstStyle/>
              <a:p>
                <a:pPr fontAlgn="base">
                  <a:spcBef>
                    <a:spcPct val="0"/>
                  </a:spcBef>
                  <a:spcAft>
                    <a:spcPct val="0"/>
                  </a:spcAft>
                </a:pPr>
                <a14:m>
                  <m:oMathPara xmlns:m="http://schemas.openxmlformats.org/officeDocument/2006/math">
                    <m:oMathParaPr>
                      <m:jc m:val="centerGroup"/>
                    </m:oMathParaPr>
                    <m:oMath xmlns:m="http://schemas.openxmlformats.org/officeDocument/2006/math">
                      <m:r>
                        <a:rPr lang="en-US" sz="2400" b="0" i="1" smtClean="0">
                          <a:solidFill>
                            <a:srgbClr val="000000"/>
                          </a:solidFill>
                          <a:latin typeface="Cambria Math" panose="02040503050406030204" pitchFamily="18" charset="0"/>
                        </a:rPr>
                        <m:t>𝑡</m:t>
                      </m:r>
                      <m:r>
                        <a:rPr lang="en-US" sz="2400" b="0" i="1" smtClean="0">
                          <a:solidFill>
                            <a:srgbClr val="000000"/>
                          </a:solidFill>
                          <a:latin typeface="Cambria Math" panose="02040503050406030204" pitchFamily="18" charset="0"/>
                        </a:rPr>
                        <m:t>=</m:t>
                      </m:r>
                      <m:f>
                        <m:fPr>
                          <m:ctrlPr>
                            <a:rPr lang="en-US" sz="2400" b="0" i="1" smtClean="0">
                              <a:solidFill>
                                <a:srgbClr val="000000"/>
                              </a:solidFill>
                              <a:latin typeface="Cambria Math" panose="02040503050406030204" pitchFamily="18" charset="0"/>
                            </a:rPr>
                          </m:ctrlPr>
                        </m:fPr>
                        <m:num>
                          <m:acc>
                            <m:accPr>
                              <m:chr m:val="̅"/>
                              <m:ctrlPr>
                                <a:rPr lang="en-US" sz="2400" b="0" i="1" smtClean="0">
                                  <a:solidFill>
                                    <a:srgbClr val="000000"/>
                                  </a:solidFill>
                                  <a:latin typeface="Cambria Math" panose="02040503050406030204" pitchFamily="18" charset="0"/>
                                </a:rPr>
                              </m:ctrlPr>
                            </m:accPr>
                            <m:e>
                              <m:r>
                                <a:rPr lang="en-US" sz="2400" b="0" i="1" smtClean="0">
                                  <a:solidFill>
                                    <a:srgbClr val="000000"/>
                                  </a:solidFill>
                                  <a:latin typeface="Cambria Math" panose="02040503050406030204" pitchFamily="18" charset="0"/>
                                </a:rPr>
                                <m:t>𝑥</m:t>
                              </m:r>
                            </m:e>
                          </m:acc>
                          <m:r>
                            <a:rPr lang="en-US" sz="2400" b="0" i="1" smtClean="0">
                              <a:solidFill>
                                <a:srgbClr val="000000"/>
                              </a:solidFill>
                              <a:latin typeface="Cambria Math" panose="02040503050406030204" pitchFamily="18" charset="0"/>
                            </a:rPr>
                            <m:t>−</m:t>
                          </m:r>
                          <m:sSub>
                            <m:sSubPr>
                              <m:ctrlPr>
                                <a:rPr lang="en-US" sz="2400" b="0" i="1" smtClean="0">
                                  <a:solidFill>
                                    <a:srgbClr val="000000"/>
                                  </a:solidFill>
                                  <a:latin typeface="Cambria Math" panose="02040503050406030204" pitchFamily="18" charset="0"/>
                                </a:rPr>
                              </m:ctrlPr>
                            </m:sSubPr>
                            <m:e>
                              <m:r>
                                <a:rPr lang="en-US" sz="2400" b="0" i="1" smtClean="0">
                                  <a:solidFill>
                                    <a:srgbClr val="000000"/>
                                  </a:solidFill>
                                  <a:latin typeface="Cambria Math" panose="02040503050406030204" pitchFamily="18" charset="0"/>
                                  <a:ea typeface="Cambria Math" panose="02040503050406030204" pitchFamily="18" charset="0"/>
                                </a:rPr>
                                <m:t>𝜇</m:t>
                              </m:r>
                            </m:e>
                            <m:sub>
                              <m:r>
                                <a:rPr lang="en-US" sz="2400" b="0" i="1" smtClean="0">
                                  <a:solidFill>
                                    <a:srgbClr val="000000"/>
                                  </a:solidFill>
                                  <a:latin typeface="Cambria Math" panose="02040503050406030204" pitchFamily="18" charset="0"/>
                                </a:rPr>
                                <m:t>0</m:t>
                              </m:r>
                            </m:sub>
                          </m:sSub>
                        </m:num>
                        <m:den>
                          <m:f>
                            <m:fPr>
                              <m:ctrlPr>
                                <a:rPr lang="en-US" sz="2400" b="0" i="1" smtClean="0">
                                  <a:solidFill>
                                    <a:srgbClr val="000000"/>
                                  </a:solidFill>
                                  <a:latin typeface="Cambria Math" panose="02040503050406030204" pitchFamily="18" charset="0"/>
                                </a:rPr>
                              </m:ctrlPr>
                            </m:fPr>
                            <m:num>
                              <m:r>
                                <a:rPr lang="en-US" sz="2400" b="0" i="1" smtClean="0">
                                  <a:solidFill>
                                    <a:srgbClr val="000000"/>
                                  </a:solidFill>
                                  <a:latin typeface="Cambria Math" panose="02040503050406030204" pitchFamily="18" charset="0"/>
                                </a:rPr>
                                <m:t>𝑠</m:t>
                              </m:r>
                            </m:num>
                            <m:den>
                              <m:rad>
                                <m:radPr>
                                  <m:degHide m:val="on"/>
                                  <m:ctrlPr>
                                    <a:rPr lang="en-US" sz="2400" b="0" i="1" smtClean="0">
                                      <a:solidFill>
                                        <a:srgbClr val="000000"/>
                                      </a:solidFill>
                                      <a:latin typeface="Cambria Math" panose="02040503050406030204" pitchFamily="18" charset="0"/>
                                    </a:rPr>
                                  </m:ctrlPr>
                                </m:radPr>
                                <m:deg/>
                                <m:e>
                                  <m:r>
                                    <a:rPr lang="en-US" sz="2400" b="0" i="1" smtClean="0">
                                      <a:solidFill>
                                        <a:srgbClr val="000000"/>
                                      </a:solidFill>
                                      <a:latin typeface="Cambria Math" panose="02040503050406030204" pitchFamily="18" charset="0"/>
                                    </a:rPr>
                                    <m:t>𝑛</m:t>
                                  </m:r>
                                </m:e>
                              </m:rad>
                            </m:den>
                          </m:f>
                        </m:den>
                      </m:f>
                    </m:oMath>
                  </m:oMathPara>
                </a14:m>
                <a:endParaRPr lang="en-GB" sz="2400" dirty="0">
                  <a:solidFill>
                    <a:srgbClr val="000000"/>
                  </a:solidFill>
                  <a:latin typeface="Comic Sans MS" panose="030F0702030302020204" pitchFamily="66" charset="0"/>
                </a:endParaRPr>
              </a:p>
            </p:txBody>
          </p:sp>
        </mc:Choice>
        <mc:Fallback xmlns="">
          <p:sp>
            <p:nvSpPr>
              <p:cNvPr id="46" name="Text Box 10"/>
              <p:cNvSpPr txBox="1">
                <a:spLocks noRot="1" noChangeAspect="1" noMove="1" noResize="1" noEditPoints="1" noAdjustHandles="1" noChangeArrowheads="1" noChangeShapeType="1" noTextEdit="1"/>
              </p:cNvSpPr>
              <p:nvPr/>
            </p:nvSpPr>
            <p:spPr bwMode="auto">
              <a:xfrm>
                <a:off x="251518" y="1371600"/>
                <a:ext cx="8512654" cy="1112099"/>
              </a:xfrm>
              <a:prstGeom prst="rect">
                <a:avLst/>
              </a:prstGeom>
              <a:blipFill>
                <a:blip r:embed="rId4"/>
                <a:stretch>
                  <a:fillRect/>
                </a:stretch>
              </a:blipFill>
              <a:ln w="9525">
                <a:noFill/>
                <a:miter lim="800000"/>
                <a:headEnd/>
                <a:tailEnd/>
              </a:ln>
              <a:effectLst/>
            </p:spPr>
            <p:txBody>
              <a:bodyPr/>
              <a:lstStyle/>
              <a:p>
                <a:r>
                  <a:rPr lang="en-GB">
                    <a:noFill/>
                  </a:rPr>
                  <a:t> </a:t>
                </a:r>
              </a:p>
            </p:txBody>
          </p:sp>
        </mc:Fallback>
      </mc:AlternateContent>
      <p:sp>
        <p:nvSpPr>
          <p:cNvPr id="66" name="Rectangle 65">
            <a:hlinkClick r:id="rId5"/>
            <a:extLst>
              <a:ext uri="{FF2B5EF4-FFF2-40B4-BE49-F238E27FC236}">
                <a16:creationId xmlns:a16="http://schemas.microsoft.com/office/drawing/2014/main" id="{2ECA34EC-3853-49D7-BB0B-3BAD35A0B6E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hlinkClick r:id="rId5"/>
            <a:extLst>
              <a:ext uri="{FF2B5EF4-FFF2-40B4-BE49-F238E27FC236}">
                <a16:creationId xmlns:a16="http://schemas.microsoft.com/office/drawing/2014/main" id="{AA38C414-9D16-43D2-9D47-76083920310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D31C3A01-1AD2-4032-8225-0BB738E98215}"/>
              </a:ext>
            </a:extLst>
          </p:cNvPr>
          <p:cNvSpPr/>
          <p:nvPr/>
        </p:nvSpPr>
        <p:spPr>
          <a:xfrm>
            <a:off x="247888" y="2046732"/>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8" name="Rectangle 2">
            <a:extLst>
              <a:ext uri="{FF2B5EF4-FFF2-40B4-BE49-F238E27FC236}">
                <a16:creationId xmlns:a16="http://schemas.microsoft.com/office/drawing/2014/main" id="{79681792-924E-45B1-AEF9-9DB61BE5444B}"/>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7" name="Text Box 17">
            <a:extLst>
              <a:ext uri="{FF2B5EF4-FFF2-40B4-BE49-F238E27FC236}">
                <a16:creationId xmlns:a16="http://schemas.microsoft.com/office/drawing/2014/main" id="{8C40D0C7-B3C4-09C8-0A5D-F72D7FACD09F}"/>
              </a:ext>
            </a:extLst>
          </p:cNvPr>
          <p:cNvSpPr txBox="1">
            <a:spLocks noChangeArrowheads="1"/>
          </p:cNvSpPr>
          <p:nvPr/>
        </p:nvSpPr>
        <p:spPr bwMode="auto">
          <a:xfrm>
            <a:off x="258773" y="4664169"/>
            <a:ext cx="2713027" cy="46166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Using the GDC. </a:t>
            </a:r>
            <a:endParaRPr lang="en-GB" sz="2400" dirty="0">
              <a:solidFill>
                <a:srgbClr val="000000"/>
              </a:solidFill>
              <a:latin typeface="Comic Sans MS" panose="030F0702030302020204" pitchFamily="66" charset="0"/>
            </a:endParaRPr>
          </a:p>
        </p:txBody>
      </p:sp>
      <p:sp>
        <p:nvSpPr>
          <p:cNvPr id="19" name="Rectangle 18">
            <a:extLst>
              <a:ext uri="{FF2B5EF4-FFF2-40B4-BE49-F238E27FC236}">
                <a16:creationId xmlns:a16="http://schemas.microsoft.com/office/drawing/2014/main" id="{F90D99C6-14B4-8012-10FC-BFAA9392AB41}"/>
              </a:ext>
            </a:extLst>
          </p:cNvPr>
          <p:cNvSpPr/>
          <p:nvPr/>
        </p:nvSpPr>
        <p:spPr>
          <a:xfrm>
            <a:off x="3005181" y="4542369"/>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20" name="Rectangle 19">
            <a:extLst>
              <a:ext uri="{FF2B5EF4-FFF2-40B4-BE49-F238E27FC236}">
                <a16:creationId xmlns:a16="http://schemas.microsoft.com/office/drawing/2014/main" id="{769201FC-435C-2B9B-C71B-66C38376E16F}"/>
              </a:ext>
            </a:extLst>
          </p:cNvPr>
          <p:cNvSpPr/>
          <p:nvPr/>
        </p:nvSpPr>
        <p:spPr>
          <a:xfrm>
            <a:off x="5236027" y="457938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3017029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6" grpId="0"/>
      <p:bldP spid="11" grpId="0"/>
      <p:bldP spid="17" grpId="0"/>
      <p:bldP spid="19"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3F0F3E-1324-C44C-9E88-0901F7D3E5E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48417"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7" name="Rectangle 1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417796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6328A47-D888-A828-68FD-8E13D2A290B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720" y="3291840"/>
            <a:ext cx="2556533"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7" name="Rectangle 1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93517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3459FCF-05D7-7109-AAFB-688ECEF810D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64119"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7" name="Rectangle 1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1437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669B91AB-4940-36B8-0B89-60F7E17A214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72764"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1-sample</a:t>
            </a:r>
            <a:endParaRPr lang="en-GB" sz="2000" i="1" dirty="0">
              <a:cs typeface="Times New Roman" panose="02020603050405020304" pitchFamily="18" charset="0"/>
            </a:endParaRPr>
          </a:p>
        </p:txBody>
      </p:sp>
      <p:sp>
        <p:nvSpPr>
          <p:cNvPr id="16" name="Rectangle 1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18" name="Rectangle 17">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252841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86C76EB8-73F4-114F-AD25-994B19E1B2A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48417"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18" name="Rectangle 17">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20" name="Rectangle 19">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355072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25" name="Text Box 5"/>
          <p:cNvSpPr txBox="1">
            <a:spLocks noChangeArrowheads="1"/>
          </p:cNvSpPr>
          <p:nvPr/>
        </p:nvSpPr>
        <p:spPr bwMode="auto">
          <a:xfrm>
            <a:off x="338797" y="2172428"/>
            <a:ext cx="8351837" cy="830997"/>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The </a:t>
            </a:r>
            <a:r>
              <a:rPr lang="en-US" i="1" dirty="0">
                <a:solidFill>
                  <a:srgbClr val="000000"/>
                </a:solidFill>
                <a:cs typeface="Times New Roman" panose="02020603050405020304" pitchFamily="18" charset="0"/>
              </a:rPr>
              <a:t>t-</a:t>
            </a:r>
            <a:r>
              <a:rPr lang="en-US" dirty="0">
                <a:solidFill>
                  <a:srgbClr val="000000"/>
                </a:solidFill>
                <a:latin typeface="Comic Sans MS" panose="030F0702030302020204" pitchFamily="66" charset="0"/>
              </a:rPr>
              <a:t>test is one of many tests used for the purpose of </a:t>
            </a:r>
            <a:r>
              <a:rPr lang="en-US" b="1" dirty="0">
                <a:solidFill>
                  <a:srgbClr val="FF6600"/>
                </a:solidFill>
                <a:latin typeface="Comic Sans MS" panose="030F0702030302020204" pitchFamily="66" charset="0"/>
              </a:rPr>
              <a:t>hypothesis testing </a:t>
            </a:r>
            <a:r>
              <a:rPr lang="en-US" dirty="0">
                <a:solidFill>
                  <a:srgbClr val="000000"/>
                </a:solidFill>
                <a:latin typeface="Comic Sans MS" panose="030F0702030302020204" pitchFamily="66" charset="0"/>
              </a:rPr>
              <a:t>in statistics</a:t>
            </a:r>
            <a:r>
              <a:rPr lang="en-US" dirty="0"/>
              <a:t>.</a:t>
            </a:r>
            <a:endParaRPr lang="en-GB" sz="2400" dirty="0">
              <a:solidFill>
                <a:srgbClr val="000000"/>
              </a:solidFill>
              <a:latin typeface="Comic Sans MS" panose="030F0702030302020204" pitchFamily="66" charset="0"/>
            </a:endParaRPr>
          </a:p>
        </p:txBody>
      </p:sp>
      <p:sp>
        <p:nvSpPr>
          <p:cNvPr id="26" name="Text Box 8"/>
          <p:cNvSpPr txBox="1">
            <a:spLocks noChangeArrowheads="1"/>
          </p:cNvSpPr>
          <p:nvPr/>
        </p:nvSpPr>
        <p:spPr bwMode="auto">
          <a:xfrm>
            <a:off x="290732" y="3429000"/>
            <a:ext cx="2360401" cy="457200"/>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They include:</a:t>
            </a:r>
            <a:endParaRPr lang="en-GB" sz="2400" dirty="0">
              <a:solidFill>
                <a:srgbClr val="000000"/>
              </a:solidFill>
              <a:latin typeface="Comic Sans MS" panose="030F0702030302020204" pitchFamily="66" charset="0"/>
            </a:endParaRPr>
          </a:p>
        </p:txBody>
      </p:sp>
      <p:sp>
        <p:nvSpPr>
          <p:cNvPr id="27" name="Rectangle 32"/>
          <p:cNvSpPr>
            <a:spLocks noChangeArrowheads="1"/>
          </p:cNvSpPr>
          <p:nvPr/>
        </p:nvSpPr>
        <p:spPr bwMode="auto">
          <a:xfrm>
            <a:off x="867318" y="3897970"/>
            <a:ext cx="7444859" cy="457200"/>
          </a:xfrm>
          <a:prstGeom prst="rect">
            <a:avLst/>
          </a:prstGeom>
          <a:noFill/>
          <a:ln w="9525">
            <a:noFill/>
            <a:miter lim="800000"/>
            <a:headEnd/>
            <a:tailEnd/>
          </a:ln>
          <a:effectLst/>
        </p:spPr>
        <p:txBody>
          <a:bodyPr/>
          <a:lstStyle/>
          <a:p>
            <a:pPr marL="285750" indent="-285750">
              <a:buBlip>
                <a:blip r:embed="rId2"/>
              </a:buBlip>
            </a:pPr>
            <a:r>
              <a:rPr lang="en-US" dirty="0">
                <a:solidFill>
                  <a:srgbClr val="000000"/>
                </a:solidFill>
                <a:latin typeface="Comic Sans MS" panose="030F0702030302020204" pitchFamily="66" charset="0"/>
              </a:rPr>
              <a:t>the difference between the mean values from each data set (called the mean difference),</a:t>
            </a:r>
            <a:endParaRPr lang="en-GB" sz="2400" dirty="0">
              <a:solidFill>
                <a:srgbClr val="FFFFFF"/>
              </a:solidFill>
              <a:latin typeface="Comic Sans MS" panose="030F0702030302020204" pitchFamily="66" charset="0"/>
            </a:endParaRPr>
          </a:p>
        </p:txBody>
      </p:sp>
      <p:sp>
        <p:nvSpPr>
          <p:cNvPr id="28" name="Rectangle 33"/>
          <p:cNvSpPr>
            <a:spLocks noChangeArrowheads="1"/>
          </p:cNvSpPr>
          <p:nvPr/>
        </p:nvSpPr>
        <p:spPr bwMode="auto">
          <a:xfrm>
            <a:off x="849570" y="5402803"/>
            <a:ext cx="7444859" cy="457200"/>
          </a:xfrm>
          <a:prstGeom prst="rect">
            <a:avLst/>
          </a:prstGeom>
          <a:noFill/>
          <a:ln w="9525">
            <a:noFill/>
            <a:miter lim="800000"/>
            <a:headEnd/>
            <a:tailEnd/>
          </a:ln>
          <a:effectLst/>
        </p:spPr>
        <p:txBody>
          <a:bodyPr/>
          <a:lstStyle/>
          <a:p>
            <a:pPr marL="285750" indent="-285750">
              <a:buBlip>
                <a:blip r:embed="rId2"/>
              </a:buBlip>
            </a:pPr>
            <a:r>
              <a:rPr lang="en-US" dirty="0">
                <a:solidFill>
                  <a:srgbClr val="000000"/>
                </a:solidFill>
                <a:latin typeface="Comic Sans MS" panose="030F0702030302020204" pitchFamily="66" charset="0"/>
              </a:rPr>
              <a:t>and the number of data values of each group</a:t>
            </a:r>
            <a:r>
              <a:rPr lang="en-US" dirty="0"/>
              <a:t>.</a:t>
            </a:r>
            <a:endParaRPr lang="en-GB" sz="2400" dirty="0">
              <a:solidFill>
                <a:srgbClr val="FFFFFF"/>
              </a:solidFill>
              <a:latin typeface="Comic Sans MS" panose="030F0702030302020204" pitchFamily="66" charset="0"/>
            </a:endParaRPr>
          </a:p>
        </p:txBody>
      </p:sp>
      <p:sp>
        <p:nvSpPr>
          <p:cNvPr id="30" name="Rectangle 35"/>
          <p:cNvSpPr>
            <a:spLocks noChangeArrowheads="1"/>
          </p:cNvSpPr>
          <p:nvPr/>
        </p:nvSpPr>
        <p:spPr bwMode="auto">
          <a:xfrm>
            <a:off x="359899" y="3047066"/>
            <a:ext cx="8351837" cy="457200"/>
          </a:xfrm>
          <a:prstGeom prst="rect">
            <a:avLst/>
          </a:prstGeom>
          <a:noFill/>
          <a:ln w="9525">
            <a:noFill/>
            <a:miter lim="800000"/>
            <a:headEnd/>
            <a:tailEnd/>
          </a:ln>
          <a:effectLst/>
        </p:spPr>
        <p:txBody>
          <a:bodyPr/>
          <a:lstStyle/>
          <a:p>
            <a:r>
              <a:rPr lang="en-US" dirty="0">
                <a:solidFill>
                  <a:srgbClr val="000000"/>
                </a:solidFill>
                <a:latin typeface="Comic Sans MS" panose="030F0702030302020204" pitchFamily="66" charset="0"/>
              </a:rPr>
              <a:t>Calculating a </a:t>
            </a:r>
            <a:r>
              <a:rPr lang="en-US" i="1" dirty="0">
                <a:solidFill>
                  <a:srgbClr val="000000"/>
                </a:solidFill>
                <a:cs typeface="Times New Roman" panose="02020603050405020304" pitchFamily="18" charset="0"/>
              </a:rPr>
              <a:t>t</a:t>
            </a:r>
            <a:r>
              <a:rPr lang="en-US" dirty="0">
                <a:solidFill>
                  <a:srgbClr val="000000"/>
                </a:solidFill>
                <a:latin typeface="Comic Sans MS" panose="030F0702030302020204" pitchFamily="66" charset="0"/>
              </a:rPr>
              <a:t>-test requires three key data values. </a:t>
            </a:r>
            <a:endParaRPr lang="en-GB" sz="2400" dirty="0">
              <a:solidFill>
                <a:srgbClr val="FFFFFF"/>
              </a:solidFill>
              <a:latin typeface="Comic Sans MS" panose="030F0702030302020204" pitchFamily="66" charset="0"/>
            </a:endParaRPr>
          </a:p>
        </p:txBody>
      </p:sp>
      <p:sp>
        <p:nvSpPr>
          <p:cNvPr id="31" name="Rectangle 36"/>
          <p:cNvSpPr>
            <a:spLocks noChangeArrowheads="1"/>
          </p:cNvSpPr>
          <p:nvPr/>
        </p:nvSpPr>
        <p:spPr bwMode="auto">
          <a:xfrm>
            <a:off x="903660" y="4817175"/>
            <a:ext cx="7444859" cy="457200"/>
          </a:xfrm>
          <a:prstGeom prst="rect">
            <a:avLst/>
          </a:prstGeom>
          <a:noFill/>
          <a:ln w="9525">
            <a:noFill/>
            <a:miter lim="800000"/>
            <a:headEnd/>
            <a:tailEnd/>
          </a:ln>
          <a:effectLst/>
        </p:spPr>
        <p:txBody>
          <a:bodyPr/>
          <a:lstStyle/>
          <a:p>
            <a:pPr marL="285750" indent="-285750">
              <a:buBlip>
                <a:blip r:embed="rId2"/>
              </a:buBlip>
            </a:pPr>
            <a:r>
              <a:rPr lang="en-US" dirty="0">
                <a:solidFill>
                  <a:srgbClr val="000000"/>
                </a:solidFill>
                <a:latin typeface="Comic Sans MS" panose="030F0702030302020204" pitchFamily="66" charset="0"/>
              </a:rPr>
              <a:t>the standard deviation of each group</a:t>
            </a:r>
            <a:endParaRPr lang="en-GB" sz="2400" dirty="0">
              <a:solidFill>
                <a:srgbClr val="FFFFFF"/>
              </a:solidFill>
              <a:latin typeface="Comic Sans MS" panose="030F0702030302020204" pitchFamily="66" charset="0"/>
            </a:endParaRPr>
          </a:p>
        </p:txBody>
      </p:sp>
      <p:sp>
        <p:nvSpPr>
          <p:cNvPr id="33" name="Text Box 5"/>
          <p:cNvSpPr txBox="1">
            <a:spLocks noChangeArrowheads="1"/>
          </p:cNvSpPr>
          <p:nvPr/>
        </p:nvSpPr>
        <p:spPr bwMode="auto">
          <a:xfrm>
            <a:off x="359899" y="651990"/>
            <a:ext cx="8445304" cy="1569660"/>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A</a:t>
            </a:r>
            <a:r>
              <a:rPr lang="en-US" dirty="0"/>
              <a:t> </a:t>
            </a:r>
            <a:r>
              <a:rPr lang="en-US" b="1" i="1" dirty="0">
                <a:solidFill>
                  <a:srgbClr val="FF6600"/>
                </a:solidFill>
                <a:cs typeface="Times New Roman" panose="02020603050405020304" pitchFamily="18" charset="0"/>
              </a:rPr>
              <a:t>t</a:t>
            </a:r>
            <a:r>
              <a:rPr lang="en-US" b="1" dirty="0">
                <a:solidFill>
                  <a:srgbClr val="FF6600"/>
                </a:solidFill>
                <a:latin typeface="Comic Sans MS" panose="030F0702030302020204" pitchFamily="66" charset="0"/>
              </a:rPr>
              <a:t>-test</a:t>
            </a:r>
            <a:r>
              <a:rPr lang="en-US" dirty="0"/>
              <a:t> </a:t>
            </a:r>
            <a:r>
              <a:rPr lang="en-US" dirty="0">
                <a:solidFill>
                  <a:srgbClr val="000000"/>
                </a:solidFill>
                <a:latin typeface="Comic Sans MS" panose="030F0702030302020204" pitchFamily="66" charset="0"/>
              </a:rPr>
              <a:t>is a type of inferential statistic used to determine if there is a significant difference between the means of two groups, which may be related in certain features.</a:t>
            </a:r>
            <a:endParaRPr lang="en-GB" dirty="0">
              <a:solidFill>
                <a:srgbClr val="000000"/>
              </a:solidFill>
              <a:latin typeface="Comic Sans MS" panose="030F0702030302020204" pitchFamily="66" charset="0"/>
            </a:endParaRPr>
          </a:p>
        </p:txBody>
      </p:sp>
      <p:sp>
        <p:nvSpPr>
          <p:cNvPr id="11" name="Rectangle 10">
            <a:hlinkClick r:id="rId3"/>
            <a:extLst>
              <a:ext uri="{FF2B5EF4-FFF2-40B4-BE49-F238E27FC236}">
                <a16:creationId xmlns:a16="http://schemas.microsoft.com/office/drawing/2014/main" id="{E0C3DA1E-E908-46FF-99A1-06803AABD713}"/>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3"/>
            <a:extLst>
              <a:ext uri="{FF2B5EF4-FFF2-40B4-BE49-F238E27FC236}">
                <a16:creationId xmlns:a16="http://schemas.microsoft.com/office/drawing/2014/main" id="{C6908DE5-FA53-4A79-8A7B-53F1C4C1D70E}"/>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356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30" grpId="0"/>
      <p:bldP spid="3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DD709077-1853-C362-28CD-47AE2E62F0F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34041"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19" name="Rectangle 18">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20" name="Rectangle 19">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
        <p:nvSpPr>
          <p:cNvPr id="24" name="Rectangle 23">
            <a:extLst>
              <a:ext uri="{FF2B5EF4-FFF2-40B4-BE49-F238E27FC236}">
                <a16:creationId xmlns:a16="http://schemas.microsoft.com/office/drawing/2014/main" id="{CE5BE092-3EA8-B776-3A81-40613875A67B}"/>
              </a:ext>
            </a:extLst>
          </p:cNvPr>
          <p:cNvSpPr/>
          <p:nvPr/>
        </p:nvSpPr>
        <p:spPr>
          <a:xfrm>
            <a:off x="6372531" y="4095690"/>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m0     :</a:t>
            </a:r>
            <a:endParaRPr lang="en-GB" sz="2000" dirty="0">
              <a:latin typeface="Symbol" panose="05050102010706020507" pitchFamily="18" charset="2"/>
            </a:endParaRPr>
          </a:p>
        </p:txBody>
      </p:sp>
      <p:sp>
        <p:nvSpPr>
          <p:cNvPr id="25" name="Rectangle 24">
            <a:extLst>
              <a:ext uri="{FF2B5EF4-FFF2-40B4-BE49-F238E27FC236}">
                <a16:creationId xmlns:a16="http://schemas.microsoft.com/office/drawing/2014/main" id="{E575D3D6-765B-6F60-9620-53B69FE44AE8}"/>
              </a:ext>
            </a:extLst>
          </p:cNvPr>
          <p:cNvSpPr/>
          <p:nvPr/>
        </p:nvSpPr>
        <p:spPr>
          <a:xfrm>
            <a:off x="7418682" y="407274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8AA005D0-A1FE-58C3-A6C8-29BE5D33B997}"/>
                  </a:ext>
                </a:extLst>
              </p:cNvPr>
              <p:cNvSpPr/>
              <p:nvPr/>
            </p:nvSpPr>
            <p:spPr>
              <a:xfrm>
                <a:off x="6372531" y="4400490"/>
                <a:ext cx="917331"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26" name="Rectangle 25">
                <a:extLst>
                  <a:ext uri="{FF2B5EF4-FFF2-40B4-BE49-F238E27FC236}">
                    <a16:creationId xmlns:a16="http://schemas.microsoft.com/office/drawing/2014/main" id="{8AA005D0-A1FE-58C3-A6C8-29BE5D33B997}"/>
                  </a:ext>
                </a:extLst>
              </p:cNvPr>
              <p:cNvSpPr>
                <a:spLocks noRot="1" noChangeAspect="1" noMove="1" noResize="1" noEditPoints="1" noAdjustHandles="1" noChangeArrowheads="1" noChangeShapeType="1" noTextEdit="1"/>
              </p:cNvSpPr>
              <p:nvPr/>
            </p:nvSpPr>
            <p:spPr>
              <a:xfrm>
                <a:off x="6372531" y="4400490"/>
                <a:ext cx="917331" cy="400110"/>
              </a:xfrm>
              <a:prstGeom prst="rect">
                <a:avLst/>
              </a:prstGeom>
              <a:blipFill>
                <a:blip r:embed="rId4"/>
                <a:stretch>
                  <a:fillRect t="-9091" b="-25758"/>
                </a:stretch>
              </a:blipFill>
            </p:spPr>
            <p:txBody>
              <a:bodyPr/>
              <a:lstStyle/>
              <a:p>
                <a:r>
                  <a:rPr lang="en-GB">
                    <a:noFill/>
                  </a:rPr>
                  <a:t> </a:t>
                </a:r>
              </a:p>
            </p:txBody>
          </p:sp>
        </mc:Fallback>
      </mc:AlternateContent>
      <p:sp>
        <p:nvSpPr>
          <p:cNvPr id="27" name="Rectangle 26">
            <a:extLst>
              <a:ext uri="{FF2B5EF4-FFF2-40B4-BE49-F238E27FC236}">
                <a16:creationId xmlns:a16="http://schemas.microsoft.com/office/drawing/2014/main" id="{C871BEBF-BC2B-5929-D6DE-C7CB90C14197}"/>
              </a:ext>
            </a:extLst>
          </p:cNvPr>
          <p:cNvSpPr/>
          <p:nvPr/>
        </p:nvSpPr>
        <p:spPr>
          <a:xfrm>
            <a:off x="7418682" y="437754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28" name="Rectangle 27">
            <a:extLst>
              <a:ext uri="{FF2B5EF4-FFF2-40B4-BE49-F238E27FC236}">
                <a16:creationId xmlns:a16="http://schemas.microsoft.com/office/drawing/2014/main" id="{1EC207CF-8E75-E1D2-4354-0EA469B37050}"/>
              </a:ext>
            </a:extLst>
          </p:cNvPr>
          <p:cNvSpPr/>
          <p:nvPr/>
        </p:nvSpPr>
        <p:spPr>
          <a:xfrm>
            <a:off x="6372531" y="4692415"/>
            <a:ext cx="917331"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29" name="Rectangle 28">
            <a:extLst>
              <a:ext uri="{FF2B5EF4-FFF2-40B4-BE49-F238E27FC236}">
                <a16:creationId xmlns:a16="http://schemas.microsoft.com/office/drawing/2014/main" id="{9A571230-EF04-E231-6C2E-E280B417AA65}"/>
              </a:ext>
            </a:extLst>
          </p:cNvPr>
          <p:cNvSpPr/>
          <p:nvPr/>
        </p:nvSpPr>
        <p:spPr>
          <a:xfrm>
            <a:off x="7418682" y="466946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30" name="Rectangle 29">
            <a:extLst>
              <a:ext uri="{FF2B5EF4-FFF2-40B4-BE49-F238E27FC236}">
                <a16:creationId xmlns:a16="http://schemas.microsoft.com/office/drawing/2014/main" id="{3B999C69-A8E6-A39F-F442-F93C8E2B2B56}"/>
              </a:ext>
            </a:extLst>
          </p:cNvPr>
          <p:cNvSpPr/>
          <p:nvPr/>
        </p:nvSpPr>
        <p:spPr>
          <a:xfrm>
            <a:off x="6403464" y="4975950"/>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31" name="Rectangle 30">
            <a:extLst>
              <a:ext uri="{FF2B5EF4-FFF2-40B4-BE49-F238E27FC236}">
                <a16:creationId xmlns:a16="http://schemas.microsoft.com/office/drawing/2014/main" id="{2B457393-FFB8-957A-B36F-404F8E8A11A9}"/>
              </a:ext>
            </a:extLst>
          </p:cNvPr>
          <p:cNvSpPr/>
          <p:nvPr/>
        </p:nvSpPr>
        <p:spPr>
          <a:xfrm>
            <a:off x="7449615" y="495300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32" name="Rectangle 31">
            <a:extLst>
              <a:ext uri="{FF2B5EF4-FFF2-40B4-BE49-F238E27FC236}">
                <a16:creationId xmlns:a16="http://schemas.microsoft.com/office/drawing/2014/main" id="{FCAFC737-BD3F-3FA2-AECE-31130BA06AAE}"/>
              </a:ext>
            </a:extLst>
          </p:cNvPr>
          <p:cNvSpPr/>
          <p:nvPr/>
        </p:nvSpPr>
        <p:spPr>
          <a:xfrm>
            <a:off x="6306882" y="3509546"/>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33" name="Rectangle 32">
            <a:extLst>
              <a:ext uri="{FF2B5EF4-FFF2-40B4-BE49-F238E27FC236}">
                <a16:creationId xmlns:a16="http://schemas.microsoft.com/office/drawing/2014/main" id="{4713A3E1-F263-ED7A-8B19-5F926A8BE0B1}"/>
              </a:ext>
            </a:extLst>
          </p:cNvPr>
          <p:cNvSpPr/>
          <p:nvPr/>
        </p:nvSpPr>
        <p:spPr>
          <a:xfrm>
            <a:off x="6418570" y="3724944"/>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34" name="Rectangle 33">
            <a:extLst>
              <a:ext uri="{FF2B5EF4-FFF2-40B4-BE49-F238E27FC236}">
                <a16:creationId xmlns:a16="http://schemas.microsoft.com/office/drawing/2014/main" id="{E0EFF494-57BA-992A-717E-0134477C0B49}"/>
              </a:ext>
            </a:extLst>
          </p:cNvPr>
          <p:cNvSpPr/>
          <p:nvPr/>
        </p:nvSpPr>
        <p:spPr>
          <a:xfrm>
            <a:off x="7320795" y="370640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Tree>
    <p:extLst>
      <p:ext uri="{BB962C8B-B14F-4D97-AF65-F5344CB8AC3E}">
        <p14:creationId xmlns:p14="http://schemas.microsoft.com/office/powerpoint/2010/main" val="189719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P spid="24" grpId="0"/>
      <p:bldP spid="25" grpId="0"/>
      <p:bldP spid="26" grpId="0"/>
      <p:bldP spid="27" grpId="0"/>
      <p:bldP spid="28" grpId="0"/>
      <p:bldP spid="29" grpId="0"/>
      <p:bldP spid="30" grpId="0"/>
      <p:bldP spid="31" grpId="0"/>
      <p:bldP spid="32" grpId="0"/>
      <p:bldP spid="33" grpId="0"/>
      <p:bldP spid="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a:extLst>
              <a:ext uri="{FF2B5EF4-FFF2-40B4-BE49-F238E27FC236}">
                <a16:creationId xmlns:a16="http://schemas.microsoft.com/office/drawing/2014/main" id="{93863322-9E68-7B11-7291-B4FEF444296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40899"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27" name="Rectangle 26">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28" name="Rectangle 27">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
        <p:nvSpPr>
          <p:cNvPr id="29" name="Rectangle 28">
            <a:extLst>
              <a:ext uri="{FF2B5EF4-FFF2-40B4-BE49-F238E27FC236}">
                <a16:creationId xmlns:a16="http://schemas.microsoft.com/office/drawing/2014/main" id="{13EE84CC-45CB-6A1F-A020-69F404806FEB}"/>
              </a:ext>
            </a:extLst>
          </p:cNvPr>
          <p:cNvSpPr/>
          <p:nvPr/>
        </p:nvSpPr>
        <p:spPr>
          <a:xfrm>
            <a:off x="6372531" y="4095690"/>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m0     :</a:t>
            </a:r>
            <a:endParaRPr lang="en-GB" sz="2000" dirty="0">
              <a:latin typeface="Symbol" panose="05050102010706020507" pitchFamily="18" charset="2"/>
            </a:endParaRPr>
          </a:p>
        </p:txBody>
      </p:sp>
      <p:sp>
        <p:nvSpPr>
          <p:cNvPr id="30" name="Rectangle 29">
            <a:extLst>
              <a:ext uri="{FF2B5EF4-FFF2-40B4-BE49-F238E27FC236}">
                <a16:creationId xmlns:a16="http://schemas.microsoft.com/office/drawing/2014/main" id="{DC238281-2690-85C8-0FED-068B1743B1CA}"/>
              </a:ext>
            </a:extLst>
          </p:cNvPr>
          <p:cNvSpPr/>
          <p:nvPr/>
        </p:nvSpPr>
        <p:spPr>
          <a:xfrm>
            <a:off x="7418682" y="407274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1" name="Rectangle 30">
                <a:extLst>
                  <a:ext uri="{FF2B5EF4-FFF2-40B4-BE49-F238E27FC236}">
                    <a16:creationId xmlns:a16="http://schemas.microsoft.com/office/drawing/2014/main" id="{EBE26F91-24E8-ABC5-5569-1D0290D5A7B1}"/>
                  </a:ext>
                </a:extLst>
              </p:cNvPr>
              <p:cNvSpPr/>
              <p:nvPr/>
            </p:nvSpPr>
            <p:spPr>
              <a:xfrm>
                <a:off x="6372531" y="4400490"/>
                <a:ext cx="917331"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       :</a:t>
                </a:r>
                <a:endParaRPr lang="en-GB" sz="2000" dirty="0">
                  <a:latin typeface="Symbol" panose="05050102010706020507" pitchFamily="18" charset="2"/>
                </a:endParaRPr>
              </a:p>
            </p:txBody>
          </p:sp>
        </mc:Choice>
        <mc:Fallback xmlns="">
          <p:sp>
            <p:nvSpPr>
              <p:cNvPr id="31" name="Rectangle 30">
                <a:extLst>
                  <a:ext uri="{FF2B5EF4-FFF2-40B4-BE49-F238E27FC236}">
                    <a16:creationId xmlns:a16="http://schemas.microsoft.com/office/drawing/2014/main" id="{EBE26F91-24E8-ABC5-5569-1D0290D5A7B1}"/>
                  </a:ext>
                </a:extLst>
              </p:cNvPr>
              <p:cNvSpPr>
                <a:spLocks noRot="1" noChangeAspect="1" noMove="1" noResize="1" noEditPoints="1" noAdjustHandles="1" noChangeArrowheads="1" noChangeShapeType="1" noTextEdit="1"/>
              </p:cNvSpPr>
              <p:nvPr/>
            </p:nvSpPr>
            <p:spPr>
              <a:xfrm>
                <a:off x="6372531" y="4400490"/>
                <a:ext cx="917331" cy="400110"/>
              </a:xfrm>
              <a:prstGeom prst="rect">
                <a:avLst/>
              </a:prstGeom>
              <a:blipFill>
                <a:blip r:embed="rId4"/>
                <a:stretch>
                  <a:fillRect t="-9091" b="-25758"/>
                </a:stretch>
              </a:blipFill>
            </p:spPr>
            <p:txBody>
              <a:bodyPr/>
              <a:lstStyle/>
              <a:p>
                <a:r>
                  <a:rPr lang="en-GB">
                    <a:noFill/>
                  </a:rPr>
                  <a:t> </a:t>
                </a:r>
              </a:p>
            </p:txBody>
          </p:sp>
        </mc:Fallback>
      </mc:AlternateContent>
      <p:sp>
        <p:nvSpPr>
          <p:cNvPr id="32" name="Rectangle 31">
            <a:extLst>
              <a:ext uri="{FF2B5EF4-FFF2-40B4-BE49-F238E27FC236}">
                <a16:creationId xmlns:a16="http://schemas.microsoft.com/office/drawing/2014/main" id="{65C18E93-A7F2-08C7-0D09-85FE4FCE8C26}"/>
              </a:ext>
            </a:extLst>
          </p:cNvPr>
          <p:cNvSpPr/>
          <p:nvPr/>
        </p:nvSpPr>
        <p:spPr>
          <a:xfrm>
            <a:off x="7418682" y="437754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33" name="Rectangle 32">
            <a:extLst>
              <a:ext uri="{FF2B5EF4-FFF2-40B4-BE49-F238E27FC236}">
                <a16:creationId xmlns:a16="http://schemas.microsoft.com/office/drawing/2014/main" id="{E3C0CBE9-58EF-F90A-3EFE-828948C9332A}"/>
              </a:ext>
            </a:extLst>
          </p:cNvPr>
          <p:cNvSpPr/>
          <p:nvPr/>
        </p:nvSpPr>
        <p:spPr>
          <a:xfrm>
            <a:off x="6372531" y="4692415"/>
            <a:ext cx="917331"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cs typeface="Times New Roman" panose="02020603050405020304" pitchFamily="18" charset="0"/>
              </a:rPr>
              <a:t>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34" name="Rectangle 33">
            <a:extLst>
              <a:ext uri="{FF2B5EF4-FFF2-40B4-BE49-F238E27FC236}">
                <a16:creationId xmlns:a16="http://schemas.microsoft.com/office/drawing/2014/main" id="{7F7C4440-C7CF-FD45-98AA-CE364A4610B7}"/>
              </a:ext>
            </a:extLst>
          </p:cNvPr>
          <p:cNvSpPr/>
          <p:nvPr/>
        </p:nvSpPr>
        <p:spPr>
          <a:xfrm>
            <a:off x="7418682" y="466946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35" name="Rectangle 34">
            <a:extLst>
              <a:ext uri="{FF2B5EF4-FFF2-40B4-BE49-F238E27FC236}">
                <a16:creationId xmlns:a16="http://schemas.microsoft.com/office/drawing/2014/main" id="{D8DB82EC-BAAE-C876-18D3-549EDDA16676}"/>
              </a:ext>
            </a:extLst>
          </p:cNvPr>
          <p:cNvSpPr/>
          <p:nvPr/>
        </p:nvSpPr>
        <p:spPr>
          <a:xfrm>
            <a:off x="6403464" y="4975950"/>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n       </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36" name="Rectangle 35">
            <a:extLst>
              <a:ext uri="{FF2B5EF4-FFF2-40B4-BE49-F238E27FC236}">
                <a16:creationId xmlns:a16="http://schemas.microsoft.com/office/drawing/2014/main" id="{4E73B542-C20A-D4A5-D267-7E87BBC11948}"/>
              </a:ext>
            </a:extLst>
          </p:cNvPr>
          <p:cNvSpPr/>
          <p:nvPr/>
        </p:nvSpPr>
        <p:spPr>
          <a:xfrm>
            <a:off x="7449615" y="4953000"/>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37" name="Rectangle 36">
            <a:extLst>
              <a:ext uri="{FF2B5EF4-FFF2-40B4-BE49-F238E27FC236}">
                <a16:creationId xmlns:a16="http://schemas.microsoft.com/office/drawing/2014/main" id="{6B07E534-4C59-277B-A4E5-D304C4A25189}"/>
              </a:ext>
            </a:extLst>
          </p:cNvPr>
          <p:cNvSpPr/>
          <p:nvPr/>
        </p:nvSpPr>
        <p:spPr>
          <a:xfrm>
            <a:off x="6306882" y="3509546"/>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38" name="Rectangle 37">
            <a:extLst>
              <a:ext uri="{FF2B5EF4-FFF2-40B4-BE49-F238E27FC236}">
                <a16:creationId xmlns:a16="http://schemas.microsoft.com/office/drawing/2014/main" id="{2DC5266B-B0D7-9DCB-E908-1A62140FA701}"/>
              </a:ext>
            </a:extLst>
          </p:cNvPr>
          <p:cNvSpPr/>
          <p:nvPr/>
        </p:nvSpPr>
        <p:spPr>
          <a:xfrm>
            <a:off x="6418570" y="3724944"/>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       :</a:t>
            </a:r>
            <a:endParaRPr lang="en-GB" sz="2000" dirty="0">
              <a:latin typeface="Symbol" panose="05050102010706020507" pitchFamily="18" charset="2"/>
            </a:endParaRPr>
          </a:p>
        </p:txBody>
      </p:sp>
      <p:sp>
        <p:nvSpPr>
          <p:cNvPr id="39" name="Rectangle 38">
            <a:extLst>
              <a:ext uri="{FF2B5EF4-FFF2-40B4-BE49-F238E27FC236}">
                <a16:creationId xmlns:a16="http://schemas.microsoft.com/office/drawing/2014/main" id="{3F8B8CC2-E20D-7377-0236-AEB08889DD22}"/>
              </a:ext>
            </a:extLst>
          </p:cNvPr>
          <p:cNvSpPr/>
          <p:nvPr/>
        </p:nvSpPr>
        <p:spPr>
          <a:xfrm>
            <a:off x="7320795" y="3706400"/>
            <a:ext cx="917331" cy="400110"/>
          </a:xfrm>
          <a:prstGeom prst="rect">
            <a:avLst/>
          </a:prstGeom>
        </p:spPr>
        <p:txBody>
          <a:bodyPr wrap="square">
            <a:spAutoFit/>
          </a:bodyPr>
          <a:lstStyle/>
          <a:p>
            <a:r>
              <a:rPr lang="en-US" sz="2000" dirty="0">
                <a:solidFill>
                  <a:srgbClr val="000000"/>
                </a:solidFill>
                <a:latin typeface="Cambria Math" panose="02040503050406030204" pitchFamily="18" charset="0"/>
                <a:ea typeface="Cambria Math" panose="02040503050406030204" pitchFamily="18" charset="0"/>
              </a:rPr>
              <a:t>≠ </a:t>
            </a:r>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42" name="Rectangle 41">
            <a:extLst>
              <a:ext uri="{FF2B5EF4-FFF2-40B4-BE49-F238E27FC236}">
                <a16:creationId xmlns:a16="http://schemas.microsoft.com/office/drawing/2014/main" id="{B8716657-0282-9C00-A749-BEE329399BB5}"/>
              </a:ext>
            </a:extLst>
          </p:cNvPr>
          <p:cNvSpPr/>
          <p:nvPr/>
        </p:nvSpPr>
        <p:spPr>
          <a:xfrm>
            <a:off x="6303365" y="5382808"/>
            <a:ext cx="1110628" cy="400110"/>
          </a:xfrm>
          <a:prstGeom prst="rect">
            <a:avLst/>
          </a:prstGeom>
        </p:spPr>
        <p:txBody>
          <a:bodyPr wrap="square">
            <a:spAutoFit/>
          </a:bodyPr>
          <a:lstStyle/>
          <a:p>
            <a:r>
              <a:rPr lang="en-US" sz="2000" dirty="0">
                <a:solidFill>
                  <a:srgbClr val="000000"/>
                </a:solidFill>
                <a:latin typeface="Comic Sans MS" panose="030F0702030302020204" pitchFamily="66" charset="0"/>
              </a:rPr>
              <a:t>EXE</a:t>
            </a:r>
            <a:endParaRPr lang="en-GB" sz="2000" i="1" dirty="0">
              <a:cs typeface="Times New Roman" panose="02020603050405020304" pitchFamily="18" charset="0"/>
            </a:endParaRPr>
          </a:p>
        </p:txBody>
      </p:sp>
    </p:spTree>
    <p:extLst>
      <p:ext uri="{BB962C8B-B14F-4D97-AF65-F5344CB8AC3E}">
        <p14:creationId xmlns:p14="http://schemas.microsoft.com/office/powerpoint/2010/main" val="409422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P spid="34" grpId="0"/>
      <p:bldP spid="35" grpId="0"/>
      <p:bldP spid="36" grpId="0"/>
      <p:bldP spid="37" grpId="0"/>
      <p:bldP spid="38" grpId="0"/>
      <p:bldP spid="39" grpId="0"/>
      <p:bldP spid="4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1614A924-32A4-3B30-E11B-27E8D05B799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18611"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mc:AlternateContent xmlns:mc="http://schemas.openxmlformats.org/markup-compatibility/2006" xmlns:a14="http://schemas.microsoft.com/office/drawing/2010/main">
        <mc:Choice Requires="a14">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995344"/>
                <a:ext cx="8481171" cy="2123658"/>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200" dirty="0">
                    <a:solidFill>
                      <a:srgbClr val="000000"/>
                    </a:solidFill>
                    <a:latin typeface="Comic Sans MS" panose="030F0702030302020204" pitchFamily="66" charset="0"/>
                  </a:rPr>
                  <a:t>A manufacturer of insect repellent claim that on average their new product is effective for longer than 6 hours.</a:t>
                </a:r>
              </a:p>
              <a:p>
                <a:r>
                  <a:rPr lang="en-US" sz="2200" dirty="0">
                    <a:solidFill>
                      <a:srgbClr val="000000"/>
                    </a:solidFill>
                    <a:latin typeface="Comic Sans MS" panose="030F0702030302020204" pitchFamily="66" charset="0"/>
                  </a:rPr>
                  <a:t>A researcher took a random sample of 50 bottles of the new product and found that the mean time was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𝑥</m:t>
                        </m:r>
                      </m:e>
                    </m:acc>
                    <m:r>
                      <a:rPr lang="en-US" sz="2200" b="0" i="1" smtClean="0">
                        <a:solidFill>
                          <a:srgbClr val="000000"/>
                        </a:solidFill>
                        <a:latin typeface="Cambria Math" panose="02040503050406030204" pitchFamily="18" charset="0"/>
                      </a:rPr>
                      <m:t> </m:t>
                    </m:r>
                  </m:oMath>
                </a14:m>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6.12 hours with standard deviation </a:t>
                </a:r>
                <a:r>
                  <a:rPr lang="en-US" sz="2200" i="1" dirty="0">
                    <a:solidFill>
                      <a:srgbClr val="000000"/>
                    </a:solidFill>
                    <a:cs typeface="Times New Roman" panose="02020603050405020304" pitchFamily="18" charset="0"/>
                  </a:rPr>
                  <a:t>s</a:t>
                </a:r>
                <a:r>
                  <a:rPr lang="en-US" sz="2200" dirty="0">
                    <a:solidFill>
                      <a:srgbClr val="000000"/>
                    </a:solidFill>
                    <a:latin typeface="Comic Sans MS" panose="030F0702030302020204" pitchFamily="66" charset="0"/>
                  </a:rPr>
                  <a:t> </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 15 minutes. Use the </a:t>
                </a:r>
                <a:r>
                  <a:rPr lang="en-US" sz="2200" i="1" dirty="0">
                    <a:solidFill>
                      <a:srgbClr val="000000"/>
                    </a:solidFill>
                    <a:cs typeface="Times New Roman" panose="02020603050405020304" pitchFamily="18" charset="0"/>
                  </a:rPr>
                  <a:t>t</a:t>
                </a:r>
                <a:r>
                  <a:rPr lang="en-US" sz="2200" dirty="0">
                    <a:solidFill>
                      <a:srgbClr val="000000"/>
                    </a:solidFill>
                    <a:cs typeface="Times New Roman" panose="02020603050405020304" pitchFamily="18" charset="0"/>
                  </a:rPr>
                  <a:t>-</a:t>
                </a:r>
                <a:r>
                  <a:rPr lang="en-US" sz="2200" dirty="0">
                    <a:solidFill>
                      <a:srgbClr val="000000"/>
                    </a:solidFill>
                    <a:latin typeface="Comic Sans MS" panose="030F0702030302020204" pitchFamily="66" charset="0"/>
                  </a:rPr>
                  <a:t>test at 10% significance level to determine if the manufacturer is correct.</a:t>
                </a:r>
                <a:endParaRPr lang="en-GB" sz="2200" dirty="0">
                  <a:solidFill>
                    <a:srgbClr val="000000"/>
                  </a:solidFill>
                  <a:latin typeface="Comic Sans MS" panose="030F0702030302020204" pitchFamily="66" charset="0"/>
                </a:endParaRPr>
              </a:p>
            </p:txBody>
          </p:sp>
        </mc:Choice>
        <mc:Fallback xmlns="">
          <p:sp>
            <p:nvSpPr>
              <p:cNvPr id="11" name="Text Box 9">
                <a:extLst>
                  <a:ext uri="{FF2B5EF4-FFF2-40B4-BE49-F238E27FC236}">
                    <a16:creationId xmlns:a16="http://schemas.microsoft.com/office/drawing/2014/main" id="{2D4EB6DA-1746-4C1F-93D0-A3443C2AE229}"/>
                  </a:ext>
                </a:extLst>
              </p:cNvPr>
              <p:cNvSpPr txBox="1">
                <a:spLocks noRot="1" noChangeAspect="1" noMove="1" noResize="1" noEditPoints="1" noAdjustHandles="1" noChangeArrowheads="1" noChangeShapeType="1" noTextEdit="1"/>
              </p:cNvSpPr>
              <p:nvPr/>
            </p:nvSpPr>
            <p:spPr bwMode="auto">
              <a:xfrm>
                <a:off x="379276" y="995344"/>
                <a:ext cx="8481171" cy="2123658"/>
              </a:xfrm>
              <a:prstGeom prst="rect">
                <a:avLst/>
              </a:prstGeom>
              <a:blipFill>
                <a:blip r:embed="rId3"/>
                <a:stretch>
                  <a:fillRect l="-935" t="-2006" r="-503" b="-4585"/>
                </a:stretch>
              </a:blipFill>
              <a:ln w="9525">
                <a:noFill/>
                <a:miter lim="800000"/>
                <a:headEnd/>
                <a:tailEnd/>
              </a:ln>
              <a:effectLst/>
            </p:spPr>
            <p:txBody>
              <a:bodyPr/>
              <a:lstStyle/>
              <a:p>
                <a:r>
                  <a:rPr lang="en-GB">
                    <a:noFill/>
                  </a:rPr>
                  <a:t> </a:t>
                </a:r>
              </a:p>
            </p:txBody>
          </p:sp>
        </mc:Fallback>
      </mc:AlternateContent>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17" name="Rectangle 16">
            <a:extLst>
              <a:ext uri="{FF2B5EF4-FFF2-40B4-BE49-F238E27FC236}">
                <a16:creationId xmlns:a16="http://schemas.microsoft.com/office/drawing/2014/main" id="{9BDCAD6A-B478-C0C8-18B5-963E0A0DCCF6}"/>
              </a:ext>
            </a:extLst>
          </p:cNvPr>
          <p:cNvSpPr/>
          <p:nvPr/>
        </p:nvSpPr>
        <p:spPr>
          <a:xfrm>
            <a:off x="6372531" y="3978815"/>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19" name="Rectangle 18">
            <a:extLst>
              <a:ext uri="{FF2B5EF4-FFF2-40B4-BE49-F238E27FC236}">
                <a16:creationId xmlns:a16="http://schemas.microsoft.com/office/drawing/2014/main" id="{3B155E80-4BC7-32EC-19FD-4A6229DB3060}"/>
              </a:ext>
            </a:extLst>
          </p:cNvPr>
          <p:cNvSpPr/>
          <p:nvPr/>
        </p:nvSpPr>
        <p:spPr>
          <a:xfrm>
            <a:off x="7418682" y="395586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a:t>
            </a:r>
            <a:endParaRPr lang="en-GB" sz="2000" i="1" dirty="0">
              <a:cs typeface="Times New Roman" panose="02020603050405020304" pitchFamily="18" charset="0"/>
            </a:endParaRPr>
          </a:p>
        </p:txBody>
      </p:sp>
      <p:sp>
        <p:nvSpPr>
          <p:cNvPr id="20" name="Rectangle 19">
            <a:extLst>
              <a:ext uri="{FF2B5EF4-FFF2-40B4-BE49-F238E27FC236}">
                <a16:creationId xmlns:a16="http://schemas.microsoft.com/office/drawing/2014/main" id="{C0BE5505-F03B-1228-E859-F80A8A652876}"/>
              </a:ext>
            </a:extLst>
          </p:cNvPr>
          <p:cNvSpPr/>
          <p:nvPr/>
        </p:nvSpPr>
        <p:spPr>
          <a:xfrm>
            <a:off x="6306882" y="3509546"/>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mc:AlternateContent xmlns:mc="http://schemas.openxmlformats.org/markup-compatibility/2006" xmlns:a14="http://schemas.microsoft.com/office/drawing/2010/main">
        <mc:Choice Requires="a14">
          <p:sp>
            <p:nvSpPr>
              <p:cNvPr id="21" name="Rectangle 20">
                <a:extLst>
                  <a:ext uri="{FF2B5EF4-FFF2-40B4-BE49-F238E27FC236}">
                    <a16:creationId xmlns:a16="http://schemas.microsoft.com/office/drawing/2014/main" id="{A4AC8B03-BA81-D133-6C12-07E5DE69E71A}"/>
                  </a:ext>
                </a:extLst>
              </p:cNvPr>
              <p:cNvSpPr/>
              <p:nvPr/>
            </p:nvSpPr>
            <p:spPr>
              <a:xfrm>
                <a:off x="6372531" y="4355975"/>
                <a:ext cx="917331"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mc:Choice>
        <mc:Fallback xmlns="">
          <p:sp>
            <p:nvSpPr>
              <p:cNvPr id="21" name="Rectangle 20">
                <a:extLst>
                  <a:ext uri="{FF2B5EF4-FFF2-40B4-BE49-F238E27FC236}">
                    <a16:creationId xmlns:a16="http://schemas.microsoft.com/office/drawing/2014/main" id="{A4AC8B03-BA81-D133-6C12-07E5DE69E71A}"/>
                  </a:ext>
                </a:extLst>
              </p:cNvPr>
              <p:cNvSpPr>
                <a:spLocks noRot="1" noChangeAspect="1" noMove="1" noResize="1" noEditPoints="1" noAdjustHandles="1" noChangeArrowheads="1" noChangeShapeType="1" noTextEdit="1"/>
              </p:cNvSpPr>
              <p:nvPr/>
            </p:nvSpPr>
            <p:spPr>
              <a:xfrm>
                <a:off x="6372531" y="4355975"/>
                <a:ext cx="917331" cy="400110"/>
              </a:xfrm>
              <a:prstGeom prst="rect">
                <a:avLst/>
              </a:prstGeom>
              <a:blipFill>
                <a:blip r:embed="rId4"/>
                <a:stretch>
                  <a:fillRect t="-9231" b="-27692"/>
                </a:stretch>
              </a:blipFill>
            </p:spPr>
            <p:txBody>
              <a:bodyPr/>
              <a:lstStyle/>
              <a:p>
                <a:r>
                  <a:rPr lang="en-GB">
                    <a:noFill/>
                  </a:rPr>
                  <a:t> </a:t>
                </a:r>
              </a:p>
            </p:txBody>
          </p:sp>
        </mc:Fallback>
      </mc:AlternateContent>
      <p:sp>
        <p:nvSpPr>
          <p:cNvPr id="22" name="Rectangle 21">
            <a:extLst>
              <a:ext uri="{FF2B5EF4-FFF2-40B4-BE49-F238E27FC236}">
                <a16:creationId xmlns:a16="http://schemas.microsoft.com/office/drawing/2014/main" id="{5797FB17-F894-ED77-98F7-1B7C68F31247}"/>
              </a:ext>
            </a:extLst>
          </p:cNvPr>
          <p:cNvSpPr/>
          <p:nvPr/>
        </p:nvSpPr>
        <p:spPr>
          <a:xfrm>
            <a:off x="7418682" y="433302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6.12</a:t>
            </a:r>
            <a:endParaRPr lang="en-GB" sz="2000" i="1" dirty="0">
              <a:cs typeface="Times New Roman" panose="02020603050405020304" pitchFamily="18" charset="0"/>
            </a:endParaRPr>
          </a:p>
        </p:txBody>
      </p:sp>
      <p:sp>
        <p:nvSpPr>
          <p:cNvPr id="23" name="Rectangle 22">
            <a:extLst>
              <a:ext uri="{FF2B5EF4-FFF2-40B4-BE49-F238E27FC236}">
                <a16:creationId xmlns:a16="http://schemas.microsoft.com/office/drawing/2014/main" id="{F9611C28-8244-0FE9-82C8-2FCE64E7F23F}"/>
              </a:ext>
            </a:extLst>
          </p:cNvPr>
          <p:cNvSpPr/>
          <p:nvPr/>
        </p:nvSpPr>
        <p:spPr>
          <a:xfrm>
            <a:off x="6372531" y="4692415"/>
            <a:ext cx="917331"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24" name="Rectangle 23">
            <a:extLst>
              <a:ext uri="{FF2B5EF4-FFF2-40B4-BE49-F238E27FC236}">
                <a16:creationId xmlns:a16="http://schemas.microsoft.com/office/drawing/2014/main" id="{8E01AA07-599C-1D65-C84F-AB47599FF83C}"/>
              </a:ext>
            </a:extLst>
          </p:cNvPr>
          <p:cNvSpPr/>
          <p:nvPr/>
        </p:nvSpPr>
        <p:spPr>
          <a:xfrm>
            <a:off x="7418682" y="466946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0.25</a:t>
            </a:r>
            <a:endParaRPr lang="en-GB" sz="2000" i="1" dirty="0">
              <a:cs typeface="Times New Roman" panose="02020603050405020304" pitchFamily="18" charset="0"/>
            </a:endParaRPr>
          </a:p>
        </p:txBody>
      </p:sp>
      <p:sp>
        <p:nvSpPr>
          <p:cNvPr id="25" name="Rectangle 24">
            <a:extLst>
              <a:ext uri="{FF2B5EF4-FFF2-40B4-BE49-F238E27FC236}">
                <a16:creationId xmlns:a16="http://schemas.microsoft.com/office/drawing/2014/main" id="{00036565-1B93-0823-D790-AE151416B748}"/>
              </a:ext>
            </a:extLst>
          </p:cNvPr>
          <p:cNvSpPr/>
          <p:nvPr/>
        </p:nvSpPr>
        <p:spPr>
          <a:xfrm>
            <a:off x="6403464" y="5069575"/>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n</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26" name="Rectangle 25">
            <a:extLst>
              <a:ext uri="{FF2B5EF4-FFF2-40B4-BE49-F238E27FC236}">
                <a16:creationId xmlns:a16="http://schemas.microsoft.com/office/drawing/2014/main" id="{42236D81-3CF4-6135-9792-C95090469C2F}"/>
              </a:ext>
            </a:extLst>
          </p:cNvPr>
          <p:cNvSpPr/>
          <p:nvPr/>
        </p:nvSpPr>
        <p:spPr>
          <a:xfrm>
            <a:off x="7449615" y="504662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50</a:t>
            </a:r>
            <a:endParaRPr lang="en-GB" sz="2000" i="1" dirty="0">
              <a:cs typeface="Times New Roman" panose="02020603050405020304" pitchFamily="18" charset="0"/>
            </a:endParaRPr>
          </a:p>
        </p:txBody>
      </p:sp>
      <p:sp>
        <p:nvSpPr>
          <p:cNvPr id="29" name="Rectangle 28">
            <a:extLst>
              <a:ext uri="{FF2B5EF4-FFF2-40B4-BE49-F238E27FC236}">
                <a16:creationId xmlns:a16="http://schemas.microsoft.com/office/drawing/2014/main" id="{551AC85B-A9A5-AAA6-0191-500E104823CB}"/>
              </a:ext>
            </a:extLst>
          </p:cNvPr>
          <p:cNvSpPr/>
          <p:nvPr/>
        </p:nvSpPr>
        <p:spPr>
          <a:xfrm>
            <a:off x="8061960" y="5020683"/>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EXE</a:t>
            </a:r>
            <a:endParaRPr lang="en-GB" sz="2000" i="1" dirty="0">
              <a:cs typeface="Times New Roman" panose="02020603050405020304" pitchFamily="18" charset="0"/>
            </a:endParaRPr>
          </a:p>
        </p:txBody>
      </p:sp>
      <p:sp>
        <p:nvSpPr>
          <p:cNvPr id="30" name="Rectangle 29">
            <a:extLst>
              <a:ext uri="{FF2B5EF4-FFF2-40B4-BE49-F238E27FC236}">
                <a16:creationId xmlns:a16="http://schemas.microsoft.com/office/drawing/2014/main" id="{51C246F9-2D47-D456-805A-75C444A12B91}"/>
              </a:ext>
            </a:extLst>
          </p:cNvPr>
          <p:cNvSpPr/>
          <p:nvPr/>
        </p:nvSpPr>
        <p:spPr>
          <a:xfrm>
            <a:off x="3010038" y="5568670"/>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31" name="Rectangle 30">
            <a:extLst>
              <a:ext uri="{FF2B5EF4-FFF2-40B4-BE49-F238E27FC236}">
                <a16:creationId xmlns:a16="http://schemas.microsoft.com/office/drawing/2014/main" id="{97D4CCB8-0970-3EBB-C4CE-B1E075DC5E5A}"/>
              </a:ext>
            </a:extLst>
          </p:cNvPr>
          <p:cNvSpPr/>
          <p:nvPr/>
        </p:nvSpPr>
        <p:spPr>
          <a:xfrm>
            <a:off x="3583908" y="559414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3.39</a:t>
            </a:r>
            <a:endParaRPr lang="en-GB" sz="2000" i="1" dirty="0">
              <a:cs typeface="Times New Roman" panose="02020603050405020304" pitchFamily="18" charset="0"/>
            </a:endParaRPr>
          </a:p>
        </p:txBody>
      </p:sp>
      <p:sp>
        <p:nvSpPr>
          <p:cNvPr id="32" name="Rectangle 31">
            <a:extLst>
              <a:ext uri="{FF2B5EF4-FFF2-40B4-BE49-F238E27FC236}">
                <a16:creationId xmlns:a16="http://schemas.microsoft.com/office/drawing/2014/main" id="{7F4E6F6D-33BE-3BAE-A165-9F5B475A8730}"/>
              </a:ext>
            </a:extLst>
          </p:cNvPr>
          <p:cNvSpPr/>
          <p:nvPr/>
        </p:nvSpPr>
        <p:spPr>
          <a:xfrm>
            <a:off x="4352779" y="5554611"/>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p</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33" name="Rectangle 32">
            <a:extLst>
              <a:ext uri="{FF2B5EF4-FFF2-40B4-BE49-F238E27FC236}">
                <a16:creationId xmlns:a16="http://schemas.microsoft.com/office/drawing/2014/main" id="{4FD8BECF-EAE8-3412-FF86-CE44019437EB}"/>
              </a:ext>
            </a:extLst>
          </p:cNvPr>
          <p:cNvSpPr/>
          <p:nvPr/>
        </p:nvSpPr>
        <p:spPr>
          <a:xfrm>
            <a:off x="4752706" y="5594144"/>
            <a:ext cx="1386376" cy="400110"/>
          </a:xfrm>
          <a:prstGeom prst="rect">
            <a:avLst/>
          </a:prstGeom>
        </p:spPr>
        <p:txBody>
          <a:bodyPr wrap="square">
            <a:spAutoFit/>
          </a:bodyPr>
          <a:lstStyle/>
          <a:p>
            <a:r>
              <a:rPr lang="en-US" sz="2000" dirty="0">
                <a:solidFill>
                  <a:srgbClr val="000000"/>
                </a:solidFill>
                <a:latin typeface="Comic Sans MS" panose="030F0702030302020204" pitchFamily="66" charset="0"/>
              </a:rPr>
              <a:t>0.00137</a:t>
            </a:r>
            <a:endParaRPr lang="en-GB" sz="2000" i="1" dirty="0">
              <a:cs typeface="Times New Roman" panose="02020603050405020304" pitchFamily="18" charset="0"/>
            </a:endParaRPr>
          </a:p>
        </p:txBody>
      </p:sp>
      <p:sp>
        <p:nvSpPr>
          <p:cNvPr id="34" name="Rectangle 33">
            <a:extLst>
              <a:ext uri="{FF2B5EF4-FFF2-40B4-BE49-F238E27FC236}">
                <a16:creationId xmlns:a16="http://schemas.microsoft.com/office/drawing/2014/main" id="{E5164590-4749-A4D1-FB01-90102C6B4A7E}"/>
              </a:ext>
            </a:extLst>
          </p:cNvPr>
          <p:cNvSpPr/>
          <p:nvPr/>
        </p:nvSpPr>
        <p:spPr>
          <a:xfrm>
            <a:off x="5768426" y="5589294"/>
            <a:ext cx="1386376" cy="400110"/>
          </a:xfrm>
          <a:prstGeom prst="rect">
            <a:avLst/>
          </a:prstGeom>
        </p:spPr>
        <p:txBody>
          <a:bodyPr wrap="square">
            <a:spAutoFit/>
          </a:bodyPr>
          <a:lstStyle/>
          <a:p>
            <a:r>
              <a:rPr lang="en-US" sz="2000" dirty="0">
                <a:solidFill>
                  <a:srgbClr val="000000"/>
                </a:solidFill>
                <a:cs typeface="Times New Roman" panose="02020603050405020304" pitchFamily="18" charset="0"/>
              </a:rPr>
              <a:t>= </a:t>
            </a:r>
            <a:r>
              <a:rPr lang="en-US" sz="2000" dirty="0">
                <a:solidFill>
                  <a:srgbClr val="000000"/>
                </a:solidFill>
                <a:latin typeface="Comic Sans MS" panose="030F0702030302020204" pitchFamily="66" charset="0"/>
              </a:rPr>
              <a:t>0.137%</a:t>
            </a:r>
            <a:endParaRPr lang="en-GB" sz="2000" i="1" dirty="0">
              <a:cs typeface="Times New Roman" panose="02020603050405020304" pitchFamily="18" charset="0"/>
            </a:endParaRPr>
          </a:p>
        </p:txBody>
      </p:sp>
      <p:sp>
        <p:nvSpPr>
          <p:cNvPr id="35" name="Rectangle 34">
            <a:extLst>
              <a:ext uri="{FF2B5EF4-FFF2-40B4-BE49-F238E27FC236}">
                <a16:creationId xmlns:a16="http://schemas.microsoft.com/office/drawing/2014/main" id="{86C1013C-19D3-550B-8ABA-36C60A8F7780}"/>
              </a:ext>
            </a:extLst>
          </p:cNvPr>
          <p:cNvSpPr/>
          <p:nvPr/>
        </p:nvSpPr>
        <p:spPr>
          <a:xfrm>
            <a:off x="7258159" y="5598231"/>
            <a:ext cx="2217574" cy="400110"/>
          </a:xfrm>
          <a:prstGeom prst="rect">
            <a:avLst/>
          </a:prstGeom>
        </p:spPr>
        <p:txBody>
          <a:bodyPr wrap="square">
            <a:spAutoFit/>
          </a:bodyPr>
          <a:lstStyle/>
          <a:p>
            <a:r>
              <a:rPr lang="en-US" sz="2000" dirty="0">
                <a:solidFill>
                  <a:srgbClr val="000000"/>
                </a:solidFill>
                <a:latin typeface="Comic Sans MS" panose="030F0702030302020204" pitchFamily="66" charset="0"/>
              </a:rPr>
              <a:t>0.137% </a:t>
            </a:r>
            <a:r>
              <a:rPr lang="en-US" sz="2000" dirty="0">
                <a:solidFill>
                  <a:srgbClr val="000000"/>
                </a:solidFill>
                <a:cs typeface="Times New Roman" panose="02020603050405020304" pitchFamily="18" charset="0"/>
              </a:rPr>
              <a:t>&lt;</a:t>
            </a:r>
            <a:r>
              <a:rPr lang="en-US" sz="2000" dirty="0">
                <a:solidFill>
                  <a:srgbClr val="000000"/>
                </a:solidFill>
                <a:latin typeface="Comic Sans MS" panose="030F0702030302020204" pitchFamily="66" charset="0"/>
              </a:rPr>
              <a:t> 10%</a:t>
            </a:r>
            <a:endParaRPr lang="en-GB" sz="2000" i="1" dirty="0">
              <a:cs typeface="Times New Roman" panose="02020603050405020304" pitchFamily="18" charset="0"/>
            </a:endParaRPr>
          </a:p>
        </p:txBody>
      </p:sp>
      <p:sp>
        <p:nvSpPr>
          <p:cNvPr id="38" name="Rectangle 37">
            <a:extLst>
              <a:ext uri="{FF2B5EF4-FFF2-40B4-BE49-F238E27FC236}">
                <a16:creationId xmlns:a16="http://schemas.microsoft.com/office/drawing/2014/main" id="{7367D1F6-3D08-DB69-2B47-CFBE997BB93B}"/>
              </a:ext>
            </a:extLst>
          </p:cNvPr>
          <p:cNvSpPr/>
          <p:nvPr/>
        </p:nvSpPr>
        <p:spPr>
          <a:xfrm>
            <a:off x="147656" y="5962616"/>
            <a:ext cx="8219289" cy="707886"/>
          </a:xfrm>
          <a:prstGeom prst="rect">
            <a:avLst/>
          </a:prstGeom>
        </p:spPr>
        <p:txBody>
          <a:bodyPr wrap="square">
            <a:spAutoFit/>
          </a:bodyPr>
          <a:lstStyle/>
          <a:p>
            <a:r>
              <a:rPr lang="en-US" sz="2000" dirty="0">
                <a:solidFill>
                  <a:srgbClr val="000000"/>
                </a:solidFill>
                <a:latin typeface="Comic Sans MS" panose="030F0702030302020204" pitchFamily="66" charset="0"/>
              </a:rPr>
              <a:t>Since the p-value is less than the significance level the researcher has enough evidence to reject </a:t>
            </a:r>
            <a:r>
              <a:rPr lang="en-US" sz="2000" i="1" dirty="0">
                <a:solidFill>
                  <a:srgbClr val="000000"/>
                </a:solidFill>
                <a:cs typeface="Times New Roman" panose="02020603050405020304" pitchFamily="18" charset="0"/>
              </a:rPr>
              <a:t>H</a:t>
            </a:r>
            <a:r>
              <a:rPr lang="en-US" sz="2000" i="1" baseline="-25000" dirty="0">
                <a:solidFill>
                  <a:srgbClr val="000000"/>
                </a:solidFill>
                <a:cs typeface="Times New Roman" panose="02020603050405020304" pitchFamily="18" charset="0"/>
              </a:rPr>
              <a:t>0</a:t>
            </a:r>
            <a:endParaRPr lang="en-GB" sz="2000" i="1" baseline="-25000" dirty="0">
              <a:cs typeface="Times New Roman" panose="02020603050405020304" pitchFamily="18" charset="0"/>
            </a:endParaRPr>
          </a:p>
        </p:txBody>
      </p:sp>
      <p:sp>
        <p:nvSpPr>
          <p:cNvPr id="36" name="Rectangle 35">
            <a:extLst>
              <a:ext uri="{FF2B5EF4-FFF2-40B4-BE49-F238E27FC236}">
                <a16:creationId xmlns:a16="http://schemas.microsoft.com/office/drawing/2014/main" id="{F90D99C6-14B4-8012-10FC-BFAA9392AB41}"/>
              </a:ext>
            </a:extLst>
          </p:cNvPr>
          <p:cNvSpPr/>
          <p:nvPr/>
        </p:nvSpPr>
        <p:spPr>
          <a:xfrm>
            <a:off x="3166602" y="2911917"/>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6</a:t>
            </a:r>
            <a:endParaRPr lang="en-GB" sz="2000" dirty="0">
              <a:solidFill>
                <a:srgbClr val="CC0099"/>
              </a:solidFill>
            </a:endParaRPr>
          </a:p>
        </p:txBody>
      </p:sp>
      <p:sp>
        <p:nvSpPr>
          <p:cNvPr id="37" name="Rectangle 36">
            <a:extLst>
              <a:ext uri="{FF2B5EF4-FFF2-40B4-BE49-F238E27FC236}">
                <a16:creationId xmlns:a16="http://schemas.microsoft.com/office/drawing/2014/main" id="{769201FC-435C-2B9B-C71B-66C38376E16F}"/>
              </a:ext>
            </a:extLst>
          </p:cNvPr>
          <p:cNvSpPr/>
          <p:nvPr/>
        </p:nvSpPr>
        <p:spPr>
          <a:xfrm>
            <a:off x="5397448" y="2948928"/>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6</a:t>
            </a:r>
            <a:endParaRPr lang="en-GB" sz="2000" dirty="0">
              <a:solidFill>
                <a:srgbClr val="0070C0"/>
              </a:solidFill>
            </a:endParaRPr>
          </a:p>
        </p:txBody>
      </p:sp>
    </p:spTree>
    <p:extLst>
      <p:ext uri="{BB962C8B-B14F-4D97-AF65-F5344CB8AC3E}">
        <p14:creationId xmlns:p14="http://schemas.microsoft.com/office/powerpoint/2010/main" val="101026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B86924-E21E-C16A-D524-EC5043998B8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48417"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1" name="Text Box 9">
            <a:extLst>
              <a:ext uri="{FF2B5EF4-FFF2-40B4-BE49-F238E27FC236}">
                <a16:creationId xmlns:a16="http://schemas.microsoft.com/office/drawing/2014/main" id="{2D4EB6DA-1746-4C1F-93D0-A3443C2AE229}"/>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6" name="Rectangle 5">
            <a:extLst>
              <a:ext uri="{FF2B5EF4-FFF2-40B4-BE49-F238E27FC236}">
                <a16:creationId xmlns:a16="http://schemas.microsoft.com/office/drawing/2014/main" id="{264C1785-0851-CE98-B0AD-ABCC75D155B1}"/>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7" name="Rectangle 6">
            <a:extLst>
              <a:ext uri="{FF2B5EF4-FFF2-40B4-BE49-F238E27FC236}">
                <a16:creationId xmlns:a16="http://schemas.microsoft.com/office/drawing/2014/main" id="{47412415-1C84-C659-7271-C6E955AC8EF3}"/>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Tree>
    <p:extLst>
      <p:ext uri="{BB962C8B-B14F-4D97-AF65-F5344CB8AC3E}">
        <p14:creationId xmlns:p14="http://schemas.microsoft.com/office/powerpoint/2010/main" val="12995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P spid="6"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688D946-4445-F36D-A4EB-81BE049122C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720" y="3291840"/>
            <a:ext cx="2556533"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8" name="Text Box 9">
            <a:extLst>
              <a:ext uri="{FF2B5EF4-FFF2-40B4-BE49-F238E27FC236}">
                <a16:creationId xmlns:a16="http://schemas.microsoft.com/office/drawing/2014/main" id="{7221C09F-5D69-AF29-06DE-018947C0DBA7}"/>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9" name="Rectangle 8">
            <a:extLst>
              <a:ext uri="{FF2B5EF4-FFF2-40B4-BE49-F238E27FC236}">
                <a16:creationId xmlns:a16="http://schemas.microsoft.com/office/drawing/2014/main" id="{4D091CE4-A4BF-350C-3DA1-E36B5F603644}"/>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6" name="Rectangle 15">
            <a:extLst>
              <a:ext uri="{FF2B5EF4-FFF2-40B4-BE49-F238E27FC236}">
                <a16:creationId xmlns:a16="http://schemas.microsoft.com/office/drawing/2014/main" id="{767E288A-18A7-498D-F429-731CF6E45B6E}"/>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Tree>
    <p:extLst>
      <p:ext uri="{BB962C8B-B14F-4D97-AF65-F5344CB8AC3E}">
        <p14:creationId xmlns:p14="http://schemas.microsoft.com/office/powerpoint/2010/main" val="423870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AE09F51-84F7-E730-57C5-F592E455B88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64119"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Text Box 9">
            <a:extLst>
              <a:ext uri="{FF2B5EF4-FFF2-40B4-BE49-F238E27FC236}">
                <a16:creationId xmlns:a16="http://schemas.microsoft.com/office/drawing/2014/main" id="{94FCE76F-D182-9484-6E18-3A14F23465D6}"/>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8" name="Rectangle 7">
            <a:extLst>
              <a:ext uri="{FF2B5EF4-FFF2-40B4-BE49-F238E27FC236}">
                <a16:creationId xmlns:a16="http://schemas.microsoft.com/office/drawing/2014/main" id="{F90D99C6-14B4-8012-10FC-BFAA9392AB41}"/>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6" name="Rectangle 15">
            <a:extLst>
              <a:ext uri="{FF2B5EF4-FFF2-40B4-BE49-F238E27FC236}">
                <a16:creationId xmlns:a16="http://schemas.microsoft.com/office/drawing/2014/main" id="{769201FC-435C-2B9B-C71B-66C38376E16F}"/>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Tree>
    <p:extLst>
      <p:ext uri="{BB962C8B-B14F-4D97-AF65-F5344CB8AC3E}">
        <p14:creationId xmlns:p14="http://schemas.microsoft.com/office/powerpoint/2010/main" val="291028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A7DC72F0-26AB-68AB-0876-A0FFE7B4CBD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72764"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1-sample</a:t>
            </a:r>
            <a:endParaRPr lang="en-GB" sz="2000" i="1" dirty="0">
              <a:cs typeface="Times New Roman" panose="02020603050405020304" pitchFamily="18" charset="0"/>
            </a:endParaRPr>
          </a:p>
        </p:txBody>
      </p:sp>
      <p:sp>
        <p:nvSpPr>
          <p:cNvPr id="9" name="Text Box 9">
            <a:extLst>
              <a:ext uri="{FF2B5EF4-FFF2-40B4-BE49-F238E27FC236}">
                <a16:creationId xmlns:a16="http://schemas.microsoft.com/office/drawing/2014/main" id="{77B814E3-5AF6-60B2-7CFF-0F3E8BFC2771}"/>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16" name="Rectangle 15">
            <a:extLst>
              <a:ext uri="{FF2B5EF4-FFF2-40B4-BE49-F238E27FC236}">
                <a16:creationId xmlns:a16="http://schemas.microsoft.com/office/drawing/2014/main" id="{064AA310-F811-B737-FD62-73806A5F13AE}"/>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8" name="Rectangle 17">
            <a:extLst>
              <a:ext uri="{FF2B5EF4-FFF2-40B4-BE49-F238E27FC236}">
                <a16:creationId xmlns:a16="http://schemas.microsoft.com/office/drawing/2014/main" id="{F69616FA-6C5E-4645-ECD8-383BE0420C8B}"/>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Tree>
    <p:extLst>
      <p:ext uri="{BB962C8B-B14F-4D97-AF65-F5344CB8AC3E}">
        <p14:creationId xmlns:p14="http://schemas.microsoft.com/office/powerpoint/2010/main" val="348257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17597DC5-6D2F-9F31-8A8C-78375D9FAAB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48417"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17" name="Text Box 9">
            <a:extLst>
              <a:ext uri="{FF2B5EF4-FFF2-40B4-BE49-F238E27FC236}">
                <a16:creationId xmlns:a16="http://schemas.microsoft.com/office/drawing/2014/main" id="{5D46F8DC-782F-6D3E-26B1-5E89AB673D29}"/>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18" name="Rectangle 17">
            <a:extLst>
              <a:ext uri="{FF2B5EF4-FFF2-40B4-BE49-F238E27FC236}">
                <a16:creationId xmlns:a16="http://schemas.microsoft.com/office/drawing/2014/main" id="{899BE0D0-4DD3-52B0-2163-B2B4D7487C84}"/>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20" name="Rectangle 19">
            <a:extLst>
              <a:ext uri="{FF2B5EF4-FFF2-40B4-BE49-F238E27FC236}">
                <a16:creationId xmlns:a16="http://schemas.microsoft.com/office/drawing/2014/main" id="{A6736445-C6A5-DED9-D7D2-E5616FB54EF1}"/>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Tree>
    <p:extLst>
      <p:ext uri="{BB962C8B-B14F-4D97-AF65-F5344CB8AC3E}">
        <p14:creationId xmlns:p14="http://schemas.microsoft.com/office/powerpoint/2010/main" val="54430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1F70A41C-7D30-5B29-4DAB-A5DC8702E44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34041"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17" name="Rectangle 16">
            <a:extLst>
              <a:ext uri="{FF2B5EF4-FFF2-40B4-BE49-F238E27FC236}">
                <a16:creationId xmlns:a16="http://schemas.microsoft.com/office/drawing/2014/main" id="{3F6FD308-7C6E-F332-FA7B-833A00F481B6}"/>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19" name="Rectangle 18">
            <a:extLst>
              <a:ext uri="{FF2B5EF4-FFF2-40B4-BE49-F238E27FC236}">
                <a16:creationId xmlns:a16="http://schemas.microsoft.com/office/drawing/2014/main" id="{FEB9B467-BAAC-697B-450E-9ACF9D5591DB}"/>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
        <p:nvSpPr>
          <p:cNvPr id="20" name="Text Box 9">
            <a:extLst>
              <a:ext uri="{FF2B5EF4-FFF2-40B4-BE49-F238E27FC236}">
                <a16:creationId xmlns:a16="http://schemas.microsoft.com/office/drawing/2014/main" id="{EB7AF134-581E-6549-E171-C30906C34FEF}"/>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21" name="Rectangle 20">
            <a:extLst>
              <a:ext uri="{FF2B5EF4-FFF2-40B4-BE49-F238E27FC236}">
                <a16:creationId xmlns:a16="http://schemas.microsoft.com/office/drawing/2014/main" id="{34759D73-D754-7F9A-45A8-D89BCB3442CA}"/>
              </a:ext>
            </a:extLst>
          </p:cNvPr>
          <p:cNvSpPr/>
          <p:nvPr/>
        </p:nvSpPr>
        <p:spPr>
          <a:xfrm>
            <a:off x="6372531" y="4077747"/>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22" name="Rectangle 21">
            <a:extLst>
              <a:ext uri="{FF2B5EF4-FFF2-40B4-BE49-F238E27FC236}">
                <a16:creationId xmlns:a16="http://schemas.microsoft.com/office/drawing/2014/main" id="{16AD7EE0-821D-087A-3E7C-506627DC72DB}"/>
              </a:ext>
            </a:extLst>
          </p:cNvPr>
          <p:cNvSpPr/>
          <p:nvPr/>
        </p:nvSpPr>
        <p:spPr>
          <a:xfrm>
            <a:off x="7418682" y="4054797"/>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55</a:t>
            </a:r>
            <a:endParaRPr lang="en-GB" sz="2000" i="1" dirty="0">
              <a:cs typeface="Times New Roman" panose="02020603050405020304" pitchFamily="18" charset="0"/>
            </a:endParaRPr>
          </a:p>
        </p:txBody>
      </p:sp>
      <p:sp>
        <p:nvSpPr>
          <p:cNvPr id="23" name="Rectangle 22">
            <a:extLst>
              <a:ext uri="{FF2B5EF4-FFF2-40B4-BE49-F238E27FC236}">
                <a16:creationId xmlns:a16="http://schemas.microsoft.com/office/drawing/2014/main" id="{9664BEB0-41BF-9B00-96C7-7B4C76146D71}"/>
              </a:ext>
            </a:extLst>
          </p:cNvPr>
          <p:cNvSpPr/>
          <p:nvPr/>
        </p:nvSpPr>
        <p:spPr>
          <a:xfrm>
            <a:off x="6306882" y="3509546"/>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mc:AlternateContent xmlns:mc="http://schemas.openxmlformats.org/markup-compatibility/2006" xmlns:a14="http://schemas.microsoft.com/office/drawing/2010/main">
        <mc:Choice Requires="a14">
          <p:sp>
            <p:nvSpPr>
              <p:cNvPr id="24" name="Rectangle 23">
                <a:extLst>
                  <a:ext uri="{FF2B5EF4-FFF2-40B4-BE49-F238E27FC236}">
                    <a16:creationId xmlns:a16="http://schemas.microsoft.com/office/drawing/2014/main" id="{5F740C65-E4F3-7E8E-445F-066925CBD1AD}"/>
                  </a:ext>
                </a:extLst>
              </p:cNvPr>
              <p:cNvSpPr/>
              <p:nvPr/>
            </p:nvSpPr>
            <p:spPr>
              <a:xfrm>
                <a:off x="6372531" y="4399171"/>
                <a:ext cx="917331"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mc:Choice>
        <mc:Fallback xmlns="">
          <p:sp>
            <p:nvSpPr>
              <p:cNvPr id="24" name="Rectangle 23">
                <a:extLst>
                  <a:ext uri="{FF2B5EF4-FFF2-40B4-BE49-F238E27FC236}">
                    <a16:creationId xmlns:a16="http://schemas.microsoft.com/office/drawing/2014/main" id="{5F740C65-E4F3-7E8E-445F-066925CBD1AD}"/>
                  </a:ext>
                </a:extLst>
              </p:cNvPr>
              <p:cNvSpPr>
                <a:spLocks noRot="1" noChangeAspect="1" noMove="1" noResize="1" noEditPoints="1" noAdjustHandles="1" noChangeArrowheads="1" noChangeShapeType="1" noTextEdit="1"/>
              </p:cNvSpPr>
              <p:nvPr/>
            </p:nvSpPr>
            <p:spPr>
              <a:xfrm>
                <a:off x="6372531" y="4399171"/>
                <a:ext cx="917331" cy="400110"/>
              </a:xfrm>
              <a:prstGeom prst="rect">
                <a:avLst/>
              </a:prstGeom>
              <a:blipFill>
                <a:blip r:embed="rId3"/>
                <a:stretch>
                  <a:fillRect t="-9231" b="-27692"/>
                </a:stretch>
              </a:blipFill>
            </p:spPr>
            <p:txBody>
              <a:bodyPr/>
              <a:lstStyle/>
              <a:p>
                <a:r>
                  <a:rPr lang="en-GB">
                    <a:noFill/>
                  </a:rPr>
                  <a:t> </a:t>
                </a:r>
              </a:p>
            </p:txBody>
          </p:sp>
        </mc:Fallback>
      </mc:AlternateContent>
      <p:sp>
        <p:nvSpPr>
          <p:cNvPr id="25" name="Rectangle 24">
            <a:extLst>
              <a:ext uri="{FF2B5EF4-FFF2-40B4-BE49-F238E27FC236}">
                <a16:creationId xmlns:a16="http://schemas.microsoft.com/office/drawing/2014/main" id="{A11A0BFB-B4AA-38A7-48DE-7683E0A67B91}"/>
              </a:ext>
            </a:extLst>
          </p:cNvPr>
          <p:cNvSpPr/>
          <p:nvPr/>
        </p:nvSpPr>
        <p:spPr>
          <a:xfrm>
            <a:off x="7418682" y="437622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56.2</a:t>
            </a:r>
            <a:endParaRPr lang="en-GB" sz="2000" i="1" dirty="0">
              <a:cs typeface="Times New Roman" panose="02020603050405020304" pitchFamily="18" charset="0"/>
            </a:endParaRPr>
          </a:p>
        </p:txBody>
      </p:sp>
      <p:sp>
        <p:nvSpPr>
          <p:cNvPr id="26" name="Rectangle 25">
            <a:extLst>
              <a:ext uri="{FF2B5EF4-FFF2-40B4-BE49-F238E27FC236}">
                <a16:creationId xmlns:a16="http://schemas.microsoft.com/office/drawing/2014/main" id="{EE964E6A-A7E7-9883-428B-088D69C9C95D}"/>
              </a:ext>
            </a:extLst>
          </p:cNvPr>
          <p:cNvSpPr/>
          <p:nvPr/>
        </p:nvSpPr>
        <p:spPr>
          <a:xfrm>
            <a:off x="6372531" y="4719716"/>
            <a:ext cx="917331"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27" name="Rectangle 26">
            <a:extLst>
              <a:ext uri="{FF2B5EF4-FFF2-40B4-BE49-F238E27FC236}">
                <a16:creationId xmlns:a16="http://schemas.microsoft.com/office/drawing/2014/main" id="{091FF506-4665-A1EE-2A02-7C3722BD2440}"/>
              </a:ext>
            </a:extLst>
          </p:cNvPr>
          <p:cNvSpPr/>
          <p:nvPr/>
        </p:nvSpPr>
        <p:spPr>
          <a:xfrm>
            <a:off x="7418682" y="4696766"/>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4.2</a:t>
            </a:r>
            <a:endParaRPr lang="en-GB" sz="2000" i="1" dirty="0">
              <a:cs typeface="Times New Roman" panose="02020603050405020304" pitchFamily="18" charset="0"/>
            </a:endParaRPr>
          </a:p>
        </p:txBody>
      </p:sp>
      <p:sp>
        <p:nvSpPr>
          <p:cNvPr id="28" name="Rectangle 27">
            <a:extLst>
              <a:ext uri="{FF2B5EF4-FFF2-40B4-BE49-F238E27FC236}">
                <a16:creationId xmlns:a16="http://schemas.microsoft.com/office/drawing/2014/main" id="{A56CFCC7-7194-82BA-EB27-6F92FC0B8C8B}"/>
              </a:ext>
            </a:extLst>
          </p:cNvPr>
          <p:cNvSpPr/>
          <p:nvPr/>
        </p:nvSpPr>
        <p:spPr>
          <a:xfrm>
            <a:off x="6403464" y="5069575"/>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n</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29" name="Rectangle 28">
            <a:extLst>
              <a:ext uri="{FF2B5EF4-FFF2-40B4-BE49-F238E27FC236}">
                <a16:creationId xmlns:a16="http://schemas.microsoft.com/office/drawing/2014/main" id="{7E9B6A33-9565-01C9-22D5-E9736EC3706E}"/>
              </a:ext>
            </a:extLst>
          </p:cNvPr>
          <p:cNvSpPr/>
          <p:nvPr/>
        </p:nvSpPr>
        <p:spPr>
          <a:xfrm>
            <a:off x="7449615" y="504662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60</a:t>
            </a:r>
            <a:endParaRPr lang="en-GB" sz="2000" i="1" dirty="0">
              <a:cs typeface="Times New Roman" panose="02020603050405020304" pitchFamily="18" charset="0"/>
            </a:endParaRPr>
          </a:p>
        </p:txBody>
      </p:sp>
      <p:sp>
        <p:nvSpPr>
          <p:cNvPr id="30" name="Rectangle 29">
            <a:extLst>
              <a:ext uri="{FF2B5EF4-FFF2-40B4-BE49-F238E27FC236}">
                <a16:creationId xmlns:a16="http://schemas.microsoft.com/office/drawing/2014/main" id="{EA6E976F-439B-DDF7-5F49-62A35E2E1F95}"/>
              </a:ext>
            </a:extLst>
          </p:cNvPr>
          <p:cNvSpPr/>
          <p:nvPr/>
        </p:nvSpPr>
        <p:spPr>
          <a:xfrm>
            <a:off x="6383535" y="3765341"/>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a:t>
            </a:r>
            <a:endParaRPr lang="en-GB" sz="2000" dirty="0">
              <a:latin typeface="Symbol" panose="05050102010706020507" pitchFamily="18" charset="2"/>
            </a:endParaRPr>
          </a:p>
        </p:txBody>
      </p:sp>
      <p:sp>
        <p:nvSpPr>
          <p:cNvPr id="31" name="Rectangle 30">
            <a:extLst>
              <a:ext uri="{FF2B5EF4-FFF2-40B4-BE49-F238E27FC236}">
                <a16:creationId xmlns:a16="http://schemas.microsoft.com/office/drawing/2014/main" id="{ACEDB7CB-CC1F-5B3E-1798-7024EC61FF63}"/>
              </a:ext>
            </a:extLst>
          </p:cNvPr>
          <p:cNvSpPr/>
          <p:nvPr/>
        </p:nvSpPr>
        <p:spPr>
          <a:xfrm>
            <a:off x="7429686" y="3742391"/>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&gt;</a:t>
            </a:r>
            <a:r>
              <a:rPr lang="en-US" sz="2000" dirty="0">
                <a:solidFill>
                  <a:srgbClr val="000000"/>
                </a:solidFill>
                <a:latin typeface="Symbol" panose="05050102010706020507" pitchFamily="18" charset="2"/>
              </a:rPr>
              <a:t> m0</a:t>
            </a:r>
            <a:endParaRPr lang="en-GB" sz="2000" i="1" dirty="0">
              <a:cs typeface="Times New Roman" panose="02020603050405020304" pitchFamily="18" charset="0"/>
            </a:endParaRPr>
          </a:p>
        </p:txBody>
      </p:sp>
    </p:spTree>
    <p:extLst>
      <p:ext uri="{BB962C8B-B14F-4D97-AF65-F5344CB8AC3E}">
        <p14:creationId xmlns:p14="http://schemas.microsoft.com/office/powerpoint/2010/main" val="228100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P spid="28" grpId="0"/>
      <p:bldP spid="29" grpId="0"/>
      <p:bldP spid="30" grpId="0"/>
      <p:bldP spid="3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CC75829-C5B3-14FE-E914-2F31D2929BC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291840"/>
            <a:ext cx="2565175"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29" name="Rectangle 28">
            <a:extLst>
              <a:ext uri="{FF2B5EF4-FFF2-40B4-BE49-F238E27FC236}">
                <a16:creationId xmlns:a16="http://schemas.microsoft.com/office/drawing/2014/main" id="{551AC85B-A9A5-AAA6-0191-500E104823CB}"/>
              </a:ext>
            </a:extLst>
          </p:cNvPr>
          <p:cNvSpPr/>
          <p:nvPr/>
        </p:nvSpPr>
        <p:spPr>
          <a:xfrm>
            <a:off x="8118684" y="5055899"/>
            <a:ext cx="831431" cy="400110"/>
          </a:xfrm>
          <a:prstGeom prst="rect">
            <a:avLst/>
          </a:prstGeom>
        </p:spPr>
        <p:txBody>
          <a:bodyPr wrap="square">
            <a:spAutoFit/>
          </a:bodyPr>
          <a:lstStyle/>
          <a:p>
            <a:r>
              <a:rPr lang="en-US" sz="2000" dirty="0">
                <a:solidFill>
                  <a:srgbClr val="000000"/>
                </a:solidFill>
                <a:latin typeface="Comic Sans MS" panose="030F0702030302020204" pitchFamily="66" charset="0"/>
              </a:rPr>
              <a:t>EXE</a:t>
            </a:r>
            <a:endParaRPr lang="en-GB" sz="2000" i="1" dirty="0">
              <a:cs typeface="Times New Roman" panose="02020603050405020304" pitchFamily="18" charset="0"/>
            </a:endParaRPr>
          </a:p>
        </p:txBody>
      </p:sp>
      <p:sp>
        <p:nvSpPr>
          <p:cNvPr id="18" name="Text Box 9">
            <a:extLst>
              <a:ext uri="{FF2B5EF4-FFF2-40B4-BE49-F238E27FC236}">
                <a16:creationId xmlns:a16="http://schemas.microsoft.com/office/drawing/2014/main" id="{2B0AA10A-CA67-5FB4-AE2F-86A1093890DE}"/>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27" name="Rectangle 26">
            <a:extLst>
              <a:ext uri="{FF2B5EF4-FFF2-40B4-BE49-F238E27FC236}">
                <a16:creationId xmlns:a16="http://schemas.microsoft.com/office/drawing/2014/main" id="{47E03EFE-AC6B-174D-4CB6-DBCBC498993C}"/>
              </a:ext>
            </a:extLst>
          </p:cNvPr>
          <p:cNvSpPr/>
          <p:nvPr/>
        </p:nvSpPr>
        <p:spPr>
          <a:xfrm>
            <a:off x="6372531" y="4077747"/>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30" name="Rectangle 29">
            <a:extLst>
              <a:ext uri="{FF2B5EF4-FFF2-40B4-BE49-F238E27FC236}">
                <a16:creationId xmlns:a16="http://schemas.microsoft.com/office/drawing/2014/main" id="{8C8F7E00-F3B3-DD7A-1D5D-5DC5B3C34C9B}"/>
              </a:ext>
            </a:extLst>
          </p:cNvPr>
          <p:cNvSpPr/>
          <p:nvPr/>
        </p:nvSpPr>
        <p:spPr>
          <a:xfrm>
            <a:off x="7418682" y="4054797"/>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55</a:t>
            </a:r>
            <a:endParaRPr lang="en-GB" sz="2000" i="1" dirty="0">
              <a:cs typeface="Times New Roman" panose="02020603050405020304" pitchFamily="18" charset="0"/>
            </a:endParaRPr>
          </a:p>
        </p:txBody>
      </p:sp>
      <p:sp>
        <p:nvSpPr>
          <p:cNvPr id="31" name="Rectangle 30">
            <a:extLst>
              <a:ext uri="{FF2B5EF4-FFF2-40B4-BE49-F238E27FC236}">
                <a16:creationId xmlns:a16="http://schemas.microsoft.com/office/drawing/2014/main" id="{F72313A9-9593-C762-21E4-FFF28C82AFF7}"/>
              </a:ext>
            </a:extLst>
          </p:cNvPr>
          <p:cNvSpPr/>
          <p:nvPr/>
        </p:nvSpPr>
        <p:spPr>
          <a:xfrm>
            <a:off x="6306882" y="3509546"/>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mc:AlternateContent xmlns:mc="http://schemas.openxmlformats.org/markup-compatibility/2006" xmlns:a14="http://schemas.microsoft.com/office/drawing/2010/main">
        <mc:Choice Requires="a14">
          <p:sp>
            <p:nvSpPr>
              <p:cNvPr id="32" name="Rectangle 31">
                <a:extLst>
                  <a:ext uri="{FF2B5EF4-FFF2-40B4-BE49-F238E27FC236}">
                    <a16:creationId xmlns:a16="http://schemas.microsoft.com/office/drawing/2014/main" id="{C248A58B-E063-B0A0-ACFA-0760B21B2D57}"/>
                  </a:ext>
                </a:extLst>
              </p:cNvPr>
              <p:cNvSpPr/>
              <p:nvPr/>
            </p:nvSpPr>
            <p:spPr>
              <a:xfrm>
                <a:off x="6372531" y="4399171"/>
                <a:ext cx="917331"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mc:Choice>
        <mc:Fallback xmlns="">
          <p:sp>
            <p:nvSpPr>
              <p:cNvPr id="32" name="Rectangle 31">
                <a:extLst>
                  <a:ext uri="{FF2B5EF4-FFF2-40B4-BE49-F238E27FC236}">
                    <a16:creationId xmlns:a16="http://schemas.microsoft.com/office/drawing/2014/main" id="{C248A58B-E063-B0A0-ACFA-0760B21B2D57}"/>
                  </a:ext>
                </a:extLst>
              </p:cNvPr>
              <p:cNvSpPr>
                <a:spLocks noRot="1" noChangeAspect="1" noMove="1" noResize="1" noEditPoints="1" noAdjustHandles="1" noChangeArrowheads="1" noChangeShapeType="1" noTextEdit="1"/>
              </p:cNvSpPr>
              <p:nvPr/>
            </p:nvSpPr>
            <p:spPr>
              <a:xfrm>
                <a:off x="6372531" y="4399171"/>
                <a:ext cx="917331" cy="400110"/>
              </a:xfrm>
              <a:prstGeom prst="rect">
                <a:avLst/>
              </a:prstGeom>
              <a:blipFill>
                <a:blip r:embed="rId3"/>
                <a:stretch>
                  <a:fillRect t="-9231" b="-27692"/>
                </a:stretch>
              </a:blipFill>
            </p:spPr>
            <p:txBody>
              <a:bodyPr/>
              <a:lstStyle/>
              <a:p>
                <a:r>
                  <a:rPr lang="en-GB">
                    <a:noFill/>
                  </a:rPr>
                  <a:t> </a:t>
                </a:r>
              </a:p>
            </p:txBody>
          </p:sp>
        </mc:Fallback>
      </mc:AlternateContent>
      <p:sp>
        <p:nvSpPr>
          <p:cNvPr id="33" name="Rectangle 32">
            <a:extLst>
              <a:ext uri="{FF2B5EF4-FFF2-40B4-BE49-F238E27FC236}">
                <a16:creationId xmlns:a16="http://schemas.microsoft.com/office/drawing/2014/main" id="{37FFE1C4-3AFC-B736-39ED-81E11B1C5C96}"/>
              </a:ext>
            </a:extLst>
          </p:cNvPr>
          <p:cNvSpPr/>
          <p:nvPr/>
        </p:nvSpPr>
        <p:spPr>
          <a:xfrm>
            <a:off x="7418682" y="437622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56.2</a:t>
            </a:r>
            <a:endParaRPr lang="en-GB" sz="2000" i="1" dirty="0">
              <a:cs typeface="Times New Roman" panose="02020603050405020304" pitchFamily="18" charset="0"/>
            </a:endParaRPr>
          </a:p>
        </p:txBody>
      </p:sp>
      <p:sp>
        <p:nvSpPr>
          <p:cNvPr id="34" name="Rectangle 33">
            <a:extLst>
              <a:ext uri="{FF2B5EF4-FFF2-40B4-BE49-F238E27FC236}">
                <a16:creationId xmlns:a16="http://schemas.microsoft.com/office/drawing/2014/main" id="{89BAA212-4359-0C6B-8B64-96316688888B}"/>
              </a:ext>
            </a:extLst>
          </p:cNvPr>
          <p:cNvSpPr/>
          <p:nvPr/>
        </p:nvSpPr>
        <p:spPr>
          <a:xfrm>
            <a:off x="6372531" y="4719716"/>
            <a:ext cx="917331"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35" name="Rectangle 34">
            <a:extLst>
              <a:ext uri="{FF2B5EF4-FFF2-40B4-BE49-F238E27FC236}">
                <a16:creationId xmlns:a16="http://schemas.microsoft.com/office/drawing/2014/main" id="{0EA7D68E-AA00-D31D-EAEF-D4449462CC11}"/>
              </a:ext>
            </a:extLst>
          </p:cNvPr>
          <p:cNvSpPr/>
          <p:nvPr/>
        </p:nvSpPr>
        <p:spPr>
          <a:xfrm>
            <a:off x="7418682" y="4696766"/>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4.2</a:t>
            </a:r>
            <a:endParaRPr lang="en-GB" sz="2000" i="1" dirty="0">
              <a:cs typeface="Times New Roman" panose="02020603050405020304" pitchFamily="18" charset="0"/>
            </a:endParaRPr>
          </a:p>
        </p:txBody>
      </p:sp>
      <p:sp>
        <p:nvSpPr>
          <p:cNvPr id="36" name="Rectangle 35">
            <a:extLst>
              <a:ext uri="{FF2B5EF4-FFF2-40B4-BE49-F238E27FC236}">
                <a16:creationId xmlns:a16="http://schemas.microsoft.com/office/drawing/2014/main" id="{0112B0B0-46FE-5F8E-30F2-CB7351AE068E}"/>
              </a:ext>
            </a:extLst>
          </p:cNvPr>
          <p:cNvSpPr/>
          <p:nvPr/>
        </p:nvSpPr>
        <p:spPr>
          <a:xfrm>
            <a:off x="6403464" y="5069575"/>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n</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37" name="Rectangle 36">
            <a:extLst>
              <a:ext uri="{FF2B5EF4-FFF2-40B4-BE49-F238E27FC236}">
                <a16:creationId xmlns:a16="http://schemas.microsoft.com/office/drawing/2014/main" id="{62C02820-7A6C-AB29-E866-BB6F15E57EA3}"/>
              </a:ext>
            </a:extLst>
          </p:cNvPr>
          <p:cNvSpPr/>
          <p:nvPr/>
        </p:nvSpPr>
        <p:spPr>
          <a:xfrm>
            <a:off x="7449615" y="504662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60</a:t>
            </a:r>
            <a:endParaRPr lang="en-GB" sz="2000" i="1" dirty="0">
              <a:cs typeface="Times New Roman" panose="02020603050405020304" pitchFamily="18" charset="0"/>
            </a:endParaRPr>
          </a:p>
        </p:txBody>
      </p:sp>
      <p:sp>
        <p:nvSpPr>
          <p:cNvPr id="38" name="Rectangle 37">
            <a:extLst>
              <a:ext uri="{FF2B5EF4-FFF2-40B4-BE49-F238E27FC236}">
                <a16:creationId xmlns:a16="http://schemas.microsoft.com/office/drawing/2014/main" id="{B7AC8B33-0A51-6382-9F59-69236CB409B4}"/>
              </a:ext>
            </a:extLst>
          </p:cNvPr>
          <p:cNvSpPr/>
          <p:nvPr/>
        </p:nvSpPr>
        <p:spPr>
          <a:xfrm>
            <a:off x="6383535" y="3765341"/>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a:t>
            </a:r>
            <a:endParaRPr lang="en-GB" sz="2000" dirty="0">
              <a:latin typeface="Symbol" panose="05050102010706020507" pitchFamily="18" charset="2"/>
            </a:endParaRPr>
          </a:p>
        </p:txBody>
      </p:sp>
      <p:sp>
        <p:nvSpPr>
          <p:cNvPr id="39" name="Rectangle 38">
            <a:extLst>
              <a:ext uri="{FF2B5EF4-FFF2-40B4-BE49-F238E27FC236}">
                <a16:creationId xmlns:a16="http://schemas.microsoft.com/office/drawing/2014/main" id="{3DAC159D-9D87-C3B1-A64B-B5405162088C}"/>
              </a:ext>
            </a:extLst>
          </p:cNvPr>
          <p:cNvSpPr/>
          <p:nvPr/>
        </p:nvSpPr>
        <p:spPr>
          <a:xfrm>
            <a:off x="7429686" y="3742391"/>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&gt;</a:t>
            </a:r>
            <a:r>
              <a:rPr lang="en-US" sz="2000" dirty="0">
                <a:solidFill>
                  <a:srgbClr val="000000"/>
                </a:solidFill>
                <a:latin typeface="Symbol" panose="05050102010706020507" pitchFamily="18" charset="2"/>
              </a:rPr>
              <a:t> m0</a:t>
            </a:r>
            <a:endParaRPr lang="en-GB" sz="2000" i="1" dirty="0">
              <a:cs typeface="Times New Roman" panose="02020603050405020304" pitchFamily="18" charset="0"/>
            </a:endParaRPr>
          </a:p>
        </p:txBody>
      </p:sp>
    </p:spTree>
    <p:extLst>
      <p:ext uri="{BB962C8B-B14F-4D97-AF65-F5344CB8AC3E}">
        <p14:creationId xmlns:p14="http://schemas.microsoft.com/office/powerpoint/2010/main" val="346100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27" name="Rectangle 32"/>
          <p:cNvSpPr>
            <a:spLocks noChangeArrowheads="1"/>
          </p:cNvSpPr>
          <p:nvPr/>
        </p:nvSpPr>
        <p:spPr bwMode="auto">
          <a:xfrm>
            <a:off x="692834" y="2991636"/>
            <a:ext cx="7912491" cy="1510890"/>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second assumption made is that of a simple random sample, that the data is collected from a representative, randomly selected portion of the total population. </a:t>
            </a:r>
            <a:endParaRPr lang="en-GB" sz="2200" dirty="0">
              <a:solidFill>
                <a:srgbClr val="FFFFFF"/>
              </a:solidFill>
              <a:latin typeface="Comic Sans MS" panose="030F0702030302020204" pitchFamily="66" charset="0"/>
            </a:endParaRPr>
          </a:p>
        </p:txBody>
      </p:sp>
      <p:sp>
        <p:nvSpPr>
          <p:cNvPr id="28" name="Rectangle 33"/>
          <p:cNvSpPr>
            <a:spLocks noChangeArrowheads="1"/>
          </p:cNvSpPr>
          <p:nvPr/>
        </p:nvSpPr>
        <p:spPr bwMode="auto">
          <a:xfrm>
            <a:off x="692833" y="5210868"/>
            <a:ext cx="8112369" cy="1156593"/>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final assumption is the homogeneity of variance. Homogeneous, or equal, variance exists when the standard deviations of samples are approximately equal.</a:t>
            </a:r>
            <a:endParaRPr lang="en-GB" sz="2200" dirty="0">
              <a:solidFill>
                <a:srgbClr val="FFFFFF"/>
              </a:solidFill>
              <a:latin typeface="Comic Sans MS" panose="030F0702030302020204" pitchFamily="66" charset="0"/>
            </a:endParaRPr>
          </a:p>
        </p:txBody>
      </p:sp>
      <p:sp>
        <p:nvSpPr>
          <p:cNvPr id="31" name="Rectangle 36"/>
          <p:cNvSpPr>
            <a:spLocks noChangeArrowheads="1"/>
          </p:cNvSpPr>
          <p:nvPr/>
        </p:nvSpPr>
        <p:spPr bwMode="auto">
          <a:xfrm>
            <a:off x="692834" y="4282875"/>
            <a:ext cx="8019757" cy="1156594"/>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third assumption is the data, when plotted, results in a normal distribution, bell-shaped distribution curve.</a:t>
            </a:r>
            <a:endParaRPr lang="en-GB" sz="2200" dirty="0">
              <a:solidFill>
                <a:srgbClr val="FFFFFF"/>
              </a:solidFill>
              <a:latin typeface="Comic Sans MS" panose="030F0702030302020204" pitchFamily="66" charset="0"/>
            </a:endParaRPr>
          </a:p>
        </p:txBody>
      </p:sp>
      <p:sp>
        <p:nvSpPr>
          <p:cNvPr id="33" name="Text Box 5"/>
          <p:cNvSpPr txBox="1">
            <a:spLocks noChangeArrowheads="1"/>
          </p:cNvSpPr>
          <p:nvPr/>
        </p:nvSpPr>
        <p:spPr bwMode="auto">
          <a:xfrm>
            <a:off x="359899" y="651990"/>
            <a:ext cx="8445304" cy="830997"/>
          </a:xfrm>
          <a:prstGeom prst="rect">
            <a:avLst/>
          </a:prstGeom>
          <a:noFill/>
          <a:ln w="9525">
            <a:noFill/>
            <a:miter lim="800000"/>
            <a:headEnd/>
            <a:tailEnd/>
          </a:ln>
          <a:effectLst/>
        </p:spPr>
        <p:txBody>
          <a:bodyPr wrap="square">
            <a:spAutoFit/>
          </a:bodyPr>
          <a:lstStyle/>
          <a:p>
            <a:r>
              <a:rPr lang="en-US" dirty="0">
                <a:solidFill>
                  <a:srgbClr val="000000"/>
                </a:solidFill>
                <a:latin typeface="Comic Sans MS" panose="030F0702030302020204" pitchFamily="66" charset="0"/>
              </a:rPr>
              <a:t>In order to perform a</a:t>
            </a:r>
            <a:r>
              <a:rPr lang="en-US" dirty="0"/>
              <a:t> </a:t>
            </a:r>
            <a:r>
              <a:rPr lang="en-US" b="1" i="1" dirty="0">
                <a:solidFill>
                  <a:srgbClr val="FF6600"/>
                </a:solidFill>
                <a:cs typeface="Times New Roman" panose="02020603050405020304" pitchFamily="18" charset="0"/>
              </a:rPr>
              <a:t>t</a:t>
            </a:r>
            <a:r>
              <a:rPr lang="en-US" b="1" dirty="0">
                <a:solidFill>
                  <a:srgbClr val="FF6600"/>
                </a:solidFill>
                <a:latin typeface="Comic Sans MS" panose="030F0702030302020204" pitchFamily="66" charset="0"/>
              </a:rPr>
              <a:t>-test</a:t>
            </a:r>
            <a:r>
              <a:rPr lang="en-US" dirty="0"/>
              <a:t> </a:t>
            </a:r>
            <a:r>
              <a:rPr lang="en-US" dirty="0">
                <a:solidFill>
                  <a:srgbClr val="000000"/>
                </a:solidFill>
                <a:latin typeface="Comic Sans MS" panose="030F0702030302020204" pitchFamily="66" charset="0"/>
              </a:rPr>
              <a:t>there are some assumptions we have to make:</a:t>
            </a:r>
            <a:endParaRPr lang="en-GB" dirty="0">
              <a:solidFill>
                <a:srgbClr val="000000"/>
              </a:solidFill>
              <a:latin typeface="Comic Sans MS" panose="030F0702030302020204" pitchFamily="66" charset="0"/>
            </a:endParaRPr>
          </a:p>
        </p:txBody>
      </p:sp>
      <p:sp>
        <p:nvSpPr>
          <p:cNvPr id="11" name="Rectangle 10">
            <a:hlinkClick r:id="rId3"/>
            <a:extLst>
              <a:ext uri="{FF2B5EF4-FFF2-40B4-BE49-F238E27FC236}">
                <a16:creationId xmlns:a16="http://schemas.microsoft.com/office/drawing/2014/main" id="{E0C3DA1E-E908-46FF-99A1-06803AABD713}"/>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3"/>
            <a:extLst>
              <a:ext uri="{FF2B5EF4-FFF2-40B4-BE49-F238E27FC236}">
                <a16:creationId xmlns:a16="http://schemas.microsoft.com/office/drawing/2014/main" id="{C6908DE5-FA53-4A79-8A7B-53F1C4C1D70E}"/>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32">
            <a:extLst>
              <a:ext uri="{FF2B5EF4-FFF2-40B4-BE49-F238E27FC236}">
                <a16:creationId xmlns:a16="http://schemas.microsoft.com/office/drawing/2014/main" id="{EC8EBCB5-B376-468E-A6E7-F1794C20E574}"/>
              </a:ext>
            </a:extLst>
          </p:cNvPr>
          <p:cNvSpPr>
            <a:spLocks noChangeArrowheads="1"/>
          </p:cNvSpPr>
          <p:nvPr/>
        </p:nvSpPr>
        <p:spPr bwMode="auto">
          <a:xfrm>
            <a:off x="800100" y="1455198"/>
            <a:ext cx="7912491" cy="1538679"/>
          </a:xfrm>
          <a:prstGeom prst="rect">
            <a:avLst/>
          </a:prstGeom>
          <a:noFill/>
          <a:ln w="9525">
            <a:noFill/>
            <a:miter lim="800000"/>
            <a:headEnd/>
            <a:tailEnd/>
          </a:ln>
          <a:effectLst/>
        </p:spPr>
        <p:txBody>
          <a:bodyPr/>
          <a:lstStyle/>
          <a:p>
            <a:pPr marL="285750" indent="-285750">
              <a:buBlip>
                <a:blip r:embed="rId2"/>
              </a:buBlip>
            </a:pPr>
            <a:r>
              <a:rPr lang="en-US" sz="2200" dirty="0">
                <a:solidFill>
                  <a:srgbClr val="000000"/>
                </a:solidFill>
                <a:latin typeface="Comic Sans MS" panose="030F0702030302020204" pitchFamily="66" charset="0"/>
              </a:rPr>
              <a:t>The first assumption made regarding t-tests concerns the scale of measurement. The assumption for a t-test is that the scale of measurement applied to the data collected follows a continuous or ordinal scale</a:t>
            </a:r>
            <a:endParaRPr lang="en-GB" sz="2200" dirty="0">
              <a:solidFill>
                <a:srgbClr val="FFFFFF"/>
              </a:solidFill>
              <a:latin typeface="Comic Sans MS" panose="030F0702030302020204" pitchFamily="66" charset="0"/>
            </a:endParaRPr>
          </a:p>
        </p:txBody>
      </p:sp>
    </p:spTree>
    <p:extLst>
      <p:ext uri="{BB962C8B-B14F-4D97-AF65-F5344CB8AC3E}">
        <p14:creationId xmlns:p14="http://schemas.microsoft.com/office/powerpoint/2010/main" val="244952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1"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B1936CEE-F0E5-D0E8-7F19-8D8B3375C4E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640" y="3108960"/>
            <a:ext cx="2540301" cy="2743200"/>
          </a:xfrm>
          <a:prstGeom prst="rect">
            <a:avLst/>
          </a:prstGeom>
        </p:spPr>
      </p:pic>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10" name="Rectangle 9">
            <a:extLst>
              <a:ext uri="{FF2B5EF4-FFF2-40B4-BE49-F238E27FC236}">
                <a16:creationId xmlns:a16="http://schemas.microsoft.com/office/drawing/2014/main" id="{3CF91024-6A81-4747-886E-54442F19CB34}"/>
              </a:ext>
            </a:extLst>
          </p:cNvPr>
          <p:cNvSpPr/>
          <p:nvPr/>
        </p:nvSpPr>
        <p:spPr>
          <a:xfrm>
            <a:off x="3200469" y="3189823"/>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390900" y="353894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421380" y="387769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467531" y="3854742"/>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2" name="Rectangle 11">
            <a:extLst>
              <a:ext uri="{FF2B5EF4-FFF2-40B4-BE49-F238E27FC236}">
                <a16:creationId xmlns:a16="http://schemas.microsoft.com/office/drawing/2014/main" id="{033DE41B-28F9-45A4-7E08-6BB2BEAB9419}"/>
              </a:ext>
            </a:extLst>
          </p:cNvPr>
          <p:cNvSpPr/>
          <p:nvPr/>
        </p:nvSpPr>
        <p:spPr>
          <a:xfrm>
            <a:off x="368391" y="569883"/>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Example:</a:t>
            </a:r>
            <a:endParaRPr lang="en-GB" dirty="0"/>
          </a:p>
        </p:txBody>
      </p:sp>
      <p:sp>
        <p:nvSpPr>
          <p:cNvPr id="3" name="Rectangle 2">
            <a:extLst>
              <a:ext uri="{FF2B5EF4-FFF2-40B4-BE49-F238E27FC236}">
                <a16:creationId xmlns:a16="http://schemas.microsoft.com/office/drawing/2014/main" id="{BB7D0699-52FB-EA91-3B8C-18FDC02A1B28}"/>
              </a:ext>
            </a:extLst>
          </p:cNvPr>
          <p:cNvSpPr/>
          <p:nvPr/>
        </p:nvSpPr>
        <p:spPr>
          <a:xfrm>
            <a:off x="3421380" y="4213875"/>
            <a:ext cx="115062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4" name="Rectangle 3">
            <a:extLst>
              <a:ext uri="{FF2B5EF4-FFF2-40B4-BE49-F238E27FC236}">
                <a16:creationId xmlns:a16="http://schemas.microsoft.com/office/drawing/2014/main" id="{6E31853E-0B21-A71E-3C52-382DF777A8C6}"/>
              </a:ext>
            </a:extLst>
          </p:cNvPr>
          <p:cNvSpPr/>
          <p:nvPr/>
        </p:nvSpPr>
        <p:spPr>
          <a:xfrm>
            <a:off x="4467531" y="4190925"/>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 name="Rectangle 1">
            <a:extLst>
              <a:ext uri="{FF2B5EF4-FFF2-40B4-BE49-F238E27FC236}">
                <a16:creationId xmlns:a16="http://schemas.microsoft.com/office/drawing/2014/main" id="{61401AA5-2F8B-7B71-51AE-E3E24D8DD91D}"/>
              </a:ext>
            </a:extLst>
          </p:cNvPr>
          <p:cNvSpPr/>
          <p:nvPr/>
        </p:nvSpPr>
        <p:spPr>
          <a:xfrm>
            <a:off x="3426069" y="456556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6" name="Rectangle 5">
            <a:extLst>
              <a:ext uri="{FF2B5EF4-FFF2-40B4-BE49-F238E27FC236}">
                <a16:creationId xmlns:a16="http://schemas.microsoft.com/office/drawing/2014/main" id="{B5C368A2-8420-4682-5CAD-B7721B6AFE65}"/>
              </a:ext>
            </a:extLst>
          </p:cNvPr>
          <p:cNvSpPr/>
          <p:nvPr/>
        </p:nvSpPr>
        <p:spPr>
          <a:xfrm>
            <a:off x="4472220" y="4542611"/>
            <a:ext cx="1905000"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endParaRPr lang="en-GB" sz="2000" i="1" dirty="0">
              <a:cs typeface="Times New Roman" panose="02020603050405020304" pitchFamily="18" charset="0"/>
            </a:endParaRPr>
          </a:p>
        </p:txBody>
      </p:sp>
      <p:sp>
        <p:nvSpPr>
          <p:cNvPr id="7" name="Rectangle 6">
            <a:extLst>
              <a:ext uri="{FF2B5EF4-FFF2-40B4-BE49-F238E27FC236}">
                <a16:creationId xmlns:a16="http://schemas.microsoft.com/office/drawing/2014/main" id="{3BC88B25-D6A2-94FB-F0B9-DBB4E47CF8F4}"/>
              </a:ext>
            </a:extLst>
          </p:cNvPr>
          <p:cNvSpPr/>
          <p:nvPr/>
        </p:nvSpPr>
        <p:spPr>
          <a:xfrm>
            <a:off x="3426069" y="4927218"/>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F1</a:t>
            </a:r>
            <a:endParaRPr lang="en-GB" sz="2000" dirty="0"/>
          </a:p>
        </p:txBody>
      </p:sp>
      <p:sp>
        <p:nvSpPr>
          <p:cNvPr id="8" name="Rectangle 7">
            <a:extLst>
              <a:ext uri="{FF2B5EF4-FFF2-40B4-BE49-F238E27FC236}">
                <a16:creationId xmlns:a16="http://schemas.microsoft.com/office/drawing/2014/main" id="{3C2B5DD6-9D39-21DA-82E2-28EEA2BE79A6}"/>
              </a:ext>
            </a:extLst>
          </p:cNvPr>
          <p:cNvSpPr/>
          <p:nvPr/>
        </p:nvSpPr>
        <p:spPr>
          <a:xfrm>
            <a:off x="4472220" y="490426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1-s</a:t>
            </a:r>
            <a:endParaRPr lang="en-GB" sz="2000" i="1" dirty="0">
              <a:cs typeface="Times New Roman" panose="02020603050405020304" pitchFamily="18" charset="0"/>
            </a:endParaRPr>
          </a:p>
        </p:txBody>
      </p:sp>
      <p:sp>
        <p:nvSpPr>
          <p:cNvPr id="9" name="Rectangle 8">
            <a:extLst>
              <a:ext uri="{FF2B5EF4-FFF2-40B4-BE49-F238E27FC236}">
                <a16:creationId xmlns:a16="http://schemas.microsoft.com/office/drawing/2014/main" id="{A8206B1C-50BF-414D-93D6-DC077ABDB55F}"/>
              </a:ext>
            </a:extLst>
          </p:cNvPr>
          <p:cNvSpPr/>
          <p:nvPr/>
        </p:nvSpPr>
        <p:spPr>
          <a:xfrm>
            <a:off x="3421380" y="527890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6" name="Rectangle 15">
            <a:extLst>
              <a:ext uri="{FF2B5EF4-FFF2-40B4-BE49-F238E27FC236}">
                <a16:creationId xmlns:a16="http://schemas.microsoft.com/office/drawing/2014/main" id="{672E7884-484F-65A1-76C3-E1856FF8A4A7}"/>
              </a:ext>
            </a:extLst>
          </p:cNvPr>
          <p:cNvSpPr/>
          <p:nvPr/>
        </p:nvSpPr>
        <p:spPr>
          <a:xfrm>
            <a:off x="4467531" y="5255954"/>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Var</a:t>
            </a:r>
            <a:endParaRPr lang="en-GB" sz="2000" i="1" dirty="0">
              <a:cs typeface="Times New Roman" panose="02020603050405020304" pitchFamily="18" charset="0"/>
            </a:endParaRPr>
          </a:p>
        </p:txBody>
      </p:sp>
      <p:sp>
        <p:nvSpPr>
          <p:cNvPr id="20" name="Rectangle 19">
            <a:extLst>
              <a:ext uri="{FF2B5EF4-FFF2-40B4-BE49-F238E27FC236}">
                <a16:creationId xmlns:a16="http://schemas.microsoft.com/office/drawing/2014/main" id="{C0BE5505-F03B-1228-E859-F80A8A652876}"/>
              </a:ext>
            </a:extLst>
          </p:cNvPr>
          <p:cNvSpPr/>
          <p:nvPr/>
        </p:nvSpPr>
        <p:spPr>
          <a:xfrm>
            <a:off x="6306882" y="3509546"/>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p:sp>
        <p:nvSpPr>
          <p:cNvPr id="30" name="Rectangle 29">
            <a:extLst>
              <a:ext uri="{FF2B5EF4-FFF2-40B4-BE49-F238E27FC236}">
                <a16:creationId xmlns:a16="http://schemas.microsoft.com/office/drawing/2014/main" id="{51C246F9-2D47-D456-805A-75C444A12B91}"/>
              </a:ext>
            </a:extLst>
          </p:cNvPr>
          <p:cNvSpPr/>
          <p:nvPr/>
        </p:nvSpPr>
        <p:spPr>
          <a:xfrm>
            <a:off x="3010038" y="5568670"/>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31" name="Rectangle 30">
            <a:extLst>
              <a:ext uri="{FF2B5EF4-FFF2-40B4-BE49-F238E27FC236}">
                <a16:creationId xmlns:a16="http://schemas.microsoft.com/office/drawing/2014/main" id="{97D4CCB8-0970-3EBB-C4CE-B1E075DC5E5A}"/>
              </a:ext>
            </a:extLst>
          </p:cNvPr>
          <p:cNvSpPr/>
          <p:nvPr/>
        </p:nvSpPr>
        <p:spPr>
          <a:xfrm>
            <a:off x="3583908" y="5594144"/>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2.21</a:t>
            </a:r>
            <a:endParaRPr lang="en-GB" sz="2000" i="1" dirty="0">
              <a:cs typeface="Times New Roman" panose="02020603050405020304" pitchFamily="18" charset="0"/>
            </a:endParaRPr>
          </a:p>
        </p:txBody>
      </p:sp>
      <p:sp>
        <p:nvSpPr>
          <p:cNvPr id="32" name="Rectangle 31">
            <a:extLst>
              <a:ext uri="{FF2B5EF4-FFF2-40B4-BE49-F238E27FC236}">
                <a16:creationId xmlns:a16="http://schemas.microsoft.com/office/drawing/2014/main" id="{7F4E6F6D-33BE-3BAE-A165-9F5B475A8730}"/>
              </a:ext>
            </a:extLst>
          </p:cNvPr>
          <p:cNvSpPr/>
          <p:nvPr/>
        </p:nvSpPr>
        <p:spPr>
          <a:xfrm>
            <a:off x="4352779" y="5554611"/>
            <a:ext cx="679225" cy="400110"/>
          </a:xfrm>
          <a:prstGeom prst="rect">
            <a:avLst/>
          </a:prstGeom>
        </p:spPr>
        <p:txBody>
          <a:bodyPr wrap="square">
            <a:spAutoFit/>
          </a:bodyPr>
          <a:lstStyle/>
          <a:p>
            <a:r>
              <a:rPr lang="en-US" sz="2000" i="1" dirty="0">
                <a:solidFill>
                  <a:srgbClr val="000000"/>
                </a:solidFill>
                <a:cs typeface="Times New Roman" panose="02020603050405020304" pitchFamily="18" charset="0"/>
              </a:rPr>
              <a:t>p</a:t>
            </a:r>
            <a:r>
              <a:rPr lang="en-US" sz="2000" dirty="0">
                <a:solidFill>
                  <a:srgbClr val="000000"/>
                </a:solidFill>
                <a:cs typeface="Times New Roman" panose="02020603050405020304" pitchFamily="18" charset="0"/>
              </a:rPr>
              <a:t> =</a:t>
            </a:r>
            <a:endParaRPr lang="en-GB" sz="2000" dirty="0">
              <a:latin typeface="Symbol" panose="05050102010706020507" pitchFamily="18" charset="2"/>
            </a:endParaRPr>
          </a:p>
        </p:txBody>
      </p:sp>
      <p:sp>
        <p:nvSpPr>
          <p:cNvPr id="33" name="Rectangle 32">
            <a:extLst>
              <a:ext uri="{FF2B5EF4-FFF2-40B4-BE49-F238E27FC236}">
                <a16:creationId xmlns:a16="http://schemas.microsoft.com/office/drawing/2014/main" id="{4FD8BECF-EAE8-3412-FF86-CE44019437EB}"/>
              </a:ext>
            </a:extLst>
          </p:cNvPr>
          <p:cNvSpPr/>
          <p:nvPr/>
        </p:nvSpPr>
        <p:spPr>
          <a:xfrm>
            <a:off x="4752706" y="5594144"/>
            <a:ext cx="1386376" cy="400110"/>
          </a:xfrm>
          <a:prstGeom prst="rect">
            <a:avLst/>
          </a:prstGeom>
        </p:spPr>
        <p:txBody>
          <a:bodyPr wrap="square">
            <a:spAutoFit/>
          </a:bodyPr>
          <a:lstStyle/>
          <a:p>
            <a:r>
              <a:rPr lang="en-US" sz="2000" dirty="0">
                <a:solidFill>
                  <a:srgbClr val="000000"/>
                </a:solidFill>
                <a:latin typeface="Comic Sans MS" panose="030F0702030302020204" pitchFamily="66" charset="0"/>
              </a:rPr>
              <a:t>0.0154</a:t>
            </a:r>
            <a:endParaRPr lang="en-GB" sz="2000" i="1" dirty="0">
              <a:cs typeface="Times New Roman" panose="02020603050405020304" pitchFamily="18" charset="0"/>
            </a:endParaRPr>
          </a:p>
        </p:txBody>
      </p:sp>
      <p:sp>
        <p:nvSpPr>
          <p:cNvPr id="34" name="Rectangle 33">
            <a:extLst>
              <a:ext uri="{FF2B5EF4-FFF2-40B4-BE49-F238E27FC236}">
                <a16:creationId xmlns:a16="http://schemas.microsoft.com/office/drawing/2014/main" id="{E5164590-4749-A4D1-FB01-90102C6B4A7E}"/>
              </a:ext>
            </a:extLst>
          </p:cNvPr>
          <p:cNvSpPr/>
          <p:nvPr/>
        </p:nvSpPr>
        <p:spPr>
          <a:xfrm>
            <a:off x="5768426" y="5589294"/>
            <a:ext cx="1386376" cy="400110"/>
          </a:xfrm>
          <a:prstGeom prst="rect">
            <a:avLst/>
          </a:prstGeom>
        </p:spPr>
        <p:txBody>
          <a:bodyPr wrap="square">
            <a:spAutoFit/>
          </a:bodyPr>
          <a:lstStyle/>
          <a:p>
            <a:r>
              <a:rPr lang="en-US" sz="2000" dirty="0">
                <a:solidFill>
                  <a:srgbClr val="000000"/>
                </a:solidFill>
                <a:cs typeface="Times New Roman" panose="02020603050405020304" pitchFamily="18" charset="0"/>
              </a:rPr>
              <a:t>= </a:t>
            </a:r>
            <a:r>
              <a:rPr lang="en-US" sz="2000" dirty="0">
                <a:solidFill>
                  <a:srgbClr val="000000"/>
                </a:solidFill>
                <a:latin typeface="Comic Sans MS" panose="030F0702030302020204" pitchFamily="66" charset="0"/>
              </a:rPr>
              <a:t>1.54%</a:t>
            </a:r>
            <a:endParaRPr lang="en-GB" sz="2000" i="1" dirty="0">
              <a:cs typeface="Times New Roman" panose="02020603050405020304" pitchFamily="18" charset="0"/>
            </a:endParaRPr>
          </a:p>
        </p:txBody>
      </p:sp>
      <p:sp>
        <p:nvSpPr>
          <p:cNvPr id="35" name="Rectangle 34">
            <a:extLst>
              <a:ext uri="{FF2B5EF4-FFF2-40B4-BE49-F238E27FC236}">
                <a16:creationId xmlns:a16="http://schemas.microsoft.com/office/drawing/2014/main" id="{86C1013C-19D3-550B-8ABA-36C60A8F7780}"/>
              </a:ext>
            </a:extLst>
          </p:cNvPr>
          <p:cNvSpPr/>
          <p:nvPr/>
        </p:nvSpPr>
        <p:spPr>
          <a:xfrm>
            <a:off x="7258159" y="5598231"/>
            <a:ext cx="1772302" cy="400110"/>
          </a:xfrm>
          <a:prstGeom prst="rect">
            <a:avLst/>
          </a:prstGeom>
        </p:spPr>
        <p:txBody>
          <a:bodyPr wrap="square">
            <a:spAutoFit/>
          </a:bodyPr>
          <a:lstStyle/>
          <a:p>
            <a:r>
              <a:rPr lang="en-US" sz="2000" dirty="0">
                <a:solidFill>
                  <a:srgbClr val="000000"/>
                </a:solidFill>
                <a:latin typeface="Comic Sans MS" panose="030F0702030302020204" pitchFamily="66" charset="0"/>
              </a:rPr>
              <a:t>1.54% </a:t>
            </a:r>
            <a:r>
              <a:rPr lang="en-US" sz="2000" dirty="0">
                <a:solidFill>
                  <a:srgbClr val="000000"/>
                </a:solidFill>
                <a:cs typeface="Times New Roman" panose="02020603050405020304" pitchFamily="18" charset="0"/>
              </a:rPr>
              <a:t>&lt;</a:t>
            </a:r>
            <a:r>
              <a:rPr lang="en-US" sz="2000" dirty="0">
                <a:solidFill>
                  <a:srgbClr val="000000"/>
                </a:solidFill>
                <a:latin typeface="Comic Sans MS" panose="030F0702030302020204" pitchFamily="66" charset="0"/>
              </a:rPr>
              <a:t> 10%</a:t>
            </a:r>
            <a:endParaRPr lang="en-GB" sz="2000" i="1" dirty="0">
              <a:cs typeface="Times New Roman" panose="02020603050405020304" pitchFamily="18" charset="0"/>
            </a:endParaRPr>
          </a:p>
        </p:txBody>
      </p:sp>
      <p:sp>
        <p:nvSpPr>
          <p:cNvPr id="38" name="Rectangle 37">
            <a:extLst>
              <a:ext uri="{FF2B5EF4-FFF2-40B4-BE49-F238E27FC236}">
                <a16:creationId xmlns:a16="http://schemas.microsoft.com/office/drawing/2014/main" id="{7367D1F6-3D08-DB69-2B47-CFBE997BB93B}"/>
              </a:ext>
            </a:extLst>
          </p:cNvPr>
          <p:cNvSpPr/>
          <p:nvPr/>
        </p:nvSpPr>
        <p:spPr>
          <a:xfrm>
            <a:off x="106574" y="5823018"/>
            <a:ext cx="8219289" cy="1015663"/>
          </a:xfrm>
          <a:prstGeom prst="rect">
            <a:avLst/>
          </a:prstGeom>
        </p:spPr>
        <p:txBody>
          <a:bodyPr wrap="square">
            <a:spAutoFit/>
          </a:bodyPr>
          <a:lstStyle/>
          <a:p>
            <a:pPr algn="ctr"/>
            <a:r>
              <a:rPr lang="en-US" sz="2000" dirty="0">
                <a:solidFill>
                  <a:srgbClr val="000000"/>
                </a:solidFill>
                <a:latin typeface="Comic Sans MS" panose="030F0702030302020204" pitchFamily="66" charset="0"/>
              </a:rPr>
              <a:t>Since the p-value is less than the significance level we have enough evidence to reject </a:t>
            </a:r>
            <a:r>
              <a:rPr lang="en-US" sz="2000" i="1" dirty="0">
                <a:solidFill>
                  <a:srgbClr val="000000"/>
                </a:solidFill>
                <a:cs typeface="Times New Roman" panose="02020603050405020304" pitchFamily="18" charset="0"/>
              </a:rPr>
              <a:t>H</a:t>
            </a:r>
            <a:r>
              <a:rPr lang="en-US" sz="2000" i="1" baseline="-25000" dirty="0">
                <a:solidFill>
                  <a:srgbClr val="000000"/>
                </a:solidFill>
                <a:cs typeface="Times New Roman" panose="02020603050405020304" pitchFamily="18" charset="0"/>
              </a:rPr>
              <a:t>0 </a:t>
            </a:r>
            <a:r>
              <a:rPr lang="en-US" sz="2000" dirty="0">
                <a:solidFill>
                  <a:srgbClr val="000000"/>
                </a:solidFill>
                <a:latin typeface="Comic Sans MS" panose="030F0702030302020204" pitchFamily="66" charset="0"/>
              </a:rPr>
              <a:t>and accept </a:t>
            </a:r>
            <a:r>
              <a:rPr lang="en-US" sz="2000" i="1" dirty="0">
                <a:solidFill>
                  <a:srgbClr val="000000"/>
                </a:solidFill>
                <a:cs typeface="Times New Roman" panose="02020603050405020304" pitchFamily="18" charset="0"/>
              </a:rPr>
              <a:t>H</a:t>
            </a:r>
            <a:r>
              <a:rPr lang="en-US" sz="2000" i="1" baseline="-25000" dirty="0">
                <a:solidFill>
                  <a:srgbClr val="000000"/>
                </a:solidFill>
                <a:cs typeface="Times New Roman" panose="02020603050405020304" pitchFamily="18" charset="0"/>
              </a:rPr>
              <a:t>1 </a:t>
            </a:r>
            <a:r>
              <a:rPr lang="en-US" sz="2000" dirty="0">
                <a:solidFill>
                  <a:srgbClr val="000000"/>
                </a:solidFill>
                <a:latin typeface="Comic Sans MS" panose="030F0702030302020204" pitchFamily="66" charset="0"/>
              </a:rPr>
              <a:t>mean weight exceeds 55 grams per prawn</a:t>
            </a:r>
            <a:endParaRPr lang="en-GB" sz="2000" i="1" baseline="-25000" dirty="0">
              <a:cs typeface="Times New Roman" panose="02020603050405020304" pitchFamily="18" charset="0"/>
            </a:endParaRPr>
          </a:p>
        </p:txBody>
      </p:sp>
      <p:sp>
        <p:nvSpPr>
          <p:cNvPr id="18" name="Rectangle 17">
            <a:extLst>
              <a:ext uri="{FF2B5EF4-FFF2-40B4-BE49-F238E27FC236}">
                <a16:creationId xmlns:a16="http://schemas.microsoft.com/office/drawing/2014/main" id="{D1367861-ECCD-DC86-BA04-27318C79F8E7}"/>
              </a:ext>
            </a:extLst>
          </p:cNvPr>
          <p:cNvSpPr/>
          <p:nvPr/>
        </p:nvSpPr>
        <p:spPr>
          <a:xfrm>
            <a:off x="2867824" y="272865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r>
              <a:rPr lang="en-US" sz="2000" dirty="0">
                <a:solidFill>
                  <a:srgbClr val="CC0099"/>
                </a:solidFill>
                <a:latin typeface="Symbol" panose="05050102010706020507" pitchFamily="18" charset="2"/>
                <a:cs typeface="Times New Roman" panose="02020603050405020304" pitchFamily="18" charset="0"/>
              </a:rPr>
              <a:t>m</a:t>
            </a:r>
            <a:r>
              <a:rPr lang="en-US" sz="2000" dirty="0">
                <a:solidFill>
                  <a:srgbClr val="CC0099"/>
                </a:solidFill>
                <a:cs typeface="Times New Roman" panose="02020603050405020304" pitchFamily="18" charset="0"/>
              </a:rPr>
              <a:t> = 55</a:t>
            </a:r>
            <a:endParaRPr lang="en-GB" sz="2000" dirty="0">
              <a:solidFill>
                <a:srgbClr val="CC0099"/>
              </a:solidFill>
            </a:endParaRPr>
          </a:p>
        </p:txBody>
      </p:sp>
      <p:sp>
        <p:nvSpPr>
          <p:cNvPr id="28" name="Rectangle 27">
            <a:extLst>
              <a:ext uri="{FF2B5EF4-FFF2-40B4-BE49-F238E27FC236}">
                <a16:creationId xmlns:a16="http://schemas.microsoft.com/office/drawing/2014/main" id="{EB19581F-9902-22A9-E967-C88B851699CC}"/>
              </a:ext>
            </a:extLst>
          </p:cNvPr>
          <p:cNvSpPr/>
          <p:nvPr/>
        </p:nvSpPr>
        <p:spPr>
          <a:xfrm>
            <a:off x="5239376" y="2728650"/>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r>
              <a:rPr lang="en-US" sz="2000" dirty="0">
                <a:solidFill>
                  <a:srgbClr val="0070C0"/>
                </a:solidFill>
                <a:latin typeface="Symbol" panose="05050102010706020507" pitchFamily="18" charset="2"/>
                <a:cs typeface="Times New Roman" panose="02020603050405020304" pitchFamily="18" charset="0"/>
              </a:rPr>
              <a:t>m</a:t>
            </a:r>
            <a:r>
              <a:rPr lang="en-US" sz="2000" dirty="0">
                <a:solidFill>
                  <a:srgbClr val="0070C0"/>
                </a:solidFill>
                <a:cs typeface="Times New Roman" panose="02020603050405020304" pitchFamily="18" charset="0"/>
              </a:rPr>
              <a:t> &gt; 55</a:t>
            </a:r>
            <a:endParaRPr lang="en-GB" sz="2000" dirty="0">
              <a:solidFill>
                <a:srgbClr val="0070C0"/>
              </a:solidFill>
            </a:endParaRPr>
          </a:p>
        </p:txBody>
      </p:sp>
      <p:sp>
        <p:nvSpPr>
          <p:cNvPr id="36" name="Text Box 9">
            <a:extLst>
              <a:ext uri="{FF2B5EF4-FFF2-40B4-BE49-F238E27FC236}">
                <a16:creationId xmlns:a16="http://schemas.microsoft.com/office/drawing/2014/main" id="{7379139B-3A01-17BC-EF60-8C720AAA48D1}"/>
              </a:ext>
            </a:extLst>
          </p:cNvPr>
          <p:cNvSpPr txBox="1">
            <a:spLocks noChangeArrowheads="1"/>
          </p:cNvSpPr>
          <p:nvPr/>
        </p:nvSpPr>
        <p:spPr bwMode="auto">
          <a:xfrm>
            <a:off x="379276" y="630390"/>
            <a:ext cx="8531700" cy="255454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000" dirty="0">
                <a:solidFill>
                  <a:srgbClr val="000000"/>
                </a:solidFill>
                <a:latin typeface="Comic Sans MS" panose="030F0702030302020204" pitchFamily="66" charset="0"/>
              </a:rPr>
              <a:t>                   The manager of a restaurant chain goes to a seafood wholesaler and inspects a large catch of over 50 000 prawns. It is known that population is normally distributed. He will buy the catch if the mean weight exceeds 55 grams per prawn.</a:t>
            </a:r>
          </a:p>
          <a:p>
            <a:r>
              <a:rPr lang="en-US" sz="2000" dirty="0">
                <a:solidFill>
                  <a:srgbClr val="000000"/>
                </a:solidFill>
                <a:latin typeface="Comic Sans MS" panose="030F0702030302020204" pitchFamily="66" charset="0"/>
              </a:rPr>
              <a:t>A random sample of 60 prawns is taken. The sample mean is 56.2 grams with standard deviation 4.2 grams. Use the </a:t>
            </a:r>
            <a:r>
              <a:rPr lang="en-US" sz="2000" i="1" dirty="0">
                <a:solidFill>
                  <a:srgbClr val="000000"/>
                </a:solidFill>
                <a:cs typeface="Times New Roman" panose="02020603050405020304" pitchFamily="18" charset="0"/>
              </a:rPr>
              <a:t>t</a:t>
            </a:r>
            <a:r>
              <a:rPr lang="en-US" sz="2000" dirty="0">
                <a:solidFill>
                  <a:srgbClr val="000000"/>
                </a:solidFill>
                <a:cs typeface="Times New Roman" panose="02020603050405020304" pitchFamily="18" charset="0"/>
              </a:rPr>
              <a:t>-</a:t>
            </a:r>
            <a:r>
              <a:rPr lang="en-US" sz="2000" dirty="0">
                <a:solidFill>
                  <a:srgbClr val="000000"/>
                </a:solidFill>
                <a:latin typeface="Comic Sans MS" panose="030F0702030302020204" pitchFamily="66" charset="0"/>
              </a:rPr>
              <a:t>test at 5% significance level to determine whether the manager should purchase the catch.</a:t>
            </a:r>
            <a:endParaRPr lang="en-GB" sz="2000" dirty="0">
              <a:solidFill>
                <a:srgbClr val="000000"/>
              </a:solidFill>
              <a:latin typeface="Comic Sans MS" panose="030F0702030302020204" pitchFamily="66" charset="0"/>
            </a:endParaRPr>
          </a:p>
        </p:txBody>
      </p:sp>
      <p:sp>
        <p:nvSpPr>
          <p:cNvPr id="37" name="Rectangle 36">
            <a:extLst>
              <a:ext uri="{FF2B5EF4-FFF2-40B4-BE49-F238E27FC236}">
                <a16:creationId xmlns:a16="http://schemas.microsoft.com/office/drawing/2014/main" id="{0CF1F1B4-AE4B-BAE8-D68E-19D6A236EDA6}"/>
              </a:ext>
            </a:extLst>
          </p:cNvPr>
          <p:cNvSpPr/>
          <p:nvPr/>
        </p:nvSpPr>
        <p:spPr>
          <a:xfrm>
            <a:off x="8118684" y="5055899"/>
            <a:ext cx="831431" cy="400110"/>
          </a:xfrm>
          <a:prstGeom prst="rect">
            <a:avLst/>
          </a:prstGeom>
        </p:spPr>
        <p:txBody>
          <a:bodyPr wrap="square">
            <a:spAutoFit/>
          </a:bodyPr>
          <a:lstStyle/>
          <a:p>
            <a:r>
              <a:rPr lang="en-US" sz="2000" dirty="0">
                <a:solidFill>
                  <a:srgbClr val="000000"/>
                </a:solidFill>
                <a:latin typeface="Comic Sans MS" panose="030F0702030302020204" pitchFamily="66" charset="0"/>
              </a:rPr>
              <a:t>EXE</a:t>
            </a:r>
            <a:endParaRPr lang="en-GB" sz="2000" i="1" dirty="0">
              <a:cs typeface="Times New Roman" panose="02020603050405020304" pitchFamily="18" charset="0"/>
            </a:endParaRPr>
          </a:p>
        </p:txBody>
      </p:sp>
      <p:sp>
        <p:nvSpPr>
          <p:cNvPr id="39" name="Rectangle 38">
            <a:extLst>
              <a:ext uri="{FF2B5EF4-FFF2-40B4-BE49-F238E27FC236}">
                <a16:creationId xmlns:a16="http://schemas.microsoft.com/office/drawing/2014/main" id="{4B2747D3-A29C-8AF2-500D-5964A460EB15}"/>
              </a:ext>
            </a:extLst>
          </p:cNvPr>
          <p:cNvSpPr/>
          <p:nvPr/>
        </p:nvSpPr>
        <p:spPr>
          <a:xfrm>
            <a:off x="6372531" y="4077747"/>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m0:</a:t>
            </a:r>
            <a:endParaRPr lang="en-GB" sz="2000" dirty="0">
              <a:latin typeface="Symbol" panose="05050102010706020507" pitchFamily="18" charset="2"/>
            </a:endParaRPr>
          </a:p>
        </p:txBody>
      </p:sp>
      <p:sp>
        <p:nvSpPr>
          <p:cNvPr id="40" name="Rectangle 39">
            <a:extLst>
              <a:ext uri="{FF2B5EF4-FFF2-40B4-BE49-F238E27FC236}">
                <a16:creationId xmlns:a16="http://schemas.microsoft.com/office/drawing/2014/main" id="{1DD36AF2-6B5F-A936-9ACA-5500599A695B}"/>
              </a:ext>
            </a:extLst>
          </p:cNvPr>
          <p:cNvSpPr/>
          <p:nvPr/>
        </p:nvSpPr>
        <p:spPr>
          <a:xfrm>
            <a:off x="7418682" y="4054797"/>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55</a:t>
            </a:r>
            <a:endParaRPr lang="en-GB" sz="2000" i="1" dirty="0">
              <a:cs typeface="Times New Roman" panose="02020603050405020304" pitchFamily="18" charset="0"/>
            </a:endParaRPr>
          </a:p>
        </p:txBody>
      </p:sp>
      <p:sp>
        <p:nvSpPr>
          <p:cNvPr id="41" name="Rectangle 40">
            <a:extLst>
              <a:ext uri="{FF2B5EF4-FFF2-40B4-BE49-F238E27FC236}">
                <a16:creationId xmlns:a16="http://schemas.microsoft.com/office/drawing/2014/main" id="{5EEA9F6D-26B5-A4E2-40DE-FD572F881729}"/>
              </a:ext>
            </a:extLst>
          </p:cNvPr>
          <p:cNvSpPr/>
          <p:nvPr/>
        </p:nvSpPr>
        <p:spPr>
          <a:xfrm>
            <a:off x="6306882" y="3509546"/>
            <a:ext cx="2227518"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the values</a:t>
            </a:r>
            <a:endParaRPr lang="en-GB" sz="2000" dirty="0"/>
          </a:p>
        </p:txBody>
      </p:sp>
      <mc:AlternateContent xmlns:mc="http://schemas.openxmlformats.org/markup-compatibility/2006" xmlns:a14="http://schemas.microsoft.com/office/drawing/2010/main">
        <mc:Choice Requires="a14">
          <p:sp>
            <p:nvSpPr>
              <p:cNvPr id="42" name="Rectangle 41">
                <a:extLst>
                  <a:ext uri="{FF2B5EF4-FFF2-40B4-BE49-F238E27FC236}">
                    <a16:creationId xmlns:a16="http://schemas.microsoft.com/office/drawing/2014/main" id="{E8F21C82-F787-9DAF-00BC-12CB6EAE35A5}"/>
                  </a:ext>
                </a:extLst>
              </p:cNvPr>
              <p:cNvSpPr/>
              <p:nvPr/>
            </p:nvSpPr>
            <p:spPr>
              <a:xfrm>
                <a:off x="6372531" y="4399171"/>
                <a:ext cx="917331" cy="400110"/>
              </a:xfrm>
              <a:prstGeom prst="rect">
                <a:avLst/>
              </a:prstGeom>
            </p:spPr>
            <p:txBody>
              <a:bodyPr wrap="square">
                <a:spAutoFit/>
              </a:bodyPr>
              <a:lstStyle/>
              <a:p>
                <a14:m>
                  <m:oMath xmlns:m="http://schemas.openxmlformats.org/officeDocument/2006/math">
                    <m:acc>
                      <m:accPr>
                        <m:chr m:val="̅"/>
                        <m:ctrlPr>
                          <a:rPr lang="en-US" sz="2000" i="1" dirty="0" smtClean="0">
                            <a:solidFill>
                              <a:srgbClr val="000000"/>
                            </a:solidFill>
                            <a:latin typeface="Cambria Math" panose="02040503050406030204" pitchFamily="18" charset="0"/>
                          </a:rPr>
                        </m:ctrlPr>
                      </m:accPr>
                      <m:e>
                        <m:r>
                          <a:rPr lang="en-US" sz="2000" b="0" i="1" dirty="0" smtClean="0">
                            <a:solidFill>
                              <a:srgbClr val="000000"/>
                            </a:solidFill>
                            <a:latin typeface="Cambria Math" panose="02040503050406030204" pitchFamily="18" charset="0"/>
                          </a:rPr>
                          <m:t>𝑥</m:t>
                        </m:r>
                      </m:e>
                    </m:acc>
                  </m:oMath>
                </a14:m>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mc:Choice>
        <mc:Fallback xmlns="">
          <p:sp>
            <p:nvSpPr>
              <p:cNvPr id="42" name="Rectangle 41">
                <a:extLst>
                  <a:ext uri="{FF2B5EF4-FFF2-40B4-BE49-F238E27FC236}">
                    <a16:creationId xmlns:a16="http://schemas.microsoft.com/office/drawing/2014/main" id="{E8F21C82-F787-9DAF-00BC-12CB6EAE35A5}"/>
                  </a:ext>
                </a:extLst>
              </p:cNvPr>
              <p:cNvSpPr>
                <a:spLocks noRot="1" noChangeAspect="1" noMove="1" noResize="1" noEditPoints="1" noAdjustHandles="1" noChangeArrowheads="1" noChangeShapeType="1" noTextEdit="1"/>
              </p:cNvSpPr>
              <p:nvPr/>
            </p:nvSpPr>
            <p:spPr>
              <a:xfrm>
                <a:off x="6372531" y="4399171"/>
                <a:ext cx="917331" cy="400110"/>
              </a:xfrm>
              <a:prstGeom prst="rect">
                <a:avLst/>
              </a:prstGeom>
              <a:blipFill>
                <a:blip r:embed="rId3"/>
                <a:stretch>
                  <a:fillRect t="-9231" b="-27692"/>
                </a:stretch>
              </a:blipFill>
            </p:spPr>
            <p:txBody>
              <a:bodyPr/>
              <a:lstStyle/>
              <a:p>
                <a:r>
                  <a:rPr lang="en-GB">
                    <a:noFill/>
                  </a:rPr>
                  <a:t> </a:t>
                </a:r>
              </a:p>
            </p:txBody>
          </p:sp>
        </mc:Fallback>
      </mc:AlternateContent>
      <p:sp>
        <p:nvSpPr>
          <p:cNvPr id="43" name="Rectangle 42">
            <a:extLst>
              <a:ext uri="{FF2B5EF4-FFF2-40B4-BE49-F238E27FC236}">
                <a16:creationId xmlns:a16="http://schemas.microsoft.com/office/drawing/2014/main" id="{B3AA6493-932E-E6EA-A13A-F83018799FF6}"/>
              </a:ext>
            </a:extLst>
          </p:cNvPr>
          <p:cNvSpPr/>
          <p:nvPr/>
        </p:nvSpPr>
        <p:spPr>
          <a:xfrm>
            <a:off x="7418682" y="4376221"/>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56.2</a:t>
            </a:r>
            <a:endParaRPr lang="en-GB" sz="2000" i="1" dirty="0">
              <a:cs typeface="Times New Roman" panose="02020603050405020304" pitchFamily="18" charset="0"/>
            </a:endParaRPr>
          </a:p>
        </p:txBody>
      </p:sp>
      <p:sp>
        <p:nvSpPr>
          <p:cNvPr id="44" name="Rectangle 43">
            <a:extLst>
              <a:ext uri="{FF2B5EF4-FFF2-40B4-BE49-F238E27FC236}">
                <a16:creationId xmlns:a16="http://schemas.microsoft.com/office/drawing/2014/main" id="{64EE2770-AC62-0DDE-7BF2-7A556ED9DFC3}"/>
              </a:ext>
            </a:extLst>
          </p:cNvPr>
          <p:cNvSpPr/>
          <p:nvPr/>
        </p:nvSpPr>
        <p:spPr>
          <a:xfrm>
            <a:off x="6372531" y="4719716"/>
            <a:ext cx="917331" cy="400110"/>
          </a:xfrm>
          <a:prstGeom prst="rect">
            <a:avLst/>
          </a:prstGeom>
        </p:spPr>
        <p:txBody>
          <a:bodyPr wrap="square">
            <a:spAutoFit/>
          </a:bodyPr>
          <a:lstStyle/>
          <a:p>
            <a:r>
              <a:rPr lang="en-US" sz="2000" dirty="0" err="1">
                <a:solidFill>
                  <a:srgbClr val="000000"/>
                </a:solidFill>
                <a:cs typeface="Times New Roman" panose="02020603050405020304" pitchFamily="18" charset="0"/>
              </a:rPr>
              <a:t>sx</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45" name="Rectangle 44">
            <a:extLst>
              <a:ext uri="{FF2B5EF4-FFF2-40B4-BE49-F238E27FC236}">
                <a16:creationId xmlns:a16="http://schemas.microsoft.com/office/drawing/2014/main" id="{06FCEF2F-6F10-B219-361C-B787B1BD2531}"/>
              </a:ext>
            </a:extLst>
          </p:cNvPr>
          <p:cNvSpPr/>
          <p:nvPr/>
        </p:nvSpPr>
        <p:spPr>
          <a:xfrm>
            <a:off x="7418682" y="4696766"/>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4.2</a:t>
            </a:r>
            <a:endParaRPr lang="en-GB" sz="2000" i="1" dirty="0">
              <a:cs typeface="Times New Roman" panose="02020603050405020304" pitchFamily="18" charset="0"/>
            </a:endParaRPr>
          </a:p>
        </p:txBody>
      </p:sp>
      <p:sp>
        <p:nvSpPr>
          <p:cNvPr id="46" name="Rectangle 45">
            <a:extLst>
              <a:ext uri="{FF2B5EF4-FFF2-40B4-BE49-F238E27FC236}">
                <a16:creationId xmlns:a16="http://schemas.microsoft.com/office/drawing/2014/main" id="{C5635925-F4AF-630E-258F-B40D3528D806}"/>
              </a:ext>
            </a:extLst>
          </p:cNvPr>
          <p:cNvSpPr/>
          <p:nvPr/>
        </p:nvSpPr>
        <p:spPr>
          <a:xfrm>
            <a:off x="6403464" y="5069575"/>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n</a:t>
            </a:r>
            <a:r>
              <a:rPr lang="en-US" sz="2000" dirty="0">
                <a:solidFill>
                  <a:srgbClr val="000000"/>
                </a:solidFill>
                <a:latin typeface="Symbol" panose="05050102010706020507" pitchFamily="18" charset="2"/>
              </a:rPr>
              <a:t>:</a:t>
            </a:r>
            <a:endParaRPr lang="en-GB" sz="2000" dirty="0">
              <a:latin typeface="Symbol" panose="05050102010706020507" pitchFamily="18" charset="2"/>
            </a:endParaRPr>
          </a:p>
        </p:txBody>
      </p:sp>
      <p:sp>
        <p:nvSpPr>
          <p:cNvPr id="47" name="Rectangle 46">
            <a:extLst>
              <a:ext uri="{FF2B5EF4-FFF2-40B4-BE49-F238E27FC236}">
                <a16:creationId xmlns:a16="http://schemas.microsoft.com/office/drawing/2014/main" id="{BA9FEE26-EB12-76D5-3E01-DF804BBF2A12}"/>
              </a:ext>
            </a:extLst>
          </p:cNvPr>
          <p:cNvSpPr/>
          <p:nvPr/>
        </p:nvSpPr>
        <p:spPr>
          <a:xfrm>
            <a:off x="7449615" y="5046625"/>
            <a:ext cx="917331" cy="400110"/>
          </a:xfrm>
          <a:prstGeom prst="rect">
            <a:avLst/>
          </a:prstGeom>
        </p:spPr>
        <p:txBody>
          <a:bodyPr wrap="square">
            <a:spAutoFit/>
          </a:bodyPr>
          <a:lstStyle/>
          <a:p>
            <a:r>
              <a:rPr lang="en-US" sz="2000" dirty="0">
                <a:solidFill>
                  <a:srgbClr val="000000"/>
                </a:solidFill>
                <a:latin typeface="Comic Sans MS" panose="030F0702030302020204" pitchFamily="66" charset="0"/>
              </a:rPr>
              <a:t>60</a:t>
            </a:r>
            <a:endParaRPr lang="en-GB" sz="2000" i="1" dirty="0">
              <a:cs typeface="Times New Roman" panose="02020603050405020304" pitchFamily="18" charset="0"/>
            </a:endParaRPr>
          </a:p>
        </p:txBody>
      </p:sp>
      <p:sp>
        <p:nvSpPr>
          <p:cNvPr id="48" name="Rectangle 47">
            <a:extLst>
              <a:ext uri="{FF2B5EF4-FFF2-40B4-BE49-F238E27FC236}">
                <a16:creationId xmlns:a16="http://schemas.microsoft.com/office/drawing/2014/main" id="{335EEF39-5DE5-A381-062B-391E516B98EE}"/>
              </a:ext>
            </a:extLst>
          </p:cNvPr>
          <p:cNvSpPr/>
          <p:nvPr/>
        </p:nvSpPr>
        <p:spPr>
          <a:xfrm>
            <a:off x="6383535" y="3765341"/>
            <a:ext cx="917331" cy="400110"/>
          </a:xfrm>
          <a:prstGeom prst="rect">
            <a:avLst/>
          </a:prstGeom>
        </p:spPr>
        <p:txBody>
          <a:bodyPr wrap="square">
            <a:spAutoFit/>
          </a:bodyPr>
          <a:lstStyle/>
          <a:p>
            <a:r>
              <a:rPr lang="en-US" sz="2000" dirty="0">
                <a:solidFill>
                  <a:srgbClr val="000000"/>
                </a:solidFill>
                <a:latin typeface="Symbol" panose="05050102010706020507" pitchFamily="18" charset="2"/>
              </a:rPr>
              <a:t>m:</a:t>
            </a:r>
            <a:endParaRPr lang="en-GB" sz="2000" dirty="0">
              <a:latin typeface="Symbol" panose="05050102010706020507" pitchFamily="18" charset="2"/>
            </a:endParaRPr>
          </a:p>
        </p:txBody>
      </p:sp>
      <p:sp>
        <p:nvSpPr>
          <p:cNvPr id="49" name="Rectangle 48">
            <a:extLst>
              <a:ext uri="{FF2B5EF4-FFF2-40B4-BE49-F238E27FC236}">
                <a16:creationId xmlns:a16="http://schemas.microsoft.com/office/drawing/2014/main" id="{5A0EADF2-932C-0785-E618-84F073692A2B}"/>
              </a:ext>
            </a:extLst>
          </p:cNvPr>
          <p:cNvSpPr/>
          <p:nvPr/>
        </p:nvSpPr>
        <p:spPr>
          <a:xfrm>
            <a:off x="7429686" y="3742391"/>
            <a:ext cx="917331" cy="400110"/>
          </a:xfrm>
          <a:prstGeom prst="rect">
            <a:avLst/>
          </a:prstGeom>
        </p:spPr>
        <p:txBody>
          <a:bodyPr wrap="square">
            <a:spAutoFit/>
          </a:bodyPr>
          <a:lstStyle/>
          <a:p>
            <a:r>
              <a:rPr lang="en-US" sz="2000" dirty="0">
                <a:solidFill>
                  <a:srgbClr val="000000"/>
                </a:solidFill>
                <a:cs typeface="Times New Roman" panose="02020603050405020304" pitchFamily="18" charset="0"/>
              </a:rPr>
              <a:t>&gt;</a:t>
            </a:r>
            <a:r>
              <a:rPr lang="en-US" sz="2000" dirty="0">
                <a:solidFill>
                  <a:srgbClr val="000000"/>
                </a:solidFill>
                <a:latin typeface="Symbol" panose="05050102010706020507" pitchFamily="18" charset="2"/>
              </a:rPr>
              <a:t> m0</a:t>
            </a:r>
            <a:endParaRPr lang="en-GB" sz="2000" i="1" dirty="0">
              <a:cs typeface="Times New Roman" panose="02020603050405020304" pitchFamily="18" charset="0"/>
            </a:endParaRPr>
          </a:p>
        </p:txBody>
      </p:sp>
    </p:spTree>
    <p:extLst>
      <p:ext uri="{BB962C8B-B14F-4D97-AF65-F5344CB8AC3E}">
        <p14:creationId xmlns:p14="http://schemas.microsoft.com/office/powerpoint/2010/main" val="14284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hlinkClick r:id="rId2"/>
              </a:rPr>
              <a:t>https://www.mathssupport.org</a:t>
            </a:r>
            <a:r>
              <a:rPr kumimoji="0" lang="en-US" sz="28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hlinkClick r:id="rId4"/>
              </a:rPr>
              <a:t>info@mathssupport.org</a:t>
            </a:r>
            <a:r>
              <a:rPr kumimoji="0" lang="en-US" sz="2800" b="0" i="0" u="none" strike="noStrike" kern="1200" cap="none" spc="0" normalizeH="0" baseline="0" noProof="0" dirty="0">
                <a:ln>
                  <a:noFill/>
                </a:ln>
                <a:solidFill>
                  <a:prstClr val="black"/>
                </a:solidFill>
                <a:effectLst/>
                <a:uLnTx/>
                <a:uFillTx/>
                <a:latin typeface="Comic Sans MS"/>
                <a:ea typeface="+mn-ea"/>
                <a:cs typeface="+mn-cs"/>
              </a:rPr>
              <a:t> </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omic Sans MS"/>
              <a:ea typeface="+mn-ea"/>
              <a:cs typeface="+mn-cs"/>
            </a:endParaRPr>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omic Sans MS"/>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Comic Sans MS"/>
              <a:ea typeface="+mn-ea"/>
              <a:cs typeface="+mn-cs"/>
            </a:endParaRPr>
          </a:p>
        </p:txBody>
      </p:sp>
    </p:spTree>
    <p:extLst>
      <p:ext uri="{BB962C8B-B14F-4D97-AF65-F5344CB8AC3E}">
        <p14:creationId xmlns:p14="http://schemas.microsoft.com/office/powerpoint/2010/main" val="3767436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9"/>
          <p:cNvSpPr txBox="1">
            <a:spLocks noChangeArrowheads="1"/>
          </p:cNvSpPr>
          <p:nvPr/>
        </p:nvSpPr>
        <p:spPr bwMode="auto">
          <a:xfrm>
            <a:off x="251518" y="2648467"/>
            <a:ext cx="7989471" cy="461665"/>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The null hypothesis is that the two means are equal</a:t>
            </a:r>
            <a:endParaRPr lang="en-GB" sz="2400" dirty="0">
              <a:solidFill>
                <a:srgbClr val="000000"/>
              </a:solidFill>
              <a:latin typeface="Comic Sans MS" panose="030F0702030302020204" pitchFamily="66" charset="0"/>
            </a:endParaRPr>
          </a:p>
        </p:txBody>
      </p:sp>
      <p:sp>
        <p:nvSpPr>
          <p:cNvPr id="37" name="Text Box 10"/>
          <p:cNvSpPr txBox="1">
            <a:spLocks noChangeArrowheads="1"/>
          </p:cNvSpPr>
          <p:nvPr/>
        </p:nvSpPr>
        <p:spPr bwMode="auto">
          <a:xfrm>
            <a:off x="251519" y="609600"/>
            <a:ext cx="8488425"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There is a formula that is used to calculate it, but you won’t need  to use it as your GDC will do the work for you.</a:t>
            </a:r>
            <a:endParaRPr lang="en-GB" sz="2400" dirty="0">
              <a:solidFill>
                <a:srgbClr val="000000"/>
              </a:solidFill>
              <a:latin typeface="Comic Sans MS" panose="030F0702030302020204" pitchFamily="66" charset="0"/>
            </a:endParaRPr>
          </a:p>
        </p:txBody>
      </p:sp>
      <p:sp>
        <p:nvSpPr>
          <p:cNvPr id="42" name="Text Box 17"/>
          <p:cNvSpPr txBox="1">
            <a:spLocks noChangeArrowheads="1"/>
          </p:cNvSpPr>
          <p:nvPr/>
        </p:nvSpPr>
        <p:spPr bwMode="auto">
          <a:xfrm>
            <a:off x="275745" y="3805391"/>
            <a:ext cx="8488427"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The alternative hypothesis is that the two means are not equal. </a:t>
            </a:r>
            <a:endParaRPr lang="en-GB" sz="2400" dirty="0">
              <a:solidFill>
                <a:srgbClr val="000000"/>
              </a:solidFill>
              <a:latin typeface="Comic Sans MS" panose="030F0702030302020204" pitchFamily="66" charset="0"/>
            </a:endParaRPr>
          </a:p>
        </p:txBody>
      </p:sp>
      <p:sp>
        <p:nvSpPr>
          <p:cNvPr id="46" name="Text Box 10"/>
          <p:cNvSpPr txBox="1">
            <a:spLocks noChangeArrowheads="1"/>
          </p:cNvSpPr>
          <p:nvPr/>
        </p:nvSpPr>
        <p:spPr bwMode="auto">
          <a:xfrm>
            <a:off x="251518" y="1371600"/>
            <a:ext cx="8512654"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dirty="0">
                <a:solidFill>
                  <a:srgbClr val="000000"/>
                </a:solidFill>
                <a:latin typeface="Comic Sans MS" panose="030F0702030302020204" pitchFamily="66" charset="0"/>
              </a:rPr>
              <a:t>First of all you need to set up your</a:t>
            </a:r>
            <a:r>
              <a:rPr lang="en-US" sz="2400" dirty="0">
                <a:solidFill>
                  <a:srgbClr val="000000"/>
                </a:solidFill>
                <a:latin typeface="Comic Sans MS" panose="030F0702030302020204" pitchFamily="66" charset="0"/>
              </a:rPr>
              <a:t> </a:t>
            </a:r>
            <a:r>
              <a:rPr lang="en-US" sz="2400" b="1" dirty="0">
                <a:solidFill>
                  <a:srgbClr val="FF6600"/>
                </a:solidFill>
                <a:latin typeface="Comic Sans MS" panose="030F0702030302020204" pitchFamily="66" charset="0"/>
              </a:rPr>
              <a:t>null </a:t>
            </a:r>
            <a:r>
              <a:rPr lang="en-US" dirty="0">
                <a:solidFill>
                  <a:srgbClr val="000000"/>
                </a:solidFill>
                <a:latin typeface="Comic Sans MS" panose="030F0702030302020204" pitchFamily="66" charset="0"/>
              </a:rPr>
              <a:t>and</a:t>
            </a:r>
            <a:r>
              <a:rPr lang="en-US" sz="2400" b="1" dirty="0">
                <a:solidFill>
                  <a:srgbClr val="FF6600"/>
                </a:solidFill>
                <a:latin typeface="Comic Sans MS" panose="030F0702030302020204" pitchFamily="66" charset="0"/>
              </a:rPr>
              <a:t> alternative </a:t>
            </a:r>
            <a:r>
              <a:rPr lang="en-US" sz="2400" dirty="0">
                <a:solidFill>
                  <a:srgbClr val="000000"/>
                </a:solidFill>
                <a:latin typeface="Comic Sans MS" panose="030F0702030302020204" pitchFamily="66" charset="0"/>
              </a:rPr>
              <a:t>hypotheses.</a:t>
            </a:r>
            <a:endParaRPr lang="en-GB" sz="2400" dirty="0">
              <a:solidFill>
                <a:srgbClr val="000000"/>
              </a:solidFill>
              <a:latin typeface="Comic Sans MS" panose="030F0702030302020204" pitchFamily="66" charset="0"/>
            </a:endParaRPr>
          </a:p>
        </p:txBody>
      </p:sp>
      <p:sp>
        <p:nvSpPr>
          <p:cNvPr id="66" name="Rectangle 65">
            <a:hlinkClick r:id="rId2"/>
            <a:extLst>
              <a:ext uri="{FF2B5EF4-FFF2-40B4-BE49-F238E27FC236}">
                <a16:creationId xmlns:a16="http://schemas.microsoft.com/office/drawing/2014/main" id="{2ECA34EC-3853-49D7-BB0B-3BAD35A0B6E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hlinkClick r:id="rId2"/>
            <a:extLst>
              <a:ext uri="{FF2B5EF4-FFF2-40B4-BE49-F238E27FC236}">
                <a16:creationId xmlns:a16="http://schemas.microsoft.com/office/drawing/2014/main" id="{AA38C414-9D16-43D2-9D47-76083920310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3B5DE4CA-4468-4A17-BB5E-4C6CA9E3B5B6}"/>
              </a:ext>
            </a:extLst>
          </p:cNvPr>
          <p:cNvSpPr/>
          <p:nvPr/>
        </p:nvSpPr>
        <p:spPr>
          <a:xfrm>
            <a:off x="381000" y="2205335"/>
            <a:ext cx="3276600" cy="461665"/>
          </a:xfrm>
          <a:prstGeom prst="rect">
            <a:avLst/>
          </a:prstGeom>
        </p:spPr>
        <p:txBody>
          <a:bodyPr wrap="square">
            <a:spAutoFit/>
          </a:bodyPr>
          <a:lstStyle/>
          <a:p>
            <a:r>
              <a:rPr lang="en-US" b="1" dirty="0">
                <a:solidFill>
                  <a:srgbClr val="FF6600"/>
                </a:solidFill>
                <a:latin typeface="Comic Sans MS" panose="030F0702030302020204" pitchFamily="66" charset="0"/>
              </a:rPr>
              <a:t>Null hypothesis (</a:t>
            </a:r>
            <a:r>
              <a:rPr lang="en-US" dirty="0">
                <a:solidFill>
                  <a:srgbClr val="FF6600"/>
                </a:solidFill>
                <a:cs typeface="Times New Roman" panose="02020603050405020304" pitchFamily="18" charset="0"/>
              </a:rPr>
              <a:t>H</a:t>
            </a:r>
            <a:r>
              <a:rPr lang="en-US" baseline="-25000" dirty="0">
                <a:solidFill>
                  <a:srgbClr val="FF6600"/>
                </a:solidFill>
                <a:cs typeface="Times New Roman" panose="02020603050405020304" pitchFamily="18" charset="0"/>
              </a:rPr>
              <a:t>0</a:t>
            </a:r>
            <a:r>
              <a:rPr lang="en-US" b="1" dirty="0">
                <a:solidFill>
                  <a:srgbClr val="FF6600"/>
                </a:solidFill>
                <a:latin typeface="Comic Sans MS" panose="030F0702030302020204" pitchFamily="66" charset="0"/>
              </a:rPr>
              <a:t>)</a:t>
            </a:r>
            <a:endParaRPr lang="en-GB" dirty="0"/>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24F6042B-E8E8-4932-B369-26A5F0FDE5A6}"/>
                  </a:ext>
                </a:extLst>
              </p:cNvPr>
              <p:cNvSpPr/>
              <p:nvPr/>
            </p:nvSpPr>
            <p:spPr>
              <a:xfrm>
                <a:off x="3135862" y="2966429"/>
                <a:ext cx="2198138" cy="461665"/>
              </a:xfrm>
              <a:prstGeom prst="rect">
                <a:avLst/>
              </a:prstGeom>
            </p:spPr>
            <p:txBody>
              <a:bodyPr wrap="square">
                <a:spAutoFit/>
              </a:bodyPr>
              <a:lstStyle/>
              <a:p>
                <a:r>
                  <a:rPr lang="en-US" dirty="0">
                    <a:solidFill>
                      <a:srgbClr val="CC0099"/>
                    </a:solidFill>
                    <a:cs typeface="Times New Roman" panose="02020603050405020304" pitchFamily="18" charset="0"/>
                  </a:rPr>
                  <a:t>H</a:t>
                </a:r>
                <a:r>
                  <a:rPr lang="en-US" baseline="-25000" dirty="0">
                    <a:solidFill>
                      <a:srgbClr val="CC0099"/>
                    </a:solidFill>
                    <a:cs typeface="Times New Roman" panose="02020603050405020304" pitchFamily="18" charset="0"/>
                  </a:rPr>
                  <a:t>0 </a:t>
                </a:r>
                <a:r>
                  <a:rPr lang="en-US" dirty="0">
                    <a:solidFill>
                      <a:srgbClr val="CC0099"/>
                    </a:solidFill>
                    <a:cs typeface="Times New Roman" panose="02020603050405020304" pitchFamily="18" charset="0"/>
                  </a:rPr>
                  <a:t>: </a:t>
                </a:r>
                <a14:m>
                  <m:oMath xmlns:m="http://schemas.openxmlformats.org/officeDocument/2006/math">
                    <m:sSub>
                      <m:sSubPr>
                        <m:ctrlPr>
                          <a:rPr lang="en-US" i="1" smtClean="0">
                            <a:solidFill>
                              <a:srgbClr val="CC0099"/>
                            </a:solidFill>
                            <a:latin typeface="Cambria Math" panose="02040503050406030204" pitchFamily="18" charset="0"/>
                            <a:cs typeface="Times New Roman" panose="02020603050405020304" pitchFamily="18" charset="0"/>
                          </a:rPr>
                        </m:ctrlPr>
                      </m:sSubPr>
                      <m:e>
                        <m:acc>
                          <m:accPr>
                            <m:chr m:val="̅"/>
                            <m:ctrlPr>
                              <a:rPr lang="en-US" i="1">
                                <a:solidFill>
                                  <a:srgbClr val="CC0099"/>
                                </a:solidFill>
                                <a:latin typeface="Cambria Math" panose="02040503050406030204" pitchFamily="18" charset="0"/>
                                <a:cs typeface="Times New Roman" panose="02020603050405020304" pitchFamily="18" charset="0"/>
                              </a:rPr>
                            </m:ctrlPr>
                          </m:accPr>
                          <m:e>
                            <m:r>
                              <a:rPr lang="en-US" i="1">
                                <a:solidFill>
                                  <a:srgbClr val="CC0099"/>
                                </a:solidFill>
                                <a:latin typeface="Cambria Math" panose="02040503050406030204" pitchFamily="18" charset="0"/>
                                <a:cs typeface="Times New Roman" panose="02020603050405020304" pitchFamily="18" charset="0"/>
                              </a:rPr>
                              <m:t>𝑥</m:t>
                            </m:r>
                          </m:e>
                        </m:acc>
                      </m:e>
                      <m:sub>
                        <m:r>
                          <a:rPr lang="en-US" b="0" i="1" smtClean="0">
                            <a:solidFill>
                              <a:srgbClr val="CC0099"/>
                            </a:solidFill>
                            <a:latin typeface="Cambria Math" panose="02040503050406030204" pitchFamily="18" charset="0"/>
                            <a:cs typeface="Times New Roman" panose="02020603050405020304" pitchFamily="18" charset="0"/>
                          </a:rPr>
                          <m:t>1</m:t>
                        </m:r>
                      </m:sub>
                    </m:sSub>
                    <m:r>
                      <a:rPr lang="en-US" b="0" i="1" smtClean="0">
                        <a:solidFill>
                          <a:srgbClr val="CC0099"/>
                        </a:solidFill>
                        <a:latin typeface="Cambria Math" panose="02040503050406030204" pitchFamily="18" charset="0"/>
                        <a:cs typeface="Times New Roman" panose="02020603050405020304" pitchFamily="18" charset="0"/>
                      </a:rPr>
                      <m:t>=</m:t>
                    </m:r>
                    <m:sSub>
                      <m:sSubPr>
                        <m:ctrlPr>
                          <a:rPr lang="en-US" i="1">
                            <a:solidFill>
                              <a:srgbClr val="CC0099"/>
                            </a:solidFill>
                            <a:latin typeface="Cambria Math" panose="02040503050406030204" pitchFamily="18" charset="0"/>
                            <a:cs typeface="Times New Roman" panose="02020603050405020304" pitchFamily="18" charset="0"/>
                          </a:rPr>
                        </m:ctrlPr>
                      </m:sSubPr>
                      <m:e>
                        <m:acc>
                          <m:accPr>
                            <m:chr m:val="̅"/>
                            <m:ctrlPr>
                              <a:rPr lang="en-US" i="1">
                                <a:solidFill>
                                  <a:srgbClr val="CC0099"/>
                                </a:solidFill>
                                <a:latin typeface="Cambria Math" panose="02040503050406030204" pitchFamily="18" charset="0"/>
                                <a:cs typeface="Times New Roman" panose="02020603050405020304" pitchFamily="18" charset="0"/>
                              </a:rPr>
                            </m:ctrlPr>
                          </m:accPr>
                          <m:e>
                            <m:r>
                              <a:rPr lang="en-US" i="1">
                                <a:solidFill>
                                  <a:srgbClr val="CC0099"/>
                                </a:solidFill>
                                <a:latin typeface="Cambria Math" panose="02040503050406030204" pitchFamily="18" charset="0"/>
                                <a:cs typeface="Times New Roman" panose="02020603050405020304" pitchFamily="18" charset="0"/>
                              </a:rPr>
                              <m:t>𝑥</m:t>
                            </m:r>
                          </m:e>
                        </m:acc>
                      </m:e>
                      <m:sub>
                        <m:r>
                          <a:rPr lang="en-US" b="0" i="1" smtClean="0">
                            <a:solidFill>
                              <a:srgbClr val="CC0099"/>
                            </a:solidFill>
                            <a:latin typeface="Cambria Math" panose="02040503050406030204" pitchFamily="18" charset="0"/>
                            <a:cs typeface="Times New Roman" panose="02020603050405020304" pitchFamily="18" charset="0"/>
                          </a:rPr>
                          <m:t>2</m:t>
                        </m:r>
                      </m:sub>
                    </m:sSub>
                  </m:oMath>
                </a14:m>
                <a:endParaRPr lang="en-GB" dirty="0">
                  <a:solidFill>
                    <a:srgbClr val="CC0099"/>
                  </a:solidFill>
                </a:endParaRPr>
              </a:p>
            </p:txBody>
          </p:sp>
        </mc:Choice>
        <mc:Fallback xmlns="">
          <p:sp>
            <p:nvSpPr>
              <p:cNvPr id="3" name="Rectangle 2">
                <a:extLst>
                  <a:ext uri="{FF2B5EF4-FFF2-40B4-BE49-F238E27FC236}">
                    <a16:creationId xmlns:a16="http://schemas.microsoft.com/office/drawing/2014/main" id="{24F6042B-E8E8-4932-B369-26A5F0FDE5A6}"/>
                  </a:ext>
                </a:extLst>
              </p:cNvPr>
              <p:cNvSpPr>
                <a:spLocks noRot="1" noChangeAspect="1" noMove="1" noResize="1" noEditPoints="1" noAdjustHandles="1" noChangeArrowheads="1" noChangeShapeType="1" noTextEdit="1"/>
              </p:cNvSpPr>
              <p:nvPr/>
            </p:nvSpPr>
            <p:spPr>
              <a:xfrm>
                <a:off x="3135862" y="2966429"/>
                <a:ext cx="2198138" cy="461665"/>
              </a:xfrm>
              <a:prstGeom prst="rect">
                <a:avLst/>
              </a:prstGeom>
              <a:blipFill>
                <a:blip r:embed="rId3"/>
                <a:stretch>
                  <a:fillRect l="-4155" t="-10667" b="-30667"/>
                </a:stretch>
              </a:blipFill>
            </p:spPr>
            <p:txBody>
              <a:bodyPr/>
              <a:lstStyle/>
              <a:p>
                <a:r>
                  <a:rPr lang="en-GB">
                    <a:noFill/>
                  </a:rPr>
                  <a:t> </a:t>
                </a:r>
              </a:p>
            </p:txBody>
          </p:sp>
        </mc:Fallback>
      </mc:AlternateContent>
      <p:sp>
        <p:nvSpPr>
          <p:cNvPr id="11" name="Rectangle 10">
            <a:extLst>
              <a:ext uri="{FF2B5EF4-FFF2-40B4-BE49-F238E27FC236}">
                <a16:creationId xmlns:a16="http://schemas.microsoft.com/office/drawing/2014/main" id="{D31C3A01-1AD2-4032-8225-0BB738E98215}"/>
              </a:ext>
            </a:extLst>
          </p:cNvPr>
          <p:cNvSpPr/>
          <p:nvPr/>
        </p:nvSpPr>
        <p:spPr>
          <a:xfrm>
            <a:off x="381000" y="3352800"/>
            <a:ext cx="4419600" cy="461665"/>
          </a:xfrm>
          <a:prstGeom prst="rect">
            <a:avLst/>
          </a:prstGeom>
        </p:spPr>
        <p:txBody>
          <a:bodyPr wrap="square">
            <a:spAutoFit/>
          </a:bodyPr>
          <a:lstStyle/>
          <a:p>
            <a:r>
              <a:rPr lang="en-US" b="1" dirty="0">
                <a:solidFill>
                  <a:srgbClr val="FF6600"/>
                </a:solidFill>
                <a:latin typeface="Comic Sans MS" panose="030F0702030302020204" pitchFamily="66" charset="0"/>
              </a:rPr>
              <a:t>Alternative hypothesis (</a:t>
            </a:r>
            <a:r>
              <a:rPr lang="en-US" dirty="0">
                <a:solidFill>
                  <a:srgbClr val="FF6600"/>
                </a:solidFill>
                <a:cs typeface="Times New Roman" panose="02020603050405020304" pitchFamily="18" charset="0"/>
              </a:rPr>
              <a:t>H</a:t>
            </a:r>
            <a:r>
              <a:rPr lang="en-US" baseline="-25000" dirty="0">
                <a:solidFill>
                  <a:srgbClr val="FF6600"/>
                </a:solidFill>
                <a:cs typeface="Times New Roman" panose="02020603050405020304" pitchFamily="18" charset="0"/>
              </a:rPr>
              <a:t>1</a:t>
            </a:r>
            <a:r>
              <a:rPr lang="en-US" b="1" dirty="0">
                <a:solidFill>
                  <a:srgbClr val="FF6600"/>
                </a:solidFill>
                <a:latin typeface="Comic Sans MS" panose="030F0702030302020204" pitchFamily="66" charset="0"/>
              </a:rPr>
              <a:t>)</a:t>
            </a:r>
            <a:endParaRPr lang="en-GB" dirty="0"/>
          </a:p>
        </p:txBody>
      </p:sp>
      <mc:AlternateContent xmlns:mc="http://schemas.openxmlformats.org/markup-compatibility/2006" xmlns:a14="http://schemas.microsoft.com/office/drawing/2010/main">
        <mc:Choice Requires="a14">
          <p:sp>
            <p:nvSpPr>
              <p:cNvPr id="12" name="Text Box 17">
                <a:extLst>
                  <a:ext uri="{FF2B5EF4-FFF2-40B4-BE49-F238E27FC236}">
                    <a16:creationId xmlns:a16="http://schemas.microsoft.com/office/drawing/2014/main" id="{0D34D871-D565-4C97-B039-ECAB7BC3A83D}"/>
                  </a:ext>
                </a:extLst>
              </p:cNvPr>
              <p:cNvSpPr txBox="1">
                <a:spLocks noChangeArrowheads="1"/>
              </p:cNvSpPr>
              <p:nvPr/>
            </p:nvSpPr>
            <p:spPr bwMode="auto">
              <a:xfrm>
                <a:off x="152400" y="4612224"/>
                <a:ext cx="8715855" cy="461665"/>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For a </a:t>
                </a:r>
                <a:r>
                  <a:rPr lang="en-US" b="1" dirty="0">
                    <a:solidFill>
                      <a:srgbClr val="FF6600"/>
                    </a:solidFill>
                    <a:latin typeface="Comic Sans MS" panose="030F0702030302020204" pitchFamily="66" charset="0"/>
                  </a:rPr>
                  <a:t>two tailed </a:t>
                </a:r>
                <a:r>
                  <a:rPr lang="en-US" sz="2400" dirty="0">
                    <a:solidFill>
                      <a:srgbClr val="000000"/>
                    </a:solidFill>
                    <a:latin typeface="Comic Sans MS" panose="030F0702030302020204" pitchFamily="66" charset="0"/>
                  </a:rPr>
                  <a:t>test this just means checking that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1</m:t>
                        </m:r>
                      </m:sub>
                    </m:sSub>
                    <m:r>
                      <a:rPr lang="en-US"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2</m:t>
                        </m:r>
                      </m:sub>
                    </m:sSub>
                  </m:oMath>
                </a14:m>
                <a:r>
                  <a:rPr lang="en-US" sz="2400" dirty="0">
                    <a:solidFill>
                      <a:srgbClr val="000000"/>
                    </a:solidFill>
                    <a:latin typeface="Comic Sans MS" panose="030F0702030302020204" pitchFamily="66" charset="0"/>
                  </a:rPr>
                  <a:t>. </a:t>
                </a:r>
                <a:endParaRPr lang="en-GB" sz="2400" dirty="0">
                  <a:solidFill>
                    <a:srgbClr val="000000"/>
                  </a:solidFill>
                  <a:latin typeface="Comic Sans MS" panose="030F0702030302020204" pitchFamily="66" charset="0"/>
                </a:endParaRPr>
              </a:p>
            </p:txBody>
          </p:sp>
        </mc:Choice>
        <mc:Fallback xmlns="">
          <p:sp>
            <p:nvSpPr>
              <p:cNvPr id="12" name="Text Box 17">
                <a:extLst>
                  <a:ext uri="{FF2B5EF4-FFF2-40B4-BE49-F238E27FC236}">
                    <a16:creationId xmlns:a16="http://schemas.microsoft.com/office/drawing/2014/main" id="{0D34D871-D565-4C97-B039-ECAB7BC3A83D}"/>
                  </a:ext>
                </a:extLst>
              </p:cNvPr>
              <p:cNvSpPr txBox="1">
                <a:spLocks noRot="1" noChangeAspect="1" noMove="1" noResize="1" noEditPoints="1" noAdjustHandles="1" noChangeArrowheads="1" noChangeShapeType="1" noTextEdit="1"/>
              </p:cNvSpPr>
              <p:nvPr/>
            </p:nvSpPr>
            <p:spPr bwMode="auto">
              <a:xfrm>
                <a:off x="152400" y="4612224"/>
                <a:ext cx="8715855" cy="461665"/>
              </a:xfrm>
              <a:prstGeom prst="rect">
                <a:avLst/>
              </a:prstGeom>
              <a:blipFill>
                <a:blip r:embed="rId4"/>
                <a:stretch>
                  <a:fillRect l="-1049" t="-10667" r="-1469" b="-3066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BEAF80EC-BAAD-4D49-B415-7BAA8E906FF8}"/>
                  </a:ext>
                </a:extLst>
              </p:cNvPr>
              <p:cNvSpPr/>
              <p:nvPr/>
            </p:nvSpPr>
            <p:spPr>
              <a:xfrm>
                <a:off x="3302724" y="5002649"/>
                <a:ext cx="2198138" cy="461665"/>
              </a:xfrm>
              <a:prstGeom prst="rect">
                <a:avLst/>
              </a:prstGeom>
            </p:spPr>
            <p:txBody>
              <a:bodyPr wrap="square">
                <a:spAutoFit/>
              </a:bodyPr>
              <a:lstStyle/>
              <a:p>
                <a:r>
                  <a:rPr lang="en-US" dirty="0">
                    <a:solidFill>
                      <a:srgbClr val="0070C0"/>
                    </a:solidFill>
                    <a:cs typeface="Times New Roman" panose="02020603050405020304" pitchFamily="18" charset="0"/>
                  </a:rPr>
                  <a:t>H</a:t>
                </a:r>
                <a:r>
                  <a:rPr lang="en-US" baseline="-25000" dirty="0">
                    <a:solidFill>
                      <a:srgbClr val="0070C0"/>
                    </a:solidFill>
                    <a:cs typeface="Times New Roman" panose="02020603050405020304" pitchFamily="18" charset="0"/>
                  </a:rPr>
                  <a:t>1 </a:t>
                </a:r>
                <a:r>
                  <a:rPr lang="en-US" dirty="0">
                    <a:solidFill>
                      <a:srgbClr val="0070C0"/>
                    </a:solidFill>
                    <a:cs typeface="Times New Roman" panose="02020603050405020304" pitchFamily="18" charset="0"/>
                  </a:rPr>
                  <a:t>: </a:t>
                </a:r>
                <a14:m>
                  <m:oMath xmlns:m="http://schemas.openxmlformats.org/officeDocument/2006/math">
                    <m:sSub>
                      <m:sSubPr>
                        <m:ctrlPr>
                          <a:rPr lang="en-US" i="1" smtClean="0">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1</m:t>
                        </m:r>
                      </m:sub>
                    </m:sSub>
                    <m:r>
                      <a:rPr lang="en-US"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i="1">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2</m:t>
                        </m:r>
                      </m:sub>
                    </m:sSub>
                  </m:oMath>
                </a14:m>
                <a:endParaRPr lang="en-GB" dirty="0">
                  <a:solidFill>
                    <a:srgbClr val="0070C0"/>
                  </a:solidFill>
                </a:endParaRPr>
              </a:p>
            </p:txBody>
          </p:sp>
        </mc:Choice>
        <mc:Fallback xmlns="">
          <p:sp>
            <p:nvSpPr>
              <p:cNvPr id="13" name="Rectangle 12">
                <a:extLst>
                  <a:ext uri="{FF2B5EF4-FFF2-40B4-BE49-F238E27FC236}">
                    <a16:creationId xmlns:a16="http://schemas.microsoft.com/office/drawing/2014/main" id="{BEAF80EC-BAAD-4D49-B415-7BAA8E906FF8}"/>
                  </a:ext>
                </a:extLst>
              </p:cNvPr>
              <p:cNvSpPr>
                <a:spLocks noRot="1" noChangeAspect="1" noMove="1" noResize="1" noEditPoints="1" noAdjustHandles="1" noChangeArrowheads="1" noChangeShapeType="1" noTextEdit="1"/>
              </p:cNvSpPr>
              <p:nvPr/>
            </p:nvSpPr>
            <p:spPr>
              <a:xfrm>
                <a:off x="3302724" y="5002649"/>
                <a:ext cx="2198138" cy="461665"/>
              </a:xfrm>
              <a:prstGeom prst="rect">
                <a:avLst/>
              </a:prstGeom>
              <a:blipFill>
                <a:blip r:embed="rId5"/>
                <a:stretch>
                  <a:fillRect l="-4444" t="-10667" b="-30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 Box 17">
                <a:extLst>
                  <a:ext uri="{FF2B5EF4-FFF2-40B4-BE49-F238E27FC236}">
                    <a16:creationId xmlns:a16="http://schemas.microsoft.com/office/drawing/2014/main" id="{C6F5703E-6960-4402-B4AA-A22B9A02C4F0}"/>
                  </a:ext>
                </a:extLst>
              </p:cNvPr>
              <p:cNvSpPr txBox="1">
                <a:spLocks noChangeArrowheads="1"/>
              </p:cNvSpPr>
              <p:nvPr/>
            </p:nvSpPr>
            <p:spPr bwMode="auto">
              <a:xfrm>
                <a:off x="152400" y="5463146"/>
                <a:ext cx="8715855" cy="830997"/>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For a </a:t>
                </a:r>
                <a:r>
                  <a:rPr lang="en-US" b="1" dirty="0">
                    <a:solidFill>
                      <a:srgbClr val="FF6600"/>
                    </a:solidFill>
                    <a:latin typeface="Comic Sans MS" panose="030F0702030302020204" pitchFamily="66" charset="0"/>
                  </a:rPr>
                  <a:t>one tailed </a:t>
                </a:r>
                <a:r>
                  <a:rPr lang="en-US" sz="2400" dirty="0">
                    <a:solidFill>
                      <a:srgbClr val="000000"/>
                    </a:solidFill>
                    <a:latin typeface="Comic Sans MS" panose="030F0702030302020204" pitchFamily="66" charset="0"/>
                  </a:rPr>
                  <a:t>test it means checking either that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1</m:t>
                        </m:r>
                      </m:sub>
                    </m:sSub>
                    <m:r>
                      <a:rPr lang="en-US" b="0" i="1" smtClean="0">
                        <a:latin typeface="Cambria Math" panose="02040503050406030204" pitchFamily="18" charset="0"/>
                        <a:cs typeface="Times New Roman" panose="02020603050405020304" pitchFamily="18" charset="0"/>
                      </a:rPr>
                      <m:t> </m:t>
                    </m:r>
                  </m:oMath>
                </a14:m>
                <a:r>
                  <a:rPr lang="en-US" sz="2400" dirty="0">
                    <a:solidFill>
                      <a:srgbClr val="000000"/>
                    </a:solidFill>
                    <a:latin typeface="Comic Sans MS" panose="030F0702030302020204" pitchFamily="66" charset="0"/>
                  </a:rPr>
                  <a:t>is less than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2</m:t>
                        </m:r>
                      </m:sub>
                    </m:sSub>
                    <m:r>
                      <a:rPr lang="en-US" i="1">
                        <a:latin typeface="Cambria Math" panose="02040503050406030204" pitchFamily="18" charset="0"/>
                        <a:cs typeface="Times New Roman" panose="02020603050405020304" pitchFamily="18" charset="0"/>
                      </a:rPr>
                      <m:t> </m:t>
                    </m:r>
                  </m:oMath>
                </a14:m>
                <a:r>
                  <a:rPr lang="en-US" sz="2400" dirty="0">
                    <a:solidFill>
                      <a:srgbClr val="000000"/>
                    </a:solidFill>
                    <a:latin typeface="Comic Sans MS" panose="030F0702030302020204" pitchFamily="66" charset="0"/>
                  </a:rPr>
                  <a:t>or that it is greater than </a:t>
                </a:r>
                <a14:m>
                  <m:oMath xmlns:m="http://schemas.openxmlformats.org/officeDocument/2006/math">
                    <m:sSub>
                      <m:sSubPr>
                        <m:ctrlPr>
                          <a:rPr lang="en-US" i="1">
                            <a:latin typeface="Cambria Math" panose="02040503050406030204" pitchFamily="18" charset="0"/>
                            <a:cs typeface="Times New Roman" panose="02020603050405020304" pitchFamily="18" charset="0"/>
                          </a:rPr>
                        </m:ctrlPr>
                      </m:sSubPr>
                      <m:e>
                        <m:acc>
                          <m:accPr>
                            <m:chr m:val="̅"/>
                            <m:ctrlPr>
                              <a:rPr lang="en-US" i="1">
                                <a:latin typeface="Cambria Math" panose="02040503050406030204" pitchFamily="18" charset="0"/>
                                <a:cs typeface="Times New Roman" panose="02020603050405020304" pitchFamily="18" charset="0"/>
                              </a:rPr>
                            </m:ctrlPr>
                          </m:accPr>
                          <m:e>
                            <m:r>
                              <a:rPr lang="en-US" i="1">
                                <a:latin typeface="Cambria Math" panose="02040503050406030204" pitchFamily="18" charset="0"/>
                                <a:cs typeface="Times New Roman" panose="02020603050405020304" pitchFamily="18" charset="0"/>
                              </a:rPr>
                              <m:t>𝑥</m:t>
                            </m:r>
                          </m:e>
                        </m:acc>
                      </m:e>
                      <m:sub>
                        <m:r>
                          <a:rPr lang="en-US" i="1">
                            <a:latin typeface="Cambria Math" panose="02040503050406030204" pitchFamily="18" charset="0"/>
                            <a:cs typeface="Times New Roman" panose="02020603050405020304" pitchFamily="18" charset="0"/>
                          </a:rPr>
                          <m:t>2</m:t>
                        </m:r>
                      </m:sub>
                    </m:sSub>
                  </m:oMath>
                </a14:m>
                <a:r>
                  <a:rPr lang="en-US" sz="2400" dirty="0">
                    <a:solidFill>
                      <a:srgbClr val="000000"/>
                    </a:solidFill>
                    <a:latin typeface="Comic Sans MS" panose="030F0702030302020204" pitchFamily="66" charset="0"/>
                  </a:rPr>
                  <a:t>. </a:t>
                </a:r>
                <a:endParaRPr lang="en-GB" sz="2400" dirty="0">
                  <a:solidFill>
                    <a:srgbClr val="000000"/>
                  </a:solidFill>
                  <a:latin typeface="Comic Sans MS" panose="030F0702030302020204" pitchFamily="66" charset="0"/>
                </a:endParaRPr>
              </a:p>
            </p:txBody>
          </p:sp>
        </mc:Choice>
        <mc:Fallback xmlns="">
          <p:sp>
            <p:nvSpPr>
              <p:cNvPr id="14" name="Text Box 17">
                <a:extLst>
                  <a:ext uri="{FF2B5EF4-FFF2-40B4-BE49-F238E27FC236}">
                    <a16:creationId xmlns:a16="http://schemas.microsoft.com/office/drawing/2014/main" id="{C6F5703E-6960-4402-B4AA-A22B9A02C4F0}"/>
                  </a:ext>
                </a:extLst>
              </p:cNvPr>
              <p:cNvSpPr txBox="1">
                <a:spLocks noRot="1" noChangeAspect="1" noMove="1" noResize="1" noEditPoints="1" noAdjustHandles="1" noChangeArrowheads="1" noChangeShapeType="1" noTextEdit="1"/>
              </p:cNvSpPr>
              <p:nvPr/>
            </p:nvSpPr>
            <p:spPr bwMode="auto">
              <a:xfrm>
                <a:off x="152400" y="5463146"/>
                <a:ext cx="8715855" cy="830997"/>
              </a:xfrm>
              <a:prstGeom prst="rect">
                <a:avLst/>
              </a:prstGeom>
              <a:blipFill>
                <a:blip r:embed="rId6"/>
                <a:stretch>
                  <a:fillRect l="-1049" t="-5839" b="-15328"/>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E145B30E-68AA-423C-B3A7-345C5A6B387C}"/>
                  </a:ext>
                </a:extLst>
              </p:cNvPr>
              <p:cNvSpPr/>
              <p:nvPr/>
            </p:nvSpPr>
            <p:spPr>
              <a:xfrm>
                <a:off x="2819400" y="6240063"/>
                <a:ext cx="2198138" cy="461665"/>
              </a:xfrm>
              <a:prstGeom prst="rect">
                <a:avLst/>
              </a:prstGeom>
            </p:spPr>
            <p:txBody>
              <a:bodyPr wrap="square">
                <a:spAutoFit/>
              </a:bodyPr>
              <a:lstStyle/>
              <a:p>
                <a:r>
                  <a:rPr lang="en-US" dirty="0">
                    <a:solidFill>
                      <a:srgbClr val="0070C0"/>
                    </a:solidFill>
                    <a:cs typeface="Times New Roman" panose="02020603050405020304" pitchFamily="18" charset="0"/>
                  </a:rPr>
                  <a:t>H</a:t>
                </a:r>
                <a:r>
                  <a:rPr lang="en-US" baseline="-25000" dirty="0">
                    <a:solidFill>
                      <a:srgbClr val="0070C0"/>
                    </a:solidFill>
                    <a:cs typeface="Times New Roman" panose="02020603050405020304" pitchFamily="18" charset="0"/>
                  </a:rPr>
                  <a:t>1 </a:t>
                </a:r>
                <a:r>
                  <a:rPr lang="en-US" dirty="0">
                    <a:solidFill>
                      <a:srgbClr val="0070C0"/>
                    </a:solidFill>
                    <a:cs typeface="Times New Roman" panose="02020603050405020304" pitchFamily="18" charset="0"/>
                  </a:rPr>
                  <a:t>: </a:t>
                </a:r>
                <a14:m>
                  <m:oMath xmlns:m="http://schemas.openxmlformats.org/officeDocument/2006/math">
                    <m:sSub>
                      <m:sSubPr>
                        <m:ctrlPr>
                          <a:rPr lang="en-US" i="1" smtClean="0">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1</m:t>
                        </m:r>
                      </m:sub>
                    </m:sSub>
                    <m:r>
                      <a:rPr lang="en-US"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&lt;</m:t>
                    </m:r>
                    <m:sSub>
                      <m:sSubPr>
                        <m:ctrlPr>
                          <a:rPr lang="en-US" i="1">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2</m:t>
                        </m:r>
                      </m:sub>
                    </m:sSub>
                  </m:oMath>
                </a14:m>
                <a:endParaRPr lang="en-GB" dirty="0">
                  <a:solidFill>
                    <a:srgbClr val="0070C0"/>
                  </a:solidFill>
                </a:endParaRPr>
              </a:p>
            </p:txBody>
          </p:sp>
        </mc:Choice>
        <mc:Fallback xmlns="">
          <p:sp>
            <p:nvSpPr>
              <p:cNvPr id="15" name="Rectangle 14">
                <a:extLst>
                  <a:ext uri="{FF2B5EF4-FFF2-40B4-BE49-F238E27FC236}">
                    <a16:creationId xmlns:a16="http://schemas.microsoft.com/office/drawing/2014/main" id="{E145B30E-68AA-423C-B3A7-345C5A6B387C}"/>
                  </a:ext>
                </a:extLst>
              </p:cNvPr>
              <p:cNvSpPr>
                <a:spLocks noRot="1" noChangeAspect="1" noMove="1" noResize="1" noEditPoints="1" noAdjustHandles="1" noChangeArrowheads="1" noChangeShapeType="1" noTextEdit="1"/>
              </p:cNvSpPr>
              <p:nvPr/>
            </p:nvSpPr>
            <p:spPr>
              <a:xfrm>
                <a:off x="2819400" y="6240063"/>
                <a:ext cx="2198138" cy="461665"/>
              </a:xfrm>
              <a:prstGeom prst="rect">
                <a:avLst/>
              </a:prstGeom>
              <a:blipFill>
                <a:blip r:embed="rId7"/>
                <a:stretch>
                  <a:fillRect l="-4444" t="-10667" b="-30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6DBF34C2-D50B-4B95-B4C7-36D4FDF21727}"/>
                  </a:ext>
                </a:extLst>
              </p:cNvPr>
              <p:cNvSpPr/>
              <p:nvPr/>
            </p:nvSpPr>
            <p:spPr>
              <a:xfrm>
                <a:off x="5155165" y="6240063"/>
                <a:ext cx="2198138" cy="461665"/>
              </a:xfrm>
              <a:prstGeom prst="rect">
                <a:avLst/>
              </a:prstGeom>
            </p:spPr>
            <p:txBody>
              <a:bodyPr wrap="square">
                <a:spAutoFit/>
              </a:bodyPr>
              <a:lstStyle/>
              <a:p>
                <a:r>
                  <a:rPr lang="en-US" dirty="0">
                    <a:solidFill>
                      <a:srgbClr val="0070C0"/>
                    </a:solidFill>
                    <a:cs typeface="Times New Roman" panose="02020603050405020304" pitchFamily="18" charset="0"/>
                  </a:rPr>
                  <a:t>H</a:t>
                </a:r>
                <a:r>
                  <a:rPr lang="en-US" baseline="-25000" dirty="0">
                    <a:solidFill>
                      <a:srgbClr val="0070C0"/>
                    </a:solidFill>
                    <a:cs typeface="Times New Roman" panose="02020603050405020304" pitchFamily="18" charset="0"/>
                  </a:rPr>
                  <a:t>1 </a:t>
                </a:r>
                <a:r>
                  <a:rPr lang="en-US" dirty="0">
                    <a:solidFill>
                      <a:srgbClr val="0070C0"/>
                    </a:solidFill>
                    <a:cs typeface="Times New Roman" panose="02020603050405020304" pitchFamily="18" charset="0"/>
                  </a:rPr>
                  <a:t>: </a:t>
                </a:r>
                <a14:m>
                  <m:oMath xmlns:m="http://schemas.openxmlformats.org/officeDocument/2006/math">
                    <m:sSub>
                      <m:sSubPr>
                        <m:ctrlPr>
                          <a:rPr lang="en-US" i="1" smtClean="0">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1</m:t>
                        </m:r>
                      </m:sub>
                    </m:sSub>
                    <m:r>
                      <a:rPr lang="en-US"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&gt;</m:t>
                    </m:r>
                    <m:sSub>
                      <m:sSubPr>
                        <m:ctrlPr>
                          <a:rPr lang="en-US" i="1">
                            <a:solidFill>
                              <a:srgbClr val="0070C0"/>
                            </a:solidFill>
                            <a:latin typeface="Cambria Math" panose="02040503050406030204" pitchFamily="18" charset="0"/>
                            <a:cs typeface="Times New Roman" panose="02020603050405020304" pitchFamily="18" charset="0"/>
                          </a:rPr>
                        </m:ctrlPr>
                      </m:sSubPr>
                      <m:e>
                        <m:acc>
                          <m:accPr>
                            <m:chr m:val="̅"/>
                            <m:ctrlPr>
                              <a:rPr lang="en-US" i="1">
                                <a:solidFill>
                                  <a:srgbClr val="0070C0"/>
                                </a:solidFill>
                                <a:latin typeface="Cambria Math" panose="02040503050406030204" pitchFamily="18" charset="0"/>
                                <a:cs typeface="Times New Roman" panose="02020603050405020304" pitchFamily="18" charset="0"/>
                              </a:rPr>
                            </m:ctrlPr>
                          </m:accPr>
                          <m:e>
                            <m:r>
                              <a:rPr lang="en-US" i="1">
                                <a:solidFill>
                                  <a:srgbClr val="0070C0"/>
                                </a:solidFill>
                                <a:latin typeface="Cambria Math" panose="02040503050406030204" pitchFamily="18" charset="0"/>
                                <a:cs typeface="Times New Roman" panose="02020603050405020304" pitchFamily="18" charset="0"/>
                              </a:rPr>
                              <m:t>𝑥</m:t>
                            </m:r>
                          </m:e>
                        </m:acc>
                      </m:e>
                      <m:sub>
                        <m:r>
                          <a:rPr lang="en-US" b="0" i="1" smtClean="0">
                            <a:solidFill>
                              <a:srgbClr val="0070C0"/>
                            </a:solidFill>
                            <a:latin typeface="Cambria Math" panose="02040503050406030204" pitchFamily="18" charset="0"/>
                            <a:cs typeface="Times New Roman" panose="02020603050405020304" pitchFamily="18" charset="0"/>
                          </a:rPr>
                          <m:t>2</m:t>
                        </m:r>
                      </m:sub>
                    </m:sSub>
                  </m:oMath>
                </a14:m>
                <a:endParaRPr lang="en-GB" dirty="0">
                  <a:solidFill>
                    <a:srgbClr val="0070C0"/>
                  </a:solidFill>
                </a:endParaRPr>
              </a:p>
            </p:txBody>
          </p:sp>
        </mc:Choice>
        <mc:Fallback xmlns="">
          <p:sp>
            <p:nvSpPr>
              <p:cNvPr id="16" name="Rectangle 15">
                <a:extLst>
                  <a:ext uri="{FF2B5EF4-FFF2-40B4-BE49-F238E27FC236}">
                    <a16:creationId xmlns:a16="http://schemas.microsoft.com/office/drawing/2014/main" id="{6DBF34C2-D50B-4B95-B4C7-36D4FDF21727}"/>
                  </a:ext>
                </a:extLst>
              </p:cNvPr>
              <p:cNvSpPr>
                <a:spLocks noRot="1" noChangeAspect="1" noMove="1" noResize="1" noEditPoints="1" noAdjustHandles="1" noChangeArrowheads="1" noChangeShapeType="1" noTextEdit="1"/>
              </p:cNvSpPr>
              <p:nvPr/>
            </p:nvSpPr>
            <p:spPr>
              <a:xfrm>
                <a:off x="5155165" y="6240063"/>
                <a:ext cx="2198138" cy="461665"/>
              </a:xfrm>
              <a:prstGeom prst="rect">
                <a:avLst/>
              </a:prstGeom>
              <a:blipFill>
                <a:blip r:embed="rId8"/>
                <a:stretch>
                  <a:fillRect l="-4444" t="-10667" b="-30667"/>
                </a:stretch>
              </a:blipFill>
            </p:spPr>
            <p:txBody>
              <a:bodyPr/>
              <a:lstStyle/>
              <a:p>
                <a:r>
                  <a:rPr lang="en-GB">
                    <a:noFill/>
                  </a:rPr>
                  <a:t> </a:t>
                </a:r>
              </a:p>
            </p:txBody>
          </p:sp>
        </mc:Fallback>
      </mc:AlternateContent>
      <p:sp>
        <p:nvSpPr>
          <p:cNvPr id="4" name="Rectangle 3">
            <a:extLst>
              <a:ext uri="{FF2B5EF4-FFF2-40B4-BE49-F238E27FC236}">
                <a16:creationId xmlns:a16="http://schemas.microsoft.com/office/drawing/2014/main" id="{B685F1FC-D40C-4598-9A11-1656F12552C0}"/>
              </a:ext>
            </a:extLst>
          </p:cNvPr>
          <p:cNvSpPr/>
          <p:nvPr/>
        </p:nvSpPr>
        <p:spPr>
          <a:xfrm>
            <a:off x="4609445" y="6257841"/>
            <a:ext cx="494046" cy="461665"/>
          </a:xfrm>
          <a:prstGeom prst="rect">
            <a:avLst/>
          </a:prstGeom>
        </p:spPr>
        <p:txBody>
          <a:bodyPr wrap="none">
            <a:spAutoFit/>
          </a:bodyPr>
          <a:lstStyle/>
          <a:p>
            <a:r>
              <a:rPr lang="en-US" dirty="0">
                <a:solidFill>
                  <a:srgbClr val="000000"/>
                </a:solidFill>
                <a:latin typeface="Comic Sans MS" panose="030F0702030302020204" pitchFamily="66" charset="0"/>
              </a:rPr>
              <a:t>or</a:t>
            </a:r>
            <a:endParaRPr lang="en-GB" dirty="0"/>
          </a:p>
        </p:txBody>
      </p:sp>
      <p:sp>
        <p:nvSpPr>
          <p:cNvPr id="18" name="Rectangle 2">
            <a:extLst>
              <a:ext uri="{FF2B5EF4-FFF2-40B4-BE49-F238E27FC236}">
                <a16:creationId xmlns:a16="http://schemas.microsoft.com/office/drawing/2014/main" id="{79681792-924E-45B1-AEF9-9DB61BE5444B}"/>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Tree>
    <p:extLst>
      <p:ext uri="{BB962C8B-B14F-4D97-AF65-F5344CB8AC3E}">
        <p14:creationId xmlns:p14="http://schemas.microsoft.com/office/powerpoint/2010/main" val="717294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2" grpId="0"/>
      <p:bldP spid="46" grpId="0"/>
      <p:bldP spid="2" grpId="0"/>
      <p:bldP spid="3" grpId="0"/>
      <p:bldP spid="11" grpId="0"/>
      <p:bldP spid="12" grpId="0"/>
      <p:bldP spid="13" grpId="0"/>
      <p:bldP spid="14" grpId="0"/>
      <p:bldP spid="15" grpId="0"/>
      <p:bldP spid="16"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9"/>
          <p:cNvSpPr txBox="1">
            <a:spLocks noChangeArrowheads="1"/>
          </p:cNvSpPr>
          <p:nvPr/>
        </p:nvSpPr>
        <p:spPr bwMode="auto">
          <a:xfrm>
            <a:off x="272621" y="1871958"/>
            <a:ext cx="7989471"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Once you have found the p-value you can compare it with the significance level.</a:t>
            </a:r>
            <a:endParaRPr lang="en-GB" sz="2400" dirty="0">
              <a:solidFill>
                <a:srgbClr val="000000"/>
              </a:solidFill>
              <a:latin typeface="Comic Sans MS" panose="030F0702030302020204" pitchFamily="66" charset="0"/>
            </a:endParaRPr>
          </a:p>
        </p:txBody>
      </p:sp>
      <p:sp>
        <p:nvSpPr>
          <p:cNvPr id="37" name="Text Box 10"/>
          <p:cNvSpPr txBox="1">
            <a:spLocks noChangeArrowheads="1"/>
          </p:cNvSpPr>
          <p:nvPr/>
        </p:nvSpPr>
        <p:spPr bwMode="auto">
          <a:xfrm>
            <a:off x="251519" y="609600"/>
            <a:ext cx="8282881" cy="1200329"/>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After setting up the null and alternative hypotheses we use the GDC typing in the list of data and calculate the t-statistic and the p-value.</a:t>
            </a:r>
            <a:endParaRPr lang="en-GB" sz="2400" dirty="0">
              <a:solidFill>
                <a:srgbClr val="000000"/>
              </a:solidFill>
              <a:latin typeface="Comic Sans MS" panose="030F0702030302020204" pitchFamily="66" charset="0"/>
            </a:endParaRPr>
          </a:p>
        </p:txBody>
      </p:sp>
      <p:sp>
        <p:nvSpPr>
          <p:cNvPr id="42" name="Text Box 17"/>
          <p:cNvSpPr txBox="1">
            <a:spLocks noChangeArrowheads="1"/>
          </p:cNvSpPr>
          <p:nvPr/>
        </p:nvSpPr>
        <p:spPr bwMode="auto">
          <a:xfrm>
            <a:off x="250347" y="2920310"/>
            <a:ext cx="8488427" cy="830997"/>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If the p-value is </a:t>
            </a:r>
            <a:r>
              <a:rPr lang="en-US" b="1" dirty="0">
                <a:solidFill>
                  <a:srgbClr val="FF6600"/>
                </a:solidFill>
                <a:latin typeface="Comic Sans MS" panose="030F0702030302020204" pitchFamily="66" charset="0"/>
              </a:rPr>
              <a:t>greater </a:t>
            </a:r>
            <a:r>
              <a:rPr lang="en-US" sz="2400" dirty="0">
                <a:solidFill>
                  <a:srgbClr val="000000"/>
                </a:solidFill>
                <a:latin typeface="Comic Sans MS" panose="030F0702030302020204" pitchFamily="66" charset="0"/>
              </a:rPr>
              <a:t>than the significance level, then you </a:t>
            </a:r>
            <a:r>
              <a:rPr lang="en-US" b="1" dirty="0">
                <a:solidFill>
                  <a:srgbClr val="FF6600"/>
                </a:solidFill>
                <a:latin typeface="Comic Sans MS" panose="030F0702030302020204" pitchFamily="66" charset="0"/>
              </a:rPr>
              <a:t>accept</a:t>
            </a:r>
            <a:r>
              <a:rPr lang="en-US" sz="2400" dirty="0">
                <a:solidFill>
                  <a:srgbClr val="000000"/>
                </a:solidFill>
                <a:latin typeface="Comic Sans MS" panose="030F0702030302020204" pitchFamily="66" charset="0"/>
              </a:rPr>
              <a:t> the null hypothesis. </a:t>
            </a:r>
            <a:endParaRPr lang="en-GB" sz="2400" dirty="0">
              <a:solidFill>
                <a:srgbClr val="000000"/>
              </a:solidFill>
              <a:latin typeface="Comic Sans MS" panose="030F0702030302020204" pitchFamily="66" charset="0"/>
            </a:endParaRPr>
          </a:p>
        </p:txBody>
      </p:sp>
      <p:sp>
        <p:nvSpPr>
          <p:cNvPr id="66" name="Rectangle 65">
            <a:hlinkClick r:id="rId2"/>
            <a:extLst>
              <a:ext uri="{FF2B5EF4-FFF2-40B4-BE49-F238E27FC236}">
                <a16:creationId xmlns:a16="http://schemas.microsoft.com/office/drawing/2014/main" id="{2ECA34EC-3853-49D7-BB0B-3BAD35A0B6E6}"/>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ectangle 66">
            <a:hlinkClick r:id="rId2"/>
            <a:extLst>
              <a:ext uri="{FF2B5EF4-FFF2-40B4-BE49-F238E27FC236}">
                <a16:creationId xmlns:a16="http://schemas.microsoft.com/office/drawing/2014/main" id="{AA38C414-9D16-43D2-9D47-76083920310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17">
            <a:extLst>
              <a:ext uri="{FF2B5EF4-FFF2-40B4-BE49-F238E27FC236}">
                <a16:creationId xmlns:a16="http://schemas.microsoft.com/office/drawing/2014/main" id="{0D34D871-D565-4C97-B039-ECAB7BC3A83D}"/>
              </a:ext>
            </a:extLst>
          </p:cNvPr>
          <p:cNvSpPr txBox="1">
            <a:spLocks noChangeArrowheads="1"/>
          </p:cNvSpPr>
          <p:nvPr/>
        </p:nvSpPr>
        <p:spPr bwMode="auto">
          <a:xfrm>
            <a:off x="166468" y="3902732"/>
            <a:ext cx="8715855" cy="830997"/>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If the p-value is </a:t>
            </a:r>
            <a:r>
              <a:rPr lang="en-US" b="1" dirty="0">
                <a:solidFill>
                  <a:srgbClr val="FF6600"/>
                </a:solidFill>
                <a:latin typeface="Comic Sans MS" panose="030F0702030302020204" pitchFamily="66" charset="0"/>
              </a:rPr>
              <a:t>smaller </a:t>
            </a:r>
            <a:r>
              <a:rPr lang="en-US" sz="2400" dirty="0">
                <a:solidFill>
                  <a:srgbClr val="000000"/>
                </a:solidFill>
                <a:latin typeface="Comic Sans MS" panose="030F0702030302020204" pitchFamily="66" charset="0"/>
              </a:rPr>
              <a:t>than the significance level, then you </a:t>
            </a:r>
            <a:r>
              <a:rPr lang="en-US" b="1" dirty="0">
                <a:solidFill>
                  <a:srgbClr val="FF6600"/>
                </a:solidFill>
                <a:latin typeface="Comic Sans MS" panose="030F0702030302020204" pitchFamily="66" charset="0"/>
              </a:rPr>
              <a:t>do not accept </a:t>
            </a:r>
            <a:r>
              <a:rPr lang="en-US" sz="2400" dirty="0">
                <a:solidFill>
                  <a:srgbClr val="000000"/>
                </a:solidFill>
                <a:latin typeface="Comic Sans MS" panose="030F0702030302020204" pitchFamily="66" charset="0"/>
              </a:rPr>
              <a:t>the null hypothesis.</a:t>
            </a:r>
            <a:endParaRPr lang="en-GB" sz="2400" dirty="0">
              <a:solidFill>
                <a:srgbClr val="000000"/>
              </a:solidFill>
              <a:latin typeface="Comic Sans MS" panose="030F0702030302020204" pitchFamily="66" charset="0"/>
            </a:endParaRPr>
          </a:p>
        </p:txBody>
      </p:sp>
      <p:sp>
        <p:nvSpPr>
          <p:cNvPr id="14" name="Text Box 17">
            <a:extLst>
              <a:ext uri="{FF2B5EF4-FFF2-40B4-BE49-F238E27FC236}">
                <a16:creationId xmlns:a16="http://schemas.microsoft.com/office/drawing/2014/main" id="{C6F5703E-6960-4402-B4AA-A22B9A02C4F0}"/>
              </a:ext>
            </a:extLst>
          </p:cNvPr>
          <p:cNvSpPr txBox="1">
            <a:spLocks noChangeArrowheads="1"/>
          </p:cNvSpPr>
          <p:nvPr/>
        </p:nvSpPr>
        <p:spPr bwMode="auto">
          <a:xfrm>
            <a:off x="166468" y="5026861"/>
            <a:ext cx="8715855" cy="1200329"/>
          </a:xfrm>
          <a:prstGeom prst="rect">
            <a:avLst/>
          </a:prstGeom>
          <a:noFill/>
          <a:ln w="9525">
            <a:noFill/>
            <a:miter lim="800000"/>
            <a:headEnd/>
            <a:tailEnd/>
          </a:ln>
          <a:effectLst/>
        </p:spPr>
        <p:txBody>
          <a:bodyPr wrap="square">
            <a:spAutoFit/>
          </a:bodyPr>
          <a:lstStyle/>
          <a:p>
            <a:r>
              <a:rPr lang="en-US" sz="2400" dirty="0">
                <a:solidFill>
                  <a:srgbClr val="000000"/>
                </a:solidFill>
                <a:latin typeface="Comic Sans MS" panose="030F0702030302020204" pitchFamily="66" charset="0"/>
              </a:rPr>
              <a:t>The t-test is mainly conducted at the 5% significance level, it can also be conducted at the 1% or 10% significance levels.</a:t>
            </a:r>
            <a:endParaRPr lang="en-GB" sz="2400" dirty="0">
              <a:solidFill>
                <a:srgbClr val="000000"/>
              </a:solidFill>
              <a:latin typeface="Comic Sans MS" panose="030F0702030302020204" pitchFamily="66" charset="0"/>
            </a:endParaRPr>
          </a:p>
        </p:txBody>
      </p:sp>
      <p:sp>
        <p:nvSpPr>
          <p:cNvPr id="18" name="Rectangle 2">
            <a:extLst>
              <a:ext uri="{FF2B5EF4-FFF2-40B4-BE49-F238E27FC236}">
                <a16:creationId xmlns:a16="http://schemas.microsoft.com/office/drawing/2014/main" id="{79681792-924E-45B1-AEF9-9DB61BE5444B}"/>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Tree>
    <p:extLst>
      <p:ext uri="{BB962C8B-B14F-4D97-AF65-F5344CB8AC3E}">
        <p14:creationId xmlns:p14="http://schemas.microsoft.com/office/powerpoint/2010/main" val="253608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2" grpId="0"/>
      <p:bldP spid="12"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extLst>
              <p:ext uri="{D42A27DB-BD31-4B8C-83A1-F6EECF244321}">
                <p14:modId xmlns:p14="http://schemas.microsoft.com/office/powerpoint/2010/main" val="4215981156"/>
              </p:ext>
            </p:extLst>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6324167" cy="400110"/>
          </a:xfrm>
          <a:prstGeom prst="rect">
            <a:avLst/>
          </a:prstGeom>
        </p:spPr>
        <p:txBody>
          <a:bodyPr wrap="none">
            <a:spAutoFit/>
          </a:bodyPr>
          <a:lstStyle/>
          <a:p>
            <a:r>
              <a:rPr lang="en-US" sz="2000" dirty="0">
                <a:solidFill>
                  <a:srgbClr val="000000"/>
                </a:solidFill>
                <a:latin typeface="Comic Sans MS" panose="030F0702030302020204" pitchFamily="66" charset="0"/>
              </a:rPr>
              <a:t>(a) Write down the null and alternative hypotheses.</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1524064" y="3890665"/>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no difference between the grades in Mr. Simon’s and Mr. Orlando’s group.</a:t>
            </a:r>
            <a:endParaRPr lang="en-GB" sz="2000" dirty="0"/>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37D000F8-C226-44F7-A954-B8520F1B0D36}"/>
                  </a:ext>
                </a:extLst>
              </p:cNvPr>
              <p:cNvSpPr/>
              <p:nvPr/>
            </p:nvSpPr>
            <p:spPr>
              <a:xfrm>
                <a:off x="106093" y="3952220"/>
                <a:ext cx="1570307" cy="400110"/>
              </a:xfrm>
              <a:prstGeom prst="rect">
                <a:avLst/>
              </a:prstGeom>
            </p:spPr>
            <p:txBody>
              <a:bodyPr wrap="square">
                <a:spAutoFit/>
              </a:bodyPr>
              <a:lstStyle/>
              <a:p>
                <a:r>
                  <a:rPr lang="en-US" sz="2000" dirty="0">
                    <a:solidFill>
                      <a:srgbClr val="CC0099"/>
                    </a:solidFill>
                    <a:cs typeface="Times New Roman" panose="02020603050405020304" pitchFamily="18" charset="0"/>
                  </a:rPr>
                  <a:t>H</a:t>
                </a:r>
                <a:r>
                  <a:rPr lang="en-US" sz="2000" baseline="-25000" dirty="0">
                    <a:solidFill>
                      <a:srgbClr val="CC0099"/>
                    </a:solidFill>
                    <a:cs typeface="Times New Roman" panose="02020603050405020304" pitchFamily="18" charset="0"/>
                  </a:rPr>
                  <a:t>0 </a:t>
                </a:r>
                <a:r>
                  <a:rPr lang="en-US" sz="2000" dirty="0">
                    <a:solidFill>
                      <a:srgbClr val="CC0099"/>
                    </a:solidFill>
                    <a:cs typeface="Times New Roman" panose="02020603050405020304" pitchFamily="18" charset="0"/>
                  </a:rPr>
                  <a:t>: </a:t>
                </a:r>
                <a14:m>
                  <m:oMath xmlns:m="http://schemas.openxmlformats.org/officeDocument/2006/math">
                    <m:sSub>
                      <m:sSubPr>
                        <m:ctrlPr>
                          <a:rPr lang="en-US" sz="2000" i="1" smtClean="0">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1</m:t>
                        </m:r>
                      </m:sub>
                    </m:sSub>
                    <m:r>
                      <a:rPr lang="en-US" sz="2000" b="0" i="1" smtClean="0">
                        <a:solidFill>
                          <a:srgbClr val="CC0099"/>
                        </a:solidFill>
                        <a:latin typeface="Cambria Math" panose="02040503050406030204" pitchFamily="18" charset="0"/>
                        <a:cs typeface="Times New Roman" panose="02020603050405020304" pitchFamily="18" charset="0"/>
                      </a:rPr>
                      <m:t>=</m:t>
                    </m:r>
                    <m:sSub>
                      <m:sSubPr>
                        <m:ctrlPr>
                          <a:rPr lang="en-US" sz="2000" i="1">
                            <a:solidFill>
                              <a:srgbClr val="CC0099"/>
                            </a:solidFill>
                            <a:latin typeface="Cambria Math" panose="02040503050406030204" pitchFamily="18" charset="0"/>
                            <a:cs typeface="Times New Roman" panose="02020603050405020304" pitchFamily="18" charset="0"/>
                          </a:rPr>
                        </m:ctrlPr>
                      </m:sSubPr>
                      <m:e>
                        <m:acc>
                          <m:accPr>
                            <m:chr m:val="̅"/>
                            <m:ctrlPr>
                              <a:rPr lang="en-US" sz="2000" i="1">
                                <a:solidFill>
                                  <a:srgbClr val="CC0099"/>
                                </a:solidFill>
                                <a:latin typeface="Cambria Math" panose="02040503050406030204" pitchFamily="18" charset="0"/>
                                <a:cs typeface="Times New Roman" panose="02020603050405020304" pitchFamily="18" charset="0"/>
                              </a:rPr>
                            </m:ctrlPr>
                          </m:accPr>
                          <m:e>
                            <m:r>
                              <a:rPr lang="en-US" sz="2000" i="1">
                                <a:solidFill>
                                  <a:srgbClr val="CC0099"/>
                                </a:solidFill>
                                <a:latin typeface="Cambria Math" panose="02040503050406030204" pitchFamily="18" charset="0"/>
                                <a:cs typeface="Times New Roman" panose="02020603050405020304" pitchFamily="18" charset="0"/>
                              </a:rPr>
                              <m:t>𝑥</m:t>
                            </m:r>
                          </m:e>
                        </m:acc>
                      </m:e>
                      <m:sub>
                        <m:r>
                          <a:rPr lang="en-US" sz="2000" b="0" i="1" smtClean="0">
                            <a:solidFill>
                              <a:srgbClr val="CC0099"/>
                            </a:solidFill>
                            <a:latin typeface="Cambria Math" panose="02040503050406030204" pitchFamily="18" charset="0"/>
                            <a:cs typeface="Times New Roman" panose="02020603050405020304" pitchFamily="18" charset="0"/>
                          </a:rPr>
                          <m:t>2</m:t>
                        </m:r>
                      </m:sub>
                    </m:sSub>
                  </m:oMath>
                </a14:m>
                <a:endParaRPr lang="en-GB" sz="2000" dirty="0">
                  <a:solidFill>
                    <a:srgbClr val="CC0099"/>
                  </a:solidFill>
                </a:endParaRPr>
              </a:p>
            </p:txBody>
          </p:sp>
        </mc:Choice>
        <mc:Fallback xmlns="">
          <p:sp>
            <p:nvSpPr>
              <p:cNvPr id="11" name="Rectangle 10">
                <a:extLst>
                  <a:ext uri="{FF2B5EF4-FFF2-40B4-BE49-F238E27FC236}">
                    <a16:creationId xmlns:a16="http://schemas.microsoft.com/office/drawing/2014/main" id="{37D000F8-C226-44F7-A954-B8520F1B0D36}"/>
                  </a:ext>
                </a:extLst>
              </p:cNvPr>
              <p:cNvSpPr>
                <a:spLocks noRot="1" noChangeAspect="1" noMove="1" noResize="1" noEditPoints="1" noAdjustHandles="1" noChangeArrowheads="1" noChangeShapeType="1" noTextEdit="1"/>
              </p:cNvSpPr>
              <p:nvPr/>
            </p:nvSpPr>
            <p:spPr>
              <a:xfrm>
                <a:off x="106093" y="3952220"/>
                <a:ext cx="1570307" cy="400110"/>
              </a:xfrm>
              <a:prstGeom prst="rect">
                <a:avLst/>
              </a:prstGeom>
              <a:blipFill>
                <a:blip r:embed="rId2"/>
                <a:stretch>
                  <a:fillRect l="-3876" t="-7576" r="-4264" b="-257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316192F7-A5B1-4EDD-BF0F-FE7BD9A1D940}"/>
                  </a:ext>
                </a:extLst>
              </p:cNvPr>
              <p:cNvSpPr/>
              <p:nvPr/>
            </p:nvSpPr>
            <p:spPr>
              <a:xfrm>
                <a:off x="113350" y="4678309"/>
                <a:ext cx="1574076" cy="400110"/>
              </a:xfrm>
              <a:prstGeom prst="rect">
                <a:avLst/>
              </a:prstGeom>
            </p:spPr>
            <p:txBody>
              <a:bodyPr wrap="square">
                <a:spAutoFit/>
              </a:bodyPr>
              <a:lstStyle/>
              <a:p>
                <a:r>
                  <a:rPr lang="en-US" sz="2000" dirty="0">
                    <a:solidFill>
                      <a:srgbClr val="0070C0"/>
                    </a:solidFill>
                    <a:cs typeface="Times New Roman" panose="02020603050405020304" pitchFamily="18" charset="0"/>
                  </a:rPr>
                  <a:t>H</a:t>
                </a:r>
                <a:r>
                  <a:rPr lang="en-US" sz="2000" baseline="-25000" dirty="0">
                    <a:solidFill>
                      <a:srgbClr val="0070C0"/>
                    </a:solidFill>
                    <a:cs typeface="Times New Roman" panose="02020603050405020304" pitchFamily="18" charset="0"/>
                  </a:rPr>
                  <a:t>1 </a:t>
                </a:r>
                <a:r>
                  <a:rPr lang="en-US" sz="2000" dirty="0">
                    <a:solidFill>
                      <a:srgbClr val="0070C0"/>
                    </a:solidFill>
                    <a:cs typeface="Times New Roman" panose="02020603050405020304" pitchFamily="18" charset="0"/>
                  </a:rPr>
                  <a:t>: </a:t>
                </a:r>
                <a14:m>
                  <m:oMath xmlns:m="http://schemas.openxmlformats.org/officeDocument/2006/math">
                    <m:sSub>
                      <m:sSubPr>
                        <m:ctrlPr>
                          <a:rPr lang="en-US" sz="2000" i="1" smtClean="0">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1</m:t>
                        </m:r>
                      </m:sub>
                    </m:sSub>
                    <m:r>
                      <a:rPr lang="en-US" sz="2000" b="0" i="1" smtClean="0">
                        <a:solidFill>
                          <a:srgbClr val="0070C0"/>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000" i="1">
                            <a:solidFill>
                              <a:srgbClr val="0070C0"/>
                            </a:solidFill>
                            <a:latin typeface="Cambria Math" panose="02040503050406030204" pitchFamily="18" charset="0"/>
                            <a:cs typeface="Times New Roman" panose="02020603050405020304" pitchFamily="18" charset="0"/>
                          </a:rPr>
                        </m:ctrlPr>
                      </m:sSubPr>
                      <m:e>
                        <m:acc>
                          <m:accPr>
                            <m:chr m:val="̅"/>
                            <m:ctrlPr>
                              <a:rPr lang="en-US" sz="2000" i="1">
                                <a:solidFill>
                                  <a:srgbClr val="0070C0"/>
                                </a:solidFill>
                                <a:latin typeface="Cambria Math" panose="02040503050406030204" pitchFamily="18" charset="0"/>
                                <a:cs typeface="Times New Roman" panose="02020603050405020304" pitchFamily="18" charset="0"/>
                              </a:rPr>
                            </m:ctrlPr>
                          </m:accPr>
                          <m:e>
                            <m:r>
                              <a:rPr lang="en-US" sz="2000" i="1">
                                <a:solidFill>
                                  <a:srgbClr val="0070C0"/>
                                </a:solidFill>
                                <a:latin typeface="Cambria Math" panose="02040503050406030204" pitchFamily="18" charset="0"/>
                                <a:cs typeface="Times New Roman" panose="02020603050405020304" pitchFamily="18" charset="0"/>
                              </a:rPr>
                              <m:t>𝑥</m:t>
                            </m:r>
                          </m:e>
                        </m:acc>
                      </m:e>
                      <m:sub>
                        <m:r>
                          <a:rPr lang="en-US" sz="2000" b="0" i="1" smtClean="0">
                            <a:solidFill>
                              <a:srgbClr val="0070C0"/>
                            </a:solidFill>
                            <a:latin typeface="Cambria Math" panose="02040503050406030204" pitchFamily="18" charset="0"/>
                            <a:cs typeface="Times New Roman" panose="02020603050405020304" pitchFamily="18" charset="0"/>
                          </a:rPr>
                          <m:t>2</m:t>
                        </m:r>
                      </m:sub>
                    </m:sSub>
                  </m:oMath>
                </a14:m>
                <a:endParaRPr lang="en-GB" sz="2000" dirty="0">
                  <a:solidFill>
                    <a:srgbClr val="0070C0"/>
                  </a:solidFill>
                </a:endParaRPr>
              </a:p>
            </p:txBody>
          </p:sp>
        </mc:Choice>
        <mc:Fallback xmlns="">
          <p:sp>
            <p:nvSpPr>
              <p:cNvPr id="12" name="Rectangle 11">
                <a:extLst>
                  <a:ext uri="{FF2B5EF4-FFF2-40B4-BE49-F238E27FC236}">
                    <a16:creationId xmlns:a16="http://schemas.microsoft.com/office/drawing/2014/main" id="{316192F7-A5B1-4EDD-BF0F-FE7BD9A1D940}"/>
                  </a:ext>
                </a:extLst>
              </p:cNvPr>
              <p:cNvSpPr>
                <a:spLocks noRot="1" noChangeAspect="1" noMove="1" noResize="1" noEditPoints="1" noAdjustHandles="1" noChangeArrowheads="1" noChangeShapeType="1" noTextEdit="1"/>
              </p:cNvSpPr>
              <p:nvPr/>
            </p:nvSpPr>
            <p:spPr>
              <a:xfrm>
                <a:off x="113350" y="4678309"/>
                <a:ext cx="1574076" cy="400110"/>
              </a:xfrm>
              <a:prstGeom prst="rect">
                <a:avLst/>
              </a:prstGeom>
              <a:blipFill>
                <a:blip r:embed="rId3"/>
                <a:stretch>
                  <a:fillRect l="-4264" t="-7576" r="-3876" b="-25758"/>
                </a:stretch>
              </a:blipFill>
            </p:spPr>
            <p:txBody>
              <a:bodyPr/>
              <a:lstStyle/>
              <a:p>
                <a:r>
                  <a:rPr lang="en-GB">
                    <a:noFill/>
                  </a:rPr>
                  <a:t> </a:t>
                </a:r>
              </a:p>
            </p:txBody>
          </p:sp>
        </mc:Fallback>
      </mc:AlternateContent>
      <p:sp>
        <p:nvSpPr>
          <p:cNvPr id="13" name="Rectangle 12">
            <a:extLst>
              <a:ext uri="{FF2B5EF4-FFF2-40B4-BE49-F238E27FC236}">
                <a16:creationId xmlns:a16="http://schemas.microsoft.com/office/drawing/2014/main" id="{08069CAB-32C0-42BD-916F-CE6FDEF8A7E2}"/>
              </a:ext>
            </a:extLst>
          </p:cNvPr>
          <p:cNvSpPr/>
          <p:nvPr/>
        </p:nvSpPr>
        <p:spPr>
          <a:xfrm>
            <a:off x="1554251" y="4687201"/>
            <a:ext cx="7539243" cy="707886"/>
          </a:xfrm>
          <a:prstGeom prst="rect">
            <a:avLst/>
          </a:prstGeom>
        </p:spPr>
        <p:txBody>
          <a:bodyPr wrap="square">
            <a:spAutoFit/>
          </a:bodyPr>
          <a:lstStyle/>
          <a:p>
            <a:r>
              <a:rPr lang="en-US" sz="2000" dirty="0">
                <a:solidFill>
                  <a:srgbClr val="000000"/>
                </a:solidFill>
                <a:latin typeface="Comic Sans MS" panose="030F0702030302020204" pitchFamily="66" charset="0"/>
              </a:rPr>
              <a:t>There is a difference between the grades in Mr. Simon’s and Mr. Orlando’s group.</a:t>
            </a:r>
            <a:endParaRPr lang="en-GB" sz="2000" dirty="0"/>
          </a:p>
        </p:txBody>
      </p:sp>
    </p:spTree>
    <p:extLst>
      <p:ext uri="{BB962C8B-B14F-4D97-AF65-F5344CB8AC3E}">
        <p14:creationId xmlns:p14="http://schemas.microsoft.com/office/powerpoint/2010/main" val="427523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5D8A52C-237A-7B8B-8B5A-8B38FA8D06A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360" y="3840480"/>
            <a:ext cx="2548417"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3352800" y="3792189"/>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543231" y="414131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573711" y="448005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619862" y="445710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Tree>
    <p:extLst>
      <p:ext uri="{BB962C8B-B14F-4D97-AF65-F5344CB8AC3E}">
        <p14:creationId xmlns:p14="http://schemas.microsoft.com/office/powerpoint/2010/main" val="318845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B01378D-12A5-9112-77D1-FBC838E137C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360" y="3840480"/>
            <a:ext cx="2556533"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3352800" y="3792189"/>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543231" y="414131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573711" y="448005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619862" y="445710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6" name="Rectangle 15">
            <a:extLst>
              <a:ext uri="{FF2B5EF4-FFF2-40B4-BE49-F238E27FC236}">
                <a16:creationId xmlns:a16="http://schemas.microsoft.com/office/drawing/2014/main" id="{922F865C-55C7-41C0-A22E-99CCD7DCC5E8}"/>
              </a:ext>
            </a:extLst>
          </p:cNvPr>
          <p:cNvSpPr/>
          <p:nvPr/>
        </p:nvSpPr>
        <p:spPr>
          <a:xfrm>
            <a:off x="3573711" y="512153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17" name="Rectangle 16">
            <a:extLst>
              <a:ext uri="{FF2B5EF4-FFF2-40B4-BE49-F238E27FC236}">
                <a16:creationId xmlns:a16="http://schemas.microsoft.com/office/drawing/2014/main" id="{C17CDCE7-9385-441A-B353-E2B474558CBB}"/>
              </a:ext>
            </a:extLst>
          </p:cNvPr>
          <p:cNvSpPr/>
          <p:nvPr/>
        </p:nvSpPr>
        <p:spPr>
          <a:xfrm>
            <a:off x="4619862" y="509858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18" name="Rectangle 17">
            <a:extLst>
              <a:ext uri="{FF2B5EF4-FFF2-40B4-BE49-F238E27FC236}">
                <a16:creationId xmlns:a16="http://schemas.microsoft.com/office/drawing/2014/main" id="{D34408ED-FF38-44DB-BACA-8353C1DA4F03}"/>
              </a:ext>
            </a:extLst>
          </p:cNvPr>
          <p:cNvSpPr/>
          <p:nvPr/>
        </p:nvSpPr>
        <p:spPr>
          <a:xfrm>
            <a:off x="3352800" y="4790767"/>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Tree>
    <p:extLst>
      <p:ext uri="{BB962C8B-B14F-4D97-AF65-F5344CB8AC3E}">
        <p14:creationId xmlns:p14="http://schemas.microsoft.com/office/powerpoint/2010/main" val="304735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B633FD4-6C1B-A9D4-4874-071C60346EB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360" y="3840480"/>
            <a:ext cx="2548991" cy="2743200"/>
          </a:xfrm>
          <a:prstGeom prst="rect">
            <a:avLst/>
          </a:prstGeom>
        </p:spPr>
      </p:pic>
      <p:sp>
        <p:nvSpPr>
          <p:cNvPr id="4" name="Text Box 10">
            <a:extLst>
              <a:ext uri="{FF2B5EF4-FFF2-40B4-BE49-F238E27FC236}">
                <a16:creationId xmlns:a16="http://schemas.microsoft.com/office/drawing/2014/main" id="{C447550C-EEE1-4312-A07D-F3054BAD5438}"/>
              </a:ext>
            </a:extLst>
          </p:cNvPr>
          <p:cNvSpPr txBox="1">
            <a:spLocks noChangeArrowheads="1"/>
          </p:cNvSpPr>
          <p:nvPr/>
        </p:nvSpPr>
        <p:spPr bwMode="auto">
          <a:xfrm>
            <a:off x="251519" y="609600"/>
            <a:ext cx="8488425" cy="1569660"/>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sz="2400" dirty="0">
                <a:solidFill>
                  <a:srgbClr val="000000"/>
                </a:solidFill>
                <a:latin typeface="Comic Sans MS" panose="030F0702030302020204" pitchFamily="66" charset="0"/>
              </a:rPr>
              <a:t>Mr. Orlando and Mr. Simon gave the same test to the two top set groups in Year 9. They want to find out whether there is any difference between the achievement levels of the two groups.</a:t>
            </a:r>
            <a:endParaRPr lang="en-GB" sz="2400" dirty="0">
              <a:solidFill>
                <a:srgbClr val="000000"/>
              </a:solidFill>
              <a:latin typeface="Comic Sans MS" panose="030F0702030302020204" pitchFamily="66" charset="0"/>
            </a:endParaRPr>
          </a:p>
        </p:txBody>
      </p:sp>
      <p:sp>
        <p:nvSpPr>
          <p:cNvPr id="5" name="Rectangle 2">
            <a:extLst>
              <a:ext uri="{FF2B5EF4-FFF2-40B4-BE49-F238E27FC236}">
                <a16:creationId xmlns:a16="http://schemas.microsoft.com/office/drawing/2014/main" id="{0124642F-194B-40E8-AC6B-4412661CFB97}"/>
              </a:ext>
            </a:extLst>
          </p:cNvPr>
          <p:cNvSpPr txBox="1">
            <a:spLocks noChangeArrowheads="1"/>
          </p:cNvSpPr>
          <p:nvPr/>
        </p:nvSpPr>
        <p:spPr bwMode="auto">
          <a:xfrm>
            <a:off x="0" y="152400"/>
            <a:ext cx="6781800" cy="533400"/>
          </a:xfrm>
          <a:prstGeom prst="rect">
            <a:avLst/>
          </a:prstGeom>
          <a:noFill/>
          <a:ln>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5B0091"/>
                </a:solidFill>
                <a:effectLst/>
                <a:uLnTx/>
                <a:uFillTx/>
                <a:latin typeface="Arial"/>
                <a:ea typeface="+mj-ea"/>
                <a:cs typeface="+mj-cs"/>
              </a:rPr>
              <a:t>The </a:t>
            </a:r>
            <a:r>
              <a:rPr kumimoji="0" lang="en-US" sz="2800" b="1" i="1" u="none" strike="noStrike" kern="1200" cap="none" spc="0" normalizeH="0" baseline="0" noProof="0" dirty="0">
                <a:ln>
                  <a:noFill/>
                </a:ln>
                <a:solidFill>
                  <a:srgbClr val="5B0091"/>
                </a:solidFill>
                <a:effectLst/>
                <a:uLnTx/>
                <a:uFillTx/>
                <a:latin typeface="Times New Roman" panose="02020603050405020304" pitchFamily="18" charset="0"/>
                <a:cs typeface="Times New Roman" panose="02020603050405020304" pitchFamily="18" charset="0"/>
              </a:rPr>
              <a:t>t</a:t>
            </a:r>
            <a:r>
              <a:rPr kumimoji="0" lang="en-US" sz="2800" b="1" i="0" u="none" strike="noStrike" kern="1200" cap="none" spc="0" normalizeH="0" baseline="0" noProof="0" dirty="0">
                <a:ln>
                  <a:noFill/>
                </a:ln>
                <a:solidFill>
                  <a:srgbClr val="5B0091"/>
                </a:solidFill>
                <a:effectLst/>
                <a:uLnTx/>
                <a:uFillTx/>
                <a:latin typeface="Arial"/>
                <a:ea typeface="+mj-ea"/>
                <a:cs typeface="+mj-cs"/>
              </a:rPr>
              <a:t>-test</a:t>
            </a:r>
            <a:endParaRPr kumimoji="0" lang="en-GB" sz="2800" b="1" i="0" u="none" strike="noStrike" kern="1200" cap="none" spc="0" normalizeH="0" baseline="0" noProof="0" dirty="0">
              <a:ln>
                <a:noFill/>
              </a:ln>
              <a:solidFill>
                <a:srgbClr val="5B0091"/>
              </a:solidFill>
              <a:effectLst/>
              <a:uLnTx/>
              <a:uFillTx/>
              <a:latin typeface="Arial"/>
              <a:ea typeface="+mj-ea"/>
              <a:cs typeface="+mj-cs"/>
            </a:endParaRPr>
          </a:p>
        </p:txBody>
      </p:sp>
      <p:sp>
        <p:nvSpPr>
          <p:cNvPr id="6" name="Rectangle 5">
            <a:extLst>
              <a:ext uri="{FF2B5EF4-FFF2-40B4-BE49-F238E27FC236}">
                <a16:creationId xmlns:a16="http://schemas.microsoft.com/office/drawing/2014/main" id="{776683B4-85ED-48B5-AA1A-C05B8E8FB172}"/>
              </a:ext>
            </a:extLst>
          </p:cNvPr>
          <p:cNvSpPr/>
          <p:nvPr/>
        </p:nvSpPr>
        <p:spPr>
          <a:xfrm>
            <a:off x="281999" y="2151964"/>
            <a:ext cx="2491388" cy="461665"/>
          </a:xfrm>
          <a:prstGeom prst="rect">
            <a:avLst/>
          </a:prstGeom>
        </p:spPr>
        <p:txBody>
          <a:bodyPr wrap="none">
            <a:spAutoFit/>
          </a:bodyPr>
          <a:lstStyle/>
          <a:p>
            <a:r>
              <a:rPr lang="en-US" dirty="0">
                <a:solidFill>
                  <a:srgbClr val="000000"/>
                </a:solidFill>
                <a:latin typeface="Comic Sans MS" panose="030F0702030302020204" pitchFamily="66" charset="0"/>
              </a:rPr>
              <a:t>The results are:</a:t>
            </a:r>
            <a:endParaRPr lang="en-GB" dirty="0"/>
          </a:p>
        </p:txBody>
      </p:sp>
      <p:graphicFrame>
        <p:nvGraphicFramePr>
          <p:cNvPr id="7" name="Table 7">
            <a:extLst>
              <a:ext uri="{FF2B5EF4-FFF2-40B4-BE49-F238E27FC236}">
                <a16:creationId xmlns:a16="http://schemas.microsoft.com/office/drawing/2014/main" id="{7FDDA560-836D-4882-8D6B-D0B283DA9E7C}"/>
              </a:ext>
            </a:extLst>
          </p:cNvPr>
          <p:cNvGraphicFramePr>
            <a:graphicFrameLocks noGrp="1"/>
          </p:cNvGraphicFramePr>
          <p:nvPr/>
        </p:nvGraphicFramePr>
        <p:xfrm>
          <a:off x="251519" y="2636460"/>
          <a:ext cx="8643888" cy="741680"/>
        </p:xfrm>
        <a:graphic>
          <a:graphicData uri="http://schemas.openxmlformats.org/drawingml/2006/table">
            <a:tbl>
              <a:tblPr firstCol="1">
                <a:tableStyleId>{74C1A8A3-306A-4EB7-A6B1-4F7E0EB9C5D6}</a:tableStyleId>
              </a:tblPr>
              <a:tblGrid>
                <a:gridCol w="358081">
                  <a:extLst>
                    <a:ext uri="{9D8B030D-6E8A-4147-A177-3AD203B41FA5}">
                      <a16:colId xmlns:a16="http://schemas.microsoft.com/office/drawing/2014/main" val="1272087952"/>
                    </a:ext>
                  </a:extLst>
                </a:gridCol>
                <a:gridCol w="427727">
                  <a:extLst>
                    <a:ext uri="{9D8B030D-6E8A-4147-A177-3AD203B41FA5}">
                      <a16:colId xmlns:a16="http://schemas.microsoft.com/office/drawing/2014/main" val="696105558"/>
                    </a:ext>
                  </a:extLst>
                </a:gridCol>
                <a:gridCol w="392904">
                  <a:extLst>
                    <a:ext uri="{9D8B030D-6E8A-4147-A177-3AD203B41FA5}">
                      <a16:colId xmlns:a16="http://schemas.microsoft.com/office/drawing/2014/main" val="2910656941"/>
                    </a:ext>
                  </a:extLst>
                </a:gridCol>
                <a:gridCol w="392904">
                  <a:extLst>
                    <a:ext uri="{9D8B030D-6E8A-4147-A177-3AD203B41FA5}">
                      <a16:colId xmlns:a16="http://schemas.microsoft.com/office/drawing/2014/main" val="981382810"/>
                    </a:ext>
                  </a:extLst>
                </a:gridCol>
                <a:gridCol w="392904">
                  <a:extLst>
                    <a:ext uri="{9D8B030D-6E8A-4147-A177-3AD203B41FA5}">
                      <a16:colId xmlns:a16="http://schemas.microsoft.com/office/drawing/2014/main" val="2678861451"/>
                    </a:ext>
                  </a:extLst>
                </a:gridCol>
                <a:gridCol w="392904">
                  <a:extLst>
                    <a:ext uri="{9D8B030D-6E8A-4147-A177-3AD203B41FA5}">
                      <a16:colId xmlns:a16="http://schemas.microsoft.com/office/drawing/2014/main" val="4028577542"/>
                    </a:ext>
                  </a:extLst>
                </a:gridCol>
                <a:gridCol w="392904">
                  <a:extLst>
                    <a:ext uri="{9D8B030D-6E8A-4147-A177-3AD203B41FA5}">
                      <a16:colId xmlns:a16="http://schemas.microsoft.com/office/drawing/2014/main" val="3763787326"/>
                    </a:ext>
                  </a:extLst>
                </a:gridCol>
                <a:gridCol w="392904">
                  <a:extLst>
                    <a:ext uri="{9D8B030D-6E8A-4147-A177-3AD203B41FA5}">
                      <a16:colId xmlns:a16="http://schemas.microsoft.com/office/drawing/2014/main" val="1812287390"/>
                    </a:ext>
                  </a:extLst>
                </a:gridCol>
                <a:gridCol w="392904">
                  <a:extLst>
                    <a:ext uri="{9D8B030D-6E8A-4147-A177-3AD203B41FA5}">
                      <a16:colId xmlns:a16="http://schemas.microsoft.com/office/drawing/2014/main" val="735980288"/>
                    </a:ext>
                  </a:extLst>
                </a:gridCol>
                <a:gridCol w="392904">
                  <a:extLst>
                    <a:ext uri="{9D8B030D-6E8A-4147-A177-3AD203B41FA5}">
                      <a16:colId xmlns:a16="http://schemas.microsoft.com/office/drawing/2014/main" val="1206887621"/>
                    </a:ext>
                  </a:extLst>
                </a:gridCol>
                <a:gridCol w="392904">
                  <a:extLst>
                    <a:ext uri="{9D8B030D-6E8A-4147-A177-3AD203B41FA5}">
                      <a16:colId xmlns:a16="http://schemas.microsoft.com/office/drawing/2014/main" val="1622693952"/>
                    </a:ext>
                  </a:extLst>
                </a:gridCol>
                <a:gridCol w="392904">
                  <a:extLst>
                    <a:ext uri="{9D8B030D-6E8A-4147-A177-3AD203B41FA5}">
                      <a16:colId xmlns:a16="http://schemas.microsoft.com/office/drawing/2014/main" val="3485009148"/>
                    </a:ext>
                  </a:extLst>
                </a:gridCol>
                <a:gridCol w="392904">
                  <a:extLst>
                    <a:ext uri="{9D8B030D-6E8A-4147-A177-3AD203B41FA5}">
                      <a16:colId xmlns:a16="http://schemas.microsoft.com/office/drawing/2014/main" val="3980654704"/>
                    </a:ext>
                  </a:extLst>
                </a:gridCol>
                <a:gridCol w="392904">
                  <a:extLst>
                    <a:ext uri="{9D8B030D-6E8A-4147-A177-3AD203B41FA5}">
                      <a16:colId xmlns:a16="http://schemas.microsoft.com/office/drawing/2014/main" val="3162287024"/>
                    </a:ext>
                  </a:extLst>
                </a:gridCol>
                <a:gridCol w="392904">
                  <a:extLst>
                    <a:ext uri="{9D8B030D-6E8A-4147-A177-3AD203B41FA5}">
                      <a16:colId xmlns:a16="http://schemas.microsoft.com/office/drawing/2014/main" val="3344329211"/>
                    </a:ext>
                  </a:extLst>
                </a:gridCol>
                <a:gridCol w="392904">
                  <a:extLst>
                    <a:ext uri="{9D8B030D-6E8A-4147-A177-3AD203B41FA5}">
                      <a16:colId xmlns:a16="http://schemas.microsoft.com/office/drawing/2014/main" val="3748691092"/>
                    </a:ext>
                  </a:extLst>
                </a:gridCol>
                <a:gridCol w="392904">
                  <a:extLst>
                    <a:ext uri="{9D8B030D-6E8A-4147-A177-3AD203B41FA5}">
                      <a16:colId xmlns:a16="http://schemas.microsoft.com/office/drawing/2014/main" val="250779524"/>
                    </a:ext>
                  </a:extLst>
                </a:gridCol>
                <a:gridCol w="392904">
                  <a:extLst>
                    <a:ext uri="{9D8B030D-6E8A-4147-A177-3AD203B41FA5}">
                      <a16:colId xmlns:a16="http://schemas.microsoft.com/office/drawing/2014/main" val="774062528"/>
                    </a:ext>
                  </a:extLst>
                </a:gridCol>
                <a:gridCol w="392904">
                  <a:extLst>
                    <a:ext uri="{9D8B030D-6E8A-4147-A177-3AD203B41FA5}">
                      <a16:colId xmlns:a16="http://schemas.microsoft.com/office/drawing/2014/main" val="1182951785"/>
                    </a:ext>
                  </a:extLst>
                </a:gridCol>
                <a:gridCol w="392904">
                  <a:extLst>
                    <a:ext uri="{9D8B030D-6E8A-4147-A177-3AD203B41FA5}">
                      <a16:colId xmlns:a16="http://schemas.microsoft.com/office/drawing/2014/main" val="3925050437"/>
                    </a:ext>
                  </a:extLst>
                </a:gridCol>
                <a:gridCol w="392904">
                  <a:extLst>
                    <a:ext uri="{9D8B030D-6E8A-4147-A177-3AD203B41FA5}">
                      <a16:colId xmlns:a16="http://schemas.microsoft.com/office/drawing/2014/main" val="672463770"/>
                    </a:ext>
                  </a:extLst>
                </a:gridCol>
                <a:gridCol w="392904">
                  <a:extLst>
                    <a:ext uri="{9D8B030D-6E8A-4147-A177-3AD203B41FA5}">
                      <a16:colId xmlns:a16="http://schemas.microsoft.com/office/drawing/2014/main" val="279920902"/>
                    </a:ext>
                  </a:extLst>
                </a:gridCol>
              </a:tblGrid>
              <a:tr h="370840">
                <a:tc>
                  <a:txBody>
                    <a:bodyPr/>
                    <a:lstStyle/>
                    <a:p>
                      <a:r>
                        <a:rPr lang="en-US" dirty="0"/>
                        <a:t>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40</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630466"/>
                  </a:ext>
                </a:extLst>
              </a:tr>
              <a:tr h="370840">
                <a:tc>
                  <a:txBody>
                    <a:bodyPr/>
                    <a:lstStyle/>
                    <a:p>
                      <a:r>
                        <a:rPr lang="en-US" dirty="0"/>
                        <a:t>O</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37</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33</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35</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36</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39</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38</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24</a:t>
                      </a: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600" dirty="0"/>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678876"/>
                  </a:ext>
                </a:extLst>
              </a:tr>
            </a:tbl>
          </a:graphicData>
        </a:graphic>
      </p:graphicFrame>
      <p:sp>
        <p:nvSpPr>
          <p:cNvPr id="9" name="Rectangle 8">
            <a:extLst>
              <a:ext uri="{FF2B5EF4-FFF2-40B4-BE49-F238E27FC236}">
                <a16:creationId xmlns:a16="http://schemas.microsoft.com/office/drawing/2014/main" id="{438F8730-6173-444D-A2CA-0288370F5CB1}"/>
              </a:ext>
            </a:extLst>
          </p:cNvPr>
          <p:cNvSpPr/>
          <p:nvPr/>
        </p:nvSpPr>
        <p:spPr>
          <a:xfrm>
            <a:off x="251519" y="3429000"/>
            <a:ext cx="8736687" cy="400110"/>
          </a:xfrm>
          <a:prstGeom prst="rect">
            <a:avLst/>
          </a:prstGeom>
        </p:spPr>
        <p:txBody>
          <a:bodyPr wrap="none">
            <a:spAutoFit/>
          </a:bodyPr>
          <a:lstStyle/>
          <a:p>
            <a:r>
              <a:rPr lang="en-US" sz="2000" dirty="0">
                <a:solidFill>
                  <a:srgbClr val="000000"/>
                </a:solidFill>
                <a:latin typeface="Comic Sans MS" panose="030F0702030302020204" pitchFamily="66" charset="0"/>
              </a:rPr>
              <a:t>(b) Find the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-value and </a:t>
            </a:r>
            <a:r>
              <a:rPr lang="en-US" sz="2000" i="1" dirty="0">
                <a:solidFill>
                  <a:srgbClr val="000000"/>
                </a:solidFill>
                <a:cs typeface="Times New Roman" panose="02020603050405020304" pitchFamily="18" charset="0"/>
              </a:rPr>
              <a:t>p</a:t>
            </a:r>
            <a:r>
              <a:rPr lang="en-US" sz="2000" dirty="0">
                <a:solidFill>
                  <a:srgbClr val="000000"/>
                </a:solidFill>
                <a:latin typeface="Comic Sans MS" panose="030F0702030302020204" pitchFamily="66" charset="0"/>
              </a:rPr>
              <a:t>-value for a </a:t>
            </a:r>
            <a:r>
              <a:rPr lang="en-US" sz="2000" i="1" dirty="0">
                <a:solidFill>
                  <a:srgbClr val="000000"/>
                </a:solidFill>
                <a:cs typeface="Times New Roman" panose="02020603050405020304" pitchFamily="18" charset="0"/>
              </a:rPr>
              <a:t>t</a:t>
            </a:r>
            <a:r>
              <a:rPr lang="en-US" sz="2000" dirty="0">
                <a:solidFill>
                  <a:srgbClr val="000000"/>
                </a:solidFill>
                <a:latin typeface="Comic Sans MS" panose="030F0702030302020204" pitchFamily="66" charset="0"/>
              </a:rPr>
              <a:t>-test at the 5% significance level.</a:t>
            </a:r>
            <a:endParaRPr lang="en-GB" sz="2000" dirty="0"/>
          </a:p>
        </p:txBody>
      </p:sp>
      <p:sp>
        <p:nvSpPr>
          <p:cNvPr id="10" name="Rectangle 9">
            <a:extLst>
              <a:ext uri="{FF2B5EF4-FFF2-40B4-BE49-F238E27FC236}">
                <a16:creationId xmlns:a16="http://schemas.microsoft.com/office/drawing/2014/main" id="{3CF91024-6A81-4747-886E-54442F19CB34}"/>
              </a:ext>
            </a:extLst>
          </p:cNvPr>
          <p:cNvSpPr/>
          <p:nvPr/>
        </p:nvSpPr>
        <p:spPr>
          <a:xfrm>
            <a:off x="3352800" y="3792189"/>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We are going to use the GCD</a:t>
            </a:r>
            <a:endParaRPr lang="en-GB" sz="2000" dirty="0"/>
          </a:p>
        </p:txBody>
      </p:sp>
      <p:sp>
        <p:nvSpPr>
          <p:cNvPr id="13" name="Rectangle 12">
            <a:extLst>
              <a:ext uri="{FF2B5EF4-FFF2-40B4-BE49-F238E27FC236}">
                <a16:creationId xmlns:a16="http://schemas.microsoft.com/office/drawing/2014/main" id="{08069CAB-32C0-42BD-916F-CE6FDEF8A7E2}"/>
              </a:ext>
            </a:extLst>
          </p:cNvPr>
          <p:cNvSpPr/>
          <p:nvPr/>
        </p:nvSpPr>
        <p:spPr>
          <a:xfrm>
            <a:off x="3543231" y="4141310"/>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Turn it ON</a:t>
            </a:r>
            <a:endParaRPr lang="en-GB" sz="2000" dirty="0"/>
          </a:p>
        </p:txBody>
      </p:sp>
      <p:sp>
        <p:nvSpPr>
          <p:cNvPr id="14" name="Rectangle 13">
            <a:extLst>
              <a:ext uri="{FF2B5EF4-FFF2-40B4-BE49-F238E27FC236}">
                <a16:creationId xmlns:a16="http://schemas.microsoft.com/office/drawing/2014/main" id="{B9708222-1EDE-45D0-87CF-B52D03C9E6FE}"/>
              </a:ext>
            </a:extLst>
          </p:cNvPr>
          <p:cNvSpPr/>
          <p:nvPr/>
        </p:nvSpPr>
        <p:spPr>
          <a:xfrm>
            <a:off x="3573711" y="448005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Click 2</a:t>
            </a:r>
            <a:endParaRPr lang="en-GB" sz="2000" dirty="0"/>
          </a:p>
        </p:txBody>
      </p:sp>
      <p:sp>
        <p:nvSpPr>
          <p:cNvPr id="15" name="Rectangle 14">
            <a:extLst>
              <a:ext uri="{FF2B5EF4-FFF2-40B4-BE49-F238E27FC236}">
                <a16:creationId xmlns:a16="http://schemas.microsoft.com/office/drawing/2014/main" id="{722D6CE1-F9B3-4128-8DC6-714F8CCC3D43}"/>
              </a:ext>
            </a:extLst>
          </p:cNvPr>
          <p:cNvSpPr/>
          <p:nvPr/>
        </p:nvSpPr>
        <p:spPr>
          <a:xfrm>
            <a:off x="4619862" y="4457108"/>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STAT</a:t>
            </a:r>
            <a:endParaRPr lang="en-GB" sz="2000" dirty="0"/>
          </a:p>
        </p:txBody>
      </p:sp>
      <p:sp>
        <p:nvSpPr>
          <p:cNvPr id="18" name="Rectangle 17">
            <a:extLst>
              <a:ext uri="{FF2B5EF4-FFF2-40B4-BE49-F238E27FC236}">
                <a16:creationId xmlns:a16="http://schemas.microsoft.com/office/drawing/2014/main" id="{A1D3AD33-2B0A-4161-A0E2-CEB9EAC502E4}"/>
              </a:ext>
            </a:extLst>
          </p:cNvPr>
          <p:cNvSpPr/>
          <p:nvPr/>
        </p:nvSpPr>
        <p:spPr>
          <a:xfrm>
            <a:off x="3543231" y="5492246"/>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F2</a:t>
            </a:r>
            <a:endParaRPr lang="en-GB" sz="2000" dirty="0"/>
          </a:p>
        </p:txBody>
      </p:sp>
      <p:sp>
        <p:nvSpPr>
          <p:cNvPr id="19" name="Rectangle 18">
            <a:extLst>
              <a:ext uri="{FF2B5EF4-FFF2-40B4-BE49-F238E27FC236}">
                <a16:creationId xmlns:a16="http://schemas.microsoft.com/office/drawing/2014/main" id="{64C4C8A7-41EC-4435-8B16-DC1F0C4AB78F}"/>
              </a:ext>
            </a:extLst>
          </p:cNvPr>
          <p:cNvSpPr/>
          <p:nvPr/>
        </p:nvSpPr>
        <p:spPr>
          <a:xfrm>
            <a:off x="4589382" y="5430691"/>
            <a:ext cx="1905000" cy="461665"/>
          </a:xfrm>
          <a:prstGeom prst="rect">
            <a:avLst/>
          </a:prstGeom>
        </p:spPr>
        <p:txBody>
          <a:bodyPr wrap="square">
            <a:spAutoFit/>
          </a:bodyPr>
          <a:lstStyle/>
          <a:p>
            <a:r>
              <a:rPr lang="en-US" b="1" i="1" dirty="0">
                <a:solidFill>
                  <a:srgbClr val="000000"/>
                </a:solidFill>
                <a:cs typeface="Times New Roman" panose="02020603050405020304" pitchFamily="18" charset="0"/>
              </a:rPr>
              <a:t>t</a:t>
            </a:r>
            <a:endParaRPr lang="en-GB" b="1" i="1" dirty="0">
              <a:cs typeface="Times New Roman" panose="02020603050405020304" pitchFamily="18" charset="0"/>
            </a:endParaRPr>
          </a:p>
        </p:txBody>
      </p:sp>
      <p:sp>
        <p:nvSpPr>
          <p:cNvPr id="21" name="Rectangle 20">
            <a:extLst>
              <a:ext uri="{FF2B5EF4-FFF2-40B4-BE49-F238E27FC236}">
                <a16:creationId xmlns:a16="http://schemas.microsoft.com/office/drawing/2014/main" id="{070CFE26-8692-4EAD-963E-7CF383342CBD}"/>
              </a:ext>
            </a:extLst>
          </p:cNvPr>
          <p:cNvSpPr/>
          <p:nvPr/>
        </p:nvSpPr>
        <p:spPr>
          <a:xfrm>
            <a:off x="3573711" y="512153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F3</a:t>
            </a:r>
            <a:endParaRPr lang="en-GB" sz="2000" dirty="0"/>
          </a:p>
        </p:txBody>
      </p:sp>
      <p:sp>
        <p:nvSpPr>
          <p:cNvPr id="22" name="Rectangle 21">
            <a:extLst>
              <a:ext uri="{FF2B5EF4-FFF2-40B4-BE49-F238E27FC236}">
                <a16:creationId xmlns:a16="http://schemas.microsoft.com/office/drawing/2014/main" id="{8A2A889E-ECCA-4032-8AB0-065D2E1813DC}"/>
              </a:ext>
            </a:extLst>
          </p:cNvPr>
          <p:cNvSpPr/>
          <p:nvPr/>
        </p:nvSpPr>
        <p:spPr>
          <a:xfrm>
            <a:off x="4619862" y="5098581"/>
            <a:ext cx="1905000" cy="400110"/>
          </a:xfrm>
          <a:prstGeom prst="rect">
            <a:avLst/>
          </a:prstGeom>
        </p:spPr>
        <p:txBody>
          <a:bodyPr wrap="square">
            <a:spAutoFit/>
          </a:bodyPr>
          <a:lstStyle/>
          <a:p>
            <a:r>
              <a:rPr lang="en-US" sz="2000" dirty="0">
                <a:solidFill>
                  <a:srgbClr val="000000"/>
                </a:solidFill>
                <a:latin typeface="Comic Sans MS" panose="030F0702030302020204" pitchFamily="66" charset="0"/>
              </a:rPr>
              <a:t>TEST</a:t>
            </a:r>
            <a:endParaRPr lang="en-GB" sz="2000" dirty="0"/>
          </a:p>
        </p:txBody>
      </p:sp>
      <p:sp>
        <p:nvSpPr>
          <p:cNvPr id="23" name="Rectangle 22">
            <a:extLst>
              <a:ext uri="{FF2B5EF4-FFF2-40B4-BE49-F238E27FC236}">
                <a16:creationId xmlns:a16="http://schemas.microsoft.com/office/drawing/2014/main" id="{1738CA3A-3392-4A89-B02D-79A9334F1257}"/>
              </a:ext>
            </a:extLst>
          </p:cNvPr>
          <p:cNvSpPr/>
          <p:nvPr/>
        </p:nvSpPr>
        <p:spPr>
          <a:xfrm>
            <a:off x="3352800" y="4790767"/>
            <a:ext cx="5710507" cy="400110"/>
          </a:xfrm>
          <a:prstGeom prst="rect">
            <a:avLst/>
          </a:prstGeom>
        </p:spPr>
        <p:txBody>
          <a:bodyPr wrap="square">
            <a:spAutoFit/>
          </a:bodyPr>
          <a:lstStyle/>
          <a:p>
            <a:r>
              <a:rPr lang="en-US" sz="2000" dirty="0">
                <a:solidFill>
                  <a:srgbClr val="000000"/>
                </a:solidFill>
                <a:latin typeface="Comic Sans MS" panose="030F0702030302020204" pitchFamily="66" charset="0"/>
              </a:rPr>
              <a:t>Type in the S-values in List 1; O-values List 2</a:t>
            </a:r>
            <a:endParaRPr lang="en-GB" sz="2000" dirty="0"/>
          </a:p>
        </p:txBody>
      </p:sp>
    </p:spTree>
    <p:extLst>
      <p:ext uri="{BB962C8B-B14F-4D97-AF65-F5344CB8AC3E}">
        <p14:creationId xmlns:p14="http://schemas.microsoft.com/office/powerpoint/2010/main" val="9693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_IBAA" id="{6ADC0F22-E213-402E-8B07-8ABD4CD42FB9}" vid="{34CA1712-6305-4A55-BB9B-2B838D6F99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3_IBAI</Template>
  <TotalTime>1886</TotalTime>
  <Words>3692</Words>
  <Application>Microsoft Office PowerPoint</Application>
  <PresentationFormat>On-screen Show (4:3)</PresentationFormat>
  <Paragraphs>822</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Cambria Math</vt:lpstr>
      <vt:lpstr>Comic Sans MS</vt:lpstr>
      <vt:lpstr>Symbol</vt:lpstr>
      <vt:lpstr>Times New Roman</vt:lpstr>
      <vt:lpstr>Wingdings 2</vt:lpstr>
      <vt:lpstr>Theme1</vt:lpstr>
      <vt:lpstr>The t-test.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Mathssupport</dc:creator>
  <cp:lastModifiedBy>Orlando Hurtado</cp:lastModifiedBy>
  <cp:revision>46</cp:revision>
  <dcterms:created xsi:type="dcterms:W3CDTF">2020-04-08T07:56:38Z</dcterms:created>
  <dcterms:modified xsi:type="dcterms:W3CDTF">2023-08-09T13:55:58Z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