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3" r:id="rId1"/>
  </p:sldMasterIdLst>
  <p:notesMasterIdLst>
    <p:notesMasterId r:id="rId23"/>
  </p:notesMasterIdLst>
  <p:sldIdLst>
    <p:sldId id="256" r:id="rId2"/>
    <p:sldId id="259" r:id="rId3"/>
    <p:sldId id="350" r:id="rId4"/>
    <p:sldId id="351" r:id="rId5"/>
    <p:sldId id="349" r:id="rId6"/>
    <p:sldId id="325" r:id="rId7"/>
    <p:sldId id="326" r:id="rId8"/>
    <p:sldId id="324" r:id="rId9"/>
    <p:sldId id="327" r:id="rId10"/>
    <p:sldId id="329" r:id="rId11"/>
    <p:sldId id="348" r:id="rId12"/>
    <p:sldId id="328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8" r:id="rId21"/>
    <p:sldId id="32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54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5C928-559B-894D-8933-A6B57D1BBF34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6717-3C92-EC43-AF8F-7319F826A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72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87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65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18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053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45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16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06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240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16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09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4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1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99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4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53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35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1249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4967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67467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594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8771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8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1497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3382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6831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0.png"/><Relationship Id="rId4" Type="http://schemas.openxmlformats.org/officeDocument/2006/relationships/hyperlink" Target="http://www.mathssupport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0.png"/><Relationship Id="rId4" Type="http://schemas.openxmlformats.org/officeDocument/2006/relationships/image" Target="../media/image2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3914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conduct the </a:t>
            </a:r>
            <a:r>
              <a:rPr lang="en-US" sz="2800" dirty="0">
                <a:latin typeface="Symbol" panose="05050102010706020507" pitchFamily="18" charset="2"/>
              </a:rPr>
              <a:t>c</a:t>
            </a:r>
            <a:r>
              <a:rPr lang="en-US" sz="2800" baseline="30000" dirty="0">
                <a:latin typeface="Symbol" panose="05050102010706020507" pitchFamily="18" charset="2"/>
              </a:rPr>
              <a:t>2 </a:t>
            </a:r>
            <a:r>
              <a:rPr lang="en-US" dirty="0"/>
              <a:t>goodness of fit test to accept or reject a hypothesis.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Chi-squared (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Goodness of fit test</a:t>
            </a:r>
            <a:r>
              <a:rPr lang="en-US" baseline="30000" dirty="0"/>
              <a:t> </a:t>
            </a:r>
            <a:endParaRPr lang="en-US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8AC67CD9-1B44-4A9C-9DB3-80E426374B8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33260C8-A404-490E-A468-C4A5EF6707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FEF3E8-4C02-46F4-A0A6-B4283C20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89D8-2E67-4CE4-9980-4D205563606B}" type="datetime4">
              <a:rPr lang="en-US" smtClean="0"/>
              <a:t>August 13, 2023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9270462" y="615664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703F340-05C8-DE1F-8FAC-83F7F9DEC45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55458" y="3518108"/>
            <a:ext cx="1523154" cy="2967335"/>
          </a:xfrm>
          <a:prstGeom prst="rect">
            <a:avLst/>
          </a:prstGeom>
        </p:spPr>
      </p:pic>
      <p:sp>
        <p:nvSpPr>
          <p:cNvPr id="21" name="Text Box 4">
            <a:extLst>
              <a:ext uri="{FF2B5EF4-FFF2-40B4-BE49-F238E27FC236}">
                <a16:creationId xmlns:a16="http://schemas.microsoft.com/office/drawing/2014/main" id="{A2C6F906-B06E-F7AA-8FE1-F3C3B3695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2352824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We are going to use a Graphing display calculator to solve the problem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06A714BC-3D64-2610-ECC4-BD2481B4C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5458" y="3011329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D0013ACE-E0E6-04AA-B9F8-6DF0AD0C5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18795"/>
              </p:ext>
            </p:extLst>
          </p:nvPr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30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need the expected frequency.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E06F7-C240-21E7-612B-5B977DAF74EF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768A01-0C69-DD60-412F-98BE5CAEC7D0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8CE177-321B-84EB-77DC-DB655B1D360E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FE3C05-2B69-56A7-AFDD-CCFE708F7D43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701B1A-ED43-DDE8-94B9-E5FAA7C0B42F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A85F4C-1C9C-73B2-53F4-C23DCBF7AFDC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FE2491-E554-B5E1-69B4-11A1CCCCEC4E}"/>
              </a:ext>
            </a:extLst>
          </p:cNvPr>
          <p:cNvSpPr/>
          <p:nvPr/>
        </p:nvSpPr>
        <p:spPr>
          <a:xfrm>
            <a:off x="598394" y="2916072"/>
            <a:ext cx="3045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GDC.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D9ED636-0624-6CD2-33E4-48A6431266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0558" y="2850372"/>
            <a:ext cx="3009900" cy="32385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667E2B4-DBDE-4EDC-E5D7-69583E61FD7F}"/>
              </a:ext>
            </a:extLst>
          </p:cNvPr>
          <p:cNvSpPr/>
          <p:nvPr/>
        </p:nvSpPr>
        <p:spPr>
          <a:xfrm>
            <a:off x="3113443" y="2901502"/>
            <a:ext cx="13851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2C469A-7ADC-9E66-6FAF-0A913CD786EE}"/>
              </a:ext>
            </a:extLst>
          </p:cNvPr>
          <p:cNvSpPr/>
          <p:nvPr/>
        </p:nvSpPr>
        <p:spPr>
          <a:xfrm>
            <a:off x="4498594" y="2927297"/>
            <a:ext cx="1866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308690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2" grpId="0"/>
      <p:bldP spid="13" grpId="0"/>
      <p:bldP spid="14" grpId="0"/>
      <p:bldP spid="15" grpId="0"/>
      <p:bldP spid="16" grpId="0"/>
      <p:bldP spid="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50A88E9F-F869-0283-1DF3-4378094C1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033" y="2847602"/>
            <a:ext cx="3019425" cy="3219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the frequencies in List 1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FE2491-E554-B5E1-69B4-11A1CCCCEC4E}"/>
              </a:ext>
            </a:extLst>
          </p:cNvPr>
          <p:cNvSpPr/>
          <p:nvPr/>
        </p:nvSpPr>
        <p:spPr>
          <a:xfrm>
            <a:off x="598394" y="2916072"/>
            <a:ext cx="54226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frequencies expected in List 2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23619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2614C11-6001-B1C1-A8EF-FE2D5650E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032" y="2869421"/>
            <a:ext cx="3019425" cy="3209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F3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B72D3C-B217-1768-8406-C7F45E0C5311}"/>
              </a:ext>
            </a:extLst>
          </p:cNvPr>
          <p:cNvSpPr/>
          <p:nvPr/>
        </p:nvSpPr>
        <p:spPr>
          <a:xfrm>
            <a:off x="2143668" y="2460326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10048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9AD34CE-DD94-F230-4B0E-66FFBCA4F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607" y="2869422"/>
            <a:ext cx="2990850" cy="3219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F3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B72D3C-B217-1768-8406-C7F45E0C5311}"/>
              </a:ext>
            </a:extLst>
          </p:cNvPr>
          <p:cNvSpPr/>
          <p:nvPr/>
        </p:nvSpPr>
        <p:spPr>
          <a:xfrm>
            <a:off x="2143668" y="2460326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Chi</a:t>
            </a:r>
          </a:p>
        </p:txBody>
      </p:sp>
    </p:spTree>
    <p:extLst>
      <p:ext uri="{BB962C8B-B14F-4D97-AF65-F5344CB8AC3E}">
        <p14:creationId xmlns:p14="http://schemas.microsoft.com/office/powerpoint/2010/main" val="34144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5ED5B2A-611B-B45C-D234-6042F8889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607" y="2878947"/>
            <a:ext cx="2990850" cy="3209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F1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B72D3C-B217-1768-8406-C7F45E0C5311}"/>
              </a:ext>
            </a:extLst>
          </p:cNvPr>
          <p:cNvSpPr/>
          <p:nvPr/>
        </p:nvSpPr>
        <p:spPr>
          <a:xfrm>
            <a:off x="2143668" y="2460326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GOF</a:t>
            </a:r>
          </a:p>
        </p:txBody>
      </p:sp>
    </p:spTree>
    <p:extLst>
      <p:ext uri="{BB962C8B-B14F-4D97-AF65-F5344CB8AC3E}">
        <p14:creationId xmlns:p14="http://schemas.microsoft.com/office/powerpoint/2010/main" val="234867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80D6BF3-5E6F-FA17-F0B3-46E42B774F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0081" y="2916941"/>
            <a:ext cx="2981325" cy="3219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54226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Make sure that Observed : List 1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B72D3C-B217-1768-8406-C7F45E0C5311}"/>
              </a:ext>
            </a:extLst>
          </p:cNvPr>
          <p:cNvSpPr/>
          <p:nvPr/>
        </p:nvSpPr>
        <p:spPr>
          <a:xfrm>
            <a:off x="542065" y="2940914"/>
            <a:ext cx="4437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Expected: List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8076CA-542F-D51F-78E3-C11F89E58B63}"/>
              </a:ext>
            </a:extLst>
          </p:cNvPr>
          <p:cNvSpPr/>
          <p:nvPr/>
        </p:nvSpPr>
        <p:spPr>
          <a:xfrm>
            <a:off x="4164037" y="3028005"/>
            <a:ext cx="2287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+mn-lt"/>
              </a:rPr>
              <a:t>df</a:t>
            </a:r>
            <a:r>
              <a:rPr lang="en-US" sz="2000" dirty="0">
                <a:latin typeface="+mn-lt"/>
              </a:rPr>
              <a:t> = 6 – 1 = 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AA1302-3F89-B3E2-062C-08DE262FBFBA}"/>
              </a:ext>
            </a:extLst>
          </p:cNvPr>
          <p:cNvSpPr/>
          <p:nvPr/>
        </p:nvSpPr>
        <p:spPr>
          <a:xfrm>
            <a:off x="4164036" y="3501196"/>
            <a:ext cx="10601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EXE</a:t>
            </a:r>
          </a:p>
        </p:txBody>
      </p:sp>
    </p:spTree>
    <p:extLst>
      <p:ext uri="{BB962C8B-B14F-4D97-AF65-F5344CB8AC3E}">
        <p14:creationId xmlns:p14="http://schemas.microsoft.com/office/powerpoint/2010/main" val="77989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4FA2DEE-5A4C-D3AC-CD6D-429AD9E8CE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032" y="2870265"/>
            <a:ext cx="3009900" cy="3228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/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/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22.24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blipFill>
                <a:blip r:embed="rId5"/>
                <a:stretch>
                  <a:fillRect t="-2817" b="-22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C57473AC-1E86-9201-F109-4F6E445C07EC}"/>
              </a:ext>
            </a:extLst>
          </p:cNvPr>
          <p:cNvSpPr/>
          <p:nvPr/>
        </p:nvSpPr>
        <p:spPr>
          <a:xfrm>
            <a:off x="4164036" y="4538398"/>
            <a:ext cx="2287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cs typeface="Times New Roman" panose="02020603050405020304" pitchFamily="18" charset="0"/>
              </a:rPr>
              <a:t> = 4.7135</a:t>
            </a:r>
            <a:r>
              <a:rPr lang="en-US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×10</a:t>
            </a:r>
            <a:r>
              <a:rPr lang="en-US" sz="2000" baseline="30000" dirty="0">
                <a:ea typeface="Cambria Math" panose="02040503050406030204" pitchFamily="18" charset="0"/>
                <a:cs typeface="Times New Roman" panose="02020603050405020304" pitchFamily="18" charset="0"/>
              </a:rPr>
              <a:t>-4</a:t>
            </a:r>
            <a:endParaRPr lang="en-US" sz="2000" baseline="30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4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/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/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22.24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blipFill>
                <a:blip r:embed="rId4"/>
                <a:stretch>
                  <a:fillRect t="-2817" b="-22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C57473AC-1E86-9201-F109-4F6E445C07EC}"/>
              </a:ext>
            </a:extLst>
          </p:cNvPr>
          <p:cNvSpPr/>
          <p:nvPr/>
        </p:nvSpPr>
        <p:spPr>
          <a:xfrm>
            <a:off x="4164036" y="4538398"/>
            <a:ext cx="2287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cs typeface="Times New Roman" panose="02020603050405020304" pitchFamily="18" charset="0"/>
              </a:rPr>
              <a:t> = 4.7135</a:t>
            </a:r>
            <a:r>
              <a:rPr lang="en-US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×10</a:t>
            </a:r>
            <a:r>
              <a:rPr lang="en-US" sz="2000" baseline="30000" dirty="0">
                <a:ea typeface="Cambria Math" panose="02040503050406030204" pitchFamily="18" charset="0"/>
                <a:cs typeface="Times New Roman" panose="02020603050405020304" pitchFamily="18" charset="0"/>
              </a:rPr>
              <a:t>-4</a:t>
            </a:r>
            <a:endParaRPr lang="en-US" sz="2000" baseline="30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8BBC14-306C-7297-4578-8ECB0917D3E3}"/>
                  </a:ext>
                </a:extLst>
              </p:cNvPr>
              <p:cNvSpPr txBox="1"/>
              <p:nvPr/>
            </p:nvSpPr>
            <p:spPr>
              <a:xfrm>
                <a:off x="4795636" y="5398358"/>
                <a:ext cx="1696529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cs typeface="Times New Roman" panose="02020603050405020304" pitchFamily="18" charset="0"/>
                  </a:rPr>
                  <a:t>&lt;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8BBC14-306C-7297-4578-8ECB0917D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36" y="5398358"/>
                <a:ext cx="1696529" cy="453137"/>
              </a:xfrm>
              <a:prstGeom prst="rect">
                <a:avLst/>
              </a:prstGeom>
              <a:blipFill>
                <a:blip r:embed="rId5"/>
                <a:stretch>
                  <a:fillRect l="-1079" t="-5405" b="-25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647B82-C83D-E7EB-81EA-81689714AD02}"/>
                  </a:ext>
                </a:extLst>
              </p:cNvPr>
              <p:cNvSpPr txBox="1"/>
              <p:nvPr/>
            </p:nvSpPr>
            <p:spPr>
              <a:xfrm>
                <a:off x="4778383" y="5878766"/>
                <a:ext cx="1696529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cs typeface="Times New Roman" panose="02020603050405020304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647B82-C83D-E7EB-81EA-81689714A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83" y="5878766"/>
                <a:ext cx="1696529" cy="453137"/>
              </a:xfrm>
              <a:prstGeom prst="rect">
                <a:avLst/>
              </a:prstGeom>
              <a:blipFill>
                <a:blip r:embed="rId6"/>
                <a:stretch>
                  <a:fillRect l="-1079" t="-2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D477EBF6-BC9D-B055-C552-3FAAD45C1FFF}"/>
              </a:ext>
            </a:extLst>
          </p:cNvPr>
          <p:cNvSpPr/>
          <p:nvPr/>
        </p:nvSpPr>
        <p:spPr>
          <a:xfrm>
            <a:off x="6727144" y="5531369"/>
            <a:ext cx="2112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Reject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DB19A9-9603-2DFA-42DF-27DE425BCC69}"/>
              </a:ext>
            </a:extLst>
          </p:cNvPr>
          <p:cNvSpPr/>
          <p:nvPr/>
        </p:nvSpPr>
        <p:spPr>
          <a:xfrm>
            <a:off x="6709892" y="6014523"/>
            <a:ext cx="2044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Accept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E570E9-6479-9B8B-DD14-B4BD2471ECD4}"/>
              </a:ext>
            </a:extLst>
          </p:cNvPr>
          <p:cNvSpPr/>
          <p:nvPr/>
        </p:nvSpPr>
        <p:spPr>
          <a:xfrm>
            <a:off x="4285481" y="5532216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F8BA621-9452-1156-2A8C-444C7E3038F5}"/>
              </a:ext>
            </a:extLst>
          </p:cNvPr>
          <p:cNvSpPr/>
          <p:nvPr/>
        </p:nvSpPr>
        <p:spPr>
          <a:xfrm>
            <a:off x="4275279" y="5973861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1609FC-DA13-E6BC-B75B-2C4D14729507}"/>
              </a:ext>
            </a:extLst>
          </p:cNvPr>
          <p:cNvSpPr/>
          <p:nvPr/>
        </p:nvSpPr>
        <p:spPr>
          <a:xfrm>
            <a:off x="4582202" y="4909422"/>
            <a:ext cx="3045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Using  the </a:t>
            </a:r>
            <a:r>
              <a:rPr lang="en-US" sz="2400" i="1" dirty="0">
                <a:cs typeface="Times New Roman" panose="02020603050405020304" pitchFamily="18" charset="0"/>
              </a:rPr>
              <a:t>p</a:t>
            </a:r>
            <a:r>
              <a:rPr lang="en-US" sz="2400" dirty="0">
                <a:latin typeface="+mn-lt"/>
              </a:rPr>
              <a:t>-value.</a:t>
            </a:r>
          </a:p>
        </p:txBody>
      </p:sp>
    </p:spTree>
    <p:extLst>
      <p:ext uri="{BB962C8B-B14F-4D97-AF65-F5344CB8AC3E}">
        <p14:creationId xmlns:p14="http://schemas.microsoft.com/office/powerpoint/2010/main" val="378885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5" grpId="0"/>
      <p:bldP spid="16" grpId="0"/>
      <p:bldP spid="17" grpId="0"/>
      <p:bldP spid="2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8283388" cy="680103"/>
          </a:xfrm>
        </p:spPr>
        <p:txBody>
          <a:bodyPr>
            <a:noAutofit/>
          </a:bodyPr>
          <a:lstStyle/>
          <a:p>
            <a:r>
              <a:rPr lang="en-US" sz="2400" dirty="0"/>
              <a:t>Summary of the </a:t>
            </a:r>
            <a:r>
              <a:rPr lang="el-GR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(chi-squared) Goodness of fit test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38614" y="740522"/>
            <a:ext cx="8275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en-US" b="1" dirty="0">
                <a:latin typeface="+mn-lt"/>
              </a:rPr>
              <a:t>Goodness of fit test procedure with critical values </a:t>
            </a:r>
            <a:endParaRPr lang="en-US" sz="2400" b="1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1: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2124222" y="1185110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null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+mn-lt"/>
              </a:rPr>
              <a:t> and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636E5D4-D406-2F5E-09AE-AF1F5330C55B}"/>
                  </a:ext>
                </a:extLst>
              </p:cNvPr>
              <p:cNvSpPr/>
              <p:nvPr/>
            </p:nvSpPr>
            <p:spPr>
              <a:xfrm>
                <a:off x="2205198" y="5028229"/>
                <a:ext cx="3797047" cy="481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Reject </a:t>
                </a:r>
                <a:r>
                  <a:rPr lang="en-US" i="1" dirty="0">
                    <a:cs typeface="Times New Roman" panose="02020603050405020304" pitchFamily="18" charset="0"/>
                  </a:rPr>
                  <a:t>H</a:t>
                </a:r>
                <a:r>
                  <a:rPr lang="en-US" baseline="-25000" dirty="0">
                    <a:cs typeface="Times New Roman" panose="02020603050405020304" pitchFamily="18" charset="0"/>
                  </a:rPr>
                  <a:t>0 </a:t>
                </a:r>
                <a:r>
                  <a:rPr lang="en-US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/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≥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𝑐𝑟𝑖𝑡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 </a:t>
                </a:r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636E5D4-D406-2F5E-09AE-AF1F5330C5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198" y="5028229"/>
                <a:ext cx="3797047" cy="481670"/>
              </a:xfrm>
              <a:prstGeom prst="rect">
                <a:avLst/>
              </a:prstGeom>
              <a:blipFill>
                <a:blip r:embed="rId4"/>
                <a:stretch>
                  <a:fillRect l="-2568" t="-6329" b="-291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E36AE7AE-0916-FAC0-ED88-D28CE7CC3538}"/>
              </a:ext>
            </a:extLst>
          </p:cNvPr>
          <p:cNvSpPr/>
          <p:nvPr/>
        </p:nvSpPr>
        <p:spPr>
          <a:xfrm>
            <a:off x="753586" y="201699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2: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9692763-FDFB-5A51-5713-CCEE722FF52B}"/>
              </a:ext>
            </a:extLst>
          </p:cNvPr>
          <p:cNvSpPr/>
          <p:nvPr/>
        </p:nvSpPr>
        <p:spPr>
          <a:xfrm>
            <a:off x="2124221" y="2028742"/>
            <a:ext cx="6710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significance level 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0EB387-11E7-4BE1-DDCD-98801B7A86EB}"/>
              </a:ext>
            </a:extLst>
          </p:cNvPr>
          <p:cNvSpPr/>
          <p:nvPr/>
        </p:nvSpPr>
        <p:spPr>
          <a:xfrm>
            <a:off x="754828" y="2519101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/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Calculate the value of the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test statistic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𝑜𝑏𝑠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𝑒𝑥𝑝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𝑒𝑥𝑝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  <a:blipFill>
                <a:blip r:embed="rId5"/>
                <a:stretch>
                  <a:fillRect l="-1455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A8D622CC-1651-3EB7-A503-00075BBD9BBE}"/>
              </a:ext>
            </a:extLst>
          </p:cNvPr>
          <p:cNvSpPr/>
          <p:nvPr/>
        </p:nvSpPr>
        <p:spPr>
          <a:xfrm>
            <a:off x="786393" y="3674128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4: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6BB5CF-8AB2-8061-233D-197579558CBB}"/>
              </a:ext>
            </a:extLst>
          </p:cNvPr>
          <p:cNvSpPr/>
          <p:nvPr/>
        </p:nvSpPr>
        <p:spPr>
          <a:xfrm>
            <a:off x="2157028" y="3686913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Find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degrees of freedom</a:t>
            </a:r>
          </a:p>
          <a:p>
            <a:r>
              <a:rPr lang="en-US" sz="2400" dirty="0" err="1">
                <a:cs typeface="Times New Roman" panose="02020603050405020304" pitchFamily="18" charset="0"/>
              </a:rPr>
              <a:t>df</a:t>
            </a:r>
            <a:r>
              <a:rPr lang="en-US" sz="2400" dirty="0"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+mn-lt"/>
                <a:cs typeface="Times New Roman" panose="02020603050405020304" pitchFamily="18" charset="0"/>
              </a:rPr>
              <a:t>number of categories </a:t>
            </a:r>
            <a:r>
              <a:rPr lang="en-US" sz="2400" dirty="0">
                <a:cs typeface="Times New Roman" panose="02020603050405020304" pitchFamily="18" charset="0"/>
              </a:rPr>
              <a:t>–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540F791-46DB-EB11-F036-29D70E3C1D5C}"/>
              </a:ext>
            </a:extLst>
          </p:cNvPr>
          <p:cNvSpPr/>
          <p:nvPr/>
        </p:nvSpPr>
        <p:spPr>
          <a:xfrm>
            <a:off x="800100" y="453142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32F015E-047A-C7DA-ABB8-6E0C40178844}"/>
                  </a:ext>
                </a:extLst>
              </p:cNvPr>
              <p:cNvSpPr/>
              <p:nvPr/>
            </p:nvSpPr>
            <p:spPr>
              <a:xfrm>
                <a:off x="2169494" y="4530332"/>
                <a:ext cx="6710289" cy="4883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Using </a:t>
                </a:r>
                <a:r>
                  <a:rPr lang="en-US" sz="2400" dirty="0" err="1">
                    <a:latin typeface="+mn-lt"/>
                  </a:rPr>
                  <a:t>df</a:t>
                </a:r>
                <a:r>
                  <a:rPr lang="en-US" sz="2400" dirty="0">
                    <a:latin typeface="+mn-lt"/>
                  </a:rPr>
                  <a:t> and </a:t>
                </a:r>
                <a:r>
                  <a:rPr lang="en-US" dirty="0">
                    <a:latin typeface="Symbol" panose="05050102010706020507" pitchFamily="18" charset="2"/>
                  </a:rPr>
                  <a:t>a </a:t>
                </a:r>
                <a:r>
                  <a:rPr lang="en-US" sz="2400" dirty="0">
                    <a:latin typeface="+mn-lt"/>
                  </a:rPr>
                  <a:t>find the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critical value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𝑟𝑖𝑡</m:t>
                        </m:r>
                      </m:sub>
                      <m:sup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32F015E-047A-C7DA-ABB8-6E0C40178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494" y="4530332"/>
                <a:ext cx="6710289" cy="488339"/>
              </a:xfrm>
              <a:prstGeom prst="rect">
                <a:avLst/>
              </a:prstGeom>
              <a:blipFill>
                <a:blip r:embed="rId6"/>
                <a:stretch>
                  <a:fillRect l="-1453" t="-7500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C6FEA2AE-67F6-1962-3B30-D6791DFE592E}"/>
              </a:ext>
            </a:extLst>
          </p:cNvPr>
          <p:cNvSpPr/>
          <p:nvPr/>
        </p:nvSpPr>
        <p:spPr>
          <a:xfrm>
            <a:off x="834562" y="5035126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6: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F67415D-C6A3-B8E0-1C45-A16A7E7BBD94}"/>
              </a:ext>
            </a:extLst>
          </p:cNvPr>
          <p:cNvSpPr/>
          <p:nvPr/>
        </p:nvSpPr>
        <p:spPr>
          <a:xfrm>
            <a:off x="834563" y="552901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7: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4685EC-C155-9067-F426-56BCF03AB2D1}"/>
              </a:ext>
            </a:extLst>
          </p:cNvPr>
          <p:cNvSpPr/>
          <p:nvPr/>
        </p:nvSpPr>
        <p:spPr>
          <a:xfrm>
            <a:off x="2205198" y="5525365"/>
            <a:ext cx="6347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Take your decision in the context of the problem. Write the conclusion in a sentence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222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6" grpId="0"/>
      <p:bldP spid="2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Forming a hypothesis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2608" y="784975"/>
            <a:ext cx="834486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Suppose you take a die and throw it 120 times so that the number of throws 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cs typeface="Times New Roman" panose="02020603050405020304" pitchFamily="18" charset="0"/>
              </a:rPr>
              <a:t> = 300</a:t>
            </a:r>
            <a:r>
              <a:rPr lang="en-US" sz="2200" dirty="0">
                <a:latin typeface="+mn-lt"/>
              </a:rPr>
              <a:t>. If the die is unbiased, you would in theory expect each of the numbers 1 to 6 to appear 50 times.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882" y="2710467"/>
            <a:ext cx="85299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Since you are taking a sample, it will be surprising if the observed frequency for each number were exactly 20.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2" y="3398303"/>
            <a:ext cx="85025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Suppose now that the die is biased, then, you would not expect the observed frequency of each number to be exactly 20.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537882" y="4143815"/>
            <a:ext cx="8502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What if you get these results: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576208" y="5390134"/>
            <a:ext cx="85025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How can you tell if the die is biased?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62F464A-7445-9A32-1F9A-BD6BBAB7C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3445"/>
              </p:ext>
            </p:extLst>
          </p:nvPr>
        </p:nvGraphicFramePr>
        <p:xfrm>
          <a:off x="1804125" y="4613673"/>
          <a:ext cx="6273075" cy="741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35315">
                  <a:extLst>
                    <a:ext uri="{9D8B030D-6E8A-4147-A177-3AD203B41FA5}">
                      <a16:colId xmlns:a16="http://schemas.microsoft.com/office/drawing/2014/main" val="20074889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25623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12076422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8764003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44669168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919986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79397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5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29151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87A1CC-ADDB-8339-A4B0-1125E1352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55704"/>
              </p:ext>
            </p:extLst>
          </p:nvPr>
        </p:nvGraphicFramePr>
        <p:xfrm>
          <a:off x="1690957" y="1986923"/>
          <a:ext cx="6273075" cy="741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35315">
                  <a:extLst>
                    <a:ext uri="{9D8B030D-6E8A-4147-A177-3AD203B41FA5}">
                      <a16:colId xmlns:a16="http://schemas.microsoft.com/office/drawing/2014/main" val="20074889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25623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12076422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8764003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44669168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919986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79397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5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29151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E62ED97-AF6E-7D25-DD5A-6E9D6E51CE6B}"/>
              </a:ext>
            </a:extLst>
          </p:cNvPr>
          <p:cNvSpPr/>
          <p:nvPr/>
        </p:nvSpPr>
        <p:spPr>
          <a:xfrm>
            <a:off x="576208" y="5872088"/>
            <a:ext cx="85025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Could these results come from a fair die?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8283388" cy="680103"/>
          </a:xfrm>
        </p:spPr>
        <p:txBody>
          <a:bodyPr>
            <a:noAutofit/>
          </a:bodyPr>
          <a:lstStyle/>
          <a:p>
            <a:r>
              <a:rPr lang="en-US" sz="2400" dirty="0"/>
              <a:t>Summary of the </a:t>
            </a:r>
            <a:r>
              <a:rPr lang="el-GR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(chi-squared) Goodness of fit test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38614" y="740522"/>
            <a:ext cx="8275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en-US" b="1" dirty="0">
                <a:latin typeface="+mn-lt"/>
              </a:rPr>
              <a:t>Goodness of fit test procedure with </a:t>
            </a:r>
            <a:r>
              <a:rPr lang="en-US" b="1" i="1" dirty="0">
                <a:cs typeface="Times New Roman" panose="02020603050405020304" pitchFamily="18" charset="0"/>
              </a:rPr>
              <a:t>p</a:t>
            </a:r>
            <a:r>
              <a:rPr lang="en-US" b="1" dirty="0">
                <a:latin typeface="+mn-lt"/>
              </a:rPr>
              <a:t>-values</a:t>
            </a:r>
            <a:endParaRPr lang="en-US" sz="2400" b="1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1: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2124222" y="1185110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null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+mn-lt"/>
              </a:rPr>
              <a:t> and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36E5D4-D406-2F5E-09AE-AF1F5330C55B}"/>
              </a:ext>
            </a:extLst>
          </p:cNvPr>
          <p:cNvSpPr/>
          <p:nvPr/>
        </p:nvSpPr>
        <p:spPr>
          <a:xfrm>
            <a:off x="2205198" y="5028229"/>
            <a:ext cx="47336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Reject </a:t>
            </a:r>
            <a:r>
              <a:rPr lang="en-US" i="1" dirty="0"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cs typeface="Times New Roman" panose="02020603050405020304" pitchFamily="18" charset="0"/>
              </a:rPr>
              <a:t>0 </a:t>
            </a:r>
            <a:r>
              <a:rPr lang="en-US" dirty="0">
                <a:latin typeface="+mn-lt"/>
              </a:rPr>
              <a:t>if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-value </a:t>
            </a:r>
            <a:r>
              <a:rPr lang="en-US" sz="2200" dirty="0">
                <a:cs typeface="Times New Roman" panose="02020603050405020304" pitchFamily="18" charset="0"/>
              </a:rPr>
              <a:t>≤ </a:t>
            </a:r>
            <a:r>
              <a:rPr lang="en-US" sz="2200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endParaRPr lang="en-US" dirty="0">
              <a:latin typeface="+mn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6AE7AE-0916-FAC0-ED88-D28CE7CC3538}"/>
              </a:ext>
            </a:extLst>
          </p:cNvPr>
          <p:cNvSpPr/>
          <p:nvPr/>
        </p:nvSpPr>
        <p:spPr>
          <a:xfrm>
            <a:off x="753586" y="201699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2: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9692763-FDFB-5A51-5713-CCEE722FF52B}"/>
              </a:ext>
            </a:extLst>
          </p:cNvPr>
          <p:cNvSpPr/>
          <p:nvPr/>
        </p:nvSpPr>
        <p:spPr>
          <a:xfrm>
            <a:off x="2124221" y="2028742"/>
            <a:ext cx="6710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significance level 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0EB387-11E7-4BE1-DDCD-98801B7A86EB}"/>
              </a:ext>
            </a:extLst>
          </p:cNvPr>
          <p:cNvSpPr/>
          <p:nvPr/>
        </p:nvSpPr>
        <p:spPr>
          <a:xfrm>
            <a:off x="754828" y="2519101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/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Calculate the value of the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test statistic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𝑜𝑏𝑠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𝑒𝑥𝑝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𝑒𝑥𝑝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  <a:blipFill>
                <a:blip r:embed="rId4"/>
                <a:stretch>
                  <a:fillRect l="-1455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A8D622CC-1651-3EB7-A503-00075BBD9BBE}"/>
              </a:ext>
            </a:extLst>
          </p:cNvPr>
          <p:cNvSpPr/>
          <p:nvPr/>
        </p:nvSpPr>
        <p:spPr>
          <a:xfrm>
            <a:off x="786393" y="3674128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4: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6BB5CF-8AB2-8061-233D-197579558CBB}"/>
              </a:ext>
            </a:extLst>
          </p:cNvPr>
          <p:cNvSpPr/>
          <p:nvPr/>
        </p:nvSpPr>
        <p:spPr>
          <a:xfrm>
            <a:off x="2157028" y="3686913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Find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degrees of freedom</a:t>
            </a:r>
          </a:p>
          <a:p>
            <a:r>
              <a:rPr lang="en-US" sz="2400" dirty="0" err="1">
                <a:cs typeface="Times New Roman" panose="02020603050405020304" pitchFamily="18" charset="0"/>
              </a:rPr>
              <a:t>df</a:t>
            </a:r>
            <a:r>
              <a:rPr lang="en-US" sz="2400" dirty="0"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+mn-lt"/>
                <a:cs typeface="Times New Roman" panose="02020603050405020304" pitchFamily="18" charset="0"/>
              </a:rPr>
              <a:t>number of categories </a:t>
            </a:r>
            <a:r>
              <a:rPr lang="en-US" sz="2400" dirty="0">
                <a:cs typeface="Times New Roman" panose="02020603050405020304" pitchFamily="18" charset="0"/>
              </a:rPr>
              <a:t>–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540F791-46DB-EB11-F036-29D70E3C1D5C}"/>
              </a:ext>
            </a:extLst>
          </p:cNvPr>
          <p:cNvSpPr/>
          <p:nvPr/>
        </p:nvSpPr>
        <p:spPr>
          <a:xfrm>
            <a:off x="800100" y="453142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5: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32F015E-047A-C7DA-ABB8-6E0C40178844}"/>
              </a:ext>
            </a:extLst>
          </p:cNvPr>
          <p:cNvSpPr/>
          <p:nvPr/>
        </p:nvSpPr>
        <p:spPr>
          <a:xfrm>
            <a:off x="2169494" y="4530332"/>
            <a:ext cx="6710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GDC to find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p-value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6FEA2AE-67F6-1962-3B30-D6791DFE592E}"/>
              </a:ext>
            </a:extLst>
          </p:cNvPr>
          <p:cNvSpPr/>
          <p:nvPr/>
        </p:nvSpPr>
        <p:spPr>
          <a:xfrm>
            <a:off x="834562" y="5035126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6: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F67415D-C6A3-B8E0-1C45-A16A7E7BBD94}"/>
              </a:ext>
            </a:extLst>
          </p:cNvPr>
          <p:cNvSpPr/>
          <p:nvPr/>
        </p:nvSpPr>
        <p:spPr>
          <a:xfrm>
            <a:off x="834563" y="552901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7: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4685EC-C155-9067-F426-56BCF03AB2D1}"/>
              </a:ext>
            </a:extLst>
          </p:cNvPr>
          <p:cNvSpPr/>
          <p:nvPr/>
        </p:nvSpPr>
        <p:spPr>
          <a:xfrm>
            <a:off x="2205198" y="5525365"/>
            <a:ext cx="6347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Take your decision in the context of the problem. Write the conclusion in a sentence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063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6" grpId="0"/>
      <p:bldP spid="2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Forming a hypothesis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2608" y="689832"/>
            <a:ext cx="83448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Taking the results of the experiment with a die, together with the expected frequencies, we get:</a:t>
            </a:r>
          </a:p>
        </p:txBody>
      </p:sp>
      <p:sp>
        <p:nvSpPr>
          <p:cNvPr id="6" name="Rectangle 5"/>
          <p:cNvSpPr/>
          <p:nvPr/>
        </p:nvSpPr>
        <p:spPr>
          <a:xfrm>
            <a:off x="512608" y="2608873"/>
            <a:ext cx="85299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We can form a hypothesis that </a:t>
            </a:r>
            <a:r>
              <a:rPr lang="en-GB" sz="2000" i="1" dirty="0">
                <a:latin typeface="+mn-lt"/>
              </a:rPr>
              <a:t>the observed distribution does not differ from a theoretical one</a:t>
            </a:r>
            <a:r>
              <a:rPr lang="en-GB" sz="2000" dirty="0">
                <a:latin typeface="+mn-lt"/>
              </a:rPr>
              <a:t>, and that any differences are due to natural variations.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12608" y="3542520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Because this statement assumes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it is called 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null hypothesis</a:t>
            </a:r>
            <a:r>
              <a:rPr lang="en-US" sz="2000" dirty="0">
                <a:latin typeface="+mn-lt"/>
              </a:rPr>
              <a:t>.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512608" y="4227238"/>
            <a:ext cx="8502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+mn-lt"/>
              </a:rPr>
              <a:t>is that </a:t>
            </a:r>
            <a:r>
              <a:rPr lang="en-US" sz="2000" i="1" dirty="0">
                <a:latin typeface="+mn-lt"/>
              </a:rPr>
              <a:t>the observed distribution does differ from the theoretical one </a:t>
            </a:r>
            <a:r>
              <a:rPr lang="en-US" sz="2000" dirty="0">
                <a:latin typeface="+mn-lt"/>
              </a:rPr>
              <a:t>and that any differences are due to not only natural variations but the bias of the die as well.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7650460"/>
                  </p:ext>
                </p:extLst>
              </p:nvPr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Expected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Observed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7650460"/>
                  </p:ext>
                </p:extLst>
              </p:nvPr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869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101563" r="-141765" b="-12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211475" r="-141765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A7820792-43DC-1246-FB8B-7A786A7F1F8C}"/>
              </a:ext>
            </a:extLst>
          </p:cNvPr>
          <p:cNvSpPr/>
          <p:nvPr/>
        </p:nvSpPr>
        <p:spPr>
          <a:xfrm>
            <a:off x="430306" y="5495337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between the observed end the expected frequencies. 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CF67C7-E047-CE81-BC51-2440408F1D1A}"/>
              </a:ext>
            </a:extLst>
          </p:cNvPr>
          <p:cNvSpPr/>
          <p:nvPr/>
        </p:nvSpPr>
        <p:spPr>
          <a:xfrm>
            <a:off x="433750" y="6164749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 difference </a:t>
            </a:r>
            <a:r>
              <a:rPr lang="en-US" sz="2000" dirty="0">
                <a:latin typeface="+mn-lt"/>
              </a:rPr>
              <a:t>between them.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D7AF82-D366-91A4-DF27-066A6C39ACE8}"/>
              </a:ext>
            </a:extLst>
          </p:cNvPr>
          <p:cNvSpPr/>
          <p:nvPr/>
        </p:nvSpPr>
        <p:spPr>
          <a:xfrm>
            <a:off x="433750" y="5148795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  <a:cs typeface="Times New Roman" panose="02020603050405020304" pitchFamily="18" charset="0"/>
              </a:rPr>
              <a:t>The hypotheses that we could investigate are:</a:t>
            </a:r>
          </a:p>
        </p:txBody>
      </p:sp>
    </p:spTree>
    <p:extLst>
      <p:ext uri="{BB962C8B-B14F-4D97-AF65-F5344CB8AC3E}">
        <p14:creationId xmlns:p14="http://schemas.microsoft.com/office/powerpoint/2010/main" val="287694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7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Forming a hypothesis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2608" y="689832"/>
            <a:ext cx="83448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Taking the results of the experiment with a die, together with the expected frequencies, we get:</a:t>
            </a:r>
          </a:p>
        </p:txBody>
      </p:sp>
      <p:sp>
        <p:nvSpPr>
          <p:cNvPr id="6" name="Rectangle 5"/>
          <p:cNvSpPr/>
          <p:nvPr/>
        </p:nvSpPr>
        <p:spPr>
          <a:xfrm>
            <a:off x="512608" y="2608873"/>
            <a:ext cx="85299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We can form a hypothesis that </a:t>
            </a:r>
            <a:r>
              <a:rPr lang="en-GB" sz="2000" i="1" dirty="0">
                <a:latin typeface="+mn-lt"/>
              </a:rPr>
              <a:t>the observed distribution does not differ from a theoretical one</a:t>
            </a:r>
            <a:r>
              <a:rPr lang="en-GB" sz="2000" dirty="0">
                <a:latin typeface="+mn-lt"/>
              </a:rPr>
              <a:t>, and that any differences are due to natural variations.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12608" y="3542520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Because this statement assumes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it is called 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null hypothesis</a:t>
            </a:r>
            <a:r>
              <a:rPr lang="en-US" sz="2000" dirty="0">
                <a:latin typeface="+mn-lt"/>
              </a:rPr>
              <a:t>.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512608" y="4227238"/>
            <a:ext cx="8502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+mn-lt"/>
              </a:rPr>
              <a:t>is that </a:t>
            </a:r>
            <a:r>
              <a:rPr lang="en-US" sz="2000" i="1" dirty="0">
                <a:latin typeface="+mn-lt"/>
              </a:rPr>
              <a:t>the observed distribution does differ from the theoretical one </a:t>
            </a:r>
            <a:r>
              <a:rPr lang="en-US" sz="2000" dirty="0">
                <a:latin typeface="+mn-lt"/>
              </a:rPr>
              <a:t>and that any differences are due to not only natural variations but the bias of the die as well.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Expected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Observed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869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101563" r="-141765" b="-12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211475" r="-141765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A7820792-43DC-1246-FB8B-7A786A7F1F8C}"/>
              </a:ext>
            </a:extLst>
          </p:cNvPr>
          <p:cNvSpPr/>
          <p:nvPr/>
        </p:nvSpPr>
        <p:spPr>
          <a:xfrm>
            <a:off x="430306" y="5495337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between the observed end the expected frequencies. 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CF67C7-E047-CE81-BC51-2440408F1D1A}"/>
              </a:ext>
            </a:extLst>
          </p:cNvPr>
          <p:cNvSpPr/>
          <p:nvPr/>
        </p:nvSpPr>
        <p:spPr>
          <a:xfrm>
            <a:off x="433750" y="6164749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 difference </a:t>
            </a:r>
            <a:r>
              <a:rPr lang="en-US" sz="2000" dirty="0">
                <a:latin typeface="+mn-lt"/>
              </a:rPr>
              <a:t>between them.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D7AF82-D366-91A4-DF27-066A6C39ACE8}"/>
              </a:ext>
            </a:extLst>
          </p:cNvPr>
          <p:cNvSpPr/>
          <p:nvPr/>
        </p:nvSpPr>
        <p:spPr>
          <a:xfrm>
            <a:off x="433750" y="5148795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  <a:cs typeface="Times New Roman" panose="02020603050405020304" pitchFamily="18" charset="0"/>
              </a:rPr>
              <a:t>The hypotheses that we could investigate are:</a:t>
            </a:r>
          </a:p>
        </p:txBody>
      </p:sp>
    </p:spTree>
    <p:extLst>
      <p:ext uri="{BB962C8B-B14F-4D97-AF65-F5344CB8AC3E}">
        <p14:creationId xmlns:p14="http://schemas.microsoft.com/office/powerpoint/2010/main" val="238316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7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hypothesis test we studied before consider a population mean.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882" y="1537443"/>
            <a:ext cx="8529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can also consider claims about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population proportions</a:t>
            </a:r>
            <a:r>
              <a:rPr lang="en-GB" sz="2400" dirty="0">
                <a:latin typeface="+mn-lt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882" y="1996950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52854" y="2401790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52854" y="2791853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3869581" y="3196693"/>
            <a:ext cx="4950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Since the frequencies are quite different, Ryan claims that his die is biased.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3810897" y="4397022"/>
            <a:ext cx="50095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will study the 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(chi-squared)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Goodness of fit test and </a:t>
            </a:r>
            <a:r>
              <a:rPr lang="en-US" sz="2400" dirty="0">
                <a:latin typeface="+mn-lt"/>
              </a:rPr>
              <a:t>see how it can be used to test hypotheses about population proportions</a:t>
            </a:r>
          </a:p>
        </p:txBody>
      </p:sp>
    </p:spTree>
    <p:extLst>
      <p:ext uri="{BB962C8B-B14F-4D97-AF65-F5344CB8AC3E}">
        <p14:creationId xmlns:p14="http://schemas.microsoft.com/office/powerpoint/2010/main" val="37458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2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753587" y="1943592"/>
            <a:ext cx="8066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Since the frequencies are quite different, Ryan claims that his die is biased.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753587" y="2660131"/>
            <a:ext cx="82403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Ryan’s die, suppose we let </a:t>
            </a:r>
            <a:r>
              <a:rPr lang="en-US" sz="2400" i="1" dirty="0">
                <a:cs typeface="Times New Roman" panose="02020603050405020304" pitchFamily="18" charset="0"/>
              </a:rPr>
              <a:t>p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 be the probability of rolling a </a:t>
            </a:r>
            <a:r>
              <a:rPr lang="en-US" sz="24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,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baseline="-25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+mn-lt"/>
              </a:rPr>
              <a:t> be the probability of rolling a </a:t>
            </a:r>
            <a:r>
              <a:rPr lang="en-US" sz="24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+mn-lt"/>
              </a:rPr>
              <a:t>, and so 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/>
              <p:nvPr/>
            </p:nvSpPr>
            <p:spPr>
              <a:xfrm>
                <a:off x="3657600" y="3407713"/>
                <a:ext cx="5261317" cy="14521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Our null hypothesis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0</a:t>
                </a:r>
                <a:r>
                  <a:rPr lang="en-US" sz="2000" dirty="0">
                    <a:latin typeface="+mn-lt"/>
                  </a:rPr>
                  <a:t> is that the die is fair. If this is the case, then each number is equally likely to occur on each roll. We therefore have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0</a:t>
                </a:r>
                <a:r>
                  <a:rPr lang="en-US" sz="2000" dirty="0">
                    <a:cs typeface="Times New Roman" panose="02020603050405020304" pitchFamily="18" charset="0"/>
                  </a:rPr>
                  <a:t>:</a:t>
                </a:r>
                <a:r>
                  <a:rPr lang="en-US" sz="2000" dirty="0">
                    <a:latin typeface="+mn-lt"/>
                  </a:rPr>
                  <a:t>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1 </a:t>
                </a:r>
                <a:r>
                  <a:rPr lang="en-US" sz="20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>
                    <a:latin typeface="+mn-lt"/>
                  </a:rPr>
                  <a:t>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2 </a:t>
                </a:r>
                <a:r>
                  <a:rPr lang="en-US" sz="20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/>
                  <a:t>, …,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6 </a:t>
                </a:r>
                <a:r>
                  <a:rPr lang="en-US" sz="20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/>
                  <a:t>,</a:t>
                </a:r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407713"/>
                <a:ext cx="5261317" cy="1452192"/>
              </a:xfrm>
              <a:prstGeom prst="rect">
                <a:avLst/>
              </a:prstGeom>
              <a:blipFill>
                <a:blip r:embed="rId4"/>
                <a:stretch>
                  <a:fillRect l="-1159" t="-2101" r="-1275" b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79D399-F4DD-4805-A959-CDCA0F20D480}"/>
                  </a:ext>
                </a:extLst>
              </p:cNvPr>
              <p:cNvSpPr/>
              <p:nvPr/>
            </p:nvSpPr>
            <p:spPr>
              <a:xfrm>
                <a:off x="3671669" y="4765925"/>
                <a:ext cx="5396131" cy="1759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Our alternative hypothesis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0</a:t>
                </a:r>
                <a:r>
                  <a:rPr lang="en-US" sz="2000" dirty="0">
                    <a:latin typeface="+mn-lt"/>
                  </a:rPr>
                  <a:t> is that the die is not fair. If this is the case, then at least one outcome has a probability which is different from the others. We therefore have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cs typeface="Times New Roman" panose="02020603050405020304" pitchFamily="18" charset="0"/>
                  </a:rPr>
                  <a:t>: at least one of</a:t>
                </a:r>
                <a:r>
                  <a:rPr lang="en-US" sz="2000" dirty="0">
                    <a:latin typeface="+mn-lt"/>
                  </a:rPr>
                  <a:t>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+mn-lt"/>
                  </a:rPr>
                  <a:t>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sz="2000" dirty="0"/>
                  <a:t>, …,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6 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≠</a:t>
                </a:r>
                <a:r>
                  <a:rPr lang="en-US" sz="20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/>
                  <a:t>,</a:t>
                </a:r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79D399-F4DD-4805-A959-CDCA0F20D4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669" y="4765925"/>
                <a:ext cx="5396131" cy="1759969"/>
              </a:xfrm>
              <a:prstGeom prst="rect">
                <a:avLst/>
              </a:prstGeom>
              <a:blipFill>
                <a:blip r:embed="rId5"/>
                <a:stretch>
                  <a:fillRect l="-1129" t="-2076" r="-2032" b="-13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07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753587" y="1943592"/>
            <a:ext cx="8066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are going to test the hypothesis at a significance level of 5%.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580085" y="2660131"/>
            <a:ext cx="8413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In our study of probability, we calculated the number of times we expect an event to occur given its theoretical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/>
              <p:nvPr/>
            </p:nvSpPr>
            <p:spPr>
              <a:xfrm>
                <a:off x="3657600" y="3407713"/>
                <a:ext cx="5261317" cy="11444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For example, if Ryan’s die was fair we would expect to see 300 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>
                    <a:latin typeface="+mn-lt"/>
                  </a:rPr>
                  <a:t> </a:t>
                </a:r>
                <a:r>
                  <a:rPr lang="en-US" sz="2000" dirty="0">
                    <a:cs typeface="Times New Roman" panose="02020603050405020304" pitchFamily="18" charset="0"/>
                  </a:rPr>
                  <a:t>=</a:t>
                </a:r>
                <a:r>
                  <a:rPr lang="en-US" sz="2000" dirty="0">
                    <a:latin typeface="+mn-lt"/>
                  </a:rPr>
                  <a:t> 50 of each number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407713"/>
                <a:ext cx="5261317" cy="1144416"/>
              </a:xfrm>
              <a:prstGeom prst="rect">
                <a:avLst/>
              </a:prstGeom>
              <a:blipFill>
                <a:blip r:embed="rId4"/>
                <a:stretch>
                  <a:fillRect l="-1159" t="-2660" b="-79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9879D399-F4DD-4805-A959-CDCA0F20D480}"/>
              </a:ext>
            </a:extLst>
          </p:cNvPr>
          <p:cNvSpPr/>
          <p:nvPr/>
        </p:nvSpPr>
        <p:spPr>
          <a:xfrm>
            <a:off x="3657600" y="4455125"/>
            <a:ext cx="53961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are therefore interested in how the observed frequencies differ from their expected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/>
              <p:nvPr/>
            </p:nvSpPr>
            <p:spPr>
              <a:xfrm>
                <a:off x="3657600" y="5803653"/>
                <a:ext cx="3349352" cy="975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𝑜𝑏𝑠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𝑒𝑥𝑝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803653"/>
                <a:ext cx="3349352" cy="975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78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2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/>
              <p:nvPr/>
            </p:nvSpPr>
            <p:spPr>
              <a:xfrm>
                <a:off x="580085" y="1959063"/>
                <a:ext cx="8413860" cy="4762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+mn-lt"/>
                  </a:rPr>
                  <a:t>So, to calculate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we will use the table with more columns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85" y="1959063"/>
                <a:ext cx="8413860" cy="476284"/>
              </a:xfrm>
              <a:prstGeom prst="rect">
                <a:avLst/>
              </a:prstGeom>
              <a:blipFill>
                <a:blip r:embed="rId4"/>
                <a:stretch>
                  <a:fillRect l="-942" b="-243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/>
              <p:nvPr/>
            </p:nvSpPr>
            <p:spPr>
              <a:xfrm>
                <a:off x="5950634" y="164418"/>
                <a:ext cx="3349352" cy="975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𝑜𝑏𝑠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𝑒𝑥𝑝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634" y="164418"/>
                <a:ext cx="3349352" cy="975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C585191-2C9F-FE83-7C0C-C88C3185AA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1058952"/>
                  </p:ext>
                </p:extLst>
              </p:nvPr>
            </p:nvGraphicFramePr>
            <p:xfrm>
              <a:off x="326072" y="2792470"/>
              <a:ext cx="7509632" cy="32683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17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364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41010">
                      <a:extLst>
                        <a:ext uri="{9D8B030D-6E8A-4147-A177-3AD203B41FA5}">
                          <a16:colId xmlns:a16="http://schemas.microsoft.com/office/drawing/2014/main" val="3242491239"/>
                        </a:ext>
                      </a:extLst>
                    </a:gridCol>
                    <a:gridCol w="1223889">
                      <a:extLst>
                        <a:ext uri="{9D8B030D-6E8A-4147-A177-3AD203B41FA5}">
                          <a16:colId xmlns:a16="http://schemas.microsoft.com/office/drawing/2014/main" val="1201382703"/>
                        </a:ext>
                      </a:extLst>
                    </a:gridCol>
                    <a:gridCol w="1378634">
                      <a:extLst>
                        <a:ext uri="{9D8B030D-6E8A-4147-A177-3AD203B41FA5}">
                          <a16:colId xmlns:a16="http://schemas.microsoft.com/office/drawing/2014/main" val="2692106247"/>
                        </a:ext>
                      </a:extLst>
                    </a:gridCol>
                    <a:gridCol w="1350498">
                      <a:extLst>
                        <a:ext uri="{9D8B030D-6E8A-4147-A177-3AD203B41FA5}">
                          <a16:colId xmlns:a16="http://schemas.microsoft.com/office/drawing/2014/main" val="3530602779"/>
                        </a:ext>
                      </a:extLst>
                    </a:gridCol>
                  </a:tblGrid>
                  <a:tr h="4728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Number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US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8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𝑜𝑏𝑠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𝑒𝑥𝑝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𝑒𝑥𝑝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0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5918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400494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3472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C585191-2C9F-FE83-7C0C-C88C3185AA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1058952"/>
                  </p:ext>
                </p:extLst>
              </p:nvPr>
            </p:nvGraphicFramePr>
            <p:xfrm>
              <a:off x="326072" y="2792470"/>
              <a:ext cx="7509632" cy="32683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17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364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41010">
                      <a:extLst>
                        <a:ext uri="{9D8B030D-6E8A-4147-A177-3AD203B41FA5}">
                          <a16:colId xmlns:a16="http://schemas.microsoft.com/office/drawing/2014/main" val="3242491239"/>
                        </a:ext>
                      </a:extLst>
                    </a:gridCol>
                    <a:gridCol w="1223889">
                      <a:extLst>
                        <a:ext uri="{9D8B030D-6E8A-4147-A177-3AD203B41FA5}">
                          <a16:colId xmlns:a16="http://schemas.microsoft.com/office/drawing/2014/main" val="1201382703"/>
                        </a:ext>
                      </a:extLst>
                    </a:gridCol>
                    <a:gridCol w="1378634">
                      <a:extLst>
                        <a:ext uri="{9D8B030D-6E8A-4147-A177-3AD203B41FA5}">
                          <a16:colId xmlns:a16="http://schemas.microsoft.com/office/drawing/2014/main" val="2692106247"/>
                        </a:ext>
                      </a:extLst>
                    </a:gridCol>
                    <a:gridCol w="1350498">
                      <a:extLst>
                        <a:ext uri="{9D8B030D-6E8A-4147-A177-3AD203B41FA5}">
                          <a16:colId xmlns:a16="http://schemas.microsoft.com/office/drawing/2014/main" val="3530602779"/>
                        </a:ext>
                      </a:extLst>
                    </a:gridCol>
                  </a:tblGrid>
                  <a:tr h="64617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Number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US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55856" t="-943" r="-1802" b="-4122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0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5918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400494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3472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873A5A0-A54D-92EF-CFFF-A50425A430EE}"/>
              </a:ext>
            </a:extLst>
          </p:cNvPr>
          <p:cNvSpPr txBox="1"/>
          <p:nvPr/>
        </p:nvSpPr>
        <p:spPr>
          <a:xfrm>
            <a:off x="3097236" y="346192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4B7299-DEE4-0EEC-1EBB-033DEB30048E}"/>
              </a:ext>
            </a:extLst>
          </p:cNvPr>
          <p:cNvSpPr txBox="1"/>
          <p:nvPr/>
        </p:nvSpPr>
        <p:spPr>
          <a:xfrm>
            <a:off x="3097235" y="391670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1A4145-A025-FE26-BD54-1005C6BFFBAB}"/>
              </a:ext>
            </a:extLst>
          </p:cNvPr>
          <p:cNvSpPr txBox="1"/>
          <p:nvPr/>
        </p:nvSpPr>
        <p:spPr>
          <a:xfrm>
            <a:off x="3097236" y="4392043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9D0268-0BE7-88DB-D54B-65E80A77C472}"/>
              </a:ext>
            </a:extLst>
          </p:cNvPr>
          <p:cNvSpPr txBox="1"/>
          <p:nvPr/>
        </p:nvSpPr>
        <p:spPr>
          <a:xfrm>
            <a:off x="3097236" y="483760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0152B2-28C4-481E-4739-1D9B9F7FA262}"/>
              </a:ext>
            </a:extLst>
          </p:cNvPr>
          <p:cNvSpPr txBox="1"/>
          <p:nvPr/>
        </p:nvSpPr>
        <p:spPr>
          <a:xfrm>
            <a:off x="3097236" y="5228757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AE883E-615E-86F1-918C-16540EA32E26}"/>
              </a:ext>
            </a:extLst>
          </p:cNvPr>
          <p:cNvSpPr txBox="1"/>
          <p:nvPr/>
        </p:nvSpPr>
        <p:spPr>
          <a:xfrm>
            <a:off x="3097236" y="5619909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89AB7E-C284-4D03-8B70-9FF1170C90EF}"/>
              </a:ext>
            </a:extLst>
          </p:cNvPr>
          <p:cNvSpPr txBox="1"/>
          <p:nvPr/>
        </p:nvSpPr>
        <p:spPr>
          <a:xfrm>
            <a:off x="4144105" y="3453227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-15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AE3594-3B99-3804-9236-85673AEE5930}"/>
              </a:ext>
            </a:extLst>
          </p:cNvPr>
          <p:cNvSpPr txBox="1"/>
          <p:nvPr/>
        </p:nvSpPr>
        <p:spPr>
          <a:xfrm>
            <a:off x="4144104" y="390800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7F3012-E90B-A7AC-F746-026F7EB68542}"/>
              </a:ext>
            </a:extLst>
          </p:cNvPr>
          <p:cNvSpPr txBox="1"/>
          <p:nvPr/>
        </p:nvSpPr>
        <p:spPr>
          <a:xfrm>
            <a:off x="4144105" y="438334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-3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32B9A8-8E3A-18D7-E049-52663CECCB13}"/>
              </a:ext>
            </a:extLst>
          </p:cNvPr>
          <p:cNvSpPr txBox="1"/>
          <p:nvPr/>
        </p:nvSpPr>
        <p:spPr>
          <a:xfrm>
            <a:off x="4144105" y="482890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537826-F13E-F467-5915-871B4DFE1450}"/>
              </a:ext>
            </a:extLst>
          </p:cNvPr>
          <p:cNvSpPr txBox="1"/>
          <p:nvPr/>
        </p:nvSpPr>
        <p:spPr>
          <a:xfrm>
            <a:off x="4144105" y="522005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FF23C9-F044-E502-E346-5D8A37A1EEF5}"/>
              </a:ext>
            </a:extLst>
          </p:cNvPr>
          <p:cNvSpPr txBox="1"/>
          <p:nvPr/>
        </p:nvSpPr>
        <p:spPr>
          <a:xfrm>
            <a:off x="4144105" y="561120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-17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6DDB32-448C-C21E-0E14-6B3B7A831F9D}"/>
              </a:ext>
            </a:extLst>
          </p:cNvPr>
          <p:cNvSpPr txBox="1"/>
          <p:nvPr/>
        </p:nvSpPr>
        <p:spPr>
          <a:xfrm>
            <a:off x="5386751" y="344297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FC6260-7A61-3691-60FA-B5476758ED4F}"/>
              </a:ext>
            </a:extLst>
          </p:cNvPr>
          <p:cNvSpPr txBox="1"/>
          <p:nvPr/>
        </p:nvSpPr>
        <p:spPr>
          <a:xfrm>
            <a:off x="5386750" y="389775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38BED1-BF97-EF59-5CF5-E7F5EBDC31CB}"/>
              </a:ext>
            </a:extLst>
          </p:cNvPr>
          <p:cNvSpPr txBox="1"/>
          <p:nvPr/>
        </p:nvSpPr>
        <p:spPr>
          <a:xfrm>
            <a:off x="5386751" y="4373089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3DEF37-D55C-F1F9-EDD9-F9DEBDAF32FA}"/>
              </a:ext>
            </a:extLst>
          </p:cNvPr>
          <p:cNvSpPr txBox="1"/>
          <p:nvPr/>
        </p:nvSpPr>
        <p:spPr>
          <a:xfrm>
            <a:off x="5386751" y="481865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441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CAB1BE-47FC-3FDC-9D67-84BB4E87AA30}"/>
              </a:ext>
            </a:extLst>
          </p:cNvPr>
          <p:cNvSpPr txBox="1"/>
          <p:nvPr/>
        </p:nvSpPr>
        <p:spPr>
          <a:xfrm>
            <a:off x="5386751" y="5209803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144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7CB8EB5-BBEA-EEC2-9C10-2AB6C0EDC69E}"/>
              </a:ext>
            </a:extLst>
          </p:cNvPr>
          <p:cNvSpPr txBox="1"/>
          <p:nvPr/>
        </p:nvSpPr>
        <p:spPr>
          <a:xfrm>
            <a:off x="5386751" y="560095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289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9486B9-C947-D27A-A5A3-B4BA3C8094FD}"/>
              </a:ext>
            </a:extLst>
          </p:cNvPr>
          <p:cNvSpPr txBox="1"/>
          <p:nvPr/>
        </p:nvSpPr>
        <p:spPr>
          <a:xfrm>
            <a:off x="6822831" y="344813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4.5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5E9B75A-A253-D5A0-2DF4-083CF53FAFED}"/>
              </a:ext>
            </a:extLst>
          </p:cNvPr>
          <p:cNvSpPr txBox="1"/>
          <p:nvPr/>
        </p:nvSpPr>
        <p:spPr>
          <a:xfrm>
            <a:off x="6822830" y="390291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0.08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000591-3303-B3E9-55B6-892380BE2C82}"/>
              </a:ext>
            </a:extLst>
          </p:cNvPr>
          <p:cNvSpPr txBox="1"/>
          <p:nvPr/>
        </p:nvSpPr>
        <p:spPr>
          <a:xfrm>
            <a:off x="6822831" y="437825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0.18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C9E3F8-CED0-DD8C-438C-2C2635518510}"/>
              </a:ext>
            </a:extLst>
          </p:cNvPr>
          <p:cNvSpPr txBox="1"/>
          <p:nvPr/>
        </p:nvSpPr>
        <p:spPr>
          <a:xfrm>
            <a:off x="6822831" y="482381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8.82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A0E8431-ABE5-10EA-448C-3776E7F830FE}"/>
              </a:ext>
            </a:extLst>
          </p:cNvPr>
          <p:cNvSpPr txBox="1"/>
          <p:nvPr/>
        </p:nvSpPr>
        <p:spPr>
          <a:xfrm>
            <a:off x="6822831" y="521496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2.88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75156A-49C6-D403-F2C8-2004BF9B7A8E}"/>
              </a:ext>
            </a:extLst>
          </p:cNvPr>
          <p:cNvSpPr txBox="1"/>
          <p:nvPr/>
        </p:nvSpPr>
        <p:spPr>
          <a:xfrm>
            <a:off x="6822831" y="560611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5.78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FEFEA34-13DA-4D73-E392-442A368B9BF2}"/>
              </a:ext>
            </a:extLst>
          </p:cNvPr>
          <p:cNvSpPr txBox="1"/>
          <p:nvPr/>
        </p:nvSpPr>
        <p:spPr>
          <a:xfrm>
            <a:off x="5471158" y="6003003"/>
            <a:ext cx="10257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Total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58AC9E-B624-F33F-5A18-6CF01A80587E}"/>
              </a:ext>
            </a:extLst>
          </p:cNvPr>
          <p:cNvSpPr txBox="1"/>
          <p:nvPr/>
        </p:nvSpPr>
        <p:spPr>
          <a:xfrm>
            <a:off x="6657538" y="6008164"/>
            <a:ext cx="880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22.24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AD9B157-A987-D4F8-CBA5-9C7C777EEC75}"/>
                  </a:ext>
                </a:extLst>
              </p:cNvPr>
              <p:cNvSpPr txBox="1"/>
              <p:nvPr/>
            </p:nvSpPr>
            <p:spPr>
              <a:xfrm>
                <a:off x="4078612" y="6320132"/>
                <a:ext cx="1761980" cy="4122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>
                    <a:latin typeface="+mn-lt"/>
                  </a:rPr>
                  <a:t>22.24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AD9B157-A987-D4F8-CBA5-9C7C777EE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612" y="6320132"/>
                <a:ext cx="1761980" cy="412292"/>
              </a:xfrm>
              <a:prstGeom prst="rect">
                <a:avLst/>
              </a:prstGeom>
              <a:blipFill>
                <a:blip r:embed="rId7"/>
                <a:stretch>
                  <a:fillRect t="-5970" r="-1384" b="-26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06791899-6DF9-002B-9ECB-548C2B339404}"/>
              </a:ext>
            </a:extLst>
          </p:cNvPr>
          <p:cNvSpPr/>
          <p:nvPr/>
        </p:nvSpPr>
        <p:spPr>
          <a:xfrm>
            <a:off x="2855742" y="2669857"/>
            <a:ext cx="4979962" cy="34167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86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6" grpId="0"/>
      <p:bldP spid="13" grpId="0"/>
      <p:bldP spid="14" grpId="0"/>
      <p:bldP spid="15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23587"/>
              </p:ext>
            </p:extLst>
          </p:nvPr>
        </p:nvGraphicFramePr>
        <p:xfrm>
          <a:off x="430306" y="3159609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/>
              <p:nvPr/>
            </p:nvSpPr>
            <p:spPr>
              <a:xfrm>
                <a:off x="580085" y="1980532"/>
                <a:ext cx="8413860" cy="8148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+mn-lt"/>
                  </a:rPr>
                  <a:t>After finding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=</a:t>
                </a:r>
                <a:r>
                  <a:rPr lang="en-US" sz="2200" dirty="0">
                    <a:latin typeface="+mn-lt"/>
                  </a:rPr>
                  <a:t> 22.24 we have to determine if we accept the null hypothesis that the die is fair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85" y="1980532"/>
                <a:ext cx="8413860" cy="814838"/>
              </a:xfrm>
              <a:prstGeom prst="rect">
                <a:avLst/>
              </a:prstGeom>
              <a:blipFill>
                <a:blip r:embed="rId4"/>
                <a:stretch>
                  <a:fillRect l="-942" t="-746" r="-29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FCE4A63A-1A93-8026-355F-6BE4BAD4C558}"/>
              </a:ext>
            </a:extLst>
          </p:cNvPr>
          <p:cNvSpPr/>
          <p:nvPr/>
        </p:nvSpPr>
        <p:spPr>
          <a:xfrm>
            <a:off x="4552862" y="2818194"/>
            <a:ext cx="2824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Degrees of freedom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/>
              <p:nvPr/>
            </p:nvSpPr>
            <p:spPr>
              <a:xfrm>
                <a:off x="5595649" y="91754"/>
                <a:ext cx="3349352" cy="975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𝑜𝑏𝑠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𝑒𝑥𝑝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649" y="91754"/>
                <a:ext cx="3349352" cy="975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1711D2-7CE9-97F8-66A3-C1D629805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09855"/>
              </p:ext>
            </p:extLst>
          </p:nvPr>
        </p:nvGraphicFramePr>
        <p:xfrm>
          <a:off x="430306" y="3070926"/>
          <a:ext cx="3947951" cy="338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64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Degrees of freedom (</a:t>
                      </a:r>
                      <a:r>
                        <a:rPr lang="en-US" sz="1600" dirty="0" err="1"/>
                        <a:t>df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Significance level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47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8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3.84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6.63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4.61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6.25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7.81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11.34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7.78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9.49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13.28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10.64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12.59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16.81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1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12.02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18.48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13.36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15.51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7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14.68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16.92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21.67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18.31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581B03A-5265-01BC-3E5F-ACFE49B36E23}"/>
              </a:ext>
            </a:extLst>
          </p:cNvPr>
          <p:cNvSpPr/>
          <p:nvPr/>
        </p:nvSpPr>
        <p:spPr>
          <a:xfrm>
            <a:off x="4620529" y="3246922"/>
            <a:ext cx="40931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+mn-lt"/>
              </a:rPr>
              <a:t>df</a:t>
            </a:r>
            <a:r>
              <a:rPr lang="en-US" sz="2000" dirty="0">
                <a:latin typeface="+mn-lt"/>
              </a:rPr>
              <a:t> = number of categories - 1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2FCAB4-840C-0411-585E-93078A3EF1DE}"/>
              </a:ext>
            </a:extLst>
          </p:cNvPr>
          <p:cNvSpPr/>
          <p:nvPr/>
        </p:nvSpPr>
        <p:spPr>
          <a:xfrm>
            <a:off x="4653940" y="3770659"/>
            <a:ext cx="2287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+mn-lt"/>
              </a:rPr>
              <a:t>df</a:t>
            </a:r>
            <a:r>
              <a:rPr lang="en-US" sz="2000" dirty="0">
                <a:latin typeface="+mn-lt"/>
              </a:rPr>
              <a:t> = 6 – 1 = 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CA03D1-B0FB-9149-558F-FAE267CC3A5A}"/>
              </a:ext>
            </a:extLst>
          </p:cNvPr>
          <p:cNvSpPr/>
          <p:nvPr/>
        </p:nvSpPr>
        <p:spPr>
          <a:xfrm>
            <a:off x="4648664" y="4270897"/>
            <a:ext cx="35540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Significance level (</a:t>
            </a:r>
            <a:r>
              <a:rPr lang="en-US" sz="2000" dirty="0">
                <a:latin typeface="Symbol" panose="05050102010706020507" pitchFamily="18" charset="2"/>
              </a:rPr>
              <a:t>a</a:t>
            </a:r>
            <a:r>
              <a:rPr lang="en-US" sz="2000" dirty="0">
                <a:latin typeface="+mn-lt"/>
              </a:rPr>
              <a:t>) = 5%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EBB6122-EABD-62AE-2964-1A65FEF9CA3F}"/>
              </a:ext>
            </a:extLst>
          </p:cNvPr>
          <p:cNvCxnSpPr>
            <a:cxnSpLocks/>
          </p:cNvCxnSpPr>
          <p:nvPr/>
        </p:nvCxnSpPr>
        <p:spPr>
          <a:xfrm flipH="1">
            <a:off x="1267885" y="4029088"/>
            <a:ext cx="4869337" cy="88340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8A6A16-2847-9111-4E6E-9095E1C559B0}"/>
              </a:ext>
            </a:extLst>
          </p:cNvPr>
          <p:cNvCxnSpPr>
            <a:cxnSpLocks/>
          </p:cNvCxnSpPr>
          <p:nvPr/>
        </p:nvCxnSpPr>
        <p:spPr>
          <a:xfrm flipH="1">
            <a:off x="3537577" y="4605194"/>
            <a:ext cx="3403588" cy="35075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1">
            <a:extLst>
              <a:ext uri="{FF2B5EF4-FFF2-40B4-BE49-F238E27FC236}">
                <a16:creationId xmlns:a16="http://schemas.microsoft.com/office/drawing/2014/main" id="{79A65718-A0CA-F58A-D451-805204631902}"/>
              </a:ext>
            </a:extLst>
          </p:cNvPr>
          <p:cNvSpPr/>
          <p:nvPr/>
        </p:nvSpPr>
        <p:spPr>
          <a:xfrm>
            <a:off x="2902616" y="4862099"/>
            <a:ext cx="705453" cy="27815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05614B1-0CF8-EC70-FA85-E836BED6A9EA}"/>
                  </a:ext>
                </a:extLst>
              </p:cNvPr>
              <p:cNvSpPr txBox="1"/>
              <p:nvPr/>
            </p:nvSpPr>
            <p:spPr>
              <a:xfrm>
                <a:off x="5092357" y="4659847"/>
                <a:ext cx="1696529" cy="476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&gt;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𝑟𝑖𝑡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05614B1-0CF8-EC70-FA85-E836BED6A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357" y="4659847"/>
                <a:ext cx="1696529" cy="476284"/>
              </a:xfrm>
              <a:prstGeom prst="rect">
                <a:avLst/>
              </a:prstGeom>
              <a:blipFill>
                <a:blip r:embed="rId6"/>
                <a:stretch>
                  <a:fillRect b="-22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C02529-C228-D601-7A46-67D88FA53842}"/>
                  </a:ext>
                </a:extLst>
              </p:cNvPr>
              <p:cNvSpPr txBox="1"/>
              <p:nvPr/>
            </p:nvSpPr>
            <p:spPr>
              <a:xfrm>
                <a:off x="5075104" y="5140255"/>
                <a:ext cx="1696529" cy="476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&lt;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𝑟𝑖𝑡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C02529-C228-D601-7A46-67D88FA53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104" y="5140255"/>
                <a:ext cx="1696529" cy="476284"/>
              </a:xfrm>
              <a:prstGeom prst="rect">
                <a:avLst/>
              </a:prstGeom>
              <a:blipFill>
                <a:blip r:embed="rId7"/>
                <a:stretch>
                  <a:fillRect t="-1282" b="-243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2636E5D4-D406-2F5E-09AE-AF1F5330C55B}"/>
              </a:ext>
            </a:extLst>
          </p:cNvPr>
          <p:cNvSpPr/>
          <p:nvPr/>
        </p:nvSpPr>
        <p:spPr>
          <a:xfrm>
            <a:off x="7023865" y="4792858"/>
            <a:ext cx="2112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Reject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16D14F-9EDE-8D4A-8E73-2EE143DD64D2}"/>
              </a:ext>
            </a:extLst>
          </p:cNvPr>
          <p:cNvSpPr/>
          <p:nvPr/>
        </p:nvSpPr>
        <p:spPr>
          <a:xfrm>
            <a:off x="7006613" y="5276012"/>
            <a:ext cx="2044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Accept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EC9AE8A-337B-431D-B846-1CD48408A524}"/>
              </a:ext>
            </a:extLst>
          </p:cNvPr>
          <p:cNvSpPr/>
          <p:nvPr/>
        </p:nvSpPr>
        <p:spPr>
          <a:xfrm>
            <a:off x="4582202" y="4793705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D108DC3-1DEB-1B69-5AAF-01C4402AD605}"/>
              </a:ext>
            </a:extLst>
          </p:cNvPr>
          <p:cNvSpPr/>
          <p:nvPr/>
        </p:nvSpPr>
        <p:spPr>
          <a:xfrm>
            <a:off x="4572000" y="5235350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1EE36A-49CC-2F0C-BDDD-9B724E28B434}"/>
                  </a:ext>
                </a:extLst>
              </p:cNvPr>
              <p:cNvSpPr txBox="1"/>
              <p:nvPr/>
            </p:nvSpPr>
            <p:spPr>
              <a:xfrm>
                <a:off x="4964666" y="5676718"/>
                <a:ext cx="2412597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22.24</m:t>
                    </m:r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&gt;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1.07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1EE36A-49CC-2F0C-BDDD-9B724E28B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666" y="5676718"/>
                <a:ext cx="2412597" cy="453137"/>
              </a:xfrm>
              <a:prstGeom prst="rect">
                <a:avLst/>
              </a:prstGeom>
              <a:blipFill>
                <a:blip r:embed="rId8"/>
                <a:stretch>
                  <a:fillRect l="-505" t="-5333" b="-25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6315A275-5268-5B61-344E-D02EACEB6289}"/>
              </a:ext>
            </a:extLst>
          </p:cNvPr>
          <p:cNvSpPr/>
          <p:nvPr/>
        </p:nvSpPr>
        <p:spPr>
          <a:xfrm>
            <a:off x="7021063" y="5703231"/>
            <a:ext cx="2112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Reject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1463E3-B196-BB78-966F-C0373AF7D73C}"/>
              </a:ext>
            </a:extLst>
          </p:cNvPr>
          <p:cNvSpPr txBox="1"/>
          <p:nvPr/>
        </p:nvSpPr>
        <p:spPr>
          <a:xfrm>
            <a:off x="4405659" y="6103341"/>
            <a:ext cx="37970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reject our null hypothesis </a:t>
            </a:r>
            <a:r>
              <a:rPr lang="en-US" sz="2000" i="1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+mn-lt"/>
              </a:rPr>
              <a:t> is that the die is fair.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6419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4" grpId="0"/>
      <p:bldP spid="5" grpId="0"/>
      <p:bldP spid="6" grpId="0"/>
      <p:bldP spid="15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9937</TotalTime>
  <Words>2110</Words>
  <Application>Microsoft Office PowerPoint</Application>
  <PresentationFormat>On-screen Show (4:3)</PresentationFormat>
  <Paragraphs>606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Brush Script Std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Chi-squared (2)  Goodness of fit test </vt:lpstr>
      <vt:lpstr>Forming a hypothesis</vt:lpstr>
      <vt:lpstr>Forming a hypothesis</vt:lpstr>
      <vt:lpstr>Forming a hypothesis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Summary of the 2 (chi-squared) Goodness of fit test </vt:lpstr>
      <vt:lpstr>Summary of the 2 (chi-squared) Goodness of fit test </vt:lpstr>
      <vt:lpstr>PowerPoint Presentation</vt:lpstr>
    </vt:vector>
  </TitlesOfParts>
  <Company>MLC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2 – (Two Variable)</dc:title>
  <dc:creator>Mathssupport</dc:creator>
  <cp:lastModifiedBy>Orlando Hurtado</cp:lastModifiedBy>
  <cp:revision>144</cp:revision>
  <dcterms:created xsi:type="dcterms:W3CDTF">2010-01-26T22:27:49Z</dcterms:created>
  <dcterms:modified xsi:type="dcterms:W3CDTF">2023-08-13T08:17:59Z</dcterms:modified>
</cp:coreProperties>
</file>