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33" r:id="rId1"/>
  </p:sldMasterIdLst>
  <p:notesMasterIdLst>
    <p:notesMasterId r:id="rId12"/>
  </p:notesMasterIdLst>
  <p:sldIdLst>
    <p:sldId id="256" r:id="rId2"/>
    <p:sldId id="289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23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E9E7"/>
    <a:srgbClr val="EFCF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45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5" d="100"/>
          <a:sy n="75" d="100"/>
        </p:scale>
        <p:origin x="-2544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5C928-559B-894D-8933-A6B57D1BBF34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06717-3C92-EC43-AF8F-7319F826A8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09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19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71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33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50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337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142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5228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46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07D2DE93-4C2D-4644-BBB8-0079AE704612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5124913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574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4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49672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07D2DE93-4C2D-4644-BBB8-0079AE704612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674678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594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8771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8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29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914978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3382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7D2DE93-4C2D-4644-BBB8-0079AE704612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6831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4" r:id="rId1"/>
    <p:sldLayoutId id="2147484135" r:id="rId2"/>
    <p:sldLayoutId id="2147484136" r:id="rId3"/>
    <p:sldLayoutId id="2147484137" r:id="rId4"/>
    <p:sldLayoutId id="2147484138" r:id="rId5"/>
    <p:sldLayoutId id="2147484139" r:id="rId6"/>
    <p:sldLayoutId id="2147484140" r:id="rId7"/>
    <p:sldLayoutId id="2147484141" r:id="rId8"/>
    <p:sldLayoutId id="2147484142" r:id="rId9"/>
    <p:sldLayoutId id="2147484143" r:id="rId10"/>
    <p:sldLayoutId id="214748414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7391400" cy="1600200"/>
          </a:xfrm>
        </p:spPr>
        <p:txBody>
          <a:bodyPr/>
          <a:lstStyle/>
          <a:p>
            <a:pPr marL="633413" indent="-633413"/>
            <a:r>
              <a:rPr lang="en-US" dirty="0"/>
              <a:t>LO: To identify when the </a:t>
            </a:r>
            <a:r>
              <a:rPr lang="en-US" sz="2800" dirty="0">
                <a:latin typeface="Symbol" panose="05050102010706020507" pitchFamily="18" charset="2"/>
              </a:rPr>
              <a:t>c</a:t>
            </a:r>
            <a:r>
              <a:rPr lang="en-US" sz="2800" baseline="30000" dirty="0">
                <a:latin typeface="Symbol" panose="05050102010706020507" pitchFamily="18" charset="2"/>
              </a:rPr>
              <a:t>2 </a:t>
            </a:r>
            <a:r>
              <a:rPr lang="en-US" dirty="0"/>
              <a:t>test is unreliable and how to correct it.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limitations of the </a:t>
            </a:r>
            <a:r>
              <a:rPr lang="el-GR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baseline="30000" dirty="0"/>
              <a:t>2</a:t>
            </a:r>
            <a:r>
              <a:rPr lang="en-US" dirty="0"/>
              <a:t> test</a:t>
            </a:r>
            <a:r>
              <a:rPr lang="en-US" baseline="30000" dirty="0"/>
              <a:t> </a:t>
            </a:r>
            <a:endParaRPr lang="en-US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8AC67CD9-1B44-4A9C-9DB3-80E426374B8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A33260C8-A404-490E-A468-C4A5EF67077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FEF3E8-4C02-46F4-A0A6-B4283C205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89D8-2E67-4CE4-9980-4D205563606B}" type="datetime4">
              <a:rPr lang="en-US" smtClean="0"/>
              <a:t>August 9, 2023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2"/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4"/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4304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835" y="4841"/>
            <a:ext cx="8229600" cy="677217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Limitations of the </a:t>
            </a:r>
            <a:r>
              <a:rPr lang="en-US" sz="40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4000" baseline="30000" dirty="0"/>
              <a:t>2</a:t>
            </a:r>
            <a:r>
              <a:rPr lang="en-US" sz="4000" dirty="0"/>
              <a:t>test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95835" y="789634"/>
            <a:ext cx="8538883" cy="789650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defTabSz="914400">
              <a:buNone/>
            </a:pPr>
            <a:r>
              <a:rPr lang="en-US" sz="2400" dirty="0"/>
              <a:t>There are two situations in which the </a:t>
            </a:r>
            <a:r>
              <a:rPr lang="en-US" sz="24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400" baseline="30000" dirty="0"/>
              <a:t>2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test may be unreliable </a:t>
            </a:r>
            <a:endParaRPr lang="en-US" sz="2400" dirty="0">
              <a:sym typeface="Wingdings"/>
            </a:endParaRPr>
          </a:p>
          <a:p>
            <a:pPr defTabSz="914400">
              <a:buFont typeface="Wingdings 2"/>
              <a:buNone/>
            </a:pPr>
            <a:endParaRPr lang="en-US" sz="2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61597" y="2852453"/>
            <a:ext cx="8538883" cy="437779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defTabSz="914400">
              <a:buNone/>
            </a:pPr>
            <a:r>
              <a:rPr lang="en-US" sz="2400" dirty="0"/>
              <a:t>Consider the following research</a:t>
            </a:r>
            <a:endParaRPr lang="en-US" sz="2400" dirty="0">
              <a:sym typeface="Wingdings"/>
            </a:endParaRPr>
          </a:p>
          <a:p>
            <a:pPr defTabSz="914400">
              <a:buFont typeface="Wingdings 2"/>
              <a:buNone/>
            </a:pPr>
            <a:endParaRPr lang="en-US" sz="22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47918" y="3257451"/>
            <a:ext cx="8766242" cy="1052198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defTabSz="914400">
              <a:buNone/>
            </a:pPr>
            <a:r>
              <a:rPr lang="en-US" sz="2400" dirty="0" err="1"/>
              <a:t>Razan</a:t>
            </a:r>
            <a:r>
              <a:rPr lang="en-US" sz="2400" dirty="0"/>
              <a:t> noticed there seemed to be a connection between the kinds of movies high school students enjoy and the types of extra-curricular activities they participate.</a:t>
            </a:r>
            <a:endParaRPr lang="en-US" sz="2400" dirty="0">
              <a:sym typeface="Wingdings"/>
            </a:endParaRPr>
          </a:p>
          <a:p>
            <a:pPr defTabSz="914400">
              <a:buFont typeface="Wingdings 2"/>
              <a:buNone/>
            </a:pP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91473" y="4855464"/>
            <a:ext cx="896112" cy="3749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en-GB" sz="1200" dirty="0">
                <a:latin typeface="+mn-lt"/>
              </a:rPr>
              <a:t>Visual arts</a:t>
            </a:r>
          </a:p>
          <a:p>
            <a:pPr algn="ctr"/>
            <a:endParaRPr lang="en-GB" sz="12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93976" y="4855464"/>
            <a:ext cx="900000" cy="3749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72000" tIns="90000" bIns="90000" rtlCol="0">
            <a:spAutoFit/>
          </a:bodyPr>
          <a:lstStyle/>
          <a:p>
            <a:r>
              <a:rPr lang="en-GB" sz="1200" dirty="0">
                <a:latin typeface="+mn-lt"/>
              </a:rPr>
              <a:t>Sports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91155" y="4855464"/>
            <a:ext cx="900000" cy="3749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200" dirty="0">
                <a:latin typeface="+mn-lt"/>
              </a:rPr>
              <a:t>Community Service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82312" y="4855464"/>
            <a:ext cx="900000" cy="3749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36000" rtlCol="0">
            <a:spAutoFit/>
          </a:bodyPr>
          <a:lstStyle/>
          <a:p>
            <a:pPr algn="ctr"/>
            <a:r>
              <a:rPr lang="en-GB" sz="1200" dirty="0">
                <a:latin typeface="+mn-lt"/>
              </a:rPr>
              <a:t>Performing arts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86200" y="5230368"/>
            <a:ext cx="896112" cy="3749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0" rIns="36000" bIns="0" rtlCol="0" anchor="ctr" anchorCtr="1">
            <a:spAutoFit/>
          </a:bodyPr>
          <a:lstStyle/>
          <a:p>
            <a:pPr algn="ctr"/>
            <a:r>
              <a:rPr lang="en-GB" sz="1200" dirty="0">
                <a:latin typeface="+mn-lt"/>
              </a:rPr>
              <a:t>20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93976" y="5230368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72000" tIns="90000" bIns="90000" rtlCol="0" anchor="ctr" anchorCtr="1">
            <a:spAutoFit/>
          </a:bodyPr>
          <a:lstStyle/>
          <a:p>
            <a:pPr algn="ctr"/>
            <a:r>
              <a:rPr lang="en-GB" sz="1200" dirty="0">
                <a:latin typeface="+mn-lt"/>
              </a:rPr>
              <a:t>23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92320" y="5230368"/>
            <a:ext cx="896112" cy="3749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>
                <a:latin typeface="+mn-lt"/>
              </a:rPr>
              <a:t>18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82312" y="5230368"/>
            <a:ext cx="900000" cy="3749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36000" rtlCol="0" anchor="ctr" anchorCtr="1">
            <a:spAutoFit/>
          </a:bodyPr>
          <a:lstStyle/>
          <a:p>
            <a:pPr algn="ctr"/>
            <a:r>
              <a:rPr lang="en-GB" sz="1200" dirty="0">
                <a:latin typeface="+mn-lt"/>
              </a:rPr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97864" y="5230368"/>
            <a:ext cx="900000" cy="3749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>
                <a:latin typeface="+mn-lt"/>
              </a:rPr>
              <a:t>Comedy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86200" y="5605272"/>
            <a:ext cx="896112" cy="3749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0" rIns="36000" bIns="0" rtlCol="0" anchor="ctr" anchorCtr="1">
            <a:spAutoFit/>
          </a:bodyPr>
          <a:lstStyle/>
          <a:p>
            <a:pPr algn="ctr"/>
            <a:r>
              <a:rPr lang="en-GB" sz="1200" dirty="0">
                <a:latin typeface="+mn-lt"/>
              </a:rPr>
              <a:t>18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93976" y="5605272"/>
            <a:ext cx="896112" cy="3749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72000" tIns="90000" bIns="90000" rtlCol="0" anchor="ctr" anchorCtr="1">
            <a:spAutoFit/>
          </a:bodyPr>
          <a:lstStyle/>
          <a:p>
            <a:pPr algn="ctr"/>
            <a:r>
              <a:rPr lang="en-GB" sz="1200" dirty="0">
                <a:latin typeface="+mn-lt"/>
              </a:rPr>
              <a:t>14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989087" y="5605272"/>
            <a:ext cx="896112" cy="3749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>
                <a:latin typeface="+mn-lt"/>
              </a:rPr>
              <a:t>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82312" y="5605272"/>
            <a:ext cx="896112" cy="3749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36000" rtlCol="0" anchor="ctr" anchorCtr="1">
            <a:spAutoFit/>
          </a:bodyPr>
          <a:lstStyle/>
          <a:p>
            <a:pPr algn="ctr"/>
            <a:r>
              <a:rPr lang="en-GB" sz="1200" dirty="0">
                <a:latin typeface="+mn-lt"/>
              </a:rPr>
              <a:t>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97864" y="5605272"/>
            <a:ext cx="896112" cy="3749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>
                <a:latin typeface="+mn-lt"/>
              </a:rPr>
              <a:t>Romance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86200" y="5980176"/>
            <a:ext cx="896112" cy="3749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0" rIns="36000" bIns="0" rtlCol="0" anchor="ctr" anchorCtr="1">
            <a:spAutoFit/>
          </a:bodyPr>
          <a:lstStyle/>
          <a:p>
            <a:pPr algn="ctr"/>
            <a:r>
              <a:rPr lang="en-GB" sz="1200" dirty="0">
                <a:latin typeface="+mn-lt"/>
              </a:rPr>
              <a:t>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93976" y="5980176"/>
            <a:ext cx="896112" cy="3749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72000" tIns="90000" bIns="90000" rtlCol="0" anchor="ctr" anchorCtr="1">
            <a:spAutoFit/>
          </a:bodyPr>
          <a:lstStyle/>
          <a:p>
            <a:pPr algn="ctr"/>
            <a:r>
              <a:rPr lang="en-GB" sz="1200" dirty="0">
                <a:latin typeface="+mn-lt"/>
              </a:rPr>
              <a:t>12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86745" y="5980176"/>
            <a:ext cx="896112" cy="3749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>
                <a:latin typeface="+mn-lt"/>
              </a:rPr>
              <a:t>21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82312" y="5980176"/>
            <a:ext cx="896112" cy="3749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36000" rtlCol="0" anchor="ctr" anchorCtr="1">
            <a:spAutoFit/>
          </a:bodyPr>
          <a:lstStyle/>
          <a:p>
            <a:pPr algn="ctr"/>
            <a:r>
              <a:rPr lang="en-GB" sz="1200" dirty="0">
                <a:latin typeface="+mn-lt"/>
              </a:rPr>
              <a:t>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197864" y="5980176"/>
            <a:ext cx="896112" cy="3749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>
                <a:latin typeface="+mn-lt"/>
              </a:rPr>
              <a:t>Action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95835" y="5257916"/>
            <a:ext cx="900000" cy="11247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>
                <a:latin typeface="+mn-lt"/>
              </a:rPr>
              <a:t>Movie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091155" y="4480560"/>
            <a:ext cx="3600000" cy="3749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>
                <a:latin typeface="+mn-lt"/>
              </a:rPr>
              <a:t>Extra-Curricular activity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880524" y="4816517"/>
            <a:ext cx="31300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4008" indent="0" defTabSz="914400">
              <a:buNone/>
            </a:pPr>
            <a:r>
              <a:rPr lang="en-US" sz="1800" dirty="0">
                <a:latin typeface="+mn-lt"/>
              </a:rPr>
              <a:t>For this contingency table:</a:t>
            </a:r>
            <a:endParaRPr lang="en-US" sz="1800" dirty="0">
              <a:latin typeface="+mn-lt"/>
              <a:sym typeface="Wingding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998961" y="5221496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baseline="30000" dirty="0"/>
              <a:t>2 </a:t>
            </a:r>
            <a:r>
              <a:rPr lang="en-US" dirty="0"/>
              <a:t>= 10.724</a:t>
            </a:r>
            <a:r>
              <a:rPr lang="en-US" sz="1600" dirty="0">
                <a:sym typeface="Symbol" panose="05050102010706020507" pitchFamily="18" charset="2"/>
              </a:rPr>
              <a:t> </a:t>
            </a:r>
            <a:endParaRPr lang="en-GB" dirty="0"/>
          </a:p>
        </p:txBody>
      </p:sp>
      <p:sp>
        <p:nvSpPr>
          <p:cNvPr id="32" name="Rectangle 31"/>
          <p:cNvSpPr/>
          <p:nvPr/>
        </p:nvSpPr>
        <p:spPr>
          <a:xfrm>
            <a:off x="5998961" y="5626475"/>
            <a:ext cx="1640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baseline="30000" dirty="0"/>
              <a:t> </a:t>
            </a:r>
            <a:r>
              <a:rPr lang="en-US" dirty="0"/>
              <a:t>= 0.0973  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6011786" y="6005896"/>
            <a:ext cx="8787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>
                <a:cs typeface="Times New Roman" panose="02020603050405020304" pitchFamily="18" charset="0"/>
                <a:sym typeface="Symbol" panose="05050102010706020507" pitchFamily="18" charset="2"/>
              </a:rPr>
              <a:t>df</a:t>
            </a:r>
            <a:r>
              <a:rPr lang="en-US" baseline="30000" dirty="0"/>
              <a:t> </a:t>
            </a:r>
            <a:r>
              <a:rPr lang="en-US" dirty="0"/>
              <a:t>= 6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33611" y="1585772"/>
            <a:ext cx="83397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00CC"/>
                </a:solidFill>
                <a:latin typeface="+mn-lt"/>
              </a:rPr>
              <a:t>The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>
                <a:solidFill>
                  <a:srgbClr val="0000CC"/>
                </a:solidFill>
                <a:sym typeface="Symbol" panose="05050102010706020507" pitchFamily="18" charset="2"/>
              </a:rPr>
              <a:t></a:t>
            </a:r>
            <a:r>
              <a:rPr lang="en-US" sz="2400" baseline="30000" dirty="0">
                <a:solidFill>
                  <a:srgbClr val="0000CC"/>
                </a:solidFill>
              </a:rPr>
              <a:t>2</a:t>
            </a:r>
            <a:r>
              <a:rPr lang="en-US" sz="2400" dirty="0">
                <a:solidFill>
                  <a:srgbClr val="0000CC"/>
                </a:solidFill>
                <a:sym typeface="Symbol" panose="05050102010706020507" pitchFamily="18" charset="2"/>
              </a:rPr>
              <a:t> </a:t>
            </a:r>
            <a:r>
              <a:rPr lang="en-US" sz="2400" dirty="0">
                <a:solidFill>
                  <a:srgbClr val="0000CC"/>
                </a:solidFill>
                <a:latin typeface="+mn-lt"/>
                <a:sym typeface="Symbol" panose="05050102010706020507" pitchFamily="18" charset="2"/>
              </a:rPr>
              <a:t>test may be unreliable if any of the expected frequency values are less than 5.</a:t>
            </a:r>
            <a:endParaRPr lang="en-US" sz="2400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15882" y="2408924"/>
            <a:ext cx="84574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>
                <a:latin typeface="+mn-lt"/>
                <a:sym typeface="Wingdings"/>
              </a:rPr>
              <a:t>This can be resolved by combining data.</a:t>
            </a:r>
            <a:r>
              <a:rPr lang="en-US" dirty="0">
                <a:latin typeface="+mn-lt"/>
              </a:rPr>
              <a:t>	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734305" y="4442141"/>
            <a:ext cx="3421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4008" indent="0" defTabSz="914400">
              <a:buNone/>
            </a:pPr>
            <a:r>
              <a:rPr lang="en-US" sz="1800" dirty="0">
                <a:latin typeface="+mn-lt"/>
              </a:rPr>
              <a:t>Using GDC to calculate the </a:t>
            </a:r>
            <a:r>
              <a:rPr lang="en-US" sz="1800" dirty="0">
                <a:latin typeface="+mn-lt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1800" baseline="30000" dirty="0">
                <a:latin typeface="+mn-lt"/>
              </a:rPr>
              <a:t>2</a:t>
            </a:r>
            <a:endParaRPr lang="en-US" sz="1800" dirty="0">
              <a:latin typeface="+mn-lt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7" grpId="0"/>
      <p:bldP spid="34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>
          <a:xfrm>
            <a:off x="60246" y="5737718"/>
            <a:ext cx="81271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008" indent="0" defTabSz="914400">
              <a:buNone/>
            </a:pPr>
            <a:r>
              <a:rPr lang="en-US" sz="1800" dirty="0">
                <a:latin typeface="+mn-lt"/>
              </a:rPr>
              <a:t>                                                                       there are three expected frequencies which are less than 5. This indicates that our conclusion may not be reliable.</a:t>
            </a:r>
            <a:endParaRPr lang="en-US" sz="1800" dirty="0">
              <a:latin typeface="+mn-lt"/>
              <a:sym typeface="Wingding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835" y="4841"/>
            <a:ext cx="8229600" cy="677217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Limitations of the </a:t>
            </a:r>
            <a:r>
              <a:rPr lang="en-US" sz="40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4000" baseline="30000" dirty="0"/>
              <a:t>2</a:t>
            </a:r>
            <a:r>
              <a:rPr lang="en-US" sz="4000" dirty="0"/>
              <a:t>test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7514" y="560791"/>
            <a:ext cx="8766242" cy="1052198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defTabSz="914400">
              <a:buNone/>
            </a:pPr>
            <a:r>
              <a:rPr lang="en-US" sz="2000" dirty="0" err="1"/>
              <a:t>Razan</a:t>
            </a:r>
            <a:r>
              <a:rPr lang="en-US" sz="2000" dirty="0"/>
              <a:t> noticed there seemed to be a connection between the kinds of movies high school students enjoy and the types of extra-curricular activities they participate.</a:t>
            </a:r>
            <a:endParaRPr lang="en-US" sz="2000" dirty="0">
              <a:sym typeface="Wingdings"/>
            </a:endParaRPr>
          </a:p>
          <a:p>
            <a:pPr defTabSz="914400">
              <a:buFont typeface="Wingdings 2"/>
              <a:buNone/>
            </a:pP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689601" y="1975646"/>
            <a:ext cx="900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en-GB" sz="1200" dirty="0"/>
              <a:t>Visual arts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89283" y="1974178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72000" tIns="90000" bIns="90000" rtlCol="0">
            <a:spAutoFit/>
          </a:bodyPr>
          <a:lstStyle/>
          <a:p>
            <a:r>
              <a:rPr lang="en-GB" sz="1200" dirty="0"/>
              <a:t>Sports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89283" y="1971846"/>
            <a:ext cx="900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200" dirty="0"/>
              <a:t>Community Service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86869" y="1974178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36000" rtlCol="0">
            <a:spAutoFit/>
          </a:bodyPr>
          <a:lstStyle/>
          <a:p>
            <a:pPr algn="ctr"/>
            <a:r>
              <a:rPr lang="en-GB" sz="1200" dirty="0"/>
              <a:t>Performing arts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86010" y="2348287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0" rIns="36000" bIns="0" rtlCol="0" anchor="ctr" anchorCtr="1">
            <a:spAutoFit/>
          </a:bodyPr>
          <a:lstStyle/>
          <a:p>
            <a:pPr algn="ctr"/>
            <a:r>
              <a:rPr lang="en-GB" sz="1200" dirty="0"/>
              <a:t>20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91697" y="2348002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72000" tIns="90000" bIns="90000" rtlCol="0" anchor="ctr" anchorCtr="1">
            <a:spAutoFit/>
          </a:bodyPr>
          <a:lstStyle/>
          <a:p>
            <a:pPr algn="ctr"/>
            <a:r>
              <a:rPr lang="en-GB" sz="1200" dirty="0"/>
              <a:t>23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90448" y="2336955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18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89283" y="2342673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36000" rtlCol="0" anchor="ctr" anchorCtr="1">
            <a:spAutoFit/>
          </a:bodyPr>
          <a:lstStyle/>
          <a:p>
            <a:pPr algn="ctr"/>
            <a:r>
              <a:rPr lang="en-GB" sz="1200" dirty="0"/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95081" y="2345979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Comedy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90532" y="2719087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0" rIns="36000" bIns="0" rtlCol="0" anchor="ctr" anchorCtr="1">
            <a:spAutoFit/>
          </a:bodyPr>
          <a:lstStyle/>
          <a:p>
            <a:pPr algn="ctr"/>
            <a:r>
              <a:rPr lang="en-GB" sz="1200" dirty="0"/>
              <a:t>18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88464" y="2718802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72000" tIns="90000" bIns="90000" rtlCol="0" anchor="ctr" anchorCtr="1">
            <a:spAutoFit/>
          </a:bodyPr>
          <a:lstStyle/>
          <a:p>
            <a:pPr algn="ctr"/>
            <a:r>
              <a:rPr lang="en-GB" sz="1200" dirty="0"/>
              <a:t>14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87215" y="2707755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86050" y="2713473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36000" rtlCol="0" anchor="ctr" anchorCtr="1">
            <a:spAutoFit/>
          </a:bodyPr>
          <a:lstStyle/>
          <a:p>
            <a:pPr algn="ctr"/>
            <a:r>
              <a:rPr lang="en-GB" sz="1200" dirty="0"/>
              <a:t>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85024" y="2724043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Romance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687259" y="3089887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0" rIns="36000" bIns="0" rtlCol="0" anchor="ctr" anchorCtr="1">
            <a:spAutoFit/>
          </a:bodyPr>
          <a:lstStyle/>
          <a:p>
            <a:pPr algn="ctr"/>
            <a:r>
              <a:rPr lang="en-GB" sz="1200" dirty="0"/>
              <a:t>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886122" y="3089602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72000" tIns="90000" bIns="90000" rtlCol="0" anchor="ctr" anchorCtr="1">
            <a:spAutoFit/>
          </a:bodyPr>
          <a:lstStyle/>
          <a:p>
            <a:pPr algn="ctr"/>
            <a:r>
              <a:rPr lang="en-GB" sz="1200" dirty="0"/>
              <a:t>12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784873" y="3085379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21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90532" y="3090064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36000" rtlCol="0" anchor="ctr" anchorCtr="1">
            <a:spAutoFit/>
          </a:bodyPr>
          <a:lstStyle/>
          <a:p>
            <a:pPr algn="ctr"/>
            <a:r>
              <a:rPr lang="en-GB" sz="1200" dirty="0"/>
              <a:t>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95453" y="3094843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Action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9104" y="2344994"/>
            <a:ext cx="900000" cy="1112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Movie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89283" y="1605401"/>
            <a:ext cx="36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Extra-Curricular activity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678652" y="1712369"/>
            <a:ext cx="31300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4008" indent="0" defTabSz="914400">
              <a:buNone/>
            </a:pPr>
            <a:r>
              <a:rPr lang="en-US" sz="1800" dirty="0">
                <a:latin typeface="+mn-lt"/>
              </a:rPr>
              <a:t>For this contingency table:</a:t>
            </a:r>
            <a:endParaRPr lang="en-US" sz="1800" dirty="0">
              <a:latin typeface="+mn-lt"/>
              <a:sym typeface="Wingding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797089" y="2117348"/>
            <a:ext cx="1449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baseline="30000" dirty="0"/>
              <a:t>2 </a:t>
            </a:r>
            <a:r>
              <a:rPr lang="en-US" dirty="0"/>
              <a:t>= </a:t>
            </a:r>
            <a:r>
              <a:rPr lang="en-US" sz="1800" dirty="0"/>
              <a:t>10.724</a:t>
            </a:r>
            <a:r>
              <a:rPr lang="en-US" sz="1800" dirty="0">
                <a:sym typeface="Symbol" panose="05050102010706020507" pitchFamily="18" charset="2"/>
              </a:rPr>
              <a:t> </a:t>
            </a:r>
            <a:endParaRPr lang="en-GB" sz="1800" dirty="0"/>
          </a:p>
        </p:txBody>
      </p:sp>
      <p:sp>
        <p:nvSpPr>
          <p:cNvPr id="32" name="Rectangle 31"/>
          <p:cNvSpPr/>
          <p:nvPr/>
        </p:nvSpPr>
        <p:spPr>
          <a:xfrm>
            <a:off x="5797089" y="2522327"/>
            <a:ext cx="22284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baseline="30000" dirty="0"/>
              <a:t> </a:t>
            </a:r>
            <a:r>
              <a:rPr lang="en-US" dirty="0"/>
              <a:t>= </a:t>
            </a:r>
            <a:r>
              <a:rPr lang="en-US" sz="1800" dirty="0"/>
              <a:t>0.0973 = 9.73%</a:t>
            </a:r>
            <a:r>
              <a:rPr lang="en-US" dirty="0"/>
              <a:t> 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5809914" y="2901748"/>
            <a:ext cx="8402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>
                <a:cs typeface="Times New Roman" panose="02020603050405020304" pitchFamily="18" charset="0"/>
                <a:sym typeface="Symbol" panose="05050102010706020507" pitchFamily="18" charset="2"/>
              </a:rPr>
              <a:t>df</a:t>
            </a:r>
            <a:r>
              <a:rPr lang="en-US" baseline="30000" dirty="0"/>
              <a:t> </a:t>
            </a:r>
            <a:r>
              <a:rPr lang="en-US" dirty="0"/>
              <a:t>= </a:t>
            </a:r>
            <a:r>
              <a:rPr lang="en-US" sz="1800" dirty="0"/>
              <a:t>6</a:t>
            </a:r>
            <a:endParaRPr lang="en-GB" sz="1800" dirty="0"/>
          </a:p>
        </p:txBody>
      </p:sp>
      <p:sp>
        <p:nvSpPr>
          <p:cNvPr id="34" name="TextBox 33"/>
          <p:cNvSpPr txBox="1"/>
          <p:nvPr/>
        </p:nvSpPr>
        <p:spPr>
          <a:xfrm>
            <a:off x="3728500" y="4192051"/>
            <a:ext cx="900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en-GB" sz="1200" dirty="0"/>
              <a:t>Visual arts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928182" y="4190583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72000" tIns="90000" bIns="90000" rtlCol="0">
            <a:spAutoFit/>
          </a:bodyPr>
          <a:lstStyle/>
          <a:p>
            <a:r>
              <a:rPr lang="en-GB" sz="1200" dirty="0"/>
              <a:t>Sports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828182" y="4188251"/>
            <a:ext cx="900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200" dirty="0"/>
              <a:t>Community Service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625768" y="4190583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36000" rtlCol="0">
            <a:spAutoFit/>
          </a:bodyPr>
          <a:lstStyle/>
          <a:p>
            <a:pPr algn="ctr"/>
            <a:r>
              <a:rPr lang="en-GB" sz="1200" dirty="0"/>
              <a:t>Performing arts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724909" y="4564692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0" rIns="36000" bIns="0" rtlCol="0" anchor="ctr" anchorCtr="1">
            <a:spAutoFit/>
          </a:bodyPr>
          <a:lstStyle/>
          <a:p>
            <a:pPr algn="ctr"/>
            <a:r>
              <a:rPr lang="en-GB" sz="1200" dirty="0"/>
              <a:t>19.709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930596" y="4564407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72000" tIns="90000" bIns="90000" rtlCol="0" anchor="ctr" anchorCtr="1">
            <a:spAutoFit/>
          </a:bodyPr>
          <a:lstStyle/>
          <a:p>
            <a:pPr algn="ctr"/>
            <a:r>
              <a:rPr lang="en-GB" sz="1200" dirty="0"/>
              <a:t>20.548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829347" y="4566807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20.129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628182" y="4559078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36000" rtlCol="0" anchor="ctr" anchorCtr="1">
            <a:spAutoFit/>
          </a:bodyPr>
          <a:lstStyle/>
          <a:p>
            <a:pPr algn="ctr"/>
            <a:r>
              <a:rPr lang="en-GB" sz="1200" dirty="0"/>
              <a:t>4.6129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33980" y="4562384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Comedy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729431" y="4935492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0" rIns="36000" bIns="0" rtlCol="0" anchor="ctr" anchorCtr="1">
            <a:spAutoFit/>
          </a:bodyPr>
          <a:lstStyle/>
          <a:p>
            <a:pPr algn="ctr"/>
            <a:r>
              <a:rPr lang="en-GB" sz="1200" dirty="0"/>
              <a:t>13.948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927363" y="4935207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72000" tIns="90000" bIns="90000" rtlCol="0" anchor="ctr" anchorCtr="1">
            <a:spAutoFit/>
          </a:bodyPr>
          <a:lstStyle/>
          <a:p>
            <a:pPr algn="ctr"/>
            <a:r>
              <a:rPr lang="en-GB" sz="1200" dirty="0"/>
              <a:t>14.541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826114" y="4937607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14.245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624949" y="4943325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36000" rtlCol="0" anchor="ctr" anchorCtr="1">
            <a:spAutoFit/>
          </a:bodyPr>
          <a:lstStyle/>
          <a:p>
            <a:pPr algn="ctr"/>
            <a:r>
              <a:rPr lang="en-GB" sz="1200" dirty="0"/>
              <a:t>3.2645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023923" y="4940448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Romance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726158" y="5306292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0" rIns="36000" bIns="0" rtlCol="0" anchor="ctr" anchorCtr="1">
            <a:spAutoFit/>
          </a:bodyPr>
          <a:lstStyle/>
          <a:p>
            <a:pPr algn="ctr"/>
            <a:r>
              <a:rPr lang="en-GB" sz="1200" dirty="0"/>
              <a:t>13.341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925021" y="5306007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72000" tIns="90000" bIns="90000" rtlCol="0" anchor="ctr" anchorCtr="1">
            <a:spAutoFit/>
          </a:bodyPr>
          <a:lstStyle/>
          <a:p>
            <a:pPr algn="ctr"/>
            <a:r>
              <a:rPr lang="en-GB" sz="1200" dirty="0"/>
              <a:t>13.909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823772" y="5315231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13.625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629431" y="5314125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36000" rtlCol="0" anchor="ctr" anchorCtr="1">
            <a:spAutoFit/>
          </a:bodyPr>
          <a:lstStyle/>
          <a:p>
            <a:pPr algn="ctr"/>
            <a:r>
              <a:rPr lang="en-GB" sz="1200" dirty="0"/>
              <a:t>3.1225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034352" y="5311248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Action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28003" y="4561399"/>
            <a:ext cx="900000" cy="1112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Movie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928182" y="3821806"/>
            <a:ext cx="36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Extra-Curricular activity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685025" y="3404596"/>
            <a:ext cx="345897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008" indent="0" defTabSz="914400">
              <a:buNone/>
            </a:pPr>
            <a:r>
              <a:rPr lang="en-US" sz="1800" dirty="0">
                <a:latin typeface="+mn-lt"/>
              </a:rPr>
              <a:t>Since</a:t>
            </a:r>
            <a:r>
              <a:rPr lang="en-US" sz="1800" dirty="0"/>
              <a:t> 9.73% </a:t>
            </a:r>
            <a:r>
              <a:rPr lang="en-US" sz="1800" dirty="0">
                <a:cs typeface="Times New Roman" panose="02020603050405020304" pitchFamily="18" charset="0"/>
              </a:rPr>
              <a:t>&gt;</a:t>
            </a:r>
            <a:r>
              <a:rPr lang="en-US" sz="1800" dirty="0"/>
              <a:t> 5% </a:t>
            </a:r>
            <a:r>
              <a:rPr lang="en-US" sz="1800" dirty="0">
                <a:latin typeface="+mn-lt"/>
              </a:rPr>
              <a:t>significance level, we would not reject </a:t>
            </a:r>
            <a:r>
              <a:rPr lang="en-US" sz="1800" dirty="0"/>
              <a:t>H</a:t>
            </a:r>
            <a:r>
              <a:rPr lang="en-US" sz="1800" baseline="-25000" dirty="0"/>
              <a:t>0</a:t>
            </a:r>
            <a:r>
              <a:rPr lang="en-US" sz="1800" dirty="0"/>
              <a:t>, </a:t>
            </a:r>
            <a:r>
              <a:rPr lang="en-US" sz="1800" dirty="0">
                <a:latin typeface="+mn-lt"/>
              </a:rPr>
              <a:t>and conclude that an Extra-curricular activity a student participate in is independent on movie genre.</a:t>
            </a:r>
            <a:endParaRPr lang="en-US" sz="1800" dirty="0">
              <a:latin typeface="+mn-lt"/>
              <a:sym typeface="Wingdings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0246" y="5724004"/>
            <a:ext cx="88517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008" indent="0" defTabSz="914400">
              <a:buNone/>
            </a:pPr>
            <a:r>
              <a:rPr lang="en-US" sz="1800" dirty="0">
                <a:latin typeface="+mn-lt"/>
              </a:rPr>
              <a:t>On inspecting the expected frequency table, </a:t>
            </a:r>
            <a:endParaRPr lang="en-US" sz="1800" dirty="0">
              <a:latin typeface="+mn-lt"/>
              <a:sym typeface="Wingdings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657316" y="4583367"/>
            <a:ext cx="876843" cy="358568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ounded Rectangle 56"/>
          <p:cNvSpPr/>
          <p:nvPr/>
        </p:nvSpPr>
        <p:spPr>
          <a:xfrm>
            <a:off x="4655190" y="4947439"/>
            <a:ext cx="876843" cy="358568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ounded Rectangle 57"/>
          <p:cNvSpPr/>
          <p:nvPr/>
        </p:nvSpPr>
        <p:spPr>
          <a:xfrm>
            <a:off x="4642698" y="5312123"/>
            <a:ext cx="876843" cy="358568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70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/>
      <p:bldP spid="56" grpId="0"/>
      <p:bldP spid="3" grpId="0" animBg="1"/>
      <p:bldP spid="57" grpId="0" animBg="1"/>
      <p:bldP spid="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835" y="4841"/>
            <a:ext cx="8229600" cy="677217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Limitations of the </a:t>
            </a:r>
            <a:r>
              <a:rPr lang="en-US" sz="40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4000" baseline="30000" dirty="0"/>
              <a:t>2</a:t>
            </a:r>
            <a:r>
              <a:rPr lang="en-US" sz="4000" dirty="0"/>
              <a:t>test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88879" y="617073"/>
            <a:ext cx="8766242" cy="1052198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defTabSz="914400">
              <a:buNone/>
            </a:pPr>
            <a:r>
              <a:rPr lang="en-US" sz="2000" dirty="0" err="1"/>
              <a:t>Razan</a:t>
            </a:r>
            <a:r>
              <a:rPr lang="en-US" sz="2000" dirty="0"/>
              <a:t> noticed there seemed to be a connection between the kinds of movies high school students enjoy and the types of extra-curricular activities they participate.</a:t>
            </a:r>
            <a:endParaRPr lang="en-US" sz="2000" dirty="0">
              <a:sym typeface="Wingdings"/>
            </a:endParaRPr>
          </a:p>
          <a:p>
            <a:pPr defTabSz="914400">
              <a:buFont typeface="Wingdings 2"/>
              <a:buNone/>
            </a:pP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685079" y="2693983"/>
            <a:ext cx="1368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en-GB" sz="1200" dirty="0"/>
              <a:t>Visual/performing arts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84761" y="2692515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72000" tIns="90000" bIns="90000" rtlCol="0">
            <a:spAutoFit/>
          </a:bodyPr>
          <a:lstStyle/>
          <a:p>
            <a:r>
              <a:rPr lang="en-GB" sz="1200" dirty="0"/>
              <a:t>Sports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84761" y="2690183"/>
            <a:ext cx="900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200" dirty="0"/>
              <a:t>Community Service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81488" y="3066624"/>
            <a:ext cx="1368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0" rIns="36000" bIns="0" rtlCol="0" anchor="ctr" anchorCtr="1">
            <a:spAutoFit/>
          </a:bodyPr>
          <a:lstStyle/>
          <a:p>
            <a:pPr algn="ctr"/>
            <a:r>
              <a:rPr lang="en-GB" sz="1200" dirty="0"/>
              <a:t>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87175" y="3066339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72000" tIns="90000" bIns="90000" rtlCol="0" anchor="ctr" anchorCtr="1">
            <a:spAutoFit/>
          </a:bodyPr>
          <a:lstStyle/>
          <a:p>
            <a:pPr algn="ctr"/>
            <a:r>
              <a:rPr lang="en-GB" sz="1200" dirty="0"/>
              <a:t>23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85926" y="3068739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18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90559" y="3064316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Comedy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86010" y="3450871"/>
            <a:ext cx="1368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0" rIns="36000" bIns="0" rtlCol="0" anchor="ctr" anchorCtr="1">
            <a:spAutoFit/>
          </a:bodyPr>
          <a:lstStyle/>
          <a:p>
            <a:pPr algn="ctr"/>
            <a:r>
              <a:rPr lang="en-GB" sz="1200" dirty="0"/>
              <a:t>23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83942" y="3437139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72000" tIns="90000" bIns="90000" rtlCol="0" anchor="ctr" anchorCtr="1">
            <a:spAutoFit/>
          </a:bodyPr>
          <a:lstStyle/>
          <a:p>
            <a:pPr algn="ctr"/>
            <a:r>
              <a:rPr lang="en-GB" sz="1200" dirty="0"/>
              <a:t>14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82693" y="3439539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9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80502" y="3442380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Romance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682737" y="3821671"/>
            <a:ext cx="1368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0" rIns="36000" bIns="0" rtlCol="0" anchor="ctr" anchorCtr="1">
            <a:spAutoFit/>
          </a:bodyPr>
          <a:lstStyle/>
          <a:p>
            <a:pPr algn="ctr"/>
            <a:r>
              <a:rPr lang="en-GB" sz="1200" dirty="0"/>
              <a:t>11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881600" y="3807939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72000" tIns="90000" bIns="90000" rtlCol="0" anchor="ctr" anchorCtr="1">
            <a:spAutoFit/>
          </a:bodyPr>
          <a:lstStyle/>
          <a:p>
            <a:pPr algn="ctr"/>
            <a:r>
              <a:rPr lang="en-GB" sz="1200" dirty="0"/>
              <a:t>12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780351" y="3803716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21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90931" y="3813180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Action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4582" y="3063331"/>
            <a:ext cx="900000" cy="1112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Movie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84761" y="2323738"/>
            <a:ext cx="3168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Extra-Curricular activity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582264" y="2252342"/>
            <a:ext cx="31300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4008" indent="0" defTabSz="914400">
              <a:buNone/>
            </a:pPr>
            <a:r>
              <a:rPr lang="en-US" sz="1800" dirty="0">
                <a:latin typeface="+mn-lt"/>
              </a:rPr>
              <a:t>For this contingency table:</a:t>
            </a:r>
            <a:endParaRPr lang="en-US" sz="1800" dirty="0">
              <a:latin typeface="+mn-lt"/>
              <a:sym typeface="Wingding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700701" y="2657321"/>
            <a:ext cx="13067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1800" baseline="30000" dirty="0"/>
              <a:t>2 </a:t>
            </a:r>
            <a:r>
              <a:rPr lang="en-US" sz="1800" dirty="0"/>
              <a:t>= 10.486</a:t>
            </a:r>
            <a:r>
              <a:rPr lang="en-US" sz="1800" dirty="0">
                <a:sym typeface="Symbol" panose="05050102010706020507" pitchFamily="18" charset="2"/>
              </a:rPr>
              <a:t> </a:t>
            </a:r>
            <a:endParaRPr lang="en-GB" sz="1800" dirty="0"/>
          </a:p>
        </p:txBody>
      </p:sp>
      <p:sp>
        <p:nvSpPr>
          <p:cNvPr id="32" name="Rectangle 31"/>
          <p:cNvSpPr/>
          <p:nvPr/>
        </p:nvSpPr>
        <p:spPr>
          <a:xfrm>
            <a:off x="5700701" y="3062300"/>
            <a:ext cx="20986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sz="1800" baseline="30000" dirty="0"/>
              <a:t> </a:t>
            </a:r>
            <a:r>
              <a:rPr lang="en-US" sz="1800" dirty="0"/>
              <a:t>= 0.0330 = 3.30% </a:t>
            </a:r>
            <a:endParaRPr lang="en-GB" sz="1800" dirty="0"/>
          </a:p>
        </p:txBody>
      </p:sp>
      <p:sp>
        <p:nvSpPr>
          <p:cNvPr id="33" name="Rectangle 32"/>
          <p:cNvSpPr/>
          <p:nvPr/>
        </p:nvSpPr>
        <p:spPr>
          <a:xfrm>
            <a:off x="5713526" y="3441721"/>
            <a:ext cx="7649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>
                <a:cs typeface="Times New Roman" panose="02020603050405020304" pitchFamily="18" charset="0"/>
                <a:sym typeface="Symbol" panose="05050102010706020507" pitchFamily="18" charset="2"/>
              </a:rPr>
              <a:t>df</a:t>
            </a:r>
            <a:r>
              <a:rPr lang="en-US" sz="1800" baseline="30000" dirty="0"/>
              <a:t> </a:t>
            </a:r>
            <a:r>
              <a:rPr lang="en-US" sz="1800" dirty="0"/>
              <a:t>= 4</a:t>
            </a:r>
            <a:endParaRPr lang="en-GB" sz="1800" dirty="0"/>
          </a:p>
        </p:txBody>
      </p:sp>
      <p:sp>
        <p:nvSpPr>
          <p:cNvPr id="35" name="TextBox 34"/>
          <p:cNvSpPr txBox="1"/>
          <p:nvPr/>
        </p:nvSpPr>
        <p:spPr>
          <a:xfrm>
            <a:off x="1941830" y="4982167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72000" tIns="90000" bIns="90000" rtlCol="0">
            <a:spAutoFit/>
          </a:bodyPr>
          <a:lstStyle/>
          <a:p>
            <a:r>
              <a:rPr lang="en-GB" sz="1200" dirty="0"/>
              <a:t>Sports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841830" y="4979835"/>
            <a:ext cx="900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200" dirty="0"/>
              <a:t>Community Service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944244" y="5355991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72000" tIns="90000" bIns="90000" rtlCol="0" anchor="ctr" anchorCtr="1">
            <a:spAutoFit/>
          </a:bodyPr>
          <a:lstStyle/>
          <a:p>
            <a:pPr algn="ctr"/>
            <a:r>
              <a:rPr lang="en-GB" sz="1200" dirty="0"/>
              <a:t>20.548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842995" y="5358391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20.129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47628" y="5353968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Comedy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941011" y="5726791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72000" tIns="90000" bIns="90000" rtlCol="0" anchor="ctr" anchorCtr="1">
            <a:spAutoFit/>
          </a:bodyPr>
          <a:lstStyle/>
          <a:p>
            <a:pPr algn="ctr"/>
            <a:r>
              <a:rPr lang="en-GB" sz="1200" dirty="0"/>
              <a:t>14.541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839762" y="5742638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14.245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037571" y="5732032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Romance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938669" y="6097591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72000" tIns="90000" bIns="90000" rtlCol="0" anchor="ctr" anchorCtr="1">
            <a:spAutoFit/>
          </a:bodyPr>
          <a:lstStyle/>
          <a:p>
            <a:pPr algn="ctr"/>
            <a:r>
              <a:rPr lang="en-GB" sz="1200" dirty="0"/>
              <a:t>13.909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837420" y="6106815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13.625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048000" y="6102832"/>
            <a:ext cx="900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Action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41651" y="5352983"/>
            <a:ext cx="900000" cy="1112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Movie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941830" y="4613390"/>
            <a:ext cx="3168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GB" sz="1200" dirty="0"/>
              <a:t>Extra-Curricular activity</a:t>
            </a:r>
          </a:p>
        </p:txBody>
      </p:sp>
      <p:sp>
        <p:nvSpPr>
          <p:cNvPr id="3" name="Rectangle 2"/>
          <p:cNvSpPr/>
          <p:nvPr/>
        </p:nvSpPr>
        <p:spPr>
          <a:xfrm>
            <a:off x="84582" y="1571360"/>
            <a:ext cx="90187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008" indent="0" defTabSz="914400">
              <a:buNone/>
            </a:pPr>
            <a:r>
              <a:rPr lang="en-US" sz="1800" dirty="0">
                <a:latin typeface="+mn-lt"/>
              </a:rPr>
              <a:t>We can improve the reliability of this test by combining rows or columns so there are no cells with expected frequency less than 5</a:t>
            </a:r>
            <a:endParaRPr lang="en-US" sz="1800" dirty="0">
              <a:latin typeface="+mn-lt"/>
              <a:sym typeface="Wingding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740214" y="4984606"/>
            <a:ext cx="1368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en-GB" sz="1200" dirty="0"/>
              <a:t>Visual/performing arts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736623" y="5357247"/>
            <a:ext cx="1368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0" rIns="36000" bIns="0" rtlCol="0" anchor="ctr" anchorCtr="1">
            <a:spAutoFit/>
          </a:bodyPr>
          <a:lstStyle/>
          <a:p>
            <a:pPr algn="ctr"/>
            <a:r>
              <a:rPr lang="en-GB" sz="1200" dirty="0"/>
              <a:t>24.322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741145" y="5741494"/>
            <a:ext cx="1368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0" rIns="36000" bIns="0" rtlCol="0" anchor="ctr" anchorCtr="1">
            <a:spAutoFit/>
          </a:bodyPr>
          <a:lstStyle/>
          <a:p>
            <a:pPr algn="ctr"/>
            <a:r>
              <a:rPr lang="en-GB" sz="1200" dirty="0"/>
              <a:t>17.212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737872" y="6112294"/>
            <a:ext cx="1368000" cy="37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0" rIns="36000" bIns="0" rtlCol="0" anchor="ctr" anchorCtr="1">
            <a:spAutoFit/>
          </a:bodyPr>
          <a:lstStyle/>
          <a:p>
            <a:pPr algn="ctr"/>
            <a:r>
              <a:rPr lang="en-GB" sz="1200" dirty="0"/>
              <a:t>16.464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64903" y="4233641"/>
            <a:ext cx="42938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4008" indent="0" defTabSz="914400">
              <a:buNone/>
            </a:pPr>
            <a:r>
              <a:rPr lang="en-US" sz="1800" dirty="0">
                <a:latin typeface="+mn-lt"/>
              </a:rPr>
              <a:t>The expected frequency table is now:</a:t>
            </a:r>
            <a:endParaRPr lang="en-US" sz="1800" dirty="0">
              <a:latin typeface="+mn-lt"/>
              <a:sym typeface="Wingdings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592085" y="3950996"/>
            <a:ext cx="345897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008" indent="0" defTabSz="914400">
              <a:buNone/>
            </a:pPr>
            <a:r>
              <a:rPr lang="en-US" sz="1800" dirty="0">
                <a:latin typeface="+mn-lt"/>
              </a:rPr>
              <a:t>Since </a:t>
            </a:r>
            <a:r>
              <a:rPr lang="en-US" sz="1800" dirty="0"/>
              <a:t>3.3% </a:t>
            </a:r>
            <a:r>
              <a:rPr lang="en-US" sz="1800" dirty="0">
                <a:cs typeface="Times New Roman" panose="02020603050405020304" pitchFamily="18" charset="0"/>
              </a:rPr>
              <a:t>&lt;</a:t>
            </a:r>
            <a:r>
              <a:rPr lang="en-US" sz="1800" dirty="0"/>
              <a:t> 5% </a:t>
            </a:r>
            <a:r>
              <a:rPr lang="en-US" sz="1800" dirty="0">
                <a:latin typeface="+mn-lt"/>
              </a:rPr>
              <a:t>significance level, we would reject </a:t>
            </a:r>
            <a:r>
              <a:rPr lang="en-US" sz="1800" dirty="0"/>
              <a:t>H</a:t>
            </a:r>
            <a:r>
              <a:rPr lang="en-US" sz="1800" baseline="-25000" dirty="0"/>
              <a:t>0</a:t>
            </a:r>
            <a:r>
              <a:rPr lang="en-US" sz="1800" dirty="0"/>
              <a:t>, </a:t>
            </a:r>
            <a:r>
              <a:rPr lang="en-US" sz="1800" dirty="0">
                <a:latin typeface="+mn-lt"/>
              </a:rPr>
              <a:t>and conclude that an Extra-curricular activity a student participate in is dependent on movie genre</a:t>
            </a:r>
            <a:r>
              <a:rPr lang="en-US" sz="1800" dirty="0"/>
              <a:t>.</a:t>
            </a:r>
            <a:endParaRPr lang="en-US" sz="1800" dirty="0">
              <a:sym typeface="Wingdings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592085" y="5797587"/>
            <a:ext cx="34589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008" indent="0" defTabSz="914400">
              <a:buNone/>
            </a:pPr>
            <a:r>
              <a:rPr lang="en-US" sz="1800" dirty="0">
                <a:latin typeface="+mn-lt"/>
              </a:rPr>
              <a:t>This is different from our original conclusion.</a:t>
            </a:r>
            <a:endParaRPr lang="en-US" sz="1800" dirty="0">
              <a:latin typeface="+mn-lt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0334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5" grpId="0" animBg="1"/>
      <p:bldP spid="36" grpId="0" animBg="1"/>
      <p:bldP spid="39" grpId="0" animBg="1"/>
      <p:bldP spid="40" grpId="0" animBg="1"/>
      <p:bldP spid="42" grpId="0" animBg="1"/>
      <p:bldP spid="44" grpId="0" animBg="1"/>
      <p:bldP spid="45" grpId="0" animBg="1"/>
      <p:bldP spid="47" grpId="0" animBg="1"/>
      <p:bldP spid="49" grpId="0" animBg="1"/>
      <p:bldP spid="50" grpId="0" animBg="1"/>
      <p:bldP spid="52" grpId="0" animBg="1"/>
      <p:bldP spid="53" grpId="0" animBg="1"/>
      <p:bldP spid="54" grpId="0" animBg="1"/>
      <p:bldP spid="3" grpId="0"/>
      <p:bldP spid="55" grpId="0" animBg="1"/>
      <p:bldP spid="56" grpId="0" animBg="1"/>
      <p:bldP spid="57" grpId="0" animBg="1"/>
      <p:bldP spid="58" grpId="0" animBg="1"/>
      <p:bldP spid="59" grpId="0"/>
      <p:bldP spid="60" grpId="0"/>
      <p:bldP spid="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835" y="4841"/>
            <a:ext cx="8229600" cy="677217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Limitations of the </a:t>
            </a:r>
            <a:r>
              <a:rPr lang="en-US" sz="40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4000" baseline="30000" dirty="0"/>
              <a:t>2</a:t>
            </a:r>
            <a:r>
              <a:rPr lang="en-US" sz="4000" dirty="0"/>
              <a:t>test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95835" y="789634"/>
            <a:ext cx="8538883" cy="789650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defTabSz="914400">
              <a:buNone/>
            </a:pPr>
            <a:r>
              <a:rPr lang="en-US" sz="2400" dirty="0"/>
              <a:t>There are two situations in which the </a:t>
            </a:r>
            <a:r>
              <a:rPr lang="en-US" sz="24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400" baseline="30000" dirty="0"/>
              <a:t>2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test may be unreliable </a:t>
            </a:r>
            <a:endParaRPr lang="en-US" sz="2400" dirty="0">
              <a:sym typeface="Wingdings"/>
            </a:endParaRPr>
          </a:p>
          <a:p>
            <a:pPr defTabSz="914400">
              <a:buFont typeface="Wingdings 2"/>
              <a:buNone/>
            </a:pPr>
            <a:endParaRPr lang="en-US" sz="2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41193" y="2561546"/>
            <a:ext cx="8538883" cy="1254745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defTabSz="914400">
              <a:buNone/>
            </a:pPr>
            <a:r>
              <a:rPr lang="en-US" sz="2400" dirty="0"/>
              <a:t>The </a:t>
            </a:r>
            <a:r>
              <a:rPr lang="en-US" sz="24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400" baseline="30000" dirty="0"/>
              <a:t>2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test may also be unreliable if the number of degrees of freedom is 1. This occurs when we have a 2 x 2 contingency table</a:t>
            </a:r>
            <a:endParaRPr lang="en-US" sz="2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41193" y="3816292"/>
            <a:ext cx="8538883" cy="1135527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defTabSz="914400">
              <a:buNone/>
            </a:pPr>
            <a:r>
              <a:rPr lang="en-US" sz="2400" dirty="0"/>
              <a:t>To improve the reliability of the </a:t>
            </a:r>
            <a:r>
              <a:rPr lang="en-US" sz="24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400" baseline="30000" dirty="0"/>
              <a:t>2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test</a:t>
            </a:r>
            <a:r>
              <a:rPr lang="en-US" sz="2400" dirty="0"/>
              <a:t> for 2 x 2 contingency tables, we can apply </a:t>
            </a:r>
            <a:r>
              <a:rPr lang="en-US" sz="2400" b="1" dirty="0">
                <a:sym typeface="Wingdings"/>
              </a:rPr>
              <a:t>Yates’ continuity correction. </a:t>
            </a:r>
            <a:r>
              <a:rPr lang="en-US" sz="2400" dirty="0">
                <a:sym typeface="Wingdings"/>
              </a:rPr>
              <a:t>The modified formula is: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306117" y="5416915"/>
                <a:ext cx="3317896" cy="9008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 smtClean="0">
                          <a:latin typeface="Brush Script Std"/>
                          <a:cs typeface="Brush Script Std"/>
                          <a:sym typeface="Symbol" panose="05050102010706020507" pitchFamily="18" charset="2"/>
                        </a:rPr>
                        <m:t></m:t>
                      </m:r>
                      <m:r>
                        <m:rPr>
                          <m:nor/>
                        </m:rPr>
                        <a:rPr lang="en-US" baseline="30000" dirty="0" smtClean="0"/>
                        <m:t>2</m:t>
                      </m:r>
                      <m:r>
                        <m:rPr>
                          <m:nor/>
                        </m:rPr>
                        <a:rPr lang="en-US" b="0" i="0" baseline="30000" dirty="0" smtClean="0"/>
                        <m:t> </m:t>
                      </m:r>
                      <m:r>
                        <m:rPr>
                          <m:nor/>
                        </m:rPr>
                        <a:rPr lang="en-US" b="0" i="0" dirty="0" smtClean="0"/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  <m:t> − </m:t>
                                      </m:r>
                                      <m:sSub>
                                        <m:sSubPr>
                                          <m:ctrlP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−0.5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6117" y="5416915"/>
                <a:ext cx="3317896" cy="9008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/>
          <p:cNvSpPr/>
          <p:nvPr/>
        </p:nvSpPr>
        <p:spPr>
          <a:xfrm>
            <a:off x="5684812" y="5302242"/>
            <a:ext cx="279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aseline="30000" dirty="0"/>
              <a:t>2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428706" y="1542477"/>
            <a:ext cx="46923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CC"/>
                </a:solidFill>
                <a:latin typeface="+mn-lt"/>
              </a:rPr>
              <a:t>2. The degrees of freedom is 1.</a:t>
            </a:r>
          </a:p>
        </p:txBody>
      </p:sp>
      <p:sp>
        <p:nvSpPr>
          <p:cNvPr id="9" name="Rectangle 8"/>
          <p:cNvSpPr/>
          <p:nvPr/>
        </p:nvSpPr>
        <p:spPr>
          <a:xfrm>
            <a:off x="428706" y="2004074"/>
            <a:ext cx="84060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  <a:sym typeface="Wingdings"/>
              </a:rPr>
              <a:t>This can be resolved using </a:t>
            </a:r>
            <a:r>
              <a:rPr lang="en-US" sz="2400" b="1" dirty="0">
                <a:latin typeface="+mn-lt"/>
                <a:sym typeface="Wingdings"/>
              </a:rPr>
              <a:t>Yates’ continuity correction.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9386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35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835" y="4841"/>
            <a:ext cx="8229600" cy="677217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Limitations of the </a:t>
            </a:r>
            <a:r>
              <a:rPr lang="en-US" sz="40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4000" baseline="30000" dirty="0"/>
              <a:t>2</a:t>
            </a:r>
            <a:r>
              <a:rPr lang="en-US" sz="4000" dirty="0"/>
              <a:t>test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95835" y="629226"/>
            <a:ext cx="8538883" cy="789650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defTabSz="914400">
              <a:buNone/>
            </a:pPr>
            <a:r>
              <a:rPr lang="en-US" sz="2400" dirty="0"/>
              <a:t>There are two situations in which the </a:t>
            </a:r>
            <a:r>
              <a:rPr lang="en-US" sz="24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400" baseline="30000" dirty="0"/>
              <a:t>2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test may be unreliable </a:t>
            </a:r>
            <a:endParaRPr lang="en-US" sz="2400" dirty="0">
              <a:sym typeface="Wingdings"/>
            </a:endParaRPr>
          </a:p>
          <a:p>
            <a:pPr defTabSz="914400">
              <a:buFont typeface="Wingdings 2"/>
              <a:buNone/>
            </a:pPr>
            <a:endParaRPr lang="en-US" sz="2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35323" y="2225384"/>
            <a:ext cx="8841442" cy="1181179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defTabSz="914400">
              <a:buNone/>
            </a:pPr>
            <a:r>
              <a:rPr lang="en-US" sz="2400" dirty="0"/>
              <a:t>The </a:t>
            </a:r>
            <a:r>
              <a:rPr lang="en-US" sz="24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400" baseline="30000" dirty="0"/>
              <a:t>2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test may also be unreliable if the number of degrees of freedom is 1. This occurs when we have a 2 x 2 contingency table</a:t>
            </a:r>
            <a:endParaRPr lang="en-US" sz="22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670797" y="3354957"/>
            <a:ext cx="7367437" cy="1138515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defTabSz="914400">
              <a:buNone/>
            </a:pPr>
            <a:r>
              <a:rPr lang="en-US" sz="2400" dirty="0"/>
              <a:t>The teacher hypothesized that passing or failing a test is independent of the gender. He collected the frequencies shown in the contingency table</a:t>
            </a:r>
            <a:endParaRPr lang="en-US" sz="2400" dirty="0">
              <a:sym typeface="Wingdings"/>
            </a:endParaRPr>
          </a:p>
          <a:p>
            <a:pPr defTabSz="914400">
              <a:buFont typeface="Wingdings 2"/>
              <a:buNone/>
            </a:pPr>
            <a:endParaRPr lang="en-US" sz="22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173130"/>
              </p:ext>
            </p:extLst>
          </p:nvPr>
        </p:nvGraphicFramePr>
        <p:xfrm>
          <a:off x="1670797" y="4632406"/>
          <a:ext cx="5970494" cy="1557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6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32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5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38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Pass </a:t>
                      </a:r>
                      <a:r>
                        <a:rPr kumimoji="0" lang="en-US" b="0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Maths</a:t>
                      </a:r>
                      <a:r>
                        <a:rPr kumimoji="0" lang="en-US" b="0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test</a:t>
                      </a:r>
                      <a:endParaRPr kumimoji="0" lang="en-US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Fail </a:t>
                      </a:r>
                      <a:r>
                        <a:rPr kumimoji="0" lang="en-US" b="0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Maths</a:t>
                      </a:r>
                      <a:r>
                        <a:rPr kumimoji="0" lang="en-US" b="0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test</a:t>
                      </a:r>
                      <a:endParaRPr kumimoji="0" lang="en-US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518">
                <a:tc>
                  <a:txBody>
                    <a:bodyPr/>
                    <a:lstStyle/>
                    <a:p>
                      <a:r>
                        <a:rPr lang="en-US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518"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CC"/>
                          </a:solidFill>
                        </a:rPr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CC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52201" y="6161233"/>
            <a:ext cx="79085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latin typeface="+mn-lt"/>
                <a:sym typeface="Symbol" panose="05050102010706020507" pitchFamily="18" charset="2"/>
              </a:rPr>
              <a:t>Because it is a 2 x 2 contingency table, we will b</a:t>
            </a:r>
            <a:r>
              <a:rPr lang="en-US" sz="1800" dirty="0">
                <a:latin typeface="+mn-lt"/>
                <a:sym typeface="Wingdings"/>
              </a:rPr>
              <a:t>e using Yates’ continuity correction</a:t>
            </a:r>
            <a:endParaRPr lang="en-GB" sz="1800" dirty="0"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8706" y="1387729"/>
            <a:ext cx="46923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CC"/>
                </a:solidFill>
                <a:latin typeface="+mn-lt"/>
              </a:rPr>
              <a:t>2. The degrees of freedom is 1.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35323" y="1806383"/>
            <a:ext cx="84060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  <a:sym typeface="Wingdings"/>
              </a:rPr>
              <a:t>This can be resolved using </a:t>
            </a:r>
            <a:r>
              <a:rPr lang="en-US" sz="2400" b="1" dirty="0">
                <a:latin typeface="+mn-lt"/>
                <a:sym typeface="Wingdings"/>
              </a:rPr>
              <a:t>Yates’ continuity correction.</a:t>
            </a:r>
            <a:endParaRPr lang="en-GB" sz="2400" dirty="0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200" y="3392156"/>
            <a:ext cx="16017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CC"/>
                </a:solidFill>
                <a:latin typeface="+mn-lt"/>
              </a:rPr>
              <a:t>Example 1</a:t>
            </a:r>
          </a:p>
        </p:txBody>
      </p:sp>
    </p:spTree>
    <p:extLst>
      <p:ext uri="{BB962C8B-B14F-4D97-AF65-F5344CB8AC3E}">
        <p14:creationId xmlns:p14="http://schemas.microsoft.com/office/powerpoint/2010/main" val="230724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6" grpId="0"/>
      <p:bldP spid="12" grpId="0"/>
      <p:bldP spid="13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835" y="4841"/>
            <a:ext cx="8229600" cy="677217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Limitations of the </a:t>
            </a:r>
            <a:r>
              <a:rPr lang="en-US" sz="40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4000" baseline="30000" dirty="0"/>
              <a:t>2</a:t>
            </a:r>
            <a:r>
              <a:rPr lang="en-US" sz="4000" dirty="0"/>
              <a:t>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558" y="1508306"/>
            <a:ext cx="8707990" cy="4462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00CC"/>
                </a:solidFill>
              </a:rPr>
              <a:t>2. The degrees of freedom is 1.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95835" y="735846"/>
            <a:ext cx="8538883" cy="789650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defTabSz="914400">
              <a:buNone/>
            </a:pPr>
            <a:r>
              <a:rPr lang="en-US" sz="2400" dirty="0"/>
              <a:t>There are two situations in which the </a:t>
            </a:r>
            <a:r>
              <a:rPr lang="en-US" sz="24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400" baseline="30000" dirty="0"/>
              <a:t>2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test may be unreliable </a:t>
            </a:r>
            <a:endParaRPr lang="en-US" sz="2400" dirty="0">
              <a:sym typeface="Wingdings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670797" y="4787154"/>
          <a:ext cx="5970494" cy="1557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6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32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5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38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Pass </a:t>
                      </a:r>
                      <a:r>
                        <a:rPr kumimoji="0" lang="en-US" b="0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Maths</a:t>
                      </a:r>
                      <a:r>
                        <a:rPr kumimoji="0" lang="en-US" b="0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test</a:t>
                      </a:r>
                      <a:endParaRPr kumimoji="0" lang="en-US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Fail </a:t>
                      </a:r>
                      <a:r>
                        <a:rPr kumimoji="0" lang="en-US" b="0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Maths</a:t>
                      </a:r>
                      <a:r>
                        <a:rPr kumimoji="0" lang="en-US" b="0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test</a:t>
                      </a:r>
                      <a:endParaRPr kumimoji="0" lang="en-US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Sum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518">
                <a:tc>
                  <a:txBody>
                    <a:bodyPr/>
                    <a:lstStyle/>
                    <a:p>
                      <a:r>
                        <a:rPr lang="en-US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518"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CC"/>
                          </a:solidFill>
                        </a:rPr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CC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625001" y="6384664"/>
            <a:ext cx="37708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  <a:sym typeface="Symbol" panose="05050102010706020507" pitchFamily="18" charset="2"/>
              </a:rPr>
              <a:t>Find the expected values</a:t>
            </a:r>
            <a:endParaRPr lang="en-GB" dirty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34871" y="5192312"/>
            <a:ext cx="699247" cy="256990"/>
          </a:xfrm>
          <a:prstGeom prst="rect">
            <a:avLst/>
          </a:prstGeom>
          <a:solidFill>
            <a:srgbClr val="EFCFCC"/>
          </a:solidFill>
          <a:ln>
            <a:solidFill>
              <a:srgbClr val="EFC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348568" y="5206486"/>
            <a:ext cx="699247" cy="256990"/>
          </a:xfrm>
          <a:prstGeom prst="rect">
            <a:avLst/>
          </a:prstGeom>
          <a:solidFill>
            <a:srgbClr val="EFCFCC"/>
          </a:solidFill>
          <a:ln>
            <a:solidFill>
              <a:srgbClr val="EFC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3334871" y="5581019"/>
            <a:ext cx="699247" cy="256990"/>
          </a:xfrm>
          <a:prstGeom prst="rect">
            <a:avLst/>
          </a:prstGeom>
          <a:solidFill>
            <a:srgbClr val="F7E9E7"/>
          </a:solidFill>
          <a:ln>
            <a:solidFill>
              <a:srgbClr val="F7E9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160817" y="5612141"/>
            <a:ext cx="699247" cy="256990"/>
          </a:xfrm>
          <a:prstGeom prst="rect">
            <a:avLst/>
          </a:prstGeom>
          <a:solidFill>
            <a:srgbClr val="F7E9E7"/>
          </a:solidFill>
          <a:ln>
            <a:solidFill>
              <a:srgbClr val="F7E9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235323" y="1961131"/>
            <a:ext cx="84060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  <a:sym typeface="Wingdings"/>
              </a:rPr>
              <a:t>This can be resolved using </a:t>
            </a:r>
            <a:r>
              <a:rPr lang="en-US" sz="2400" b="1" dirty="0">
                <a:latin typeface="+mn-lt"/>
                <a:sym typeface="Wingdings"/>
              </a:rPr>
              <a:t>Yates’ continuity correction.</a:t>
            </a:r>
            <a:endParaRPr lang="en-GB" sz="2400" dirty="0">
              <a:latin typeface="+mn-lt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35323" y="2380132"/>
            <a:ext cx="8841442" cy="1181179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defTabSz="914400">
              <a:buNone/>
            </a:pPr>
            <a:r>
              <a:rPr lang="en-US" sz="2400" dirty="0"/>
              <a:t>The </a:t>
            </a:r>
            <a:r>
              <a:rPr lang="en-US" sz="24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400" baseline="30000" dirty="0"/>
              <a:t>2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test may also be unreliable if the number of degrees of freedom is 1. This occurs when we have a 2 x 2 contingency table</a:t>
            </a:r>
            <a:endParaRPr lang="en-US" sz="2200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670797" y="3509705"/>
            <a:ext cx="7367437" cy="1138515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defTabSz="914400">
              <a:buNone/>
            </a:pPr>
            <a:r>
              <a:rPr lang="en-US" sz="2400" dirty="0"/>
              <a:t>The teacher hypothesized that passing or failing a test is independent of the gender. He collected the frequencies shown in the contingency table</a:t>
            </a:r>
            <a:endParaRPr lang="en-US" sz="2400" dirty="0">
              <a:sym typeface="Wingdings"/>
            </a:endParaRPr>
          </a:p>
          <a:p>
            <a:pPr defTabSz="914400">
              <a:buFont typeface="Wingdings 2"/>
              <a:buNone/>
            </a:pPr>
            <a:endParaRPr lang="en-US" sz="2200" dirty="0"/>
          </a:p>
        </p:txBody>
      </p:sp>
      <p:sp>
        <p:nvSpPr>
          <p:cNvPr id="16" name="Rectangle 15"/>
          <p:cNvSpPr/>
          <p:nvPr/>
        </p:nvSpPr>
        <p:spPr>
          <a:xfrm>
            <a:off x="152200" y="3546904"/>
            <a:ext cx="16017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CC"/>
                </a:solidFill>
              </a:rPr>
              <a:t>Example 1</a:t>
            </a:r>
          </a:p>
        </p:txBody>
      </p:sp>
    </p:spTree>
    <p:extLst>
      <p:ext uri="{BB962C8B-B14F-4D97-AF65-F5344CB8AC3E}">
        <p14:creationId xmlns:p14="http://schemas.microsoft.com/office/powerpoint/2010/main" val="189508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835" y="4841"/>
            <a:ext cx="8229600" cy="677217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Limitations of the </a:t>
            </a:r>
            <a:r>
              <a:rPr lang="en-US" sz="40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4000" baseline="30000" dirty="0"/>
              <a:t>2</a:t>
            </a:r>
            <a:r>
              <a:rPr lang="en-US" sz="4000" dirty="0"/>
              <a:t>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558" y="1508306"/>
            <a:ext cx="8707990" cy="4940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00CC"/>
                </a:solidFill>
              </a:rPr>
              <a:t>2. The degrees of freedom is 1.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95835" y="735846"/>
            <a:ext cx="8538883" cy="789650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defTabSz="914400">
              <a:buNone/>
            </a:pPr>
            <a:r>
              <a:rPr lang="en-US" sz="2400" dirty="0"/>
              <a:t>There are two situations in which the </a:t>
            </a:r>
            <a:r>
              <a:rPr lang="en-US" sz="24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400" baseline="30000" dirty="0"/>
              <a:t>2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test may be unreliable </a:t>
            </a:r>
            <a:endParaRPr lang="en-US" sz="2400" dirty="0">
              <a:sym typeface="Wingdings"/>
            </a:endParaRPr>
          </a:p>
          <a:p>
            <a:pPr defTabSz="914400">
              <a:buFont typeface="Wingdings 2"/>
              <a:buNone/>
            </a:pPr>
            <a:endParaRPr lang="en-US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59358301"/>
                  </p:ext>
                </p:extLst>
              </p:nvPr>
            </p:nvGraphicFramePr>
            <p:xfrm>
              <a:off x="660587" y="4015350"/>
              <a:ext cx="6935320" cy="207234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7354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2742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6858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820271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27747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492623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1558177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</a:tblGrid>
                  <a:tr h="3738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en-US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endParaRPr lang="en-US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US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kumimoji="0" lang="en-US" b="0" i="0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- </a:t>
                          </a:r>
                          <a:r>
                            <a:rPr lang="en-US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endParaRPr lang="en-US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</a:t>
                          </a:r>
                          <a:r>
                            <a:rPr lang="en-US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US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kumimoji="0" lang="en-US" b="0" i="0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– </a:t>
                          </a:r>
                          <a:r>
                            <a:rPr lang="en-US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r>
                            <a:rPr lang="en-US" b="0" i="1" baseline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</a:t>
                          </a:r>
                          <a:endParaRPr lang="en-US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</a:t>
                          </a:r>
                          <a:r>
                            <a:rPr lang="en-US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US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kumimoji="0" lang="en-US" b="0" i="0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– </a:t>
                          </a:r>
                          <a:r>
                            <a:rPr lang="en-US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r>
                            <a:rPr lang="en-US" b="0" i="1" baseline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|- 0.5</a:t>
                          </a:r>
                          <a:endParaRPr lang="en-US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(|</a:t>
                          </a:r>
                          <a:r>
                            <a:rPr lang="en-US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US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kumimoji="0" lang="en-US" b="0" i="0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– </a:t>
                          </a:r>
                          <a:r>
                            <a:rPr lang="en-US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r>
                            <a:rPr lang="en-US" b="0" i="1" baseline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|- 0.5</a:t>
                          </a:r>
                          <a:r>
                            <a:rPr lang="en-US" b="0" i="0" baseline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r>
                            <a:rPr lang="en-US" b="0" i="0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en-US" b="0" i="1" kern="1200" smtClean="0">
                                        <a:solidFill>
                                          <a:schemeClr val="lt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kumimoji="0" lang="en-US" b="0" i="1" kern="1200" smtClean="0">
                                            <a:solidFill>
                                              <a:schemeClr val="lt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kumimoji="0" lang="en-US" b="0" i="1" kern="1200" smtClean="0">
                                                <a:solidFill>
                                                  <a:schemeClr val="lt1"/>
                                                </a:solidFill>
                                                <a:latin typeface="Cambria Math" panose="02040503050406030204" pitchFamily="18" charset="0"/>
                                                <a:ea typeface="+mn-ea"/>
                                                <a:cs typeface="+mn-cs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m:rPr>
                                                <m:nor/>
                                              </m:rPr>
                                              <a:rPr lang="en-US" b="0" i="1" dirty="0" smtClean="0">
                                                <a:latin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|</m:t>
                                            </m:r>
                                            <m:r>
                                              <m:rPr>
                                                <m:nor/>
                                              </m:rPr>
                                              <a:rPr lang="en-US" b="0" i="1" dirty="0" smtClean="0">
                                                <a:latin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fo</m:t>
                                            </m:r>
                                            <m:r>
                                              <m:rPr>
                                                <m:nor/>
                                              </m:rPr>
                                              <a:rPr lang="en-US" b="0" i="1" dirty="0" smtClean="0">
                                                <a:latin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 </m:t>
                                            </m:r>
                                            <m:r>
                                              <m:rPr>
                                                <m:nor/>
                                              </m:rPr>
                                              <a:rPr kumimoji="0" lang="en-US" b="0" i="0" kern="1200" baseline="0" dirty="0" smtClean="0">
                                                <a:solidFill>
                                                  <a:schemeClr val="lt1"/>
                                                </a:solidFill>
                                                <a:latin typeface="+mn-lt"/>
                                                <a:ea typeface="+mn-ea"/>
                                                <a:cs typeface="+mn-cs"/>
                                              </a:rPr>
                                              <m:t>– </m:t>
                                            </m:r>
                                            <m:r>
                                              <m:rPr>
                                                <m:nor/>
                                              </m:rPr>
                                              <a:rPr lang="en-US" b="0" i="1" dirty="0" smtClean="0">
                                                <a:latin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f</m:t>
                                            </m:r>
                                            <m:r>
                                              <m:rPr>
                                                <m:nor/>
                                              </m:rPr>
                                              <a:rPr lang="en-US" b="0" i="1" baseline="-25000" dirty="0" smtClean="0">
                                                <a:latin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e</m:t>
                                            </m:r>
                                            <m:r>
                                              <m:rPr>
                                                <m:nor/>
                                              </m:rPr>
                                              <a:rPr lang="en-US" b="0" i="1" baseline="0" dirty="0" smtClean="0">
                                                <a:latin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|− 0.5</m:t>
                                            </m:r>
                                            <m:r>
                                              <m:rPr>
                                                <m:nor/>
                                              </m:rPr>
                                              <a:rPr lang="en-US" b="0" i="1" dirty="0" smtClean="0">
                                                <a:latin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 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kumimoji="0" lang="en-US" b="0" i="1" kern="1200" smtClean="0">
                                            <a:solidFill>
                                              <a:schemeClr val="lt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kumimoji="0" lang="en-US" b="0" i="1" kern="1200" smtClean="0">
                                            <a:solidFill>
                                              <a:schemeClr val="lt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kumimoji="0" lang="en-US" b="0" i="1" kern="1200" smtClean="0">
                                            <a:solidFill>
                                              <a:schemeClr val="lt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kumimoji="0" lang="en-US" b="0" i="1" kern="1200" smtClean="0">
                                            <a:solidFill>
                                              <a:schemeClr val="lt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𝑒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kumimoji="0" lang="en-US" b="0" kern="1200" dirty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651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28.6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-8.6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8.6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8.1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65.61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rgbClr val="FF0000"/>
                              </a:solidFill>
                            </a:rPr>
                            <a:t>2.294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985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/>
                            <a:t>26.4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8.6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8.6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8.1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65.61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rgbClr val="FF0000"/>
                              </a:solidFill>
                            </a:rPr>
                            <a:t>2.485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985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32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/>
                            <a:t>23.4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8.6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8.6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8.1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65.61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rgbClr val="FF0000"/>
                              </a:solidFill>
                            </a:rPr>
                            <a:t>2.804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26397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13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21.6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-8.6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8.6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8.1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65.61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rgbClr val="FF0000"/>
                              </a:solidFill>
                            </a:rPr>
                            <a:t>3.0375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59358301"/>
                  </p:ext>
                </p:extLst>
              </p:nvPr>
            </p:nvGraphicFramePr>
            <p:xfrm>
              <a:off x="660587" y="4015350"/>
              <a:ext cx="6935320" cy="207234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7354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2742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6858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820271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27747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492623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1558177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</a:tblGrid>
                  <a:tr h="68999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en-US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endParaRPr lang="en-US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US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kumimoji="0" lang="en-US" b="0" i="0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- </a:t>
                          </a:r>
                          <a:r>
                            <a:rPr lang="en-US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endParaRPr lang="en-US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</a:t>
                          </a:r>
                          <a:r>
                            <a:rPr lang="en-US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US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kumimoji="0" lang="en-US" b="0" i="0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– </a:t>
                          </a:r>
                          <a:r>
                            <a:rPr lang="en-US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r>
                            <a:rPr lang="en-US" b="0" i="1" baseline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</a:t>
                          </a:r>
                          <a:endParaRPr lang="en-US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</a:t>
                          </a:r>
                          <a:r>
                            <a:rPr lang="en-US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US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kumimoji="0" lang="en-US" b="0" i="0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– </a:t>
                          </a:r>
                          <a:r>
                            <a:rPr lang="en-US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r>
                            <a:rPr lang="en-US" b="0" i="1" baseline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|- 0.5</a:t>
                          </a:r>
                          <a:endParaRPr lang="en-US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(|</a:t>
                          </a:r>
                          <a:r>
                            <a:rPr lang="en-US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US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kumimoji="0" lang="en-US" b="0" i="0" kern="1200" baseline="0" dirty="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– </a:t>
                          </a:r>
                          <a:r>
                            <a:rPr lang="en-US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="0" i="1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r>
                            <a:rPr lang="en-US" b="0" i="1" baseline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|- 0.5</a:t>
                          </a:r>
                          <a:r>
                            <a:rPr lang="en-US" b="0" i="0" baseline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r>
                            <a:rPr lang="en-US" b="0" i="0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45313" t="-4386" r="-1563" b="-2114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651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28.6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-8.6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8.6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8.1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65.61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rgbClr val="FF0000"/>
                              </a:solidFill>
                            </a:rPr>
                            <a:t>2.294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/>
                            <a:t>26.4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8.6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8.6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8.1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65.61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rgbClr val="FF0000"/>
                              </a:solidFill>
                            </a:rPr>
                            <a:t>2.485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32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/>
                            <a:t>23.4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8.6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8.6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8.1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65.61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rgbClr val="FF0000"/>
                              </a:solidFill>
                            </a:rPr>
                            <a:t>2.804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13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21.6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-8.6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8.6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8.1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tx1"/>
                              </a:solidFill>
                            </a:rPr>
                            <a:t>65.61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rgbClr val="FF0000"/>
                              </a:solidFill>
                            </a:rPr>
                            <a:t>3.0375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Rectangle 5"/>
          <p:cNvSpPr/>
          <p:nvPr/>
        </p:nvSpPr>
        <p:spPr>
          <a:xfrm>
            <a:off x="1467792" y="3514678"/>
            <a:ext cx="65466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  <a:sym typeface="Symbol" panose="05050102010706020507" pitchFamily="18" charset="2"/>
              </a:rPr>
              <a:t>Find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400" baseline="30000" dirty="0"/>
              <a:t>2</a:t>
            </a:r>
            <a:r>
              <a:rPr lang="en-US" sz="2400" baseline="-25000" dirty="0"/>
              <a:t>calc</a:t>
            </a:r>
            <a:r>
              <a:rPr lang="en-US" sz="2400" baseline="30000" dirty="0"/>
              <a:t> </a:t>
            </a:r>
            <a:r>
              <a:rPr lang="en-US" sz="2400" dirty="0">
                <a:latin typeface="+mn-lt"/>
                <a:sym typeface="Wingdings"/>
              </a:rPr>
              <a:t>using Yates’ continuity correction</a:t>
            </a:r>
            <a:endParaRPr lang="en-GB" sz="2400" dirty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49689" y="5458961"/>
            <a:ext cx="699247" cy="256990"/>
          </a:xfrm>
          <a:prstGeom prst="rect">
            <a:avLst/>
          </a:prstGeom>
          <a:solidFill>
            <a:srgbClr val="EFCFCC"/>
          </a:solidFill>
          <a:ln>
            <a:solidFill>
              <a:srgbClr val="EFC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951370" y="4769210"/>
            <a:ext cx="699247" cy="256990"/>
          </a:xfrm>
          <a:prstGeom prst="rect">
            <a:avLst/>
          </a:prstGeom>
          <a:solidFill>
            <a:srgbClr val="EFCFCC"/>
          </a:solidFill>
          <a:ln>
            <a:solidFill>
              <a:srgbClr val="EFC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964819" y="5087170"/>
            <a:ext cx="699247" cy="256990"/>
          </a:xfrm>
          <a:prstGeom prst="rect">
            <a:avLst/>
          </a:prstGeom>
          <a:solidFill>
            <a:srgbClr val="F7E9E7"/>
          </a:solidFill>
          <a:ln>
            <a:solidFill>
              <a:srgbClr val="F7E9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964818" y="5776921"/>
            <a:ext cx="699247" cy="256990"/>
          </a:xfrm>
          <a:prstGeom prst="rect">
            <a:avLst/>
          </a:prstGeom>
          <a:solidFill>
            <a:srgbClr val="F7E9E7"/>
          </a:solidFill>
          <a:ln>
            <a:solidFill>
              <a:srgbClr val="F7E9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7595907" y="5748524"/>
            <a:ext cx="1126699" cy="338554"/>
          </a:xfrm>
          <a:prstGeom prst="rect">
            <a:avLst/>
          </a:prstGeom>
          <a:solidFill>
            <a:srgbClr val="F7E9E7"/>
          </a:solidFill>
          <a:ln>
            <a:solidFill>
              <a:srgbClr val="F7E9E7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CC"/>
                </a:solidFill>
              </a:rPr>
              <a:t>10.621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473365" y="5462237"/>
            <a:ext cx="699247" cy="256990"/>
          </a:xfrm>
          <a:prstGeom prst="rect">
            <a:avLst/>
          </a:prstGeom>
          <a:solidFill>
            <a:srgbClr val="EFCFCC"/>
          </a:solidFill>
          <a:ln>
            <a:solidFill>
              <a:srgbClr val="EFC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475046" y="4772486"/>
            <a:ext cx="699247" cy="256990"/>
          </a:xfrm>
          <a:prstGeom prst="rect">
            <a:avLst/>
          </a:prstGeom>
          <a:solidFill>
            <a:srgbClr val="EFCFCC"/>
          </a:solidFill>
          <a:ln>
            <a:solidFill>
              <a:srgbClr val="EFC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3488495" y="5090446"/>
            <a:ext cx="699247" cy="256990"/>
          </a:xfrm>
          <a:prstGeom prst="rect">
            <a:avLst/>
          </a:prstGeom>
          <a:solidFill>
            <a:srgbClr val="F7E9E7"/>
          </a:solidFill>
          <a:ln>
            <a:solidFill>
              <a:srgbClr val="F7E9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3488494" y="5780197"/>
            <a:ext cx="699247" cy="256990"/>
          </a:xfrm>
          <a:prstGeom prst="rect">
            <a:avLst/>
          </a:prstGeom>
          <a:solidFill>
            <a:srgbClr val="F7E9E7"/>
          </a:solidFill>
          <a:ln>
            <a:solidFill>
              <a:srgbClr val="F7E9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6442313" y="5448790"/>
            <a:ext cx="699247" cy="256990"/>
          </a:xfrm>
          <a:prstGeom prst="rect">
            <a:avLst/>
          </a:prstGeom>
          <a:solidFill>
            <a:srgbClr val="EFCFCC"/>
          </a:solidFill>
          <a:ln>
            <a:solidFill>
              <a:srgbClr val="EFC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6443994" y="4759039"/>
            <a:ext cx="699247" cy="256990"/>
          </a:xfrm>
          <a:prstGeom prst="rect">
            <a:avLst/>
          </a:prstGeom>
          <a:solidFill>
            <a:srgbClr val="EFCFCC"/>
          </a:solidFill>
          <a:ln>
            <a:solidFill>
              <a:srgbClr val="EFC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6457443" y="5103893"/>
            <a:ext cx="699247" cy="256990"/>
          </a:xfrm>
          <a:prstGeom prst="rect">
            <a:avLst/>
          </a:prstGeom>
          <a:solidFill>
            <a:srgbClr val="F7E9E7"/>
          </a:solidFill>
          <a:ln>
            <a:solidFill>
              <a:srgbClr val="F7E9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6457442" y="5766750"/>
            <a:ext cx="699247" cy="256990"/>
          </a:xfrm>
          <a:prstGeom prst="rect">
            <a:avLst/>
          </a:prstGeom>
          <a:solidFill>
            <a:srgbClr val="F7E9E7"/>
          </a:solidFill>
          <a:ln>
            <a:solidFill>
              <a:srgbClr val="F7E9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2523664" y="5472695"/>
            <a:ext cx="699247" cy="256990"/>
          </a:xfrm>
          <a:prstGeom prst="rect">
            <a:avLst/>
          </a:prstGeom>
          <a:solidFill>
            <a:srgbClr val="EFCFCC"/>
          </a:solidFill>
          <a:ln>
            <a:solidFill>
              <a:srgbClr val="EFC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2525345" y="4782944"/>
            <a:ext cx="699247" cy="256990"/>
          </a:xfrm>
          <a:prstGeom prst="rect">
            <a:avLst/>
          </a:prstGeom>
          <a:solidFill>
            <a:srgbClr val="EFCFCC"/>
          </a:solidFill>
          <a:ln>
            <a:solidFill>
              <a:srgbClr val="EFC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2538794" y="5127798"/>
            <a:ext cx="699247" cy="256990"/>
          </a:xfrm>
          <a:prstGeom prst="rect">
            <a:avLst/>
          </a:prstGeom>
          <a:solidFill>
            <a:srgbClr val="F7E9E7"/>
          </a:solidFill>
          <a:ln>
            <a:solidFill>
              <a:srgbClr val="F7E9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2538793" y="5790655"/>
            <a:ext cx="699247" cy="256990"/>
          </a:xfrm>
          <a:prstGeom prst="rect">
            <a:avLst/>
          </a:prstGeom>
          <a:solidFill>
            <a:srgbClr val="F7E9E7"/>
          </a:solidFill>
          <a:ln>
            <a:solidFill>
              <a:srgbClr val="F7E9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1819450" y="5448790"/>
            <a:ext cx="548640" cy="256990"/>
          </a:xfrm>
          <a:prstGeom prst="rect">
            <a:avLst/>
          </a:prstGeom>
          <a:solidFill>
            <a:srgbClr val="EFCFCC"/>
          </a:solidFill>
          <a:ln>
            <a:solidFill>
              <a:srgbClr val="EFC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1821131" y="4759039"/>
            <a:ext cx="548640" cy="256990"/>
          </a:xfrm>
          <a:prstGeom prst="rect">
            <a:avLst/>
          </a:prstGeom>
          <a:solidFill>
            <a:srgbClr val="EFCFCC"/>
          </a:solidFill>
          <a:ln>
            <a:solidFill>
              <a:srgbClr val="EFC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1834580" y="5103893"/>
            <a:ext cx="548640" cy="256990"/>
          </a:xfrm>
          <a:prstGeom prst="rect">
            <a:avLst/>
          </a:prstGeom>
          <a:solidFill>
            <a:srgbClr val="F7E9E7"/>
          </a:solidFill>
          <a:ln>
            <a:solidFill>
              <a:srgbClr val="F7E9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1834579" y="5766750"/>
            <a:ext cx="548640" cy="256990"/>
          </a:xfrm>
          <a:prstGeom prst="rect">
            <a:avLst/>
          </a:prstGeom>
          <a:solidFill>
            <a:srgbClr val="F7E9E7"/>
          </a:solidFill>
          <a:ln>
            <a:solidFill>
              <a:srgbClr val="F7E9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1776563" y="2346323"/>
            <a:ext cx="7367437" cy="1138515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defTabSz="914400">
              <a:buNone/>
            </a:pPr>
            <a:r>
              <a:rPr lang="en-US" sz="2400" dirty="0"/>
              <a:t>The teacher hypothesized that passing or failing a test is independent of the gender. He collected the frequencies shown in the contingency table</a:t>
            </a:r>
            <a:endParaRPr lang="en-US" sz="2400" dirty="0">
              <a:sym typeface="Wingding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57966" y="2383522"/>
            <a:ext cx="16017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CC"/>
                </a:solidFill>
                <a:latin typeface="+mn-lt"/>
              </a:rPr>
              <a:t>Example 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35323" y="1933835"/>
            <a:ext cx="84060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  <a:sym typeface="Wingdings"/>
              </a:rPr>
              <a:t>This can be resolved using </a:t>
            </a:r>
            <a:r>
              <a:rPr lang="en-US" sz="2400" b="1" dirty="0">
                <a:latin typeface="+mn-lt"/>
                <a:sym typeface="Wingdings"/>
              </a:rPr>
              <a:t>Yates’ continuity correction.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7095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835" y="4841"/>
            <a:ext cx="8229600" cy="677217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Limitations of the </a:t>
            </a:r>
            <a:r>
              <a:rPr lang="en-US" sz="40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4000" baseline="30000" dirty="0"/>
              <a:t>2</a:t>
            </a:r>
            <a:r>
              <a:rPr lang="en-US" sz="4000" dirty="0"/>
              <a:t>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558" y="1381694"/>
            <a:ext cx="8707990" cy="4797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00CC"/>
                </a:solidFill>
              </a:rPr>
              <a:t>2. The degrees of freedom is 1.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95835" y="609234"/>
            <a:ext cx="8538883" cy="789650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defTabSz="914400">
              <a:buNone/>
            </a:pPr>
            <a:r>
              <a:rPr lang="en-US" sz="2400" dirty="0"/>
              <a:t>There are two situations in which the </a:t>
            </a:r>
            <a:r>
              <a:rPr lang="en-US" sz="24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400" baseline="30000" dirty="0"/>
              <a:t>2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test may be unreliable </a:t>
            </a:r>
            <a:endParaRPr lang="en-US" sz="2400" dirty="0">
              <a:sym typeface="Wingdings"/>
            </a:endParaRPr>
          </a:p>
          <a:p>
            <a:pPr defTabSz="914400">
              <a:buFont typeface="Wingdings 2"/>
              <a:buNone/>
            </a:pPr>
            <a:endParaRPr lang="en-US" sz="2200" dirty="0"/>
          </a:p>
        </p:txBody>
      </p:sp>
      <p:sp>
        <p:nvSpPr>
          <p:cNvPr id="30" name="Rectangle 29"/>
          <p:cNvSpPr/>
          <p:nvPr/>
        </p:nvSpPr>
        <p:spPr>
          <a:xfrm>
            <a:off x="3435410" y="4958632"/>
            <a:ext cx="2243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baseline="-25000" dirty="0"/>
              <a:t>calc</a:t>
            </a:r>
            <a:r>
              <a:rPr lang="en-US" sz="2400" b="1" dirty="0">
                <a:sym typeface="Symbol" panose="05050102010706020507" pitchFamily="18" charset="2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&gt;</a:t>
            </a:r>
            <a:r>
              <a:rPr lang="en-US" sz="2400" b="1" dirty="0">
                <a:sym typeface="Symbol" panose="05050102010706020507" pitchFamily="18" charset="2"/>
              </a:rPr>
              <a:t> </a:t>
            </a:r>
            <a:r>
              <a:rPr lang="en-US" sz="2400" dirty="0"/>
              <a:t>6.63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11625" y="4520984"/>
            <a:ext cx="35980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Critical value is 6.63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16859" y="5445699"/>
            <a:ext cx="77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We reject the null hypothesis and conclude that, at 1% significance level, the gender and results in the </a:t>
            </a:r>
            <a:r>
              <a:rPr lang="en-US" sz="2400" dirty="0" err="1">
                <a:latin typeface="+mn-lt"/>
              </a:rPr>
              <a:t>maths</a:t>
            </a:r>
            <a:r>
              <a:rPr lang="en-US" sz="2400" dirty="0">
                <a:latin typeface="+mn-lt"/>
              </a:rPr>
              <a:t> test are dependent</a:t>
            </a:r>
            <a:endParaRPr lang="en-GB" sz="2400" dirty="0">
              <a:latin typeface="+mn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209645" y="4520983"/>
            <a:ext cx="2281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c</a:t>
            </a:r>
            <a:r>
              <a:rPr lang="en-US" sz="2400" baseline="30000" dirty="0">
                <a:latin typeface="Symbol" panose="05050102010706020507" pitchFamily="18" charset="2"/>
              </a:rPr>
              <a:t>2</a:t>
            </a:r>
            <a:r>
              <a:rPr lang="en-US" sz="2400" baseline="-25000" dirty="0"/>
              <a:t>calc </a:t>
            </a:r>
            <a:r>
              <a:rPr lang="en-US" sz="2400" b="1" dirty="0">
                <a:sym typeface="Symbol" panose="05050102010706020507" pitchFamily="18" charset="2"/>
              </a:rPr>
              <a:t>= 10.621</a:t>
            </a:r>
            <a:endParaRPr lang="en-GB" sz="2400" dirty="0"/>
          </a:p>
        </p:txBody>
      </p:sp>
      <p:sp>
        <p:nvSpPr>
          <p:cNvPr id="34" name="Rectangle 33"/>
          <p:cNvSpPr/>
          <p:nvPr/>
        </p:nvSpPr>
        <p:spPr>
          <a:xfrm>
            <a:off x="659385" y="4521487"/>
            <a:ext cx="1874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At 1% level </a:t>
            </a:r>
            <a:endParaRPr lang="en-GB" sz="2400" dirty="0">
              <a:latin typeface="+mn-lt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35323" y="2253520"/>
            <a:ext cx="8841442" cy="1181179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defTabSz="914400">
              <a:buNone/>
            </a:pPr>
            <a:r>
              <a:rPr lang="en-US" sz="2400" dirty="0"/>
              <a:t>The </a:t>
            </a:r>
            <a:r>
              <a:rPr lang="en-US" sz="24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400" baseline="30000" dirty="0"/>
              <a:t>2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test may also be unreliable if the number of degrees of freedom is 1. This occurs when we have a 2 x 2 contingency table</a:t>
            </a:r>
            <a:endParaRPr lang="en-US" sz="22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670797" y="3383093"/>
            <a:ext cx="7367437" cy="1138515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defTabSz="914400">
              <a:buNone/>
            </a:pPr>
            <a:r>
              <a:rPr lang="en-US" sz="2400" dirty="0"/>
              <a:t>The teacher hypothesized that passing or failing a test is independent of the gender. He collected the frequencies shown in the contingency table</a:t>
            </a:r>
            <a:endParaRPr lang="en-US" sz="2400" dirty="0">
              <a:sym typeface="Wingding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5323" y="1834519"/>
            <a:ext cx="84060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  <a:sym typeface="Wingdings"/>
              </a:rPr>
              <a:t>This can be resolved using </a:t>
            </a:r>
            <a:r>
              <a:rPr lang="en-US" sz="2400" b="1" dirty="0">
                <a:latin typeface="+mn-lt"/>
                <a:sym typeface="Wingdings"/>
              </a:rPr>
              <a:t>Yates’ continuity correction.</a:t>
            </a:r>
            <a:endParaRPr lang="en-GB" sz="2400" dirty="0"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2200" y="3420292"/>
            <a:ext cx="16017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CC"/>
                </a:solidFill>
                <a:latin typeface="+mn-lt"/>
              </a:rPr>
              <a:t>Example 1</a:t>
            </a:r>
          </a:p>
        </p:txBody>
      </p:sp>
    </p:spTree>
    <p:extLst>
      <p:ext uri="{BB962C8B-B14F-4D97-AF65-F5344CB8AC3E}">
        <p14:creationId xmlns:p14="http://schemas.microsoft.com/office/powerpoint/2010/main" val="175683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8994</TotalTime>
  <Words>1111</Words>
  <Application>Microsoft Office PowerPoint</Application>
  <PresentationFormat>On-screen Show (4:3)</PresentationFormat>
  <Paragraphs>252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Brush Script Std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The limitations of the 2 test </vt:lpstr>
      <vt:lpstr>Limitations of the 2test</vt:lpstr>
      <vt:lpstr>Limitations of the 2test</vt:lpstr>
      <vt:lpstr>Limitations of the 2test</vt:lpstr>
      <vt:lpstr>Limitations of the 2test</vt:lpstr>
      <vt:lpstr>Limitations of the 2test</vt:lpstr>
      <vt:lpstr>Limitations of the 2test</vt:lpstr>
      <vt:lpstr>Limitations of the 2test</vt:lpstr>
      <vt:lpstr>Limitations of the 2test</vt:lpstr>
      <vt:lpstr>PowerPoint Presentation</vt:lpstr>
    </vt:vector>
  </TitlesOfParts>
  <Company>MLC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 2 – (Two Variable)</dc:title>
  <dc:creator>Mathssupport</dc:creator>
  <cp:lastModifiedBy>Orlando Hurtado</cp:lastModifiedBy>
  <cp:revision>134</cp:revision>
  <dcterms:created xsi:type="dcterms:W3CDTF">2010-01-26T22:27:49Z</dcterms:created>
  <dcterms:modified xsi:type="dcterms:W3CDTF">2023-08-09T13:48:05Z</dcterms:modified>
</cp:coreProperties>
</file>