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3" r:id="rId1"/>
  </p:sldMasterIdLst>
  <p:notesMasterIdLst>
    <p:notesMasterId r:id="rId31"/>
  </p:notesMasterIdLst>
  <p:sldIdLst>
    <p:sldId id="256" r:id="rId2"/>
    <p:sldId id="259" r:id="rId3"/>
    <p:sldId id="298" r:id="rId4"/>
    <p:sldId id="299" r:id="rId5"/>
    <p:sldId id="300" r:id="rId6"/>
    <p:sldId id="301" r:id="rId7"/>
    <p:sldId id="302" r:id="rId8"/>
    <p:sldId id="307" r:id="rId9"/>
    <p:sldId id="303" r:id="rId10"/>
    <p:sldId id="304" r:id="rId11"/>
    <p:sldId id="305" r:id="rId12"/>
    <p:sldId id="306" r:id="rId13"/>
    <p:sldId id="308" r:id="rId14"/>
    <p:sldId id="309" r:id="rId15"/>
    <p:sldId id="310" r:id="rId16"/>
    <p:sldId id="311" r:id="rId17"/>
    <p:sldId id="257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4" r:id="rId26"/>
    <p:sldId id="331" r:id="rId27"/>
    <p:sldId id="332" r:id="rId28"/>
    <p:sldId id="335" r:id="rId29"/>
    <p:sldId id="323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54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5C928-559B-894D-8933-A6B57D1BBF34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6717-3C92-EC43-AF8F-7319F826A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72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19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06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63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89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47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0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23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0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35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64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46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653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190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299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00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56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27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1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27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96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6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60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54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1249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496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67467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594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8771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149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338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6831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914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perform the </a:t>
            </a:r>
            <a:r>
              <a:rPr lang="en-US" sz="2800" dirty="0">
                <a:latin typeface="Symbol" panose="05050102010706020507" pitchFamily="18" charset="2"/>
              </a:rPr>
              <a:t>c</a:t>
            </a:r>
            <a:r>
              <a:rPr lang="en-US" sz="2800" baseline="30000" dirty="0">
                <a:latin typeface="Symbol" panose="05050102010706020507" pitchFamily="18" charset="2"/>
              </a:rPr>
              <a:t>2 </a:t>
            </a:r>
            <a:r>
              <a:rPr lang="en-US" dirty="0"/>
              <a:t>test of independence to accept or reject </a:t>
            </a:r>
            <a:r>
              <a:rPr lang="en-US"/>
              <a:t>a hypothesis.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Chi-squared test (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8AC67CD9-1B44-4A9C-9DB3-80E426374B8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33260C8-A404-490E-A468-C4A5EF6707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EF3E8-4C02-46F4-A0A6-B4283C20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89D8-2E67-4CE4-9980-4D205563606B}" type="datetime4">
              <a:rPr lang="en-US" smtClean="0"/>
              <a:t>August 13,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autumn)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651138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P(autumn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307486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79095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1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28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1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9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15.4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2643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15.4</a:t>
            </a:r>
            <a:endParaRPr lang="en-US" sz="1800" dirty="0">
              <a:latin typeface="+mn-lt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BA124E-2D33-4AFB-9206-3C558B8F9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EA96D-78DC-42AF-B63C-6A76D533486E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1" name="Rectangle 30">
            <a:hlinkClick r:id="rId6"/>
            <a:extLst>
              <a:ext uri="{FF2B5EF4-FFF2-40B4-BE49-F238E27FC236}">
                <a16:creationId xmlns:a16="http://schemas.microsoft.com/office/drawing/2014/main" id="{0A3D11C6-5DF8-4048-B448-D8316F834E2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6"/>
            <a:extLst>
              <a:ext uri="{FF2B5EF4-FFF2-40B4-BE49-F238E27FC236}">
                <a16:creationId xmlns:a16="http://schemas.microsoft.com/office/drawing/2014/main" id="{C4029A59-02C2-42CA-9327-7CA60E262D8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35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winter)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7932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P(winter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00714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00714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00714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00714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2962320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65027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08576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08576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3994874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8.8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2643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15.4</a:t>
            </a:r>
            <a:endParaRPr lang="en-US" sz="180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40732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8.8</a:t>
            </a:r>
            <a:endParaRPr lang="en-US" sz="1800" dirty="0">
              <a:latin typeface="+mn-l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70F15329-3E93-4F16-960D-09CABAB1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018B90-8989-4E99-9CF6-B58CF7B04042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2" name="Rectangle 31">
            <a:hlinkClick r:id="rId6"/>
            <a:extLst>
              <a:ext uri="{FF2B5EF4-FFF2-40B4-BE49-F238E27FC236}">
                <a16:creationId xmlns:a16="http://schemas.microsoft.com/office/drawing/2014/main" id="{6AC6D0B3-9BFC-44C4-8FA3-4C46BCACF2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B10B6462-DEEE-45A2-8D8E-644D7A459EA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74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200474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2338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76388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spring)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50650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76388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P(spring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2976388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64460" y="2939153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4105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679575" y="4045784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19.8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2643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15.4</a:t>
            </a:r>
            <a:endParaRPr lang="en-US" sz="180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40732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8.8</a:t>
            </a:r>
            <a:endParaRPr lang="en-US" sz="18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20292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19.8</a:t>
            </a:r>
            <a:endParaRPr lang="en-US" sz="1800" dirty="0">
              <a:latin typeface="+mn-lt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850226F6-D670-4768-9AEB-F5B79BDD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42CEA1-4273-4845-A129-3F4D8A7A8ED9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F587408C-C90A-460E-A497-AC00367E84F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>
            <a:hlinkClick r:id="rId6"/>
            <a:extLst>
              <a:ext uri="{FF2B5EF4-FFF2-40B4-BE49-F238E27FC236}">
                <a16:creationId xmlns:a16="http://schemas.microsoft.com/office/drawing/2014/main" id="{6693182C-A64F-4A8D-BF7F-4720A4C264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30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4.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chi-squared (c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)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711" y="2385724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To calculate</a:t>
            </a:r>
            <a:r>
              <a:rPr lang="en-US" sz="2400" dirty="0">
                <a:latin typeface="+mn-lt"/>
              </a:rPr>
              <a:t> the chi-squared (c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) value use the formula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129803" y="2930246"/>
                <a:ext cx="1806200" cy="621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>
                    <a:latin typeface="Symbol" panose="05050102010706020507" pitchFamily="18" charset="2"/>
                  </a:rPr>
                  <a:t>c</a:t>
                </a:r>
                <a:r>
                  <a:rPr lang="en-US" sz="2400" baseline="30000" dirty="0">
                    <a:latin typeface="Symbol" panose="05050102010706020507" pitchFamily="18" charset="2"/>
                  </a:rPr>
                  <a:t>2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803" y="2930246"/>
                <a:ext cx="1806200" cy="621773"/>
              </a:xfrm>
              <a:prstGeom prst="rect">
                <a:avLst/>
              </a:prstGeom>
              <a:blipFill>
                <a:blip r:embed="rId3"/>
                <a:stretch>
                  <a:fillRect l="-10473" b="-6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9861960"/>
                  </p:ext>
                </p:extLst>
              </p:nvPr>
            </p:nvGraphicFramePr>
            <p:xfrm>
              <a:off x="283629" y="2868852"/>
              <a:ext cx="6393335" cy="38271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472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194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909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43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3883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70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="0" i="1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US" sz="2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</a:t>
                          </a:r>
                          <a:r>
                            <a:rPr lang="en-US" sz="2400" b="0" i="1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  <a:r>
                            <a:rPr lang="en-US" sz="2400" b="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r>
                            <a:rPr lang="en-US" sz="2400" b="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GB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GB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GB" sz="20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𝑜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𝑒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52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22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130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67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67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479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281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/>
                            <a:t>16</a:t>
                          </a:r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87538"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9861960"/>
                  </p:ext>
                </p:extLst>
              </p:nvPr>
            </p:nvGraphicFramePr>
            <p:xfrm>
              <a:off x="283629" y="2868852"/>
              <a:ext cx="6393335" cy="38271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472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194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909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43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3883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7564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="0" i="1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US" sz="2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</a:t>
                          </a:r>
                          <a:r>
                            <a:rPr lang="en-US" sz="2400" b="0" i="1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  <a:r>
                            <a:rPr lang="en-US" sz="2400" b="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r>
                            <a:rPr lang="en-US" sz="2400" b="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339" t="-5645" r="-1695" b="-4088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52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479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/>
                            <a:t>16</a:t>
                          </a:r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Rectangle 22"/>
          <p:cNvSpPr/>
          <p:nvPr/>
        </p:nvSpPr>
        <p:spPr>
          <a:xfrm>
            <a:off x="1754643" y="3628921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9 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1632594" y="397653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12.6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1714302" y="4305457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7.2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1632594" y="4644011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16.2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9528" y="4972930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11 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1666081" y="5335264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15.4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1730938" y="5653309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8.8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1632593" y="598222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19.8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130024" y="3619286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-1 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007975" y="3966903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-1.6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89683" y="4295822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-1.2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3142445" y="4634376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3.8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75932" y="4963295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 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135591" y="5325629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1.6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3146660" y="5643674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1.2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075209" y="5972593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-3.8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315420" y="3628921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 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193371" y="397653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2.56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4275079" y="4305457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1.44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193371" y="4644011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14.44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4240305" y="4972930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 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4226858" y="5335264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2.56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291715" y="5653309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1.44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193370" y="598222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14.44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5333640" y="3623999"/>
            <a:ext cx="11375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0.11111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333640" y="3998490"/>
            <a:ext cx="12759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0.2031746</a:t>
            </a:r>
            <a:endParaRPr lang="en-US" sz="1600" dirty="0"/>
          </a:p>
        </p:txBody>
      </p:sp>
      <p:sp>
        <p:nvSpPr>
          <p:cNvPr id="50" name="Rectangle 49"/>
          <p:cNvSpPr/>
          <p:nvPr/>
        </p:nvSpPr>
        <p:spPr>
          <a:xfrm>
            <a:off x="5332577" y="4327409"/>
            <a:ext cx="1125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0.2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333640" y="4650891"/>
            <a:ext cx="12075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0.891358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5339436" y="4994882"/>
            <a:ext cx="11606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0.090909 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5325989" y="5357216"/>
            <a:ext cx="11741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0.166234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5339436" y="5675261"/>
            <a:ext cx="12759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0.1636363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5333640" y="6004180"/>
            <a:ext cx="13408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0.7292929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6905073" y="4158448"/>
            <a:ext cx="23118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/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+mn-lt"/>
              </a:rPr>
              <a:t>is observed frequency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98365" y="5118309"/>
            <a:ext cx="23118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/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+mn-lt"/>
              </a:rPr>
              <a:t>is expected frequency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42138" y="3696783"/>
            <a:ext cx="1167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Where</a:t>
            </a:r>
            <a:endParaRPr lang="en-GB" sz="24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311531" y="6325806"/>
            <a:ext cx="1479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2.56 (3sf)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971922" y="635132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Total </a:t>
            </a:r>
            <a:r>
              <a:rPr lang="en-US" dirty="0">
                <a:latin typeface="Symbol" panose="05050102010706020507" pitchFamily="18" charset="2"/>
              </a:rPr>
              <a:t>(c</a:t>
            </a:r>
            <a:r>
              <a:rPr lang="en-US" baseline="30000" dirty="0">
                <a:latin typeface="Symbol" panose="05050102010706020507" pitchFamily="18" charset="2"/>
              </a:rPr>
              <a:t>2</a:t>
            </a:r>
            <a:r>
              <a:rPr lang="en-US" dirty="0">
                <a:latin typeface="Symbol" panose="05050102010706020507" pitchFamily="18" charset="2"/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253ADACE-058A-4D44-AE7B-D03AF667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6CD3AF2-09E4-46BC-A875-18F5B5053B53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61" name="Rectangle 60">
            <a:hlinkClick r:id="rId5"/>
            <a:extLst>
              <a:ext uri="{FF2B5EF4-FFF2-40B4-BE49-F238E27FC236}">
                <a16:creationId xmlns:a16="http://schemas.microsoft.com/office/drawing/2014/main" id="{7489F120-0E4D-4CC0-ADD7-F8F7A21826B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Rectangle 61">
            <a:hlinkClick r:id="rId5"/>
            <a:extLst>
              <a:ext uri="{FF2B5EF4-FFF2-40B4-BE49-F238E27FC236}">
                <a16:creationId xmlns:a16="http://schemas.microsoft.com/office/drawing/2014/main" id="{07B833B1-D8C6-4805-B718-5F2820991D5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80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3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4" grpId="0"/>
      <p:bldP spid="5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5.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critical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711" y="2441996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First note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level of significance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6859" y="3688856"/>
            <a:ext cx="8511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usually use either 10%, 5% or 1% for significance level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89397" y="4150521"/>
            <a:ext cx="819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our example we are going to use 1%</a:t>
            </a:r>
          </a:p>
        </p:txBody>
      </p:sp>
      <p:sp>
        <p:nvSpPr>
          <p:cNvPr id="4" name="Rectangle 3"/>
          <p:cNvSpPr/>
          <p:nvPr/>
        </p:nvSpPr>
        <p:spPr>
          <a:xfrm>
            <a:off x="517711" y="2865580"/>
            <a:ext cx="85119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significance level indicates the minimum acceptable probability that the variables are independent.</a:t>
            </a:r>
            <a:endParaRPr lang="en-GB" sz="24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7711" y="4604465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need to calculate the number of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degrees of freedom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17709" y="5292312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find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degrees of freedom, </a:t>
            </a:r>
            <a:r>
              <a:rPr lang="en-US" sz="2400" dirty="0">
                <a:latin typeface="+mn-lt"/>
              </a:rPr>
              <a:t>use the formula base on the contingency table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37881" y="6115588"/>
            <a:ext cx="819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(number of rows – 1)(number of columns – 1)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40CE785-8C29-41CB-ADC1-219C3202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592BCE-D4B8-47F9-B7C2-A82F3D5CC606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02BC7DEC-BDC8-4E97-894E-0ECE7697667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FAADFE09-9296-4225-AB88-95D86687FB6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96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56" grpId="0"/>
      <p:bldP spid="57" grpId="0"/>
      <p:bldP spid="4" grpId="0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5.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3133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critical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963" y="2361114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level of significance </a:t>
            </a:r>
            <a:r>
              <a:rPr lang="en-US" sz="2400" dirty="0">
                <a:latin typeface="+mn-lt"/>
              </a:rPr>
              <a:t>our example = 1% 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48368" y="3988862"/>
            <a:ext cx="40322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can obtain the critical value from tables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45720" y="4798270"/>
            <a:ext cx="39346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find the critical value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34647" y="2731238"/>
            <a:ext cx="819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(number of rows – 1)(number of columns – 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12954" y="3094436"/>
            <a:ext cx="2576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(2 - 1)(4– 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18256" y="3533992"/>
            <a:ext cx="1136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3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874596"/>
              </p:ext>
            </p:extLst>
          </p:nvPr>
        </p:nvGraphicFramePr>
        <p:xfrm>
          <a:off x="645641" y="3167748"/>
          <a:ext cx="3947951" cy="338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6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Degrees of freedom (</a:t>
                      </a:r>
                      <a:r>
                        <a:rPr lang="en-US" sz="1600" dirty="0" err="1"/>
                        <a:t>df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Significance level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47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8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3.84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6.63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4.61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6.25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7.81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11.34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7.78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9.49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13.28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10.64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12.59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16.81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12.02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18.48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13.36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15.51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14.68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16.92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21.67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18.31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cxnSpLocks/>
          </p:cNvCxnSpPr>
          <p:nvPr/>
        </p:nvCxnSpPr>
        <p:spPr>
          <a:xfrm flipH="1">
            <a:off x="4431324" y="2786965"/>
            <a:ext cx="1716258" cy="84522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1603717" y="3895281"/>
            <a:ext cx="4234376" cy="64690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88139" y="4375434"/>
            <a:ext cx="705453" cy="27815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048368" y="5259935"/>
            <a:ext cx="359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Critical value is 11.34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04586" y="5753011"/>
            <a:ext cx="40758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In examination it will be given</a:t>
            </a:r>
            <a:endParaRPr lang="en-GB" sz="2000" dirty="0">
              <a:latin typeface="+mn-lt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BBB8403-3CA7-41A6-A014-A291D30F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4CB83-74BE-45FC-A407-70081F68FD02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1A6E2C89-902E-45C5-85E1-7EAF6D9211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8D782454-AF61-4F2B-B9AF-F06B3E71376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48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9" grpId="0"/>
      <p:bldP spid="60" grpId="0"/>
      <p:bldP spid="61" grpId="0"/>
      <p:bldP spid="13" grpId="0"/>
      <p:bldP spid="14" grpId="0"/>
      <p:bldP spid="12" grpId="0" animBg="1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6.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Compare </a:t>
            </a:r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against the critical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880" y="2390888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 </a:t>
            </a:r>
            <a:r>
              <a:rPr lang="en-US" sz="2400" dirty="0">
                <a:latin typeface="+mn-lt"/>
              </a:rPr>
              <a:t>is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less than </a:t>
            </a:r>
            <a:r>
              <a:rPr lang="en-US" sz="2400" dirty="0">
                <a:latin typeface="+mn-lt"/>
              </a:rPr>
              <a:t>the critical value, then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do not reject </a:t>
            </a:r>
            <a:r>
              <a:rPr lang="en-US" sz="2400" dirty="0">
                <a:latin typeface="+mn-lt"/>
              </a:rPr>
              <a:t>the null hypothesis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4350" y="4051518"/>
            <a:ext cx="3199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our example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35410" y="5112024"/>
            <a:ext cx="22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2.56</a:t>
            </a:r>
            <a:r>
              <a:rPr lang="en-US" sz="2400" b="1" dirty="0">
                <a:sym typeface="Symbol" panose="05050102010706020507" pitchFamily="18" charset="2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400" b="1" dirty="0">
                <a:sym typeface="Symbol" panose="05050102010706020507" pitchFamily="18" charset="2"/>
              </a:rPr>
              <a:t> </a:t>
            </a:r>
            <a:r>
              <a:rPr lang="en-US" sz="2400" dirty="0">
                <a:latin typeface="+mn-lt"/>
              </a:rPr>
              <a:t>11.34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46425" y="4492116"/>
            <a:ext cx="359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Critical value is 11.34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6859" y="5613159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do not reject the null hypothesis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349" y="3195886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is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more than </a:t>
            </a:r>
            <a:r>
              <a:rPr lang="en-US" sz="2400" dirty="0">
                <a:latin typeface="+mn-lt"/>
              </a:rPr>
              <a:t>the critical value, then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reject </a:t>
            </a:r>
            <a:r>
              <a:rPr lang="en-US" sz="2400" dirty="0">
                <a:latin typeface="+mn-lt"/>
              </a:rPr>
              <a:t>the null hypothesis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0978" y="449318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 </a:t>
            </a:r>
            <a:r>
              <a:rPr lang="en-US" sz="2400" b="1" dirty="0">
                <a:sym typeface="Symbol" panose="05050102010706020507" pitchFamily="18" charset="2"/>
              </a:rPr>
              <a:t>= </a:t>
            </a:r>
            <a:r>
              <a:rPr lang="en-US" sz="2400" b="1" dirty="0">
                <a:latin typeface="+mn-lt"/>
                <a:sym typeface="Symbol" panose="05050102010706020507" pitchFamily="18" charset="2"/>
              </a:rPr>
              <a:t>2.56</a:t>
            </a:r>
            <a:endParaRPr lang="en-GB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9385" y="4576403"/>
            <a:ext cx="187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At 1% level </a:t>
            </a:r>
            <a:endParaRPr lang="en-GB" sz="2400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2217" y="6098472"/>
            <a:ext cx="8498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>
                <a:latin typeface="+mn-lt"/>
              </a:rPr>
              <a:t>We accept that Favourite season is independent of gender.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E3591C3-766A-45DE-99B1-B3FF5EB7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CB5311-69B4-4D9C-88A7-7470D71EBD8F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A6E59231-C0D2-44EF-A530-E088FBD7F9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8D45E1F3-81D2-4A3E-8EE3-90EF4931A70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61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59" grpId="0"/>
      <p:bldP spid="61" grpId="0"/>
      <p:bldP spid="23" grpId="0"/>
      <p:bldP spid="24" grpId="0"/>
      <p:bldP spid="20" grpId="0"/>
      <p:bldP spid="3" grpId="0"/>
      <p:bldP spid="4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4" name="Rectangle 3"/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CACF38AF-0246-4836-8879-BE8D546FA58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9F27CE29-0FE9-40D8-BF85-F3A42887ABE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C4C9FCA4-D9E0-6A32-554A-BFF09459F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324688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We are going to use a Graphing display calculator to solve the problem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0CDDAB-2379-8322-BEBF-33B41CA09C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5769" y="3581400"/>
            <a:ext cx="1328079" cy="2971800"/>
          </a:xfrm>
          <a:prstGeom prst="rect">
            <a:avLst/>
          </a:prstGeom>
        </p:spPr>
      </p:pic>
      <p:sp>
        <p:nvSpPr>
          <p:cNvPr id="20" name="Text Box 4">
            <a:extLst>
              <a:ext uri="{FF2B5EF4-FFF2-40B4-BE49-F238E27FC236}">
                <a16:creationId xmlns:a16="http://schemas.microsoft.com/office/drawing/2014/main" id="{83C2F1D1-964B-58FB-3832-0B9A849A2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261" y="3079086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8994B4-1A1D-474F-99DF-941754A549B2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21D308-6B5C-474A-9D17-CCFC47525787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DDC218E-7C6E-433F-8863-23F4F6AF95B8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63DC7CB4-9550-4EB0-92B7-8ACBE5AE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E7108C-F0C6-4DC5-A4E2-73129066BAEE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C1C2CA-9A74-44A3-95A3-9ABC6849BDF9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892555-DE3B-4957-A39B-44E1F8AD4A87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9314CD4F-C5F9-4ADA-9819-351CBDF21EB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963EDC97-9D6E-4FDF-BEE3-2DC6070866A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2C4DAB-3665-B487-0E2A-EFD377E14E87}"/>
              </a:ext>
            </a:extLst>
          </p:cNvPr>
          <p:cNvSpPr/>
          <p:nvPr/>
        </p:nvSpPr>
        <p:spPr>
          <a:xfrm>
            <a:off x="4480560" y="4146970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Turn 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03E5EA-0299-203C-AC99-269C2469C407}"/>
              </a:ext>
            </a:extLst>
          </p:cNvPr>
          <p:cNvSpPr/>
          <p:nvPr/>
        </p:nvSpPr>
        <p:spPr>
          <a:xfrm>
            <a:off x="4480560" y="4761035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Press 2nd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ED055D-8946-7F9F-906E-258C7329B1F3}"/>
              </a:ext>
            </a:extLst>
          </p:cNvPr>
          <p:cNvSpPr/>
          <p:nvPr/>
        </p:nvSpPr>
        <p:spPr>
          <a:xfrm>
            <a:off x="4480560" y="5231923"/>
            <a:ext cx="162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Press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sz="2200" baseline="30000" dirty="0">
                <a:solidFill>
                  <a:srgbClr val="0070C0"/>
                </a:solidFill>
                <a:latin typeface="+mn-lt"/>
              </a:rPr>
              <a:t>-1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5DC814-8833-4608-86B1-CFDBE630E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750" y="3819086"/>
            <a:ext cx="23050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4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/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37693" y="4690021"/>
            <a:ext cx="229552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Highlight any matrix and press </a:t>
            </a:r>
            <a:r>
              <a:rPr lang="en-US" sz="2200" b="1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4F078EB-49E3-45B4-8D91-38A6CAFF8E75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81F9FA-FF0A-4D86-9201-DBF8F953D1DD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BCAC517-4921-4FD7-AFC0-6F1E77BB50F0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2C5A55EC-A82C-4C71-A965-6DF393F5E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745AF4-AB55-4FE9-8EAA-80B6ED9B3C05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221898-9103-4B1D-8CE2-48B29075B715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106628-F777-4A1B-B597-92470B44BDA1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BCD42EC6-2A25-4947-8147-DD07B25F6E4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026FD55F-CDCA-4E2C-AA17-F1036FB2004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C8AD49-4521-7E53-85DA-E635C71EAE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8449" y="3822263"/>
            <a:ext cx="2295525" cy="2238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41FBDA-A430-26B8-CAF3-2B649C8ECE53}"/>
              </a:ext>
            </a:extLst>
          </p:cNvPr>
          <p:cNvSpPr txBox="1"/>
          <p:nvPr/>
        </p:nvSpPr>
        <p:spPr>
          <a:xfrm>
            <a:off x="4537693" y="3857082"/>
            <a:ext cx="20600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070C0"/>
                </a:solidFill>
                <a:latin typeface="+mn-lt"/>
              </a:rPr>
              <a:t>Scroll over to </a:t>
            </a:r>
            <a:r>
              <a:rPr lang="en-GB" sz="2200" b="1" dirty="0">
                <a:solidFill>
                  <a:srgbClr val="0070C0"/>
                </a:solidFill>
                <a:latin typeface="+mn-lt"/>
              </a:rPr>
              <a:t>Edit</a:t>
            </a:r>
          </a:p>
        </p:txBody>
      </p:sp>
    </p:spTree>
    <p:extLst>
      <p:ext uri="{BB962C8B-B14F-4D97-AF65-F5344CB8AC3E}">
        <p14:creationId xmlns:p14="http://schemas.microsoft.com/office/powerpoint/2010/main" val="207417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88084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You may be interested in finding out whether or not certain sets of data are independent.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882" y="1677352"/>
            <a:ext cx="8068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Suppose that you are interested in how the variables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gender </a:t>
            </a:r>
            <a:r>
              <a:rPr lang="en-GB" sz="2400" dirty="0">
                <a:latin typeface="+mn-lt"/>
              </a:rPr>
              <a:t>and </a:t>
            </a:r>
            <a:r>
              <a:rPr lang="en-GB" sz="2400" dirty="0">
                <a:solidFill>
                  <a:srgbClr val="00B0F0"/>
                </a:solidFill>
                <a:latin typeface="+mn-lt"/>
              </a:rPr>
              <a:t>favourite season </a:t>
            </a:r>
            <a:r>
              <a:rPr lang="en-GB" sz="2400" dirty="0">
                <a:latin typeface="+mn-lt"/>
              </a:rPr>
              <a:t>are related.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882" y="2545534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One way to do this is to perform a chi-squared test (c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) of independence.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2" y="3401300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When two variables are independent one does not affect the other.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7882" y="4218850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This are the results you obtained from the survey.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8394" y="5030137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11 male like autumn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55141" y="5030136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17 female like autumn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55141" y="5522717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10 female like winter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8394" y="5522256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6 male like winter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55141" y="6009417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16 female like spring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8394" y="6008956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20 male like spring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8223" y="4590876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8 male like summer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34970" y="4590875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12 female like summer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316506" y="3782079"/>
            <a:ext cx="2324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Choose the number of rows (2 in our case)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16506" y="4820395"/>
            <a:ext cx="24271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Choose the number of columns (3 in our case)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E031CF-91D9-411A-A731-488F18673100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46AE15-2B4B-4ECA-8EA7-442E2A509799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16A3F1-5F76-47F5-8F1B-9185495F2DC4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8052B4B8-7709-4AB8-8E22-A80FACA8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03FB4F-86EA-42FA-AC57-9E24170AE3E6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7B8925-FBF2-47E0-94B4-BFEBAA25A83C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1C57B1-5B8B-4771-8C71-ED8999462156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6A2649D5-E96C-428B-B9CE-9575647CBE8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368DA565-62FC-4F04-9AC2-270BCBCF346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740788-FFC7-5818-6111-5798282D6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3700" y="3803213"/>
            <a:ext cx="23241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6199D9E-30F7-44BD-9AB0-C4C5D48C94B9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88BBC0-BCEC-40A8-8A3A-5ED63945FE9B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6B88EC6-7A7A-42B3-BFFC-936DD56DBB58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Title 1">
            <a:extLst>
              <a:ext uri="{FF2B5EF4-FFF2-40B4-BE49-F238E27FC236}">
                <a16:creationId xmlns:a16="http://schemas.microsoft.com/office/drawing/2014/main" id="{017BD909-67BC-4F0A-9E84-17631267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33DE01F-7C5A-473B-A759-68D603F10B27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89431B-822C-4356-AC11-7FF00B7C9D9B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60F4E3-55B4-4E62-87CC-14CAE9D5872D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6855DE-246B-9639-26B2-112F99BE6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321" y="3817882"/>
            <a:ext cx="2305050" cy="22669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323E7B2-F294-DEB3-FE18-FDFCD3C47B7E}"/>
              </a:ext>
            </a:extLst>
          </p:cNvPr>
          <p:cNvSpPr/>
          <p:nvPr/>
        </p:nvSpPr>
        <p:spPr>
          <a:xfrm>
            <a:off x="4571996" y="3812284"/>
            <a:ext cx="20291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 the data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83C400-7707-DC66-2155-EBDC4E301CCF}"/>
              </a:ext>
            </a:extLst>
          </p:cNvPr>
          <p:cNvSpPr/>
          <p:nvPr/>
        </p:nvSpPr>
        <p:spPr>
          <a:xfrm>
            <a:off x="4697755" y="4429532"/>
            <a:ext cx="5878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19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3AA964-9E09-E2B3-4FD3-A2382341CFB7}"/>
              </a:ext>
            </a:extLst>
          </p:cNvPr>
          <p:cNvSpPr/>
          <p:nvPr/>
        </p:nvSpPr>
        <p:spPr>
          <a:xfrm>
            <a:off x="4706674" y="4142123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1F65D9-5265-CC13-54A1-096F157A67C7}"/>
              </a:ext>
            </a:extLst>
          </p:cNvPr>
          <p:cNvSpPr/>
          <p:nvPr/>
        </p:nvSpPr>
        <p:spPr>
          <a:xfrm>
            <a:off x="4697755" y="4741149"/>
            <a:ext cx="6375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26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4B1E6C-AECD-AD6E-F628-1F1322AF40EB}"/>
              </a:ext>
            </a:extLst>
          </p:cNvPr>
          <p:cNvSpPr/>
          <p:nvPr/>
        </p:nvSpPr>
        <p:spPr>
          <a:xfrm>
            <a:off x="4699371" y="5038208"/>
            <a:ext cx="6597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79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36BBB7-9F5E-017A-FE93-39AE00EED14E}"/>
              </a:ext>
            </a:extLst>
          </p:cNvPr>
          <p:cNvSpPr/>
          <p:nvPr/>
        </p:nvSpPr>
        <p:spPr>
          <a:xfrm>
            <a:off x="4693459" y="5355795"/>
            <a:ext cx="6715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68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DB45EA-26CC-4C1E-19F6-B08C83CCE94E}"/>
              </a:ext>
            </a:extLst>
          </p:cNvPr>
          <p:cNvSpPr/>
          <p:nvPr/>
        </p:nvSpPr>
        <p:spPr>
          <a:xfrm>
            <a:off x="4699371" y="5636238"/>
            <a:ext cx="6491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69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D86189-B9BF-CDD1-ABF0-3431DDC9932B}"/>
              </a:ext>
            </a:extLst>
          </p:cNvPr>
          <p:cNvSpPr/>
          <p:nvPr/>
        </p:nvSpPr>
        <p:spPr>
          <a:xfrm>
            <a:off x="5282072" y="4149241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1B6A3F-8E5A-F804-FCCA-6C5AF8DD341B}"/>
              </a:ext>
            </a:extLst>
          </p:cNvPr>
          <p:cNvSpPr/>
          <p:nvPr/>
        </p:nvSpPr>
        <p:spPr>
          <a:xfrm>
            <a:off x="5291352" y="4429532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55CEC-1CD0-DD26-1F29-ACFA0012ADB4}"/>
              </a:ext>
            </a:extLst>
          </p:cNvPr>
          <p:cNvSpPr/>
          <p:nvPr/>
        </p:nvSpPr>
        <p:spPr>
          <a:xfrm>
            <a:off x="5288475" y="4722264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A409B4-6BFE-D602-1184-80A46D33B1F7}"/>
              </a:ext>
            </a:extLst>
          </p:cNvPr>
          <p:cNvSpPr/>
          <p:nvPr/>
        </p:nvSpPr>
        <p:spPr>
          <a:xfrm>
            <a:off x="5285598" y="4988450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0E8A56-8B4B-79FE-7A64-AB02D2396514}"/>
              </a:ext>
            </a:extLst>
          </p:cNvPr>
          <p:cNvSpPr/>
          <p:nvPr/>
        </p:nvSpPr>
        <p:spPr>
          <a:xfrm>
            <a:off x="5283971" y="5279951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3A9CFA3-484A-0F00-8511-FC18BB6B6FE4}"/>
              </a:ext>
            </a:extLst>
          </p:cNvPr>
          <p:cNvSpPr/>
          <p:nvPr/>
        </p:nvSpPr>
        <p:spPr>
          <a:xfrm>
            <a:off x="5283971" y="5602101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141124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0" grpId="0"/>
      <p:bldP spid="28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719917" y="4039303"/>
            <a:ext cx="15526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Press stat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A423C0-2E4C-48B6-9CB8-6F07F0A8BD49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50B47-7E6A-439A-BA85-619D6D13D1CE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18E4348C-107D-4A65-961D-E26C2C3F47D8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" name="Title 1">
            <a:extLst>
              <a:ext uri="{FF2B5EF4-FFF2-40B4-BE49-F238E27FC236}">
                <a16:creationId xmlns:a16="http://schemas.microsoft.com/office/drawing/2014/main" id="{7983D0F3-0AE0-4ACA-8D18-1F9333E7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9DB07E-5243-48AE-AE2E-D2E7B3A5F915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7F9526-B655-43C6-A63D-A97CA872A689}"/>
              </a:ext>
            </a:extLst>
          </p:cNvPr>
          <p:cNvSpPr/>
          <p:nvPr/>
        </p:nvSpPr>
        <p:spPr>
          <a:xfrm>
            <a:off x="320040" y="5824728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658263-1925-465D-BA52-EEE67A065F80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392F05ED-B445-475F-958F-DF9585F655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18AD891D-476E-4C7B-8FB8-EC2591BEE71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E4AFFB-5E47-DA2D-97C9-8E3BEC3ED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257" y="3813119"/>
            <a:ext cx="23050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52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40018" y="4055314"/>
            <a:ext cx="23145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Scroll over to TESTS. 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3011CD-8247-4E4A-9FFC-21F8DEF26FC4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692725-341D-473A-BF06-AECB4F9EC440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5D00EDA-72F4-4545-A45D-A7303A5F7C5C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itle 1">
            <a:extLst>
              <a:ext uri="{FF2B5EF4-FFF2-40B4-BE49-F238E27FC236}">
                <a16:creationId xmlns:a16="http://schemas.microsoft.com/office/drawing/2014/main" id="{282C1508-A54C-4D28-8C53-97E267E4C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456174-C368-4B88-B26F-92476F5CA666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C6CE7A-243C-49C2-A87D-23C387B9FC78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26428F-EF02-4D5A-9FAC-4C69419FAAFF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14EEAD9B-1F29-4741-982E-5D5BF6B0E7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DC1FE712-A5D2-4042-B6B9-DD8A3329865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5CDB9B-08F5-3781-6A0E-FC919F2AE8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225" y="3847661"/>
            <a:ext cx="231457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0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79861" y="3958092"/>
            <a:ext cx="185535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Scroll down to C: </a:t>
            </a:r>
            <a:r>
              <a:rPr lang="el-GR" dirty="0">
                <a:solidFill>
                  <a:srgbClr val="0070C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+mn-lt"/>
              </a:rPr>
              <a:t>test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24DD4-F6C6-45C1-A3F9-37178DEE9B82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9C686A-F06D-4162-9922-F7C85A30B0E5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0509625-9C6B-49CB-B443-FE578D90EBB8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1AE817D7-01C9-4D67-B6EB-D0A20631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0B497-2F8B-4DB7-8632-70521779C6BC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D04F3A9-40D1-406C-9625-627CFE22F58A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2F44CC-1AF9-468C-BCA5-BA354864A8FC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E2E18D19-87D6-48FC-A4B6-1DE1F48847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862DBCE1-85B2-42A5-B190-8CDF9A28AB7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EE8253-5ACE-8B35-B87F-EDC77992D4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7716" y="3833082"/>
            <a:ext cx="2305050" cy="22669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90D111-BBF4-25A0-EC45-0401348BA6EE}"/>
              </a:ext>
            </a:extLst>
          </p:cNvPr>
          <p:cNvSpPr/>
          <p:nvPr/>
        </p:nvSpPr>
        <p:spPr>
          <a:xfrm>
            <a:off x="4579862" y="4808440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89597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79861" y="3890811"/>
            <a:ext cx="20460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Observed [A]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24DD4-F6C6-45C1-A3F9-37178DEE9B82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9C686A-F06D-4162-9922-F7C85A30B0E5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0509625-9C6B-49CB-B443-FE578D90EBB8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1AE817D7-01C9-4D67-B6EB-D0A20631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0B497-2F8B-4DB7-8632-70521779C6BC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D04F3A9-40D1-406C-9625-627CFE22F58A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2F44CC-1AF9-468C-BCA5-BA354864A8FC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E2E18D19-87D6-48FC-A4B6-1DE1F48847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862DBCE1-85B2-42A5-B190-8CDF9A28AB7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90D111-BBF4-25A0-EC45-0401348BA6EE}"/>
              </a:ext>
            </a:extLst>
          </p:cNvPr>
          <p:cNvSpPr/>
          <p:nvPr/>
        </p:nvSpPr>
        <p:spPr>
          <a:xfrm>
            <a:off x="4611857" y="4571528"/>
            <a:ext cx="20140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Expected [B]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6E2599-399D-B764-FC20-58A80FCB7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750" y="3798450"/>
            <a:ext cx="2305050" cy="2286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992B92-0E1B-D78E-B41F-B3E584C4F66E}"/>
              </a:ext>
            </a:extLst>
          </p:cNvPr>
          <p:cNvSpPr/>
          <p:nvPr/>
        </p:nvSpPr>
        <p:spPr>
          <a:xfrm>
            <a:off x="4579862" y="4260764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32CF87-714B-07E6-106A-11B9351B6B7B}"/>
              </a:ext>
            </a:extLst>
          </p:cNvPr>
          <p:cNvSpPr/>
          <p:nvPr/>
        </p:nvSpPr>
        <p:spPr>
          <a:xfrm>
            <a:off x="4611858" y="4910704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0AEFE5-40BF-D3B0-C790-288AE38F496F}"/>
              </a:ext>
            </a:extLst>
          </p:cNvPr>
          <p:cNvSpPr/>
          <p:nvPr/>
        </p:nvSpPr>
        <p:spPr>
          <a:xfrm>
            <a:off x="4611857" y="5273315"/>
            <a:ext cx="991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52661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609547" y="4300196"/>
            <a:ext cx="1148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70C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=6.61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59390" y="5159696"/>
            <a:ext cx="31708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Brush Script Std"/>
                <a:sym typeface="Symbol" panose="05050102010706020507" pitchFamily="18" charset="2"/>
              </a:rPr>
              <a:t>At 5% significance level the critical value of</a:t>
            </a:r>
            <a:r>
              <a:rPr lang="en-US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FF0000"/>
                </a:solidFill>
              </a:rPr>
              <a:t>2 </a:t>
            </a:r>
            <a:r>
              <a:rPr lang="en-US" sz="2000" dirty="0">
                <a:solidFill>
                  <a:srgbClr val="FF0000"/>
                </a:solidFill>
              </a:rPr>
              <a:t>= 5.99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83A205-8E4F-47EC-AFAB-DAAB27351A81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14F143-0AA7-406D-9280-7466A2209DF4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EF6281F-816D-4840-A023-8DDFF43D2800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15FE07E8-E61A-44EF-A0E2-0F2BFDDF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48C96E-F996-48FC-9129-FDF80C8D10B0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785191-9686-4B87-95F1-A550E5730466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B710214-88CE-4992-A049-3A755F06053A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5A96A4DD-D7F4-4B3F-8A45-92FF66795F4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97644F3A-A01C-4742-BB7D-7D596512B30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057D0A-A3D7-3365-3702-658401416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750" y="3812738"/>
            <a:ext cx="23050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3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76202" y="6141229"/>
            <a:ext cx="67369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Brush Script Std"/>
                <a:sym typeface="Symbol" panose="05050102010706020507" pitchFamily="18" charset="2"/>
              </a:rPr>
              <a:t>At 5% significance level the critical value of</a:t>
            </a:r>
            <a:r>
              <a:rPr lang="en-US" sz="2000" dirty="0">
                <a:latin typeface="Brush Script Std"/>
                <a:cs typeface="Brush Script Std"/>
                <a:sym typeface="Symbol" panose="05050102010706020507" pitchFamily="18" charset="2"/>
              </a:rPr>
              <a:t> </a:t>
            </a:r>
            <a:r>
              <a:rPr lang="el-GR" sz="2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/>
              <a:t>2 </a:t>
            </a:r>
            <a:r>
              <a:rPr lang="en-US" sz="2000" dirty="0"/>
              <a:t>= 5.99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09547" y="4300196"/>
            <a:ext cx="1148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70C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=6.61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09546" y="4765171"/>
            <a:ext cx="41982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As</a:t>
            </a:r>
            <a:r>
              <a:rPr lang="en-US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baseline="-25000" dirty="0">
                <a:solidFill>
                  <a:srgbClr val="FF0000"/>
                </a:solidFill>
              </a:rPr>
              <a:t>calc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000" dirty="0">
                <a:solidFill>
                  <a:srgbClr val="FF0000"/>
                </a:solidFill>
              </a:rPr>
              <a:t> 5.99, we reject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rgbClr val="FF0000"/>
                </a:solidFill>
              </a:rPr>
              <a:t>, and conclude that the variables weight and suffering diabetes are not independent.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051D3-FB16-497F-AD50-FE4C58D86E5F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AEEF07-FBF6-49CA-BD60-37833F73BD1B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25676B7-9084-423E-A558-85BE02C9FAD9}"/>
              </a:ext>
            </a:extLst>
          </p:cNvPr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6730DD80-B61B-49A8-977E-6E2EF21F5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152AFC-E70D-4C41-AFF9-D00D0B165AE6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6333B00C-2795-4043-BC0B-74A3EF932E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3BC32966-56A6-4A27-80A9-1D847FBD29F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1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106130"/>
            <a:ext cx="8229600" cy="856806"/>
          </a:xfrm>
        </p:spPr>
        <p:txBody>
          <a:bodyPr anchor="t" anchorCtr="0">
            <a:normAutofit/>
          </a:bodyPr>
          <a:lstStyle/>
          <a:p>
            <a:pPr marL="174625"/>
            <a:r>
              <a:rPr lang="en-US" sz="3600" dirty="0"/>
              <a:t>Formal Test for independence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199" y="2655669"/>
            <a:ext cx="84257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If the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sz="2400" i="1" dirty="0">
                <a:latin typeface="+mn-lt"/>
              </a:rPr>
              <a:t>-value is  smaller than the significance level, then it is sufficiently unlikely that we would have obtained the observed results if the variables had been independent</a:t>
            </a:r>
            <a:endParaRPr lang="en-GB" sz="2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282" y="3950859"/>
            <a:ext cx="557235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n-lt"/>
              </a:rPr>
              <a:t>For example, at 5% significance level:</a:t>
            </a:r>
          </a:p>
          <a:p>
            <a:r>
              <a:rPr lang="en-US" sz="2400" i="1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i="1" dirty="0"/>
              <a:t> &lt; 0.05, </a:t>
            </a:r>
            <a:r>
              <a:rPr lang="en-US" sz="2400" i="1" dirty="0">
                <a:latin typeface="+mn-lt"/>
              </a:rPr>
              <a:t>we reject H</a:t>
            </a:r>
            <a:r>
              <a:rPr lang="en-US" sz="2400" i="1" baseline="-25000" dirty="0">
                <a:latin typeface="+mn-lt"/>
              </a:rPr>
              <a:t>0</a:t>
            </a:r>
            <a:r>
              <a:rPr lang="en-US" sz="2400" i="1" dirty="0">
                <a:latin typeface="+mn-lt"/>
              </a:rPr>
              <a:t> </a:t>
            </a:r>
          </a:p>
          <a:p>
            <a:pPr marL="55563" indent="-55563"/>
            <a:r>
              <a:rPr lang="en-US" sz="2400" i="1" dirty="0">
                <a:latin typeface="+mn-lt"/>
              </a:rPr>
              <a:t>if</a:t>
            </a:r>
            <a:r>
              <a:rPr lang="en-US" sz="2400" i="1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i="1" dirty="0"/>
              <a:t> &gt; 0.05, </a:t>
            </a:r>
            <a:r>
              <a:rPr lang="en-US" sz="2400" i="1" dirty="0">
                <a:latin typeface="+mn-lt"/>
              </a:rPr>
              <a:t>we do not reject H</a:t>
            </a:r>
            <a:r>
              <a:rPr lang="en-US" sz="2400" i="1" baseline="-25000" dirty="0">
                <a:latin typeface="+mn-lt"/>
              </a:rPr>
              <a:t>0</a:t>
            </a:r>
            <a:r>
              <a:rPr lang="en-US" sz="2400" i="1" dirty="0">
                <a:latin typeface="+mn-lt"/>
              </a:rPr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710648"/>
            <a:ext cx="2671482" cy="428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Font typeface="Wingdings 2"/>
              <a:buNone/>
            </a:pPr>
            <a:r>
              <a:rPr lang="en-US" sz="2400" dirty="0"/>
              <a:t>The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/>
              <a:t>-value</a:t>
            </a:r>
          </a:p>
          <a:p>
            <a:pPr defTabSz="914400"/>
            <a:endParaRPr lang="en-US" sz="2400" dirty="0">
              <a:solidFill>
                <a:srgbClr val="FFFF00"/>
              </a:solidFill>
            </a:endParaRPr>
          </a:p>
          <a:p>
            <a:pPr defTabSz="914400">
              <a:buFont typeface="Wingdings 2"/>
              <a:buNone/>
            </a:pPr>
            <a:r>
              <a:rPr lang="en-US" sz="2400" dirty="0">
                <a:solidFill>
                  <a:srgbClr val="FFFF00"/>
                </a:solidFill>
              </a:rPr>
              <a:t>	</a:t>
            </a:r>
          </a:p>
          <a:p>
            <a:pPr defTabSz="914400">
              <a:buFont typeface="Wingdings 2"/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513" y="5229655"/>
            <a:ext cx="58697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As </a:t>
            </a:r>
            <a:r>
              <a:rPr lang="en-US" sz="2400" dirty="0">
                <a:sym typeface="Symbol" panose="05050102010706020507" pitchFamily="18" charset="2"/>
              </a:rPr>
              <a:t>p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/>
              <a:t> 0.05, </a:t>
            </a:r>
            <a:r>
              <a:rPr lang="en-US" sz="2400" dirty="0">
                <a:latin typeface="+mn-lt"/>
              </a:rPr>
              <a:t>we reject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H</a:t>
            </a:r>
            <a:r>
              <a:rPr lang="en-US" sz="2400" i="1" baseline="-25000" dirty="0">
                <a:latin typeface="+mn-lt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+mn-lt"/>
              </a:rPr>
              <a:t>, and conclude that the variables weight and suffering diabetes are not independent.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5619" y="1110187"/>
            <a:ext cx="84973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>
              <a:buNone/>
            </a:pPr>
            <a:r>
              <a:rPr lang="en-US" sz="2400" i="1" dirty="0">
                <a:latin typeface="+mn-lt"/>
              </a:rPr>
              <a:t>When finding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latin typeface="+mn-lt"/>
              </a:rPr>
              <a:t>on your calculator, a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sz="2400" i="1" dirty="0">
                <a:latin typeface="+mn-lt"/>
              </a:rPr>
              <a:t>-value is also provided. This can be used, together with the </a:t>
            </a:r>
            <a:r>
              <a:rPr lang="en-US" sz="2400" dirty="0">
                <a:latin typeface="+mn-lt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>
                <a:latin typeface="+mn-lt"/>
              </a:rPr>
              <a:t>2 </a:t>
            </a:r>
            <a:r>
              <a:rPr lang="en-US" sz="2400" dirty="0">
                <a:latin typeface="+mn-lt"/>
              </a:rPr>
              <a:t>value and the critical value, to determine whether or not accept that the variables are independent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6384FADB-2420-44EA-A885-776D9161BB0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1AECDCDD-914F-4AC9-B67C-0E4349EB0C9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5EB26C-3DED-E5B8-1A66-9334E75084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750" y="3812738"/>
            <a:ext cx="2305050" cy="225742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6891618" y="4529071"/>
            <a:ext cx="1463040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4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1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882" y="1558171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1.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10316" y="2020705"/>
            <a:ext cx="82544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Make a conjecture (assumption) about the two data sets.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9282" y="2537264"/>
            <a:ext cx="783963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A conjecture must be stated in two parts: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null hypothesis (H</a:t>
            </a:r>
            <a:r>
              <a:rPr lang="en-US" sz="2000" baseline="-25000" dirty="0">
                <a:latin typeface="+mn-lt"/>
              </a:rPr>
              <a:t>0</a:t>
            </a:r>
            <a:r>
              <a:rPr lang="en-US" sz="2000" dirty="0">
                <a:latin typeface="+mn-lt"/>
              </a:rPr>
              <a:t>) – states that the data sets are independent.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alternative hypothesis (H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) states that the data sets are not independent.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9282" y="4573263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For example, the hypothesis for favourite season and gender could be: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8259" y="5469844"/>
            <a:ext cx="8498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Favourite season is independent of gender.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8259" y="5920127"/>
            <a:ext cx="8498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Favourite season is not independent of gender. </a:t>
            </a: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E643A26A-A167-454C-B0D9-C2475648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47F5F0C-9F66-48A9-BF59-5E31094119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7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2.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2" y="210424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Put the data into a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contingency table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711" y="2565909"/>
            <a:ext cx="8485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A contingency table shows the frequency of two variables.</a:t>
            </a:r>
            <a:endParaRPr lang="en-US" sz="20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7711" y="3638015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For our example about favourite season and gender the contingency table is: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7711" y="3166247"/>
            <a:ext cx="7839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elements in the table are the observed values.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48297"/>
              </p:ext>
            </p:extLst>
          </p:nvPr>
        </p:nvGraphicFramePr>
        <p:xfrm>
          <a:off x="1216957" y="4681728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DC3D6806-6C06-47F7-8C46-497A3088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7A0A55-C7EE-4D18-854E-62FE697C3EB7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41DCAE98-9612-4F87-AF8F-66529D38755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4D151E76-B883-456F-A260-E625DC5833F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93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summer)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4104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P(summer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28850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28850"/>
                <a:ext cx="453650" cy="525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90456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93163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50778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50778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691712" y="4037076"/>
            <a:ext cx="884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9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168823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28636EC-5AE9-4CC7-AD1C-E8F474CD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47591E-70A6-424A-B9C8-11B125F93592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0A1563FB-AEF2-456D-9582-4BBB60FD20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30A2954D-4E52-43B5-A8D0-2E68636E507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9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autumn)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8523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P(autumn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14782"/>
                <a:ext cx="453650" cy="525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76388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79095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8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12.6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4F1F7971-CF4B-4B14-955F-4069DD0A7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5A6022-BB57-4BA7-8240-8091597A58E4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EA255036-D502-479D-A0D6-AE3FAB372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4371D88C-B25F-4D4E-A4A3-92A97A12F74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09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winter)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750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P(winter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886646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886646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886646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886646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48252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50959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8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7.2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3F2F756-F2A7-42FD-8988-91F8D58B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A2E77D-DBAB-4E27-B84A-CEAE82D3D9D3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2A9D45EF-A70A-46F1-919C-252F2516E15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0BBAC440-A0A1-4163-BC50-3ECA8EF5CD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19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spring)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28236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P(spring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28850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28850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34187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93163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8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16.2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A3AEBF-4883-43C3-9570-C5B934A1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5EEA68-917C-4923-8139-DF206EAD5916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CAFE5C51-94EB-449E-AD21-9D0098F471F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hlinkClick r:id="rId6"/>
            <a:extLst>
              <a:ext uri="{FF2B5EF4-FFF2-40B4-BE49-F238E27FC236}">
                <a16:creationId xmlns:a16="http://schemas.microsoft.com/office/drawing/2014/main" id="{920103D5-165A-4783-A0DC-678E84D44D6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0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summer)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75945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P(summer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42918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42918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42918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42918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2948252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3007231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22642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22642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08940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11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42E60E4-397F-47BB-8D30-124B4A2C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B73BAA-1170-4FBC-BABC-8DB49F3BE323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0" name="Rectangle 29">
            <a:hlinkClick r:id="rId6"/>
            <a:extLst>
              <a:ext uri="{FF2B5EF4-FFF2-40B4-BE49-F238E27FC236}">
                <a16:creationId xmlns:a16="http://schemas.microsoft.com/office/drawing/2014/main" id="{6031FC2A-3DA7-4079-95F8-802929A4A5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>
            <a:hlinkClick r:id="rId6"/>
            <a:extLst>
              <a:ext uri="{FF2B5EF4-FFF2-40B4-BE49-F238E27FC236}">
                <a16:creationId xmlns:a16="http://schemas.microsoft.com/office/drawing/2014/main" id="{4052BEC2-4925-47CE-BA3F-4164881151E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4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9177</TotalTime>
  <Words>3033</Words>
  <Application>Microsoft Office PowerPoint</Application>
  <PresentationFormat>On-screen Show (4:3)</PresentationFormat>
  <Paragraphs>755</Paragraphs>
  <Slides>29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Brush Script Std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Chi-squared test (2) </vt:lpstr>
      <vt:lpstr>Hypothesis Testing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Formal Test for independence</vt:lpstr>
      <vt:lpstr>PowerPoint Presentation</vt:lpstr>
    </vt:vector>
  </TitlesOfParts>
  <Company>MLC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2 – (Two Variable)</dc:title>
  <dc:creator>Mathssupport</dc:creator>
  <cp:lastModifiedBy>Orlando Hurtado</cp:lastModifiedBy>
  <cp:revision>136</cp:revision>
  <dcterms:created xsi:type="dcterms:W3CDTF">2010-01-26T22:27:49Z</dcterms:created>
  <dcterms:modified xsi:type="dcterms:W3CDTF">2023-08-13T07:53:11Z</dcterms:modified>
</cp:coreProperties>
</file>