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3" r:id="rId1"/>
  </p:sldMasterIdLst>
  <p:notesMasterIdLst>
    <p:notesMasterId r:id="rId33"/>
  </p:notesMasterIdLst>
  <p:sldIdLst>
    <p:sldId id="256" r:id="rId2"/>
    <p:sldId id="259" r:id="rId3"/>
    <p:sldId id="298" r:id="rId4"/>
    <p:sldId id="299" r:id="rId5"/>
    <p:sldId id="300" r:id="rId6"/>
    <p:sldId id="301" r:id="rId7"/>
    <p:sldId id="302" r:id="rId8"/>
    <p:sldId id="307" r:id="rId9"/>
    <p:sldId id="303" r:id="rId10"/>
    <p:sldId id="304" r:id="rId11"/>
    <p:sldId id="305" r:id="rId12"/>
    <p:sldId id="306" r:id="rId13"/>
    <p:sldId id="308" r:id="rId14"/>
    <p:sldId id="309" r:id="rId15"/>
    <p:sldId id="310" r:id="rId16"/>
    <p:sldId id="311" r:id="rId17"/>
    <p:sldId id="257" r:id="rId18"/>
    <p:sldId id="336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287" r:id="rId31"/>
    <p:sldId id="333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5" d="100"/>
          <a:sy n="75" d="100"/>
        </p:scale>
        <p:origin x="-254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5C928-559B-894D-8933-A6B57D1BBF34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06717-3C92-EC43-AF8F-7319F826A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0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72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19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06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63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892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47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20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231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92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7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76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466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248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300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369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50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264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927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639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540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981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1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14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27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96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6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60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4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6717-3C92-EC43-AF8F-7319F826A8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9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12491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7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4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4967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67467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594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8771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8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2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1497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3382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D2DE93-4C2D-4644-BBB8-0079AE704612}" type="datetimeFigureOut">
              <a:rPr lang="en-US" smtClean="0"/>
              <a:pPr/>
              <a:t>8/13/2023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175AE9B-BE39-374D-8C18-194056821A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6831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391400" cy="1600200"/>
          </a:xfrm>
        </p:spPr>
        <p:txBody>
          <a:bodyPr/>
          <a:lstStyle/>
          <a:p>
            <a:pPr marL="633413" indent="-633413"/>
            <a:r>
              <a:rPr lang="en-US" dirty="0"/>
              <a:t>LO: To perform the </a:t>
            </a:r>
            <a:r>
              <a:rPr lang="en-US" sz="2800" dirty="0">
                <a:latin typeface="Symbol" panose="05050102010706020507" pitchFamily="18" charset="2"/>
              </a:rPr>
              <a:t>c</a:t>
            </a:r>
            <a:r>
              <a:rPr lang="en-US" sz="2800" baseline="30000" dirty="0">
                <a:latin typeface="Symbol" panose="05050102010706020507" pitchFamily="18" charset="2"/>
              </a:rPr>
              <a:t>2 </a:t>
            </a:r>
            <a:r>
              <a:rPr lang="en-US" dirty="0"/>
              <a:t>test of independence to accept or reject </a:t>
            </a:r>
            <a:r>
              <a:rPr lang="en-US"/>
              <a:t>a hypothesis.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Chi-squared test (</a:t>
            </a:r>
            <a:r>
              <a:rPr lang="el-GR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baseline="30000" dirty="0"/>
              <a:t>2</a:t>
            </a:r>
            <a:r>
              <a:rPr lang="en-US" dirty="0"/>
              <a:t>)</a:t>
            </a:r>
            <a:r>
              <a:rPr lang="en-US" baseline="30000" dirty="0"/>
              <a:t> </a:t>
            </a:r>
            <a:endParaRPr lang="en-US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8AC67CD9-1B44-4A9C-9DB3-80E426374B8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A33260C8-A404-490E-A468-C4A5EF67077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FEF3E8-4C02-46F4-A0A6-B4283C20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89D8-2E67-4CE4-9980-4D205563606B}" type="datetime4">
              <a:rPr lang="en-US" smtClean="0"/>
              <a:t>August 13, 2023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3.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496" y="2002536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From the observed values calculate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expected values</a:t>
            </a:r>
            <a:r>
              <a:rPr lang="en-US" sz="2400" dirty="0">
                <a:latin typeface="+mn-lt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496" y="2450592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If gender and favourite season were independent, then</a:t>
            </a:r>
            <a:endParaRPr lang="en-GB" sz="20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496" y="2980944"/>
            <a:ext cx="4363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P(female 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 autumn) =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651138"/>
              </p:ext>
            </p:extLst>
          </p:nvPr>
        </p:nvGraphicFramePr>
        <p:xfrm>
          <a:off x="1216957" y="4680366"/>
          <a:ext cx="6589061" cy="180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829049" y="2980944"/>
            <a:ext cx="1643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P(female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43815" y="2980944"/>
            <a:ext cx="1777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P(autumn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66745" y="2914782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45" y="2914782"/>
                <a:ext cx="453650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63681" y="2914782"/>
                <a:ext cx="45365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28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681" y="2914782"/>
                <a:ext cx="453650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204477" y="3074864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847288" y="2979095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973421" y="2980944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539496" y="3456432"/>
            <a:ext cx="6609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In a sample of 100 persons, we would expect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11904" y="3936711"/>
                <a:ext cx="202331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28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904" y="3936711"/>
                <a:ext cx="2023311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803307" y="4023009"/>
            <a:ext cx="1220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15.4 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826589" y="5201582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9 </a:t>
            </a:r>
            <a:endParaRPr lang="en-US" sz="18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82643" y="5201582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12.6</a:t>
            </a:r>
            <a:endParaRPr lang="en-US" sz="1800" dirty="0"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29666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7.2</a:t>
            </a:r>
            <a:endParaRPr lang="en-US" sz="1800" dirty="0"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24282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16.2</a:t>
            </a:r>
            <a:endParaRPr lang="en-US" sz="1800" dirty="0"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60706" y="5660960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11 </a:t>
            </a:r>
            <a:endParaRPr lang="en-US" sz="18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82643" y="5658367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15.4</a:t>
            </a:r>
            <a:endParaRPr lang="en-US" sz="1800" dirty="0">
              <a:latin typeface="+mn-lt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40BA124E-2D33-4AFB-9206-3C558B8F9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AFEA96D-78DC-42AF-B63C-6A76D533486E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31" name="Rectangle 30">
            <a:hlinkClick r:id="rId6"/>
            <a:extLst>
              <a:ext uri="{FF2B5EF4-FFF2-40B4-BE49-F238E27FC236}">
                <a16:creationId xmlns:a16="http://schemas.microsoft.com/office/drawing/2014/main" id="{0A3D11C6-5DF8-4048-B448-D8316F834E2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>
            <a:hlinkClick r:id="rId6"/>
            <a:extLst>
              <a:ext uri="{FF2B5EF4-FFF2-40B4-BE49-F238E27FC236}">
                <a16:creationId xmlns:a16="http://schemas.microsoft.com/office/drawing/2014/main" id="{C4029A59-02C2-42CA-9327-7CA60E262D8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135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3.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496" y="2002536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From the observed values calculate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expected values</a:t>
            </a:r>
            <a:r>
              <a:rPr lang="en-US" sz="2400" dirty="0">
                <a:latin typeface="+mn-lt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496" y="2450592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If gender and favourite season were independent, then</a:t>
            </a:r>
            <a:endParaRPr lang="en-GB" sz="20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496" y="2980944"/>
            <a:ext cx="4363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P(female 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 winter) =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479321"/>
              </p:ext>
            </p:extLst>
          </p:nvPr>
        </p:nvGraphicFramePr>
        <p:xfrm>
          <a:off x="1216957" y="4680366"/>
          <a:ext cx="6589061" cy="180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829049" y="2980944"/>
            <a:ext cx="1643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P(female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43815" y="2980944"/>
            <a:ext cx="1777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P(winter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66745" y="2900714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45" y="2900714"/>
                <a:ext cx="453650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63681" y="2900714"/>
                <a:ext cx="45365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681" y="2900714"/>
                <a:ext cx="453650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204477" y="2962320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847288" y="2965027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973421" y="2980944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539496" y="3456432"/>
            <a:ext cx="6609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In a sample of 100 persons, we would expect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11904" y="3908576"/>
                <a:ext cx="202331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16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904" y="3908576"/>
                <a:ext cx="2023311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803307" y="3994874"/>
            <a:ext cx="1220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8.8 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826589" y="5201582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9 </a:t>
            </a:r>
            <a:endParaRPr lang="en-US" sz="18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82643" y="5201582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12.6</a:t>
            </a:r>
            <a:endParaRPr lang="en-US" sz="1800" dirty="0"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29666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7.2</a:t>
            </a:r>
            <a:endParaRPr lang="en-US" sz="1800" dirty="0"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24282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16.2</a:t>
            </a:r>
            <a:endParaRPr lang="en-US" sz="1800" dirty="0"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60706" y="5660960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11 </a:t>
            </a:r>
            <a:endParaRPr lang="en-US" sz="18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82643" y="5658367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15.4</a:t>
            </a:r>
            <a:endParaRPr lang="en-US" sz="1800" dirty="0"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40732" y="5658367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8.8</a:t>
            </a:r>
            <a:endParaRPr lang="en-US" sz="1800" dirty="0">
              <a:latin typeface="+mn-lt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70F15329-3E93-4F16-960D-09CABAB10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B018B90-8989-4E99-9CF6-B58CF7B04042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32" name="Rectangle 31">
            <a:hlinkClick r:id="rId6"/>
            <a:extLst>
              <a:ext uri="{FF2B5EF4-FFF2-40B4-BE49-F238E27FC236}">
                <a16:creationId xmlns:a16="http://schemas.microsoft.com/office/drawing/2014/main" id="{6AC6D0B3-9BFC-44C4-8FA3-4C46BCACF27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32">
            <a:hlinkClick r:id="rId6"/>
            <a:extLst>
              <a:ext uri="{FF2B5EF4-FFF2-40B4-BE49-F238E27FC236}">
                <a16:creationId xmlns:a16="http://schemas.microsoft.com/office/drawing/2014/main" id="{B10B6462-DEEE-45A2-8D8E-644D7A459EA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974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3.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881" y="2004741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From the observed values calculate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expected values</a:t>
            </a:r>
            <a:r>
              <a:rPr lang="en-US" sz="2400" dirty="0">
                <a:latin typeface="+mn-lt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496" y="2452338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If gender and favourite season were independent, then</a:t>
            </a:r>
            <a:endParaRPr lang="en-GB" sz="20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496" y="2976388"/>
            <a:ext cx="4363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P(female 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 spring) =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506501"/>
              </p:ext>
            </p:extLst>
          </p:nvPr>
        </p:nvGraphicFramePr>
        <p:xfrm>
          <a:off x="1216957" y="4680366"/>
          <a:ext cx="6589061" cy="180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829049" y="2980944"/>
            <a:ext cx="1643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P(female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43815" y="2976388"/>
            <a:ext cx="1777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P(spring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66745" y="2914782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45" y="2914782"/>
                <a:ext cx="453650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63681" y="2914782"/>
                <a:ext cx="45365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681" y="2914782"/>
                <a:ext cx="453650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204477" y="2976388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864460" y="2939153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973421" y="2980944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539496" y="3454105"/>
            <a:ext cx="6609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In a sample of 100 persons, we would expect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11904" y="3936710"/>
                <a:ext cx="202331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904" y="3936710"/>
                <a:ext cx="2023311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679575" y="4045784"/>
            <a:ext cx="1220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19.8 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826589" y="5201582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9 </a:t>
            </a:r>
            <a:endParaRPr lang="en-US" sz="18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82643" y="5201582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12.6</a:t>
            </a:r>
            <a:endParaRPr lang="en-US" sz="1800" dirty="0"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29666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7.2</a:t>
            </a:r>
            <a:endParaRPr lang="en-US" sz="1800" dirty="0"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24282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16.2</a:t>
            </a:r>
            <a:endParaRPr lang="en-US" sz="1800" dirty="0"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60706" y="5660960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11 </a:t>
            </a:r>
            <a:endParaRPr lang="en-US" sz="1800" dirty="0"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82643" y="5658367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15.4</a:t>
            </a:r>
            <a:endParaRPr lang="en-US" sz="1800" dirty="0"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40732" y="5658367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8.8</a:t>
            </a:r>
            <a:endParaRPr lang="en-US" sz="1800" dirty="0"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20292" y="5658367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19.8</a:t>
            </a:r>
            <a:endParaRPr lang="en-US" sz="1800" dirty="0">
              <a:latin typeface="+mn-lt"/>
            </a:endParaRP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850226F6-D670-4768-9AEB-F5B79BDDA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E42CEA1-4273-4845-A129-3F4D8A7A8ED9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33" name="Rectangle 32">
            <a:hlinkClick r:id="rId6"/>
            <a:extLst>
              <a:ext uri="{FF2B5EF4-FFF2-40B4-BE49-F238E27FC236}">
                <a16:creationId xmlns:a16="http://schemas.microsoft.com/office/drawing/2014/main" id="{F587408C-C90A-460E-A497-AC00367E84F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>
            <a:hlinkClick r:id="rId6"/>
            <a:extLst>
              <a:ext uri="{FF2B5EF4-FFF2-40B4-BE49-F238E27FC236}">
                <a16:creationId xmlns:a16="http://schemas.microsoft.com/office/drawing/2014/main" id="{6693182C-A64F-4A8D-BF7F-4720A4C264D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30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4.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881" y="1980331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Calculate the chi-squared (c</a:t>
            </a:r>
            <a:r>
              <a:rPr lang="en-US" sz="2400" baseline="30000" dirty="0">
                <a:latin typeface="+mn-lt"/>
              </a:rPr>
              <a:t>2</a:t>
            </a:r>
            <a:r>
              <a:rPr lang="en-US" sz="2400" dirty="0">
                <a:latin typeface="+mn-lt"/>
              </a:rPr>
              <a:t>) value.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7711" y="2385724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To calculate</a:t>
            </a:r>
            <a:r>
              <a:rPr lang="en-US" sz="2400" dirty="0">
                <a:latin typeface="+mn-lt"/>
              </a:rPr>
              <a:t> the chi-squared (c</a:t>
            </a:r>
            <a:r>
              <a:rPr lang="en-US" sz="2400" baseline="30000" dirty="0">
                <a:latin typeface="+mn-lt"/>
              </a:rPr>
              <a:t>2</a:t>
            </a:r>
            <a:r>
              <a:rPr lang="en-US" sz="2400" dirty="0">
                <a:latin typeface="+mn-lt"/>
              </a:rPr>
              <a:t>) value use the formula</a:t>
            </a:r>
            <a:endParaRPr lang="en-GB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129803" y="2930246"/>
                <a:ext cx="1806200" cy="6217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>
                    <a:latin typeface="Symbol" panose="05050102010706020507" pitchFamily="18" charset="2"/>
                  </a:rPr>
                  <a:t>c</a:t>
                </a:r>
                <a:r>
                  <a:rPr lang="en-US" sz="2400" baseline="30000" dirty="0">
                    <a:latin typeface="Symbol" panose="05050102010706020507" pitchFamily="18" charset="2"/>
                  </a:rPr>
                  <a:t>2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GB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𝑜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803" y="2930246"/>
                <a:ext cx="1806200" cy="621773"/>
              </a:xfrm>
              <a:prstGeom prst="rect">
                <a:avLst/>
              </a:prstGeom>
              <a:blipFill>
                <a:blip r:embed="rId3"/>
                <a:stretch>
                  <a:fillRect l="-10473" b="-68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" name="Table 3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9861960"/>
                  </p:ext>
                </p:extLst>
              </p:nvPr>
            </p:nvGraphicFramePr>
            <p:xfrm>
              <a:off x="283629" y="2868852"/>
              <a:ext cx="6393335" cy="38271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472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1194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9091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0436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43883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6701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sz="2400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en-US" sz="24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sz="2400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endParaRPr lang="en-US" sz="24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sz="2400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sz="2400" b="0" i="1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-f</a:t>
                          </a:r>
                          <a:r>
                            <a:rPr lang="en-US" sz="2400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endParaRPr lang="en-US" sz="24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US" sz="24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</a:t>
                          </a:r>
                          <a:r>
                            <a:rPr lang="en-US" sz="2400" b="0" i="1" baseline="-25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o</a:t>
                          </a:r>
                          <a:r>
                            <a:rPr lang="en-US" sz="2400" b="0" i="1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-f</a:t>
                          </a:r>
                          <a:r>
                            <a:rPr lang="en-US" sz="2400" b="0" i="1" baseline="-25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</a:t>
                          </a:r>
                          <a:r>
                            <a:rPr lang="en-US" sz="2400" b="0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r>
                            <a:rPr lang="en-US" sz="2400" b="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US" sz="2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GB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GB" sz="20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GB" sz="20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𝑜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𝑒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452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22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130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67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47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281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/>
                            <a:t>16</a:t>
                          </a:r>
                        </a:p>
                      </a:txBody>
                      <a:tcPr>
                        <a:lnB w="12700" cmpd="sng"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>
                        <a:lnB w="12700" cmpd="sng"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>
                        <a:lnB w="12700" cmpd="sng"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>
                        <a:lnB w="12700" cmpd="sng"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287538"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1" dirty="0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" name="Table 3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9861960"/>
                  </p:ext>
                </p:extLst>
              </p:nvPr>
            </p:nvGraphicFramePr>
            <p:xfrm>
              <a:off x="283629" y="2868852"/>
              <a:ext cx="6393335" cy="38271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472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1194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9091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0436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43883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7564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sz="2400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en-US" sz="24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sz="2400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endParaRPr lang="en-US" sz="24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en-US" sz="2400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sz="2400" b="0" i="1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-f</a:t>
                          </a:r>
                          <a:r>
                            <a:rPr lang="en-US" sz="2400" b="0" i="1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endParaRPr lang="en-US" sz="24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US" sz="2400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</a:t>
                          </a:r>
                          <a:r>
                            <a:rPr lang="en-US" sz="2400" b="0" i="1" baseline="-25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o</a:t>
                          </a:r>
                          <a:r>
                            <a:rPr lang="en-US" sz="2400" b="0" i="1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-f</a:t>
                          </a:r>
                          <a:r>
                            <a:rPr lang="en-US" sz="2400" b="0" i="1" baseline="-25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</a:t>
                          </a:r>
                          <a:r>
                            <a:rPr lang="en-US" sz="2400" b="0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r>
                            <a:rPr lang="en-US" sz="2400" b="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US" sz="24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5339" t="-5645" r="-1695" b="-4088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452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479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/>
                            <a:t>16</a:t>
                          </a:r>
                        </a:p>
                      </a:txBody>
                      <a:tcPr>
                        <a:lnB w="12700" cmpd="sng"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>
                        <a:lnB w="12700" cmpd="sng"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>
                        <a:lnB w="12700" cmpd="sng"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>
                        <a:lnB w="12700" cmpd="sng"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1" dirty="0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3" name="Rectangle 22"/>
          <p:cNvSpPr/>
          <p:nvPr/>
        </p:nvSpPr>
        <p:spPr>
          <a:xfrm>
            <a:off x="1754643" y="3628921"/>
            <a:ext cx="454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9 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1632594" y="3976538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12.6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1714302" y="4305457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7.2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1632594" y="4644011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16.2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1679528" y="4972930"/>
            <a:ext cx="454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11 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1666081" y="5335264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15.4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1730938" y="5653309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8.8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1632593" y="5982228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19.8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130024" y="3619286"/>
            <a:ext cx="454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-1 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3007975" y="3966903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-1.6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3089683" y="4295822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-1.2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3142445" y="4634376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3.8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3175932" y="4963295"/>
            <a:ext cx="454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 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3135591" y="5325629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1.6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3146660" y="5643674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1.2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3075209" y="5972593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-3.8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4315420" y="3628921"/>
            <a:ext cx="454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 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4193371" y="3976538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2.56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4275079" y="4305457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1.44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193371" y="4644011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14.44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4240305" y="4972930"/>
            <a:ext cx="454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 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4226858" y="5335264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2.56</a:t>
            </a:r>
            <a:endParaRPr lang="en-US" sz="1600" dirty="0"/>
          </a:p>
        </p:txBody>
      </p:sp>
      <p:sp>
        <p:nvSpPr>
          <p:cNvPr id="46" name="Rectangle 45"/>
          <p:cNvSpPr/>
          <p:nvPr/>
        </p:nvSpPr>
        <p:spPr>
          <a:xfrm>
            <a:off x="4291715" y="5653309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1.44</a:t>
            </a:r>
            <a:endParaRPr lang="en-US" sz="1600" dirty="0"/>
          </a:p>
        </p:txBody>
      </p:sp>
      <p:sp>
        <p:nvSpPr>
          <p:cNvPr id="47" name="Rectangle 46"/>
          <p:cNvSpPr/>
          <p:nvPr/>
        </p:nvSpPr>
        <p:spPr>
          <a:xfrm>
            <a:off x="4193370" y="5982228"/>
            <a:ext cx="806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14.44</a:t>
            </a:r>
            <a:endParaRPr lang="en-US" sz="1600" dirty="0"/>
          </a:p>
        </p:txBody>
      </p:sp>
      <p:sp>
        <p:nvSpPr>
          <p:cNvPr id="48" name="Rectangle 47"/>
          <p:cNvSpPr/>
          <p:nvPr/>
        </p:nvSpPr>
        <p:spPr>
          <a:xfrm>
            <a:off x="5333640" y="3623999"/>
            <a:ext cx="11375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0.11111</a:t>
            </a:r>
            <a:endParaRPr lang="en-US" sz="1600" dirty="0"/>
          </a:p>
        </p:txBody>
      </p:sp>
      <p:sp>
        <p:nvSpPr>
          <p:cNvPr id="49" name="Rectangle 48"/>
          <p:cNvSpPr/>
          <p:nvPr/>
        </p:nvSpPr>
        <p:spPr>
          <a:xfrm>
            <a:off x="5333640" y="3998490"/>
            <a:ext cx="12759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0.2031746</a:t>
            </a:r>
            <a:endParaRPr lang="en-US" sz="1600" dirty="0"/>
          </a:p>
        </p:txBody>
      </p:sp>
      <p:sp>
        <p:nvSpPr>
          <p:cNvPr id="50" name="Rectangle 49"/>
          <p:cNvSpPr/>
          <p:nvPr/>
        </p:nvSpPr>
        <p:spPr>
          <a:xfrm>
            <a:off x="5332577" y="4327409"/>
            <a:ext cx="1125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0.2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333640" y="4650891"/>
            <a:ext cx="12075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0.891358</a:t>
            </a:r>
            <a:endParaRPr lang="en-US" sz="1600" dirty="0"/>
          </a:p>
        </p:txBody>
      </p:sp>
      <p:sp>
        <p:nvSpPr>
          <p:cNvPr id="52" name="Rectangle 51"/>
          <p:cNvSpPr/>
          <p:nvPr/>
        </p:nvSpPr>
        <p:spPr>
          <a:xfrm>
            <a:off x="5339436" y="4994882"/>
            <a:ext cx="11606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0.090909 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5325989" y="5357216"/>
            <a:ext cx="11741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0.166234</a:t>
            </a:r>
            <a:endParaRPr lang="en-US" sz="1600" dirty="0"/>
          </a:p>
        </p:txBody>
      </p:sp>
      <p:sp>
        <p:nvSpPr>
          <p:cNvPr id="54" name="Rectangle 53"/>
          <p:cNvSpPr/>
          <p:nvPr/>
        </p:nvSpPr>
        <p:spPr>
          <a:xfrm>
            <a:off x="5339436" y="5675261"/>
            <a:ext cx="12759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0.1636363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5333640" y="6004180"/>
            <a:ext cx="13408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ym typeface="Symbol" panose="05050102010706020507" pitchFamily="18" charset="2"/>
              </a:rPr>
              <a:t>0.7292929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6905073" y="4158448"/>
            <a:ext cx="23118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indent="-349250"/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+mn-lt"/>
              </a:rPr>
              <a:t>is observed frequency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98365" y="5118309"/>
            <a:ext cx="23118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indent="-349250"/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+mn-lt"/>
              </a:rPr>
              <a:t>is expected frequency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42138" y="3696783"/>
            <a:ext cx="1167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Where</a:t>
            </a:r>
            <a:endParaRPr lang="en-GB" sz="24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311531" y="6325806"/>
            <a:ext cx="1479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ym typeface="Symbol" panose="05050102010706020507" pitchFamily="18" charset="2"/>
              </a:rPr>
              <a:t>2.56 (3sf)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971922" y="6351324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Total </a:t>
            </a:r>
            <a:r>
              <a:rPr lang="en-US" dirty="0">
                <a:latin typeface="Symbol" panose="05050102010706020507" pitchFamily="18" charset="2"/>
              </a:rPr>
              <a:t>(c</a:t>
            </a:r>
            <a:r>
              <a:rPr lang="en-US" baseline="30000" dirty="0">
                <a:latin typeface="Symbol" panose="05050102010706020507" pitchFamily="18" charset="2"/>
              </a:rPr>
              <a:t>2</a:t>
            </a:r>
            <a:r>
              <a:rPr lang="en-US" dirty="0">
                <a:latin typeface="Symbol" panose="05050102010706020507" pitchFamily="18" charset="2"/>
              </a:rPr>
              <a:t>)</a:t>
            </a:r>
            <a:r>
              <a:rPr lang="en-US" dirty="0"/>
              <a:t> </a:t>
            </a:r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253ADACE-058A-4D44-AE7B-D03AF667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6CD3AF2-09E4-46BC-A875-18F5B5053B53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61" name="Rectangle 60">
            <a:hlinkClick r:id="rId5"/>
            <a:extLst>
              <a:ext uri="{FF2B5EF4-FFF2-40B4-BE49-F238E27FC236}">
                <a16:creationId xmlns:a16="http://schemas.microsoft.com/office/drawing/2014/main" id="{7489F120-0E4D-4CC0-ADD7-F8F7A21826B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2" name="Rectangle 61">
            <a:hlinkClick r:id="rId5"/>
            <a:extLst>
              <a:ext uri="{FF2B5EF4-FFF2-40B4-BE49-F238E27FC236}">
                <a16:creationId xmlns:a16="http://schemas.microsoft.com/office/drawing/2014/main" id="{07B833B1-D8C6-4805-B718-5F2820991D5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880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3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4" grpId="0"/>
      <p:bldP spid="58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5.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881" y="1980331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Calculate the critical value.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7711" y="2441996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First note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level of significance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6859" y="3688856"/>
            <a:ext cx="85119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usually use either 10%, 5% or 1% for significance level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89397" y="4150521"/>
            <a:ext cx="8198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In our example we are going to use 1%</a:t>
            </a:r>
          </a:p>
        </p:txBody>
      </p:sp>
      <p:sp>
        <p:nvSpPr>
          <p:cNvPr id="4" name="Rectangle 3"/>
          <p:cNvSpPr/>
          <p:nvPr/>
        </p:nvSpPr>
        <p:spPr>
          <a:xfrm>
            <a:off x="517711" y="2865580"/>
            <a:ext cx="85119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significance level indicates the minimum acceptable probability that the variables are independent.</a:t>
            </a:r>
            <a:endParaRPr lang="en-GB" sz="24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17711" y="4604465"/>
            <a:ext cx="81421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Now we need to calculate the number of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degrees of freedom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17709" y="5292312"/>
            <a:ext cx="81421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find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degrees of freedom, </a:t>
            </a:r>
            <a:r>
              <a:rPr lang="en-US" sz="2400" dirty="0">
                <a:latin typeface="+mn-lt"/>
              </a:rPr>
              <a:t>use the formula base on the contingency table</a:t>
            </a:r>
            <a:endParaRPr lang="en-GB" sz="24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37881" y="6115588"/>
            <a:ext cx="8198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df</a:t>
            </a:r>
            <a:r>
              <a:rPr lang="en-US" sz="2400" dirty="0">
                <a:latin typeface="+mn-lt"/>
              </a:rPr>
              <a:t> = (number of rows – 1)(number of columns – 1)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40CE785-8C29-41CB-ADC1-219C3202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592BCE-D4B8-47F9-B7C2-A82F3D5CC606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17" name="Rectangle 16">
            <a:hlinkClick r:id="rId3"/>
            <a:extLst>
              <a:ext uri="{FF2B5EF4-FFF2-40B4-BE49-F238E27FC236}">
                <a16:creationId xmlns:a16="http://schemas.microsoft.com/office/drawing/2014/main" id="{02BC7DEC-BDC8-4E97-894E-0ECE7697667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FAADFE09-9296-4225-AB88-95D86687FB6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096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56" grpId="0"/>
      <p:bldP spid="57" grpId="0"/>
      <p:bldP spid="4" grpId="0"/>
      <p:bldP spid="59" grpId="0"/>
      <p:bldP spid="60" grpId="0"/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5.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3133" y="1980331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Calculate the critical value.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2963" y="2361114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level of significance </a:t>
            </a:r>
            <a:r>
              <a:rPr lang="en-US" sz="2400" dirty="0">
                <a:latin typeface="+mn-lt"/>
              </a:rPr>
              <a:t>our example = 1% 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048368" y="3988862"/>
            <a:ext cx="40322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can obtain the critical value from tables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045720" y="4798270"/>
            <a:ext cx="39346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find the critical value</a:t>
            </a:r>
            <a:endParaRPr lang="en-GB" sz="24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34647" y="2731238"/>
            <a:ext cx="8198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df</a:t>
            </a:r>
            <a:r>
              <a:rPr lang="en-US" sz="2400" dirty="0">
                <a:latin typeface="+mn-lt"/>
              </a:rPr>
              <a:t> = (number of rows – 1)(number of columns – 1)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12954" y="3094436"/>
            <a:ext cx="25765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df</a:t>
            </a:r>
            <a:r>
              <a:rPr lang="en-US" sz="2400" dirty="0">
                <a:latin typeface="+mn-lt"/>
              </a:rPr>
              <a:t> = (2 - 1)(4– 1)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18256" y="3533992"/>
            <a:ext cx="1136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+mn-lt"/>
              </a:rPr>
              <a:t>df</a:t>
            </a:r>
            <a:r>
              <a:rPr lang="en-US" sz="2400" dirty="0">
                <a:latin typeface="+mn-lt"/>
              </a:rPr>
              <a:t> = 3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874596"/>
              </p:ext>
            </p:extLst>
          </p:nvPr>
        </p:nvGraphicFramePr>
        <p:xfrm>
          <a:off x="645641" y="3167748"/>
          <a:ext cx="3947951" cy="338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3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644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Degrees of freedom (</a:t>
                      </a:r>
                      <a:r>
                        <a:rPr lang="en-US" sz="1600" dirty="0" err="1"/>
                        <a:t>df</a:t>
                      </a:r>
                      <a:r>
                        <a:rPr lang="en-US" sz="1600" dirty="0"/>
                        <a:t>)</a:t>
                      </a:r>
                    </a:p>
                  </a:txBody>
                  <a:tcPr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Significance level</a:t>
                      </a: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47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8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2.71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3.84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6.63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4.61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5.99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9.21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0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6.25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7.81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11.34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9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7.78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9.49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13.28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2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9.24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11.07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15.09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10.64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12.59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16.81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1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12.02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14.07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18.48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9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13.36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15.51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20.09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7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14.68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16.92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21.67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15.99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18.31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23.21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>
            <a:cxnSpLocks/>
          </p:cNvCxnSpPr>
          <p:nvPr/>
        </p:nvCxnSpPr>
        <p:spPr>
          <a:xfrm flipH="1">
            <a:off x="4431324" y="2786965"/>
            <a:ext cx="1716258" cy="84522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 flipH="1">
            <a:off x="1603717" y="3895281"/>
            <a:ext cx="4234376" cy="64690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888139" y="4375434"/>
            <a:ext cx="705453" cy="278156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048368" y="5259935"/>
            <a:ext cx="3598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Critical value is 11.34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904586" y="5753011"/>
            <a:ext cx="40758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In examination it will be given</a:t>
            </a:r>
            <a:endParaRPr lang="en-GB" sz="2000" dirty="0">
              <a:latin typeface="+mn-lt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BBB8403-3CA7-41A6-A014-A291D30F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5A4CB83-74BE-45FC-A407-70081F68FD02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29" name="Rectangle 28">
            <a:hlinkClick r:id="rId3"/>
            <a:extLst>
              <a:ext uri="{FF2B5EF4-FFF2-40B4-BE49-F238E27FC236}">
                <a16:creationId xmlns:a16="http://schemas.microsoft.com/office/drawing/2014/main" id="{1A6E2C89-902E-45C5-85E1-7EAF6D9211A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8D782454-AF61-4F2B-B9AF-F06B3E71376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648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9" grpId="0"/>
      <p:bldP spid="60" grpId="0"/>
      <p:bldP spid="61" grpId="0"/>
      <p:bldP spid="13" grpId="0"/>
      <p:bldP spid="14" grpId="0"/>
      <p:bldP spid="12" grpId="0" animBg="1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6.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881" y="1980331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Compare </a:t>
            </a:r>
            <a:r>
              <a:rPr lang="en-US" sz="2400" dirty="0">
                <a:latin typeface="Symbol" panose="05050102010706020507" pitchFamily="18" charset="2"/>
              </a:rPr>
              <a:t>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baseline="-25000" dirty="0"/>
              <a:t>calc</a:t>
            </a:r>
            <a:r>
              <a:rPr lang="en-US" sz="2400" dirty="0"/>
              <a:t> </a:t>
            </a:r>
            <a:r>
              <a:rPr lang="en-US" sz="2400" dirty="0">
                <a:latin typeface="+mn-lt"/>
              </a:rPr>
              <a:t>against the critical value.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7880" y="2390888"/>
            <a:ext cx="81421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If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baseline="-25000" dirty="0"/>
              <a:t>calc </a:t>
            </a:r>
            <a:r>
              <a:rPr lang="en-US" sz="2400" dirty="0">
                <a:latin typeface="+mn-lt"/>
              </a:rPr>
              <a:t>is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less than </a:t>
            </a:r>
            <a:r>
              <a:rPr lang="en-US" sz="2400" dirty="0">
                <a:latin typeface="+mn-lt"/>
              </a:rPr>
              <a:t>the critical value, then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do not reject </a:t>
            </a:r>
            <a:r>
              <a:rPr lang="en-US" sz="2400" dirty="0">
                <a:latin typeface="+mn-lt"/>
              </a:rPr>
              <a:t>the null hypothesis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14350" y="4051518"/>
            <a:ext cx="31995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In our example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435410" y="5112024"/>
            <a:ext cx="2243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sym typeface="Symbol" panose="05050102010706020507" pitchFamily="18" charset="2"/>
              </a:rPr>
              <a:t>2.56</a:t>
            </a:r>
            <a:r>
              <a:rPr lang="en-US" sz="2400" b="1" dirty="0">
                <a:sym typeface="Symbol" panose="05050102010706020507" pitchFamily="18" charset="2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&lt;</a:t>
            </a:r>
            <a:r>
              <a:rPr lang="en-US" sz="2400" b="1" dirty="0">
                <a:sym typeface="Symbol" panose="05050102010706020507" pitchFamily="18" charset="2"/>
              </a:rPr>
              <a:t> </a:t>
            </a:r>
            <a:r>
              <a:rPr lang="en-US" sz="2400" dirty="0">
                <a:latin typeface="+mn-lt"/>
              </a:rPr>
              <a:t>11.34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846425" y="4492116"/>
            <a:ext cx="3598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Critical value is 11.34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6859" y="5613159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do not reject the null hypothesis</a:t>
            </a:r>
            <a:endParaRPr lang="en-GB" sz="2400" dirty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4349" y="3195886"/>
            <a:ext cx="81421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If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baseline="-25000" dirty="0"/>
              <a:t>calc</a:t>
            </a:r>
            <a:r>
              <a:rPr lang="en-US" sz="2400" dirty="0"/>
              <a:t> </a:t>
            </a:r>
            <a:r>
              <a:rPr lang="en-US" sz="2400" dirty="0">
                <a:latin typeface="+mn-lt"/>
              </a:rPr>
              <a:t>is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more than </a:t>
            </a:r>
            <a:r>
              <a:rPr lang="en-US" sz="2400" dirty="0">
                <a:latin typeface="+mn-lt"/>
              </a:rPr>
              <a:t>the critical value, then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reject </a:t>
            </a:r>
            <a:r>
              <a:rPr lang="en-US" sz="2400" dirty="0">
                <a:latin typeface="+mn-lt"/>
              </a:rPr>
              <a:t>the null hypothesis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50978" y="4493182"/>
            <a:ext cx="178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baseline="-25000" dirty="0"/>
              <a:t>calc </a:t>
            </a:r>
            <a:r>
              <a:rPr lang="en-US" sz="2400" b="1" dirty="0">
                <a:sym typeface="Symbol" panose="05050102010706020507" pitchFamily="18" charset="2"/>
              </a:rPr>
              <a:t>= </a:t>
            </a:r>
            <a:r>
              <a:rPr lang="en-US" sz="2400" b="1" dirty="0">
                <a:latin typeface="+mn-lt"/>
                <a:sym typeface="Symbol" panose="05050102010706020507" pitchFamily="18" charset="2"/>
              </a:rPr>
              <a:t>2.56</a:t>
            </a:r>
            <a:endParaRPr lang="en-GB" sz="2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9385" y="4576403"/>
            <a:ext cx="1874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At 1% level </a:t>
            </a:r>
            <a:endParaRPr lang="en-GB" sz="2400" dirty="0"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2217" y="6098472"/>
            <a:ext cx="84985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000" dirty="0">
                <a:latin typeface="+mn-lt"/>
              </a:rPr>
              <a:t>We accept that Favourite season is independent of gender.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E3591C3-766A-45DE-99B1-B3FF5EB78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8CB5311-69B4-4D9C-88A7-7470D71EBD8F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A6E59231-C0D2-44EF-A530-E088FBD7F98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8D45E1F3-81D2-4A3E-8EE3-90EF4931A70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861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59" grpId="0"/>
      <p:bldP spid="61" grpId="0"/>
      <p:bldP spid="23" grpId="0"/>
      <p:bldP spid="24" grpId="0"/>
      <p:bldP spid="20" grpId="0"/>
      <p:bldP spid="3" grpId="0"/>
      <p:bldP spid="4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4" name="Rectangle 3"/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CACF38AF-0246-4836-8879-BE8D546FA58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9F27CE29-0FE9-40D8-BF85-F3A42887ABE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FAE920-28E7-3C1B-4A4C-75C22870498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82014" y="3465174"/>
            <a:ext cx="1523154" cy="2967335"/>
          </a:xfrm>
          <a:prstGeom prst="rect">
            <a:avLst/>
          </a:prstGeom>
        </p:spPr>
      </p:pic>
      <p:sp>
        <p:nvSpPr>
          <p:cNvPr id="17" name="Text Box 4">
            <a:extLst>
              <a:ext uri="{FF2B5EF4-FFF2-40B4-BE49-F238E27FC236}">
                <a16:creationId xmlns:a16="http://schemas.microsoft.com/office/drawing/2014/main" id="{C4C9FCA4-D9E0-6A32-554A-BFF09459F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2324688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We are going to use a Graphing display calculator to solve the problem</a:t>
            </a: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254DBEFE-36DD-1CB2-B6C2-8A485846B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2014" y="2958395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4" name="Rectangle 3"/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5" name="Rectangle 4"/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94284" y="3885540"/>
            <a:ext cx="2912014" cy="218049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480560" y="4146970"/>
            <a:ext cx="15164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Turn on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80560" y="4761035"/>
            <a:ext cx="15164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Press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80560" y="5231923"/>
            <a:ext cx="162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Statistics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2730" y="5828794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  <p:sp>
        <p:nvSpPr>
          <p:cNvPr id="15" name="Rectangle 14">
            <a:hlinkClick r:id="rId4"/>
            <a:extLst>
              <a:ext uri="{FF2B5EF4-FFF2-40B4-BE49-F238E27FC236}">
                <a16:creationId xmlns:a16="http://schemas.microsoft.com/office/drawing/2014/main" id="{CACF38AF-0246-4836-8879-BE8D546FA58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Rectangle 15">
            <a:hlinkClick r:id="rId4"/>
            <a:extLst>
              <a:ext uri="{FF2B5EF4-FFF2-40B4-BE49-F238E27FC236}">
                <a16:creationId xmlns:a16="http://schemas.microsoft.com/office/drawing/2014/main" id="{9F27CE29-0FE9-40D8-BF85-F3A42887ABE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19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02284" y="4570965"/>
            <a:ext cx="15164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F3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50566" y="5037151"/>
            <a:ext cx="15164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TEST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92837" y="3826408"/>
            <a:ext cx="2996419" cy="223676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3CD75DC-2336-4319-9405-0795BF6F676D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8F787B-3F30-40B2-9A14-B05C3BFA4F0C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9CEEB185-9013-4A59-A365-0DF7C028AC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999512"/>
              </p:ext>
            </p:extLst>
          </p:nvPr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itle 1">
            <a:extLst>
              <a:ext uri="{FF2B5EF4-FFF2-40B4-BE49-F238E27FC236}">
                <a16:creationId xmlns:a16="http://schemas.microsoft.com/office/drawing/2014/main" id="{1D7B7543-1A9F-4B03-A544-54142A4F9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B07C766-861C-4321-8D7A-96EF4723107D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8A1C26-665D-457A-9283-0A7161E4857A}"/>
              </a:ext>
            </a:extLst>
          </p:cNvPr>
          <p:cNvSpPr/>
          <p:nvPr/>
        </p:nvSpPr>
        <p:spPr>
          <a:xfrm>
            <a:off x="322730" y="5828794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0C97540-3988-40B7-B55F-87D6D3A00F1F}"/>
              </a:ext>
            </a:extLst>
          </p:cNvPr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  <p:sp>
        <p:nvSpPr>
          <p:cNvPr id="22" name="Rectangle 21">
            <a:hlinkClick r:id="rId4"/>
            <a:extLst>
              <a:ext uri="{FF2B5EF4-FFF2-40B4-BE49-F238E27FC236}">
                <a16:creationId xmlns:a16="http://schemas.microsoft.com/office/drawing/2014/main" id="{91D18189-58D6-41AA-9142-9CD2EA0C57D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Rectangle 22">
            <a:hlinkClick r:id="rId4"/>
            <a:extLst>
              <a:ext uri="{FF2B5EF4-FFF2-40B4-BE49-F238E27FC236}">
                <a16:creationId xmlns:a16="http://schemas.microsoft.com/office/drawing/2014/main" id="{743004C8-B6C4-46EE-9BC6-F324730A045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43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91754"/>
            <a:ext cx="7772400" cy="680103"/>
          </a:xfrm>
        </p:spPr>
        <p:txBody>
          <a:bodyPr>
            <a:normAutofit fontScale="90000"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2" y="788084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You may be interested in finding out whether or not certain sets of data are independent.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7882" y="1677352"/>
            <a:ext cx="80682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Suppose that you are interested in how the variables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gender </a:t>
            </a:r>
            <a:r>
              <a:rPr lang="en-GB" sz="2400" dirty="0">
                <a:latin typeface="+mn-lt"/>
              </a:rPr>
              <a:t>and </a:t>
            </a:r>
            <a:r>
              <a:rPr lang="en-GB" sz="2400" dirty="0">
                <a:solidFill>
                  <a:srgbClr val="00B0F0"/>
                </a:solidFill>
                <a:latin typeface="+mn-lt"/>
              </a:rPr>
              <a:t>favourite season </a:t>
            </a:r>
            <a:r>
              <a:rPr lang="en-GB" sz="2400" dirty="0">
                <a:latin typeface="+mn-lt"/>
              </a:rPr>
              <a:t>are related.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37882" y="2545534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One way to do this is to perform a chi-squared test (c</a:t>
            </a:r>
            <a:r>
              <a:rPr lang="en-US" sz="2400" baseline="30000" dirty="0">
                <a:latin typeface="+mn-lt"/>
              </a:rPr>
              <a:t>2</a:t>
            </a:r>
            <a:r>
              <a:rPr lang="en-US" sz="2400" dirty="0">
                <a:latin typeface="+mn-lt"/>
              </a:rPr>
              <a:t>) of independence.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882" y="3401300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When two variables are independent one does not affect the other. </a:t>
            </a:r>
          </a:p>
        </p:txBody>
      </p:sp>
      <p:sp>
        <p:nvSpPr>
          <p:cNvPr id="9" name="Rectangle 8"/>
          <p:cNvSpPr/>
          <p:nvPr/>
        </p:nvSpPr>
        <p:spPr>
          <a:xfrm>
            <a:off x="537882" y="4218850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This are the results you obtained from the survey.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8394" y="5030137"/>
            <a:ext cx="35567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11 male like autumn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55141" y="5030136"/>
            <a:ext cx="3859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17 female like autumn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155141" y="5522717"/>
            <a:ext cx="3859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10 female like winter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8394" y="5522256"/>
            <a:ext cx="35567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6 male like winter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55141" y="6009417"/>
            <a:ext cx="3859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16 female like spring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8394" y="6008956"/>
            <a:ext cx="35567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20 male like spring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8223" y="4590876"/>
            <a:ext cx="35567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8 male like summer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34970" y="4590875"/>
            <a:ext cx="3859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12 female like summer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7A9E3FA-3DA8-4333-81DA-FEC23A8173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4DE46536-9953-4767-AC5E-E770656A5F6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494526" y="4616757"/>
            <a:ext cx="15164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F3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42808" y="5082943"/>
            <a:ext cx="15164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CHI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9320" y="3812340"/>
            <a:ext cx="2985454" cy="225745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76260D9-16A3-4796-91F0-BF3C90F03F9C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2B008E-AA0E-4CFC-BCE8-E1BFAB8BA039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FF911F5-6383-420E-BDDD-67107E5C2D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785843"/>
              </p:ext>
            </p:extLst>
          </p:nvPr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itle 1">
            <a:extLst>
              <a:ext uri="{FF2B5EF4-FFF2-40B4-BE49-F238E27FC236}">
                <a16:creationId xmlns:a16="http://schemas.microsoft.com/office/drawing/2014/main" id="{C0D17232-6BA8-4B89-B61C-BD467C8B6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7C5CB6F-71AA-4DDB-8AB0-C6F67FF5A491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CF4F06B-B5C6-4AFF-994E-367700669B1C}"/>
              </a:ext>
            </a:extLst>
          </p:cNvPr>
          <p:cNvSpPr/>
          <p:nvPr/>
        </p:nvSpPr>
        <p:spPr>
          <a:xfrm>
            <a:off x="322730" y="5828794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5A1AD4-0EAF-4817-928F-2E8709349E6F}"/>
              </a:ext>
            </a:extLst>
          </p:cNvPr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  <p:sp>
        <p:nvSpPr>
          <p:cNvPr id="25" name="Rectangle 24">
            <a:hlinkClick r:id="rId4"/>
            <a:extLst>
              <a:ext uri="{FF2B5EF4-FFF2-40B4-BE49-F238E27FC236}">
                <a16:creationId xmlns:a16="http://schemas.microsoft.com/office/drawing/2014/main" id="{5F1D099C-CCA4-40AE-A46C-389E3E7587D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Rectangle 25">
            <a:hlinkClick r:id="rId4"/>
            <a:extLst>
              <a:ext uri="{FF2B5EF4-FFF2-40B4-BE49-F238E27FC236}">
                <a16:creationId xmlns:a16="http://schemas.microsoft.com/office/drawing/2014/main" id="{8EAFC2E9-E369-4689-9412-0D3BA4B0D60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189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28142" y="4576712"/>
            <a:ext cx="15164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F2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76424" y="5042898"/>
            <a:ext cx="15164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2 WAY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9320" y="3826408"/>
            <a:ext cx="2984834" cy="222931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78994B4-1A1D-474F-99DF-941754A549B2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321D308-6B5C-474A-9D17-CCFC47525787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DDC218E-7C6E-433F-8863-23F4F6AF95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920702"/>
              </p:ext>
            </p:extLst>
          </p:nvPr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itle 1">
            <a:extLst>
              <a:ext uri="{FF2B5EF4-FFF2-40B4-BE49-F238E27FC236}">
                <a16:creationId xmlns:a16="http://schemas.microsoft.com/office/drawing/2014/main" id="{63DC7CB4-9550-4EB0-92B7-8ACBE5AED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DE7108C-F0C6-4DC5-A4E2-73129066BAEE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3C1C2CA-9A74-44A3-95A3-9ABC6849BDF9}"/>
              </a:ext>
            </a:extLst>
          </p:cNvPr>
          <p:cNvSpPr/>
          <p:nvPr/>
        </p:nvSpPr>
        <p:spPr>
          <a:xfrm>
            <a:off x="322730" y="5828794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C892555-DE3B-4957-A39B-44E1F8AD4A87}"/>
              </a:ext>
            </a:extLst>
          </p:cNvPr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  <p:sp>
        <p:nvSpPr>
          <p:cNvPr id="25" name="Rectangle 24">
            <a:hlinkClick r:id="rId4"/>
            <a:extLst>
              <a:ext uri="{FF2B5EF4-FFF2-40B4-BE49-F238E27FC236}">
                <a16:creationId xmlns:a16="http://schemas.microsoft.com/office/drawing/2014/main" id="{9314CD4F-C5F9-4ADA-9819-351CBDF21EB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Rectangle 25">
            <a:hlinkClick r:id="rId4"/>
            <a:extLst>
              <a:ext uri="{FF2B5EF4-FFF2-40B4-BE49-F238E27FC236}">
                <a16:creationId xmlns:a16="http://schemas.microsoft.com/office/drawing/2014/main" id="{963EDC97-9D6E-4FDF-BEE3-2DC6070866A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449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28142" y="4731460"/>
            <a:ext cx="15164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F2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76424" y="5197646"/>
            <a:ext cx="15164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  <a:sym typeface="Wingdings 3" panose="05040102010807070707" pitchFamily="18" charset="2"/>
              </a:rPr>
              <a:t></a:t>
            </a:r>
            <a:r>
              <a:rPr lang="en-US" sz="2200" dirty="0">
                <a:solidFill>
                  <a:srgbClr val="0070C0"/>
                </a:solidFill>
                <a:latin typeface="+mn-lt"/>
              </a:rPr>
              <a:t>MAT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9320" y="3840476"/>
            <a:ext cx="2982351" cy="220862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4F078EB-49E3-45B4-8D91-38A6CAFF8E75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81F9FA-FF0A-4D86-9201-DBF8F953D1DD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BCAC517-4921-4FD7-AFC0-6F1E77BB5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920702"/>
              </p:ext>
            </p:extLst>
          </p:nvPr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itle 1">
            <a:extLst>
              <a:ext uri="{FF2B5EF4-FFF2-40B4-BE49-F238E27FC236}">
                <a16:creationId xmlns:a16="http://schemas.microsoft.com/office/drawing/2014/main" id="{2C5A55EC-A82C-4C71-A965-6DF393F5E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8745AF4-AB55-4FE9-8EAA-80B6ED9B3C05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221898-9103-4B1D-8CE2-48B29075B715}"/>
              </a:ext>
            </a:extLst>
          </p:cNvPr>
          <p:cNvSpPr/>
          <p:nvPr/>
        </p:nvSpPr>
        <p:spPr>
          <a:xfrm>
            <a:off x="322730" y="5828794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F106628-F777-4A1B-B597-92470B44BDA1}"/>
              </a:ext>
            </a:extLst>
          </p:cNvPr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  <p:sp>
        <p:nvSpPr>
          <p:cNvPr id="25" name="Rectangle 24">
            <a:hlinkClick r:id="rId4"/>
            <a:extLst>
              <a:ext uri="{FF2B5EF4-FFF2-40B4-BE49-F238E27FC236}">
                <a16:creationId xmlns:a16="http://schemas.microsoft.com/office/drawing/2014/main" id="{BCD42EC6-2A25-4947-8147-DD07B25F6E4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Rectangle 25">
            <a:hlinkClick r:id="rId4"/>
            <a:extLst>
              <a:ext uri="{FF2B5EF4-FFF2-40B4-BE49-F238E27FC236}">
                <a16:creationId xmlns:a16="http://schemas.microsoft.com/office/drawing/2014/main" id="{026FD55F-CDCA-4E2C-AA17-F1036FB2004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175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28142" y="4773663"/>
            <a:ext cx="15164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F3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76424" y="5239849"/>
            <a:ext cx="15164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  <a:sym typeface="Wingdings 3" panose="05040102010807070707" pitchFamily="18" charset="2"/>
              </a:rPr>
              <a:t>DIM</a:t>
            </a:r>
            <a:endParaRPr lang="en-US" sz="220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92837" y="3812340"/>
            <a:ext cx="2996419" cy="223676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7E031CF-91D9-411A-A731-488F18673100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46AE15-2B4B-4ECA-8EA7-442E2A509799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B16A3F1-5F76-47F5-8F1B-9185495F2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920702"/>
              </p:ext>
            </p:extLst>
          </p:nvPr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itle 1">
            <a:extLst>
              <a:ext uri="{FF2B5EF4-FFF2-40B4-BE49-F238E27FC236}">
                <a16:creationId xmlns:a16="http://schemas.microsoft.com/office/drawing/2014/main" id="{8052B4B8-7709-4AB8-8E22-A80FACA8C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03FB4F-86EA-42FA-AC57-9E24170AE3E6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7B8925-FBF2-47E0-94B4-BFEBAA25A83C}"/>
              </a:ext>
            </a:extLst>
          </p:cNvPr>
          <p:cNvSpPr/>
          <p:nvPr/>
        </p:nvSpPr>
        <p:spPr>
          <a:xfrm>
            <a:off x="322730" y="5828794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01C57B1-5B8B-4771-8C71-ED8999462156}"/>
              </a:ext>
            </a:extLst>
          </p:cNvPr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  <p:sp>
        <p:nvSpPr>
          <p:cNvPr id="25" name="Rectangle 24">
            <a:hlinkClick r:id="rId4"/>
            <a:extLst>
              <a:ext uri="{FF2B5EF4-FFF2-40B4-BE49-F238E27FC236}">
                <a16:creationId xmlns:a16="http://schemas.microsoft.com/office/drawing/2014/main" id="{6A2649D5-E96C-428B-B9CE-9575647CBE8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Rectangle 25">
            <a:hlinkClick r:id="rId4"/>
            <a:extLst>
              <a:ext uri="{FF2B5EF4-FFF2-40B4-BE49-F238E27FC236}">
                <a16:creationId xmlns:a16="http://schemas.microsoft.com/office/drawing/2014/main" id="{368DA565-62FC-4F04-9AC2-270BCBCF346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22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72000" y="4126542"/>
            <a:ext cx="4540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0" y="4592728"/>
            <a:ext cx="4540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  <a:sym typeface="Wingdings 3" panose="05040102010807070707" pitchFamily="18" charset="2"/>
              </a:rPr>
              <a:t>3</a:t>
            </a:r>
            <a:endParaRPr lang="en-US" sz="2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82171" y="4162702"/>
            <a:ext cx="9910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EXE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83480" y="4583524"/>
            <a:ext cx="9910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EXE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983480" y="4979429"/>
            <a:ext cx="9910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EXE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9320" y="3826408"/>
            <a:ext cx="2998901" cy="2215869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46199D9E-30F7-44BD-9AB0-C4C5D48C94B9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88BBC0-BCEC-40A8-8A3A-5ED63945FE9B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F6B88EC6-7A7A-42B3-BFFC-936DD56DB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920702"/>
              </p:ext>
            </p:extLst>
          </p:nvPr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Title 1">
            <a:extLst>
              <a:ext uri="{FF2B5EF4-FFF2-40B4-BE49-F238E27FC236}">
                <a16:creationId xmlns:a16="http://schemas.microsoft.com/office/drawing/2014/main" id="{017BD909-67BC-4F0A-9E84-17631267B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33DE01F-7C5A-473B-A759-68D603F10B27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589431B-822C-4356-AC11-7FF00B7C9D9B}"/>
              </a:ext>
            </a:extLst>
          </p:cNvPr>
          <p:cNvSpPr/>
          <p:nvPr/>
        </p:nvSpPr>
        <p:spPr>
          <a:xfrm>
            <a:off x="322730" y="5828794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B60F4E3-55B4-4E62-87CC-14CAE9D5872D}"/>
              </a:ext>
            </a:extLst>
          </p:cNvPr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</p:spTree>
    <p:extLst>
      <p:ext uri="{BB962C8B-B14F-4D97-AF65-F5344CB8AC3E}">
        <p14:creationId xmlns:p14="http://schemas.microsoft.com/office/powerpoint/2010/main" val="220702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740116" y="3731032"/>
            <a:ext cx="15164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type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60587" y="4083513"/>
            <a:ext cx="58784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  <a:sym typeface="Wingdings 3" panose="05040102010807070707" pitchFamily="18" charset="2"/>
              </a:rPr>
              <a:t>19</a:t>
            </a:r>
            <a:endParaRPr lang="en-US" sz="2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68350" y="3755546"/>
            <a:ext cx="9910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11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02861" y="3755545"/>
            <a:ext cx="9910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EXE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02861" y="4072090"/>
            <a:ext cx="9910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EXE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02861" y="5352137"/>
            <a:ext cx="9910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EXE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02861" y="4384084"/>
            <a:ext cx="9910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EXE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002861" y="4697276"/>
            <a:ext cx="9910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EXE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02861" y="5039971"/>
            <a:ext cx="9910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EXE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79952" y="4398034"/>
            <a:ext cx="6375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  <a:sym typeface="Wingdings 3" panose="05040102010807070707" pitchFamily="18" charset="2"/>
              </a:rPr>
              <a:t>26</a:t>
            </a:r>
            <a:endParaRPr lang="en-US" sz="2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57726" y="4698303"/>
            <a:ext cx="6597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  <a:sym typeface="Wingdings 3" panose="05040102010807070707" pitchFamily="18" charset="2"/>
              </a:rPr>
              <a:t>79</a:t>
            </a:r>
            <a:endParaRPr lang="en-US" sz="2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45904" y="5051601"/>
            <a:ext cx="67155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  <a:sym typeface="Wingdings 3" panose="05040102010807070707" pitchFamily="18" charset="2"/>
              </a:rPr>
              <a:t>68</a:t>
            </a:r>
            <a:endParaRPr lang="en-US" sz="2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68350" y="5352136"/>
            <a:ext cx="64910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  <a:sym typeface="Wingdings 3" panose="05040102010807070707" pitchFamily="18" charset="2"/>
              </a:rPr>
              <a:t>69</a:t>
            </a:r>
            <a:endParaRPr lang="en-US" sz="220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9320" y="3868612"/>
            <a:ext cx="2998281" cy="2187113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98A423C0-2E4C-48B6-9CB8-6F07F0A8BD49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5A50B47-7E6A-439A-BA85-619D6D13D1CE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18E4348C-107D-4A65-961D-E26C2C3F4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920702"/>
              </p:ext>
            </p:extLst>
          </p:nvPr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3" name="Title 1">
            <a:extLst>
              <a:ext uri="{FF2B5EF4-FFF2-40B4-BE49-F238E27FC236}">
                <a16:creationId xmlns:a16="http://schemas.microsoft.com/office/drawing/2014/main" id="{7983D0F3-0AE0-4ACA-8D18-1F9333E7F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69DB07E-5243-48AE-AE2E-D2E7B3A5F915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07F9526-B655-43C6-A63D-A97CA872A689}"/>
              </a:ext>
            </a:extLst>
          </p:cNvPr>
          <p:cNvSpPr/>
          <p:nvPr/>
        </p:nvSpPr>
        <p:spPr>
          <a:xfrm>
            <a:off x="320040" y="5824728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658263-1925-465D-BA52-EEE67A065F80}"/>
              </a:ext>
            </a:extLst>
          </p:cNvPr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392F05ED-B445-475F-958F-DF9585F655B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>
            <a:hlinkClick r:id="rId4"/>
            <a:extLst>
              <a:ext uri="{FF2B5EF4-FFF2-40B4-BE49-F238E27FC236}">
                <a16:creationId xmlns:a16="http://schemas.microsoft.com/office/drawing/2014/main" id="{18AD891D-476E-4C7B-8FB8-EC2591BEE71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47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22006" y="4418851"/>
            <a:ext cx="123633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Press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79862" y="5372959"/>
            <a:ext cx="9910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EXIT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79862" y="4911294"/>
            <a:ext cx="9910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EXIT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9320" y="3924884"/>
            <a:ext cx="2984834" cy="213332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B3011CD-8247-4E4A-9FFC-21F8DEF26FC4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692725-341D-473A-BF06-AECB4F9EC440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5D00EDA-72F4-4545-A45D-A7303A5F7C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920702"/>
              </p:ext>
            </p:extLst>
          </p:nvPr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Title 1">
            <a:extLst>
              <a:ext uri="{FF2B5EF4-FFF2-40B4-BE49-F238E27FC236}">
                <a16:creationId xmlns:a16="http://schemas.microsoft.com/office/drawing/2014/main" id="{282C1508-A54C-4D28-8C53-97E267E4C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456174-C368-4B88-B26F-92476F5CA666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C6CE7A-243C-49C2-A87D-23C387B9FC78}"/>
              </a:ext>
            </a:extLst>
          </p:cNvPr>
          <p:cNvSpPr/>
          <p:nvPr/>
        </p:nvSpPr>
        <p:spPr>
          <a:xfrm>
            <a:off x="322730" y="5828794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26428F-EF02-4D5A-9FAC-4C69419FAAFF}"/>
              </a:ext>
            </a:extLst>
          </p:cNvPr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  <p:sp>
        <p:nvSpPr>
          <p:cNvPr id="30" name="Rectangle 29">
            <a:hlinkClick r:id="rId4"/>
            <a:extLst>
              <a:ext uri="{FF2B5EF4-FFF2-40B4-BE49-F238E27FC236}">
                <a16:creationId xmlns:a16="http://schemas.microsoft.com/office/drawing/2014/main" id="{14EEAD9B-1F29-4741-982E-5D5BF6B0E7A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>
            <a:hlinkClick r:id="rId4"/>
            <a:extLst>
              <a:ext uri="{FF2B5EF4-FFF2-40B4-BE49-F238E27FC236}">
                <a16:creationId xmlns:a16="http://schemas.microsoft.com/office/drawing/2014/main" id="{DC1FE712-A5D2-4042-B6B9-DD8A3329865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058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79861" y="3958092"/>
            <a:ext cx="123633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Scroll down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57161" y="4751114"/>
            <a:ext cx="125903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Execute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79862" y="5137406"/>
            <a:ext cx="9910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+mn-lt"/>
              </a:rPr>
              <a:t>F1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9320" y="3854544"/>
            <a:ext cx="2998901" cy="218773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D724DD4-F6C6-45C1-A3F9-37178DEE9B82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9C686A-F06D-4162-9922-F7C85A30B0E5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0509625-9C6B-49CB-B443-FE578D90EB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920702"/>
              </p:ext>
            </p:extLst>
          </p:nvPr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itle 1">
            <a:extLst>
              <a:ext uri="{FF2B5EF4-FFF2-40B4-BE49-F238E27FC236}">
                <a16:creationId xmlns:a16="http://schemas.microsoft.com/office/drawing/2014/main" id="{1AE817D7-01C9-4D67-B6EB-D0A20631F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60B497-2F8B-4DB7-8632-70521779C6BC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D04F3A9-40D1-406C-9625-627CFE22F58A}"/>
              </a:ext>
            </a:extLst>
          </p:cNvPr>
          <p:cNvSpPr/>
          <p:nvPr/>
        </p:nvSpPr>
        <p:spPr>
          <a:xfrm>
            <a:off x="322730" y="5828794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C2F44CC-1AF9-468C-BCA5-BA354864A8FC}"/>
              </a:ext>
            </a:extLst>
          </p:cNvPr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  <p:sp>
        <p:nvSpPr>
          <p:cNvPr id="27" name="Rectangle 26">
            <a:hlinkClick r:id="rId4"/>
            <a:extLst>
              <a:ext uri="{FF2B5EF4-FFF2-40B4-BE49-F238E27FC236}">
                <a16:creationId xmlns:a16="http://schemas.microsoft.com/office/drawing/2014/main" id="{E2E18D19-87D6-48FC-A4B6-1DE1F488471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>
            <a:hlinkClick r:id="rId4"/>
            <a:extLst>
              <a:ext uri="{FF2B5EF4-FFF2-40B4-BE49-F238E27FC236}">
                <a16:creationId xmlns:a16="http://schemas.microsoft.com/office/drawing/2014/main" id="{862DBCE1-85B2-42A5-B190-8CDF9A28AB7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632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609547" y="4300196"/>
            <a:ext cx="11485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rgbClr val="0070C0"/>
                </a:solidFill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000" baseline="30000" dirty="0">
                <a:solidFill>
                  <a:srgbClr val="0070C0"/>
                </a:solidFill>
              </a:rPr>
              <a:t>2</a:t>
            </a:r>
            <a:r>
              <a:rPr lang="en-US" sz="2000" dirty="0">
                <a:solidFill>
                  <a:srgbClr val="0070C0"/>
                </a:solidFill>
              </a:rPr>
              <a:t>=6.61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9320" y="3868612"/>
            <a:ext cx="2998901" cy="217428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959390" y="5159696"/>
            <a:ext cx="31708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cs typeface="Brush Script Std"/>
                <a:sym typeface="Symbol" panose="05050102010706020507" pitchFamily="18" charset="2"/>
              </a:rPr>
              <a:t>At 5% significance level the critical value of</a:t>
            </a:r>
            <a:r>
              <a:rPr lang="en-US" sz="2000" dirty="0">
                <a:solidFill>
                  <a:srgbClr val="FF0000"/>
                </a:solidFill>
                <a:latin typeface="Brush Script Std"/>
                <a:cs typeface="Brush Script Std"/>
                <a:sym typeface="Symbol" panose="05050102010706020507" pitchFamily="18" charset="2"/>
              </a:rPr>
              <a:t> </a:t>
            </a:r>
            <a:r>
              <a:rPr lang="el-GR" sz="2000" dirty="0">
                <a:solidFill>
                  <a:srgbClr val="FF0000"/>
                </a:solidFill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000" baseline="30000" dirty="0">
                <a:solidFill>
                  <a:srgbClr val="FF0000"/>
                </a:solidFill>
              </a:rPr>
              <a:t>2 </a:t>
            </a:r>
            <a:r>
              <a:rPr lang="en-US" sz="2000" dirty="0">
                <a:solidFill>
                  <a:srgbClr val="FF0000"/>
                </a:solidFill>
              </a:rPr>
              <a:t>= 5.99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83A205-8E4F-47EC-AFAB-DAAB27351A81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14F143-0AA7-406D-9280-7466A2209DF4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EF6281F-816D-4840-A023-8DDFF43D28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920702"/>
              </p:ext>
            </p:extLst>
          </p:nvPr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itle 1">
            <a:extLst>
              <a:ext uri="{FF2B5EF4-FFF2-40B4-BE49-F238E27FC236}">
                <a16:creationId xmlns:a16="http://schemas.microsoft.com/office/drawing/2014/main" id="{15FE07E8-E61A-44EF-A0E2-0F2BFDDFF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48C96E-F996-48FC-9129-FDF80C8D10B0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6785191-9686-4B87-95F1-A550E5730466}"/>
              </a:ext>
            </a:extLst>
          </p:cNvPr>
          <p:cNvSpPr/>
          <p:nvPr/>
        </p:nvSpPr>
        <p:spPr>
          <a:xfrm>
            <a:off x="322730" y="5828794"/>
            <a:ext cx="6120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tabLst>
                <a:tab pos="511175" algn="l"/>
              </a:tabLst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having diabetes is independent of weight.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B710214-88CE-4992-A049-3A755F06053A}"/>
              </a:ext>
            </a:extLst>
          </p:cNvPr>
          <p:cNvSpPr/>
          <p:nvPr/>
        </p:nvSpPr>
        <p:spPr>
          <a:xfrm>
            <a:off x="320040" y="6143949"/>
            <a:ext cx="6122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having diabetes is not independent of weight. </a:t>
            </a:r>
          </a:p>
        </p:txBody>
      </p:sp>
      <p:sp>
        <p:nvSpPr>
          <p:cNvPr id="27" name="Rectangle 26">
            <a:hlinkClick r:id="rId4"/>
            <a:extLst>
              <a:ext uri="{FF2B5EF4-FFF2-40B4-BE49-F238E27FC236}">
                <a16:creationId xmlns:a16="http://schemas.microsoft.com/office/drawing/2014/main" id="{5A96A4DD-D7F4-4B3F-8A45-92FF66795F4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>
            <a:hlinkClick r:id="rId4"/>
            <a:extLst>
              <a:ext uri="{FF2B5EF4-FFF2-40B4-BE49-F238E27FC236}">
                <a16:creationId xmlns:a16="http://schemas.microsoft.com/office/drawing/2014/main" id="{97644F3A-A01C-4742-BB7D-7D596512B30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359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76202" y="6141229"/>
            <a:ext cx="6736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cs typeface="Brush Script Std"/>
                <a:sym typeface="Symbol" panose="05050102010706020507" pitchFamily="18" charset="2"/>
              </a:rPr>
              <a:t>At 5% significance level the critical value of</a:t>
            </a:r>
            <a:r>
              <a:rPr lang="en-US" sz="2000" dirty="0">
                <a:latin typeface="Brush Script Std"/>
                <a:cs typeface="Brush Script Std"/>
                <a:sym typeface="Symbol" panose="05050102010706020507" pitchFamily="18" charset="2"/>
              </a:rPr>
              <a:t> </a:t>
            </a:r>
            <a:r>
              <a:rPr lang="el-GR" sz="20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000" baseline="30000" dirty="0"/>
              <a:t>2 </a:t>
            </a:r>
            <a:r>
              <a:rPr lang="en-US" sz="2000" dirty="0"/>
              <a:t>= 5.99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09547" y="4300196"/>
            <a:ext cx="11485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rgbClr val="0070C0"/>
                </a:solidFill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000" baseline="30000" dirty="0">
                <a:solidFill>
                  <a:srgbClr val="0070C0"/>
                </a:solidFill>
              </a:rPr>
              <a:t>2</a:t>
            </a:r>
            <a:r>
              <a:rPr lang="en-US" sz="2000" dirty="0">
                <a:solidFill>
                  <a:srgbClr val="0070C0"/>
                </a:solidFill>
              </a:rPr>
              <a:t>=6.61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09546" y="4765171"/>
            <a:ext cx="41982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As</a:t>
            </a:r>
            <a:r>
              <a:rPr lang="en-US" sz="2000" dirty="0">
                <a:solidFill>
                  <a:srgbClr val="FF0000"/>
                </a:solidFill>
                <a:latin typeface="Brush Script Std"/>
                <a:cs typeface="Brush Script Std"/>
                <a:sym typeface="Symbol" panose="05050102010706020507" pitchFamily="18" charset="2"/>
              </a:rPr>
              <a:t> </a:t>
            </a:r>
            <a:r>
              <a:rPr lang="el-GR" sz="2000" dirty="0">
                <a:solidFill>
                  <a:srgbClr val="FF0000"/>
                </a:solidFill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baseline="-25000" dirty="0">
                <a:solidFill>
                  <a:srgbClr val="FF0000"/>
                </a:solidFill>
              </a:rPr>
              <a:t>calc</a:t>
            </a:r>
            <a:r>
              <a:rPr lang="en-US" sz="2000" baseline="30000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000" dirty="0">
                <a:solidFill>
                  <a:srgbClr val="FF0000"/>
                </a:solidFill>
              </a:rPr>
              <a:t> 5.99, we reject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>
                <a:solidFill>
                  <a:srgbClr val="FF0000"/>
                </a:solidFill>
              </a:rPr>
              <a:t>, and conclude that the variables weight and suffering diabetes are not independent.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E051D3-FB16-497F-AD50-FE4C58D86E5F}"/>
              </a:ext>
            </a:extLst>
          </p:cNvPr>
          <p:cNvSpPr/>
          <p:nvPr/>
        </p:nvSpPr>
        <p:spPr>
          <a:xfrm>
            <a:off x="521952" y="814870"/>
            <a:ext cx="8328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Chi-square test itself is quite straight forward, your GDC can do it in few steps but you also must know the formula and be able to do it by hand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AEEF07-FBF6-49CA-BD60-37833F73BD1B}"/>
              </a:ext>
            </a:extLst>
          </p:cNvPr>
          <p:cNvSpPr/>
          <p:nvPr/>
        </p:nvSpPr>
        <p:spPr>
          <a:xfrm>
            <a:off x="403412" y="1944055"/>
            <a:ext cx="184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Example 2. 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25676B7-9084-423E-A558-85BE02C9FA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920702"/>
              </p:ext>
            </p:extLst>
          </p:nvPr>
        </p:nvGraphicFramePr>
        <p:xfrm>
          <a:off x="4719917" y="1873136"/>
          <a:ext cx="4101354" cy="188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32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Non-diabetic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6730DD80-B61B-49A8-977E-6E2EF21F5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153614"/>
            <a:ext cx="7772400" cy="787680"/>
          </a:xfrm>
        </p:spPr>
        <p:txBody>
          <a:bodyPr anchor="t" anchorCtr="0">
            <a:normAutofit/>
          </a:bodyPr>
          <a:lstStyle/>
          <a:p>
            <a:r>
              <a:rPr lang="en-US" sz="3600" dirty="0"/>
              <a:t>Chi-square (</a:t>
            </a:r>
            <a:r>
              <a:rPr lang="el-GR" sz="36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3600" baseline="30000" dirty="0"/>
              <a:t>2</a:t>
            </a:r>
            <a:r>
              <a:rPr lang="en-US" sz="3600" dirty="0"/>
              <a:t>) test by GDC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152AFC-E70D-4C41-AFF9-D00D0B165AE6}"/>
              </a:ext>
            </a:extLst>
          </p:cNvPr>
          <p:cNvSpPr/>
          <p:nvPr/>
        </p:nvSpPr>
        <p:spPr>
          <a:xfrm>
            <a:off x="276803" y="2479165"/>
            <a:ext cx="43030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This contingency table shows the responses of  a randomly sample of adults regarding the person’s weight and whether they have diabetes,</a:t>
            </a:r>
          </a:p>
          <a:p>
            <a:r>
              <a:rPr lang="en-US" sz="2200" dirty="0">
                <a:latin typeface="+mn-lt"/>
              </a:rPr>
              <a:t>Test at 5% significance level whether there is a link between weight and suffering diabetes.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6333B00C-2795-4043-BC0B-74A3EF932E5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3BC32966-56A6-4A27-80A9-1D847FBD29F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495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37882" y="1558171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1.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10316" y="2020705"/>
            <a:ext cx="82544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Make a conjecture (assumption) about the two data sets.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9282" y="2537264"/>
            <a:ext cx="783963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A conjecture must be stated in two parts: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null hypothesis (H</a:t>
            </a:r>
            <a:r>
              <a:rPr lang="en-US" sz="2000" baseline="-25000" dirty="0">
                <a:latin typeface="+mn-lt"/>
              </a:rPr>
              <a:t>0</a:t>
            </a:r>
            <a:r>
              <a:rPr lang="en-US" sz="2000" dirty="0">
                <a:latin typeface="+mn-lt"/>
              </a:rPr>
              <a:t>) – states that the data sets are independent. 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alternative hypothesis (H</a:t>
            </a:r>
            <a:r>
              <a:rPr lang="en-US" sz="2000" baseline="-25000" dirty="0">
                <a:latin typeface="+mn-lt"/>
              </a:rPr>
              <a:t>1</a:t>
            </a:r>
            <a:r>
              <a:rPr lang="en-US" sz="2000" dirty="0">
                <a:latin typeface="+mn-lt"/>
              </a:rPr>
              <a:t>) states that the data sets are not independent.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9282" y="4573263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For example, the hypothesis for favourite season and gender could be: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8259" y="5469844"/>
            <a:ext cx="84985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0</a:t>
            </a:r>
            <a:r>
              <a:rPr lang="en-GB" sz="2000" dirty="0">
                <a:latin typeface="+mn-lt"/>
              </a:rPr>
              <a:t>: Favourite season is independent of gender.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8259" y="5920127"/>
            <a:ext cx="84985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H</a:t>
            </a:r>
            <a:r>
              <a:rPr lang="en-GB" sz="2000" baseline="-25000" dirty="0">
                <a:latin typeface="+mn-lt"/>
              </a:rPr>
              <a:t>1</a:t>
            </a:r>
            <a:r>
              <a:rPr lang="en-GB" sz="2000" dirty="0">
                <a:latin typeface="+mn-lt"/>
              </a:rPr>
              <a:t>: Favourite season is not independent of gender. </a:t>
            </a:r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E643A26A-A167-454C-B0D9-C2475648A6F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E47F5F0C-9F66-48A9-BF59-5E310941199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37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82" y="106130"/>
            <a:ext cx="8229600" cy="856806"/>
          </a:xfrm>
        </p:spPr>
        <p:txBody>
          <a:bodyPr anchor="t" anchorCtr="0">
            <a:normAutofit/>
          </a:bodyPr>
          <a:lstStyle/>
          <a:p>
            <a:pPr marL="174625"/>
            <a:r>
              <a:rPr lang="en-US" sz="3600" dirty="0"/>
              <a:t>Formal Test for independence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199" y="2655669"/>
            <a:ext cx="84257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+mn-lt"/>
              </a:rPr>
              <a:t>If the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p</a:t>
            </a:r>
            <a:r>
              <a:rPr lang="en-US" sz="2400" i="1" dirty="0">
                <a:latin typeface="+mn-lt"/>
              </a:rPr>
              <a:t>-value is  smaller than the significance level, then it is sufficiently unlikely that we would have obtained the observed results if the variables had been independent</a:t>
            </a:r>
            <a:endParaRPr lang="en-GB" sz="24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282" y="3950859"/>
            <a:ext cx="557235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+mn-lt"/>
              </a:rPr>
              <a:t>For example, at 5% significance level:</a:t>
            </a:r>
          </a:p>
          <a:p>
            <a:r>
              <a:rPr lang="en-US" sz="2400" i="1" dirty="0">
                <a:latin typeface="+mn-lt"/>
              </a:rPr>
              <a:t>if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i="1" dirty="0"/>
              <a:t> &lt; 0.05, </a:t>
            </a:r>
            <a:r>
              <a:rPr lang="en-US" sz="2400" i="1" dirty="0">
                <a:latin typeface="+mn-lt"/>
              </a:rPr>
              <a:t>we reject H</a:t>
            </a:r>
            <a:r>
              <a:rPr lang="en-US" sz="2400" i="1" baseline="-25000" dirty="0">
                <a:latin typeface="+mn-lt"/>
              </a:rPr>
              <a:t>0</a:t>
            </a:r>
            <a:r>
              <a:rPr lang="en-US" sz="2400" i="1" dirty="0">
                <a:latin typeface="+mn-lt"/>
              </a:rPr>
              <a:t> </a:t>
            </a:r>
          </a:p>
          <a:p>
            <a:pPr marL="55563" indent="-55563"/>
            <a:r>
              <a:rPr lang="en-US" sz="2400" i="1" dirty="0">
                <a:latin typeface="+mn-lt"/>
              </a:rPr>
              <a:t>if</a:t>
            </a:r>
            <a:r>
              <a:rPr lang="en-US" sz="2400" i="1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i="1" dirty="0"/>
              <a:t> &gt; 0.05, </a:t>
            </a:r>
            <a:r>
              <a:rPr lang="en-US" sz="2400" i="1" dirty="0">
                <a:latin typeface="+mn-lt"/>
              </a:rPr>
              <a:t>we do not reject H</a:t>
            </a:r>
            <a:r>
              <a:rPr lang="en-US" sz="2400" i="1" baseline="-25000" dirty="0">
                <a:latin typeface="+mn-lt"/>
              </a:rPr>
              <a:t>0</a:t>
            </a:r>
            <a:r>
              <a:rPr lang="en-US" sz="2400" i="1" dirty="0">
                <a:latin typeface="+mn-lt"/>
              </a:rPr>
              <a:t> </a:t>
            </a:r>
            <a:endParaRPr lang="en-GB" sz="2400" dirty="0">
              <a:latin typeface="+mn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710648"/>
            <a:ext cx="2671482" cy="428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defTabSz="914400">
              <a:buFont typeface="Wingdings 2"/>
              <a:buNone/>
            </a:pPr>
            <a:r>
              <a:rPr lang="en-US" sz="2400" dirty="0"/>
              <a:t>The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/>
              <a:t>-value</a:t>
            </a:r>
          </a:p>
          <a:p>
            <a:pPr defTabSz="914400"/>
            <a:endParaRPr lang="en-US" sz="2400" dirty="0">
              <a:solidFill>
                <a:srgbClr val="FFFF00"/>
              </a:solidFill>
            </a:endParaRPr>
          </a:p>
          <a:p>
            <a:pPr defTabSz="914400">
              <a:buFont typeface="Wingdings 2"/>
              <a:buNone/>
            </a:pPr>
            <a:r>
              <a:rPr lang="en-US" sz="2400" dirty="0">
                <a:solidFill>
                  <a:srgbClr val="FFFF00"/>
                </a:solidFill>
              </a:rPr>
              <a:t>	</a:t>
            </a:r>
          </a:p>
          <a:p>
            <a:pPr defTabSz="914400">
              <a:buFont typeface="Wingdings 2"/>
              <a:buNone/>
            </a:pP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9320" y="3868612"/>
            <a:ext cx="2998901" cy="2174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1513" y="5229655"/>
            <a:ext cx="58697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  <a:sym typeface="Symbol" panose="05050102010706020507" pitchFamily="18" charset="2"/>
              </a:rPr>
              <a:t>As </a:t>
            </a:r>
            <a:r>
              <a:rPr lang="en-US" sz="2400" dirty="0">
                <a:sym typeface="Symbol" panose="05050102010706020507" pitchFamily="18" charset="2"/>
              </a:rPr>
              <a:t>p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400" dirty="0"/>
              <a:t> 0.05, </a:t>
            </a:r>
            <a:r>
              <a:rPr lang="en-US" sz="2400" dirty="0">
                <a:latin typeface="+mn-lt"/>
              </a:rPr>
              <a:t>we reject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H</a:t>
            </a:r>
            <a:r>
              <a:rPr lang="en-US" sz="2400" i="1" baseline="-25000" dirty="0">
                <a:latin typeface="+mn-lt"/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+mn-lt"/>
              </a:rPr>
              <a:t>, and conclude that the variables weight and suffering diabetes are not independent.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396318" y="4597586"/>
            <a:ext cx="1680882" cy="210312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85619" y="1110187"/>
            <a:ext cx="84973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indent="0">
              <a:buNone/>
            </a:pPr>
            <a:r>
              <a:rPr lang="en-US" sz="2400" i="1" dirty="0">
                <a:latin typeface="+mn-lt"/>
              </a:rPr>
              <a:t>When finding </a:t>
            </a:r>
            <a:r>
              <a:rPr lang="en-US" sz="2400" dirty="0">
                <a:latin typeface="Brush Script Std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>
                <a:latin typeface="+mn-lt"/>
              </a:rPr>
              <a:t>on your calculator, a </a:t>
            </a:r>
            <a:r>
              <a:rPr lang="en-US" sz="2400" i="1" dirty="0">
                <a:latin typeface="+mn-lt"/>
                <a:cs typeface="Times New Roman" panose="02020603050405020304" pitchFamily="18" charset="0"/>
              </a:rPr>
              <a:t>p</a:t>
            </a:r>
            <a:r>
              <a:rPr lang="en-US" sz="2400" i="1" dirty="0">
                <a:latin typeface="+mn-lt"/>
              </a:rPr>
              <a:t>-value is also provided. This can be used, together with the </a:t>
            </a:r>
            <a:r>
              <a:rPr lang="en-US" sz="2400" dirty="0">
                <a:latin typeface="+mn-lt"/>
                <a:cs typeface="Brush Script Std"/>
                <a:sym typeface="Symbol" panose="05050102010706020507" pitchFamily="18" charset="2"/>
              </a:rPr>
              <a:t></a:t>
            </a:r>
            <a:r>
              <a:rPr lang="en-US" sz="2400" baseline="30000" dirty="0">
                <a:latin typeface="+mn-lt"/>
              </a:rPr>
              <a:t>2 </a:t>
            </a:r>
            <a:r>
              <a:rPr lang="en-US" sz="2400" dirty="0">
                <a:latin typeface="+mn-lt"/>
              </a:rPr>
              <a:t>value and the critical value, to determine whether or not accept that the variables are independent</a:t>
            </a:r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6384FADB-2420-44EA-A885-776D9161BB0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4"/>
            <a:extLst>
              <a:ext uri="{FF2B5EF4-FFF2-40B4-BE49-F238E27FC236}">
                <a16:creationId xmlns:a16="http://schemas.microsoft.com/office/drawing/2014/main" id="{1AECDCDD-914F-4AC9-B67C-0E4349EB0C9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 animBg="1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5CB384C8-264D-6238-7794-04BC4C7B23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A31A14-FAF4-6870-2119-4A94C8F7B640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ACA1DD-26EE-F450-F6FD-E08D56D67434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/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F0ABB4-C8D0-2BEA-8DCA-C26DFDB3FCC8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1B1BE5-D454-C8B4-B895-EB63771A54EB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4"/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Rectangle 8">
            <a:hlinkClick r:id="rId5"/>
            <a:extLst>
              <a:ext uri="{FF2B5EF4-FFF2-40B4-BE49-F238E27FC236}">
                <a16:creationId xmlns:a16="http://schemas.microsoft.com/office/drawing/2014/main" id="{375C77E3-61FB-1BC4-D24A-43C00BD9DD2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>
            <a:hlinkClick r:id="rId5"/>
            <a:extLst>
              <a:ext uri="{FF2B5EF4-FFF2-40B4-BE49-F238E27FC236}">
                <a16:creationId xmlns:a16="http://schemas.microsoft.com/office/drawing/2014/main" id="{89A35168-F574-033D-B5E1-7A7A2BF2527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61FAAD-DDDE-29F1-811B-A07CB7687A69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1872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2.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882" y="2104244"/>
            <a:ext cx="794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Put the data into a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contingency table</a:t>
            </a:r>
            <a:r>
              <a:rPr lang="en-US" sz="2400" dirty="0">
                <a:latin typeface="+mn-lt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7711" y="2565909"/>
            <a:ext cx="84856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A contingency table shows the frequency of two variables.</a:t>
            </a:r>
            <a:endParaRPr lang="en-US" sz="2000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7711" y="3638015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For our example about favourite season and gender the contingency table is: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7711" y="3166247"/>
            <a:ext cx="7839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 elements in the table are the observed values.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248297"/>
              </p:ext>
            </p:extLst>
          </p:nvPr>
        </p:nvGraphicFramePr>
        <p:xfrm>
          <a:off x="1216957" y="4681728"/>
          <a:ext cx="6589061" cy="180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DC3D6806-6C06-47F7-8C46-497A30887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7A0A55-C7EE-4D18-854E-62FE697C3EB7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41DCAE98-9612-4F87-AF8F-66529D38755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Rectangle 16">
            <a:hlinkClick r:id="rId3"/>
            <a:extLst>
              <a:ext uri="{FF2B5EF4-FFF2-40B4-BE49-F238E27FC236}">
                <a16:creationId xmlns:a16="http://schemas.microsoft.com/office/drawing/2014/main" id="{4D151E76-B883-456F-A260-E625DC5833F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93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3.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496" y="2002536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From the observed values calculate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expected values</a:t>
            </a:r>
            <a:r>
              <a:rPr lang="en-US" sz="2400" dirty="0">
                <a:latin typeface="+mn-lt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496" y="2450592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If gender and favourite season were independent, then</a:t>
            </a:r>
            <a:endParaRPr lang="en-GB" sz="20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496" y="2980944"/>
            <a:ext cx="4363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P(male 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 summer) =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44104"/>
              </p:ext>
            </p:extLst>
          </p:nvPr>
        </p:nvGraphicFramePr>
        <p:xfrm>
          <a:off x="1216957" y="4680366"/>
          <a:ext cx="6589061" cy="180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829049" y="2980944"/>
            <a:ext cx="1324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P(male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49686" y="2980944"/>
            <a:ext cx="1777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P(summer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66745" y="2928850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45" y="2928850"/>
                <a:ext cx="453650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63681" y="2928850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681" y="2928850"/>
                <a:ext cx="453650" cy="5259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029666" y="2990456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847288" y="2993163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973421" y="2980944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539496" y="3456432"/>
            <a:ext cx="6609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In a sample of 100 persons, we would expect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11904" y="3950778"/>
                <a:ext cx="202331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904" y="3950778"/>
                <a:ext cx="2023311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691712" y="4037076"/>
            <a:ext cx="884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9 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826589" y="5168823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9 </a:t>
            </a:r>
            <a:endParaRPr lang="en-US" sz="1800" dirty="0">
              <a:latin typeface="+mn-lt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828636EC-5AE9-4CC7-AD1C-E8F474CD3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D47591E-70A6-424A-B9C8-11B125F93592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26" name="Rectangle 25">
            <a:hlinkClick r:id="rId6"/>
            <a:extLst>
              <a:ext uri="{FF2B5EF4-FFF2-40B4-BE49-F238E27FC236}">
                <a16:creationId xmlns:a16="http://schemas.microsoft.com/office/drawing/2014/main" id="{0A1563FB-AEF2-456D-9582-4BBB60FD20C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" name="Rectangle 26">
            <a:hlinkClick r:id="rId6"/>
            <a:extLst>
              <a:ext uri="{FF2B5EF4-FFF2-40B4-BE49-F238E27FC236}">
                <a16:creationId xmlns:a16="http://schemas.microsoft.com/office/drawing/2014/main" id="{30A2954D-4E52-43B5-A8D0-2E68636E507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94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3" grpId="0"/>
      <p:bldP spid="14" grpId="0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3.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496" y="2002536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From the observed values calculate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expected values</a:t>
            </a:r>
            <a:r>
              <a:rPr lang="en-US" sz="2400" dirty="0">
                <a:latin typeface="+mn-lt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496" y="2450592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If gender and favourite season were independent, then</a:t>
            </a:r>
            <a:endParaRPr lang="en-GB" sz="20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496" y="2980944"/>
            <a:ext cx="4363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P(male 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 autumn) =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285231"/>
              </p:ext>
            </p:extLst>
          </p:nvPr>
        </p:nvGraphicFramePr>
        <p:xfrm>
          <a:off x="1216957" y="4680366"/>
          <a:ext cx="6589061" cy="180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829049" y="2980944"/>
            <a:ext cx="1324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P(male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49686" y="2980944"/>
            <a:ext cx="1777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P(autumn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66745" y="2914782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45" y="2914782"/>
                <a:ext cx="453650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63681" y="2914782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28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681" y="2914782"/>
                <a:ext cx="453650" cy="5259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029666" y="2976388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847288" y="2979095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973421" y="2980944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539496" y="3456432"/>
            <a:ext cx="6609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In a sample of 100 persons, we would expect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11904" y="3936710"/>
                <a:ext cx="202331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904" y="3936710"/>
                <a:ext cx="2023311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803307" y="4023008"/>
            <a:ext cx="1220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12.6 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826589" y="5201582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9 </a:t>
            </a:r>
            <a:endParaRPr lang="en-US" sz="18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82643" y="5201582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12.6</a:t>
            </a:r>
            <a:endParaRPr lang="en-US" sz="1800" dirty="0">
              <a:latin typeface="+mn-lt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4F1F7971-CF4B-4B14-955F-4069DD0A7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5A6022-BB57-4BA7-8240-8091597A58E4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27" name="Rectangle 26">
            <a:hlinkClick r:id="rId6"/>
            <a:extLst>
              <a:ext uri="{FF2B5EF4-FFF2-40B4-BE49-F238E27FC236}">
                <a16:creationId xmlns:a16="http://schemas.microsoft.com/office/drawing/2014/main" id="{EA255036-D502-479D-A0D6-AE3FAB372A1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27">
            <a:hlinkClick r:id="rId6"/>
            <a:extLst>
              <a:ext uri="{FF2B5EF4-FFF2-40B4-BE49-F238E27FC236}">
                <a16:creationId xmlns:a16="http://schemas.microsoft.com/office/drawing/2014/main" id="{4371D88C-B25F-4D4E-A4A3-92A97A12F74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009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3.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496" y="2002536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From the observed values calculate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expected values</a:t>
            </a:r>
            <a:r>
              <a:rPr lang="en-US" sz="2400" dirty="0">
                <a:latin typeface="+mn-lt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496" y="2450592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If gender and favourite season were independent, then</a:t>
            </a:r>
            <a:endParaRPr lang="en-GB" sz="20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496" y="2980944"/>
            <a:ext cx="4363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P(male 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 winter) =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87501"/>
              </p:ext>
            </p:extLst>
          </p:nvPr>
        </p:nvGraphicFramePr>
        <p:xfrm>
          <a:off x="1216957" y="4680366"/>
          <a:ext cx="6589061" cy="180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829049" y="2980944"/>
            <a:ext cx="1324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P(male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49686" y="2980944"/>
            <a:ext cx="1777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P(winter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66745" y="2886646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45" y="2886646"/>
                <a:ext cx="453650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63681" y="2886646"/>
                <a:ext cx="45365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681" y="2886646"/>
                <a:ext cx="453650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029666" y="2948252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847288" y="2950959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973421" y="2980944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539496" y="3456432"/>
            <a:ext cx="6609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In a sample of 100 persons, we would expect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11904" y="3936710"/>
                <a:ext cx="202331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16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904" y="3936710"/>
                <a:ext cx="2023311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803307" y="4023008"/>
            <a:ext cx="1220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7.2 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826589" y="5201582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9 </a:t>
            </a:r>
            <a:endParaRPr lang="en-US" sz="18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82643" y="5201582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12.6</a:t>
            </a:r>
            <a:endParaRPr lang="en-US" sz="1800" dirty="0"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29666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7.2</a:t>
            </a:r>
            <a:endParaRPr lang="en-US" sz="1800" dirty="0">
              <a:latin typeface="+mn-lt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83F2F756-F2A7-42FD-8988-91F8D58B2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4A2E77D-DBAB-4E27-B84A-CEAE82D3D9D3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28" name="Rectangle 27">
            <a:hlinkClick r:id="rId6"/>
            <a:extLst>
              <a:ext uri="{FF2B5EF4-FFF2-40B4-BE49-F238E27FC236}">
                <a16:creationId xmlns:a16="http://schemas.microsoft.com/office/drawing/2014/main" id="{2A9D45EF-A70A-46F1-919C-252F2516E15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9" name="Rectangle 28">
            <a:hlinkClick r:id="rId6"/>
            <a:extLst>
              <a:ext uri="{FF2B5EF4-FFF2-40B4-BE49-F238E27FC236}">
                <a16:creationId xmlns:a16="http://schemas.microsoft.com/office/drawing/2014/main" id="{0BBAC440-A0A1-4163-BC50-3ECA8EF5CD8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19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3.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496" y="2002536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From the observed values calculate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expected values</a:t>
            </a:r>
            <a:r>
              <a:rPr lang="en-US" sz="2400" dirty="0">
                <a:latin typeface="+mn-lt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496" y="2450592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If gender and favourite season were independent, then</a:t>
            </a:r>
            <a:endParaRPr lang="en-GB" sz="20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496" y="2980944"/>
            <a:ext cx="4363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P(male 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 spring) =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128236"/>
              </p:ext>
            </p:extLst>
          </p:nvPr>
        </p:nvGraphicFramePr>
        <p:xfrm>
          <a:off x="1216957" y="4680366"/>
          <a:ext cx="6589061" cy="180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829049" y="2980944"/>
            <a:ext cx="1324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P(male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49686" y="2980944"/>
            <a:ext cx="1777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P(spring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66745" y="2928850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45" y="2928850"/>
                <a:ext cx="453650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63681" y="2928850"/>
                <a:ext cx="45365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681" y="2928850"/>
                <a:ext cx="453650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029666" y="2934187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847288" y="2993163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973421" y="2980944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539496" y="3456432"/>
            <a:ext cx="6609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In a sample of 100 persons, we would expect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11904" y="3936710"/>
                <a:ext cx="202331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904" y="3936710"/>
                <a:ext cx="2023311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803307" y="4023008"/>
            <a:ext cx="1220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16.2 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826589" y="5201582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9 </a:t>
            </a:r>
            <a:endParaRPr lang="en-US" sz="18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82643" y="5201582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12.6</a:t>
            </a:r>
            <a:endParaRPr lang="en-US" sz="1800" dirty="0"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29666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7.2</a:t>
            </a:r>
            <a:endParaRPr lang="en-US" sz="1800" dirty="0"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24282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16.2</a:t>
            </a:r>
            <a:endParaRPr lang="en-US" sz="1800" dirty="0">
              <a:latin typeface="+mn-lt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AAA3AEBF-4883-43C3-9570-C5B934A1D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55EEA68-917C-4923-8139-DF206EAD5916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29" name="Rectangle 28">
            <a:hlinkClick r:id="rId6"/>
            <a:extLst>
              <a:ext uri="{FF2B5EF4-FFF2-40B4-BE49-F238E27FC236}">
                <a16:creationId xmlns:a16="http://schemas.microsoft.com/office/drawing/2014/main" id="{CAFE5C51-94EB-449E-AD21-9D0098F471F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Rectangle 29">
            <a:hlinkClick r:id="rId6"/>
            <a:extLst>
              <a:ext uri="{FF2B5EF4-FFF2-40B4-BE49-F238E27FC236}">
                <a16:creationId xmlns:a16="http://schemas.microsoft.com/office/drawing/2014/main" id="{920103D5-165A-4783-A0DC-678E84D44D6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0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7882" y="1554480"/>
            <a:ext cx="145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+mn-lt"/>
              </a:rPr>
              <a:t>Step 3.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496" y="2002536"/>
            <a:ext cx="8283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From the observed values calculate the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expected values</a:t>
            </a:r>
            <a:r>
              <a:rPr lang="en-US" sz="2400" dirty="0">
                <a:latin typeface="+mn-lt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496" y="2450592"/>
            <a:ext cx="814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If gender and favourite season were independent, then</a:t>
            </a:r>
            <a:endParaRPr lang="en-GB" sz="20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496" y="2980944"/>
            <a:ext cx="4363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P(female 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 summer) =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475945"/>
              </p:ext>
            </p:extLst>
          </p:nvPr>
        </p:nvGraphicFramePr>
        <p:xfrm>
          <a:off x="1216957" y="4680366"/>
          <a:ext cx="6589061" cy="180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829049" y="2980944"/>
            <a:ext cx="1643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P(female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43815" y="2980944"/>
            <a:ext cx="1777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P(summer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66745" y="2942918"/>
                <a:ext cx="453650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45" y="2942918"/>
                <a:ext cx="453650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63681" y="2942918"/>
                <a:ext cx="45365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681" y="2942918"/>
                <a:ext cx="453650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204477" y="2948252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847288" y="3007231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973421" y="2980944"/>
            <a:ext cx="5468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539496" y="3456432"/>
            <a:ext cx="6609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In a sample of 100 persons, we would expect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11904" y="3922642"/>
                <a:ext cx="202331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904" y="3922642"/>
                <a:ext cx="2023311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803307" y="4008940"/>
            <a:ext cx="1220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 11 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2826589" y="5201582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9 </a:t>
            </a:r>
            <a:endParaRPr lang="en-US" sz="18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82643" y="5201582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12.6</a:t>
            </a:r>
            <a:endParaRPr lang="en-US" sz="1800" dirty="0"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29666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7.2</a:t>
            </a:r>
            <a:endParaRPr lang="en-US" sz="1800" dirty="0"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24282" y="5209204"/>
            <a:ext cx="8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16.2</a:t>
            </a:r>
            <a:endParaRPr lang="en-US" sz="1800" dirty="0"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60706" y="5660960"/>
            <a:ext cx="454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anose="05050102010706020507" pitchFamily="18" charset="2"/>
              </a:rPr>
              <a:t>11 </a:t>
            </a:r>
            <a:endParaRPr lang="en-US" sz="1800" dirty="0">
              <a:latin typeface="+mn-lt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42E60E4-397F-47BB-8D30-124B4A2CB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105201"/>
            <a:ext cx="7772400" cy="814574"/>
          </a:xfrm>
        </p:spPr>
        <p:txBody>
          <a:bodyPr tIns="0" bIns="0" anchor="t" anchorCtr="0"/>
          <a:lstStyle/>
          <a:p>
            <a:r>
              <a:rPr lang="en-US" sz="3600" dirty="0"/>
              <a:t>Chi-squared test </a:t>
            </a:r>
            <a:r>
              <a:rPr lang="en-US" sz="3600" dirty="0">
                <a:latin typeface="Symbol" panose="05050102010706020507" pitchFamily="18" charset="2"/>
              </a:rPr>
              <a:t>(c</a:t>
            </a:r>
            <a:r>
              <a:rPr lang="en-US" sz="3600" baseline="30000" dirty="0">
                <a:latin typeface="Symbol" panose="05050102010706020507" pitchFamily="18" charset="2"/>
              </a:rPr>
              <a:t>2</a:t>
            </a:r>
            <a:r>
              <a:rPr lang="en-US" sz="3600" dirty="0">
                <a:latin typeface="Symbol" panose="05050102010706020507" pitchFamily="18" charset="2"/>
              </a:rPr>
              <a:t>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3B73BAA-1170-4FBC-BABC-8DB49F3BE323}"/>
              </a:ext>
            </a:extLst>
          </p:cNvPr>
          <p:cNvSpPr/>
          <p:nvPr/>
        </p:nvSpPr>
        <p:spPr>
          <a:xfrm>
            <a:off x="537882" y="818489"/>
            <a:ext cx="794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perform a chi-squared test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(c</a:t>
            </a:r>
            <a:r>
              <a:rPr lang="en-US" sz="2400" baseline="30000" dirty="0">
                <a:latin typeface="Symbol" panose="05050102010706020507" pitchFamily="18" charset="2"/>
              </a:rPr>
              <a:t>2</a:t>
            </a:r>
            <a:r>
              <a:rPr lang="en-US" sz="2400" dirty="0"/>
              <a:t>) </a:t>
            </a:r>
            <a:r>
              <a:rPr lang="en-US" sz="2400" dirty="0">
                <a:latin typeface="+mn-lt"/>
              </a:rPr>
              <a:t>there are six main steps. </a:t>
            </a:r>
          </a:p>
        </p:txBody>
      </p:sp>
      <p:sp>
        <p:nvSpPr>
          <p:cNvPr id="30" name="Rectangle 29">
            <a:hlinkClick r:id="rId6"/>
            <a:extLst>
              <a:ext uri="{FF2B5EF4-FFF2-40B4-BE49-F238E27FC236}">
                <a16:creationId xmlns:a16="http://schemas.microsoft.com/office/drawing/2014/main" id="{6031FC2A-3DA7-4079-95F8-802929A4A52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Rectangle 30">
            <a:hlinkClick r:id="rId6"/>
            <a:extLst>
              <a:ext uri="{FF2B5EF4-FFF2-40B4-BE49-F238E27FC236}">
                <a16:creationId xmlns:a16="http://schemas.microsoft.com/office/drawing/2014/main" id="{4052BEC2-4925-47CE-BA3F-4164881151E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64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9181</TotalTime>
  <Words>3222</Words>
  <Application>Microsoft Office PowerPoint</Application>
  <PresentationFormat>On-screen Show (4:3)</PresentationFormat>
  <Paragraphs>803</Paragraphs>
  <Slides>31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Brush Script Std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The Chi-squared test (2) </vt:lpstr>
      <vt:lpstr>Hypothesis Testing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Chi-squared test (c2)</vt:lpstr>
      <vt:lpstr>Chi-square (2) test by GDC</vt:lpstr>
      <vt:lpstr>Chi-square (2) test by GDC</vt:lpstr>
      <vt:lpstr>Chi-square (2) test by GDC</vt:lpstr>
      <vt:lpstr>Chi-square (2) test by GDC</vt:lpstr>
      <vt:lpstr>Chi-square (2) test by GDC</vt:lpstr>
      <vt:lpstr>Chi-square (2) test by GDC</vt:lpstr>
      <vt:lpstr>Chi-square (2) test by GDC</vt:lpstr>
      <vt:lpstr>Chi-square (2) test by GDC</vt:lpstr>
      <vt:lpstr>Chi-square (2) test by GDC</vt:lpstr>
      <vt:lpstr>Chi-square (2) test by GDC</vt:lpstr>
      <vt:lpstr>Chi-square (2) test by GDC</vt:lpstr>
      <vt:lpstr>Chi-square (2) test by GDC</vt:lpstr>
      <vt:lpstr>Chi-square (2) test by GDC</vt:lpstr>
      <vt:lpstr>Formal Test for independence</vt:lpstr>
      <vt:lpstr>PowerPoint Presentation</vt:lpstr>
    </vt:vector>
  </TitlesOfParts>
  <Company>MLC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2 – (Two Variable)</dc:title>
  <dc:creator>Mathssupport</dc:creator>
  <cp:lastModifiedBy>Orlando Hurtado</cp:lastModifiedBy>
  <cp:revision>138</cp:revision>
  <dcterms:created xsi:type="dcterms:W3CDTF">2010-01-26T22:27:49Z</dcterms:created>
  <dcterms:modified xsi:type="dcterms:W3CDTF">2023-08-13T07:54:46Z</dcterms:modified>
</cp:coreProperties>
</file>