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62" r:id="rId5"/>
    <p:sldId id="270" r:id="rId6"/>
    <p:sldId id="279" r:id="rId7"/>
    <p:sldId id="276" r:id="rId8"/>
    <p:sldId id="284" r:id="rId9"/>
    <p:sldId id="277" r:id="rId10"/>
    <p:sldId id="299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4A304B6-5E35-41FB-B543-07DB9B78257F}" type="slidenum">
              <a:rPr lang="en-GB" sz="1200" b="0">
                <a:latin typeface="Times New Roman" panose="02020603050405020304" pitchFamily="18" charset="0"/>
              </a:rPr>
              <a:pPr/>
              <a:t>2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38188"/>
            <a:ext cx="4926012" cy="3694112"/>
          </a:xfrm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34BA31-F9BD-4D54-891D-47F6745C2843}" type="slidenum">
              <a:rPr lang="en-GB" sz="1200" b="0">
                <a:latin typeface="Times New Roman" panose="02020603050405020304" pitchFamily="18" charset="0"/>
              </a:rPr>
              <a:pPr/>
              <a:t>3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There could be two or more events that are equally the most popular; or all events could be equally popular.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29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698EE2-C3D1-44DA-A39D-653B801D1FAA}" type="slidenum">
              <a:rPr lang="en-GB" sz="1200" b="0">
                <a:latin typeface="Times New Roman" panose="02020603050405020304" pitchFamily="18" charset="0"/>
              </a:rPr>
              <a:pPr/>
              <a:t>4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These questions could be discussed in pairs.</a:t>
            </a:r>
          </a:p>
          <a:p>
            <a:r>
              <a:rPr lang="en-GB"/>
              <a:t>A possible reason for the outlier is that the Year 11s were on study leave; or that it was half term; or the coach/ teacher was absent.</a:t>
            </a:r>
          </a:p>
          <a:p>
            <a:r>
              <a:rPr lang="en-GB"/>
              <a:t>It would be sensible to put the results into a tally chart if the data set were very large.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40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62A3B6-9BAE-4901-937C-2B35FEF84B01}" type="slidenum">
              <a:rPr lang="en-GB" sz="1200" b="0">
                <a:latin typeface="Times New Roman" panose="02020603050405020304" pitchFamily="18" charset="0"/>
              </a:rPr>
              <a:pPr/>
              <a:t>5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3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62A3B6-9BAE-4901-937C-2B35FEF84B01}" type="slidenum">
              <a:rPr lang="en-GB" sz="1200" b="0">
                <a:latin typeface="Times New Roman" panose="02020603050405020304" pitchFamily="18" charset="0"/>
              </a:rPr>
              <a:pPr/>
              <a:t>6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17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C920BF-1900-40A1-8AFF-19A16D474B04}" type="slidenum">
              <a:rPr lang="en-GB" sz="1200" b="0">
                <a:latin typeface="Times New Roman" panose="02020603050405020304" pitchFamily="18" charset="0"/>
              </a:rPr>
              <a:pPr/>
              <a:t>7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 median is not affected by the value of the outlier.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7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C920BF-1900-40A1-8AFF-19A16D474B04}" type="slidenum">
              <a:rPr lang="en-GB" sz="1200" b="0">
                <a:latin typeface="Times New Roman" panose="02020603050405020304" pitchFamily="18" charset="0"/>
              </a:rPr>
              <a:pPr/>
              <a:t>8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 median is not affected by the value of the outlier.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66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FA07C3A-1A54-4E76-A1C0-5B02652174B5}" type="slidenum">
              <a:rPr lang="en-GB" sz="1200" b="0">
                <a:latin typeface="Times New Roman" panose="02020603050405020304" pitchFamily="18" charset="0"/>
              </a:rPr>
              <a:pPr/>
              <a:t>9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Pupils should first predict whether there will be one or two middle numbers. They should see a connection between the fact that an odd number divided by 2 will always give an answer ending in .5 so that there will be two medians. Remind pupils that these numbers are not the medians - they are just the positions of the medians in the list.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19 August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F64CA61A-8372-40C0-90D6-B1D6FC59C6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DF03605-91BB-4DCD-A829-1BF358B4104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3431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0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B30EBB-00A4-4DBF-ADD7-CDE01BF16194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9335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A0A894AC-3DC2-4254-806A-9E2FD38178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BF40E73-9A1A-47E0-AA91-D57C6A5FC7B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16983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CC68C9-182A-4810-B4DA-06E05D810F6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6884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87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2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5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3DF157-D646-43D1-B265-36CCCE988BD3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9041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4594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8/19/2022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D92B73E5-654E-4E2E-92BD-12F93AEA266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D2299CF-071E-47BC-A07B-66DA10019F6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3742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To calculate the Mean, Median and Mode of a set of data.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19 August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Measures of central tendency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1307E61-2FFD-4B26-AC2B-16994D5BBC8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BE63AFA-F6F2-40EE-B5D1-E5C2E4FE600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68275"/>
            <a:ext cx="7937500" cy="64135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Measuring the centre of data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603367" y="953767"/>
            <a:ext cx="79372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To have a better understanding of a data set we need to choose a single value to represent the data, usually this value is located in the middle of the set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65911" name="Text Box 23"/>
          <p:cNvSpPr txBox="1">
            <a:spLocks noChangeArrowheads="1"/>
          </p:cNvSpPr>
          <p:nvPr/>
        </p:nvSpPr>
        <p:spPr bwMode="auto">
          <a:xfrm>
            <a:off x="622124" y="5416359"/>
            <a:ext cx="78976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A </a:t>
            </a:r>
            <a:r>
              <a:rPr lang="en-GB" dirty="0">
                <a:solidFill>
                  <a:srgbClr val="FF6600"/>
                </a:solidFill>
              </a:rPr>
              <a:t>measure of central tendency</a:t>
            </a:r>
            <a:r>
              <a:rPr lang="en-GB" b="0" dirty="0"/>
              <a:t> is a measure that tells us where the middle of a set of data lies.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603366" y="2099202"/>
            <a:ext cx="79372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There are three </a:t>
            </a:r>
            <a:r>
              <a:rPr lang="en-GB" dirty="0">
                <a:solidFill>
                  <a:srgbClr val="FF6600"/>
                </a:solidFill>
              </a:rPr>
              <a:t>statistics</a:t>
            </a:r>
            <a:r>
              <a:rPr lang="en-GB" b="0" dirty="0"/>
              <a:t> that are used to measure the centre of a data set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1F9D06B0-5CA3-4AD4-A3B0-82E8A0CFA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367" y="4876456"/>
            <a:ext cx="7897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They are called </a:t>
            </a:r>
            <a:r>
              <a:rPr lang="en-GB" dirty="0">
                <a:solidFill>
                  <a:srgbClr val="FF6600"/>
                </a:solidFill>
              </a:rPr>
              <a:t>measure of central tendency</a:t>
            </a:r>
            <a:r>
              <a:rPr lang="en-GB" b="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F12A79-FB92-4384-8277-3C1A646CD0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817" t="49661" r="55000" b="41359"/>
          <a:stretch/>
        </p:blipFill>
        <p:spPr>
          <a:xfrm>
            <a:off x="914400" y="2811793"/>
            <a:ext cx="2005157" cy="830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539862-34B8-42FC-BCBC-CCEF056561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928" t="50291" r="55000" b="40729"/>
          <a:stretch/>
        </p:blipFill>
        <p:spPr>
          <a:xfrm>
            <a:off x="3413207" y="2811793"/>
            <a:ext cx="2206240" cy="8521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15CE09-B55C-407C-A92F-058F9064689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1928" t="50000" r="51667" b="40298"/>
          <a:stretch/>
        </p:blipFill>
        <p:spPr>
          <a:xfrm>
            <a:off x="6073371" y="2772888"/>
            <a:ext cx="2706917" cy="900119"/>
          </a:xfrm>
          <a:prstGeom prst="rect">
            <a:avLst/>
          </a:prstGeom>
        </p:spPr>
      </p:pic>
      <p:sp>
        <p:nvSpPr>
          <p:cNvPr id="10" name="Star: 12 Points 9">
            <a:extLst>
              <a:ext uri="{FF2B5EF4-FFF2-40B4-BE49-F238E27FC236}">
                <a16:creationId xmlns:a16="http://schemas.microsoft.com/office/drawing/2014/main" id="{E40DBE25-C151-4DD9-B2C3-EBB811BC4AE9}"/>
              </a:ext>
            </a:extLst>
          </p:cNvPr>
          <p:cNvSpPr/>
          <p:nvPr/>
        </p:nvSpPr>
        <p:spPr>
          <a:xfrm>
            <a:off x="622124" y="3687798"/>
            <a:ext cx="2502076" cy="1026102"/>
          </a:xfrm>
          <a:prstGeom prst="star1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10066"/>
                </a:solidFill>
              </a:rPr>
              <a:t>most common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Star: 12 Points 31">
            <a:extLst>
              <a:ext uri="{FF2B5EF4-FFF2-40B4-BE49-F238E27FC236}">
                <a16:creationId xmlns:a16="http://schemas.microsoft.com/office/drawing/2014/main" id="{4A66C3D9-DB53-4A24-B58F-972FF754976D}"/>
              </a:ext>
            </a:extLst>
          </p:cNvPr>
          <p:cNvSpPr/>
          <p:nvPr/>
        </p:nvSpPr>
        <p:spPr>
          <a:xfrm>
            <a:off x="6175792" y="3587302"/>
            <a:ext cx="2502076" cy="1026102"/>
          </a:xfrm>
          <a:prstGeom prst="star1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10066"/>
                </a:solidFill>
              </a:rPr>
              <a:t>middle value</a:t>
            </a:r>
            <a:endParaRPr lang="en-GB" dirty="0">
              <a:solidFill>
                <a:srgbClr val="010066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F33FDE3-D6CB-440C-A98F-D97C21617AFB}"/>
              </a:ext>
            </a:extLst>
          </p:cNvPr>
          <p:cNvGrpSpPr/>
          <p:nvPr/>
        </p:nvGrpSpPr>
        <p:grpSpPr>
          <a:xfrm>
            <a:off x="3288394" y="3656499"/>
            <a:ext cx="2887398" cy="1026102"/>
            <a:chOff x="3288394" y="3656499"/>
            <a:chExt cx="2887398" cy="1026102"/>
          </a:xfrm>
        </p:grpSpPr>
        <p:sp>
          <p:nvSpPr>
            <p:cNvPr id="33" name="Star: 12 Points 32">
              <a:extLst>
                <a:ext uri="{FF2B5EF4-FFF2-40B4-BE49-F238E27FC236}">
                  <a16:creationId xmlns:a16="http://schemas.microsoft.com/office/drawing/2014/main" id="{7BE392EF-42C2-4B9E-AD4C-0F307F3A3D4C}"/>
                </a:ext>
              </a:extLst>
            </p:cNvPr>
            <p:cNvSpPr/>
            <p:nvPr/>
          </p:nvSpPr>
          <p:spPr>
            <a:xfrm>
              <a:off x="3288394" y="3656499"/>
              <a:ext cx="2887398" cy="1026102"/>
            </a:xfrm>
            <a:prstGeom prst="star12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10066"/>
                </a:solidFill>
              </a:endParaRPr>
            </a:p>
          </p:txBody>
        </p:sp>
        <p:sp>
          <p:nvSpPr>
            <p:cNvPr id="34" name="Text Box 40">
              <a:extLst>
                <a:ext uri="{FF2B5EF4-FFF2-40B4-BE49-F238E27FC236}">
                  <a16:creationId xmlns:a16="http://schemas.microsoft.com/office/drawing/2014/main" id="{225715CE-8016-4537-A879-9DD5480A6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4371" y="3846275"/>
              <a:ext cx="2095445" cy="6463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sz="1800" dirty="0"/>
                <a:t>sum of values</a:t>
              </a:r>
            </a:p>
            <a:p>
              <a:pPr algn="ctr"/>
              <a:r>
                <a:rPr lang="en-GB" sz="1800" dirty="0"/>
                <a:t>number of values</a:t>
              </a:r>
            </a:p>
          </p:txBody>
        </p:sp>
        <p:sp>
          <p:nvSpPr>
            <p:cNvPr id="35" name="Line 41">
              <a:extLst>
                <a:ext uri="{FF2B5EF4-FFF2-40B4-BE49-F238E27FC236}">
                  <a16:creationId xmlns:a16="http://schemas.microsoft.com/office/drawing/2014/main" id="{3400F832-9F1B-4F64-976F-E032E0D67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1313" y="4180816"/>
              <a:ext cx="1920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4003951E-EE67-4721-BFD2-AA923900AA76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6"/>
            <a:extLst>
              <a:ext uri="{FF2B5EF4-FFF2-40B4-BE49-F238E27FC236}">
                <a16:creationId xmlns:a16="http://schemas.microsoft.com/office/drawing/2014/main" id="{57127E38-4E59-414F-A0FC-794B6D451802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8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repeatCount="3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1" grpId="0" autoUpdateAnimBg="0"/>
      <p:bldP spid="30" grpId="0"/>
      <p:bldP spid="24" grpId="0" autoUpdateAnimBg="0"/>
      <p:bldP spid="10" grpId="0" animBg="1"/>
      <p:bldP spid="10" grpId="1" animBg="1"/>
      <p:bldP spid="32" grpId="0" animBg="1"/>
      <p:bldP spid="3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2743200" cy="73025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dirty="0"/>
              <a:t>The mode</a:t>
            </a:r>
            <a:endParaRPr lang="en-US" dirty="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730139" y="838200"/>
            <a:ext cx="7839973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value that occurs most frequently in a set of data is called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mode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747671" y="2589500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For grouped numerical data, we talk about a </a:t>
            </a:r>
            <a:r>
              <a:rPr lang="en-GB" dirty="0">
                <a:solidFill>
                  <a:srgbClr val="FF6600"/>
                </a:solidFill>
                <a:latin typeface="Arial" charset="0"/>
                <a:cs typeface="+mn-cs"/>
              </a:rPr>
              <a:t>modal class</a:t>
            </a:r>
            <a:r>
              <a:rPr lang="en-GB" b="0" dirty="0">
                <a:solidFill>
                  <a:srgbClr val="010066"/>
                </a:solidFill>
              </a:rPr>
              <a:t>, which is the class that occurs most frequently.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758983" y="3588354"/>
            <a:ext cx="696376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Is it possible to have more than one modal value?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766481" y="5569440"/>
            <a:ext cx="532068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Is it possible to have no modal value?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883129" y="3588354"/>
            <a:ext cx="68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Yes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6198503" y="5571799"/>
            <a:ext cx="68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Yes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66481" y="4245135"/>
            <a:ext cx="76486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a set of scores has two modes we say it is  </a:t>
            </a:r>
            <a:r>
              <a:rPr lang="en-GB" dirty="0">
                <a:solidFill>
                  <a:srgbClr val="FF6600"/>
                </a:solidFill>
                <a:latin typeface="Arial" charset="0"/>
                <a:cs typeface="+mn-cs"/>
              </a:rPr>
              <a:t>bimodal</a:t>
            </a:r>
            <a:r>
              <a:rPr lang="en-GB" b="0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758982" y="4706800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there are more than two modes we do not use mode as a measure of the centre.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7D9012E1-B628-4945-87F4-F15F0F136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" y="1809973"/>
            <a:ext cx="78933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In a list of numbers the mode is the number that occurs most.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D676C8E5-C91B-4CF7-BE17-993A323A5F53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2783E614-1355-4AEB-AA58-E94F21652C25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8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56330" grpId="0" animBg="1" autoUpdateAnimBg="0"/>
      <p:bldP spid="56331" grpId="0" animBg="1" autoUpdateAnimBg="0"/>
      <p:bldP spid="56332" grpId="0" autoUpdateAnimBg="0"/>
      <p:bldP spid="56333" grpId="0" autoUpdateAnimBg="0"/>
      <p:bldP spid="13" grpId="0"/>
      <p:bldP spid="14" grpId="0"/>
      <p:bldP spid="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20271" y="1802469"/>
            <a:ext cx="7812741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0" dirty="0">
                <a:solidFill>
                  <a:srgbClr val="FF6600"/>
                </a:solidFill>
              </a:rPr>
              <a:t>14	15	15	13	12	14	15	0	11</a:t>
            </a:r>
          </a:p>
          <a:p>
            <a:r>
              <a:rPr lang="en-GB" sz="1800" b="0" dirty="0">
                <a:solidFill>
                  <a:srgbClr val="FF6600"/>
                </a:solidFill>
              </a:rPr>
              <a:t>13	14	11	16	14	15	9	10	12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2743200" cy="752475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GB" sz="3600" dirty="0"/>
              <a:t>The mode</a:t>
            </a:r>
            <a:endParaRPr lang="en-US" sz="3600" dirty="0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85799" y="740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These figures show the number of Year 12 pupils that hand in their weekly Maths homework every week this year.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70698" y="3432576"/>
            <a:ext cx="7412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What is the </a:t>
            </a:r>
            <a:r>
              <a:rPr lang="en-GB" dirty="0">
                <a:solidFill>
                  <a:srgbClr val="FF6600"/>
                </a:solidFill>
              </a:rPr>
              <a:t>modal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number of pupils attending?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870697" y="3886154"/>
            <a:ext cx="73420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Are there any unusual results in the data set?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870696" y="4335702"/>
            <a:ext cx="741269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0988" indent="-280988"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Very unusual results are called </a:t>
            </a:r>
            <a:r>
              <a:rPr lang="en-GB" dirty="0">
                <a:solidFill>
                  <a:srgbClr val="FF6600"/>
                </a:solidFill>
              </a:rPr>
              <a:t>outliers</a:t>
            </a:r>
            <a:r>
              <a:rPr lang="en-GB" b="0" dirty="0">
                <a:solidFill>
                  <a:srgbClr val="010066"/>
                </a:solidFill>
              </a:rPr>
              <a:t>. Can you think of any possible reasons for the outlier in this data set?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870697" y="5500120"/>
            <a:ext cx="74126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If the data set were very large, what would be the best way to find the mode?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870699" y="2608732"/>
            <a:ext cx="76278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Discuss :</a:t>
            </a:r>
          </a:p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Over how many weeks were the results collected?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62AA823E-B6A5-40C6-B05F-850864274921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B3D76677-FC32-4520-B132-12DB6504B04F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66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  <p:bldP spid="54283" grpId="0"/>
      <p:bldP spid="54284" grpId="0"/>
      <p:bldP spid="54285" grpId="0"/>
      <p:bldP spid="542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913"/>
            <a:ext cx="2743200" cy="40005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mean</a:t>
            </a:r>
            <a:endParaRPr lang="en-US" dirty="0"/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943101" y="576728"/>
            <a:ext cx="729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The </a:t>
            </a:r>
            <a:r>
              <a:rPr lang="en-US" dirty="0">
                <a:solidFill>
                  <a:srgbClr val="FF6600"/>
                </a:solidFill>
              </a:rPr>
              <a:t>mean</a:t>
            </a:r>
            <a:r>
              <a:rPr lang="en-US" b="0" dirty="0">
                <a:solidFill>
                  <a:srgbClr val="010066"/>
                </a:solidFill>
              </a:rPr>
              <a:t> is the most commonly used average.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766685" y="1011595"/>
            <a:ext cx="78856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To calculate the mean of a set of values we add together the values and divide by the total number of values.</a:t>
            </a:r>
            <a:endParaRPr lang="en-GB" b="0" dirty="0">
              <a:solidFill>
                <a:srgbClr val="010066"/>
              </a:solidFill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102640" y="1891029"/>
            <a:ext cx="4835127" cy="990599"/>
            <a:chOff x="1496" y="1715"/>
            <a:chExt cx="4061" cy="832"/>
          </a:xfrm>
        </p:grpSpPr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1496" y="1715"/>
              <a:ext cx="4061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 sz="2400">
                <a:latin typeface="Arial" charset="0"/>
              </a:endParaRPr>
            </a:p>
          </p:txBody>
        </p:sp>
        <p:grpSp>
          <p:nvGrpSpPr>
            <p:cNvPr id="23575" name="Group 10"/>
            <p:cNvGrpSpPr>
              <a:grpSpLocks/>
            </p:cNvGrpSpPr>
            <p:nvPr/>
          </p:nvGrpSpPr>
          <p:grpSpPr bwMode="auto">
            <a:xfrm>
              <a:off x="1694" y="1796"/>
              <a:ext cx="3845" cy="751"/>
              <a:chOff x="1507" y="1750"/>
              <a:chExt cx="3845" cy="751"/>
            </a:xfrm>
          </p:grpSpPr>
          <p:sp>
            <p:nvSpPr>
              <p:cNvPr id="23576" name="Text Box 11"/>
              <p:cNvSpPr txBox="1">
                <a:spLocks noChangeArrowheads="1"/>
              </p:cNvSpPr>
              <p:nvPr/>
            </p:nvSpPr>
            <p:spPr bwMode="auto">
              <a:xfrm>
                <a:off x="1507" y="1933"/>
                <a:ext cx="1025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b="0">
                    <a:solidFill>
                      <a:srgbClr val="010066"/>
                    </a:solidFill>
                  </a:rPr>
                  <a:t>Mean =</a:t>
                </a:r>
                <a:endParaRPr lang="en-GB" b="0">
                  <a:solidFill>
                    <a:srgbClr val="010066"/>
                  </a:solidFill>
                </a:endParaRPr>
              </a:p>
            </p:txBody>
          </p:sp>
          <p:grpSp>
            <p:nvGrpSpPr>
              <p:cNvPr id="23577" name="Group 12"/>
              <p:cNvGrpSpPr>
                <a:grpSpLocks/>
              </p:cNvGrpSpPr>
              <p:nvPr/>
            </p:nvGrpSpPr>
            <p:grpSpPr bwMode="auto">
              <a:xfrm>
                <a:off x="2454" y="1750"/>
                <a:ext cx="2898" cy="751"/>
                <a:chOff x="2499" y="1750"/>
                <a:chExt cx="2898" cy="751"/>
              </a:xfrm>
            </p:grpSpPr>
            <p:sp>
              <p:nvSpPr>
                <p:cNvPr id="2357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29" y="1750"/>
                  <a:ext cx="2369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Sum of data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  <p:sp>
              <p:nvSpPr>
                <p:cNvPr id="23579" name="Line 14"/>
                <p:cNvSpPr>
                  <a:spLocks noChangeShapeType="1"/>
                </p:cNvSpPr>
                <p:nvPr/>
              </p:nvSpPr>
              <p:spPr bwMode="auto">
                <a:xfrm>
                  <a:off x="2535" y="2121"/>
                  <a:ext cx="26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2358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99" y="2113"/>
                  <a:ext cx="2898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Number of data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</p:grpSp>
        </p:grpSp>
      </p:grp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630626" y="3747759"/>
            <a:ext cx="802172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In many cases we do not have data for all the population, and so the exact value of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r>
              <a:rPr lang="en-US" b="0" dirty="0">
                <a:solidFill>
                  <a:srgbClr val="010066"/>
                </a:solidFill>
              </a:rPr>
              <a:t> is unknown. Instead we obtain data from a sample of the population and use the mean of the sample, </a:t>
            </a:r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10066"/>
                </a:solidFill>
              </a:rPr>
              <a:t>,  as an </a:t>
            </a:r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approximation</a:t>
            </a:r>
            <a:r>
              <a:rPr lang="en-US" b="0" dirty="0">
                <a:solidFill>
                  <a:srgbClr val="010066"/>
                </a:solidFill>
              </a:rPr>
              <a:t> for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endParaRPr lang="en-GB" b="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071644" y="5627282"/>
            <a:ext cx="2607455" cy="692944"/>
            <a:chOff x="149" y="3168"/>
            <a:chExt cx="2095" cy="582"/>
          </a:xfrm>
        </p:grpSpPr>
        <p:grpSp>
          <p:nvGrpSpPr>
            <p:cNvPr id="23569" name="Group 28"/>
            <p:cNvGrpSpPr>
              <a:grpSpLocks/>
            </p:cNvGrpSpPr>
            <p:nvPr/>
          </p:nvGrpSpPr>
          <p:grpSpPr bwMode="auto">
            <a:xfrm>
              <a:off x="149" y="3168"/>
              <a:ext cx="1889" cy="582"/>
              <a:chOff x="149" y="3168"/>
              <a:chExt cx="1889" cy="582"/>
            </a:xfrm>
          </p:grpSpPr>
          <p:sp>
            <p:nvSpPr>
              <p:cNvPr id="23571" name="Text Box 19"/>
              <p:cNvSpPr txBox="1">
                <a:spLocks noChangeArrowheads="1"/>
              </p:cNvSpPr>
              <p:nvPr/>
            </p:nvSpPr>
            <p:spPr bwMode="auto">
              <a:xfrm>
                <a:off x="149" y="3168"/>
                <a:ext cx="188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…. + </a:t>
                </a:r>
                <a:r>
                  <a:rPr lang="en-US" sz="1800" b="0" i="1" dirty="0" err="1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 err="1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baseline="-25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72" name="Line 20"/>
              <p:cNvSpPr>
                <a:spLocks noChangeShapeType="1"/>
              </p:cNvSpPr>
              <p:nvPr/>
            </p:nvSpPr>
            <p:spPr bwMode="auto">
              <a:xfrm>
                <a:off x="192" y="3448"/>
                <a:ext cx="17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3573" name="Text Box 21"/>
              <p:cNvSpPr txBox="1">
                <a:spLocks noChangeArrowheads="1"/>
              </p:cNvSpPr>
              <p:nvPr/>
            </p:nvSpPr>
            <p:spPr bwMode="auto">
              <a:xfrm>
                <a:off x="904" y="3440"/>
                <a:ext cx="252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22"/>
            <p:cNvSpPr txBox="1">
              <a:spLocks noChangeArrowheads="1"/>
            </p:cNvSpPr>
            <p:nvPr/>
          </p:nvSpPr>
          <p:spPr bwMode="auto">
            <a:xfrm>
              <a:off x="1976" y="3285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=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</p:grp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30626" y="2897712"/>
            <a:ext cx="80217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We denote the mean for an entire </a:t>
            </a:r>
            <a:r>
              <a:rPr lang="en-US" dirty="0">
                <a:solidFill>
                  <a:srgbClr val="FF6600"/>
                </a:solidFill>
              </a:rPr>
              <a:t>population</a:t>
            </a:r>
            <a:r>
              <a:rPr lang="en-US" b="0" dirty="0">
                <a:solidFill>
                  <a:srgbClr val="010066"/>
                </a:solidFill>
              </a:rPr>
              <a:t> by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r>
              <a:rPr lang="en-US" b="0" dirty="0">
                <a:solidFill>
                  <a:srgbClr val="010066"/>
                </a:solidFill>
              </a:rPr>
              <a:t>, which we read as “mu”</a:t>
            </a:r>
            <a:endParaRPr lang="en-GB" b="0" dirty="0">
              <a:solidFill>
                <a:srgbClr val="010066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78035" y="5014967"/>
            <a:ext cx="168869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752928" y="5223923"/>
            <a:ext cx="671805" cy="1074181"/>
            <a:chOff x="6752928" y="5223923"/>
            <a:chExt cx="671805" cy="1074181"/>
          </a:xfrm>
        </p:grpSpPr>
        <p:grpSp>
          <p:nvGrpSpPr>
            <p:cNvPr id="23564" name="Group 29"/>
            <p:cNvGrpSpPr>
              <a:grpSpLocks/>
            </p:cNvGrpSpPr>
            <p:nvPr/>
          </p:nvGrpSpPr>
          <p:grpSpPr bwMode="auto">
            <a:xfrm>
              <a:off x="6791320" y="5365856"/>
              <a:ext cx="633413" cy="932248"/>
              <a:chOff x="3305" y="3078"/>
              <a:chExt cx="532" cy="600"/>
            </a:xfrm>
          </p:grpSpPr>
          <p:sp>
            <p:nvSpPr>
              <p:cNvPr id="23566" name="Text Box 24"/>
              <p:cNvSpPr txBox="1">
                <a:spLocks noChangeArrowheads="1"/>
              </p:cNvSpPr>
              <p:nvPr/>
            </p:nvSpPr>
            <p:spPr bwMode="auto">
              <a:xfrm>
                <a:off x="3305" y="3078"/>
                <a:ext cx="532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2800" b="0" dirty="0">
                    <a:solidFill>
                      <a:srgbClr val="010066"/>
                    </a:solidFill>
                    <a:latin typeface="Symbol" panose="05050102010706020507" pitchFamily="18" charset="2"/>
                  </a:rPr>
                  <a:t>S 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GB" sz="1800" b="0" baseline="-25000" dirty="0">
                  <a:solidFill>
                    <a:srgbClr val="010066"/>
                  </a:solidFill>
                </a:endParaRPr>
              </a:p>
            </p:txBody>
          </p:sp>
          <p:sp>
            <p:nvSpPr>
              <p:cNvPr id="23567" name="Line 25"/>
              <p:cNvSpPr>
                <a:spLocks noChangeShapeType="1"/>
              </p:cNvSpPr>
              <p:nvPr/>
            </p:nvSpPr>
            <p:spPr bwMode="auto">
              <a:xfrm>
                <a:off x="3312" y="3448"/>
                <a:ext cx="4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3568" name="Text Box 26"/>
              <p:cNvSpPr txBox="1">
                <a:spLocks noChangeArrowheads="1"/>
              </p:cNvSpPr>
              <p:nvPr/>
            </p:nvSpPr>
            <p:spPr bwMode="auto">
              <a:xfrm>
                <a:off x="3428" y="3440"/>
                <a:ext cx="252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6801125" y="5223923"/>
              <a:ext cx="300038" cy="36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GB" sz="18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>
              <a:off x="6752928" y="5697363"/>
              <a:ext cx="4459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400" b="0" i="1" dirty="0" err="1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sz="1400" b="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4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43010" y="5704803"/>
            <a:ext cx="606256" cy="461665"/>
            <a:chOff x="2695849" y="5704803"/>
            <a:chExt cx="606256" cy="461665"/>
          </a:xfrm>
        </p:grpSpPr>
        <p:sp>
          <p:nvSpPr>
            <p:cNvPr id="9" name="Rectangle 8"/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367609" y="5663943"/>
            <a:ext cx="3121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mean of the sample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4FC052E4-5D4B-47B2-9D73-74D635D4AE9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7BD37E3C-464D-47E6-A437-698F526EE60E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4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 autoUpdateAnimBg="0"/>
      <p:bldP spid="47121" grpId="0" autoUpdateAnimBg="0"/>
      <p:bldP spid="35" grpId="0" autoUpdateAnimBg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9550"/>
            <a:ext cx="2743200" cy="40005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mean</a:t>
            </a:r>
            <a:endParaRPr lang="en-US" dirty="0"/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1005448" y="1626608"/>
            <a:ext cx="6175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Calculate </a:t>
            </a:r>
            <a:r>
              <a:rPr lang="en-GB" b="0" dirty="0">
                <a:solidFill>
                  <a:srgbClr val="010066"/>
                </a:solidFill>
              </a:rPr>
              <a:t>the mean time for Class 10B girls </a:t>
            </a:r>
          </a:p>
        </p:txBody>
      </p:sp>
      <p:grpSp>
        <p:nvGrpSpPr>
          <p:cNvPr id="23569" name="Group 28"/>
          <p:cNvGrpSpPr>
            <a:grpSpLocks/>
          </p:cNvGrpSpPr>
          <p:nvPr/>
        </p:nvGrpSpPr>
        <p:grpSpPr bwMode="auto">
          <a:xfrm>
            <a:off x="3476178" y="4364460"/>
            <a:ext cx="3480198" cy="692944"/>
            <a:chOff x="149" y="3168"/>
            <a:chExt cx="2923" cy="582"/>
          </a:xfrm>
        </p:grpSpPr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149" y="3168"/>
              <a:ext cx="292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12.8 + 14.7 + 15.3 + 15.4 + 15.4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167" y="3448"/>
              <a:ext cx="28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1466" y="3440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>
                  <a:solidFill>
                    <a:srgbClr val="010066"/>
                  </a:solidFill>
                </a:rPr>
                <a:t>5</a:t>
              </a:r>
              <a:endParaRPr lang="en-GB" sz="1800" b="0">
                <a:solidFill>
                  <a:srgbClr val="010066"/>
                </a:solidFill>
              </a:endParaRPr>
            </a:p>
          </p:txBody>
        </p: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415791" y="5802868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14.72</a:t>
            </a:r>
            <a:endParaRPr lang="en-GB" sz="1800" dirty="0">
              <a:solidFill>
                <a:srgbClr val="FF6600"/>
              </a:solidFill>
            </a:endParaRPr>
          </a:p>
        </p:txBody>
      </p:sp>
      <p:grpSp>
        <p:nvGrpSpPr>
          <p:cNvPr id="23564" name="Group 29"/>
          <p:cNvGrpSpPr>
            <a:grpSpLocks/>
          </p:cNvGrpSpPr>
          <p:nvPr/>
        </p:nvGrpSpPr>
        <p:grpSpPr bwMode="auto">
          <a:xfrm>
            <a:off x="3481745" y="5003334"/>
            <a:ext cx="633413" cy="692944"/>
            <a:chOff x="3295" y="3168"/>
            <a:chExt cx="532" cy="582"/>
          </a:xfrm>
        </p:grpSpPr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3295" y="3168"/>
              <a:ext cx="53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73.6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  <p:sp>
          <p:nvSpPr>
            <p:cNvPr id="23567" name="Line 25"/>
            <p:cNvSpPr>
              <a:spLocks noChangeShapeType="1"/>
            </p:cNvSpPr>
            <p:nvPr/>
          </p:nvSpPr>
          <p:spPr bwMode="auto">
            <a:xfrm>
              <a:off x="3312" y="3448"/>
              <a:ext cx="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568" name="Text Box 26"/>
            <p:cNvSpPr txBox="1">
              <a:spLocks noChangeArrowheads="1"/>
            </p:cNvSpPr>
            <p:nvPr/>
          </p:nvSpPr>
          <p:spPr bwMode="auto">
            <a:xfrm>
              <a:off x="3428" y="3440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5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</p:grp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5053518" y="2733673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15.4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966567" y="2732059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15.4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963417" y="2730445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15.3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1887280" y="2732060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14.7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44441" y="2732060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12.8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948444" y="2208520"/>
            <a:ext cx="1485900" cy="333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"/>
            <a:r>
              <a:rPr lang="en-GB" sz="2000" b="0" dirty="0"/>
              <a:t>10B girls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373180" y="3168901"/>
            <a:ext cx="728077" cy="1074181"/>
            <a:chOff x="6696656" y="5223923"/>
            <a:chExt cx="728077" cy="1074181"/>
          </a:xfrm>
        </p:grpSpPr>
        <p:grpSp>
          <p:nvGrpSpPr>
            <p:cNvPr id="37" name="Group 29"/>
            <p:cNvGrpSpPr>
              <a:grpSpLocks/>
            </p:cNvGrpSpPr>
            <p:nvPr/>
          </p:nvGrpSpPr>
          <p:grpSpPr bwMode="auto">
            <a:xfrm>
              <a:off x="6791320" y="5365856"/>
              <a:ext cx="633413" cy="932248"/>
              <a:chOff x="3305" y="3078"/>
              <a:chExt cx="532" cy="600"/>
            </a:xfrm>
          </p:grpSpPr>
          <p:sp>
            <p:nvSpPr>
              <p:cNvPr id="40" name="Text Box 24"/>
              <p:cNvSpPr txBox="1">
                <a:spLocks noChangeArrowheads="1"/>
              </p:cNvSpPr>
              <p:nvPr/>
            </p:nvSpPr>
            <p:spPr bwMode="auto">
              <a:xfrm>
                <a:off x="3305" y="3078"/>
                <a:ext cx="532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2800" b="0" dirty="0">
                    <a:solidFill>
                      <a:srgbClr val="010066"/>
                    </a:solidFill>
                    <a:latin typeface="Symbol" panose="05050102010706020507" pitchFamily="18" charset="2"/>
                  </a:rPr>
                  <a:t>S 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GB" sz="1800" b="0" baseline="-25000" dirty="0">
                  <a:solidFill>
                    <a:srgbClr val="010066"/>
                  </a:solidFill>
                </a:endParaRPr>
              </a:p>
            </p:txBody>
          </p:sp>
          <p:sp>
            <p:nvSpPr>
              <p:cNvPr id="41" name="Line 25"/>
              <p:cNvSpPr>
                <a:spLocks noChangeShapeType="1"/>
              </p:cNvSpPr>
              <p:nvPr/>
            </p:nvSpPr>
            <p:spPr bwMode="auto">
              <a:xfrm>
                <a:off x="3312" y="3448"/>
                <a:ext cx="4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42" name="Text Box 26"/>
              <p:cNvSpPr txBox="1">
                <a:spLocks noChangeArrowheads="1"/>
              </p:cNvSpPr>
              <p:nvPr/>
            </p:nvSpPr>
            <p:spPr bwMode="auto">
              <a:xfrm>
                <a:off x="3428" y="3440"/>
                <a:ext cx="252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6801125" y="5223923"/>
              <a:ext cx="300038" cy="36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GB" sz="18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696656" y="5655159"/>
              <a:ext cx="5196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 err="1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sz="1800" b="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8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2961968" y="4492915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b="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DAB25C04-78A3-442D-B14B-4A7E07BB3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45" y="778275"/>
            <a:ext cx="77436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Here are the best times in seconds for the 100 m sprint for five girls in a Year 10 class.</a:t>
            </a:r>
            <a:endParaRPr lang="en-US" b="0" dirty="0">
              <a:solidFill>
                <a:srgbClr val="010066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5D36F67-7C28-4342-A9E0-777A979398B4}"/>
              </a:ext>
            </a:extLst>
          </p:cNvPr>
          <p:cNvGrpSpPr/>
          <p:nvPr/>
        </p:nvGrpSpPr>
        <p:grpSpPr>
          <a:xfrm>
            <a:off x="2693710" y="3623987"/>
            <a:ext cx="606256" cy="461665"/>
            <a:chOff x="2695849" y="5704803"/>
            <a:chExt cx="606256" cy="46166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92CD07E-0D10-4790-AB14-728D0A247B0C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37989AD-EF6A-4D49-9988-FB7FD6D7E762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 Box 22">
            <a:extLst>
              <a:ext uri="{FF2B5EF4-FFF2-40B4-BE49-F238E27FC236}">
                <a16:creationId xmlns:a16="http://schemas.microsoft.com/office/drawing/2014/main" id="{AF29EF5C-55AD-43E4-BFE8-694C00F19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650" y="5093370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b="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22">
            <a:extLst>
              <a:ext uri="{FF2B5EF4-FFF2-40B4-BE49-F238E27FC236}">
                <a16:creationId xmlns:a16="http://schemas.microsoft.com/office/drawing/2014/main" id="{4F1C88A3-1621-4D2B-A595-E38FB4F9B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04" y="5753459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b="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7E4486EA-8399-4807-8D30-F6A35675A687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3"/>
            <a:extLst>
              <a:ext uri="{FF2B5EF4-FFF2-40B4-BE49-F238E27FC236}">
                <a16:creationId xmlns:a16="http://schemas.microsoft.com/office/drawing/2014/main" id="{B27066F0-0211-4B74-B768-05504189277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51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1" grpId="0" autoUpdateAnimBg="0"/>
      <p:bldP spid="47131" grpId="0" autoUpdateAnimBg="0"/>
      <p:bldP spid="29" grpId="0"/>
      <p:bldP spid="30" grpId="0"/>
      <p:bldP spid="31" grpId="0"/>
      <p:bldP spid="32" grpId="0"/>
      <p:bldP spid="33" grpId="0"/>
      <p:bldP spid="34" grpId="0" animBg="1"/>
      <p:bldP spid="43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528308" y="2878032"/>
            <a:ext cx="828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6.26	6.28	6.30	6.39	5.38	4.54	10.59	  6.35	  7.01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17178" y="685800"/>
            <a:ext cx="7381082" cy="830997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median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 is 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middle data value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+mn-cs"/>
              </a:rPr>
              <a:t> 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when the data values are arranged in order of size.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01600"/>
            <a:ext cx="3657600" cy="53340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median</a:t>
            </a:r>
            <a:endParaRPr lang="en-US" dirty="0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1593526" y="2320857"/>
            <a:ext cx="624840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Calculate the median of this set of numbers.</a:t>
            </a:r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8012337" y="4572000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10.59</a:t>
            </a:r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4252270" y="4500242"/>
            <a:ext cx="8382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471033" y="3422620"/>
            <a:ext cx="35325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Write the results in order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A6C5EB1-C953-4DCF-93DC-F0246842A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4.54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06BDA2C2-2F84-4C14-913D-403A0B72A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948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5.38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9DF5E6E-AF82-4A56-8AA3-8F19F7E81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6.26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0C73C8CF-4F55-41CB-9CFF-BB935B972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6.28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0672C36B-CBA3-4F5C-88F2-3D2C73004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6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6.30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72E520D5-E357-4508-8813-948F28EAC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011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6.35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3970A1C7-E205-4F41-8F77-15771CA4E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6.39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13D02F05-BA80-456A-8506-611CFF751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8686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7.01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1E6F3742-38AB-429D-9277-E85011997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05" y="5181600"/>
            <a:ext cx="85006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We count from the ends toward the center, the median is the value in the middle position</a:t>
            </a:r>
            <a:endParaRPr lang="en-GB" b="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EE26FD0-94DC-4266-B948-F6EE08840FDE}"/>
              </a:ext>
            </a:extLst>
          </p:cNvPr>
          <p:cNvCxnSpPr/>
          <p:nvPr/>
        </p:nvCxnSpPr>
        <p:spPr>
          <a:xfrm>
            <a:off x="685800" y="4206240"/>
            <a:ext cx="3318214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863794-C2C1-40C9-BFC7-1D48690656A7}"/>
              </a:ext>
            </a:extLst>
          </p:cNvPr>
          <p:cNvCxnSpPr/>
          <p:nvPr/>
        </p:nvCxnSpPr>
        <p:spPr>
          <a:xfrm flipH="1">
            <a:off x="5486400" y="4206240"/>
            <a:ext cx="3323896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9">
            <a:extLst>
              <a:ext uri="{FF2B5EF4-FFF2-40B4-BE49-F238E27FC236}">
                <a16:creationId xmlns:a16="http://schemas.microsoft.com/office/drawing/2014/main" id="{4A90E116-0472-4CF2-B67A-B490A6DA0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240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3651489E-B6BC-42E6-A029-776E732E3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786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985965FE-56E9-4156-B45B-51F23F10D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698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D947783E-B1D6-477C-B145-1CEB94E8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240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934CAD30-1450-4105-A304-6D7018874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257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9D2CE7E-C370-47ED-B4D2-C44B56D69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388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DBDACF38-FF31-4ADF-88E0-F379A322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005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7E9A42B-6514-493A-A4D8-E992C772C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9846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BBABC732-C656-4BFA-A869-A6489638D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378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E93E06-13BF-43B4-B942-F6ACB888961A}"/>
              </a:ext>
            </a:extLst>
          </p:cNvPr>
          <p:cNvCxnSpPr>
            <a:cxnSpLocks/>
          </p:cNvCxnSpPr>
          <p:nvPr/>
        </p:nvCxnSpPr>
        <p:spPr>
          <a:xfrm flipH="1">
            <a:off x="5213653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4B3D6C4-0A89-4F26-826C-97F75EF23D33}"/>
              </a:ext>
            </a:extLst>
          </p:cNvPr>
          <p:cNvCxnSpPr>
            <a:cxnSpLocks/>
          </p:cNvCxnSpPr>
          <p:nvPr/>
        </p:nvCxnSpPr>
        <p:spPr>
          <a:xfrm flipH="1">
            <a:off x="6263696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CD32205-1101-46B0-B69B-970D7E81C0C7}"/>
              </a:ext>
            </a:extLst>
          </p:cNvPr>
          <p:cNvCxnSpPr>
            <a:cxnSpLocks/>
          </p:cNvCxnSpPr>
          <p:nvPr/>
        </p:nvCxnSpPr>
        <p:spPr>
          <a:xfrm flipH="1">
            <a:off x="4367087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1B060EE-5E59-4C70-94E9-652573B19A3A}"/>
              </a:ext>
            </a:extLst>
          </p:cNvPr>
          <p:cNvCxnSpPr>
            <a:cxnSpLocks/>
          </p:cNvCxnSpPr>
          <p:nvPr/>
        </p:nvCxnSpPr>
        <p:spPr>
          <a:xfrm flipH="1">
            <a:off x="3461646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0C76011-5388-4D3D-8BA6-76501CE3AE9A}"/>
              </a:ext>
            </a:extLst>
          </p:cNvPr>
          <p:cNvCxnSpPr>
            <a:cxnSpLocks/>
          </p:cNvCxnSpPr>
          <p:nvPr/>
        </p:nvCxnSpPr>
        <p:spPr>
          <a:xfrm flipH="1">
            <a:off x="2490574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FA5E76F-7237-4586-A91F-DCCC66BC72BE}"/>
              </a:ext>
            </a:extLst>
          </p:cNvPr>
          <p:cNvCxnSpPr>
            <a:cxnSpLocks/>
          </p:cNvCxnSpPr>
          <p:nvPr/>
        </p:nvCxnSpPr>
        <p:spPr>
          <a:xfrm flipH="1">
            <a:off x="1609395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AA946E-9C44-4462-8E02-CF590A1F5B63}"/>
              </a:ext>
            </a:extLst>
          </p:cNvPr>
          <p:cNvCxnSpPr>
            <a:cxnSpLocks/>
          </p:cNvCxnSpPr>
          <p:nvPr/>
        </p:nvCxnSpPr>
        <p:spPr>
          <a:xfrm flipH="1">
            <a:off x="685800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57A0666-3677-42D6-B4A6-7CDCACB77CB5}"/>
              </a:ext>
            </a:extLst>
          </p:cNvPr>
          <p:cNvCxnSpPr>
            <a:cxnSpLocks/>
          </p:cNvCxnSpPr>
          <p:nvPr/>
        </p:nvCxnSpPr>
        <p:spPr>
          <a:xfrm flipH="1">
            <a:off x="7290603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3E670E-CAB9-4F8A-B781-642FBB3970F4}"/>
              </a:ext>
            </a:extLst>
          </p:cNvPr>
          <p:cNvCxnSpPr>
            <a:cxnSpLocks/>
          </p:cNvCxnSpPr>
          <p:nvPr/>
        </p:nvCxnSpPr>
        <p:spPr>
          <a:xfrm flipH="1">
            <a:off x="8137169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1">
            <a:extLst>
              <a:ext uri="{FF2B5EF4-FFF2-40B4-BE49-F238E27FC236}">
                <a16:creationId xmlns:a16="http://schemas.microsoft.com/office/drawing/2014/main" id="{6CBF1F64-A4A4-4B8A-9B35-089CF92D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50" y="6037073"/>
            <a:ext cx="3728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And find the middle value</a:t>
            </a:r>
            <a:r>
              <a:rPr lang="en-GB" b="0" dirty="0"/>
              <a:t>: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A4D724EE-8ABF-4D6E-8A54-4C9EF312B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8731"/>
            <a:ext cx="8281988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For an 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odd number </a:t>
            </a: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of data, the media is one of the original data values.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46" name="Rectangle 45">
            <a:hlinkClick r:id="rId3"/>
            <a:extLst>
              <a:ext uri="{FF2B5EF4-FFF2-40B4-BE49-F238E27FC236}">
                <a16:creationId xmlns:a16="http://schemas.microsoft.com/office/drawing/2014/main" id="{7EA2AE89-13A7-4A66-9112-E7754EF161BF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3"/>
            <a:extLst>
              <a:ext uri="{FF2B5EF4-FFF2-40B4-BE49-F238E27FC236}">
                <a16:creationId xmlns:a16="http://schemas.microsoft.com/office/drawing/2014/main" id="{EA48D25A-77F2-4B90-B642-6ADEBADA0D1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9" grpId="0" animBg="1"/>
      <p:bldP spid="85001" grpId="0"/>
      <p:bldP spid="85002" grpId="0" animBg="1"/>
      <p:bldP spid="85003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249609" y="3027267"/>
            <a:ext cx="876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26	28	30	39	38	54	59	35	41	47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17178" y="685800"/>
            <a:ext cx="7381082" cy="830997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median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 is 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middle data value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+mn-cs"/>
              </a:rPr>
              <a:t> 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when the data values are arranged in order of size.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01600"/>
            <a:ext cx="3657600" cy="53340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median</a:t>
            </a:r>
            <a:endParaRPr lang="en-US" dirty="0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1558123" y="2396395"/>
            <a:ext cx="624840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Calculate the median of this set of numbers.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0975F8A-C85E-4F84-B32B-90019D555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54</a:t>
            </a: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906AEB5A-2A67-42F0-B8F2-22C34F119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502" y="4387180"/>
            <a:ext cx="497694" cy="47662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5C4BA13-C367-4A75-AC78-161B7AF1B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1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26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EBF5C55F-F23D-463A-8F47-BA00B29DE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28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218EA47-EE0D-4DF9-B47B-B62C3DF68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30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A64BB05-D6BE-46D0-97FA-28210D52A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35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E456E987-3D95-494B-9A84-F83FCCC1E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38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CB8F0BDA-EE4A-4818-905A-E4EF4C637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39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9FB2DE92-4DC7-4762-A7DB-31FAA7D2C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41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3E124CC1-EE28-4046-92F5-B7ABA51E2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47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6DCD1C39-1FFA-43C1-8DDD-5EBAD04B8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05" y="4994570"/>
            <a:ext cx="85006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We count from the ends toward the center, </a:t>
            </a:r>
            <a:endParaRPr lang="en-GB" b="0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A41021-CAAD-465D-A2A7-9743EC4EB545}"/>
              </a:ext>
            </a:extLst>
          </p:cNvPr>
          <p:cNvCxnSpPr/>
          <p:nvPr/>
        </p:nvCxnSpPr>
        <p:spPr>
          <a:xfrm>
            <a:off x="685800" y="4023360"/>
            <a:ext cx="3318214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39A997B-FA8B-4A87-B245-DAED6B8C38FA}"/>
              </a:ext>
            </a:extLst>
          </p:cNvPr>
          <p:cNvCxnSpPr/>
          <p:nvPr/>
        </p:nvCxnSpPr>
        <p:spPr>
          <a:xfrm flipH="1">
            <a:off x="5486400" y="4023360"/>
            <a:ext cx="3323896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9">
            <a:extLst>
              <a:ext uri="{FF2B5EF4-FFF2-40B4-BE49-F238E27FC236}">
                <a16:creationId xmlns:a16="http://schemas.microsoft.com/office/drawing/2014/main" id="{DDADD168-01E7-4D26-8C31-0D46DE486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27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8B3819E0-CED8-43F6-9D7B-2FD95FE33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37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495E4C5E-5947-4649-97B0-D1EA8CF7A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3070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181052A9-181A-4C5A-88DC-D118FF3EC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4573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EACD3E70-060B-4F39-B5D1-95B814D79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716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001CB449-2A76-46CD-947C-B4DA948C6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615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0D60B336-47DC-4986-8246-070601293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089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AD59ABD4-2157-41C5-997D-AD8E5F01A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9306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5DAF770C-85FF-4625-9C84-040E0A60D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581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71B3CE80-D990-47DA-AF9C-C35B1197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358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59</a:t>
            </a: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F6954D10-21EB-4CEA-8F70-937A92A95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602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2AA58F-2D7F-49BE-95A1-F3B419079319}"/>
                  </a:ext>
                </a:extLst>
              </p:cNvPr>
              <p:cNvSpPr txBox="1"/>
              <p:nvPr/>
            </p:nvSpPr>
            <p:spPr>
              <a:xfrm>
                <a:off x="2768947" y="5879783"/>
                <a:ext cx="112268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38+39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2AA58F-2D7F-49BE-95A1-F3B419079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947" y="5879783"/>
                <a:ext cx="1122680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EB2EAC8-D8AF-464A-BA49-408E6426F68C}"/>
                  </a:ext>
                </a:extLst>
              </p:cNvPr>
              <p:cNvSpPr txBox="1"/>
              <p:nvPr/>
            </p:nvSpPr>
            <p:spPr>
              <a:xfrm>
                <a:off x="4121687" y="5879783"/>
                <a:ext cx="731482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EB2EAC8-D8AF-464A-BA49-408E6426F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687" y="5879783"/>
                <a:ext cx="731482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8964D425-2199-45AF-B9B5-3EF0A63FA323}"/>
              </a:ext>
            </a:extLst>
          </p:cNvPr>
          <p:cNvSpPr/>
          <p:nvPr/>
        </p:nvSpPr>
        <p:spPr>
          <a:xfrm>
            <a:off x="1383562" y="602840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Median =</a:t>
            </a:r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20EE4C-7D6F-4971-9EE0-2D7AE9387910}"/>
              </a:ext>
            </a:extLst>
          </p:cNvPr>
          <p:cNvSpPr/>
          <p:nvPr/>
        </p:nvSpPr>
        <p:spPr>
          <a:xfrm>
            <a:off x="4999728" y="6028403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38.5</a:t>
            </a:r>
            <a:endParaRPr lang="en-GB" dirty="0"/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721D8236-E01E-4BCE-BBCF-6B2D71DE3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62" y="1614806"/>
            <a:ext cx="8068236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For an 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even number </a:t>
            </a: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of data, the median is the mean of the two middle values and may not be in the original set.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42" name="Oval 10">
            <a:extLst>
              <a:ext uri="{FF2B5EF4-FFF2-40B4-BE49-F238E27FC236}">
                <a16:creationId xmlns:a16="http://schemas.microsoft.com/office/drawing/2014/main" id="{BD38E41D-C9AB-4081-96A7-2DC753022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894" y="4389120"/>
            <a:ext cx="497694" cy="47662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523E79-A589-4B71-B7B6-601A0A20414A}"/>
              </a:ext>
            </a:extLst>
          </p:cNvPr>
          <p:cNvCxnSpPr/>
          <p:nvPr/>
        </p:nvCxnSpPr>
        <p:spPr>
          <a:xfrm>
            <a:off x="4717726" y="4299796"/>
            <a:ext cx="0" cy="563523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9D22EE9-920C-4F00-8287-5327831A97DD}"/>
              </a:ext>
            </a:extLst>
          </p:cNvPr>
          <p:cNvCxnSpPr>
            <a:cxnSpLocks/>
          </p:cNvCxnSpPr>
          <p:nvPr/>
        </p:nvCxnSpPr>
        <p:spPr>
          <a:xfrm flipH="1">
            <a:off x="4819326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809E6E-F18D-4B80-AE86-1270B4D3CED5}"/>
              </a:ext>
            </a:extLst>
          </p:cNvPr>
          <p:cNvCxnSpPr>
            <a:cxnSpLocks/>
          </p:cNvCxnSpPr>
          <p:nvPr/>
        </p:nvCxnSpPr>
        <p:spPr>
          <a:xfrm flipH="1">
            <a:off x="5751576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14224A7-2EB4-4A50-A40D-8AE4E935F908}"/>
              </a:ext>
            </a:extLst>
          </p:cNvPr>
          <p:cNvCxnSpPr>
            <a:cxnSpLocks/>
          </p:cNvCxnSpPr>
          <p:nvPr/>
        </p:nvCxnSpPr>
        <p:spPr>
          <a:xfrm flipH="1">
            <a:off x="3918659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036D21A-F0D0-4808-914A-69E3CD0804D9}"/>
              </a:ext>
            </a:extLst>
          </p:cNvPr>
          <p:cNvCxnSpPr>
            <a:cxnSpLocks/>
          </p:cNvCxnSpPr>
          <p:nvPr/>
        </p:nvCxnSpPr>
        <p:spPr>
          <a:xfrm flipH="1">
            <a:off x="2981923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8A17CA9-F2E3-4DC2-96DE-58886B9D7D8B}"/>
              </a:ext>
            </a:extLst>
          </p:cNvPr>
          <p:cNvCxnSpPr>
            <a:cxnSpLocks/>
          </p:cNvCxnSpPr>
          <p:nvPr/>
        </p:nvCxnSpPr>
        <p:spPr>
          <a:xfrm flipH="1">
            <a:off x="2110078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2D5A31B-4859-4224-8309-840FA0876890}"/>
              </a:ext>
            </a:extLst>
          </p:cNvPr>
          <p:cNvCxnSpPr>
            <a:cxnSpLocks/>
          </p:cNvCxnSpPr>
          <p:nvPr/>
        </p:nvCxnSpPr>
        <p:spPr>
          <a:xfrm flipH="1">
            <a:off x="1192421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FCAE8F1-6418-4E12-BF27-0999DF17063A}"/>
              </a:ext>
            </a:extLst>
          </p:cNvPr>
          <p:cNvCxnSpPr>
            <a:cxnSpLocks/>
          </p:cNvCxnSpPr>
          <p:nvPr/>
        </p:nvCxnSpPr>
        <p:spPr>
          <a:xfrm flipH="1">
            <a:off x="304800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298EBA8-95DB-43ED-AC3D-09B44171CA2D}"/>
              </a:ext>
            </a:extLst>
          </p:cNvPr>
          <p:cNvCxnSpPr>
            <a:cxnSpLocks/>
          </p:cNvCxnSpPr>
          <p:nvPr/>
        </p:nvCxnSpPr>
        <p:spPr>
          <a:xfrm flipH="1">
            <a:off x="6656729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F72821A-FBEF-4510-BC36-425B55736C43}"/>
              </a:ext>
            </a:extLst>
          </p:cNvPr>
          <p:cNvCxnSpPr>
            <a:cxnSpLocks/>
          </p:cNvCxnSpPr>
          <p:nvPr/>
        </p:nvCxnSpPr>
        <p:spPr>
          <a:xfrm flipH="1">
            <a:off x="7580609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FD108A5-776A-45DE-BB8A-06B8646B90EE}"/>
              </a:ext>
            </a:extLst>
          </p:cNvPr>
          <p:cNvCxnSpPr>
            <a:cxnSpLocks/>
          </p:cNvCxnSpPr>
          <p:nvPr/>
        </p:nvCxnSpPr>
        <p:spPr>
          <a:xfrm flipH="1">
            <a:off x="8482535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11">
            <a:extLst>
              <a:ext uri="{FF2B5EF4-FFF2-40B4-BE49-F238E27FC236}">
                <a16:creationId xmlns:a16="http://schemas.microsoft.com/office/drawing/2014/main" id="{8D0C3DDD-359A-48D0-9148-CA8D3E7E5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95" y="3466563"/>
            <a:ext cx="35325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Write the results in order</a:t>
            </a:r>
          </a:p>
        </p:txBody>
      </p:sp>
      <p:sp>
        <p:nvSpPr>
          <p:cNvPr id="56" name="Text Box 11">
            <a:extLst>
              <a:ext uri="{FF2B5EF4-FFF2-40B4-BE49-F238E27FC236}">
                <a16:creationId xmlns:a16="http://schemas.microsoft.com/office/drawing/2014/main" id="{92BAEA64-93F9-4DB5-90E3-2DF69485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774" y="4992927"/>
            <a:ext cx="31875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the median is the</a:t>
            </a:r>
            <a:endParaRPr lang="en-GB" b="0" dirty="0"/>
          </a:p>
        </p:txBody>
      </p:sp>
      <p:sp>
        <p:nvSpPr>
          <p:cNvPr id="57" name="Text Box 11">
            <a:extLst>
              <a:ext uri="{FF2B5EF4-FFF2-40B4-BE49-F238E27FC236}">
                <a16:creationId xmlns:a16="http://schemas.microsoft.com/office/drawing/2014/main" id="{1F7D6487-53CF-4B9E-A23C-59A2EF922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28" y="5358041"/>
            <a:ext cx="63042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mean of the two values in the middle position</a:t>
            </a:r>
            <a:endParaRPr lang="en-GB" b="0" dirty="0"/>
          </a:p>
        </p:txBody>
      </p:sp>
      <p:sp>
        <p:nvSpPr>
          <p:cNvPr id="58" name="Rectangle 57">
            <a:hlinkClick r:id="rId5"/>
            <a:extLst>
              <a:ext uri="{FF2B5EF4-FFF2-40B4-BE49-F238E27FC236}">
                <a16:creationId xmlns:a16="http://schemas.microsoft.com/office/drawing/2014/main" id="{DFB770EA-7A6C-4CCC-8C41-05294CEB2501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5"/>
            <a:extLst>
              <a:ext uri="{FF2B5EF4-FFF2-40B4-BE49-F238E27FC236}">
                <a16:creationId xmlns:a16="http://schemas.microsoft.com/office/drawing/2014/main" id="{D2273D9F-360E-4187-A1F7-6E3660F16973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9" grpId="0" animBg="1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4" grpId="0"/>
      <p:bldP spid="38" grpId="0"/>
      <p:bldP spid="5" grpId="0"/>
      <p:bldP spid="40" grpId="0"/>
      <p:bldP spid="41" grpId="0"/>
      <p:bldP spid="42" grpId="0" animBg="1"/>
      <p:bldP spid="55" grpId="0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355442" y="1660821"/>
            <a:ext cx="92275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050812" y="1594775"/>
            <a:ext cx="25405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4800" b="0" dirty="0">
              <a:solidFill>
                <a:srgbClr val="FF6600"/>
              </a:solidFill>
            </a:endParaRP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2725"/>
            <a:ext cx="7224713" cy="53340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dirty="0"/>
              <a:t>The median</a:t>
            </a:r>
            <a:endParaRPr lang="en-US" dirty="0"/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4863351" y="1066800"/>
            <a:ext cx="101688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1045665" y="3583338"/>
            <a:ext cx="7239000" cy="822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</a:rPr>
              <a:t>101 </a:t>
            </a:r>
            <a:r>
              <a:rPr lang="en-US" b="0" dirty="0">
                <a:solidFill>
                  <a:srgbClr val="010066"/>
                </a:solidFill>
                <a:sym typeface="Symbol" panose="05050102010706020507" pitchFamily="18" charset="2"/>
              </a:rPr>
              <a:t>÷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2 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50.5</a:t>
            </a:r>
            <a:r>
              <a:rPr lang="en-GB" baseline="30000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number in the list (halfway between the 50</a:t>
            </a:r>
            <a:r>
              <a:rPr lang="en-GB" b="0" baseline="3000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and the 51</a:t>
            </a:r>
            <a:r>
              <a:rPr lang="en-GB" b="0" baseline="3000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st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).</a:t>
            </a:r>
            <a:endParaRPr lang="en-GB" b="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339975" y="5779340"/>
            <a:ext cx="448786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</a:rPr>
              <a:t>38 </a:t>
            </a:r>
            <a:r>
              <a:rPr lang="en-US" b="0" dirty="0">
                <a:solidFill>
                  <a:srgbClr val="010066"/>
                </a:solidFill>
                <a:sym typeface="Symbol" panose="05050102010706020507" pitchFamily="18" charset="2"/>
              </a:rPr>
              <a:t>÷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2 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19</a:t>
            </a:r>
            <a:r>
              <a:rPr lang="en-GB" baseline="30000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number in the list.</a:t>
            </a:r>
            <a:endParaRPr lang="en-GB" b="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639059" y="1241106"/>
            <a:ext cx="429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If there are n data values, find             </a:t>
            </a: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871538" y="2776292"/>
            <a:ext cx="7569200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>
                <a:solidFill>
                  <a:srgbClr val="010066"/>
                </a:solidFill>
              </a:rPr>
              <a:t>There are 100 numbers in a list. Where is the median?</a:t>
            </a: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965496" y="4828585"/>
            <a:ext cx="7399337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There are 37 numbers in a list. Where is the median?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113756" y="1440597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934462" y="1481796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715000" y="1217320"/>
            <a:ext cx="2947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. The median is 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94003" y="1779442"/>
            <a:ext cx="4340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                    data value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605847" y="2034618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426553" y="2081734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172498" y="1590654"/>
            <a:ext cx="254054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0" dirty="0">
                <a:solidFill>
                  <a:srgbClr val="FF6600"/>
                </a:solidFill>
                <a:cs typeface="Times New Roman" panose="02020603050405020304" pitchFamily="18" charset="0"/>
              </a:rPr>
              <a:t>( </a:t>
            </a:r>
            <a:endParaRPr lang="en-US" sz="4800" b="0" dirty="0">
              <a:solidFill>
                <a:srgbClr val="FF6600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259655" y="1786739"/>
            <a:ext cx="660997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1B6B395F-89BD-4A4D-81AB-156120E91155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CCB13EB4-A6E0-45F7-BA9F-F276E0D70E40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51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4" grpId="0"/>
      <p:bldP spid="100358" grpId="0" animBg="1" autoUpdateAnimBg="0"/>
      <p:bldP spid="100361" grpId="0"/>
      <p:bldP spid="100362" grpId="0" animBg="1"/>
      <p:bldP spid="100363" grpId="0" animBg="1"/>
      <p:bldP spid="13" grpId="0" animBg="1" autoUpdateAnimBg="0"/>
      <p:bldP spid="18" grpId="0"/>
      <p:bldP spid="19" grpId="0"/>
      <p:bldP spid="21" grpId="0" animBg="1" autoUpdateAnimBg="0"/>
      <p:bldP spid="23" grpId="0" animBg="1" autoUpdateAnimBg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6111</TotalTime>
  <Words>1089</Words>
  <Application>Microsoft Office PowerPoint</Application>
  <PresentationFormat>On-screen Show (4:3)</PresentationFormat>
  <Paragraphs>165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Measures of central tendency</vt:lpstr>
      <vt:lpstr>Measuring the centre of data</vt:lpstr>
      <vt:lpstr>The mode</vt:lpstr>
      <vt:lpstr>The mode</vt:lpstr>
      <vt:lpstr>The mean</vt:lpstr>
      <vt:lpstr>The mean</vt:lpstr>
      <vt:lpstr>The median</vt:lpstr>
      <vt:lpstr>The median</vt:lpstr>
      <vt:lpstr>The median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central tendency</dc:title>
  <dc:creator>Orlando Hurtado</dc:creator>
  <cp:lastModifiedBy>Orlando Hurtado</cp:lastModifiedBy>
  <cp:revision>66</cp:revision>
  <dcterms:created xsi:type="dcterms:W3CDTF">2020-04-08T14:22:15Z</dcterms:created>
  <dcterms:modified xsi:type="dcterms:W3CDTF">2022-08-19T13:50:41Z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