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1"/>
  </p:notesMasterIdLst>
  <p:handoutMasterIdLst>
    <p:handoutMasterId r:id="rId12"/>
  </p:handoutMasterIdLst>
  <p:sldIdLst>
    <p:sldId id="256" r:id="rId2"/>
    <p:sldId id="388" r:id="rId3"/>
    <p:sldId id="270" r:id="rId4"/>
    <p:sldId id="386" r:id="rId5"/>
    <p:sldId id="387" r:id="rId6"/>
    <p:sldId id="389" r:id="rId7"/>
    <p:sldId id="390" r:id="rId8"/>
    <p:sldId id="391" r:id="rId9"/>
    <p:sldId id="317" r:id="rId10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6600"/>
    <a:srgbClr val="00FF00"/>
    <a:srgbClr val="CC3399"/>
    <a:srgbClr val="F0FFFF"/>
    <a:srgbClr val="336600"/>
    <a:srgbClr val="CC0099"/>
    <a:srgbClr val="99CCFF"/>
    <a:srgbClr val="FF7C8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830411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4268833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33986678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8182062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791507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33213550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2477210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10 August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3D04F47-210F-43B4-8CE3-E94ADC6B49AA}"/>
              </a:ext>
            </a:extLst>
          </p:cNvPr>
          <p:cNvSpPr/>
          <p:nvPr userDrawn="1"/>
        </p:nvSpPr>
        <p:spPr>
          <a:xfrm>
            <a:off x="665018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B505A21-E56F-47FD-9827-4FA5616F5D60}"/>
              </a:ext>
            </a:extLst>
          </p:cNvPr>
          <p:cNvSpPr/>
          <p:nvPr userDrawn="1"/>
        </p:nvSpPr>
        <p:spPr>
          <a:xfrm>
            <a:off x="665018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C75022D-121E-4A53-B6FB-2B7B830AB48D}"/>
              </a:ext>
            </a:extLst>
          </p:cNvPr>
          <p:cNvSpPr/>
          <p:nvPr userDrawn="1"/>
        </p:nvSpPr>
        <p:spPr>
          <a:xfrm>
            <a:off x="665018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8/10/2023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665018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10 August 2023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 fontScale="90000"/>
          </a:bodyPr>
          <a:lstStyle/>
          <a:p>
            <a:r>
              <a:rPr lang="en-GB" dirty="0"/>
              <a:t>Equations of perpendicular bisectors</a:t>
            </a:r>
            <a:endParaRPr lang="en-US" dirty="0"/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143000"/>
          </a:xfrm>
        </p:spPr>
        <p:txBody>
          <a:bodyPr/>
          <a:lstStyle/>
          <a:p>
            <a:pPr marL="633413" indent="-633413"/>
            <a:r>
              <a:rPr lang="en-GB" dirty="0">
                <a:latin typeface="Comic Sans MS" panose="030F0702030302020204" pitchFamily="66" charset="0"/>
              </a:rPr>
              <a:t>LO: Find the equation of perpendicular bisector.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37E2424E-049A-4C69-BD06-ABD1CE1B7A7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1F1690F3-6744-459E-B6CF-689B41DCC05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 Box 460">
            <a:extLst>
              <a:ext uri="{FF2B5EF4-FFF2-40B4-BE49-F238E27FC236}">
                <a16:creationId xmlns:a16="http://schemas.microsoft.com/office/drawing/2014/main" id="{98D8A1CD-0D31-4794-A518-5B58D03FCE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992" y="4058151"/>
            <a:ext cx="75113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the gradient of the perpendicular to AB is the negative reciprocal of </a:t>
            </a:r>
            <a:r>
              <a:rPr lang="en-GB" sz="2400" b="1" i="1" dirty="0">
                <a:cs typeface="Times New Roman" panose="02020603050405020304" pitchFamily="18" charset="0"/>
              </a:rPr>
              <a:t>m</a:t>
            </a:r>
            <a:r>
              <a:rPr lang="en-GB" sz="2400" dirty="0">
                <a:latin typeface="Comic Sans MS" pitchFamily="66" charset="0"/>
              </a:rPr>
              <a:t>.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41EB0D-9F96-4692-98D8-B74AF83A8B2F}"/>
              </a:ext>
            </a:extLst>
          </p:cNvPr>
          <p:cNvSpPr/>
          <p:nvPr/>
        </p:nvSpPr>
        <p:spPr>
          <a:xfrm rot="1587827">
            <a:off x="7360638" y="5248831"/>
            <a:ext cx="182880" cy="18288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6262" name="Text Box 6"/>
          <p:cNvSpPr txBox="1">
            <a:spLocks noChangeArrowheads="1"/>
          </p:cNvSpPr>
          <p:nvPr/>
        </p:nvSpPr>
        <p:spPr bwMode="auto">
          <a:xfrm>
            <a:off x="229723" y="533400"/>
            <a:ext cx="36814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b="1" dirty="0">
                <a:latin typeface="+mn-lt"/>
              </a:rPr>
              <a:t>Perpendicular bisector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50825" y="93102"/>
            <a:ext cx="8229600" cy="4206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Equation of the perpendicular bisector of a line</a:t>
            </a:r>
          </a:p>
        </p:txBody>
      </p:sp>
      <p:sp>
        <p:nvSpPr>
          <p:cNvPr id="36" name="Rectangle 35">
            <a:hlinkClick r:id="rId3"/>
            <a:extLst>
              <a:ext uri="{FF2B5EF4-FFF2-40B4-BE49-F238E27FC236}">
                <a16:creationId xmlns:a16="http://schemas.microsoft.com/office/drawing/2014/main" id="{88E7DC40-E147-4414-9956-70431145886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1E09F0D8-2E03-49C8-A3AD-74BFCF30C31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Object 26">
                <a:extLst>
                  <a:ext uri="{FF2B5EF4-FFF2-40B4-BE49-F238E27FC236}">
                    <a16:creationId xmlns:a16="http://schemas.microsoft.com/office/drawing/2014/main" id="{9B81D5B6-20D0-4EF4-8862-675F744598C8}"/>
                  </a:ext>
                </a:extLst>
              </p:cNvPr>
              <p:cNvSpPr txBox="1"/>
              <p:nvPr/>
            </p:nvSpPr>
            <p:spPr bwMode="auto">
              <a:xfrm>
                <a:off x="381000" y="3495181"/>
                <a:ext cx="2971800" cy="7461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norm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+mn-lt"/>
                  </a:rPr>
                  <a:t>MP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41" name="Object 26">
                <a:extLst>
                  <a:ext uri="{FF2B5EF4-FFF2-40B4-BE49-F238E27FC236}">
                    <a16:creationId xmlns:a16="http://schemas.microsoft.com/office/drawing/2014/main" id="{9B81D5B6-20D0-4EF4-8862-675F744598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0" y="3495181"/>
                <a:ext cx="2971800" cy="746125"/>
              </a:xfrm>
              <a:prstGeom prst="rect">
                <a:avLst/>
              </a:prstGeom>
              <a:blipFill>
                <a:blip r:embed="rId4"/>
                <a:stretch>
                  <a:fillRect l="-328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 Box 460">
            <a:extLst>
              <a:ext uri="{FF2B5EF4-FFF2-40B4-BE49-F238E27FC236}">
                <a16:creationId xmlns:a16="http://schemas.microsoft.com/office/drawing/2014/main" id="{ACF5D3CD-31A7-40F8-B904-69991FC8F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723" y="914400"/>
            <a:ext cx="86493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The perpendicular bisector of a line segment joining two points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3" name="Text Box 460">
            <a:extLst>
              <a:ext uri="{FF2B5EF4-FFF2-40B4-BE49-F238E27FC236}">
                <a16:creationId xmlns:a16="http://schemas.microsoft.com/office/drawing/2014/main" id="{2015C818-2BF8-4556-B3CB-CF10891E79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308" y="2030258"/>
            <a:ext cx="864938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To calculate the equation of the perpendicular bisector of a line joining A(</a:t>
            </a:r>
            <a:r>
              <a:rPr lang="en-GB" sz="2400" i="1" dirty="0">
                <a:cs typeface="Times New Roman" panose="02020603050405020304" pitchFamily="18" charset="0"/>
              </a:rPr>
              <a:t>x</a:t>
            </a:r>
            <a:r>
              <a:rPr lang="en-GB" sz="2400" baseline="-25000" dirty="0">
                <a:cs typeface="Times New Roman" panose="02020603050405020304" pitchFamily="18" charset="0"/>
              </a:rPr>
              <a:t>1</a:t>
            </a:r>
            <a:r>
              <a:rPr lang="en-GB" sz="2400" dirty="0">
                <a:cs typeface="Times New Roman" panose="02020603050405020304" pitchFamily="18" charset="0"/>
              </a:rPr>
              <a:t>, </a:t>
            </a:r>
            <a:r>
              <a:rPr lang="en-GB" sz="2400" i="1" dirty="0">
                <a:cs typeface="Times New Roman" panose="02020603050405020304" pitchFamily="18" charset="0"/>
              </a:rPr>
              <a:t>y</a:t>
            </a:r>
            <a:r>
              <a:rPr lang="en-GB" sz="2400" baseline="-25000" dirty="0">
                <a:cs typeface="Times New Roman" panose="02020603050405020304" pitchFamily="18" charset="0"/>
              </a:rPr>
              <a:t>1</a:t>
            </a:r>
            <a:r>
              <a:rPr lang="en-GB" sz="2400" dirty="0">
                <a:latin typeface="Comic Sans MS" pitchFamily="66" charset="0"/>
              </a:rPr>
              <a:t>) to B(</a:t>
            </a:r>
            <a:r>
              <a:rPr lang="en-GB" sz="2400" i="1" dirty="0">
                <a:cs typeface="Times New Roman" panose="02020603050405020304" pitchFamily="18" charset="0"/>
              </a:rPr>
              <a:t>x</a:t>
            </a:r>
            <a:r>
              <a:rPr lang="en-GB" sz="2400" baseline="-25000" dirty="0">
                <a:cs typeface="Times New Roman" panose="02020603050405020304" pitchFamily="18" charset="0"/>
              </a:rPr>
              <a:t>2</a:t>
            </a:r>
            <a:r>
              <a:rPr lang="en-GB" sz="2400" dirty="0">
                <a:cs typeface="Times New Roman" panose="02020603050405020304" pitchFamily="18" charset="0"/>
              </a:rPr>
              <a:t>, </a:t>
            </a:r>
            <a:r>
              <a:rPr lang="en-GB" sz="2400" i="1" dirty="0">
                <a:cs typeface="Times New Roman" panose="02020603050405020304" pitchFamily="18" charset="0"/>
              </a:rPr>
              <a:t>y</a:t>
            </a:r>
            <a:r>
              <a:rPr lang="en-GB" sz="2400" baseline="-25000" dirty="0">
                <a:cs typeface="Times New Roman" panose="02020603050405020304" pitchFamily="18" charset="0"/>
              </a:rPr>
              <a:t>2</a:t>
            </a:r>
            <a:r>
              <a:rPr lang="en-GB" sz="2400" dirty="0">
                <a:latin typeface="Comic Sans MS" pitchFamily="66" charset="0"/>
              </a:rPr>
              <a:t>) we need to know the </a:t>
            </a:r>
            <a:r>
              <a:rPr lang="en-GB" sz="2400" b="1" dirty="0">
                <a:solidFill>
                  <a:srgbClr val="FF6600"/>
                </a:solidFill>
                <a:latin typeface="Comic Sans MS" pitchFamily="66" charset="0"/>
              </a:rPr>
              <a:t>coordinates of the midpoint</a:t>
            </a:r>
            <a:r>
              <a:rPr lang="en-GB" sz="2400" dirty="0">
                <a:latin typeface="Comic Sans MS" pitchFamily="66" charset="0"/>
              </a:rPr>
              <a:t>,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4" name="Line 470">
            <a:extLst>
              <a:ext uri="{FF2B5EF4-FFF2-40B4-BE49-F238E27FC236}">
                <a16:creationId xmlns:a16="http://schemas.microsoft.com/office/drawing/2014/main" id="{D6A2E402-1ECD-4A36-A6D8-07A0787A96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82155" y="4271382"/>
            <a:ext cx="990600" cy="200611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5" name="Line 470">
            <a:extLst>
              <a:ext uri="{FF2B5EF4-FFF2-40B4-BE49-F238E27FC236}">
                <a16:creationId xmlns:a16="http://schemas.microsoft.com/office/drawing/2014/main" id="{12FAC563-F126-42F9-9ACE-82B8ACD3CBB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268568" y="4634916"/>
            <a:ext cx="2384427" cy="1200328"/>
          </a:xfrm>
          <a:prstGeom prst="line">
            <a:avLst/>
          </a:prstGeom>
          <a:noFill/>
          <a:ln w="28575">
            <a:solidFill>
              <a:srgbClr val="3366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DC43253-4CCE-4DE8-A210-6F4363BA8940}"/>
              </a:ext>
            </a:extLst>
          </p:cNvPr>
          <p:cNvSpPr txBox="1"/>
          <p:nvPr/>
        </p:nvSpPr>
        <p:spPr>
          <a:xfrm>
            <a:off x="6929755" y="6336268"/>
            <a:ext cx="15887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Comic Sans MS" pitchFamily="66" charset="0"/>
              </a:rPr>
              <a:t>A(</a:t>
            </a:r>
            <a:r>
              <a:rPr lang="en-GB" sz="1800" i="1" dirty="0">
                <a:cs typeface="Times New Roman" panose="02020603050405020304" pitchFamily="18" charset="0"/>
              </a:rPr>
              <a:t>x</a:t>
            </a:r>
            <a:r>
              <a:rPr lang="en-GB" sz="1800" baseline="-25000" dirty="0">
                <a:cs typeface="Times New Roman" panose="02020603050405020304" pitchFamily="18" charset="0"/>
              </a:rPr>
              <a:t>1</a:t>
            </a:r>
            <a:r>
              <a:rPr lang="en-GB" sz="1800" dirty="0">
                <a:cs typeface="Times New Roman" panose="02020603050405020304" pitchFamily="18" charset="0"/>
              </a:rPr>
              <a:t>, </a:t>
            </a:r>
            <a:r>
              <a:rPr lang="en-GB" sz="1800" i="1" dirty="0">
                <a:cs typeface="Times New Roman" panose="02020603050405020304" pitchFamily="18" charset="0"/>
              </a:rPr>
              <a:t>y</a:t>
            </a:r>
            <a:r>
              <a:rPr lang="en-GB" sz="1800" baseline="-25000" dirty="0">
                <a:cs typeface="Times New Roman" panose="02020603050405020304" pitchFamily="18" charset="0"/>
              </a:rPr>
              <a:t>1</a:t>
            </a:r>
            <a:r>
              <a:rPr lang="en-GB" sz="1800" dirty="0">
                <a:latin typeface="Comic Sans MS" pitchFamily="66" charset="0"/>
              </a:rPr>
              <a:t>)</a:t>
            </a:r>
            <a:endParaRPr lang="en-GB" sz="18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64B0C6C-4E27-4373-B116-CDD692B425D4}"/>
              </a:ext>
            </a:extLst>
          </p:cNvPr>
          <p:cNvSpPr txBox="1"/>
          <p:nvPr/>
        </p:nvSpPr>
        <p:spPr>
          <a:xfrm>
            <a:off x="8047547" y="4212612"/>
            <a:ext cx="990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Comic Sans MS" pitchFamily="66" charset="0"/>
              </a:rPr>
              <a:t>B(</a:t>
            </a:r>
            <a:r>
              <a:rPr lang="en-GB" sz="1800" i="1" dirty="0">
                <a:cs typeface="Times New Roman" panose="02020603050405020304" pitchFamily="18" charset="0"/>
              </a:rPr>
              <a:t>x</a:t>
            </a:r>
            <a:r>
              <a:rPr lang="en-GB" sz="1800" baseline="-25000" dirty="0">
                <a:cs typeface="Times New Roman" panose="02020603050405020304" pitchFamily="18" charset="0"/>
              </a:rPr>
              <a:t>2</a:t>
            </a:r>
            <a:r>
              <a:rPr lang="en-GB" sz="1800" dirty="0">
                <a:cs typeface="Times New Roman" panose="02020603050405020304" pitchFamily="18" charset="0"/>
              </a:rPr>
              <a:t>, </a:t>
            </a:r>
            <a:r>
              <a:rPr lang="en-GB" sz="1800" i="1" dirty="0">
                <a:cs typeface="Times New Roman" panose="02020603050405020304" pitchFamily="18" charset="0"/>
              </a:rPr>
              <a:t>y</a:t>
            </a:r>
            <a:r>
              <a:rPr lang="en-GB" sz="1800" baseline="-25000" dirty="0">
                <a:cs typeface="Times New Roman" panose="02020603050405020304" pitchFamily="18" charset="0"/>
              </a:rPr>
              <a:t>2</a:t>
            </a:r>
            <a:r>
              <a:rPr lang="en-GB" sz="1800" dirty="0">
                <a:latin typeface="Comic Sans MS" pitchFamily="66" charset="0"/>
              </a:rPr>
              <a:t>) </a:t>
            </a:r>
            <a:endParaRPr lang="en-GB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130FF80B-B66E-49E3-B692-601E6109B80B}"/>
                  </a:ext>
                </a:extLst>
              </p:cNvPr>
              <p:cNvSpPr txBox="1"/>
              <p:nvPr/>
            </p:nvSpPr>
            <p:spPr>
              <a:xfrm>
                <a:off x="7658100" y="4988851"/>
                <a:ext cx="1485900" cy="4147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solidFill>
                      <a:srgbClr val="FF0000"/>
                    </a:solidFill>
                  </a:rPr>
                  <a:t>MP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GB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GB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GB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GB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GB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r>
                              <a:rPr lang="en-GB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GB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GB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GB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GB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GB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GB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r>
                              <a:rPr lang="en-GB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130FF80B-B66E-49E3-B692-601E6109B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8100" y="4988851"/>
                <a:ext cx="1485900" cy="414729"/>
              </a:xfrm>
              <a:prstGeom prst="rect">
                <a:avLst/>
              </a:prstGeom>
              <a:blipFill>
                <a:blip r:embed="rId5"/>
                <a:stretch>
                  <a:fillRect l="-1230"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 Box 9">
                <a:extLst>
                  <a:ext uri="{FF2B5EF4-FFF2-40B4-BE49-F238E27FC236}">
                    <a16:creationId xmlns:a16="http://schemas.microsoft.com/office/drawing/2014/main" id="{77EA7242-87B2-4ED3-9C31-469FF48DB79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5290" y="3495181"/>
                <a:ext cx="1698791" cy="630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400" b="1" i="1" dirty="0">
                    <a:solidFill>
                      <a:srgbClr val="002060"/>
                    </a:solidFill>
                  </a:rPr>
                  <a:t>m</a:t>
                </a:r>
                <a:r>
                  <a:rPr lang="en-GB" sz="2400" b="1" dirty="0">
                    <a:solidFill>
                      <a:srgbClr val="00206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GB" sz="2400" b="1" dirty="0">
                    <a:solidFill>
                      <a:srgbClr val="002060"/>
                    </a:solidFill>
                    <a:latin typeface="Times New Roman" pitchFamily="18" charset="0"/>
                  </a:rPr>
                  <a:t> </a:t>
                </a:r>
                <a:endParaRPr lang="en-GB" sz="2400" b="1" baseline="-25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7" name="Text Box 9">
                <a:extLst>
                  <a:ext uri="{FF2B5EF4-FFF2-40B4-BE49-F238E27FC236}">
                    <a16:creationId xmlns:a16="http://schemas.microsoft.com/office/drawing/2014/main" id="{77EA7242-87B2-4ED3-9C31-469FF48DB7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25290" y="3495181"/>
                <a:ext cx="1698791" cy="630365"/>
              </a:xfrm>
              <a:prstGeom prst="rect">
                <a:avLst/>
              </a:prstGeom>
              <a:blipFill>
                <a:blip r:embed="rId6"/>
                <a:stretch>
                  <a:fillRect l="-5376" t="-962" b="-96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 Box 9">
                <a:extLst>
                  <a:ext uri="{FF2B5EF4-FFF2-40B4-BE49-F238E27FC236}">
                    <a16:creationId xmlns:a16="http://schemas.microsoft.com/office/drawing/2014/main" id="{2003EF76-9EB1-4E9A-8DFB-3EEE7ACB744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85687" y="5778632"/>
                <a:ext cx="3939603" cy="6596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b="1" i="1" dirty="0"/>
                  <a:t>y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b="1" dirty="0"/>
                  <a:t> = </a:t>
                </a:r>
                <a14:m>
                  <m:oMath xmlns:m="http://schemas.openxmlformats.org/officeDocument/2006/math">
                    <m:r>
                      <a:rPr lang="en-US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</m:oMath>
                </a14:m>
                <a:r>
                  <a:rPr lang="en-GB" b="1" dirty="0"/>
                  <a:t> </a:t>
                </a:r>
                <a:r>
                  <a:rPr lang="en-GB" sz="3600" b="1" dirty="0"/>
                  <a:t>(</a:t>
                </a:r>
                <a:r>
                  <a:rPr lang="en-GB" b="1" i="1" dirty="0"/>
                  <a:t>x</a:t>
                </a:r>
                <a:r>
                  <a:rPr lang="en-GB" b="1" dirty="0"/>
                  <a:t> </a:t>
                </a:r>
                <a:r>
                  <a:rPr lang="en-GB" b="1" dirty="0">
                    <a:cs typeface="Times New Roman" panose="02020603050405020304" pitchFamily="18" charset="0"/>
                  </a:rPr>
                  <a:t>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GB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GB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GB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3600" b="1" dirty="0"/>
                  <a:t>)</a:t>
                </a:r>
                <a:endParaRPr lang="en-GB" sz="3600" b="1" baseline="-25000" dirty="0"/>
              </a:p>
            </p:txBody>
          </p:sp>
        </mc:Choice>
        <mc:Fallback xmlns="">
          <p:sp>
            <p:nvSpPr>
              <p:cNvPr id="60" name="Text Box 9">
                <a:extLst>
                  <a:ext uri="{FF2B5EF4-FFF2-40B4-BE49-F238E27FC236}">
                    <a16:creationId xmlns:a16="http://schemas.microsoft.com/office/drawing/2014/main" id="{2003EF76-9EB1-4E9A-8DFB-3EEE7ACB74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85687" y="5778632"/>
                <a:ext cx="3939603" cy="659668"/>
              </a:xfrm>
              <a:prstGeom prst="rect">
                <a:avLst/>
              </a:prstGeom>
              <a:blipFill>
                <a:blip r:embed="rId7"/>
                <a:stretch>
                  <a:fillRect l="-2477" t="-20370" b="-2685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Oval 60">
            <a:extLst>
              <a:ext uri="{FF2B5EF4-FFF2-40B4-BE49-F238E27FC236}">
                <a16:creationId xmlns:a16="http://schemas.microsoft.com/office/drawing/2014/main" id="{5239F114-F12F-4535-977D-1B8EF8AFE0DD}"/>
              </a:ext>
            </a:extLst>
          </p:cNvPr>
          <p:cNvSpPr/>
          <p:nvPr/>
        </p:nvSpPr>
        <p:spPr>
          <a:xfrm>
            <a:off x="7066777" y="6210871"/>
            <a:ext cx="64008" cy="6400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44D7F29B-12FB-4125-AE64-1721AF777ED4}"/>
              </a:ext>
            </a:extLst>
          </p:cNvPr>
          <p:cNvSpPr/>
          <p:nvPr/>
        </p:nvSpPr>
        <p:spPr>
          <a:xfrm>
            <a:off x="8047547" y="4227285"/>
            <a:ext cx="64008" cy="6400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361238A9-97AE-4567-8CE7-747FABE84E05}"/>
              </a:ext>
            </a:extLst>
          </p:cNvPr>
          <p:cNvSpPr/>
          <p:nvPr/>
        </p:nvSpPr>
        <p:spPr>
          <a:xfrm>
            <a:off x="7546911" y="5249819"/>
            <a:ext cx="64008" cy="6400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 Box 460">
            <a:extLst>
              <a:ext uri="{FF2B5EF4-FFF2-40B4-BE49-F238E27FC236}">
                <a16:creationId xmlns:a16="http://schemas.microsoft.com/office/drawing/2014/main" id="{EC4C6E8D-6127-4693-87DA-AA4C567BBD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723" y="1283549"/>
            <a:ext cx="86493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          is the line that passes through the midpoint of the line segment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70" name="Text Box 460">
            <a:extLst>
              <a:ext uri="{FF2B5EF4-FFF2-40B4-BE49-F238E27FC236}">
                <a16:creationId xmlns:a16="http://schemas.microsoft.com/office/drawing/2014/main" id="{7EA37092-C534-4366-8626-E31D2A7D2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6862" y="1654866"/>
            <a:ext cx="45302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and is perpendicular to it.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 Box 9">
                <a:extLst>
                  <a:ext uri="{FF2B5EF4-FFF2-40B4-BE49-F238E27FC236}">
                    <a16:creationId xmlns:a16="http://schemas.microsoft.com/office/drawing/2014/main" id="{FD8A5520-FCAA-4BBC-A06A-827C5E314E8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17288" y="4407938"/>
                <a:ext cx="1853948" cy="7283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2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2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den>
                      </m:f>
                    </m:oMath>
                  </m:oMathPara>
                </a14:m>
                <a:endParaRPr lang="en-GB" sz="2200" b="1" baseline="-25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2" name="Text Box 9">
                <a:extLst>
                  <a:ext uri="{FF2B5EF4-FFF2-40B4-BE49-F238E27FC236}">
                    <a16:creationId xmlns:a16="http://schemas.microsoft.com/office/drawing/2014/main" id="{FD8A5520-FCAA-4BBC-A06A-827C5E314E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17288" y="4407938"/>
                <a:ext cx="1853948" cy="7283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 Box 460">
            <a:extLst>
              <a:ext uri="{FF2B5EF4-FFF2-40B4-BE49-F238E27FC236}">
                <a16:creationId xmlns:a16="http://schemas.microsoft.com/office/drawing/2014/main" id="{BE1AAF47-621B-44C5-9017-832050ED94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88" y="5135334"/>
            <a:ext cx="70640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 Using the gradient-point form of the equation of the straight line.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52" name="Text Box 460">
            <a:extLst>
              <a:ext uri="{FF2B5EF4-FFF2-40B4-BE49-F238E27FC236}">
                <a16:creationId xmlns:a16="http://schemas.microsoft.com/office/drawing/2014/main" id="{BE984A13-B42E-4D31-BB1B-BF452F829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474" y="2785037"/>
            <a:ext cx="859780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                                               and the </a:t>
            </a:r>
            <a:r>
              <a:rPr lang="en-GB" sz="2400" b="1" dirty="0">
                <a:solidFill>
                  <a:srgbClr val="FF6600"/>
                </a:solidFill>
                <a:latin typeface="Comic Sans MS" pitchFamily="66" charset="0"/>
              </a:rPr>
              <a:t>gradient</a:t>
            </a:r>
            <a:r>
              <a:rPr lang="en-GB" sz="2400" dirty="0">
                <a:latin typeface="Comic Sans MS" pitchFamily="66" charset="0"/>
              </a:rPr>
              <a:t> of the line segment [AB].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336959-1AB3-70A4-04DA-4B3A46DF6518}"/>
              </a:ext>
            </a:extLst>
          </p:cNvPr>
          <p:cNvSpPr txBox="1"/>
          <p:nvPr/>
        </p:nvSpPr>
        <p:spPr>
          <a:xfrm>
            <a:off x="3124200" y="3584833"/>
            <a:ext cx="36814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Comic Sans MS" pitchFamily="66" charset="0"/>
              </a:rPr>
              <a:t>T</a:t>
            </a:r>
            <a:r>
              <a:rPr lang="en-GB" sz="2400" dirty="0">
                <a:latin typeface="Comic Sans MS" pitchFamily="66" charset="0"/>
              </a:rPr>
              <a:t>he</a:t>
            </a:r>
            <a:r>
              <a:rPr lang="en-GB" sz="2400" b="1" dirty="0">
                <a:solidFill>
                  <a:srgbClr val="FF6600"/>
                </a:solidFill>
                <a:latin typeface="Comic Sans MS" pitchFamily="66" charset="0"/>
              </a:rPr>
              <a:t> gradient</a:t>
            </a:r>
            <a:r>
              <a:rPr lang="en-GB" sz="2400" dirty="0">
                <a:latin typeface="Comic Sans MS" pitchFamily="66" charset="0"/>
              </a:rPr>
              <a:t> of [AB] 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410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7" grpId="0" animBg="1"/>
      <p:bldP spid="41" grpId="0" animBg="1"/>
      <p:bldP spid="42" grpId="0"/>
      <p:bldP spid="43" grpId="0"/>
      <p:bldP spid="44" grpId="0" animBg="1"/>
      <p:bldP spid="45" grpId="0" animBg="1"/>
      <p:bldP spid="46" grpId="0"/>
      <p:bldP spid="47" grpId="0"/>
      <p:bldP spid="51" grpId="0"/>
      <p:bldP spid="57" grpId="0"/>
      <p:bldP spid="60" grpId="0"/>
      <p:bldP spid="61" grpId="0" animBg="1"/>
      <p:bldP spid="64" grpId="0" animBg="1"/>
      <p:bldP spid="68" grpId="0" animBg="1"/>
      <p:bldP spid="69" grpId="0"/>
      <p:bldP spid="70" grpId="0"/>
      <p:bldP spid="72" grpId="0"/>
      <p:bldP spid="26" grpId="0"/>
      <p:bldP spid="5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64835DCA-0109-458E-A824-4387CC6A0608}"/>
              </a:ext>
            </a:extLst>
          </p:cNvPr>
          <p:cNvSpPr/>
          <p:nvPr/>
        </p:nvSpPr>
        <p:spPr>
          <a:xfrm>
            <a:off x="6161649" y="4642338"/>
            <a:ext cx="2475914" cy="2025748"/>
          </a:xfrm>
          <a:custGeom>
            <a:avLst/>
            <a:gdLst>
              <a:gd name="connsiteX0" fmla="*/ 2475914 w 2475914"/>
              <a:gd name="connsiteY0" fmla="*/ 1181687 h 2025748"/>
              <a:gd name="connsiteX1" fmla="*/ 140677 w 2475914"/>
              <a:gd name="connsiteY1" fmla="*/ 0 h 2025748"/>
              <a:gd name="connsiteX2" fmla="*/ 0 w 2475914"/>
              <a:gd name="connsiteY2" fmla="*/ 675250 h 2025748"/>
              <a:gd name="connsiteX3" fmla="*/ 168813 w 2475914"/>
              <a:gd name="connsiteY3" fmla="*/ 1195754 h 2025748"/>
              <a:gd name="connsiteX4" fmla="*/ 422031 w 2475914"/>
              <a:gd name="connsiteY4" fmla="*/ 1294228 h 2025748"/>
              <a:gd name="connsiteX5" fmla="*/ 492369 w 2475914"/>
              <a:gd name="connsiteY5" fmla="*/ 1800665 h 2025748"/>
              <a:gd name="connsiteX6" fmla="*/ 787791 w 2475914"/>
              <a:gd name="connsiteY6" fmla="*/ 2025748 h 2025748"/>
              <a:gd name="connsiteX7" fmla="*/ 1716259 w 2475914"/>
              <a:gd name="connsiteY7" fmla="*/ 1758462 h 2025748"/>
              <a:gd name="connsiteX8" fmla="*/ 1814733 w 2475914"/>
              <a:gd name="connsiteY8" fmla="*/ 1674056 h 2025748"/>
              <a:gd name="connsiteX9" fmla="*/ 1800665 w 2475914"/>
              <a:gd name="connsiteY9" fmla="*/ 1364567 h 2025748"/>
              <a:gd name="connsiteX10" fmla="*/ 2391508 w 2475914"/>
              <a:gd name="connsiteY10" fmla="*/ 1406770 h 2025748"/>
              <a:gd name="connsiteX11" fmla="*/ 2475914 w 2475914"/>
              <a:gd name="connsiteY11" fmla="*/ 1181687 h 2025748"/>
              <a:gd name="connsiteX0" fmla="*/ 2475914 w 2475914"/>
              <a:gd name="connsiteY0" fmla="*/ 1181687 h 2025748"/>
              <a:gd name="connsiteX1" fmla="*/ 140677 w 2475914"/>
              <a:gd name="connsiteY1" fmla="*/ 0 h 2025748"/>
              <a:gd name="connsiteX2" fmla="*/ 0 w 2475914"/>
              <a:gd name="connsiteY2" fmla="*/ 675250 h 2025748"/>
              <a:gd name="connsiteX3" fmla="*/ 168813 w 2475914"/>
              <a:gd name="connsiteY3" fmla="*/ 1195754 h 2025748"/>
              <a:gd name="connsiteX4" fmla="*/ 422031 w 2475914"/>
              <a:gd name="connsiteY4" fmla="*/ 1294228 h 2025748"/>
              <a:gd name="connsiteX5" fmla="*/ 492369 w 2475914"/>
              <a:gd name="connsiteY5" fmla="*/ 1800665 h 2025748"/>
              <a:gd name="connsiteX6" fmla="*/ 787791 w 2475914"/>
              <a:gd name="connsiteY6" fmla="*/ 2025748 h 2025748"/>
              <a:gd name="connsiteX7" fmla="*/ 1716259 w 2475914"/>
              <a:gd name="connsiteY7" fmla="*/ 1758462 h 2025748"/>
              <a:gd name="connsiteX8" fmla="*/ 1905859 w 2475914"/>
              <a:gd name="connsiteY8" fmla="*/ 1667771 h 2025748"/>
              <a:gd name="connsiteX9" fmla="*/ 1800665 w 2475914"/>
              <a:gd name="connsiteY9" fmla="*/ 1364567 h 2025748"/>
              <a:gd name="connsiteX10" fmla="*/ 2391508 w 2475914"/>
              <a:gd name="connsiteY10" fmla="*/ 1406770 h 2025748"/>
              <a:gd name="connsiteX11" fmla="*/ 2475914 w 2475914"/>
              <a:gd name="connsiteY11" fmla="*/ 1181687 h 2025748"/>
              <a:gd name="connsiteX0" fmla="*/ 2475914 w 2475914"/>
              <a:gd name="connsiteY0" fmla="*/ 1181687 h 2025748"/>
              <a:gd name="connsiteX1" fmla="*/ 140677 w 2475914"/>
              <a:gd name="connsiteY1" fmla="*/ 0 h 2025748"/>
              <a:gd name="connsiteX2" fmla="*/ 0 w 2475914"/>
              <a:gd name="connsiteY2" fmla="*/ 675250 h 2025748"/>
              <a:gd name="connsiteX3" fmla="*/ 168813 w 2475914"/>
              <a:gd name="connsiteY3" fmla="*/ 1195754 h 2025748"/>
              <a:gd name="connsiteX4" fmla="*/ 422031 w 2475914"/>
              <a:gd name="connsiteY4" fmla="*/ 1294228 h 2025748"/>
              <a:gd name="connsiteX5" fmla="*/ 492369 w 2475914"/>
              <a:gd name="connsiteY5" fmla="*/ 1800665 h 2025748"/>
              <a:gd name="connsiteX6" fmla="*/ 787791 w 2475914"/>
              <a:gd name="connsiteY6" fmla="*/ 2025748 h 2025748"/>
              <a:gd name="connsiteX7" fmla="*/ 1716259 w 2475914"/>
              <a:gd name="connsiteY7" fmla="*/ 1758462 h 2025748"/>
              <a:gd name="connsiteX8" fmla="*/ 1905859 w 2475914"/>
              <a:gd name="connsiteY8" fmla="*/ 1667771 h 2025748"/>
              <a:gd name="connsiteX9" fmla="*/ 1891984 w 2475914"/>
              <a:gd name="connsiteY9" fmla="*/ 1566784 h 2025748"/>
              <a:gd name="connsiteX10" fmla="*/ 1800665 w 2475914"/>
              <a:gd name="connsiteY10" fmla="*/ 1364567 h 2025748"/>
              <a:gd name="connsiteX11" fmla="*/ 2391508 w 2475914"/>
              <a:gd name="connsiteY11" fmla="*/ 1406770 h 2025748"/>
              <a:gd name="connsiteX12" fmla="*/ 2475914 w 2475914"/>
              <a:gd name="connsiteY12" fmla="*/ 1181687 h 2025748"/>
              <a:gd name="connsiteX0" fmla="*/ 2475914 w 2475914"/>
              <a:gd name="connsiteY0" fmla="*/ 1181687 h 2025748"/>
              <a:gd name="connsiteX1" fmla="*/ 140677 w 2475914"/>
              <a:gd name="connsiteY1" fmla="*/ 0 h 2025748"/>
              <a:gd name="connsiteX2" fmla="*/ 0 w 2475914"/>
              <a:gd name="connsiteY2" fmla="*/ 675250 h 2025748"/>
              <a:gd name="connsiteX3" fmla="*/ 168813 w 2475914"/>
              <a:gd name="connsiteY3" fmla="*/ 1195754 h 2025748"/>
              <a:gd name="connsiteX4" fmla="*/ 422031 w 2475914"/>
              <a:gd name="connsiteY4" fmla="*/ 1294228 h 2025748"/>
              <a:gd name="connsiteX5" fmla="*/ 492369 w 2475914"/>
              <a:gd name="connsiteY5" fmla="*/ 1800665 h 2025748"/>
              <a:gd name="connsiteX6" fmla="*/ 787791 w 2475914"/>
              <a:gd name="connsiteY6" fmla="*/ 2025748 h 2025748"/>
              <a:gd name="connsiteX7" fmla="*/ 1716259 w 2475914"/>
              <a:gd name="connsiteY7" fmla="*/ 1758462 h 2025748"/>
              <a:gd name="connsiteX8" fmla="*/ 1918428 w 2475914"/>
              <a:gd name="connsiteY8" fmla="*/ 1670913 h 2025748"/>
              <a:gd name="connsiteX9" fmla="*/ 1891984 w 2475914"/>
              <a:gd name="connsiteY9" fmla="*/ 1566784 h 2025748"/>
              <a:gd name="connsiteX10" fmla="*/ 1800665 w 2475914"/>
              <a:gd name="connsiteY10" fmla="*/ 1364567 h 2025748"/>
              <a:gd name="connsiteX11" fmla="*/ 2391508 w 2475914"/>
              <a:gd name="connsiteY11" fmla="*/ 1406770 h 2025748"/>
              <a:gd name="connsiteX12" fmla="*/ 2475914 w 2475914"/>
              <a:gd name="connsiteY12" fmla="*/ 1181687 h 2025748"/>
              <a:gd name="connsiteX0" fmla="*/ 2475914 w 2475914"/>
              <a:gd name="connsiteY0" fmla="*/ 1181687 h 2025748"/>
              <a:gd name="connsiteX1" fmla="*/ 140677 w 2475914"/>
              <a:gd name="connsiteY1" fmla="*/ 0 h 2025748"/>
              <a:gd name="connsiteX2" fmla="*/ 0 w 2475914"/>
              <a:gd name="connsiteY2" fmla="*/ 675250 h 2025748"/>
              <a:gd name="connsiteX3" fmla="*/ 168813 w 2475914"/>
              <a:gd name="connsiteY3" fmla="*/ 1195754 h 2025748"/>
              <a:gd name="connsiteX4" fmla="*/ 422031 w 2475914"/>
              <a:gd name="connsiteY4" fmla="*/ 1294228 h 2025748"/>
              <a:gd name="connsiteX5" fmla="*/ 492369 w 2475914"/>
              <a:gd name="connsiteY5" fmla="*/ 1800665 h 2025748"/>
              <a:gd name="connsiteX6" fmla="*/ 787791 w 2475914"/>
              <a:gd name="connsiteY6" fmla="*/ 2025748 h 2025748"/>
              <a:gd name="connsiteX7" fmla="*/ 1716259 w 2475914"/>
              <a:gd name="connsiteY7" fmla="*/ 1758462 h 2025748"/>
              <a:gd name="connsiteX8" fmla="*/ 1918428 w 2475914"/>
              <a:gd name="connsiteY8" fmla="*/ 1670913 h 2025748"/>
              <a:gd name="connsiteX9" fmla="*/ 1895127 w 2475914"/>
              <a:gd name="connsiteY9" fmla="*/ 1573068 h 2025748"/>
              <a:gd name="connsiteX10" fmla="*/ 1800665 w 2475914"/>
              <a:gd name="connsiteY10" fmla="*/ 1364567 h 2025748"/>
              <a:gd name="connsiteX11" fmla="*/ 2391508 w 2475914"/>
              <a:gd name="connsiteY11" fmla="*/ 1406770 h 2025748"/>
              <a:gd name="connsiteX12" fmla="*/ 2475914 w 2475914"/>
              <a:gd name="connsiteY12" fmla="*/ 1181687 h 2025748"/>
              <a:gd name="connsiteX0" fmla="*/ 2475914 w 2475914"/>
              <a:gd name="connsiteY0" fmla="*/ 1181687 h 2025748"/>
              <a:gd name="connsiteX1" fmla="*/ 140677 w 2475914"/>
              <a:gd name="connsiteY1" fmla="*/ 0 h 2025748"/>
              <a:gd name="connsiteX2" fmla="*/ 0 w 2475914"/>
              <a:gd name="connsiteY2" fmla="*/ 675250 h 2025748"/>
              <a:gd name="connsiteX3" fmla="*/ 168813 w 2475914"/>
              <a:gd name="connsiteY3" fmla="*/ 1195754 h 2025748"/>
              <a:gd name="connsiteX4" fmla="*/ 422031 w 2475914"/>
              <a:gd name="connsiteY4" fmla="*/ 1294228 h 2025748"/>
              <a:gd name="connsiteX5" fmla="*/ 492369 w 2475914"/>
              <a:gd name="connsiteY5" fmla="*/ 1800665 h 2025748"/>
              <a:gd name="connsiteX6" fmla="*/ 787791 w 2475914"/>
              <a:gd name="connsiteY6" fmla="*/ 2025748 h 2025748"/>
              <a:gd name="connsiteX7" fmla="*/ 1716259 w 2475914"/>
              <a:gd name="connsiteY7" fmla="*/ 1758462 h 2025748"/>
              <a:gd name="connsiteX8" fmla="*/ 1918428 w 2475914"/>
              <a:gd name="connsiteY8" fmla="*/ 1670913 h 2025748"/>
              <a:gd name="connsiteX9" fmla="*/ 1907696 w 2475914"/>
              <a:gd name="connsiteY9" fmla="*/ 1573068 h 2025748"/>
              <a:gd name="connsiteX10" fmla="*/ 1800665 w 2475914"/>
              <a:gd name="connsiteY10" fmla="*/ 1364567 h 2025748"/>
              <a:gd name="connsiteX11" fmla="*/ 2391508 w 2475914"/>
              <a:gd name="connsiteY11" fmla="*/ 1406770 h 2025748"/>
              <a:gd name="connsiteX12" fmla="*/ 2475914 w 2475914"/>
              <a:gd name="connsiteY12" fmla="*/ 1181687 h 2025748"/>
              <a:gd name="connsiteX0" fmla="*/ 2475914 w 2475914"/>
              <a:gd name="connsiteY0" fmla="*/ 1181687 h 2025748"/>
              <a:gd name="connsiteX1" fmla="*/ 140677 w 2475914"/>
              <a:gd name="connsiteY1" fmla="*/ 0 h 2025748"/>
              <a:gd name="connsiteX2" fmla="*/ 0 w 2475914"/>
              <a:gd name="connsiteY2" fmla="*/ 675250 h 2025748"/>
              <a:gd name="connsiteX3" fmla="*/ 168813 w 2475914"/>
              <a:gd name="connsiteY3" fmla="*/ 1195754 h 2025748"/>
              <a:gd name="connsiteX4" fmla="*/ 422031 w 2475914"/>
              <a:gd name="connsiteY4" fmla="*/ 1294228 h 2025748"/>
              <a:gd name="connsiteX5" fmla="*/ 492369 w 2475914"/>
              <a:gd name="connsiteY5" fmla="*/ 1800665 h 2025748"/>
              <a:gd name="connsiteX6" fmla="*/ 787791 w 2475914"/>
              <a:gd name="connsiteY6" fmla="*/ 2025748 h 2025748"/>
              <a:gd name="connsiteX7" fmla="*/ 1716259 w 2475914"/>
              <a:gd name="connsiteY7" fmla="*/ 1758462 h 2025748"/>
              <a:gd name="connsiteX8" fmla="*/ 1918428 w 2475914"/>
              <a:gd name="connsiteY8" fmla="*/ 1670913 h 2025748"/>
              <a:gd name="connsiteX9" fmla="*/ 1907696 w 2475914"/>
              <a:gd name="connsiteY9" fmla="*/ 1573068 h 2025748"/>
              <a:gd name="connsiteX10" fmla="*/ 1938925 w 2475914"/>
              <a:gd name="connsiteY10" fmla="*/ 1490258 h 2025748"/>
              <a:gd name="connsiteX11" fmla="*/ 2391508 w 2475914"/>
              <a:gd name="connsiteY11" fmla="*/ 1406770 h 2025748"/>
              <a:gd name="connsiteX12" fmla="*/ 2475914 w 2475914"/>
              <a:gd name="connsiteY12" fmla="*/ 1181687 h 2025748"/>
              <a:gd name="connsiteX0" fmla="*/ 2475914 w 2475914"/>
              <a:gd name="connsiteY0" fmla="*/ 1181687 h 2025748"/>
              <a:gd name="connsiteX1" fmla="*/ 140677 w 2475914"/>
              <a:gd name="connsiteY1" fmla="*/ 0 h 2025748"/>
              <a:gd name="connsiteX2" fmla="*/ 0 w 2475914"/>
              <a:gd name="connsiteY2" fmla="*/ 675250 h 2025748"/>
              <a:gd name="connsiteX3" fmla="*/ 168813 w 2475914"/>
              <a:gd name="connsiteY3" fmla="*/ 1195754 h 2025748"/>
              <a:gd name="connsiteX4" fmla="*/ 422031 w 2475914"/>
              <a:gd name="connsiteY4" fmla="*/ 1294228 h 2025748"/>
              <a:gd name="connsiteX5" fmla="*/ 492369 w 2475914"/>
              <a:gd name="connsiteY5" fmla="*/ 1800665 h 2025748"/>
              <a:gd name="connsiteX6" fmla="*/ 787791 w 2475914"/>
              <a:gd name="connsiteY6" fmla="*/ 2025748 h 2025748"/>
              <a:gd name="connsiteX7" fmla="*/ 1716259 w 2475914"/>
              <a:gd name="connsiteY7" fmla="*/ 1758462 h 2025748"/>
              <a:gd name="connsiteX8" fmla="*/ 1918428 w 2475914"/>
              <a:gd name="connsiteY8" fmla="*/ 1670913 h 2025748"/>
              <a:gd name="connsiteX9" fmla="*/ 1907696 w 2475914"/>
              <a:gd name="connsiteY9" fmla="*/ 1573068 h 2025748"/>
              <a:gd name="connsiteX10" fmla="*/ 1938925 w 2475914"/>
              <a:gd name="connsiteY10" fmla="*/ 1490258 h 2025748"/>
              <a:gd name="connsiteX11" fmla="*/ 2375797 w 2475914"/>
              <a:gd name="connsiteY11" fmla="*/ 1469616 h 2025748"/>
              <a:gd name="connsiteX12" fmla="*/ 2475914 w 2475914"/>
              <a:gd name="connsiteY12" fmla="*/ 1181687 h 2025748"/>
              <a:gd name="connsiteX0" fmla="*/ 2475914 w 2475914"/>
              <a:gd name="connsiteY0" fmla="*/ 1181687 h 2025748"/>
              <a:gd name="connsiteX1" fmla="*/ 140677 w 2475914"/>
              <a:gd name="connsiteY1" fmla="*/ 0 h 2025748"/>
              <a:gd name="connsiteX2" fmla="*/ 0 w 2475914"/>
              <a:gd name="connsiteY2" fmla="*/ 675250 h 2025748"/>
              <a:gd name="connsiteX3" fmla="*/ 168813 w 2475914"/>
              <a:gd name="connsiteY3" fmla="*/ 1195754 h 2025748"/>
              <a:gd name="connsiteX4" fmla="*/ 422031 w 2475914"/>
              <a:gd name="connsiteY4" fmla="*/ 1294228 h 2025748"/>
              <a:gd name="connsiteX5" fmla="*/ 492369 w 2475914"/>
              <a:gd name="connsiteY5" fmla="*/ 1800665 h 2025748"/>
              <a:gd name="connsiteX6" fmla="*/ 787791 w 2475914"/>
              <a:gd name="connsiteY6" fmla="*/ 2025748 h 2025748"/>
              <a:gd name="connsiteX7" fmla="*/ 1716259 w 2475914"/>
              <a:gd name="connsiteY7" fmla="*/ 1758462 h 2025748"/>
              <a:gd name="connsiteX8" fmla="*/ 1918428 w 2475914"/>
              <a:gd name="connsiteY8" fmla="*/ 1670913 h 2025748"/>
              <a:gd name="connsiteX9" fmla="*/ 1907696 w 2475914"/>
              <a:gd name="connsiteY9" fmla="*/ 1573068 h 2025748"/>
              <a:gd name="connsiteX10" fmla="*/ 1970348 w 2475914"/>
              <a:gd name="connsiteY10" fmla="*/ 1483973 h 2025748"/>
              <a:gd name="connsiteX11" fmla="*/ 2375797 w 2475914"/>
              <a:gd name="connsiteY11" fmla="*/ 1469616 h 2025748"/>
              <a:gd name="connsiteX12" fmla="*/ 2475914 w 2475914"/>
              <a:gd name="connsiteY12" fmla="*/ 1181687 h 2025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475914" h="2025748">
                <a:moveTo>
                  <a:pt x="2475914" y="1181687"/>
                </a:moveTo>
                <a:lnTo>
                  <a:pt x="140677" y="0"/>
                </a:lnTo>
                <a:lnTo>
                  <a:pt x="0" y="675250"/>
                </a:lnTo>
                <a:lnTo>
                  <a:pt x="168813" y="1195754"/>
                </a:lnTo>
                <a:lnTo>
                  <a:pt x="422031" y="1294228"/>
                </a:lnTo>
                <a:lnTo>
                  <a:pt x="492369" y="1800665"/>
                </a:lnTo>
                <a:lnTo>
                  <a:pt x="787791" y="2025748"/>
                </a:lnTo>
                <a:lnTo>
                  <a:pt x="1716259" y="1758462"/>
                </a:lnTo>
                <a:lnTo>
                  <a:pt x="1918428" y="1670913"/>
                </a:lnTo>
                <a:cubicBezTo>
                  <a:pt x="1889712" y="1583832"/>
                  <a:pt x="1936412" y="1660149"/>
                  <a:pt x="1907696" y="1573068"/>
                </a:cubicBezTo>
                <a:lnTo>
                  <a:pt x="1970348" y="1483973"/>
                </a:lnTo>
                <a:lnTo>
                  <a:pt x="2375797" y="1469616"/>
                </a:lnTo>
                <a:lnTo>
                  <a:pt x="2475914" y="1181687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FF51D377-9619-4EC4-9265-E9145D65E1BA}"/>
              </a:ext>
            </a:extLst>
          </p:cNvPr>
          <p:cNvSpPr/>
          <p:nvPr/>
        </p:nvSpPr>
        <p:spPr>
          <a:xfrm>
            <a:off x="6288258" y="3930877"/>
            <a:ext cx="2574388" cy="1893148"/>
          </a:xfrm>
          <a:custGeom>
            <a:avLst/>
            <a:gdLst>
              <a:gd name="connsiteX0" fmla="*/ 2335237 w 2574388"/>
              <a:gd name="connsiteY0" fmla="*/ 1893148 h 1893148"/>
              <a:gd name="connsiteX1" fmla="*/ 0 w 2574388"/>
              <a:gd name="connsiteY1" fmla="*/ 697394 h 1893148"/>
              <a:gd name="connsiteX2" fmla="*/ 309490 w 2574388"/>
              <a:gd name="connsiteY2" fmla="*/ 106551 h 1893148"/>
              <a:gd name="connsiteX3" fmla="*/ 562708 w 2574388"/>
              <a:gd name="connsiteY3" fmla="*/ 106551 h 1893148"/>
              <a:gd name="connsiteX4" fmla="*/ 1026942 w 2574388"/>
              <a:gd name="connsiteY4" fmla="*/ 261295 h 1893148"/>
              <a:gd name="connsiteX5" fmla="*/ 1252025 w 2574388"/>
              <a:gd name="connsiteY5" fmla="*/ 134686 h 1893148"/>
              <a:gd name="connsiteX6" fmla="*/ 1505244 w 2574388"/>
              <a:gd name="connsiteY6" fmla="*/ 92483 h 1893148"/>
              <a:gd name="connsiteX7" fmla="*/ 1688124 w 2574388"/>
              <a:gd name="connsiteY7" fmla="*/ 36212 h 1893148"/>
              <a:gd name="connsiteX8" fmla="*/ 1744394 w 2574388"/>
              <a:gd name="connsiteY8" fmla="*/ 22145 h 1893148"/>
              <a:gd name="connsiteX9" fmla="*/ 1842868 w 2574388"/>
              <a:gd name="connsiteY9" fmla="*/ 8077 h 1893148"/>
              <a:gd name="connsiteX10" fmla="*/ 2096087 w 2574388"/>
              <a:gd name="connsiteY10" fmla="*/ 36212 h 1893148"/>
              <a:gd name="connsiteX11" fmla="*/ 2574388 w 2574388"/>
              <a:gd name="connsiteY11" fmla="*/ 1133492 h 1893148"/>
              <a:gd name="connsiteX12" fmla="*/ 2546253 w 2574388"/>
              <a:gd name="connsiteY12" fmla="*/ 1541455 h 1893148"/>
              <a:gd name="connsiteX13" fmla="*/ 2335237 w 2574388"/>
              <a:gd name="connsiteY13" fmla="*/ 1893148 h 1893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574388" h="1893148">
                <a:moveTo>
                  <a:pt x="2335237" y="1893148"/>
                </a:moveTo>
                <a:lnTo>
                  <a:pt x="0" y="697394"/>
                </a:lnTo>
                <a:lnTo>
                  <a:pt x="309490" y="106551"/>
                </a:lnTo>
                <a:lnTo>
                  <a:pt x="562708" y="106551"/>
                </a:lnTo>
                <a:lnTo>
                  <a:pt x="1026942" y="261295"/>
                </a:lnTo>
                <a:lnTo>
                  <a:pt x="1252025" y="134686"/>
                </a:lnTo>
                <a:lnTo>
                  <a:pt x="1505244" y="92483"/>
                </a:lnTo>
                <a:lnTo>
                  <a:pt x="1688124" y="36212"/>
                </a:lnTo>
                <a:cubicBezTo>
                  <a:pt x="1706672" y="30757"/>
                  <a:pt x="1725372" y="25604"/>
                  <a:pt x="1744394" y="22145"/>
                </a:cubicBezTo>
                <a:cubicBezTo>
                  <a:pt x="1777017" y="16214"/>
                  <a:pt x="1810043" y="12766"/>
                  <a:pt x="1842868" y="8077"/>
                </a:cubicBezTo>
                <a:cubicBezTo>
                  <a:pt x="2088639" y="22534"/>
                  <a:pt x="2025551" y="-34319"/>
                  <a:pt x="2096087" y="36212"/>
                </a:cubicBezTo>
                <a:lnTo>
                  <a:pt x="2574388" y="1133492"/>
                </a:lnTo>
                <a:lnTo>
                  <a:pt x="2546253" y="1541455"/>
                </a:lnTo>
                <a:lnTo>
                  <a:pt x="2335237" y="1893148"/>
                </a:lnTo>
                <a:close/>
              </a:path>
            </a:pathLst>
          </a:custGeom>
          <a:pattFill prst="pct20">
            <a:fgClr>
              <a:srgbClr val="00B0F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 Box 460">
            <a:extLst>
              <a:ext uri="{FF2B5EF4-FFF2-40B4-BE49-F238E27FC236}">
                <a16:creationId xmlns:a16="http://schemas.microsoft.com/office/drawing/2014/main" id="{98D8A1CD-0D31-4794-A518-5B58D03FCE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13" y="2121024"/>
            <a:ext cx="859780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All points on the perpendicular bisector are equidistant from A and B.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41EB0D-9F96-4692-98D8-B74AF83A8B2F}"/>
              </a:ext>
            </a:extLst>
          </p:cNvPr>
          <p:cNvSpPr/>
          <p:nvPr/>
        </p:nvSpPr>
        <p:spPr>
          <a:xfrm rot="1587827">
            <a:off x="7360638" y="5248831"/>
            <a:ext cx="182880" cy="18288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6262" name="Text Box 6"/>
          <p:cNvSpPr txBox="1">
            <a:spLocks noChangeArrowheads="1"/>
          </p:cNvSpPr>
          <p:nvPr/>
        </p:nvSpPr>
        <p:spPr bwMode="auto">
          <a:xfrm>
            <a:off x="229723" y="533400"/>
            <a:ext cx="36814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b="1" dirty="0">
                <a:latin typeface="+mn-lt"/>
              </a:rPr>
              <a:t>Perpendicular bisector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50825" y="93102"/>
            <a:ext cx="8229600" cy="4206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Equation of the perpendicular bisector of a line</a:t>
            </a:r>
          </a:p>
        </p:txBody>
      </p:sp>
      <p:sp>
        <p:nvSpPr>
          <p:cNvPr id="36" name="Rectangle 35">
            <a:hlinkClick r:id="rId3"/>
            <a:extLst>
              <a:ext uri="{FF2B5EF4-FFF2-40B4-BE49-F238E27FC236}">
                <a16:creationId xmlns:a16="http://schemas.microsoft.com/office/drawing/2014/main" id="{88E7DC40-E147-4414-9956-70431145886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1E09F0D8-2E03-49C8-A3AD-74BFCF30C31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 Box 460">
            <a:extLst>
              <a:ext uri="{FF2B5EF4-FFF2-40B4-BE49-F238E27FC236}">
                <a16:creationId xmlns:a16="http://schemas.microsoft.com/office/drawing/2014/main" id="{ACF5D3CD-31A7-40F8-B904-69991FC8F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723" y="914400"/>
            <a:ext cx="86493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The perpendicular bisector of a line segment joining two points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4" name="Line 470">
            <a:extLst>
              <a:ext uri="{FF2B5EF4-FFF2-40B4-BE49-F238E27FC236}">
                <a16:creationId xmlns:a16="http://schemas.microsoft.com/office/drawing/2014/main" id="{D6A2E402-1ECD-4A36-A6D8-07A0787A96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82155" y="4271382"/>
            <a:ext cx="990600" cy="200611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5" name="Line 470">
            <a:extLst>
              <a:ext uri="{FF2B5EF4-FFF2-40B4-BE49-F238E27FC236}">
                <a16:creationId xmlns:a16="http://schemas.microsoft.com/office/drawing/2014/main" id="{12FAC563-F126-42F9-9ACE-82B8ACD3CBB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268568" y="4634916"/>
            <a:ext cx="2384427" cy="1200328"/>
          </a:xfrm>
          <a:prstGeom prst="line">
            <a:avLst/>
          </a:prstGeom>
          <a:noFill/>
          <a:ln w="28575">
            <a:solidFill>
              <a:srgbClr val="3366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DC43253-4CCE-4DE8-A210-6F4363BA8940}"/>
              </a:ext>
            </a:extLst>
          </p:cNvPr>
          <p:cNvSpPr txBox="1"/>
          <p:nvPr/>
        </p:nvSpPr>
        <p:spPr>
          <a:xfrm>
            <a:off x="6929755" y="6336268"/>
            <a:ext cx="15887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Comic Sans MS" pitchFamily="66" charset="0"/>
              </a:rPr>
              <a:t>A(</a:t>
            </a:r>
            <a:r>
              <a:rPr lang="en-GB" sz="1800" i="1" dirty="0">
                <a:cs typeface="Times New Roman" panose="02020603050405020304" pitchFamily="18" charset="0"/>
              </a:rPr>
              <a:t>x</a:t>
            </a:r>
            <a:r>
              <a:rPr lang="en-GB" sz="1800" baseline="-25000" dirty="0">
                <a:cs typeface="Times New Roman" panose="02020603050405020304" pitchFamily="18" charset="0"/>
              </a:rPr>
              <a:t>1</a:t>
            </a:r>
            <a:r>
              <a:rPr lang="en-GB" sz="1800" dirty="0">
                <a:cs typeface="Times New Roman" panose="02020603050405020304" pitchFamily="18" charset="0"/>
              </a:rPr>
              <a:t>, </a:t>
            </a:r>
            <a:r>
              <a:rPr lang="en-GB" sz="1800" i="1" dirty="0">
                <a:cs typeface="Times New Roman" panose="02020603050405020304" pitchFamily="18" charset="0"/>
              </a:rPr>
              <a:t>y</a:t>
            </a:r>
            <a:r>
              <a:rPr lang="en-GB" sz="1800" baseline="-25000" dirty="0">
                <a:cs typeface="Times New Roman" panose="02020603050405020304" pitchFamily="18" charset="0"/>
              </a:rPr>
              <a:t>1</a:t>
            </a:r>
            <a:r>
              <a:rPr lang="en-GB" sz="1800" dirty="0">
                <a:latin typeface="Comic Sans MS" pitchFamily="66" charset="0"/>
              </a:rPr>
              <a:t>)</a:t>
            </a:r>
            <a:endParaRPr lang="en-GB" sz="18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64B0C6C-4E27-4373-B116-CDD692B425D4}"/>
              </a:ext>
            </a:extLst>
          </p:cNvPr>
          <p:cNvSpPr txBox="1"/>
          <p:nvPr/>
        </p:nvSpPr>
        <p:spPr>
          <a:xfrm>
            <a:off x="8047547" y="4212612"/>
            <a:ext cx="990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Comic Sans MS" pitchFamily="66" charset="0"/>
              </a:rPr>
              <a:t>B(</a:t>
            </a:r>
            <a:r>
              <a:rPr lang="en-GB" sz="1800" i="1" dirty="0">
                <a:cs typeface="Times New Roman" panose="02020603050405020304" pitchFamily="18" charset="0"/>
              </a:rPr>
              <a:t>x</a:t>
            </a:r>
            <a:r>
              <a:rPr lang="en-GB" sz="1800" baseline="-25000" dirty="0">
                <a:cs typeface="Times New Roman" panose="02020603050405020304" pitchFamily="18" charset="0"/>
              </a:rPr>
              <a:t>2</a:t>
            </a:r>
            <a:r>
              <a:rPr lang="en-GB" sz="1800" dirty="0">
                <a:cs typeface="Times New Roman" panose="02020603050405020304" pitchFamily="18" charset="0"/>
              </a:rPr>
              <a:t>, </a:t>
            </a:r>
            <a:r>
              <a:rPr lang="en-GB" sz="1800" i="1" dirty="0">
                <a:cs typeface="Times New Roman" panose="02020603050405020304" pitchFamily="18" charset="0"/>
              </a:rPr>
              <a:t>y</a:t>
            </a:r>
            <a:r>
              <a:rPr lang="en-GB" sz="1800" baseline="-25000" dirty="0">
                <a:cs typeface="Times New Roman" panose="02020603050405020304" pitchFamily="18" charset="0"/>
              </a:rPr>
              <a:t>2</a:t>
            </a:r>
            <a:r>
              <a:rPr lang="en-GB" sz="1800" dirty="0">
                <a:latin typeface="Comic Sans MS" pitchFamily="66" charset="0"/>
              </a:rPr>
              <a:t>) </a:t>
            </a:r>
            <a:endParaRPr lang="en-GB" sz="1800" dirty="0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5239F114-F12F-4535-977D-1B8EF8AFE0DD}"/>
              </a:ext>
            </a:extLst>
          </p:cNvPr>
          <p:cNvSpPr/>
          <p:nvPr/>
        </p:nvSpPr>
        <p:spPr>
          <a:xfrm>
            <a:off x="7066777" y="6210871"/>
            <a:ext cx="64008" cy="6400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44D7F29B-12FB-4125-AE64-1721AF777ED4}"/>
              </a:ext>
            </a:extLst>
          </p:cNvPr>
          <p:cNvSpPr/>
          <p:nvPr/>
        </p:nvSpPr>
        <p:spPr>
          <a:xfrm>
            <a:off x="8047547" y="4227285"/>
            <a:ext cx="64008" cy="6400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361238A9-97AE-4567-8CE7-747FABE84E05}"/>
              </a:ext>
            </a:extLst>
          </p:cNvPr>
          <p:cNvSpPr/>
          <p:nvPr/>
        </p:nvSpPr>
        <p:spPr>
          <a:xfrm>
            <a:off x="7546911" y="5249819"/>
            <a:ext cx="64008" cy="6400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 Box 460">
            <a:extLst>
              <a:ext uri="{FF2B5EF4-FFF2-40B4-BE49-F238E27FC236}">
                <a16:creationId xmlns:a16="http://schemas.microsoft.com/office/drawing/2014/main" id="{EC4C6E8D-6127-4693-87DA-AA4C567BBD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723" y="1283549"/>
            <a:ext cx="86493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          is the line that passes through the midpoint of the line segment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70" name="Text Box 460">
            <a:extLst>
              <a:ext uri="{FF2B5EF4-FFF2-40B4-BE49-F238E27FC236}">
                <a16:creationId xmlns:a16="http://schemas.microsoft.com/office/drawing/2014/main" id="{7EA37092-C534-4366-8626-E31D2A7D2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6862" y="1654866"/>
            <a:ext cx="45302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and is perpendicular to it.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26" name="Text Box 460">
            <a:extLst>
              <a:ext uri="{FF2B5EF4-FFF2-40B4-BE49-F238E27FC236}">
                <a16:creationId xmlns:a16="http://schemas.microsoft.com/office/drawing/2014/main" id="{BE1AAF47-621B-44C5-9017-832050ED94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354" y="3785226"/>
            <a:ext cx="803197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The perpendicular bisector divides the plane into two regions.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29" name="Text Box 460">
            <a:extLst>
              <a:ext uri="{FF2B5EF4-FFF2-40B4-BE49-F238E27FC236}">
                <a16:creationId xmlns:a16="http://schemas.microsoft.com/office/drawing/2014/main" id="{98E91E44-00AC-45AF-977D-3EE31FAB16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735" y="4581944"/>
            <a:ext cx="543419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On one side of the line are points that are closer to A than to B.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30" name="Text Box 460">
            <a:extLst>
              <a:ext uri="{FF2B5EF4-FFF2-40B4-BE49-F238E27FC236}">
                <a16:creationId xmlns:a16="http://schemas.microsoft.com/office/drawing/2014/main" id="{DD3BF27A-73AF-44CA-A3E9-6CFC87D3D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723" y="5462879"/>
            <a:ext cx="579998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On the other side of the line are points that are closer to B than to A.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45637AB2-9EBE-4EFC-BEB4-1E6558BCA0E9}"/>
              </a:ext>
            </a:extLst>
          </p:cNvPr>
          <p:cNvSpPr/>
          <p:nvPr/>
        </p:nvSpPr>
        <p:spPr>
          <a:xfrm>
            <a:off x="6548552" y="4766405"/>
            <a:ext cx="64008" cy="6400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17EBEB3-7E55-4F4F-8EA2-FE0C674A58C8}"/>
              </a:ext>
            </a:extLst>
          </p:cNvPr>
          <p:cNvCxnSpPr>
            <a:cxnSpLocks/>
            <a:stCxn id="33" idx="4"/>
          </p:cNvCxnSpPr>
          <p:nvPr/>
        </p:nvCxnSpPr>
        <p:spPr>
          <a:xfrm>
            <a:off x="6580556" y="4830413"/>
            <a:ext cx="503477" cy="13979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05889DB0-8DFC-4E57-841C-FE1BCAD96000}"/>
              </a:ext>
            </a:extLst>
          </p:cNvPr>
          <p:cNvCxnSpPr>
            <a:cxnSpLocks/>
            <a:stCxn id="33" idx="7"/>
          </p:cNvCxnSpPr>
          <p:nvPr/>
        </p:nvCxnSpPr>
        <p:spPr>
          <a:xfrm flipV="1">
            <a:off x="6603186" y="4265387"/>
            <a:ext cx="1451861" cy="51039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>
            <a:extLst>
              <a:ext uri="{FF2B5EF4-FFF2-40B4-BE49-F238E27FC236}">
                <a16:creationId xmlns:a16="http://schemas.microsoft.com/office/drawing/2014/main" id="{3AC51455-E41B-45F0-BFB3-FCA8ED447772}"/>
              </a:ext>
            </a:extLst>
          </p:cNvPr>
          <p:cNvSpPr/>
          <p:nvPr/>
        </p:nvSpPr>
        <p:spPr>
          <a:xfrm>
            <a:off x="6863219" y="4923850"/>
            <a:ext cx="64008" cy="6400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7CA23D64-185B-4AF1-AB59-7C8096319118}"/>
              </a:ext>
            </a:extLst>
          </p:cNvPr>
          <p:cNvCxnSpPr>
            <a:cxnSpLocks/>
            <a:stCxn id="39" idx="4"/>
            <a:endCxn id="44" idx="0"/>
          </p:cNvCxnSpPr>
          <p:nvPr/>
        </p:nvCxnSpPr>
        <p:spPr>
          <a:xfrm>
            <a:off x="6895223" y="4987858"/>
            <a:ext cx="186932" cy="12896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4B5AD8DB-2D31-4FA5-8929-8A0A0A1B88FD}"/>
              </a:ext>
            </a:extLst>
          </p:cNvPr>
          <p:cNvCxnSpPr>
            <a:cxnSpLocks/>
            <a:stCxn id="39" idx="7"/>
            <a:endCxn id="64" idx="3"/>
          </p:cNvCxnSpPr>
          <p:nvPr/>
        </p:nvCxnSpPr>
        <p:spPr>
          <a:xfrm flipV="1">
            <a:off x="6917853" y="4281919"/>
            <a:ext cx="1139068" cy="6513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>
            <a:extLst>
              <a:ext uri="{FF2B5EF4-FFF2-40B4-BE49-F238E27FC236}">
                <a16:creationId xmlns:a16="http://schemas.microsoft.com/office/drawing/2014/main" id="{CBBA54AC-F6B5-4792-98BD-7581EDB49E3F}"/>
              </a:ext>
            </a:extLst>
          </p:cNvPr>
          <p:cNvSpPr/>
          <p:nvPr/>
        </p:nvSpPr>
        <p:spPr>
          <a:xfrm>
            <a:off x="8039927" y="5499775"/>
            <a:ext cx="64008" cy="6400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623BA59F-6BB5-41BF-AE9D-5505C14B46C5}"/>
              </a:ext>
            </a:extLst>
          </p:cNvPr>
          <p:cNvCxnSpPr>
            <a:cxnSpLocks/>
            <a:stCxn id="49" idx="3"/>
            <a:endCxn id="61" idx="6"/>
          </p:cNvCxnSpPr>
          <p:nvPr/>
        </p:nvCxnSpPr>
        <p:spPr>
          <a:xfrm flipH="1">
            <a:off x="7130785" y="5554409"/>
            <a:ext cx="918516" cy="68846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98A297B0-F1EB-4A25-88EB-B9AFC4091897}"/>
              </a:ext>
            </a:extLst>
          </p:cNvPr>
          <p:cNvCxnSpPr>
            <a:cxnSpLocks/>
            <a:stCxn id="49" idx="7"/>
            <a:endCxn id="64" idx="4"/>
          </p:cNvCxnSpPr>
          <p:nvPr/>
        </p:nvCxnSpPr>
        <p:spPr>
          <a:xfrm flipH="1" flipV="1">
            <a:off x="8079551" y="4291293"/>
            <a:ext cx="15010" cy="12178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3F5D1588-30A3-4889-8D6B-BF1CC426D348}"/>
              </a:ext>
            </a:extLst>
          </p:cNvPr>
          <p:cNvSpPr txBox="1"/>
          <p:nvPr/>
        </p:nvSpPr>
        <p:spPr>
          <a:xfrm>
            <a:off x="6742352" y="4164985"/>
            <a:ext cx="457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i="1" dirty="0">
                <a:cs typeface="Times New Roman" panose="02020603050405020304" pitchFamily="18" charset="0"/>
              </a:rPr>
              <a:t>d</a:t>
            </a:r>
            <a:r>
              <a:rPr lang="en-GB" sz="2400" baseline="-25000" dirty="0">
                <a:cs typeface="Times New Roman" panose="02020603050405020304" pitchFamily="18" charset="0"/>
              </a:rPr>
              <a:t>1</a:t>
            </a:r>
            <a:endParaRPr lang="en-GB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A070081-0BBD-4CD2-8546-B14ACFE03828}"/>
              </a:ext>
            </a:extLst>
          </p:cNvPr>
          <p:cNvSpPr txBox="1"/>
          <p:nvPr/>
        </p:nvSpPr>
        <p:spPr>
          <a:xfrm>
            <a:off x="6348558" y="5102118"/>
            <a:ext cx="457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i="1" dirty="0">
                <a:cs typeface="Times New Roman" panose="02020603050405020304" pitchFamily="18" charset="0"/>
              </a:rPr>
              <a:t>d</a:t>
            </a:r>
            <a:r>
              <a:rPr lang="en-GB" sz="2400" baseline="-25000" dirty="0">
                <a:cs typeface="Times New Roman" panose="02020603050405020304" pitchFamily="18" charset="0"/>
              </a:rPr>
              <a:t>1</a:t>
            </a:r>
            <a:endParaRPr lang="en-GB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1C2508C-9A65-42DB-817C-37BDA689A4C5}"/>
              </a:ext>
            </a:extLst>
          </p:cNvPr>
          <p:cNvSpPr txBox="1"/>
          <p:nvPr/>
        </p:nvSpPr>
        <p:spPr>
          <a:xfrm>
            <a:off x="7186071" y="4565649"/>
            <a:ext cx="457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i="1" dirty="0">
                <a:cs typeface="Times New Roman" panose="02020603050405020304" pitchFamily="18" charset="0"/>
              </a:rPr>
              <a:t>d</a:t>
            </a:r>
            <a:r>
              <a:rPr lang="en-GB" sz="2400" baseline="-25000" dirty="0">
                <a:cs typeface="Times New Roman" panose="02020603050405020304" pitchFamily="18" charset="0"/>
              </a:rPr>
              <a:t>2</a:t>
            </a:r>
            <a:endParaRPr lang="en-GB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7F6F975-2757-433C-9E15-F40F3B3B0CB8}"/>
              </a:ext>
            </a:extLst>
          </p:cNvPr>
          <p:cNvSpPr txBox="1"/>
          <p:nvPr/>
        </p:nvSpPr>
        <p:spPr>
          <a:xfrm>
            <a:off x="6898787" y="5216574"/>
            <a:ext cx="457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i="1" dirty="0">
                <a:cs typeface="Times New Roman" panose="02020603050405020304" pitchFamily="18" charset="0"/>
              </a:rPr>
              <a:t>d</a:t>
            </a:r>
            <a:r>
              <a:rPr lang="en-GB" sz="2400" baseline="-25000" dirty="0">
                <a:cs typeface="Times New Roman" panose="02020603050405020304" pitchFamily="18" charset="0"/>
              </a:rPr>
              <a:t>2</a:t>
            </a:r>
            <a:endParaRPr lang="en-GB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410B823-494B-4BAE-B578-D8D168FAEFF1}"/>
              </a:ext>
            </a:extLst>
          </p:cNvPr>
          <p:cNvSpPr txBox="1"/>
          <p:nvPr/>
        </p:nvSpPr>
        <p:spPr>
          <a:xfrm>
            <a:off x="8011928" y="4681451"/>
            <a:ext cx="457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i="1" dirty="0">
                <a:cs typeface="Times New Roman" panose="02020603050405020304" pitchFamily="18" charset="0"/>
              </a:rPr>
              <a:t>d</a:t>
            </a:r>
            <a:r>
              <a:rPr lang="en-GB" sz="2400" baseline="-25000" dirty="0">
                <a:cs typeface="Times New Roman" panose="02020603050405020304" pitchFamily="18" charset="0"/>
              </a:rPr>
              <a:t>3</a:t>
            </a:r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D8371C6-C697-402F-98B8-84040CFCFA2C}"/>
              </a:ext>
            </a:extLst>
          </p:cNvPr>
          <p:cNvSpPr txBox="1"/>
          <p:nvPr/>
        </p:nvSpPr>
        <p:spPr>
          <a:xfrm>
            <a:off x="7642999" y="5591504"/>
            <a:ext cx="457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i="1" dirty="0">
                <a:cs typeface="Times New Roman" panose="02020603050405020304" pitchFamily="18" charset="0"/>
              </a:rPr>
              <a:t>d</a:t>
            </a:r>
            <a:r>
              <a:rPr lang="en-GB" sz="2400" baseline="-25000" dirty="0">
                <a:cs typeface="Times New Roman" panose="02020603050405020304" pitchFamily="18" charset="0"/>
              </a:rPr>
              <a:t>3</a:t>
            </a:r>
            <a:endParaRPr lang="en-GB" dirty="0"/>
          </a:p>
        </p:txBody>
      </p:sp>
      <p:sp>
        <p:nvSpPr>
          <p:cNvPr id="63" name="Text Box 460">
            <a:extLst>
              <a:ext uri="{FF2B5EF4-FFF2-40B4-BE49-F238E27FC236}">
                <a16:creationId xmlns:a16="http://schemas.microsoft.com/office/drawing/2014/main" id="{3502AFA0-D688-460D-B225-4D7C798BB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98" y="2930962"/>
            <a:ext cx="859780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The shortest distance from a point to a straight line is the perpendicular distance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C35DD31-D1EE-4D9D-97D7-E9972261A58B}"/>
              </a:ext>
            </a:extLst>
          </p:cNvPr>
          <p:cNvSpPr txBox="1"/>
          <p:nvPr/>
        </p:nvSpPr>
        <p:spPr>
          <a:xfrm>
            <a:off x="7680082" y="4727001"/>
            <a:ext cx="457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i="1" dirty="0">
                <a:cs typeface="Times New Roman" panose="02020603050405020304" pitchFamily="18" charset="0"/>
              </a:rPr>
              <a:t>d</a:t>
            </a:r>
            <a:endParaRPr lang="en-GB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4C36B7E-1C1E-4625-B9F7-61C8420014A3}"/>
              </a:ext>
            </a:extLst>
          </p:cNvPr>
          <p:cNvSpPr txBox="1"/>
          <p:nvPr/>
        </p:nvSpPr>
        <p:spPr>
          <a:xfrm>
            <a:off x="7337691" y="5409062"/>
            <a:ext cx="457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i="1" dirty="0">
                <a:cs typeface="Times New Roman" panose="02020603050405020304" pitchFamily="18" charset="0"/>
              </a:rPr>
              <a:t>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8246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71" grpId="0"/>
      <p:bldP spid="7" grpId="1" animBg="1"/>
      <p:bldP spid="44" grpId="1" animBg="1"/>
      <p:bldP spid="68" grpId="1" animBg="1"/>
      <p:bldP spid="26" grpId="0"/>
      <p:bldP spid="29" grpId="0"/>
      <p:bldP spid="30" grpId="0"/>
      <p:bldP spid="33" grpId="0" animBg="1"/>
      <p:bldP spid="33" grpId="1" animBg="1"/>
      <p:bldP spid="39" grpId="0" animBg="1"/>
      <p:bldP spid="39" grpId="1" animBg="1"/>
      <p:bldP spid="49" grpId="0" animBg="1"/>
      <p:bldP spid="49" grpId="1" animBg="1"/>
      <p:bldP spid="54" grpId="0"/>
      <p:bldP spid="54" grpId="1"/>
      <p:bldP spid="55" grpId="0"/>
      <p:bldP spid="55" grpId="1"/>
      <p:bldP spid="56" grpId="0"/>
      <p:bldP spid="56" grpId="1"/>
      <p:bldP spid="58" grpId="0"/>
      <p:bldP spid="58" grpId="1"/>
      <p:bldP spid="59" grpId="0"/>
      <p:bldP spid="59" grpId="1"/>
      <p:bldP spid="62" grpId="0"/>
      <p:bldP spid="62" grpId="1"/>
      <p:bldP spid="63" grpId="0"/>
      <p:bldP spid="65" grpId="0"/>
      <p:bldP spid="65" grpId="1"/>
      <p:bldP spid="66" grpId="0"/>
      <p:bldP spid="6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62" name="Text Box 6"/>
          <p:cNvSpPr txBox="1">
            <a:spLocks noChangeArrowheads="1"/>
          </p:cNvSpPr>
          <p:nvPr/>
        </p:nvSpPr>
        <p:spPr bwMode="auto">
          <a:xfrm>
            <a:off x="289027" y="381000"/>
            <a:ext cx="18467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Example 1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47655" y="849654"/>
            <a:ext cx="8229600" cy="886653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r>
              <a:rPr lang="en-GB" sz="2400" dirty="0">
                <a:latin typeface="+mn-lt"/>
              </a:rPr>
              <a:t>Find the equation of the perpendicular bisector of the line segment whose endpoints are A</a:t>
            </a:r>
            <a:r>
              <a:rPr lang="en-GB" dirty="0">
                <a:latin typeface="+mn-lt"/>
              </a:rPr>
              <a:t>(1, </a:t>
            </a:r>
            <a:r>
              <a:rPr lang="en-GB" dirty="0"/>
              <a:t>–</a:t>
            </a:r>
            <a:r>
              <a:rPr lang="en-GB" sz="2400" dirty="0">
                <a:latin typeface="+mn-lt"/>
              </a:rPr>
              <a:t>1) and B</a:t>
            </a:r>
            <a:r>
              <a:rPr lang="en-GB" dirty="0">
                <a:latin typeface="+mn-lt"/>
              </a:rPr>
              <a:t>(5, </a:t>
            </a:r>
            <a:r>
              <a:rPr lang="en-GB" dirty="0"/>
              <a:t>–</a:t>
            </a:r>
            <a:r>
              <a:rPr lang="en-GB" sz="2400" dirty="0">
                <a:latin typeface="+mn-lt"/>
              </a:rPr>
              <a:t>3) </a:t>
            </a:r>
            <a:r>
              <a:rPr lang="en-GB" dirty="0">
                <a:latin typeface="+mn-lt"/>
              </a:rPr>
              <a:t>.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50825" y="93102"/>
            <a:ext cx="8229600" cy="4206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Perpendicular bisector of a line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17CF4401-591A-4BA3-B3C5-4AC40F9C18EE}"/>
              </a:ext>
            </a:extLst>
          </p:cNvPr>
          <p:cNvSpPr/>
          <p:nvPr/>
        </p:nvSpPr>
        <p:spPr>
          <a:xfrm>
            <a:off x="274790" y="1787986"/>
            <a:ext cx="39649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Finding the midpoint [AB]</a:t>
            </a:r>
          </a:p>
        </p:txBody>
      </p:sp>
      <p:sp>
        <p:nvSpPr>
          <p:cNvPr id="36" name="Rectangle 35">
            <a:hlinkClick r:id="rId3"/>
            <a:extLst>
              <a:ext uri="{FF2B5EF4-FFF2-40B4-BE49-F238E27FC236}">
                <a16:creationId xmlns:a16="http://schemas.microsoft.com/office/drawing/2014/main" id="{88E7DC40-E147-4414-9956-70431145886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1E09F0D8-2E03-49C8-A3AD-74BFCF30C31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7F2B69D-5F19-426E-8AA3-E4B3DC891923}"/>
              </a:ext>
            </a:extLst>
          </p:cNvPr>
          <p:cNvSpPr/>
          <p:nvPr/>
        </p:nvSpPr>
        <p:spPr>
          <a:xfrm>
            <a:off x="513635" y="4696784"/>
            <a:ext cx="2137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Substituting</a:t>
            </a:r>
            <a:endParaRPr lang="en-GB" sz="2400" dirty="0">
              <a:latin typeface="+mn-lt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33E940D1-EE65-4285-B097-7B07A6D3092C}"/>
              </a:ext>
            </a:extLst>
          </p:cNvPr>
          <p:cNvSpPr/>
          <p:nvPr/>
        </p:nvSpPr>
        <p:spPr>
          <a:xfrm>
            <a:off x="5623560" y="1645920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6600"/>
                </a:solidFill>
              </a:rPr>
              <a:t>x</a:t>
            </a:r>
            <a:r>
              <a:rPr lang="en-GB" sz="1800" i="1" baseline="-25000" dirty="0">
                <a:solidFill>
                  <a:srgbClr val="FF6600"/>
                </a:solidFill>
              </a:rPr>
              <a:t>1</a:t>
            </a:r>
            <a:endParaRPr lang="en-US" sz="1800" dirty="0">
              <a:solidFill>
                <a:srgbClr val="FF6600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6A2D5B7B-E0AC-48C6-B6E2-32B521D0C481}"/>
              </a:ext>
            </a:extLst>
          </p:cNvPr>
          <p:cNvSpPr/>
          <p:nvPr/>
        </p:nvSpPr>
        <p:spPr>
          <a:xfrm>
            <a:off x="6035040" y="1645920"/>
            <a:ext cx="5112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00CC"/>
                </a:solidFill>
              </a:rPr>
              <a:t>y</a:t>
            </a:r>
            <a:r>
              <a:rPr lang="en-GB" sz="1800" i="1" baseline="-25000" dirty="0">
                <a:solidFill>
                  <a:srgbClr val="0000CC"/>
                </a:solidFill>
              </a:rPr>
              <a:t>1</a:t>
            </a:r>
            <a:endParaRPr lang="en-US" sz="1800" dirty="0">
              <a:solidFill>
                <a:srgbClr val="0000CC"/>
              </a:solidFill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E86AF863-0BA7-4EC6-84C0-2FF9EF3BE6DB}"/>
              </a:ext>
            </a:extLst>
          </p:cNvPr>
          <p:cNvSpPr/>
          <p:nvPr/>
        </p:nvSpPr>
        <p:spPr>
          <a:xfrm>
            <a:off x="7360920" y="1649487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6600"/>
                </a:solidFill>
              </a:rPr>
              <a:t>x</a:t>
            </a:r>
            <a:r>
              <a:rPr lang="en-GB" sz="1800" i="1" baseline="-25000" dirty="0">
                <a:solidFill>
                  <a:srgbClr val="FF6600"/>
                </a:solidFill>
              </a:rPr>
              <a:t>2</a:t>
            </a:r>
            <a:endParaRPr lang="en-US" sz="1800" dirty="0">
              <a:solidFill>
                <a:srgbClr val="FF6600"/>
              </a:solidFill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52BFA9F1-1140-464B-A142-00A53F4003F6}"/>
              </a:ext>
            </a:extLst>
          </p:cNvPr>
          <p:cNvSpPr/>
          <p:nvPr/>
        </p:nvSpPr>
        <p:spPr>
          <a:xfrm>
            <a:off x="7772400" y="1645920"/>
            <a:ext cx="5287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00CC"/>
                </a:solidFill>
              </a:rPr>
              <a:t>y</a:t>
            </a:r>
            <a:r>
              <a:rPr lang="en-GB" sz="1800" i="1" baseline="-25000" dirty="0">
                <a:solidFill>
                  <a:srgbClr val="0000CC"/>
                </a:solidFill>
              </a:rPr>
              <a:t>2</a:t>
            </a:r>
            <a:endParaRPr lang="en-US" sz="1800" dirty="0">
              <a:solidFill>
                <a:srgbClr val="0000CC"/>
              </a:solidFill>
            </a:endParaRPr>
          </a:p>
        </p:txBody>
      </p:sp>
      <p:sp>
        <p:nvSpPr>
          <p:cNvPr id="72" name="Text Box 9">
            <a:extLst>
              <a:ext uri="{FF2B5EF4-FFF2-40B4-BE49-F238E27FC236}">
                <a16:creationId xmlns:a16="http://schemas.microsoft.com/office/drawing/2014/main" id="{655941A5-12FA-4A46-891D-0607B4E52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6737" y="4517133"/>
            <a:ext cx="11430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600" b="1" dirty="0"/>
              <a:t>(</a:t>
            </a:r>
            <a:r>
              <a:rPr lang="en-GB" b="1" i="1" dirty="0"/>
              <a:t>x</a:t>
            </a:r>
            <a:r>
              <a:rPr lang="en-GB" b="1" dirty="0"/>
              <a:t> </a:t>
            </a:r>
            <a:r>
              <a:rPr lang="en-GB" b="1" dirty="0">
                <a:cs typeface="Times New Roman" panose="02020603050405020304" pitchFamily="18" charset="0"/>
              </a:rPr>
              <a:t>–   </a:t>
            </a:r>
            <a:r>
              <a:rPr lang="en-GB" sz="3600" b="1" dirty="0"/>
              <a:t>)</a:t>
            </a:r>
            <a:endParaRPr lang="en-GB" sz="3600" b="1" baseline="-25000" dirty="0"/>
          </a:p>
        </p:txBody>
      </p:sp>
      <p:sp>
        <p:nvSpPr>
          <p:cNvPr id="74" name="Text Box 9">
            <a:extLst>
              <a:ext uri="{FF2B5EF4-FFF2-40B4-BE49-F238E27FC236}">
                <a16:creationId xmlns:a16="http://schemas.microsoft.com/office/drawing/2014/main" id="{052925AB-F0D0-4B92-A73A-8D069CCDD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9795" y="4676197"/>
            <a:ext cx="4496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b="1" i="1" dirty="0"/>
              <a:t>y</a:t>
            </a:r>
            <a:endParaRPr lang="en-GB" sz="3600" b="1" baseline="-25000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41C57D94-BD3F-4CAC-A05B-65BA23DF4401}"/>
              </a:ext>
            </a:extLst>
          </p:cNvPr>
          <p:cNvSpPr txBox="1"/>
          <p:nvPr/>
        </p:nvSpPr>
        <p:spPr>
          <a:xfrm>
            <a:off x="2725911" y="4696387"/>
            <a:ext cx="3790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–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53D52578-6A92-4FB5-8293-C0E29332F54A}"/>
              </a:ext>
            </a:extLst>
          </p:cNvPr>
          <p:cNvSpPr txBox="1"/>
          <p:nvPr/>
        </p:nvSpPr>
        <p:spPr>
          <a:xfrm>
            <a:off x="2969455" y="4670526"/>
            <a:ext cx="77042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000CC"/>
                </a:solidFill>
              </a:rPr>
              <a:t>(–</a:t>
            </a:r>
            <a:r>
              <a:rPr lang="en-GB" dirty="0">
                <a:solidFill>
                  <a:srgbClr val="0000CC"/>
                </a:solidFill>
                <a:latin typeface="+mn-lt"/>
              </a:rPr>
              <a:t>2)</a:t>
            </a:r>
            <a:endParaRPr lang="en-GB" dirty="0">
              <a:solidFill>
                <a:srgbClr val="0000CC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24035A93-30B8-48B4-BC7C-D4E4B3FC8BE5}"/>
              </a:ext>
            </a:extLst>
          </p:cNvPr>
          <p:cNvSpPr txBox="1"/>
          <p:nvPr/>
        </p:nvSpPr>
        <p:spPr>
          <a:xfrm>
            <a:off x="3696196" y="4695402"/>
            <a:ext cx="3790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4A832D36-0DDD-4E98-84B9-DA976B619B9C}"/>
              </a:ext>
            </a:extLst>
          </p:cNvPr>
          <p:cNvSpPr txBox="1"/>
          <p:nvPr/>
        </p:nvSpPr>
        <p:spPr>
          <a:xfrm>
            <a:off x="4154215" y="4672091"/>
            <a:ext cx="5382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2</a:t>
            </a:r>
            <a:endParaRPr lang="en-GB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7BD9A054-47D4-4212-BFBB-696F758079E8}"/>
              </a:ext>
            </a:extLst>
          </p:cNvPr>
          <p:cNvSpPr txBox="1"/>
          <p:nvPr/>
        </p:nvSpPr>
        <p:spPr>
          <a:xfrm>
            <a:off x="5044744" y="4670526"/>
            <a:ext cx="5382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+mn-lt"/>
              </a:rPr>
              <a:t>3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97" name="Text Box 9">
            <a:extLst>
              <a:ext uri="{FF2B5EF4-FFF2-40B4-BE49-F238E27FC236}">
                <a16:creationId xmlns:a16="http://schemas.microsoft.com/office/drawing/2014/main" id="{5794E9B2-1EF1-40DF-8EB3-188B80DE7C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9331" y="5130251"/>
            <a:ext cx="4496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b="1" i="1" dirty="0"/>
              <a:t>y</a:t>
            </a:r>
            <a:endParaRPr lang="en-GB" sz="3600" b="1" baseline="-25000" dirty="0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D361002F-2D5D-4944-A710-4DA3312F001E}"/>
              </a:ext>
            </a:extLst>
          </p:cNvPr>
          <p:cNvSpPr txBox="1"/>
          <p:nvPr/>
        </p:nvSpPr>
        <p:spPr>
          <a:xfrm>
            <a:off x="3115447" y="5150441"/>
            <a:ext cx="3790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+</a:t>
            </a:r>
            <a:endParaRPr lang="en-GB" dirty="0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9403061E-B168-494A-A1A5-9A9DB6646623}"/>
              </a:ext>
            </a:extLst>
          </p:cNvPr>
          <p:cNvSpPr txBox="1"/>
          <p:nvPr/>
        </p:nvSpPr>
        <p:spPr>
          <a:xfrm>
            <a:off x="3358992" y="5124580"/>
            <a:ext cx="3815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000CC"/>
                </a:solidFill>
                <a:latin typeface="+mn-lt"/>
              </a:rPr>
              <a:t>2</a:t>
            </a:r>
            <a:endParaRPr lang="en-GB" dirty="0">
              <a:solidFill>
                <a:srgbClr val="0000CC"/>
              </a:solidFill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44D237A5-10E7-4B62-B6C2-B9BA0647D274}"/>
              </a:ext>
            </a:extLst>
          </p:cNvPr>
          <p:cNvSpPr txBox="1"/>
          <p:nvPr/>
        </p:nvSpPr>
        <p:spPr>
          <a:xfrm>
            <a:off x="3720236" y="5091100"/>
            <a:ext cx="3790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5C961E2B-8521-4AA0-B8C4-4A82E4F0DC15}"/>
              </a:ext>
            </a:extLst>
          </p:cNvPr>
          <p:cNvSpPr txBox="1"/>
          <p:nvPr/>
        </p:nvSpPr>
        <p:spPr>
          <a:xfrm>
            <a:off x="4178255" y="5067789"/>
            <a:ext cx="7052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2</a:t>
            </a:r>
            <a:r>
              <a:rPr lang="en-GB" b="1" i="1" dirty="0"/>
              <a:t>x</a:t>
            </a:r>
            <a:endParaRPr lang="en-GB" dirty="0">
              <a:solidFill>
                <a:srgbClr val="0000CC"/>
              </a:solidFill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C76230DA-E655-48D9-A6ED-4CF0D56D7142}"/>
              </a:ext>
            </a:extLst>
          </p:cNvPr>
          <p:cNvSpPr txBox="1"/>
          <p:nvPr/>
        </p:nvSpPr>
        <p:spPr>
          <a:xfrm>
            <a:off x="4719928" y="5066224"/>
            <a:ext cx="723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– </a:t>
            </a:r>
            <a:r>
              <a:rPr lang="en-GB" dirty="0">
                <a:solidFill>
                  <a:srgbClr val="FF0000"/>
                </a:solidFill>
                <a:latin typeface="+mn-lt"/>
              </a:rPr>
              <a:t>6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03" name="Text Box 9">
            <a:extLst>
              <a:ext uri="{FF2B5EF4-FFF2-40B4-BE49-F238E27FC236}">
                <a16:creationId xmlns:a16="http://schemas.microsoft.com/office/drawing/2014/main" id="{98D69F38-DCDE-4855-9007-3F9EED73A0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1174" y="5490973"/>
            <a:ext cx="4496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b="1" i="1" dirty="0"/>
              <a:t>y</a:t>
            </a:r>
            <a:endParaRPr lang="en-GB" sz="3600" b="1" baseline="-25000" dirty="0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8736DCCE-982C-483C-8B89-8F66C3C9D6C6}"/>
              </a:ext>
            </a:extLst>
          </p:cNvPr>
          <p:cNvSpPr txBox="1"/>
          <p:nvPr/>
        </p:nvSpPr>
        <p:spPr>
          <a:xfrm>
            <a:off x="3655587" y="5509076"/>
            <a:ext cx="3790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532106F6-988A-4694-A9F4-08A17F157A3D}"/>
              </a:ext>
            </a:extLst>
          </p:cNvPr>
          <p:cNvSpPr txBox="1"/>
          <p:nvPr/>
        </p:nvSpPr>
        <p:spPr>
          <a:xfrm>
            <a:off x="4113606" y="5485765"/>
            <a:ext cx="7052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2</a:t>
            </a:r>
            <a:r>
              <a:rPr lang="en-GB" b="1" i="1" dirty="0"/>
              <a:t>x</a:t>
            </a:r>
            <a:endParaRPr lang="en-GB" dirty="0">
              <a:solidFill>
                <a:srgbClr val="0000CC"/>
              </a:solidFill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F374D763-DEB9-49C3-937B-9BF18498AE07}"/>
              </a:ext>
            </a:extLst>
          </p:cNvPr>
          <p:cNvSpPr txBox="1"/>
          <p:nvPr/>
        </p:nvSpPr>
        <p:spPr>
          <a:xfrm>
            <a:off x="4655279" y="5484200"/>
            <a:ext cx="723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– </a:t>
            </a:r>
            <a:r>
              <a:rPr lang="en-GB" dirty="0">
                <a:latin typeface="+mn-lt"/>
              </a:rPr>
              <a:t>8</a:t>
            </a:r>
            <a:endParaRPr lang="en-GB" dirty="0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14205BBE-26E6-4ED4-8C90-E2D5A3195A4D}"/>
              </a:ext>
            </a:extLst>
          </p:cNvPr>
          <p:cNvSpPr/>
          <p:nvPr/>
        </p:nvSpPr>
        <p:spPr>
          <a:xfrm>
            <a:off x="269917" y="5892513"/>
            <a:ext cx="84480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The equation of the perpendicular bisector of AB is</a:t>
            </a:r>
          </a:p>
        </p:txBody>
      </p:sp>
      <p:sp>
        <p:nvSpPr>
          <p:cNvPr id="110" name="Text Box 9">
            <a:extLst>
              <a:ext uri="{FF2B5EF4-FFF2-40B4-BE49-F238E27FC236}">
                <a16:creationId xmlns:a16="http://schemas.microsoft.com/office/drawing/2014/main" id="{A0C688BC-5DE5-4B48-9A0A-01CC7DDCD6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2918" y="6236773"/>
            <a:ext cx="26204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b="1" i="1" dirty="0"/>
              <a:t>y = </a:t>
            </a:r>
            <a:r>
              <a:rPr lang="en-GB" b="1" dirty="0"/>
              <a:t>2</a:t>
            </a:r>
            <a:r>
              <a:rPr lang="en-GB" b="1" i="1" dirty="0"/>
              <a:t>x</a:t>
            </a:r>
            <a:r>
              <a:rPr lang="en-GB" b="1" i="1" dirty="0">
                <a:cs typeface="Times New Roman" panose="02020603050405020304" pitchFamily="18" charset="0"/>
              </a:rPr>
              <a:t> – </a:t>
            </a:r>
            <a:r>
              <a:rPr lang="en-GB" b="1" dirty="0"/>
              <a:t>8</a:t>
            </a:r>
            <a:endParaRPr lang="en-GB" sz="3600" b="1" baseline="-25000" dirty="0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5ED87FAA-5F0C-5A71-0FDF-D8E1ADB4CE7B}"/>
              </a:ext>
            </a:extLst>
          </p:cNvPr>
          <p:cNvSpPr/>
          <p:nvPr/>
        </p:nvSpPr>
        <p:spPr>
          <a:xfrm>
            <a:off x="9693979" y="287805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9">
                <a:extLst>
                  <a:ext uri="{FF2B5EF4-FFF2-40B4-BE49-F238E27FC236}">
                    <a16:creationId xmlns:a16="http://schemas.microsoft.com/office/drawing/2014/main" id="{2D9E0FDB-8B83-4D71-D931-D960FC2F3A6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5800" y="2082064"/>
                <a:ext cx="2920313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b="1" i="1" dirty="0"/>
                  <a:t>MP</a:t>
                </a:r>
                <a:r>
                  <a:rPr lang="en-GB" b="1" dirty="0"/>
                  <a:t> = </a:t>
                </a:r>
                <a:r>
                  <a:rPr lang="en-GB" sz="3600" dirty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200" b="1" dirty="0"/>
                  <a:t> , </a:t>
                </a:r>
                <a:r>
                  <a:rPr lang="en-GB" sz="2200" b="1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GB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3600" dirty="0"/>
                  <a:t>)</a:t>
                </a:r>
                <a:endParaRPr lang="en-GB" baseline="-25000" dirty="0"/>
              </a:p>
            </p:txBody>
          </p:sp>
        </mc:Choice>
        <mc:Fallback xmlns="">
          <p:sp>
            <p:nvSpPr>
              <p:cNvPr id="4" name="Text Box 9">
                <a:extLst>
                  <a:ext uri="{FF2B5EF4-FFF2-40B4-BE49-F238E27FC236}">
                    <a16:creationId xmlns:a16="http://schemas.microsoft.com/office/drawing/2014/main" id="{2D9E0FDB-8B83-4D71-D931-D960FC2F3A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2082064"/>
                <a:ext cx="2920313" cy="646331"/>
              </a:xfrm>
              <a:prstGeom prst="rect">
                <a:avLst/>
              </a:prstGeom>
              <a:blipFill>
                <a:blip r:embed="rId4"/>
                <a:stretch>
                  <a:fillRect l="-3340" t="-19811" r="-835" b="-3018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9">
                <a:extLst>
                  <a:ext uri="{FF2B5EF4-FFF2-40B4-BE49-F238E27FC236}">
                    <a16:creationId xmlns:a16="http://schemas.microsoft.com/office/drawing/2014/main" id="{8C0BDAA7-CF16-3DAD-D0C1-2FB45014D5F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33860" y="2657076"/>
                <a:ext cx="2199989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b="1" dirty="0"/>
                  <a:t>= </a:t>
                </a:r>
                <a:r>
                  <a:rPr lang="en-GB" sz="3600" dirty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+5</m:t>
                        </m:r>
                      </m:num>
                      <m:den>
                        <m: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200" b="1" dirty="0"/>
                  <a:t> , </a:t>
                </a:r>
                <a:r>
                  <a:rPr lang="en-GB" sz="2200" b="1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−1−3</m:t>
                        </m:r>
                      </m:num>
                      <m:den>
                        <m:r>
                          <a:rPr lang="en-GB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3600" dirty="0"/>
                  <a:t>)</a:t>
                </a:r>
                <a:endParaRPr lang="en-GB" baseline="-25000" dirty="0"/>
              </a:p>
            </p:txBody>
          </p:sp>
        </mc:Choice>
        <mc:Fallback xmlns="">
          <p:sp>
            <p:nvSpPr>
              <p:cNvPr id="5" name="Text Box 9">
                <a:extLst>
                  <a:ext uri="{FF2B5EF4-FFF2-40B4-BE49-F238E27FC236}">
                    <a16:creationId xmlns:a16="http://schemas.microsoft.com/office/drawing/2014/main" id="{8C0BDAA7-CF16-3DAD-D0C1-2FB45014D5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33860" y="2657076"/>
                <a:ext cx="2199989" cy="646331"/>
              </a:xfrm>
              <a:prstGeom prst="rect">
                <a:avLst/>
              </a:prstGeom>
              <a:blipFill>
                <a:blip r:embed="rId5"/>
                <a:stretch>
                  <a:fillRect l="-4155" t="-19811" b="-3018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9">
                <a:extLst>
                  <a:ext uri="{FF2B5EF4-FFF2-40B4-BE49-F238E27FC236}">
                    <a16:creationId xmlns:a16="http://schemas.microsoft.com/office/drawing/2014/main" id="{A707A2EE-F211-9381-4C3A-1160C3C40D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57699" y="3155260"/>
                <a:ext cx="1962114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b="1" dirty="0"/>
                  <a:t>= </a:t>
                </a:r>
                <a:r>
                  <a:rPr lang="en-GB" sz="3600" dirty="0"/>
                  <a:t>(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en-GB" b="1" dirty="0"/>
                  <a:t>, </a:t>
                </a:r>
                <a:r>
                  <a:rPr lang="en-GB" b="1" dirty="0">
                    <a:solidFill>
                      <a:srgbClr val="0000CC"/>
                    </a:solidFill>
                    <a:cs typeface="Times New Roman" panose="02020603050405020304" pitchFamily="18" charset="0"/>
                  </a:rPr>
                  <a:t>–</a:t>
                </a:r>
                <a:r>
                  <a:rPr lang="en-GB" b="1" dirty="0">
                    <a:solidFill>
                      <a:srgbClr val="0000CC"/>
                    </a:solidFill>
                  </a:rPr>
                  <a:t>2</a:t>
                </a:r>
                <a:r>
                  <a:rPr lang="en-GB" sz="3600" dirty="0"/>
                  <a:t>)</a:t>
                </a:r>
                <a:endParaRPr lang="en-GB" baseline="-25000" dirty="0"/>
              </a:p>
            </p:txBody>
          </p:sp>
        </mc:Choice>
        <mc:Fallback xmlns="">
          <p:sp>
            <p:nvSpPr>
              <p:cNvPr id="6" name="Text Box 9">
                <a:extLst>
                  <a:ext uri="{FF2B5EF4-FFF2-40B4-BE49-F238E27FC236}">
                    <a16:creationId xmlns:a16="http://schemas.microsoft.com/office/drawing/2014/main" id="{A707A2EE-F211-9381-4C3A-1160C3C40D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57699" y="3155260"/>
                <a:ext cx="1962114" cy="646331"/>
              </a:xfrm>
              <a:prstGeom prst="rect">
                <a:avLst/>
              </a:prstGeom>
              <a:blipFill>
                <a:blip r:embed="rId6"/>
                <a:stretch>
                  <a:fillRect l="-4658" t="-16038" b="-3396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FCEEC9B2-303A-6836-437B-0B785147F079}"/>
              </a:ext>
            </a:extLst>
          </p:cNvPr>
          <p:cNvSpPr/>
          <p:nvPr/>
        </p:nvSpPr>
        <p:spPr>
          <a:xfrm>
            <a:off x="4683575" y="2002721"/>
            <a:ext cx="35512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Finding the gradient [AB]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30B607B-858D-FDAF-38E2-786B615755D5}"/>
              </a:ext>
            </a:extLst>
          </p:cNvPr>
          <p:cNvSpPr/>
          <p:nvPr/>
        </p:nvSpPr>
        <p:spPr>
          <a:xfrm>
            <a:off x="2994989" y="3500613"/>
            <a:ext cx="572299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The gradient of the perpendicular to [AB]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9">
                <a:extLst>
                  <a:ext uri="{FF2B5EF4-FFF2-40B4-BE49-F238E27FC236}">
                    <a16:creationId xmlns:a16="http://schemas.microsoft.com/office/drawing/2014/main" id="{10B1549E-4869-BF2B-5C68-95DBECF7EB4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71869" y="2440422"/>
                <a:ext cx="1312226" cy="5855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200" b="1" i="1" dirty="0"/>
                  <a:t>m </a:t>
                </a:r>
                <a:r>
                  <a:rPr lang="en-GB" sz="2200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sz="2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en-GB" sz="2200" baseline="-25000" dirty="0"/>
              </a:p>
            </p:txBody>
          </p:sp>
        </mc:Choice>
        <mc:Fallback xmlns="">
          <p:sp>
            <p:nvSpPr>
              <p:cNvPr id="9" name="Text Box 9">
                <a:extLst>
                  <a:ext uri="{FF2B5EF4-FFF2-40B4-BE49-F238E27FC236}">
                    <a16:creationId xmlns:a16="http://schemas.microsoft.com/office/drawing/2014/main" id="{10B1549E-4869-BF2B-5C68-95DBECF7EB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71869" y="2440422"/>
                <a:ext cx="1312226" cy="585545"/>
              </a:xfrm>
              <a:prstGeom prst="rect">
                <a:avLst/>
              </a:prstGeom>
              <a:blipFill>
                <a:blip r:embed="rId7"/>
                <a:stretch>
                  <a:fillRect l="-6047" b="-104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 Box 9">
            <a:extLst>
              <a:ext uri="{FF2B5EF4-FFF2-40B4-BE49-F238E27FC236}">
                <a16:creationId xmlns:a16="http://schemas.microsoft.com/office/drawing/2014/main" id="{8C4E7045-8588-FEAC-20EB-1DAADF348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6936" y="4018938"/>
            <a:ext cx="16698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b="1" i="1" dirty="0" err="1"/>
              <a:t>m</a:t>
            </a:r>
            <a:r>
              <a:rPr lang="en-GB" b="1" i="1" baseline="-25000" dirty="0" err="1"/>
              <a:t>P</a:t>
            </a:r>
            <a:r>
              <a:rPr lang="en-GB" b="1" i="1" baseline="-25000" dirty="0"/>
              <a:t>(AB)</a:t>
            </a:r>
            <a:r>
              <a:rPr lang="en-GB" b="1" i="1" dirty="0"/>
              <a:t> </a:t>
            </a:r>
            <a:r>
              <a:rPr lang="en-GB" b="1" dirty="0"/>
              <a:t>=</a:t>
            </a:r>
            <a:r>
              <a:rPr lang="en-GB" b="1" dirty="0">
                <a:cs typeface="Times New Roman" panose="02020603050405020304" pitchFamily="18" charset="0"/>
              </a:rPr>
              <a:t> </a:t>
            </a:r>
            <a:endParaRPr lang="en-GB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9">
                <a:extLst>
                  <a:ext uri="{FF2B5EF4-FFF2-40B4-BE49-F238E27FC236}">
                    <a16:creationId xmlns:a16="http://schemas.microsoft.com/office/drawing/2014/main" id="{63C3180C-4A9C-554B-1A25-35BA7709ED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31065" y="2380937"/>
                <a:ext cx="970396" cy="5732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200" b="1" dirty="0"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−3+1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5−1</m:t>
                        </m:r>
                      </m:den>
                    </m:f>
                  </m:oMath>
                </a14:m>
                <a:endParaRPr lang="en-GB" sz="2200" baseline="-25000" dirty="0"/>
              </a:p>
            </p:txBody>
          </p:sp>
        </mc:Choice>
        <mc:Fallback xmlns="">
          <p:sp>
            <p:nvSpPr>
              <p:cNvPr id="12" name="Text Box 9">
                <a:extLst>
                  <a:ext uri="{FF2B5EF4-FFF2-40B4-BE49-F238E27FC236}">
                    <a16:creationId xmlns:a16="http://schemas.microsoft.com/office/drawing/2014/main" id="{63C3180C-4A9C-554B-1A25-35BA7709ED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31065" y="2380937"/>
                <a:ext cx="970396" cy="573234"/>
              </a:xfrm>
              <a:prstGeom prst="rect">
                <a:avLst/>
              </a:prstGeom>
              <a:blipFill>
                <a:blip r:embed="rId8"/>
                <a:stretch>
                  <a:fillRect l="-8125" b="-744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 Box 9">
                <a:extLst>
                  <a:ext uri="{FF2B5EF4-FFF2-40B4-BE49-F238E27FC236}">
                    <a16:creationId xmlns:a16="http://schemas.microsoft.com/office/drawing/2014/main" id="{6E756120-5C1C-9290-0FC5-BD6D866C3AD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226297" y="3039937"/>
                <a:ext cx="1092205" cy="5269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200" b="1" dirty="0"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20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2200" baseline="-25000" dirty="0"/>
              </a:p>
            </p:txBody>
          </p:sp>
        </mc:Choice>
        <mc:Fallback xmlns="">
          <p:sp>
            <p:nvSpPr>
              <p:cNvPr id="13" name="Text Box 9">
                <a:extLst>
                  <a:ext uri="{FF2B5EF4-FFF2-40B4-BE49-F238E27FC236}">
                    <a16:creationId xmlns:a16="http://schemas.microsoft.com/office/drawing/2014/main" id="{6E756120-5C1C-9290-0FC5-BD6D866C3A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26297" y="3039937"/>
                <a:ext cx="1092205" cy="526939"/>
              </a:xfrm>
              <a:prstGeom prst="rect">
                <a:avLst/>
              </a:prstGeom>
              <a:blipFill>
                <a:blip r:embed="rId9"/>
                <a:stretch>
                  <a:fillRect l="-7222" t="-1163" b="-11628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788A5B1-EE42-AF10-3679-2D93F2B152F6}"/>
                  </a:ext>
                </a:extLst>
              </p:cNvPr>
              <p:cNvSpPr txBox="1"/>
              <p:nvPr/>
            </p:nvSpPr>
            <p:spPr>
              <a:xfrm>
                <a:off x="8119150" y="4002300"/>
                <a:ext cx="43049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788A5B1-EE42-AF10-3679-2D93F2B152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9150" y="4002300"/>
                <a:ext cx="430490" cy="461665"/>
              </a:xfrm>
              <a:prstGeom prst="rect">
                <a:avLst/>
              </a:prstGeom>
              <a:blipFill>
                <a:blip r:embed="rId10"/>
                <a:stretch>
                  <a:fillRect r="-718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9">
                <a:extLst>
                  <a:ext uri="{FF2B5EF4-FFF2-40B4-BE49-F238E27FC236}">
                    <a16:creationId xmlns:a16="http://schemas.microsoft.com/office/drawing/2014/main" id="{7B97ED41-D2E9-4676-7E8E-70D610E875B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63512" y="2969943"/>
                <a:ext cx="1057505" cy="613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200" b="1" i="1" dirty="0">
                    <a:cs typeface="Times New Roman" panose="02020603050405020304" pitchFamily="18" charset="0"/>
                  </a:rPr>
                  <a:t>m</a:t>
                </a:r>
                <a:r>
                  <a:rPr lang="en-GB" sz="2200" b="1" dirty="0"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  <a:endParaRPr lang="en-GB" sz="2200" baseline="-25000" dirty="0"/>
              </a:p>
            </p:txBody>
          </p:sp>
        </mc:Choice>
        <mc:Fallback xmlns="">
          <p:sp>
            <p:nvSpPr>
              <p:cNvPr id="15" name="Text Box 9">
                <a:extLst>
                  <a:ext uri="{FF2B5EF4-FFF2-40B4-BE49-F238E27FC236}">
                    <a16:creationId xmlns:a16="http://schemas.microsoft.com/office/drawing/2014/main" id="{7B97ED41-D2E9-4676-7E8E-70D610E875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63512" y="2969943"/>
                <a:ext cx="1057505" cy="613886"/>
              </a:xfrm>
              <a:prstGeom prst="rect">
                <a:avLst/>
              </a:prstGeom>
              <a:blipFill>
                <a:blip r:embed="rId11"/>
                <a:stretch>
                  <a:fillRect l="-7471" b="-594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9">
                <a:extLst>
                  <a:ext uri="{FF2B5EF4-FFF2-40B4-BE49-F238E27FC236}">
                    <a16:creationId xmlns:a16="http://schemas.microsoft.com/office/drawing/2014/main" id="{725D9D21-BAC1-6D38-0DA7-6E769DB3577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58803" y="4062092"/>
                <a:ext cx="3939603" cy="6596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b="1" i="1" dirty="0"/>
                  <a:t>y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GB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GB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GB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GB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GB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b="1" dirty="0">
                    <a:solidFill>
                      <a:srgbClr val="0000CC"/>
                    </a:solidFill>
                  </a:rPr>
                  <a:t> </a:t>
                </a:r>
                <a:r>
                  <a:rPr lang="en-GB" b="1" dirty="0"/>
                  <a:t>= </a:t>
                </a:r>
                <a14:m>
                  <m:oMath xmlns:m="http://schemas.openxmlformats.org/officeDocument/2006/math">
                    <m:r>
                      <a:rPr lang="en-US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</m:oMath>
                </a14:m>
                <a:r>
                  <a:rPr lang="en-GB" b="1" dirty="0">
                    <a:solidFill>
                      <a:schemeClr val="tx1"/>
                    </a:solidFill>
                  </a:rPr>
                  <a:t> </a:t>
                </a:r>
                <a:r>
                  <a:rPr lang="en-GB" sz="3600" b="1" dirty="0"/>
                  <a:t>(</a:t>
                </a:r>
                <a:r>
                  <a:rPr lang="en-GB" b="1" i="1" dirty="0"/>
                  <a:t>x</a:t>
                </a:r>
                <a:r>
                  <a:rPr lang="en-GB" b="1" dirty="0"/>
                  <a:t> </a:t>
                </a:r>
                <a:r>
                  <a:rPr lang="en-GB" b="1" dirty="0">
                    <a:cs typeface="Times New Roman" panose="02020603050405020304" pitchFamily="18" charset="0"/>
                  </a:rPr>
                  <a:t>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3600" b="1" dirty="0"/>
                  <a:t>)</a:t>
                </a:r>
                <a:endParaRPr lang="en-GB" sz="3600" b="1" baseline="-25000" dirty="0"/>
              </a:p>
            </p:txBody>
          </p:sp>
        </mc:Choice>
        <mc:Fallback xmlns="">
          <p:sp>
            <p:nvSpPr>
              <p:cNvPr id="17" name="Text Box 9">
                <a:extLst>
                  <a:ext uri="{FF2B5EF4-FFF2-40B4-BE49-F238E27FC236}">
                    <a16:creationId xmlns:a16="http://schemas.microsoft.com/office/drawing/2014/main" id="{725D9D21-BAC1-6D38-0DA7-6E769DB357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58803" y="4062092"/>
                <a:ext cx="3939603" cy="659668"/>
              </a:xfrm>
              <a:prstGeom prst="rect">
                <a:avLst/>
              </a:prstGeom>
              <a:blipFill>
                <a:blip r:embed="rId12"/>
                <a:stretch>
                  <a:fillRect l="-2477" t="-19266" b="-25688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5976195-0EAC-483F-AF62-B1526A6D5850}"/>
                  </a:ext>
                </a:extLst>
              </p:cNvPr>
              <p:cNvSpPr txBox="1"/>
              <p:nvPr/>
            </p:nvSpPr>
            <p:spPr>
              <a:xfrm>
                <a:off x="7467599" y="3847559"/>
                <a:ext cx="850903" cy="7284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2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en-GB" sz="22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5976195-0EAC-483F-AF62-B1526A6D58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599" y="3847559"/>
                <a:ext cx="850903" cy="72840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80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39" grpId="0"/>
      <p:bldP spid="82" grpId="0"/>
      <p:bldP spid="83" grpId="0"/>
      <p:bldP spid="84" grpId="0"/>
      <p:bldP spid="85" grpId="0"/>
      <p:bldP spid="72" grpId="0"/>
      <p:bldP spid="74" grpId="0"/>
      <p:bldP spid="76" grpId="0"/>
      <p:bldP spid="77" grpId="0"/>
      <p:bldP spid="86" grpId="0"/>
      <p:bldP spid="88" grpId="0"/>
      <p:bldP spid="93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6" grpId="0"/>
      <p:bldP spid="107" grpId="0"/>
      <p:bldP spid="108" grpId="0"/>
      <p:bldP spid="109" grpId="0"/>
      <p:bldP spid="110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7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62" name="Text Box 6"/>
          <p:cNvSpPr txBox="1">
            <a:spLocks noChangeArrowheads="1"/>
          </p:cNvSpPr>
          <p:nvPr/>
        </p:nvSpPr>
        <p:spPr bwMode="auto">
          <a:xfrm>
            <a:off x="289027" y="381000"/>
            <a:ext cx="18467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Example 2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47655" y="849654"/>
            <a:ext cx="8229600" cy="886653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r>
              <a:rPr lang="en-GB" sz="2400" dirty="0">
                <a:latin typeface="+mn-lt"/>
              </a:rPr>
              <a:t>Draw the line </a:t>
            </a:r>
            <a:r>
              <a:rPr lang="en-GB" dirty="0">
                <a:latin typeface="+mn-lt"/>
              </a:rPr>
              <a:t>that is </a:t>
            </a:r>
            <a:r>
              <a:rPr lang="en-GB" sz="2400" dirty="0">
                <a:latin typeface="+mn-lt"/>
              </a:rPr>
              <a:t>perpendicular bisector to the points A(</a:t>
            </a:r>
            <a:r>
              <a:rPr lang="en-GB" dirty="0"/>
              <a:t>– </a:t>
            </a:r>
            <a:r>
              <a:rPr lang="en-GB" sz="2400" dirty="0">
                <a:latin typeface="+mn-lt"/>
              </a:rPr>
              <a:t>1, </a:t>
            </a:r>
            <a:r>
              <a:rPr lang="en-GB" dirty="0"/>
              <a:t>–</a:t>
            </a:r>
            <a:r>
              <a:rPr lang="en-GB" sz="2400" dirty="0">
                <a:latin typeface="+mn-lt"/>
              </a:rPr>
              <a:t>2) and B(5, 0)</a:t>
            </a:r>
            <a:endParaRPr lang="en-GB" dirty="0">
              <a:latin typeface="+mn-lt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50825" y="93102"/>
            <a:ext cx="8229600" cy="4206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Perpendicular bisector of a line</a:t>
            </a:r>
          </a:p>
        </p:txBody>
      </p:sp>
      <p:sp>
        <p:nvSpPr>
          <p:cNvPr id="36" name="Rectangle 35">
            <a:hlinkClick r:id="rId3"/>
            <a:extLst>
              <a:ext uri="{FF2B5EF4-FFF2-40B4-BE49-F238E27FC236}">
                <a16:creationId xmlns:a16="http://schemas.microsoft.com/office/drawing/2014/main" id="{88E7DC40-E147-4414-9956-70431145886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1E09F0D8-2E03-49C8-A3AD-74BFCF30C31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7F2B69D-5F19-426E-8AA3-E4B3DC891923}"/>
              </a:ext>
            </a:extLst>
          </p:cNvPr>
          <p:cNvSpPr/>
          <p:nvPr/>
        </p:nvSpPr>
        <p:spPr>
          <a:xfrm>
            <a:off x="447655" y="1873755"/>
            <a:ext cx="37377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Finding the midpoint AB</a:t>
            </a:r>
            <a:endParaRPr lang="en-GB" sz="2400" dirty="0">
              <a:latin typeface="+mn-lt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33E940D1-EE65-4285-B097-7B07A6D3092C}"/>
              </a:ext>
            </a:extLst>
          </p:cNvPr>
          <p:cNvSpPr/>
          <p:nvPr/>
        </p:nvSpPr>
        <p:spPr>
          <a:xfrm>
            <a:off x="1981200" y="1598950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1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6A2D5B7B-E0AC-48C6-B6E2-32B521D0C481}"/>
              </a:ext>
            </a:extLst>
          </p:cNvPr>
          <p:cNvSpPr/>
          <p:nvPr/>
        </p:nvSpPr>
        <p:spPr>
          <a:xfrm>
            <a:off x="2390802" y="1602464"/>
            <a:ext cx="5112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00CC"/>
                </a:solidFill>
              </a:rPr>
              <a:t>y</a:t>
            </a:r>
            <a:r>
              <a:rPr lang="en-GB" sz="1800" i="1" baseline="-25000" dirty="0">
                <a:solidFill>
                  <a:srgbClr val="0000CC"/>
                </a:solidFill>
              </a:rPr>
              <a:t>1</a:t>
            </a:r>
            <a:endParaRPr lang="en-US" sz="1800" dirty="0">
              <a:solidFill>
                <a:srgbClr val="0000CC"/>
              </a:solidFill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E86AF863-0BA7-4EC6-84C0-2FF9EF3BE6DB}"/>
              </a:ext>
            </a:extLst>
          </p:cNvPr>
          <p:cNvSpPr/>
          <p:nvPr/>
        </p:nvSpPr>
        <p:spPr>
          <a:xfrm>
            <a:off x="3722160" y="1604221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2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52BFA9F1-1140-464B-A142-00A53F4003F6}"/>
              </a:ext>
            </a:extLst>
          </p:cNvPr>
          <p:cNvSpPr/>
          <p:nvPr/>
        </p:nvSpPr>
        <p:spPr>
          <a:xfrm>
            <a:off x="4090824" y="1604221"/>
            <a:ext cx="5287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00CC"/>
                </a:solidFill>
              </a:rPr>
              <a:t>y</a:t>
            </a:r>
            <a:r>
              <a:rPr lang="en-GB" sz="1800" i="1" baseline="-25000" dirty="0">
                <a:solidFill>
                  <a:srgbClr val="0000CC"/>
                </a:solidFill>
              </a:rPr>
              <a:t>2</a:t>
            </a:r>
            <a:endParaRPr lang="en-US" sz="1800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Object 26">
                <a:extLst>
                  <a:ext uri="{FF2B5EF4-FFF2-40B4-BE49-F238E27FC236}">
                    <a16:creationId xmlns:a16="http://schemas.microsoft.com/office/drawing/2014/main" id="{8A1787AE-5B22-4097-AD08-91297EF55749}"/>
                  </a:ext>
                </a:extLst>
              </p:cNvPr>
              <p:cNvSpPr txBox="1"/>
              <p:nvPr/>
            </p:nvSpPr>
            <p:spPr bwMode="auto">
              <a:xfrm>
                <a:off x="4409551" y="1841466"/>
                <a:ext cx="2971800" cy="7461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normAutofit/>
              </a:bodyPr>
              <a:lstStyle/>
              <a:p>
                <a:r>
                  <a:rPr lang="en-GB" dirty="0">
                    <a:latin typeface="+mn-lt"/>
                  </a:rPr>
                  <a:t>MP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r>
                              <a:rPr lang="en-GB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GB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GB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GB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GB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GB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r>
                              <a:rPr lang="en-GB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43" name="Object 26">
                <a:extLst>
                  <a:ext uri="{FF2B5EF4-FFF2-40B4-BE49-F238E27FC236}">
                    <a16:creationId xmlns:a16="http://schemas.microsoft.com/office/drawing/2014/main" id="{8A1787AE-5B22-4097-AD08-91297EF557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09551" y="1841466"/>
                <a:ext cx="2971800" cy="746125"/>
              </a:xfrm>
              <a:prstGeom prst="rect">
                <a:avLst/>
              </a:prstGeom>
              <a:blipFill>
                <a:blip r:embed="rId4"/>
                <a:stretch>
                  <a:fillRect l="-307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4" name="Group 43">
            <a:extLst>
              <a:ext uri="{FF2B5EF4-FFF2-40B4-BE49-F238E27FC236}">
                <a16:creationId xmlns:a16="http://schemas.microsoft.com/office/drawing/2014/main" id="{869C3253-E51E-4F1D-8549-CF4A7E640CE1}"/>
              </a:ext>
            </a:extLst>
          </p:cNvPr>
          <p:cNvGrpSpPr/>
          <p:nvPr/>
        </p:nvGrpSpPr>
        <p:grpSpPr>
          <a:xfrm>
            <a:off x="6125396" y="3611880"/>
            <a:ext cx="2560320" cy="2560320"/>
            <a:chOff x="679525" y="3582669"/>
            <a:chExt cx="2560320" cy="2560320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135CCFFF-D98C-4489-998E-7AA16DF2B57E}"/>
                </a:ext>
              </a:extLst>
            </p:cNvPr>
            <p:cNvSpPr/>
            <p:nvPr/>
          </p:nvSpPr>
          <p:spPr>
            <a:xfrm>
              <a:off x="846308" y="3756057"/>
              <a:ext cx="2194560" cy="2194560"/>
            </a:xfrm>
            <a:prstGeom prst="rect">
              <a:avLst/>
            </a:prstGeom>
            <a:solidFill>
              <a:srgbClr val="F0FFFF"/>
            </a:solidFill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DE3EE91-70B6-4ED7-A0BC-7DEDE2D3C8EB}"/>
                </a:ext>
              </a:extLst>
            </p:cNvPr>
            <p:cNvCxnSpPr/>
            <p:nvPr/>
          </p:nvCxnSpPr>
          <p:spPr>
            <a:xfrm>
              <a:off x="846308" y="3977640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929B8681-BD07-4751-BD0D-59D9F237D414}"/>
                </a:ext>
              </a:extLst>
            </p:cNvPr>
            <p:cNvCxnSpPr/>
            <p:nvPr/>
          </p:nvCxnSpPr>
          <p:spPr>
            <a:xfrm>
              <a:off x="850392" y="4197096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875381E4-0F69-40CB-B34E-516CFAB26AB5}"/>
                </a:ext>
              </a:extLst>
            </p:cNvPr>
            <p:cNvCxnSpPr/>
            <p:nvPr/>
          </p:nvCxnSpPr>
          <p:spPr>
            <a:xfrm>
              <a:off x="850392" y="4416552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6738DE2E-0C7E-4E2A-851A-5FB6D9C634BA}"/>
                </a:ext>
              </a:extLst>
            </p:cNvPr>
            <p:cNvCxnSpPr/>
            <p:nvPr/>
          </p:nvCxnSpPr>
          <p:spPr>
            <a:xfrm>
              <a:off x="850392" y="4636008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C87DE916-1F87-4D57-BD74-4FDDFC6BA049}"/>
                </a:ext>
              </a:extLst>
            </p:cNvPr>
            <p:cNvCxnSpPr/>
            <p:nvPr/>
          </p:nvCxnSpPr>
          <p:spPr>
            <a:xfrm>
              <a:off x="679525" y="4855464"/>
              <a:ext cx="2560320" cy="0"/>
            </a:xfrm>
            <a:prstGeom prst="line">
              <a:avLst/>
            </a:prstGeom>
            <a:ln w="31750">
              <a:solidFill>
                <a:srgbClr val="0066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72A0ACCE-98C3-4C1D-9B35-1A1E672A61AE}"/>
                </a:ext>
              </a:extLst>
            </p:cNvPr>
            <p:cNvCxnSpPr/>
            <p:nvPr/>
          </p:nvCxnSpPr>
          <p:spPr>
            <a:xfrm>
              <a:off x="850392" y="5074920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6F040720-71C0-440D-8C51-DB4908538B3B}"/>
                </a:ext>
              </a:extLst>
            </p:cNvPr>
            <p:cNvCxnSpPr/>
            <p:nvPr/>
          </p:nvCxnSpPr>
          <p:spPr>
            <a:xfrm>
              <a:off x="850392" y="5294376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498C3B74-D959-4B32-A730-96B7A7B59866}"/>
                </a:ext>
              </a:extLst>
            </p:cNvPr>
            <p:cNvCxnSpPr/>
            <p:nvPr/>
          </p:nvCxnSpPr>
          <p:spPr>
            <a:xfrm>
              <a:off x="850392" y="5513832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A6038E36-5535-44FF-AC42-CFE67ECDF535}"/>
                </a:ext>
              </a:extLst>
            </p:cNvPr>
            <p:cNvCxnSpPr/>
            <p:nvPr/>
          </p:nvCxnSpPr>
          <p:spPr>
            <a:xfrm>
              <a:off x="850392" y="5733288"/>
              <a:ext cx="2194560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E4FBD229-6D83-4FA0-A8DE-4CB7B72A8E81}"/>
                </a:ext>
              </a:extLst>
            </p:cNvPr>
            <p:cNvCxnSpPr/>
            <p:nvPr/>
          </p:nvCxnSpPr>
          <p:spPr>
            <a:xfrm>
              <a:off x="1066800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5BF6BB8D-F65A-40B3-804E-1A87DBFA2C25}"/>
                </a:ext>
              </a:extLst>
            </p:cNvPr>
            <p:cNvCxnSpPr/>
            <p:nvPr/>
          </p:nvCxnSpPr>
          <p:spPr>
            <a:xfrm>
              <a:off x="1289304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7D80FA52-7A58-49B5-9121-898663A69A3F}"/>
                </a:ext>
              </a:extLst>
            </p:cNvPr>
            <p:cNvCxnSpPr/>
            <p:nvPr/>
          </p:nvCxnSpPr>
          <p:spPr>
            <a:xfrm>
              <a:off x="1508760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59267890-88A0-4413-873E-CAFC0EB49FD0}"/>
                </a:ext>
              </a:extLst>
            </p:cNvPr>
            <p:cNvCxnSpPr/>
            <p:nvPr/>
          </p:nvCxnSpPr>
          <p:spPr>
            <a:xfrm>
              <a:off x="1728216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8580F8F4-BF2B-43A4-9F6E-6C75B5ADE579}"/>
                </a:ext>
              </a:extLst>
            </p:cNvPr>
            <p:cNvCxnSpPr/>
            <p:nvPr/>
          </p:nvCxnSpPr>
          <p:spPr>
            <a:xfrm>
              <a:off x="1943588" y="3582669"/>
              <a:ext cx="0" cy="2560320"/>
            </a:xfrm>
            <a:prstGeom prst="line">
              <a:avLst/>
            </a:prstGeom>
            <a:ln w="31750">
              <a:solidFill>
                <a:srgbClr val="0066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66992689-352B-4FEF-9984-0DD5B78536BB}"/>
                </a:ext>
              </a:extLst>
            </p:cNvPr>
            <p:cNvCxnSpPr/>
            <p:nvPr/>
          </p:nvCxnSpPr>
          <p:spPr>
            <a:xfrm>
              <a:off x="2167128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897D2820-D538-408F-A109-B756B48CB0F4}"/>
                </a:ext>
              </a:extLst>
            </p:cNvPr>
            <p:cNvCxnSpPr/>
            <p:nvPr/>
          </p:nvCxnSpPr>
          <p:spPr>
            <a:xfrm>
              <a:off x="2386584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608AF23C-B9F6-48B9-B772-F3F810046B2B}"/>
                </a:ext>
              </a:extLst>
            </p:cNvPr>
            <p:cNvCxnSpPr/>
            <p:nvPr/>
          </p:nvCxnSpPr>
          <p:spPr>
            <a:xfrm>
              <a:off x="2606040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D56D860E-652F-4B6E-A218-0D742DC663CB}"/>
                </a:ext>
              </a:extLst>
            </p:cNvPr>
            <p:cNvCxnSpPr/>
            <p:nvPr/>
          </p:nvCxnSpPr>
          <p:spPr>
            <a:xfrm>
              <a:off x="2825496" y="3758184"/>
              <a:ext cx="0" cy="219456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Oval 75">
            <a:extLst>
              <a:ext uri="{FF2B5EF4-FFF2-40B4-BE49-F238E27FC236}">
                <a16:creationId xmlns:a16="http://schemas.microsoft.com/office/drawing/2014/main" id="{930ADF53-5325-474D-AFE8-AEC6FFCEFC93}"/>
              </a:ext>
            </a:extLst>
          </p:cNvPr>
          <p:cNvSpPr/>
          <p:nvPr/>
        </p:nvSpPr>
        <p:spPr>
          <a:xfrm>
            <a:off x="7156158" y="5291583"/>
            <a:ext cx="64008" cy="6400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404F1C6A-B40C-49B4-BCF9-59101CA8E28C}"/>
              </a:ext>
            </a:extLst>
          </p:cNvPr>
          <p:cNvSpPr/>
          <p:nvPr/>
        </p:nvSpPr>
        <p:spPr>
          <a:xfrm>
            <a:off x="8454735" y="4838186"/>
            <a:ext cx="64008" cy="6400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1EC80EA-1C50-4FC4-9284-ABBEA18FEFBB}"/>
              </a:ext>
            </a:extLst>
          </p:cNvPr>
          <p:cNvSpPr txBox="1"/>
          <p:nvPr/>
        </p:nvSpPr>
        <p:spPr>
          <a:xfrm>
            <a:off x="6895501" y="5273673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A</a:t>
            </a:r>
            <a:endParaRPr lang="en-GB" sz="1800" dirty="0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C4FEF13-F18E-4ABD-AD88-2FA9F471D9FB}"/>
              </a:ext>
            </a:extLst>
          </p:cNvPr>
          <p:cNvSpPr txBox="1"/>
          <p:nvPr/>
        </p:nvSpPr>
        <p:spPr>
          <a:xfrm>
            <a:off x="8421410" y="4875104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B</a:t>
            </a:r>
            <a:endParaRPr lang="en-GB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Object 26">
                <a:extLst>
                  <a:ext uri="{FF2B5EF4-FFF2-40B4-BE49-F238E27FC236}">
                    <a16:creationId xmlns:a16="http://schemas.microsoft.com/office/drawing/2014/main" id="{AA07184B-88EF-4FB3-8CD3-11EA97520888}"/>
                  </a:ext>
                </a:extLst>
              </p:cNvPr>
              <p:cNvSpPr txBox="1"/>
              <p:nvPr/>
            </p:nvSpPr>
            <p:spPr bwMode="auto">
              <a:xfrm>
                <a:off x="5278679" y="2462216"/>
                <a:ext cx="1821478" cy="7437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normAutofit fontScale="700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GB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num>
                            <m:den>
                              <m:r>
                                <a:rPr lang="en-GB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7" name="Object 26">
                <a:extLst>
                  <a:ext uri="{FF2B5EF4-FFF2-40B4-BE49-F238E27FC236}">
                    <a16:creationId xmlns:a16="http://schemas.microsoft.com/office/drawing/2014/main" id="{AA07184B-88EF-4FB3-8CD3-11EA975208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78679" y="2462216"/>
                <a:ext cx="1821478" cy="7437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Text Box 9">
            <a:extLst>
              <a:ext uri="{FF2B5EF4-FFF2-40B4-BE49-F238E27FC236}">
                <a16:creationId xmlns:a16="http://schemas.microsoft.com/office/drawing/2014/main" id="{95266121-DFB9-4D3B-8007-E122BEBA84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5991" y="3085279"/>
            <a:ext cx="14005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(2, </a:t>
            </a:r>
            <a:r>
              <a:rPr lang="en-GB" dirty="0">
                <a:solidFill>
                  <a:srgbClr val="0000CC"/>
                </a:solidFill>
                <a:cs typeface="Times New Roman" panose="02020603050405020304" pitchFamily="18" charset="0"/>
              </a:rPr>
              <a:t>–1</a:t>
            </a:r>
            <a:r>
              <a:rPr lang="en-GB" dirty="0">
                <a:solidFill>
                  <a:srgbClr val="FF0000"/>
                </a:solidFill>
              </a:rPr>
              <a:t>)</a:t>
            </a:r>
            <a:endParaRPr lang="en-GB" baseline="-25000" dirty="0">
              <a:solidFill>
                <a:srgbClr val="FF0000"/>
              </a:solidFill>
            </a:endParaRP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21FDB3CE-1140-4E38-866A-DC0A20A285E3}"/>
              </a:ext>
            </a:extLst>
          </p:cNvPr>
          <p:cNvSpPr/>
          <p:nvPr/>
        </p:nvSpPr>
        <p:spPr>
          <a:xfrm>
            <a:off x="7798411" y="5072153"/>
            <a:ext cx="64008" cy="6400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F5E631B2-D6EC-4915-8EF7-1114EF1A872A}"/>
              </a:ext>
            </a:extLst>
          </p:cNvPr>
          <p:cNvSpPr txBox="1"/>
          <p:nvPr/>
        </p:nvSpPr>
        <p:spPr>
          <a:xfrm>
            <a:off x="7765086" y="5109071"/>
            <a:ext cx="5230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MP</a:t>
            </a:r>
            <a:endParaRPr lang="en-GB" sz="1800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BCAFF6B-9EA3-4271-8368-EC532CA6BFBC}"/>
              </a:ext>
            </a:extLst>
          </p:cNvPr>
          <p:cNvCxnSpPr/>
          <p:nvPr/>
        </p:nvCxnSpPr>
        <p:spPr>
          <a:xfrm flipV="1">
            <a:off x="7833573" y="4433380"/>
            <a:ext cx="0" cy="649224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6558BAF2-C3CF-4568-B5B0-6BA85F33E115}"/>
              </a:ext>
            </a:extLst>
          </p:cNvPr>
          <p:cNvCxnSpPr/>
          <p:nvPr/>
        </p:nvCxnSpPr>
        <p:spPr>
          <a:xfrm flipV="1">
            <a:off x="7611192" y="3786620"/>
            <a:ext cx="0" cy="649224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D8AF539-9594-4180-896D-93319A93C670}"/>
              </a:ext>
            </a:extLst>
          </p:cNvPr>
          <p:cNvCxnSpPr/>
          <p:nvPr/>
        </p:nvCxnSpPr>
        <p:spPr>
          <a:xfrm flipH="1">
            <a:off x="7386604" y="3785268"/>
            <a:ext cx="228600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00DB3A5A-FF2A-406E-BDB1-5F13089D4677}"/>
              </a:ext>
            </a:extLst>
          </p:cNvPr>
          <p:cNvCxnSpPr/>
          <p:nvPr/>
        </p:nvCxnSpPr>
        <p:spPr>
          <a:xfrm flipH="1">
            <a:off x="7611192" y="4445763"/>
            <a:ext cx="228600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2111BC5-D3BE-454D-9186-596722C7B370}"/>
              </a:ext>
            </a:extLst>
          </p:cNvPr>
          <p:cNvCxnSpPr>
            <a:cxnSpLocks/>
            <a:stCxn id="45" idx="0"/>
          </p:cNvCxnSpPr>
          <p:nvPr/>
        </p:nvCxnSpPr>
        <p:spPr>
          <a:xfrm>
            <a:off x="7389459" y="3785268"/>
            <a:ext cx="731866" cy="219456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E6F8F92D-89D7-CC3F-BE13-CDB65D0CAE36}"/>
              </a:ext>
            </a:extLst>
          </p:cNvPr>
          <p:cNvSpPr/>
          <p:nvPr/>
        </p:nvSpPr>
        <p:spPr>
          <a:xfrm>
            <a:off x="315337" y="3428935"/>
            <a:ext cx="35512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Finding the gradient [AB]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2F4AAB5-C2EF-D10B-A1AC-FB9B66DCFB98}"/>
              </a:ext>
            </a:extLst>
          </p:cNvPr>
          <p:cNvSpPr/>
          <p:nvPr/>
        </p:nvSpPr>
        <p:spPr>
          <a:xfrm>
            <a:off x="313278" y="5212118"/>
            <a:ext cx="572299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The gradient of the perpendicular to [AB]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9">
                <a:extLst>
                  <a:ext uri="{FF2B5EF4-FFF2-40B4-BE49-F238E27FC236}">
                    <a16:creationId xmlns:a16="http://schemas.microsoft.com/office/drawing/2014/main" id="{57137DF5-8EBF-85FF-AA4A-3BFB273031B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17176" y="3919307"/>
                <a:ext cx="1312226" cy="5855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200" b="1" i="1" dirty="0"/>
                  <a:t>m </a:t>
                </a:r>
                <a:r>
                  <a:rPr lang="en-GB" sz="2200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sz="2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en-GB" sz="2200" baseline="-25000" dirty="0"/>
              </a:p>
            </p:txBody>
          </p:sp>
        </mc:Choice>
        <mc:Fallback xmlns="">
          <p:sp>
            <p:nvSpPr>
              <p:cNvPr id="4" name="Text Box 9">
                <a:extLst>
                  <a:ext uri="{FF2B5EF4-FFF2-40B4-BE49-F238E27FC236}">
                    <a16:creationId xmlns:a16="http://schemas.microsoft.com/office/drawing/2014/main" id="{57137DF5-8EBF-85FF-AA4A-3BFB273031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17176" y="3919307"/>
                <a:ext cx="1312226" cy="585545"/>
              </a:xfrm>
              <a:prstGeom prst="rect">
                <a:avLst/>
              </a:prstGeom>
              <a:blipFill>
                <a:blip r:embed="rId6"/>
                <a:stretch>
                  <a:fillRect l="-6019" t="-104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 Box 9">
            <a:extLst>
              <a:ext uri="{FF2B5EF4-FFF2-40B4-BE49-F238E27FC236}">
                <a16:creationId xmlns:a16="http://schemas.microsoft.com/office/drawing/2014/main" id="{DF323C8F-557E-20A6-2887-B238292A2A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0505" y="5786045"/>
            <a:ext cx="16698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b="1" i="1" dirty="0" err="1"/>
              <a:t>m</a:t>
            </a:r>
            <a:r>
              <a:rPr lang="en-GB" b="1" i="1" baseline="-25000" dirty="0" err="1"/>
              <a:t>P</a:t>
            </a:r>
            <a:r>
              <a:rPr lang="en-GB" b="1" i="1" baseline="-25000" dirty="0"/>
              <a:t>(AB)</a:t>
            </a:r>
            <a:r>
              <a:rPr lang="en-GB" b="1" i="1" dirty="0"/>
              <a:t> </a:t>
            </a:r>
            <a:r>
              <a:rPr lang="en-GB" b="1" dirty="0"/>
              <a:t>=</a:t>
            </a:r>
            <a:r>
              <a:rPr lang="en-GB" b="1" dirty="0">
                <a:cs typeface="Times New Roman" panose="02020603050405020304" pitchFamily="18" charset="0"/>
              </a:rPr>
              <a:t> </a:t>
            </a:r>
            <a:endParaRPr lang="en-GB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9">
                <a:extLst>
                  <a:ext uri="{FF2B5EF4-FFF2-40B4-BE49-F238E27FC236}">
                    <a16:creationId xmlns:a16="http://schemas.microsoft.com/office/drawing/2014/main" id="{C91D26A8-0964-6CAF-617A-E9CF05C0FCF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76372" y="3859822"/>
                <a:ext cx="1290212" cy="6316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200" b="1" dirty="0"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0−(−2)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5−(−1)</m:t>
                        </m:r>
                      </m:den>
                    </m:f>
                  </m:oMath>
                </a14:m>
                <a:endParaRPr lang="en-GB" sz="2200" baseline="-25000" dirty="0"/>
              </a:p>
            </p:txBody>
          </p:sp>
        </mc:Choice>
        <mc:Fallback xmlns="">
          <p:sp>
            <p:nvSpPr>
              <p:cNvPr id="8" name="Text Box 9">
                <a:extLst>
                  <a:ext uri="{FF2B5EF4-FFF2-40B4-BE49-F238E27FC236}">
                    <a16:creationId xmlns:a16="http://schemas.microsoft.com/office/drawing/2014/main" id="{C91D26A8-0964-6CAF-617A-E9CF05C0FC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76372" y="3859822"/>
                <a:ext cx="1290212" cy="631648"/>
              </a:xfrm>
              <a:prstGeom prst="rect">
                <a:avLst/>
              </a:prstGeom>
              <a:blipFill>
                <a:blip r:embed="rId7"/>
                <a:stretch>
                  <a:fillRect l="-616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9">
                <a:extLst>
                  <a:ext uri="{FF2B5EF4-FFF2-40B4-BE49-F238E27FC236}">
                    <a16:creationId xmlns:a16="http://schemas.microsoft.com/office/drawing/2014/main" id="{6766D7D0-DDAD-ECBB-5BFB-283EAB30BDA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45707" y="4523767"/>
                <a:ext cx="1092205" cy="5269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200" b="1" dirty="0"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2200" baseline="-25000" dirty="0"/>
              </a:p>
            </p:txBody>
          </p:sp>
        </mc:Choice>
        <mc:Fallback xmlns="">
          <p:sp>
            <p:nvSpPr>
              <p:cNvPr id="10" name="Text Box 9">
                <a:extLst>
                  <a:ext uri="{FF2B5EF4-FFF2-40B4-BE49-F238E27FC236}">
                    <a16:creationId xmlns:a16="http://schemas.microsoft.com/office/drawing/2014/main" id="{6766D7D0-DDAD-ECBB-5BFB-283EAB30BD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45707" y="4523767"/>
                <a:ext cx="1092205" cy="526939"/>
              </a:xfrm>
              <a:prstGeom prst="rect">
                <a:avLst/>
              </a:prstGeom>
              <a:blipFill>
                <a:blip r:embed="rId8"/>
                <a:stretch>
                  <a:fillRect l="-7222" t="-1149" b="-1149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CF667B3-D1E5-1A02-CEFD-CFF39E500A2B}"/>
                  </a:ext>
                </a:extLst>
              </p:cNvPr>
              <p:cNvSpPr txBox="1"/>
              <p:nvPr/>
            </p:nvSpPr>
            <p:spPr>
              <a:xfrm>
                <a:off x="4032718" y="5769407"/>
                <a:ext cx="85090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=−3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CF667B3-D1E5-1A02-CEFD-CFF39E500A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2718" y="5769407"/>
                <a:ext cx="850901" cy="461665"/>
              </a:xfrm>
              <a:prstGeom prst="rect">
                <a:avLst/>
              </a:prstGeom>
              <a:blipFill>
                <a:blip r:embed="rId9"/>
                <a:stretch>
                  <a:fillRect r="-6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9">
                <a:extLst>
                  <a:ext uri="{FF2B5EF4-FFF2-40B4-BE49-F238E27FC236}">
                    <a16:creationId xmlns:a16="http://schemas.microsoft.com/office/drawing/2014/main" id="{BEE27E01-C325-0061-AFBE-D96BAB7F96D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2922" y="4453773"/>
                <a:ext cx="1057505" cy="613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200" b="1" i="1" dirty="0">
                    <a:cs typeface="Times New Roman" panose="02020603050405020304" pitchFamily="18" charset="0"/>
                  </a:rPr>
                  <a:t>m</a:t>
                </a:r>
                <a:r>
                  <a:rPr lang="en-GB" sz="2200" b="1" dirty="0"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  <a:endParaRPr lang="en-GB" sz="2200" baseline="-25000" dirty="0"/>
              </a:p>
            </p:txBody>
          </p:sp>
        </mc:Choice>
        <mc:Fallback xmlns="">
          <p:sp>
            <p:nvSpPr>
              <p:cNvPr id="12" name="Text Box 9">
                <a:extLst>
                  <a:ext uri="{FF2B5EF4-FFF2-40B4-BE49-F238E27FC236}">
                    <a16:creationId xmlns:a16="http://schemas.microsoft.com/office/drawing/2014/main" id="{BEE27E01-C325-0061-AFBE-D96BAB7F96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2922" y="4453773"/>
                <a:ext cx="1057505" cy="613886"/>
              </a:xfrm>
              <a:prstGeom prst="rect">
                <a:avLst/>
              </a:prstGeom>
              <a:blipFill>
                <a:blip r:embed="rId10"/>
                <a:stretch>
                  <a:fillRect l="-7471" b="-600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F93E5B7-CE65-A1B8-CD6F-222B5B0C5F06}"/>
                  </a:ext>
                </a:extLst>
              </p:cNvPr>
              <p:cNvSpPr txBox="1"/>
              <p:nvPr/>
            </p:nvSpPr>
            <p:spPr>
              <a:xfrm>
                <a:off x="3381168" y="5614666"/>
                <a:ext cx="850903" cy="7284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2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en-GB" sz="22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F93E5B7-CE65-A1B8-CD6F-222B5B0C5F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1168" y="5614666"/>
                <a:ext cx="850903" cy="72840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415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82" grpId="0"/>
      <p:bldP spid="83" grpId="0"/>
      <p:bldP spid="84" grpId="0"/>
      <p:bldP spid="85" grpId="0"/>
      <p:bldP spid="43" grpId="0"/>
      <p:bldP spid="76" grpId="0" animBg="1"/>
      <p:bldP spid="77" grpId="0" animBg="1"/>
      <p:bldP spid="79" grpId="0"/>
      <p:bldP spid="86" grpId="0"/>
      <p:bldP spid="87" grpId="0"/>
      <p:bldP spid="88" grpId="0"/>
      <p:bldP spid="89" grpId="0" animBg="1"/>
      <p:bldP spid="90" grpId="0"/>
      <p:bldP spid="2" grpId="0"/>
      <p:bldP spid="3" grpId="0"/>
      <p:bldP spid="4" grpId="0"/>
      <p:bldP spid="6" grpId="0"/>
      <p:bldP spid="8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62" name="Text Box 6"/>
          <p:cNvSpPr txBox="1">
            <a:spLocks noChangeArrowheads="1"/>
          </p:cNvSpPr>
          <p:nvPr/>
        </p:nvSpPr>
        <p:spPr bwMode="auto">
          <a:xfrm>
            <a:off x="289027" y="381000"/>
            <a:ext cx="18467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Example 3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47655" y="849654"/>
            <a:ext cx="8229600" cy="887744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r>
              <a:rPr lang="en-GB" sz="2400" dirty="0">
                <a:latin typeface="+mn-lt"/>
              </a:rPr>
              <a:t>Shade the region of all the points closer to the point  A(</a:t>
            </a:r>
            <a:r>
              <a:rPr lang="en-GB" dirty="0"/>
              <a:t>–</a:t>
            </a:r>
            <a:r>
              <a:rPr lang="en-GB" sz="2400" dirty="0">
                <a:latin typeface="+mn-lt"/>
              </a:rPr>
              <a:t>4, </a:t>
            </a:r>
            <a:r>
              <a:rPr lang="en-GB" dirty="0"/>
              <a:t>–</a:t>
            </a:r>
            <a:r>
              <a:rPr lang="en-GB" sz="2400" dirty="0">
                <a:latin typeface="+mn-lt"/>
              </a:rPr>
              <a:t>1) than to the point B(2, </a:t>
            </a:r>
            <a:r>
              <a:rPr lang="en-GB" dirty="0">
                <a:latin typeface="+mn-lt"/>
              </a:rPr>
              <a:t>3</a:t>
            </a:r>
            <a:r>
              <a:rPr lang="en-GB" sz="2400" dirty="0">
                <a:latin typeface="+mn-lt"/>
              </a:rPr>
              <a:t>)</a:t>
            </a:r>
            <a:endParaRPr lang="en-GB" dirty="0">
              <a:latin typeface="+mn-lt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50825" y="93102"/>
            <a:ext cx="8229600" cy="4206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Perpendicular bisector of a line</a:t>
            </a:r>
          </a:p>
        </p:txBody>
      </p:sp>
      <p:sp>
        <p:nvSpPr>
          <p:cNvPr id="36" name="Rectangle 35">
            <a:hlinkClick r:id="rId3"/>
            <a:extLst>
              <a:ext uri="{FF2B5EF4-FFF2-40B4-BE49-F238E27FC236}">
                <a16:creationId xmlns:a16="http://schemas.microsoft.com/office/drawing/2014/main" id="{88E7DC40-E147-4414-9956-70431145886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1E09F0D8-2E03-49C8-A3AD-74BFCF30C31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7F2B69D-5F19-426E-8AA3-E4B3DC891923}"/>
              </a:ext>
            </a:extLst>
          </p:cNvPr>
          <p:cNvSpPr/>
          <p:nvPr/>
        </p:nvSpPr>
        <p:spPr>
          <a:xfrm>
            <a:off x="447655" y="1873755"/>
            <a:ext cx="37377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Finding the midpoint AB</a:t>
            </a:r>
            <a:endParaRPr lang="en-GB" sz="2400" dirty="0">
              <a:latin typeface="+mn-lt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33E940D1-EE65-4285-B097-7B07A6D3092C}"/>
              </a:ext>
            </a:extLst>
          </p:cNvPr>
          <p:cNvSpPr/>
          <p:nvPr/>
        </p:nvSpPr>
        <p:spPr>
          <a:xfrm>
            <a:off x="959217" y="1627318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1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6A2D5B7B-E0AC-48C6-B6E2-32B521D0C481}"/>
              </a:ext>
            </a:extLst>
          </p:cNvPr>
          <p:cNvSpPr/>
          <p:nvPr/>
        </p:nvSpPr>
        <p:spPr>
          <a:xfrm>
            <a:off x="1368819" y="1630832"/>
            <a:ext cx="5112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00CC"/>
                </a:solidFill>
              </a:rPr>
              <a:t>y</a:t>
            </a:r>
            <a:r>
              <a:rPr lang="en-GB" sz="1800" i="1" baseline="-25000" dirty="0">
                <a:solidFill>
                  <a:srgbClr val="0000CC"/>
                </a:solidFill>
              </a:rPr>
              <a:t>1</a:t>
            </a:r>
            <a:endParaRPr lang="en-US" sz="1800" dirty="0">
              <a:solidFill>
                <a:srgbClr val="0000CC"/>
              </a:solidFill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E86AF863-0BA7-4EC6-84C0-2FF9EF3BE6DB}"/>
              </a:ext>
            </a:extLst>
          </p:cNvPr>
          <p:cNvSpPr/>
          <p:nvPr/>
        </p:nvSpPr>
        <p:spPr>
          <a:xfrm>
            <a:off x="4614267" y="1619196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2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52BFA9F1-1140-464B-A142-00A53F4003F6}"/>
              </a:ext>
            </a:extLst>
          </p:cNvPr>
          <p:cNvSpPr/>
          <p:nvPr/>
        </p:nvSpPr>
        <p:spPr>
          <a:xfrm>
            <a:off x="4982931" y="1619196"/>
            <a:ext cx="5287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00CC"/>
                </a:solidFill>
              </a:rPr>
              <a:t>y</a:t>
            </a:r>
            <a:r>
              <a:rPr lang="en-GB" sz="1800" i="1" baseline="-25000" dirty="0">
                <a:solidFill>
                  <a:srgbClr val="0000CC"/>
                </a:solidFill>
              </a:rPr>
              <a:t>2</a:t>
            </a:r>
            <a:endParaRPr lang="en-US" sz="1800" dirty="0">
              <a:solidFill>
                <a:srgbClr val="0000CC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35CCFFF-D98C-4489-998E-7AA16DF2B57E}"/>
              </a:ext>
            </a:extLst>
          </p:cNvPr>
          <p:cNvSpPr/>
          <p:nvPr/>
        </p:nvSpPr>
        <p:spPr>
          <a:xfrm>
            <a:off x="6292179" y="3785268"/>
            <a:ext cx="2194560" cy="2194560"/>
          </a:xfrm>
          <a:prstGeom prst="rect">
            <a:avLst/>
          </a:prstGeom>
          <a:solidFill>
            <a:srgbClr val="F0FFFF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608AF23C-B9F6-48B9-B772-F3F810046B2B}"/>
              </a:ext>
            </a:extLst>
          </p:cNvPr>
          <p:cNvCxnSpPr/>
          <p:nvPr/>
        </p:nvCxnSpPr>
        <p:spPr>
          <a:xfrm>
            <a:off x="8051911" y="378739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D56D860E-652F-4B6E-A218-0D742DC663CB}"/>
              </a:ext>
            </a:extLst>
          </p:cNvPr>
          <p:cNvCxnSpPr/>
          <p:nvPr/>
        </p:nvCxnSpPr>
        <p:spPr>
          <a:xfrm>
            <a:off x="8271367" y="378739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>
            <a:extLst>
              <a:ext uri="{FF2B5EF4-FFF2-40B4-BE49-F238E27FC236}">
                <a16:creationId xmlns:a16="http://schemas.microsoft.com/office/drawing/2014/main" id="{404F1C6A-B40C-49B4-BCF9-59101CA8E28C}"/>
              </a:ext>
            </a:extLst>
          </p:cNvPr>
          <p:cNvSpPr/>
          <p:nvPr/>
        </p:nvSpPr>
        <p:spPr>
          <a:xfrm>
            <a:off x="7799516" y="4194303"/>
            <a:ext cx="64008" cy="6400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C4FEF13-F18E-4ABD-AD88-2FA9F471D9FB}"/>
              </a:ext>
            </a:extLst>
          </p:cNvPr>
          <p:cNvSpPr txBox="1"/>
          <p:nvPr/>
        </p:nvSpPr>
        <p:spPr>
          <a:xfrm>
            <a:off x="7766191" y="4231221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B</a:t>
            </a:r>
            <a:endParaRPr lang="en-GB" sz="1800" dirty="0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DCCE36A7-1F8D-4FAF-B14B-C9CE15DF066A}"/>
              </a:ext>
            </a:extLst>
          </p:cNvPr>
          <p:cNvSpPr/>
          <p:nvPr/>
        </p:nvSpPr>
        <p:spPr>
          <a:xfrm>
            <a:off x="6308913" y="3801918"/>
            <a:ext cx="1714952" cy="2161748"/>
          </a:xfrm>
          <a:custGeom>
            <a:avLst/>
            <a:gdLst>
              <a:gd name="connsiteX0" fmla="*/ 1532964 w 1532964"/>
              <a:gd name="connsiteY0" fmla="*/ 2218764 h 2218764"/>
              <a:gd name="connsiteX1" fmla="*/ 484094 w 1532964"/>
              <a:gd name="connsiteY1" fmla="*/ 0 h 2218764"/>
              <a:gd name="connsiteX2" fmla="*/ 0 w 1532964"/>
              <a:gd name="connsiteY2" fmla="*/ 13447 h 2218764"/>
              <a:gd name="connsiteX3" fmla="*/ 13447 w 1532964"/>
              <a:gd name="connsiteY3" fmla="*/ 2218764 h 2218764"/>
              <a:gd name="connsiteX4" fmla="*/ 1532964 w 1532964"/>
              <a:gd name="connsiteY4" fmla="*/ 2218764 h 2218764"/>
              <a:gd name="connsiteX0" fmla="*/ 1532964 w 1532964"/>
              <a:gd name="connsiteY0" fmla="*/ 2213257 h 2213257"/>
              <a:gd name="connsiteX1" fmla="*/ 290457 w 1532964"/>
              <a:gd name="connsiteY1" fmla="*/ 0 h 2213257"/>
              <a:gd name="connsiteX2" fmla="*/ 0 w 1532964"/>
              <a:gd name="connsiteY2" fmla="*/ 7940 h 2213257"/>
              <a:gd name="connsiteX3" fmla="*/ 13447 w 1532964"/>
              <a:gd name="connsiteY3" fmla="*/ 2213257 h 2213257"/>
              <a:gd name="connsiteX4" fmla="*/ 1532964 w 1532964"/>
              <a:gd name="connsiteY4" fmla="*/ 2213257 h 2213257"/>
              <a:gd name="connsiteX0" fmla="*/ 1748117 w 1748117"/>
              <a:gd name="connsiteY0" fmla="*/ 2240792 h 2240792"/>
              <a:gd name="connsiteX1" fmla="*/ 290457 w 1748117"/>
              <a:gd name="connsiteY1" fmla="*/ 0 h 2240792"/>
              <a:gd name="connsiteX2" fmla="*/ 0 w 1748117"/>
              <a:gd name="connsiteY2" fmla="*/ 7940 h 2240792"/>
              <a:gd name="connsiteX3" fmla="*/ 13447 w 1748117"/>
              <a:gd name="connsiteY3" fmla="*/ 2213257 h 2240792"/>
              <a:gd name="connsiteX4" fmla="*/ 1748117 w 1748117"/>
              <a:gd name="connsiteY4" fmla="*/ 2240792 h 2240792"/>
              <a:gd name="connsiteX0" fmla="*/ 1748117 w 1748117"/>
              <a:gd name="connsiteY0" fmla="*/ 2224271 h 2224271"/>
              <a:gd name="connsiteX1" fmla="*/ 290457 w 1748117"/>
              <a:gd name="connsiteY1" fmla="*/ 0 h 2224271"/>
              <a:gd name="connsiteX2" fmla="*/ 0 w 1748117"/>
              <a:gd name="connsiteY2" fmla="*/ 7940 h 2224271"/>
              <a:gd name="connsiteX3" fmla="*/ 13447 w 1748117"/>
              <a:gd name="connsiteY3" fmla="*/ 2213257 h 2224271"/>
              <a:gd name="connsiteX4" fmla="*/ 1748117 w 1748117"/>
              <a:gd name="connsiteY4" fmla="*/ 2224271 h 2224271"/>
              <a:gd name="connsiteX0" fmla="*/ 1738641 w 1738641"/>
              <a:gd name="connsiteY0" fmla="*/ 2224271 h 2224271"/>
              <a:gd name="connsiteX1" fmla="*/ 280981 w 1738641"/>
              <a:gd name="connsiteY1" fmla="*/ 0 h 2224271"/>
              <a:gd name="connsiteX2" fmla="*/ 0 w 1738641"/>
              <a:gd name="connsiteY2" fmla="*/ 7940 h 2224271"/>
              <a:gd name="connsiteX3" fmla="*/ 3971 w 1738641"/>
              <a:gd name="connsiteY3" fmla="*/ 2213257 h 2224271"/>
              <a:gd name="connsiteX4" fmla="*/ 1738641 w 1738641"/>
              <a:gd name="connsiteY4" fmla="*/ 2224271 h 2224271"/>
              <a:gd name="connsiteX0" fmla="*/ 1714952 w 1714952"/>
              <a:gd name="connsiteY0" fmla="*/ 2209718 h 2213257"/>
              <a:gd name="connsiteX1" fmla="*/ 280981 w 1714952"/>
              <a:gd name="connsiteY1" fmla="*/ 0 h 2213257"/>
              <a:gd name="connsiteX2" fmla="*/ 0 w 1714952"/>
              <a:gd name="connsiteY2" fmla="*/ 7940 h 2213257"/>
              <a:gd name="connsiteX3" fmla="*/ 3971 w 1714952"/>
              <a:gd name="connsiteY3" fmla="*/ 2213257 h 2213257"/>
              <a:gd name="connsiteX4" fmla="*/ 1714952 w 1714952"/>
              <a:gd name="connsiteY4" fmla="*/ 2209718 h 2213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4952" h="2213257">
                <a:moveTo>
                  <a:pt x="1714952" y="2209718"/>
                </a:moveTo>
                <a:lnTo>
                  <a:pt x="280981" y="0"/>
                </a:lnTo>
                <a:lnTo>
                  <a:pt x="0" y="7940"/>
                </a:lnTo>
                <a:cubicBezTo>
                  <a:pt x="4482" y="743046"/>
                  <a:pt x="-511" y="1478151"/>
                  <a:pt x="3971" y="2213257"/>
                </a:cubicBezTo>
                <a:lnTo>
                  <a:pt x="1714952" y="2209718"/>
                </a:lnTo>
                <a:close/>
              </a:path>
            </a:pathLst>
          </a:custGeom>
          <a:pattFill prst="ltUpDiag">
            <a:fgClr>
              <a:schemeClr val="accent1"/>
            </a:fgClr>
            <a:bgClr>
              <a:srgbClr val="F0FF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E4FBD229-6D83-4FA0-A8DE-4CB7B72A8E81}"/>
              </a:ext>
            </a:extLst>
          </p:cNvPr>
          <p:cNvCxnSpPr/>
          <p:nvPr/>
        </p:nvCxnSpPr>
        <p:spPr>
          <a:xfrm>
            <a:off x="6512671" y="378739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5BF6BB8D-F65A-40B3-804E-1A87DBFA2C25}"/>
              </a:ext>
            </a:extLst>
          </p:cNvPr>
          <p:cNvCxnSpPr/>
          <p:nvPr/>
        </p:nvCxnSpPr>
        <p:spPr>
          <a:xfrm>
            <a:off x="6735175" y="378739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7D80FA52-7A58-49B5-9121-898663A69A3F}"/>
              </a:ext>
            </a:extLst>
          </p:cNvPr>
          <p:cNvCxnSpPr/>
          <p:nvPr/>
        </p:nvCxnSpPr>
        <p:spPr>
          <a:xfrm>
            <a:off x="6954631" y="378739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59267890-88A0-4413-873E-CAFC0EB49FD0}"/>
              </a:ext>
            </a:extLst>
          </p:cNvPr>
          <p:cNvCxnSpPr/>
          <p:nvPr/>
        </p:nvCxnSpPr>
        <p:spPr>
          <a:xfrm>
            <a:off x="7174087" y="378739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8580F8F4-BF2B-43A4-9F6E-6C75B5ADE579}"/>
              </a:ext>
            </a:extLst>
          </p:cNvPr>
          <p:cNvCxnSpPr/>
          <p:nvPr/>
        </p:nvCxnSpPr>
        <p:spPr>
          <a:xfrm>
            <a:off x="7389459" y="3611880"/>
            <a:ext cx="0" cy="2560320"/>
          </a:xfrm>
          <a:prstGeom prst="line">
            <a:avLst/>
          </a:prstGeom>
          <a:ln w="31750">
            <a:solidFill>
              <a:srgbClr val="0066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66992689-352B-4FEF-9984-0DD5B78536BB}"/>
              </a:ext>
            </a:extLst>
          </p:cNvPr>
          <p:cNvCxnSpPr/>
          <p:nvPr/>
        </p:nvCxnSpPr>
        <p:spPr>
          <a:xfrm>
            <a:off x="7612999" y="378739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929B8681-BD07-4751-BD0D-59D9F237D414}"/>
              </a:ext>
            </a:extLst>
          </p:cNvPr>
          <p:cNvCxnSpPr/>
          <p:nvPr/>
        </p:nvCxnSpPr>
        <p:spPr>
          <a:xfrm>
            <a:off x="6296263" y="4226307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875381E4-0F69-40CB-B34E-516CFAB26AB5}"/>
              </a:ext>
            </a:extLst>
          </p:cNvPr>
          <p:cNvCxnSpPr/>
          <p:nvPr/>
        </p:nvCxnSpPr>
        <p:spPr>
          <a:xfrm>
            <a:off x="6296263" y="4445763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6738DE2E-0C7E-4E2A-851A-5FB6D9C634BA}"/>
              </a:ext>
            </a:extLst>
          </p:cNvPr>
          <p:cNvCxnSpPr/>
          <p:nvPr/>
        </p:nvCxnSpPr>
        <p:spPr>
          <a:xfrm>
            <a:off x="6296263" y="4665219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87DE916-1F87-4D57-BD74-4FDDFC6BA049}"/>
              </a:ext>
            </a:extLst>
          </p:cNvPr>
          <p:cNvCxnSpPr/>
          <p:nvPr/>
        </p:nvCxnSpPr>
        <p:spPr>
          <a:xfrm>
            <a:off x="6125396" y="4884675"/>
            <a:ext cx="2560320" cy="0"/>
          </a:xfrm>
          <a:prstGeom prst="line">
            <a:avLst/>
          </a:prstGeom>
          <a:ln w="31750">
            <a:solidFill>
              <a:srgbClr val="0066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72A0ACCE-98C3-4C1D-9B35-1A1E672A61AE}"/>
              </a:ext>
            </a:extLst>
          </p:cNvPr>
          <p:cNvCxnSpPr/>
          <p:nvPr/>
        </p:nvCxnSpPr>
        <p:spPr>
          <a:xfrm>
            <a:off x="6296263" y="5104131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6F040720-71C0-440D-8C51-DB4908538B3B}"/>
              </a:ext>
            </a:extLst>
          </p:cNvPr>
          <p:cNvCxnSpPr/>
          <p:nvPr/>
        </p:nvCxnSpPr>
        <p:spPr>
          <a:xfrm>
            <a:off x="6296263" y="5323587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498C3B74-D959-4B32-A730-96B7A7B59866}"/>
              </a:ext>
            </a:extLst>
          </p:cNvPr>
          <p:cNvCxnSpPr/>
          <p:nvPr/>
        </p:nvCxnSpPr>
        <p:spPr>
          <a:xfrm>
            <a:off x="6296263" y="5543043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6038E36-5535-44FF-AC42-CFE67ECDF535}"/>
              </a:ext>
            </a:extLst>
          </p:cNvPr>
          <p:cNvCxnSpPr/>
          <p:nvPr/>
        </p:nvCxnSpPr>
        <p:spPr>
          <a:xfrm>
            <a:off x="6296263" y="5762499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8DE3EE91-70B6-4ED7-A0BC-7DEDE2D3C8EB}"/>
              </a:ext>
            </a:extLst>
          </p:cNvPr>
          <p:cNvCxnSpPr/>
          <p:nvPr/>
        </p:nvCxnSpPr>
        <p:spPr>
          <a:xfrm>
            <a:off x="6292179" y="4006851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>
            <a:extLst>
              <a:ext uri="{FF2B5EF4-FFF2-40B4-BE49-F238E27FC236}">
                <a16:creationId xmlns:a16="http://schemas.microsoft.com/office/drawing/2014/main" id="{930ADF53-5325-474D-AFE8-AEC6FFCEFC93}"/>
              </a:ext>
            </a:extLst>
          </p:cNvPr>
          <p:cNvSpPr/>
          <p:nvPr/>
        </p:nvSpPr>
        <p:spPr>
          <a:xfrm>
            <a:off x="6495188" y="5087411"/>
            <a:ext cx="64008" cy="6400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1EC80EA-1C50-4FC4-9284-ABBEA18FEFBB}"/>
              </a:ext>
            </a:extLst>
          </p:cNvPr>
          <p:cNvSpPr txBox="1"/>
          <p:nvPr/>
        </p:nvSpPr>
        <p:spPr>
          <a:xfrm>
            <a:off x="6234531" y="5069501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A</a:t>
            </a:r>
            <a:endParaRPr lang="en-GB" sz="18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2111BC5-D3BE-454D-9186-596722C7B370}"/>
              </a:ext>
            </a:extLst>
          </p:cNvPr>
          <p:cNvCxnSpPr>
            <a:cxnSpLocks/>
          </p:cNvCxnSpPr>
          <p:nvPr/>
        </p:nvCxnSpPr>
        <p:spPr>
          <a:xfrm>
            <a:off x="6576679" y="3783141"/>
            <a:ext cx="1468956" cy="2196687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Oval 88">
            <a:extLst>
              <a:ext uri="{FF2B5EF4-FFF2-40B4-BE49-F238E27FC236}">
                <a16:creationId xmlns:a16="http://schemas.microsoft.com/office/drawing/2014/main" id="{21FDB3CE-1140-4E38-866A-DC0A20A285E3}"/>
              </a:ext>
            </a:extLst>
          </p:cNvPr>
          <p:cNvSpPr/>
          <p:nvPr/>
        </p:nvSpPr>
        <p:spPr>
          <a:xfrm>
            <a:off x="7136871" y="4649936"/>
            <a:ext cx="64008" cy="6400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F5E631B2-D6EC-4915-8EF7-1114EF1A872A}"/>
              </a:ext>
            </a:extLst>
          </p:cNvPr>
          <p:cNvSpPr txBox="1"/>
          <p:nvPr/>
        </p:nvSpPr>
        <p:spPr>
          <a:xfrm>
            <a:off x="7103545" y="4686854"/>
            <a:ext cx="5374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MP</a:t>
            </a:r>
            <a:endParaRPr lang="en-GB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 Box 9">
                <a:extLst>
                  <a:ext uri="{FF2B5EF4-FFF2-40B4-BE49-F238E27FC236}">
                    <a16:creationId xmlns:a16="http://schemas.microsoft.com/office/drawing/2014/main" id="{791E7080-3AE2-49A2-910B-3E9449CE8B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86421" y="5770978"/>
                <a:ext cx="1305754" cy="6222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400" b="1" dirty="0">
                    <a:solidFill>
                      <a:srgbClr val="002060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400" b="1" dirty="0">
                    <a:solidFill>
                      <a:srgbClr val="002060"/>
                    </a:solidFill>
                    <a:latin typeface="Times New Roman" pitchFamily="18" charset="0"/>
                  </a:rPr>
                  <a:t> </a:t>
                </a:r>
                <a:endParaRPr lang="en-GB" sz="2400" b="1" baseline="-25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3" name="Text Box 9">
                <a:extLst>
                  <a:ext uri="{FF2B5EF4-FFF2-40B4-BE49-F238E27FC236}">
                    <a16:creationId xmlns:a16="http://schemas.microsoft.com/office/drawing/2014/main" id="{791E7080-3AE2-49A2-910B-3E9449CE8B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86421" y="5770978"/>
                <a:ext cx="1305754" cy="622222"/>
              </a:xfrm>
              <a:prstGeom prst="rect">
                <a:avLst/>
              </a:prstGeom>
              <a:blipFill>
                <a:blip r:embed="rId4"/>
                <a:stretch>
                  <a:fillRect l="-7009" b="-784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BCAFF6B-9EA3-4271-8368-EC532CA6BFBC}"/>
              </a:ext>
            </a:extLst>
          </p:cNvPr>
          <p:cNvCxnSpPr>
            <a:cxnSpLocks/>
          </p:cNvCxnSpPr>
          <p:nvPr/>
        </p:nvCxnSpPr>
        <p:spPr>
          <a:xfrm flipV="1">
            <a:off x="7174254" y="4006851"/>
            <a:ext cx="0" cy="64008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00DB3A5A-FF2A-406E-BDB1-5F13089D4677}"/>
              </a:ext>
            </a:extLst>
          </p:cNvPr>
          <p:cNvCxnSpPr>
            <a:cxnSpLocks/>
          </p:cNvCxnSpPr>
          <p:nvPr/>
        </p:nvCxnSpPr>
        <p:spPr>
          <a:xfrm flipH="1">
            <a:off x="6731243" y="4005403"/>
            <a:ext cx="438912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6558BAF2-C3CF-4568-B5B0-6BA85F33E115}"/>
              </a:ext>
            </a:extLst>
          </p:cNvPr>
          <p:cNvCxnSpPr/>
          <p:nvPr/>
        </p:nvCxnSpPr>
        <p:spPr>
          <a:xfrm flipV="1">
            <a:off x="7177539" y="4713944"/>
            <a:ext cx="0" cy="640080"/>
          </a:xfrm>
          <a:prstGeom prst="straightConnector1">
            <a:avLst/>
          </a:prstGeom>
          <a:ln>
            <a:solidFill>
              <a:srgbClr val="FFC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D8AF539-9594-4180-896D-93319A93C670}"/>
              </a:ext>
            </a:extLst>
          </p:cNvPr>
          <p:cNvCxnSpPr/>
          <p:nvPr/>
        </p:nvCxnSpPr>
        <p:spPr>
          <a:xfrm flipH="1">
            <a:off x="7170003" y="5323587"/>
            <a:ext cx="438912" cy="0"/>
          </a:xfrm>
          <a:prstGeom prst="straightConnector1">
            <a:avLst/>
          </a:prstGeom>
          <a:ln>
            <a:solidFill>
              <a:srgbClr val="FFC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897D2820-D538-408F-A109-B756B48CB0F4}"/>
              </a:ext>
            </a:extLst>
          </p:cNvPr>
          <p:cNvCxnSpPr/>
          <p:nvPr/>
        </p:nvCxnSpPr>
        <p:spPr>
          <a:xfrm>
            <a:off x="7832455" y="378739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D237AAA1-E035-4C7C-9641-02155DAE18E5}"/>
              </a:ext>
            </a:extLst>
          </p:cNvPr>
          <p:cNvSpPr/>
          <p:nvPr/>
        </p:nvSpPr>
        <p:spPr>
          <a:xfrm>
            <a:off x="2971836" y="4046147"/>
            <a:ext cx="33249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The points on the line are equidistant to A and B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15EA267-2B73-40D6-8576-8FBDD771D0E4}"/>
              </a:ext>
            </a:extLst>
          </p:cNvPr>
          <p:cNvSpPr/>
          <p:nvPr/>
        </p:nvSpPr>
        <p:spPr>
          <a:xfrm>
            <a:off x="2933508" y="5323794"/>
            <a:ext cx="33249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The points to the left of the line are closer to A than to 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ject 26">
                <a:extLst>
                  <a:ext uri="{FF2B5EF4-FFF2-40B4-BE49-F238E27FC236}">
                    <a16:creationId xmlns:a16="http://schemas.microsoft.com/office/drawing/2014/main" id="{D8975564-BF3E-2D60-134F-0397C19041A6}"/>
                  </a:ext>
                </a:extLst>
              </p:cNvPr>
              <p:cNvSpPr txBox="1"/>
              <p:nvPr/>
            </p:nvSpPr>
            <p:spPr bwMode="auto">
              <a:xfrm>
                <a:off x="791456" y="2279159"/>
                <a:ext cx="2971800" cy="7461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normAutofit/>
              </a:bodyPr>
              <a:lstStyle/>
              <a:p>
                <a:r>
                  <a:rPr lang="en-GB" dirty="0">
                    <a:latin typeface="+mn-lt"/>
                  </a:rPr>
                  <a:t>MP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r>
                              <a:rPr lang="en-GB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GB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GB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GB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GB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GB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r>
                              <a:rPr lang="en-GB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" name="Object 26">
                <a:extLst>
                  <a:ext uri="{FF2B5EF4-FFF2-40B4-BE49-F238E27FC236}">
                    <a16:creationId xmlns:a16="http://schemas.microsoft.com/office/drawing/2014/main" id="{D8975564-BF3E-2D60-134F-0397C19041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91456" y="2279159"/>
                <a:ext cx="2971800" cy="746125"/>
              </a:xfrm>
              <a:prstGeom prst="rect">
                <a:avLst/>
              </a:prstGeom>
              <a:blipFill>
                <a:blip r:embed="rId5"/>
                <a:stretch>
                  <a:fillRect l="-328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ject 26">
                <a:extLst>
                  <a:ext uri="{FF2B5EF4-FFF2-40B4-BE49-F238E27FC236}">
                    <a16:creationId xmlns:a16="http://schemas.microsoft.com/office/drawing/2014/main" id="{EDE0BAFC-5DDB-39DA-48C8-06A05162713F}"/>
                  </a:ext>
                </a:extLst>
              </p:cNvPr>
              <p:cNvSpPr txBox="1"/>
              <p:nvPr/>
            </p:nvSpPr>
            <p:spPr bwMode="auto">
              <a:xfrm>
                <a:off x="1660584" y="2899909"/>
                <a:ext cx="1821478" cy="7437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normAutofit fontScale="700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  <m:r>
                                <a:rPr lang="en-GB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Object 26">
                <a:extLst>
                  <a:ext uri="{FF2B5EF4-FFF2-40B4-BE49-F238E27FC236}">
                    <a16:creationId xmlns:a16="http://schemas.microsoft.com/office/drawing/2014/main" id="{EDE0BAFC-5DDB-39DA-48C8-06A0516271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60584" y="2899909"/>
                <a:ext cx="1821478" cy="7437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 Box 9">
            <a:extLst>
              <a:ext uri="{FF2B5EF4-FFF2-40B4-BE49-F238E27FC236}">
                <a16:creationId xmlns:a16="http://schemas.microsoft.com/office/drawing/2014/main" id="{46AF66B9-3458-E626-2BB8-203319B5BC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7896" y="3522972"/>
            <a:ext cx="14005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(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–</a:t>
            </a:r>
            <a:r>
              <a:rPr lang="en-GB" dirty="0">
                <a:solidFill>
                  <a:srgbClr val="FF0000"/>
                </a:solidFill>
              </a:rPr>
              <a:t>1, </a:t>
            </a:r>
            <a:r>
              <a:rPr lang="en-GB" dirty="0">
                <a:solidFill>
                  <a:srgbClr val="0000CC"/>
                </a:solidFill>
                <a:cs typeface="Times New Roman" panose="02020603050405020304" pitchFamily="18" charset="0"/>
              </a:rPr>
              <a:t>1</a:t>
            </a:r>
            <a:r>
              <a:rPr lang="en-GB" dirty="0">
                <a:solidFill>
                  <a:srgbClr val="FF0000"/>
                </a:solidFill>
              </a:rPr>
              <a:t>)</a:t>
            </a:r>
            <a:endParaRPr lang="en-GB" baseline="-25000" dirty="0">
              <a:solidFill>
                <a:srgbClr val="FF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777BFC4-AC1C-5EEE-209C-E7EC83FDC8A8}"/>
              </a:ext>
            </a:extLst>
          </p:cNvPr>
          <p:cNvSpPr/>
          <p:nvPr/>
        </p:nvSpPr>
        <p:spPr>
          <a:xfrm>
            <a:off x="4697516" y="1951880"/>
            <a:ext cx="35512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Finding the gradient [AB]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9">
                <a:extLst>
                  <a:ext uri="{FF2B5EF4-FFF2-40B4-BE49-F238E27FC236}">
                    <a16:creationId xmlns:a16="http://schemas.microsoft.com/office/drawing/2014/main" id="{FF66614F-FCB1-C738-4884-9309A2FF012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99355" y="2442252"/>
                <a:ext cx="1312226" cy="5855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200" b="1" i="1" dirty="0"/>
                  <a:t>m </a:t>
                </a:r>
                <a:r>
                  <a:rPr lang="en-GB" sz="2200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sz="2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en-GB" sz="2200" baseline="-25000" dirty="0"/>
              </a:p>
            </p:txBody>
          </p:sp>
        </mc:Choice>
        <mc:Fallback xmlns="">
          <p:sp>
            <p:nvSpPr>
              <p:cNvPr id="10" name="Text Box 9">
                <a:extLst>
                  <a:ext uri="{FF2B5EF4-FFF2-40B4-BE49-F238E27FC236}">
                    <a16:creationId xmlns:a16="http://schemas.microsoft.com/office/drawing/2014/main" id="{FF66614F-FCB1-C738-4884-9309A2FF01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99355" y="2442252"/>
                <a:ext cx="1312226" cy="585545"/>
              </a:xfrm>
              <a:prstGeom prst="rect">
                <a:avLst/>
              </a:prstGeom>
              <a:blipFill>
                <a:blip r:embed="rId7"/>
                <a:stretch>
                  <a:fillRect l="-6047" t="-104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9">
                <a:extLst>
                  <a:ext uri="{FF2B5EF4-FFF2-40B4-BE49-F238E27FC236}">
                    <a16:creationId xmlns:a16="http://schemas.microsoft.com/office/drawing/2014/main" id="{6FC04ADD-96A3-08E5-4E97-2FDF9D3CE35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58551" y="2382767"/>
                <a:ext cx="1290212" cy="6316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200" b="1" dirty="0"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3−(−1)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200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−(−4)</m:t>
                        </m:r>
                      </m:den>
                    </m:f>
                  </m:oMath>
                </a14:m>
                <a:endParaRPr lang="en-GB" sz="2200" baseline="-25000" dirty="0"/>
              </a:p>
            </p:txBody>
          </p:sp>
        </mc:Choice>
        <mc:Fallback xmlns="">
          <p:sp>
            <p:nvSpPr>
              <p:cNvPr id="11" name="Text Box 9">
                <a:extLst>
                  <a:ext uri="{FF2B5EF4-FFF2-40B4-BE49-F238E27FC236}">
                    <a16:creationId xmlns:a16="http://schemas.microsoft.com/office/drawing/2014/main" id="{6FC04ADD-96A3-08E5-4E97-2FDF9D3CE3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58551" y="2382767"/>
                <a:ext cx="1290212" cy="631648"/>
              </a:xfrm>
              <a:prstGeom prst="rect">
                <a:avLst/>
              </a:prstGeom>
              <a:blipFill>
                <a:blip r:embed="rId8"/>
                <a:stretch>
                  <a:fillRect l="-613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9">
                <a:extLst>
                  <a:ext uri="{FF2B5EF4-FFF2-40B4-BE49-F238E27FC236}">
                    <a16:creationId xmlns:a16="http://schemas.microsoft.com/office/drawing/2014/main" id="{7791D875-769B-D087-0396-15D58C7EE84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7886" y="3046712"/>
                <a:ext cx="1092205" cy="529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200" b="1" dirty="0"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2200" baseline="-25000" dirty="0"/>
              </a:p>
            </p:txBody>
          </p:sp>
        </mc:Choice>
        <mc:Fallback xmlns="">
          <p:sp>
            <p:nvSpPr>
              <p:cNvPr id="12" name="Text Box 9">
                <a:extLst>
                  <a:ext uri="{FF2B5EF4-FFF2-40B4-BE49-F238E27FC236}">
                    <a16:creationId xmlns:a16="http://schemas.microsoft.com/office/drawing/2014/main" id="{7791D875-769B-D087-0396-15D58C7EE8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7886" y="3046712"/>
                <a:ext cx="1092205" cy="529184"/>
              </a:xfrm>
              <a:prstGeom prst="rect">
                <a:avLst/>
              </a:prstGeom>
              <a:blipFill>
                <a:blip r:embed="rId9"/>
                <a:stretch>
                  <a:fillRect l="-7263" t="-1149" b="-1034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 Box 9">
                <a:extLst>
                  <a:ext uri="{FF2B5EF4-FFF2-40B4-BE49-F238E27FC236}">
                    <a16:creationId xmlns:a16="http://schemas.microsoft.com/office/drawing/2014/main" id="{E2CB6641-5DC4-4B09-1637-FCE1C96E8DB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65101" y="2976718"/>
                <a:ext cx="1057505" cy="613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200" b="1" i="1" dirty="0">
                    <a:cs typeface="Times New Roman" panose="02020603050405020304" pitchFamily="18" charset="0"/>
                  </a:rPr>
                  <a:t>m</a:t>
                </a:r>
                <a:r>
                  <a:rPr lang="en-GB" sz="2200" b="1" dirty="0"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  <a:endParaRPr lang="en-GB" sz="2200" baseline="-25000" dirty="0"/>
              </a:p>
            </p:txBody>
          </p:sp>
        </mc:Choice>
        <mc:Fallback xmlns="">
          <p:sp>
            <p:nvSpPr>
              <p:cNvPr id="13" name="Text Box 9">
                <a:extLst>
                  <a:ext uri="{FF2B5EF4-FFF2-40B4-BE49-F238E27FC236}">
                    <a16:creationId xmlns:a16="http://schemas.microsoft.com/office/drawing/2014/main" id="{E2CB6641-5DC4-4B09-1637-FCE1C96E8D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65101" y="2976718"/>
                <a:ext cx="1057505" cy="613886"/>
              </a:xfrm>
              <a:prstGeom prst="rect">
                <a:avLst/>
              </a:prstGeom>
              <a:blipFill>
                <a:blip r:embed="rId10"/>
                <a:stretch>
                  <a:fillRect l="-7471" b="-495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1BF78488-6BEC-F5A3-4918-A69858C83370}"/>
              </a:ext>
            </a:extLst>
          </p:cNvPr>
          <p:cNvSpPr/>
          <p:nvPr/>
        </p:nvSpPr>
        <p:spPr>
          <a:xfrm>
            <a:off x="143568" y="4030803"/>
            <a:ext cx="293026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The gradient of the perpendicular to [AB]</a:t>
            </a:r>
          </a:p>
        </p:txBody>
      </p:sp>
      <p:sp>
        <p:nvSpPr>
          <p:cNvPr id="15" name="Text Box 9">
            <a:extLst>
              <a:ext uri="{FF2B5EF4-FFF2-40B4-BE49-F238E27FC236}">
                <a16:creationId xmlns:a16="http://schemas.microsoft.com/office/drawing/2014/main" id="{A5363388-8B88-14D2-A26B-81AD3EDD84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879" y="5134253"/>
            <a:ext cx="16698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b="1" i="1" dirty="0" err="1"/>
              <a:t>m</a:t>
            </a:r>
            <a:r>
              <a:rPr lang="en-GB" b="1" i="1" baseline="-25000" dirty="0" err="1"/>
              <a:t>P</a:t>
            </a:r>
            <a:r>
              <a:rPr lang="en-GB" b="1" i="1" baseline="-25000" dirty="0"/>
              <a:t>(AB)</a:t>
            </a:r>
            <a:r>
              <a:rPr lang="en-GB" b="1" i="1" dirty="0"/>
              <a:t> </a:t>
            </a:r>
            <a:r>
              <a:rPr lang="en-GB" b="1" dirty="0"/>
              <a:t>=</a:t>
            </a:r>
            <a:r>
              <a:rPr lang="en-GB" b="1" dirty="0">
                <a:cs typeface="Times New Roman" panose="02020603050405020304" pitchFamily="18" charset="0"/>
              </a:rPr>
              <a:t> </a:t>
            </a:r>
            <a:endParaRPr lang="en-GB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4108C62-4A52-68D3-6B75-3989F449F408}"/>
                  </a:ext>
                </a:extLst>
              </p:cNvPr>
              <p:cNvSpPr txBox="1"/>
              <p:nvPr/>
            </p:nvSpPr>
            <p:spPr>
              <a:xfrm>
                <a:off x="1368819" y="4980118"/>
                <a:ext cx="850903" cy="7284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2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en-GB" sz="22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4108C62-4A52-68D3-6B75-3989F449F4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8819" y="4980118"/>
                <a:ext cx="850903" cy="72840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7021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82" grpId="0"/>
      <p:bldP spid="83" grpId="0"/>
      <p:bldP spid="84" grpId="0"/>
      <p:bldP spid="85" grpId="0"/>
      <p:bldP spid="77" grpId="0" animBg="1"/>
      <p:bldP spid="86" grpId="0"/>
      <p:bldP spid="3" grpId="0" animBg="1"/>
      <p:bldP spid="76" grpId="0" animBg="1"/>
      <p:bldP spid="79" grpId="0"/>
      <p:bldP spid="89" grpId="0" animBg="1"/>
      <p:bldP spid="90" grpId="0"/>
      <p:bldP spid="53" grpId="0"/>
      <p:bldP spid="58" grpId="0"/>
      <p:bldP spid="59" grpId="0"/>
      <p:bldP spid="2" grpId="0"/>
      <p:bldP spid="4" grpId="0"/>
      <p:bldP spid="6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304AA7D6-E98A-4922-A66A-5A4143409398}"/>
              </a:ext>
            </a:extLst>
          </p:cNvPr>
          <p:cNvGrpSpPr/>
          <p:nvPr/>
        </p:nvGrpSpPr>
        <p:grpSpPr>
          <a:xfrm>
            <a:off x="196518" y="3078480"/>
            <a:ext cx="3109256" cy="3489591"/>
            <a:chOff x="196518" y="3078480"/>
            <a:chExt cx="3109256" cy="3489591"/>
          </a:xfrm>
        </p:grpSpPr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9D5DC767-036C-4709-B59B-11D840EA009E}"/>
                </a:ext>
              </a:extLst>
            </p:cNvPr>
            <p:cNvSpPr txBox="1"/>
            <p:nvPr/>
          </p:nvSpPr>
          <p:spPr>
            <a:xfrm>
              <a:off x="582304" y="6291072"/>
              <a:ext cx="24986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2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D4919D2F-88CE-4A83-8403-486179D5F1E9}"/>
                </a:ext>
              </a:extLst>
            </p:cNvPr>
            <p:cNvSpPr/>
            <p:nvPr/>
          </p:nvSpPr>
          <p:spPr>
            <a:xfrm>
              <a:off x="471583" y="3214048"/>
              <a:ext cx="2633472" cy="3072384"/>
            </a:xfrm>
            <a:prstGeom prst="rect">
              <a:avLst/>
            </a:prstGeom>
            <a:solidFill>
              <a:srgbClr val="F0FFFF"/>
            </a:solidFill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C3FE319C-E482-414D-8218-90E54A794E18}"/>
                </a:ext>
              </a:extLst>
            </p:cNvPr>
            <p:cNvCxnSpPr/>
            <p:nvPr/>
          </p:nvCxnSpPr>
          <p:spPr>
            <a:xfrm>
              <a:off x="2231315" y="3214048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FC52FE81-EA02-4934-9F10-2330C8E48963}"/>
                </a:ext>
              </a:extLst>
            </p:cNvPr>
            <p:cNvCxnSpPr/>
            <p:nvPr/>
          </p:nvCxnSpPr>
          <p:spPr>
            <a:xfrm>
              <a:off x="2450771" y="3214048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B59E2F8-1313-4127-9E34-DF89434C7A1E}"/>
                </a:ext>
              </a:extLst>
            </p:cNvPr>
            <p:cNvCxnSpPr/>
            <p:nvPr/>
          </p:nvCxnSpPr>
          <p:spPr>
            <a:xfrm>
              <a:off x="1572768" y="3214048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3C5B86FF-856C-46D8-91A2-2E19F7B76E77}"/>
                </a:ext>
              </a:extLst>
            </p:cNvPr>
            <p:cNvCxnSpPr/>
            <p:nvPr/>
          </p:nvCxnSpPr>
          <p:spPr>
            <a:xfrm>
              <a:off x="914579" y="3214048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84A942D1-CE71-4527-98E2-37A09202376C}"/>
                </a:ext>
              </a:extLst>
            </p:cNvPr>
            <p:cNvCxnSpPr/>
            <p:nvPr/>
          </p:nvCxnSpPr>
          <p:spPr>
            <a:xfrm>
              <a:off x="1134035" y="3214048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B096C423-87E4-4B8D-A2AE-683E0A8A03CD}"/>
                </a:ext>
              </a:extLst>
            </p:cNvPr>
            <p:cNvCxnSpPr/>
            <p:nvPr/>
          </p:nvCxnSpPr>
          <p:spPr>
            <a:xfrm>
              <a:off x="1353491" y="3214048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69D749AF-A3E6-46FA-AD61-F2C44EB6CDC2}"/>
                </a:ext>
              </a:extLst>
            </p:cNvPr>
            <p:cNvCxnSpPr/>
            <p:nvPr/>
          </p:nvCxnSpPr>
          <p:spPr>
            <a:xfrm>
              <a:off x="497787" y="3078480"/>
              <a:ext cx="0" cy="3474720"/>
            </a:xfrm>
            <a:prstGeom prst="line">
              <a:avLst/>
            </a:prstGeom>
            <a:ln w="31750">
              <a:solidFill>
                <a:srgbClr val="006600"/>
              </a:solidFill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0A4F5794-B2CF-4B18-9D05-1E1898AD598D}"/>
                </a:ext>
              </a:extLst>
            </p:cNvPr>
            <p:cNvCxnSpPr/>
            <p:nvPr/>
          </p:nvCxnSpPr>
          <p:spPr>
            <a:xfrm>
              <a:off x="1792403" y="3214048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9726CB57-09AA-47DC-8262-ED4F6BEB94D7}"/>
                </a:ext>
              </a:extLst>
            </p:cNvPr>
            <p:cNvCxnSpPr/>
            <p:nvPr/>
          </p:nvCxnSpPr>
          <p:spPr>
            <a:xfrm>
              <a:off x="475667" y="4540584"/>
              <a:ext cx="2633472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78CE8A9A-7055-45D7-8EBB-991DE2D44AFA}"/>
                </a:ext>
              </a:extLst>
            </p:cNvPr>
            <p:cNvCxnSpPr/>
            <p:nvPr/>
          </p:nvCxnSpPr>
          <p:spPr>
            <a:xfrm>
              <a:off x="475667" y="4760040"/>
              <a:ext cx="2633472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C87CBC2E-28B8-4003-99E2-A4CFE2B1CA88}"/>
                </a:ext>
              </a:extLst>
            </p:cNvPr>
            <p:cNvCxnSpPr/>
            <p:nvPr/>
          </p:nvCxnSpPr>
          <p:spPr>
            <a:xfrm>
              <a:off x="475667" y="4979496"/>
              <a:ext cx="2633472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253687C3-9D32-4E89-AAF2-058E1DDDE6AD}"/>
                </a:ext>
              </a:extLst>
            </p:cNvPr>
            <p:cNvCxnSpPr/>
            <p:nvPr/>
          </p:nvCxnSpPr>
          <p:spPr>
            <a:xfrm>
              <a:off x="288254" y="6297168"/>
              <a:ext cx="3017520" cy="0"/>
            </a:xfrm>
            <a:prstGeom prst="line">
              <a:avLst/>
            </a:prstGeom>
            <a:ln w="31750">
              <a:solidFill>
                <a:srgbClr val="006600"/>
              </a:solidFill>
              <a:headEnd type="none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424335CE-CE45-4A05-9C13-12A89859FE60}"/>
                </a:ext>
              </a:extLst>
            </p:cNvPr>
            <p:cNvCxnSpPr/>
            <p:nvPr/>
          </p:nvCxnSpPr>
          <p:spPr>
            <a:xfrm>
              <a:off x="475667" y="5418408"/>
              <a:ext cx="2633472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8AD0EE8D-C44E-4A65-ADD8-3F807FE4EF87}"/>
                </a:ext>
              </a:extLst>
            </p:cNvPr>
            <p:cNvCxnSpPr/>
            <p:nvPr/>
          </p:nvCxnSpPr>
          <p:spPr>
            <a:xfrm>
              <a:off x="475667" y="5637864"/>
              <a:ext cx="2633472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940082D1-C867-4030-8A89-5951782470E1}"/>
                </a:ext>
              </a:extLst>
            </p:cNvPr>
            <p:cNvCxnSpPr/>
            <p:nvPr/>
          </p:nvCxnSpPr>
          <p:spPr>
            <a:xfrm>
              <a:off x="475667" y="5857320"/>
              <a:ext cx="2633472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69F373AC-A91D-4468-BC0F-07A6DAE661DB}"/>
                </a:ext>
              </a:extLst>
            </p:cNvPr>
            <p:cNvCxnSpPr/>
            <p:nvPr/>
          </p:nvCxnSpPr>
          <p:spPr>
            <a:xfrm>
              <a:off x="475667" y="5202936"/>
              <a:ext cx="2633472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82F0B801-DFE4-44D1-BE9D-07C2FCA3BCFE}"/>
                </a:ext>
              </a:extLst>
            </p:cNvPr>
            <p:cNvCxnSpPr/>
            <p:nvPr/>
          </p:nvCxnSpPr>
          <p:spPr>
            <a:xfrm>
              <a:off x="471583" y="4321128"/>
              <a:ext cx="2633472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7E685CCF-5DEC-4962-A434-A6CF68FD5067}"/>
                </a:ext>
              </a:extLst>
            </p:cNvPr>
            <p:cNvCxnSpPr/>
            <p:nvPr/>
          </p:nvCxnSpPr>
          <p:spPr>
            <a:xfrm>
              <a:off x="2011859" y="3214048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D0C75305-8F3A-488B-8D93-FB921D9D0E23}"/>
                </a:ext>
              </a:extLst>
            </p:cNvPr>
            <p:cNvCxnSpPr/>
            <p:nvPr/>
          </p:nvCxnSpPr>
          <p:spPr>
            <a:xfrm>
              <a:off x="475667" y="4097274"/>
              <a:ext cx="2633472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D0BE946D-1BD0-442D-B304-A85095163FB6}"/>
                </a:ext>
              </a:extLst>
            </p:cNvPr>
            <p:cNvCxnSpPr/>
            <p:nvPr/>
          </p:nvCxnSpPr>
          <p:spPr>
            <a:xfrm>
              <a:off x="2670048" y="3218688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43AA0CD1-F16F-4373-819A-747F39FAF031}"/>
                </a:ext>
              </a:extLst>
            </p:cNvPr>
            <p:cNvCxnSpPr/>
            <p:nvPr/>
          </p:nvCxnSpPr>
          <p:spPr>
            <a:xfrm>
              <a:off x="2889504" y="3218688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F05E4197-16EF-4104-BB36-5BBCF88CF6C6}"/>
                </a:ext>
              </a:extLst>
            </p:cNvPr>
            <p:cNvCxnSpPr/>
            <p:nvPr/>
          </p:nvCxnSpPr>
          <p:spPr>
            <a:xfrm>
              <a:off x="475667" y="3657600"/>
              <a:ext cx="2633472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D277FA51-3E51-4EE8-8CE5-AF1A32C2E1F2}"/>
                </a:ext>
              </a:extLst>
            </p:cNvPr>
            <p:cNvCxnSpPr/>
            <p:nvPr/>
          </p:nvCxnSpPr>
          <p:spPr>
            <a:xfrm>
              <a:off x="475667" y="3877056"/>
              <a:ext cx="2633472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8C15DB58-E7F7-4D7F-BC99-697BBBD7CBF8}"/>
                </a:ext>
              </a:extLst>
            </p:cNvPr>
            <p:cNvCxnSpPr/>
            <p:nvPr/>
          </p:nvCxnSpPr>
          <p:spPr>
            <a:xfrm>
              <a:off x="475667" y="3438144"/>
              <a:ext cx="2633472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4D2B595E-0113-43C1-8191-F081B5A69FB0}"/>
                </a:ext>
              </a:extLst>
            </p:cNvPr>
            <p:cNvSpPr txBox="1"/>
            <p:nvPr/>
          </p:nvSpPr>
          <p:spPr>
            <a:xfrm>
              <a:off x="789644" y="6291072"/>
              <a:ext cx="24986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4</a:t>
              </a:r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33096368-0157-46C7-8CD5-F011DB76D3E0}"/>
                </a:ext>
              </a:extLst>
            </p:cNvPr>
            <p:cNvSpPr txBox="1"/>
            <p:nvPr/>
          </p:nvSpPr>
          <p:spPr>
            <a:xfrm>
              <a:off x="1025974" y="6290774"/>
              <a:ext cx="24986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6</a:t>
              </a:r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1FD5AFB0-0864-4D1C-BC28-F39B083BAB16}"/>
                </a:ext>
              </a:extLst>
            </p:cNvPr>
            <p:cNvSpPr txBox="1"/>
            <p:nvPr/>
          </p:nvSpPr>
          <p:spPr>
            <a:xfrm>
              <a:off x="1254573" y="6291072"/>
              <a:ext cx="24986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8</a:t>
              </a:r>
            </a:p>
          </p:txBody>
        </p: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2557152A-20B5-425D-99F4-C2B792E9C47E}"/>
                </a:ext>
              </a:extLst>
            </p:cNvPr>
            <p:cNvSpPr txBox="1"/>
            <p:nvPr/>
          </p:nvSpPr>
          <p:spPr>
            <a:xfrm>
              <a:off x="1420504" y="6291072"/>
              <a:ext cx="40226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10</a:t>
              </a:r>
            </a:p>
          </p:txBody>
        </p: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C57917B2-E681-45FD-8949-D0B35476E182}"/>
                </a:ext>
              </a:extLst>
            </p:cNvPr>
            <p:cNvSpPr txBox="1"/>
            <p:nvPr/>
          </p:nvSpPr>
          <p:spPr>
            <a:xfrm>
              <a:off x="2545796" y="6291072"/>
              <a:ext cx="42301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20</a:t>
              </a:r>
            </a:p>
          </p:txBody>
        </p: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171E776F-3252-4A0F-9F36-2E0833972EA5}"/>
                </a:ext>
              </a:extLst>
            </p:cNvPr>
            <p:cNvSpPr txBox="1"/>
            <p:nvPr/>
          </p:nvSpPr>
          <p:spPr>
            <a:xfrm>
              <a:off x="2330139" y="6291072"/>
              <a:ext cx="385446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18</a:t>
              </a:r>
            </a:p>
          </p:txBody>
        </p:sp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B37981ED-4BED-4F73-8294-4A11D2E78C7C}"/>
                </a:ext>
              </a:extLst>
            </p:cNvPr>
            <p:cNvSpPr txBox="1"/>
            <p:nvPr/>
          </p:nvSpPr>
          <p:spPr>
            <a:xfrm>
              <a:off x="2113792" y="6291072"/>
              <a:ext cx="374746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16</a:t>
              </a:r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B853EC23-3B32-4F3E-A505-902C1CC6803D}"/>
                </a:ext>
              </a:extLst>
            </p:cNvPr>
            <p:cNvSpPr txBox="1"/>
            <p:nvPr/>
          </p:nvSpPr>
          <p:spPr>
            <a:xfrm>
              <a:off x="1882150" y="6286432"/>
              <a:ext cx="375122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14</a:t>
              </a:r>
            </a:p>
          </p:txBody>
        </p:sp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id="{18468CC1-E088-4C03-921D-BB45D63603E1}"/>
                </a:ext>
              </a:extLst>
            </p:cNvPr>
            <p:cNvSpPr txBox="1"/>
            <p:nvPr/>
          </p:nvSpPr>
          <p:spPr>
            <a:xfrm>
              <a:off x="1641435" y="6290679"/>
              <a:ext cx="38241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12</a:t>
              </a:r>
            </a:p>
          </p:txBody>
        </p: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18889D50-DDDB-4942-843E-4ECD02FB465A}"/>
                </a:ext>
              </a:extLst>
            </p:cNvPr>
            <p:cNvSpPr txBox="1"/>
            <p:nvPr/>
          </p:nvSpPr>
          <p:spPr>
            <a:xfrm>
              <a:off x="2769613" y="6288525"/>
              <a:ext cx="42300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22</a:t>
              </a:r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8F1E420A-8FA3-497A-AD48-EF9500855260}"/>
                </a:ext>
              </a:extLst>
            </p:cNvPr>
            <p:cNvSpPr txBox="1"/>
            <p:nvPr/>
          </p:nvSpPr>
          <p:spPr>
            <a:xfrm>
              <a:off x="237744" y="5957753"/>
              <a:ext cx="24986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2</a:t>
              </a:r>
            </a:p>
          </p:txBody>
        </p: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A3B7ACDD-1B09-4E3B-847D-44FD74D3F7AE}"/>
                </a:ext>
              </a:extLst>
            </p:cNvPr>
            <p:cNvSpPr txBox="1"/>
            <p:nvPr/>
          </p:nvSpPr>
          <p:spPr>
            <a:xfrm>
              <a:off x="237744" y="5741492"/>
              <a:ext cx="24986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4</a:t>
              </a:r>
            </a:p>
          </p:txBody>
        </p:sp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AFA27664-0AFD-473B-8DDC-8482AF6F02E2}"/>
                </a:ext>
              </a:extLst>
            </p:cNvPr>
            <p:cNvSpPr txBox="1"/>
            <p:nvPr/>
          </p:nvSpPr>
          <p:spPr>
            <a:xfrm>
              <a:off x="237744" y="5522036"/>
              <a:ext cx="24986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6</a:t>
              </a:r>
            </a:p>
          </p:txBody>
        </p:sp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766C6A28-83D5-4239-976C-154117953E98}"/>
                </a:ext>
              </a:extLst>
            </p:cNvPr>
            <p:cNvSpPr txBox="1"/>
            <p:nvPr/>
          </p:nvSpPr>
          <p:spPr>
            <a:xfrm>
              <a:off x="236060" y="5303543"/>
              <a:ext cx="24986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8</a:t>
              </a:r>
            </a:p>
          </p:txBody>
        </p: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29D3F9CF-FA84-427A-9F62-053BA2459CE5}"/>
                </a:ext>
              </a:extLst>
            </p:cNvPr>
            <p:cNvSpPr txBox="1"/>
            <p:nvPr/>
          </p:nvSpPr>
          <p:spPr>
            <a:xfrm>
              <a:off x="196522" y="5083124"/>
              <a:ext cx="40226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10</a:t>
              </a:r>
            </a:p>
          </p:txBody>
        </p:sp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5C40A27B-74A7-459F-B85F-2CF07133D7B4}"/>
                </a:ext>
              </a:extLst>
            </p:cNvPr>
            <p:cNvSpPr txBox="1"/>
            <p:nvPr/>
          </p:nvSpPr>
          <p:spPr>
            <a:xfrm>
              <a:off x="201168" y="3968593"/>
              <a:ext cx="42301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20</a:t>
              </a:r>
            </a:p>
          </p:txBody>
        </p:sp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C80235A2-7D8C-46B9-ADB5-AD5A71772488}"/>
                </a:ext>
              </a:extLst>
            </p:cNvPr>
            <p:cNvSpPr txBox="1"/>
            <p:nvPr/>
          </p:nvSpPr>
          <p:spPr>
            <a:xfrm>
              <a:off x="201168" y="4205300"/>
              <a:ext cx="385446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18</a:t>
              </a:r>
            </a:p>
          </p:txBody>
        </p:sp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468560EA-573B-4FE9-8918-0943EF7BCB43}"/>
                </a:ext>
              </a:extLst>
            </p:cNvPr>
            <p:cNvSpPr txBox="1"/>
            <p:nvPr/>
          </p:nvSpPr>
          <p:spPr>
            <a:xfrm>
              <a:off x="201168" y="4424756"/>
              <a:ext cx="374746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16</a:t>
              </a:r>
            </a:p>
          </p:txBody>
        </p:sp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A15DAA83-4663-41C5-9F10-65A13501C073}"/>
                </a:ext>
              </a:extLst>
            </p:cNvPr>
            <p:cNvSpPr txBox="1"/>
            <p:nvPr/>
          </p:nvSpPr>
          <p:spPr>
            <a:xfrm>
              <a:off x="201168" y="4644212"/>
              <a:ext cx="375122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14</a:t>
              </a:r>
            </a:p>
          </p:txBody>
        </p:sp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40347459-F5E6-488C-A739-1B378C985F18}"/>
                </a:ext>
              </a:extLst>
            </p:cNvPr>
            <p:cNvSpPr txBox="1"/>
            <p:nvPr/>
          </p:nvSpPr>
          <p:spPr>
            <a:xfrm>
              <a:off x="196518" y="4863668"/>
              <a:ext cx="38241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12</a:t>
              </a:r>
            </a:p>
          </p:txBody>
        </p:sp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A5CE448C-94E2-4DF3-8AD8-7E948073E16C}"/>
                </a:ext>
              </a:extLst>
            </p:cNvPr>
            <p:cNvSpPr txBox="1"/>
            <p:nvPr/>
          </p:nvSpPr>
          <p:spPr>
            <a:xfrm>
              <a:off x="201168" y="3749137"/>
              <a:ext cx="42300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22</a:t>
              </a:r>
            </a:p>
          </p:txBody>
        </p: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FDB7A50F-54FC-4320-B8C0-EED6FBD1FD50}"/>
                </a:ext>
              </a:extLst>
            </p:cNvPr>
            <p:cNvSpPr txBox="1"/>
            <p:nvPr/>
          </p:nvSpPr>
          <p:spPr>
            <a:xfrm>
              <a:off x="198384" y="3526623"/>
              <a:ext cx="42300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24</a:t>
              </a:r>
            </a:p>
          </p:txBody>
        </p:sp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AA13EEC9-4DC8-47F0-904C-FBEC09D43CA6}"/>
                </a:ext>
              </a:extLst>
            </p:cNvPr>
            <p:cNvSpPr txBox="1"/>
            <p:nvPr/>
          </p:nvSpPr>
          <p:spPr>
            <a:xfrm>
              <a:off x="201168" y="3324492"/>
              <a:ext cx="42300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26</a:t>
              </a:r>
            </a:p>
          </p:txBody>
        </p: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A1BF0410-3DB2-4F2A-B0CE-B0CC33DD21E3}"/>
                </a:ext>
              </a:extLst>
            </p:cNvPr>
            <p:cNvSpPr txBox="1"/>
            <p:nvPr/>
          </p:nvSpPr>
          <p:spPr>
            <a:xfrm>
              <a:off x="254397" y="6268842"/>
              <a:ext cx="24986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0</a:t>
              </a:r>
            </a:p>
          </p:txBody>
        </p: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155CE6DA-82EA-4594-8443-71B7F3514DCC}"/>
                </a:ext>
              </a:extLst>
            </p:cNvPr>
            <p:cNvCxnSpPr/>
            <p:nvPr/>
          </p:nvCxnSpPr>
          <p:spPr>
            <a:xfrm>
              <a:off x="471583" y="6080760"/>
              <a:ext cx="2633472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123D992D-BB8E-48AC-873F-9AB8CDA78680}"/>
                </a:ext>
              </a:extLst>
            </p:cNvPr>
            <p:cNvCxnSpPr/>
            <p:nvPr/>
          </p:nvCxnSpPr>
          <p:spPr>
            <a:xfrm>
              <a:off x="694944" y="3218688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6262" name="Text Box 6"/>
          <p:cNvSpPr txBox="1">
            <a:spLocks noChangeArrowheads="1"/>
          </p:cNvSpPr>
          <p:nvPr/>
        </p:nvSpPr>
        <p:spPr bwMode="auto">
          <a:xfrm>
            <a:off x="289027" y="381000"/>
            <a:ext cx="18467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Example 4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196518" y="849654"/>
            <a:ext cx="8786673" cy="211775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r>
              <a:rPr lang="en-GB" sz="2400" dirty="0">
                <a:latin typeface="+mn-lt"/>
              </a:rPr>
              <a:t>Two towns are located at points A(2, 18) and point B(12, 22), and a nearby road R is a straight line with equation </a:t>
            </a:r>
            <a:r>
              <a:rPr lang="en-GB" sz="2400" i="1" dirty="0">
                <a:cs typeface="Times New Roman" panose="02020603050405020304" pitchFamily="18" charset="0"/>
              </a:rPr>
              <a:t>y</a:t>
            </a:r>
            <a:r>
              <a:rPr lang="en-GB" sz="2400" dirty="0">
                <a:cs typeface="Times New Roman" panose="02020603050405020304" pitchFamily="18" charset="0"/>
              </a:rPr>
              <a:t> = </a:t>
            </a:r>
            <a:r>
              <a:rPr lang="en-GB" sz="2400" i="1" dirty="0">
                <a:cs typeface="Times New Roman" panose="02020603050405020304" pitchFamily="18" charset="0"/>
              </a:rPr>
              <a:t>x</a:t>
            </a:r>
            <a:r>
              <a:rPr lang="en-GB" sz="2400" dirty="0">
                <a:cs typeface="Times New Roman" panose="02020603050405020304" pitchFamily="18" charset="0"/>
              </a:rPr>
              <a:t> + 2</a:t>
            </a:r>
            <a:r>
              <a:rPr lang="en-GB" sz="2400" dirty="0">
                <a:latin typeface="+mn-lt"/>
              </a:rPr>
              <a:t>. They want to build a road from A to B  connecting to R at a point T so that the distance from A to B passing through T is shortest</a:t>
            </a:r>
            <a:r>
              <a:rPr lang="en-GB" dirty="0">
                <a:latin typeface="+mn-lt"/>
              </a:rPr>
              <a:t>. Find the coordinates of T.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50825" y="93102"/>
            <a:ext cx="8229600" cy="4206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Perpendicular bisector of a line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17CF4401-591A-4BA3-B3C5-4AC40F9C18EE}"/>
              </a:ext>
            </a:extLst>
          </p:cNvPr>
          <p:cNvSpPr/>
          <p:nvPr/>
        </p:nvSpPr>
        <p:spPr>
          <a:xfrm>
            <a:off x="3464998" y="3429000"/>
            <a:ext cx="55181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Mark the intersecting point C of the road and the perpendicular through B</a:t>
            </a:r>
          </a:p>
        </p:txBody>
      </p:sp>
      <p:sp>
        <p:nvSpPr>
          <p:cNvPr id="36" name="Rectangle 35">
            <a:hlinkClick r:id="rId3"/>
            <a:extLst>
              <a:ext uri="{FF2B5EF4-FFF2-40B4-BE49-F238E27FC236}">
                <a16:creationId xmlns:a16="http://schemas.microsoft.com/office/drawing/2014/main" id="{88E7DC40-E147-4414-9956-70431145886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1E09F0D8-2E03-49C8-A3AD-74BFCF30C31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7F2B69D-5F19-426E-8AA3-E4B3DC891923}"/>
              </a:ext>
            </a:extLst>
          </p:cNvPr>
          <p:cNvSpPr/>
          <p:nvPr/>
        </p:nvSpPr>
        <p:spPr>
          <a:xfrm>
            <a:off x="3464998" y="3007989"/>
            <a:ext cx="56028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Draw a perpendicular from B to line R</a:t>
            </a:r>
            <a:endParaRPr lang="en-GB" sz="2400" dirty="0">
              <a:latin typeface="+mn-lt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14205BBE-26E6-4ED4-8C90-E2D5A3195A4D}"/>
              </a:ext>
            </a:extLst>
          </p:cNvPr>
          <p:cNvSpPr/>
          <p:nvPr/>
        </p:nvSpPr>
        <p:spPr>
          <a:xfrm>
            <a:off x="3406073" y="4191000"/>
            <a:ext cx="55181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Find D on BC on the other side of R, such that BC = CD</a:t>
            </a: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38368AD9-51B7-4D73-8F53-D86B4159D145}"/>
              </a:ext>
            </a:extLst>
          </p:cNvPr>
          <p:cNvSpPr/>
          <p:nvPr/>
        </p:nvSpPr>
        <p:spPr>
          <a:xfrm>
            <a:off x="674711" y="4295247"/>
            <a:ext cx="64008" cy="6400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047A0B63-FBA6-4B06-B100-46CC0083AEC3}"/>
              </a:ext>
            </a:extLst>
          </p:cNvPr>
          <p:cNvSpPr txBox="1"/>
          <p:nvPr/>
        </p:nvSpPr>
        <p:spPr>
          <a:xfrm>
            <a:off x="414054" y="4277337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A</a:t>
            </a:r>
            <a:endParaRPr lang="en-GB" sz="1800" dirty="0"/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59FCC5C4-3654-4311-B1C6-1EB890F27A85}"/>
              </a:ext>
            </a:extLst>
          </p:cNvPr>
          <p:cNvCxnSpPr>
            <a:cxnSpLocks/>
            <a:endCxn id="132" idx="3"/>
          </p:cNvCxnSpPr>
          <p:nvPr/>
        </p:nvCxnSpPr>
        <p:spPr>
          <a:xfrm flipH="1">
            <a:off x="487604" y="3469654"/>
            <a:ext cx="2605494" cy="2626599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ED17DABB-8B64-4369-B1E2-370D40260870}"/>
              </a:ext>
            </a:extLst>
          </p:cNvPr>
          <p:cNvCxnSpPr>
            <a:cxnSpLocks/>
          </p:cNvCxnSpPr>
          <p:nvPr/>
        </p:nvCxnSpPr>
        <p:spPr>
          <a:xfrm>
            <a:off x="1140347" y="3229046"/>
            <a:ext cx="1952219" cy="1951115"/>
          </a:xfrm>
          <a:prstGeom prst="straightConnector1">
            <a:avLst/>
          </a:prstGeom>
          <a:ln w="19050">
            <a:solidFill>
              <a:srgbClr val="00B0F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316703DF-05BC-4A42-B583-09B12F60AB19}"/>
              </a:ext>
            </a:extLst>
          </p:cNvPr>
          <p:cNvCxnSpPr>
            <a:cxnSpLocks/>
          </p:cNvCxnSpPr>
          <p:nvPr/>
        </p:nvCxnSpPr>
        <p:spPr>
          <a:xfrm flipH="1" flipV="1">
            <a:off x="1779984" y="3885011"/>
            <a:ext cx="183787" cy="720783"/>
          </a:xfrm>
          <a:prstGeom prst="straightConnector1">
            <a:avLst/>
          </a:prstGeom>
          <a:ln w="19050">
            <a:solidFill>
              <a:srgbClr val="FF66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C7BB22C6-1C13-4421-B993-E9771ED2A20A}"/>
              </a:ext>
            </a:extLst>
          </p:cNvPr>
          <p:cNvCxnSpPr>
            <a:cxnSpLocks/>
          </p:cNvCxnSpPr>
          <p:nvPr/>
        </p:nvCxnSpPr>
        <p:spPr>
          <a:xfrm flipH="1" flipV="1">
            <a:off x="723555" y="4336128"/>
            <a:ext cx="1956235" cy="430239"/>
          </a:xfrm>
          <a:prstGeom prst="straightConnector1">
            <a:avLst/>
          </a:prstGeom>
          <a:ln w="19050">
            <a:solidFill>
              <a:srgbClr val="CC3399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TextBox 147">
            <a:extLst>
              <a:ext uri="{FF2B5EF4-FFF2-40B4-BE49-F238E27FC236}">
                <a16:creationId xmlns:a16="http://schemas.microsoft.com/office/drawing/2014/main" id="{933704AF-41A8-4418-9A69-581941DCCB4A}"/>
              </a:ext>
            </a:extLst>
          </p:cNvPr>
          <p:cNvSpPr txBox="1"/>
          <p:nvPr/>
        </p:nvSpPr>
        <p:spPr>
          <a:xfrm>
            <a:off x="696628" y="5785206"/>
            <a:ext cx="13374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R: </a:t>
            </a:r>
            <a:r>
              <a:rPr lang="en-GB" sz="1800" i="1" dirty="0">
                <a:cs typeface="Times New Roman" panose="02020603050405020304" pitchFamily="18" charset="0"/>
              </a:rPr>
              <a:t>y</a:t>
            </a:r>
            <a:r>
              <a:rPr lang="en-GB" sz="1800" dirty="0">
                <a:cs typeface="Times New Roman" panose="02020603050405020304" pitchFamily="18" charset="0"/>
              </a:rPr>
              <a:t> = </a:t>
            </a:r>
            <a:r>
              <a:rPr lang="en-GB" sz="1800" i="1" dirty="0">
                <a:cs typeface="Times New Roman" panose="02020603050405020304" pitchFamily="18" charset="0"/>
              </a:rPr>
              <a:t>x</a:t>
            </a:r>
            <a:r>
              <a:rPr lang="en-GB" sz="1800" dirty="0">
                <a:cs typeface="Times New Roman" panose="02020603050405020304" pitchFamily="18" charset="0"/>
              </a:rPr>
              <a:t> + 2</a:t>
            </a:r>
            <a:r>
              <a:rPr lang="en-GB" sz="1800" dirty="0">
                <a:latin typeface="+mn-lt"/>
              </a:rPr>
              <a:t> </a:t>
            </a:r>
            <a:endParaRPr lang="en-GB" sz="1800" dirty="0"/>
          </a:p>
        </p:txBody>
      </p:sp>
      <p:sp>
        <p:nvSpPr>
          <p:cNvPr id="149" name="Oval 148">
            <a:extLst>
              <a:ext uri="{FF2B5EF4-FFF2-40B4-BE49-F238E27FC236}">
                <a16:creationId xmlns:a16="http://schemas.microsoft.com/office/drawing/2014/main" id="{8F4769A2-9886-4395-B664-E260083C4780}"/>
              </a:ext>
            </a:extLst>
          </p:cNvPr>
          <p:cNvSpPr/>
          <p:nvPr/>
        </p:nvSpPr>
        <p:spPr>
          <a:xfrm>
            <a:off x="2202290" y="4296645"/>
            <a:ext cx="64008" cy="6400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12D7AFB1-E360-44AF-A520-F0363C0B409A}"/>
              </a:ext>
            </a:extLst>
          </p:cNvPr>
          <p:cNvSpPr txBox="1"/>
          <p:nvPr/>
        </p:nvSpPr>
        <p:spPr>
          <a:xfrm>
            <a:off x="2254872" y="4159277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C</a:t>
            </a:r>
            <a:endParaRPr lang="en-GB" sz="1800" dirty="0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426A1EC6-C35F-4E27-B428-90882F8C3AC6}"/>
              </a:ext>
            </a:extLst>
          </p:cNvPr>
          <p:cNvSpPr/>
          <p:nvPr/>
        </p:nvSpPr>
        <p:spPr>
          <a:xfrm>
            <a:off x="1747979" y="3853006"/>
            <a:ext cx="64008" cy="6400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4A280A0-C6B0-48C9-BE32-43C561298107}"/>
              </a:ext>
            </a:extLst>
          </p:cNvPr>
          <p:cNvSpPr txBox="1"/>
          <p:nvPr/>
        </p:nvSpPr>
        <p:spPr>
          <a:xfrm>
            <a:off x="1743198" y="3578719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B</a:t>
            </a:r>
            <a:endParaRPr lang="en-GB" sz="1800" dirty="0"/>
          </a:p>
        </p:txBody>
      </p:sp>
      <p:sp>
        <p:nvSpPr>
          <p:cNvPr id="151" name="Oval 150">
            <a:extLst>
              <a:ext uri="{FF2B5EF4-FFF2-40B4-BE49-F238E27FC236}">
                <a16:creationId xmlns:a16="http://schemas.microsoft.com/office/drawing/2014/main" id="{99591F60-2CA8-4BBE-B380-C23BA3E268E6}"/>
              </a:ext>
            </a:extLst>
          </p:cNvPr>
          <p:cNvSpPr/>
          <p:nvPr/>
        </p:nvSpPr>
        <p:spPr>
          <a:xfrm>
            <a:off x="2634586" y="4718949"/>
            <a:ext cx="64008" cy="6400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7D148DE9-2055-4991-8AF8-FD50C658BEE7}"/>
              </a:ext>
            </a:extLst>
          </p:cNvPr>
          <p:cNvSpPr txBox="1"/>
          <p:nvPr/>
        </p:nvSpPr>
        <p:spPr>
          <a:xfrm>
            <a:off x="2650192" y="4462823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D</a:t>
            </a:r>
            <a:endParaRPr lang="en-GB" sz="1800" dirty="0"/>
          </a:p>
        </p:txBody>
      </p:sp>
      <p:sp>
        <p:nvSpPr>
          <p:cNvPr id="153" name="Oval 152">
            <a:extLst>
              <a:ext uri="{FF2B5EF4-FFF2-40B4-BE49-F238E27FC236}">
                <a16:creationId xmlns:a16="http://schemas.microsoft.com/office/drawing/2014/main" id="{390EADF9-A3E7-4E2A-AC13-B81C6EFD50B1}"/>
              </a:ext>
            </a:extLst>
          </p:cNvPr>
          <p:cNvSpPr/>
          <p:nvPr/>
        </p:nvSpPr>
        <p:spPr>
          <a:xfrm>
            <a:off x="1928909" y="4569668"/>
            <a:ext cx="64008" cy="6400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07F38728-C2A4-4747-B80E-FB3E3BD33275}"/>
              </a:ext>
            </a:extLst>
          </p:cNvPr>
          <p:cNvSpPr txBox="1"/>
          <p:nvPr/>
        </p:nvSpPr>
        <p:spPr>
          <a:xfrm>
            <a:off x="1829394" y="4579280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E</a:t>
            </a:r>
            <a:endParaRPr lang="en-GB" sz="1800" dirty="0"/>
          </a:p>
        </p:txBody>
      </p:sp>
      <p:cxnSp>
        <p:nvCxnSpPr>
          <p:cNvPr id="155" name="Straight Arrow Connector 154">
            <a:extLst>
              <a:ext uri="{FF2B5EF4-FFF2-40B4-BE49-F238E27FC236}">
                <a16:creationId xmlns:a16="http://schemas.microsoft.com/office/drawing/2014/main" id="{7883C28C-E6A5-4AD3-B24B-21D9A14C755D}"/>
              </a:ext>
            </a:extLst>
          </p:cNvPr>
          <p:cNvCxnSpPr>
            <a:cxnSpLocks/>
          </p:cNvCxnSpPr>
          <p:nvPr/>
        </p:nvCxnSpPr>
        <p:spPr>
          <a:xfrm>
            <a:off x="1789955" y="3881454"/>
            <a:ext cx="434808" cy="435691"/>
          </a:xfrm>
          <a:prstGeom prst="straightConnector1">
            <a:avLst/>
          </a:prstGeom>
          <a:ln w="19050">
            <a:solidFill>
              <a:srgbClr val="00206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Rectangle 155">
            <a:extLst>
              <a:ext uri="{FF2B5EF4-FFF2-40B4-BE49-F238E27FC236}">
                <a16:creationId xmlns:a16="http://schemas.microsoft.com/office/drawing/2014/main" id="{6860AFC7-CB1C-4CF0-8F60-46EEAC195C55}"/>
              </a:ext>
            </a:extLst>
          </p:cNvPr>
          <p:cNvSpPr/>
          <p:nvPr/>
        </p:nvSpPr>
        <p:spPr>
          <a:xfrm>
            <a:off x="3388064" y="4876800"/>
            <a:ext cx="55181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The shortest distance from A to D is the straight line AD</a:t>
            </a: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F0E9E541-BC98-41D8-956D-0D39FD264510}"/>
              </a:ext>
            </a:extLst>
          </p:cNvPr>
          <p:cNvSpPr/>
          <p:nvPr/>
        </p:nvSpPr>
        <p:spPr>
          <a:xfrm>
            <a:off x="3381957" y="5634335"/>
            <a:ext cx="55181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The line AD intersects R at point E</a:t>
            </a:r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E35DCA93-DEC6-4609-B897-9D8AC8A01BA6}"/>
              </a:ext>
            </a:extLst>
          </p:cNvPr>
          <p:cNvSpPr/>
          <p:nvPr/>
        </p:nvSpPr>
        <p:spPr>
          <a:xfrm>
            <a:off x="3442263" y="5990741"/>
            <a:ext cx="38616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ED = EB</a:t>
            </a:r>
          </a:p>
        </p:txBody>
      </p:sp>
    </p:spTree>
    <p:extLst>
      <p:ext uri="{BB962C8B-B14F-4D97-AF65-F5344CB8AC3E}">
        <p14:creationId xmlns:p14="http://schemas.microsoft.com/office/powerpoint/2010/main" val="1175913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81481E-6 L 0.05087 0.06689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5" y="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39" grpId="0"/>
      <p:bldP spid="109" grpId="0"/>
      <p:bldP spid="94" grpId="0" animBg="1"/>
      <p:bldP spid="95" grpId="0"/>
      <p:bldP spid="148" grpId="0"/>
      <p:bldP spid="149" grpId="0" animBg="1"/>
      <p:bldP spid="150" grpId="0"/>
      <p:bldP spid="55" grpId="0" animBg="1"/>
      <p:bldP spid="58" grpId="0"/>
      <p:bldP spid="151" grpId="0" animBg="1"/>
      <p:bldP spid="152" grpId="0"/>
      <p:bldP spid="153" grpId="0" animBg="1"/>
      <p:bldP spid="154" grpId="0"/>
      <p:bldP spid="156" grpId="0"/>
      <p:bldP spid="157" grpId="0"/>
      <p:bldP spid="1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304AA7D6-E98A-4922-A66A-5A4143409398}"/>
              </a:ext>
            </a:extLst>
          </p:cNvPr>
          <p:cNvGrpSpPr/>
          <p:nvPr/>
        </p:nvGrpSpPr>
        <p:grpSpPr>
          <a:xfrm>
            <a:off x="196518" y="3078480"/>
            <a:ext cx="3109256" cy="3489591"/>
            <a:chOff x="196518" y="3078480"/>
            <a:chExt cx="3109256" cy="3489591"/>
          </a:xfrm>
        </p:grpSpPr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9D5DC767-036C-4709-B59B-11D840EA009E}"/>
                </a:ext>
              </a:extLst>
            </p:cNvPr>
            <p:cNvSpPr txBox="1"/>
            <p:nvPr/>
          </p:nvSpPr>
          <p:spPr>
            <a:xfrm>
              <a:off x="582304" y="6291072"/>
              <a:ext cx="24986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2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D4919D2F-88CE-4A83-8403-486179D5F1E9}"/>
                </a:ext>
              </a:extLst>
            </p:cNvPr>
            <p:cNvSpPr/>
            <p:nvPr/>
          </p:nvSpPr>
          <p:spPr>
            <a:xfrm>
              <a:off x="471583" y="3214048"/>
              <a:ext cx="2633472" cy="3072384"/>
            </a:xfrm>
            <a:prstGeom prst="rect">
              <a:avLst/>
            </a:prstGeom>
            <a:solidFill>
              <a:srgbClr val="F0FFFF"/>
            </a:solidFill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C3FE319C-E482-414D-8218-90E54A794E18}"/>
                </a:ext>
              </a:extLst>
            </p:cNvPr>
            <p:cNvCxnSpPr/>
            <p:nvPr/>
          </p:nvCxnSpPr>
          <p:spPr>
            <a:xfrm>
              <a:off x="2231315" y="3214048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FC52FE81-EA02-4934-9F10-2330C8E48963}"/>
                </a:ext>
              </a:extLst>
            </p:cNvPr>
            <p:cNvCxnSpPr/>
            <p:nvPr/>
          </p:nvCxnSpPr>
          <p:spPr>
            <a:xfrm>
              <a:off x="2450771" y="3214048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B59E2F8-1313-4127-9E34-DF89434C7A1E}"/>
                </a:ext>
              </a:extLst>
            </p:cNvPr>
            <p:cNvCxnSpPr/>
            <p:nvPr/>
          </p:nvCxnSpPr>
          <p:spPr>
            <a:xfrm>
              <a:off x="1572768" y="3214048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3C5B86FF-856C-46D8-91A2-2E19F7B76E77}"/>
                </a:ext>
              </a:extLst>
            </p:cNvPr>
            <p:cNvCxnSpPr/>
            <p:nvPr/>
          </p:nvCxnSpPr>
          <p:spPr>
            <a:xfrm>
              <a:off x="914579" y="3214048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84A942D1-CE71-4527-98E2-37A09202376C}"/>
                </a:ext>
              </a:extLst>
            </p:cNvPr>
            <p:cNvCxnSpPr/>
            <p:nvPr/>
          </p:nvCxnSpPr>
          <p:spPr>
            <a:xfrm>
              <a:off x="1134035" y="3214048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B096C423-87E4-4B8D-A2AE-683E0A8A03CD}"/>
                </a:ext>
              </a:extLst>
            </p:cNvPr>
            <p:cNvCxnSpPr/>
            <p:nvPr/>
          </p:nvCxnSpPr>
          <p:spPr>
            <a:xfrm>
              <a:off x="1353491" y="3214048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69D749AF-A3E6-46FA-AD61-F2C44EB6CDC2}"/>
                </a:ext>
              </a:extLst>
            </p:cNvPr>
            <p:cNvCxnSpPr/>
            <p:nvPr/>
          </p:nvCxnSpPr>
          <p:spPr>
            <a:xfrm>
              <a:off x="497787" y="3078480"/>
              <a:ext cx="0" cy="3474720"/>
            </a:xfrm>
            <a:prstGeom prst="line">
              <a:avLst/>
            </a:prstGeom>
            <a:ln w="31750">
              <a:solidFill>
                <a:srgbClr val="006600"/>
              </a:solidFill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0A4F5794-B2CF-4B18-9D05-1E1898AD598D}"/>
                </a:ext>
              </a:extLst>
            </p:cNvPr>
            <p:cNvCxnSpPr/>
            <p:nvPr/>
          </p:nvCxnSpPr>
          <p:spPr>
            <a:xfrm>
              <a:off x="1792403" y="3214048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9726CB57-09AA-47DC-8262-ED4F6BEB94D7}"/>
                </a:ext>
              </a:extLst>
            </p:cNvPr>
            <p:cNvCxnSpPr/>
            <p:nvPr/>
          </p:nvCxnSpPr>
          <p:spPr>
            <a:xfrm>
              <a:off x="475667" y="4540584"/>
              <a:ext cx="2633472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78CE8A9A-7055-45D7-8EBB-991DE2D44AFA}"/>
                </a:ext>
              </a:extLst>
            </p:cNvPr>
            <p:cNvCxnSpPr/>
            <p:nvPr/>
          </p:nvCxnSpPr>
          <p:spPr>
            <a:xfrm>
              <a:off x="475667" y="4760040"/>
              <a:ext cx="2633472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C87CBC2E-28B8-4003-99E2-A4CFE2B1CA88}"/>
                </a:ext>
              </a:extLst>
            </p:cNvPr>
            <p:cNvCxnSpPr/>
            <p:nvPr/>
          </p:nvCxnSpPr>
          <p:spPr>
            <a:xfrm>
              <a:off x="475667" y="4979496"/>
              <a:ext cx="2633472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253687C3-9D32-4E89-AAF2-058E1DDDE6AD}"/>
                </a:ext>
              </a:extLst>
            </p:cNvPr>
            <p:cNvCxnSpPr/>
            <p:nvPr/>
          </p:nvCxnSpPr>
          <p:spPr>
            <a:xfrm>
              <a:off x="288254" y="6297168"/>
              <a:ext cx="3017520" cy="0"/>
            </a:xfrm>
            <a:prstGeom prst="line">
              <a:avLst/>
            </a:prstGeom>
            <a:ln w="31750">
              <a:solidFill>
                <a:srgbClr val="006600"/>
              </a:solidFill>
              <a:headEnd type="none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424335CE-CE45-4A05-9C13-12A89859FE60}"/>
                </a:ext>
              </a:extLst>
            </p:cNvPr>
            <p:cNvCxnSpPr/>
            <p:nvPr/>
          </p:nvCxnSpPr>
          <p:spPr>
            <a:xfrm>
              <a:off x="475667" y="5418408"/>
              <a:ext cx="2633472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8AD0EE8D-C44E-4A65-ADD8-3F807FE4EF87}"/>
                </a:ext>
              </a:extLst>
            </p:cNvPr>
            <p:cNvCxnSpPr/>
            <p:nvPr/>
          </p:nvCxnSpPr>
          <p:spPr>
            <a:xfrm>
              <a:off x="475667" y="5637864"/>
              <a:ext cx="2633472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940082D1-C867-4030-8A89-5951782470E1}"/>
                </a:ext>
              </a:extLst>
            </p:cNvPr>
            <p:cNvCxnSpPr/>
            <p:nvPr/>
          </p:nvCxnSpPr>
          <p:spPr>
            <a:xfrm>
              <a:off x="475667" y="5857320"/>
              <a:ext cx="2633472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69F373AC-A91D-4468-BC0F-07A6DAE661DB}"/>
                </a:ext>
              </a:extLst>
            </p:cNvPr>
            <p:cNvCxnSpPr/>
            <p:nvPr/>
          </p:nvCxnSpPr>
          <p:spPr>
            <a:xfrm>
              <a:off x="475667" y="5202936"/>
              <a:ext cx="2633472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82F0B801-DFE4-44D1-BE9D-07C2FCA3BCFE}"/>
                </a:ext>
              </a:extLst>
            </p:cNvPr>
            <p:cNvCxnSpPr/>
            <p:nvPr/>
          </p:nvCxnSpPr>
          <p:spPr>
            <a:xfrm>
              <a:off x="471583" y="4321128"/>
              <a:ext cx="2633472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7E685CCF-5DEC-4962-A434-A6CF68FD5067}"/>
                </a:ext>
              </a:extLst>
            </p:cNvPr>
            <p:cNvCxnSpPr/>
            <p:nvPr/>
          </p:nvCxnSpPr>
          <p:spPr>
            <a:xfrm>
              <a:off x="2011859" y="3214048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D0C75305-8F3A-488B-8D93-FB921D9D0E23}"/>
                </a:ext>
              </a:extLst>
            </p:cNvPr>
            <p:cNvCxnSpPr/>
            <p:nvPr/>
          </p:nvCxnSpPr>
          <p:spPr>
            <a:xfrm>
              <a:off x="475667" y="4097274"/>
              <a:ext cx="2633472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D0BE946D-1BD0-442D-B304-A85095163FB6}"/>
                </a:ext>
              </a:extLst>
            </p:cNvPr>
            <p:cNvCxnSpPr/>
            <p:nvPr/>
          </p:nvCxnSpPr>
          <p:spPr>
            <a:xfrm>
              <a:off x="2670048" y="3218688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43AA0CD1-F16F-4373-819A-747F39FAF031}"/>
                </a:ext>
              </a:extLst>
            </p:cNvPr>
            <p:cNvCxnSpPr/>
            <p:nvPr/>
          </p:nvCxnSpPr>
          <p:spPr>
            <a:xfrm>
              <a:off x="2889504" y="3218688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F05E4197-16EF-4104-BB36-5BBCF88CF6C6}"/>
                </a:ext>
              </a:extLst>
            </p:cNvPr>
            <p:cNvCxnSpPr/>
            <p:nvPr/>
          </p:nvCxnSpPr>
          <p:spPr>
            <a:xfrm>
              <a:off x="475667" y="3657600"/>
              <a:ext cx="2633472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D277FA51-3E51-4EE8-8CE5-AF1A32C2E1F2}"/>
                </a:ext>
              </a:extLst>
            </p:cNvPr>
            <p:cNvCxnSpPr/>
            <p:nvPr/>
          </p:nvCxnSpPr>
          <p:spPr>
            <a:xfrm>
              <a:off x="475667" y="3877056"/>
              <a:ext cx="2633472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8C15DB58-E7F7-4D7F-BC99-697BBBD7CBF8}"/>
                </a:ext>
              </a:extLst>
            </p:cNvPr>
            <p:cNvCxnSpPr/>
            <p:nvPr/>
          </p:nvCxnSpPr>
          <p:spPr>
            <a:xfrm>
              <a:off x="475667" y="3438144"/>
              <a:ext cx="2633472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4D2B595E-0113-43C1-8191-F081B5A69FB0}"/>
                </a:ext>
              </a:extLst>
            </p:cNvPr>
            <p:cNvSpPr txBox="1"/>
            <p:nvPr/>
          </p:nvSpPr>
          <p:spPr>
            <a:xfrm>
              <a:off x="789644" y="6291072"/>
              <a:ext cx="24986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4</a:t>
              </a:r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33096368-0157-46C7-8CD5-F011DB76D3E0}"/>
                </a:ext>
              </a:extLst>
            </p:cNvPr>
            <p:cNvSpPr txBox="1"/>
            <p:nvPr/>
          </p:nvSpPr>
          <p:spPr>
            <a:xfrm>
              <a:off x="1025974" y="6290774"/>
              <a:ext cx="24986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6</a:t>
              </a:r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1FD5AFB0-0864-4D1C-BC28-F39B083BAB16}"/>
                </a:ext>
              </a:extLst>
            </p:cNvPr>
            <p:cNvSpPr txBox="1"/>
            <p:nvPr/>
          </p:nvSpPr>
          <p:spPr>
            <a:xfrm>
              <a:off x="1254573" y="6291072"/>
              <a:ext cx="24986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8</a:t>
              </a:r>
            </a:p>
          </p:txBody>
        </p: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2557152A-20B5-425D-99F4-C2B792E9C47E}"/>
                </a:ext>
              </a:extLst>
            </p:cNvPr>
            <p:cNvSpPr txBox="1"/>
            <p:nvPr/>
          </p:nvSpPr>
          <p:spPr>
            <a:xfrm>
              <a:off x="1420504" y="6291072"/>
              <a:ext cx="40226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10</a:t>
              </a:r>
            </a:p>
          </p:txBody>
        </p: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C57917B2-E681-45FD-8949-D0B35476E182}"/>
                </a:ext>
              </a:extLst>
            </p:cNvPr>
            <p:cNvSpPr txBox="1"/>
            <p:nvPr/>
          </p:nvSpPr>
          <p:spPr>
            <a:xfrm>
              <a:off x="2545796" y="6291072"/>
              <a:ext cx="42301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20</a:t>
              </a:r>
            </a:p>
          </p:txBody>
        </p: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171E776F-3252-4A0F-9F36-2E0833972EA5}"/>
                </a:ext>
              </a:extLst>
            </p:cNvPr>
            <p:cNvSpPr txBox="1"/>
            <p:nvPr/>
          </p:nvSpPr>
          <p:spPr>
            <a:xfrm>
              <a:off x="2330139" y="6291072"/>
              <a:ext cx="385446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18</a:t>
              </a:r>
            </a:p>
          </p:txBody>
        </p:sp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B37981ED-4BED-4F73-8294-4A11D2E78C7C}"/>
                </a:ext>
              </a:extLst>
            </p:cNvPr>
            <p:cNvSpPr txBox="1"/>
            <p:nvPr/>
          </p:nvSpPr>
          <p:spPr>
            <a:xfrm>
              <a:off x="2113792" y="6291072"/>
              <a:ext cx="374746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16</a:t>
              </a:r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B853EC23-3B32-4F3E-A505-902C1CC6803D}"/>
                </a:ext>
              </a:extLst>
            </p:cNvPr>
            <p:cNvSpPr txBox="1"/>
            <p:nvPr/>
          </p:nvSpPr>
          <p:spPr>
            <a:xfrm>
              <a:off x="1882150" y="6286432"/>
              <a:ext cx="375122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14</a:t>
              </a:r>
            </a:p>
          </p:txBody>
        </p:sp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id="{18468CC1-E088-4C03-921D-BB45D63603E1}"/>
                </a:ext>
              </a:extLst>
            </p:cNvPr>
            <p:cNvSpPr txBox="1"/>
            <p:nvPr/>
          </p:nvSpPr>
          <p:spPr>
            <a:xfrm>
              <a:off x="1641435" y="6290679"/>
              <a:ext cx="38241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12</a:t>
              </a:r>
            </a:p>
          </p:txBody>
        </p: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18889D50-DDDB-4942-843E-4ECD02FB465A}"/>
                </a:ext>
              </a:extLst>
            </p:cNvPr>
            <p:cNvSpPr txBox="1"/>
            <p:nvPr/>
          </p:nvSpPr>
          <p:spPr>
            <a:xfrm>
              <a:off x="2769613" y="6288525"/>
              <a:ext cx="42300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22</a:t>
              </a:r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8F1E420A-8FA3-497A-AD48-EF9500855260}"/>
                </a:ext>
              </a:extLst>
            </p:cNvPr>
            <p:cNvSpPr txBox="1"/>
            <p:nvPr/>
          </p:nvSpPr>
          <p:spPr>
            <a:xfrm>
              <a:off x="237744" y="5957753"/>
              <a:ext cx="24986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2</a:t>
              </a:r>
            </a:p>
          </p:txBody>
        </p: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A3B7ACDD-1B09-4E3B-847D-44FD74D3F7AE}"/>
                </a:ext>
              </a:extLst>
            </p:cNvPr>
            <p:cNvSpPr txBox="1"/>
            <p:nvPr/>
          </p:nvSpPr>
          <p:spPr>
            <a:xfrm>
              <a:off x="237744" y="5741492"/>
              <a:ext cx="24986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4</a:t>
              </a:r>
            </a:p>
          </p:txBody>
        </p:sp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AFA27664-0AFD-473B-8DDC-8482AF6F02E2}"/>
                </a:ext>
              </a:extLst>
            </p:cNvPr>
            <p:cNvSpPr txBox="1"/>
            <p:nvPr/>
          </p:nvSpPr>
          <p:spPr>
            <a:xfrm>
              <a:off x="237744" y="5522036"/>
              <a:ext cx="24986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6</a:t>
              </a:r>
            </a:p>
          </p:txBody>
        </p:sp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766C6A28-83D5-4239-976C-154117953E98}"/>
                </a:ext>
              </a:extLst>
            </p:cNvPr>
            <p:cNvSpPr txBox="1"/>
            <p:nvPr/>
          </p:nvSpPr>
          <p:spPr>
            <a:xfrm>
              <a:off x="236060" y="5303543"/>
              <a:ext cx="24986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8</a:t>
              </a:r>
            </a:p>
          </p:txBody>
        </p: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29D3F9CF-FA84-427A-9F62-053BA2459CE5}"/>
                </a:ext>
              </a:extLst>
            </p:cNvPr>
            <p:cNvSpPr txBox="1"/>
            <p:nvPr/>
          </p:nvSpPr>
          <p:spPr>
            <a:xfrm>
              <a:off x="196522" y="5083124"/>
              <a:ext cx="40226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10</a:t>
              </a:r>
            </a:p>
          </p:txBody>
        </p:sp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5C40A27B-74A7-459F-B85F-2CF07133D7B4}"/>
                </a:ext>
              </a:extLst>
            </p:cNvPr>
            <p:cNvSpPr txBox="1"/>
            <p:nvPr/>
          </p:nvSpPr>
          <p:spPr>
            <a:xfrm>
              <a:off x="201168" y="3968593"/>
              <a:ext cx="42301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20</a:t>
              </a:r>
            </a:p>
          </p:txBody>
        </p:sp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C80235A2-7D8C-46B9-ADB5-AD5A71772488}"/>
                </a:ext>
              </a:extLst>
            </p:cNvPr>
            <p:cNvSpPr txBox="1"/>
            <p:nvPr/>
          </p:nvSpPr>
          <p:spPr>
            <a:xfrm>
              <a:off x="201168" y="4205300"/>
              <a:ext cx="385446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18</a:t>
              </a:r>
            </a:p>
          </p:txBody>
        </p:sp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468560EA-573B-4FE9-8918-0943EF7BCB43}"/>
                </a:ext>
              </a:extLst>
            </p:cNvPr>
            <p:cNvSpPr txBox="1"/>
            <p:nvPr/>
          </p:nvSpPr>
          <p:spPr>
            <a:xfrm>
              <a:off x="201168" y="4424756"/>
              <a:ext cx="374746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16</a:t>
              </a:r>
            </a:p>
          </p:txBody>
        </p:sp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A15DAA83-4663-41C5-9F10-65A13501C073}"/>
                </a:ext>
              </a:extLst>
            </p:cNvPr>
            <p:cNvSpPr txBox="1"/>
            <p:nvPr/>
          </p:nvSpPr>
          <p:spPr>
            <a:xfrm>
              <a:off x="201168" y="4644212"/>
              <a:ext cx="375122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14</a:t>
              </a:r>
            </a:p>
          </p:txBody>
        </p:sp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40347459-F5E6-488C-A739-1B378C985F18}"/>
                </a:ext>
              </a:extLst>
            </p:cNvPr>
            <p:cNvSpPr txBox="1"/>
            <p:nvPr/>
          </p:nvSpPr>
          <p:spPr>
            <a:xfrm>
              <a:off x="196518" y="4863668"/>
              <a:ext cx="38241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12</a:t>
              </a:r>
            </a:p>
          </p:txBody>
        </p:sp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A5CE448C-94E2-4DF3-8AD8-7E948073E16C}"/>
                </a:ext>
              </a:extLst>
            </p:cNvPr>
            <p:cNvSpPr txBox="1"/>
            <p:nvPr/>
          </p:nvSpPr>
          <p:spPr>
            <a:xfrm>
              <a:off x="201168" y="3749137"/>
              <a:ext cx="42300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22</a:t>
              </a:r>
            </a:p>
          </p:txBody>
        </p: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FDB7A50F-54FC-4320-B8C0-EED6FBD1FD50}"/>
                </a:ext>
              </a:extLst>
            </p:cNvPr>
            <p:cNvSpPr txBox="1"/>
            <p:nvPr/>
          </p:nvSpPr>
          <p:spPr>
            <a:xfrm>
              <a:off x="198384" y="3526623"/>
              <a:ext cx="42300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24</a:t>
              </a:r>
            </a:p>
          </p:txBody>
        </p:sp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AA13EEC9-4DC8-47F0-904C-FBEC09D43CA6}"/>
                </a:ext>
              </a:extLst>
            </p:cNvPr>
            <p:cNvSpPr txBox="1"/>
            <p:nvPr/>
          </p:nvSpPr>
          <p:spPr>
            <a:xfrm>
              <a:off x="201168" y="3324492"/>
              <a:ext cx="42300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26</a:t>
              </a:r>
            </a:p>
          </p:txBody>
        </p: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A1BF0410-3DB2-4F2A-B0CE-B0CC33DD21E3}"/>
                </a:ext>
              </a:extLst>
            </p:cNvPr>
            <p:cNvSpPr txBox="1"/>
            <p:nvPr/>
          </p:nvSpPr>
          <p:spPr>
            <a:xfrm>
              <a:off x="254397" y="6268842"/>
              <a:ext cx="24986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rgbClr val="0000CC"/>
                  </a:solidFill>
                  <a:latin typeface="+mn-lt"/>
                </a:rPr>
                <a:t>0</a:t>
              </a:r>
            </a:p>
          </p:txBody>
        </p: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155CE6DA-82EA-4594-8443-71B7F3514DCC}"/>
                </a:ext>
              </a:extLst>
            </p:cNvPr>
            <p:cNvCxnSpPr/>
            <p:nvPr/>
          </p:nvCxnSpPr>
          <p:spPr>
            <a:xfrm>
              <a:off x="471583" y="6080760"/>
              <a:ext cx="2633472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123D992D-BB8E-48AC-873F-9AB8CDA78680}"/>
                </a:ext>
              </a:extLst>
            </p:cNvPr>
            <p:cNvCxnSpPr/>
            <p:nvPr/>
          </p:nvCxnSpPr>
          <p:spPr>
            <a:xfrm>
              <a:off x="694944" y="3218688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6262" name="Text Box 6"/>
          <p:cNvSpPr txBox="1">
            <a:spLocks noChangeArrowheads="1"/>
          </p:cNvSpPr>
          <p:nvPr/>
        </p:nvSpPr>
        <p:spPr bwMode="auto">
          <a:xfrm>
            <a:off x="289027" y="381000"/>
            <a:ext cx="18467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Example 4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196518" y="849654"/>
            <a:ext cx="8786673" cy="211775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r>
              <a:rPr lang="en-GB" sz="2400" dirty="0">
                <a:latin typeface="+mn-lt"/>
              </a:rPr>
              <a:t>Two towns are located at points A(2, 18) and point B(12, 22), and a nearby road R is a straight line with equation </a:t>
            </a:r>
            <a:r>
              <a:rPr lang="en-GB" sz="2400" i="1" dirty="0">
                <a:cs typeface="Times New Roman" panose="02020603050405020304" pitchFamily="18" charset="0"/>
              </a:rPr>
              <a:t>y</a:t>
            </a:r>
            <a:r>
              <a:rPr lang="en-GB" sz="2400" dirty="0">
                <a:cs typeface="Times New Roman" panose="02020603050405020304" pitchFamily="18" charset="0"/>
              </a:rPr>
              <a:t> = </a:t>
            </a:r>
            <a:r>
              <a:rPr lang="en-GB" sz="2400" i="1" dirty="0">
                <a:cs typeface="Times New Roman" panose="02020603050405020304" pitchFamily="18" charset="0"/>
              </a:rPr>
              <a:t>x</a:t>
            </a:r>
            <a:r>
              <a:rPr lang="en-GB" sz="2400" dirty="0">
                <a:cs typeface="Times New Roman" panose="02020603050405020304" pitchFamily="18" charset="0"/>
              </a:rPr>
              <a:t> + 2</a:t>
            </a:r>
            <a:r>
              <a:rPr lang="en-GB" sz="2400" dirty="0">
                <a:latin typeface="+mn-lt"/>
              </a:rPr>
              <a:t>. They want to build a road from A to B  connecting to R at a point </a:t>
            </a:r>
            <a:r>
              <a:rPr lang="en-GB" dirty="0">
                <a:latin typeface="+mn-lt"/>
              </a:rPr>
              <a:t>T</a:t>
            </a:r>
            <a:r>
              <a:rPr lang="en-GB" sz="2400" dirty="0">
                <a:latin typeface="+mn-lt"/>
              </a:rPr>
              <a:t> so that the distance from A to B passing through T is shortest</a:t>
            </a:r>
            <a:r>
              <a:rPr lang="en-GB" dirty="0">
                <a:latin typeface="+mn-lt"/>
              </a:rPr>
              <a:t>. Find the coordinates of T.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50825" y="93102"/>
            <a:ext cx="8229600" cy="4206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/>
              <a:t>Perpendicular bisector of a line</a:t>
            </a:r>
            <a:endParaRPr lang="en-GB" sz="2800" dirty="0"/>
          </a:p>
        </p:txBody>
      </p:sp>
      <p:sp>
        <p:nvSpPr>
          <p:cNvPr id="36" name="Rectangle 35">
            <a:hlinkClick r:id="rId3"/>
            <a:extLst>
              <a:ext uri="{FF2B5EF4-FFF2-40B4-BE49-F238E27FC236}">
                <a16:creationId xmlns:a16="http://schemas.microsoft.com/office/drawing/2014/main" id="{88E7DC40-E147-4414-9956-70431145886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1E09F0D8-2E03-49C8-A3AD-74BFCF30C31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7F2B69D-5F19-426E-8AA3-E4B3DC891923}"/>
              </a:ext>
            </a:extLst>
          </p:cNvPr>
          <p:cNvSpPr/>
          <p:nvPr/>
        </p:nvSpPr>
        <p:spPr>
          <a:xfrm>
            <a:off x="3402378" y="4177295"/>
            <a:ext cx="56028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If we plot another point F anywhere on R</a:t>
            </a:r>
            <a:endParaRPr lang="en-GB" sz="2400" dirty="0">
              <a:latin typeface="+mn-lt"/>
            </a:endParaRP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38368AD9-51B7-4D73-8F53-D86B4159D145}"/>
              </a:ext>
            </a:extLst>
          </p:cNvPr>
          <p:cNvSpPr/>
          <p:nvPr/>
        </p:nvSpPr>
        <p:spPr>
          <a:xfrm>
            <a:off x="674711" y="4295247"/>
            <a:ext cx="64008" cy="6400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047A0B63-FBA6-4B06-B100-46CC0083AEC3}"/>
              </a:ext>
            </a:extLst>
          </p:cNvPr>
          <p:cNvSpPr txBox="1"/>
          <p:nvPr/>
        </p:nvSpPr>
        <p:spPr>
          <a:xfrm>
            <a:off x="414054" y="4277337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A</a:t>
            </a:r>
            <a:endParaRPr lang="en-GB" sz="1800" dirty="0"/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59FCC5C4-3654-4311-B1C6-1EB890F27A85}"/>
              </a:ext>
            </a:extLst>
          </p:cNvPr>
          <p:cNvCxnSpPr>
            <a:cxnSpLocks/>
            <a:endCxn id="132" idx="3"/>
          </p:cNvCxnSpPr>
          <p:nvPr/>
        </p:nvCxnSpPr>
        <p:spPr>
          <a:xfrm flipH="1">
            <a:off x="487604" y="3469654"/>
            <a:ext cx="2605494" cy="2626599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ED17DABB-8B64-4369-B1E2-370D40260870}"/>
              </a:ext>
            </a:extLst>
          </p:cNvPr>
          <p:cNvCxnSpPr>
            <a:cxnSpLocks/>
          </p:cNvCxnSpPr>
          <p:nvPr/>
        </p:nvCxnSpPr>
        <p:spPr>
          <a:xfrm>
            <a:off x="1140347" y="3229046"/>
            <a:ext cx="1952219" cy="1951115"/>
          </a:xfrm>
          <a:prstGeom prst="straightConnector1">
            <a:avLst/>
          </a:prstGeom>
          <a:ln w="19050">
            <a:solidFill>
              <a:srgbClr val="00B0F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316703DF-05BC-4A42-B583-09B12F60AB19}"/>
              </a:ext>
            </a:extLst>
          </p:cNvPr>
          <p:cNvCxnSpPr>
            <a:cxnSpLocks/>
          </p:cNvCxnSpPr>
          <p:nvPr/>
        </p:nvCxnSpPr>
        <p:spPr>
          <a:xfrm flipH="1" flipV="1">
            <a:off x="1779984" y="3885011"/>
            <a:ext cx="183787" cy="720783"/>
          </a:xfrm>
          <a:prstGeom prst="straightConnector1">
            <a:avLst/>
          </a:prstGeom>
          <a:ln w="19050">
            <a:solidFill>
              <a:srgbClr val="FF66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C7BB22C6-1C13-4421-B993-E9771ED2A20A}"/>
              </a:ext>
            </a:extLst>
          </p:cNvPr>
          <p:cNvCxnSpPr>
            <a:cxnSpLocks/>
          </p:cNvCxnSpPr>
          <p:nvPr/>
        </p:nvCxnSpPr>
        <p:spPr>
          <a:xfrm flipH="1" flipV="1">
            <a:off x="723555" y="4336128"/>
            <a:ext cx="1956235" cy="430239"/>
          </a:xfrm>
          <a:prstGeom prst="straightConnector1">
            <a:avLst/>
          </a:prstGeom>
          <a:ln w="19050">
            <a:solidFill>
              <a:srgbClr val="CC3399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TextBox 147">
            <a:extLst>
              <a:ext uri="{FF2B5EF4-FFF2-40B4-BE49-F238E27FC236}">
                <a16:creationId xmlns:a16="http://schemas.microsoft.com/office/drawing/2014/main" id="{933704AF-41A8-4418-9A69-581941DCCB4A}"/>
              </a:ext>
            </a:extLst>
          </p:cNvPr>
          <p:cNvSpPr txBox="1"/>
          <p:nvPr/>
        </p:nvSpPr>
        <p:spPr>
          <a:xfrm>
            <a:off x="696628" y="5785206"/>
            <a:ext cx="13374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R: </a:t>
            </a:r>
            <a:r>
              <a:rPr lang="en-GB" sz="1800" i="1" dirty="0">
                <a:cs typeface="Times New Roman" panose="02020603050405020304" pitchFamily="18" charset="0"/>
              </a:rPr>
              <a:t>y</a:t>
            </a:r>
            <a:r>
              <a:rPr lang="en-GB" sz="1800" dirty="0">
                <a:cs typeface="Times New Roman" panose="02020603050405020304" pitchFamily="18" charset="0"/>
              </a:rPr>
              <a:t> = </a:t>
            </a:r>
            <a:r>
              <a:rPr lang="en-GB" sz="1800" i="1" dirty="0">
                <a:cs typeface="Times New Roman" panose="02020603050405020304" pitchFamily="18" charset="0"/>
              </a:rPr>
              <a:t>x</a:t>
            </a:r>
            <a:r>
              <a:rPr lang="en-GB" sz="1800" dirty="0">
                <a:cs typeface="Times New Roman" panose="02020603050405020304" pitchFamily="18" charset="0"/>
              </a:rPr>
              <a:t> + 2</a:t>
            </a:r>
            <a:r>
              <a:rPr lang="en-GB" sz="1800" dirty="0">
                <a:latin typeface="+mn-lt"/>
              </a:rPr>
              <a:t> </a:t>
            </a:r>
            <a:endParaRPr lang="en-GB" sz="1800" dirty="0"/>
          </a:p>
        </p:txBody>
      </p:sp>
      <p:sp>
        <p:nvSpPr>
          <p:cNvPr id="149" name="Oval 148">
            <a:extLst>
              <a:ext uri="{FF2B5EF4-FFF2-40B4-BE49-F238E27FC236}">
                <a16:creationId xmlns:a16="http://schemas.microsoft.com/office/drawing/2014/main" id="{8F4769A2-9886-4395-B664-E260083C4780}"/>
              </a:ext>
            </a:extLst>
          </p:cNvPr>
          <p:cNvSpPr/>
          <p:nvPr/>
        </p:nvSpPr>
        <p:spPr>
          <a:xfrm>
            <a:off x="2202290" y="4296645"/>
            <a:ext cx="64008" cy="6400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12D7AFB1-E360-44AF-A520-F0363C0B409A}"/>
              </a:ext>
            </a:extLst>
          </p:cNvPr>
          <p:cNvSpPr txBox="1"/>
          <p:nvPr/>
        </p:nvSpPr>
        <p:spPr>
          <a:xfrm>
            <a:off x="2254872" y="4159277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C</a:t>
            </a:r>
            <a:endParaRPr lang="en-GB" sz="1800" dirty="0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426A1EC6-C35F-4E27-B428-90882F8C3AC6}"/>
              </a:ext>
            </a:extLst>
          </p:cNvPr>
          <p:cNvSpPr/>
          <p:nvPr/>
        </p:nvSpPr>
        <p:spPr>
          <a:xfrm>
            <a:off x="1747979" y="3853006"/>
            <a:ext cx="64008" cy="6400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4A280A0-C6B0-48C9-BE32-43C561298107}"/>
              </a:ext>
            </a:extLst>
          </p:cNvPr>
          <p:cNvSpPr txBox="1"/>
          <p:nvPr/>
        </p:nvSpPr>
        <p:spPr>
          <a:xfrm>
            <a:off x="1743198" y="3578719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B</a:t>
            </a:r>
            <a:endParaRPr lang="en-GB" sz="1800" dirty="0"/>
          </a:p>
        </p:txBody>
      </p:sp>
      <p:sp>
        <p:nvSpPr>
          <p:cNvPr id="151" name="Oval 150">
            <a:extLst>
              <a:ext uri="{FF2B5EF4-FFF2-40B4-BE49-F238E27FC236}">
                <a16:creationId xmlns:a16="http://schemas.microsoft.com/office/drawing/2014/main" id="{99591F60-2CA8-4BBE-B380-C23BA3E268E6}"/>
              </a:ext>
            </a:extLst>
          </p:cNvPr>
          <p:cNvSpPr/>
          <p:nvPr/>
        </p:nvSpPr>
        <p:spPr>
          <a:xfrm>
            <a:off x="2634586" y="4718949"/>
            <a:ext cx="64008" cy="6400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7D148DE9-2055-4991-8AF8-FD50C658BEE7}"/>
              </a:ext>
            </a:extLst>
          </p:cNvPr>
          <p:cNvSpPr txBox="1"/>
          <p:nvPr/>
        </p:nvSpPr>
        <p:spPr>
          <a:xfrm>
            <a:off x="2650192" y="4462823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D</a:t>
            </a:r>
            <a:endParaRPr lang="en-GB" sz="1800" dirty="0"/>
          </a:p>
        </p:txBody>
      </p:sp>
      <p:sp>
        <p:nvSpPr>
          <p:cNvPr id="153" name="Oval 152">
            <a:extLst>
              <a:ext uri="{FF2B5EF4-FFF2-40B4-BE49-F238E27FC236}">
                <a16:creationId xmlns:a16="http://schemas.microsoft.com/office/drawing/2014/main" id="{390EADF9-A3E7-4E2A-AC13-B81C6EFD50B1}"/>
              </a:ext>
            </a:extLst>
          </p:cNvPr>
          <p:cNvSpPr/>
          <p:nvPr/>
        </p:nvSpPr>
        <p:spPr>
          <a:xfrm>
            <a:off x="1928909" y="4569668"/>
            <a:ext cx="64008" cy="6400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07F38728-C2A4-4747-B80E-FB3E3BD33275}"/>
              </a:ext>
            </a:extLst>
          </p:cNvPr>
          <p:cNvSpPr txBox="1"/>
          <p:nvPr/>
        </p:nvSpPr>
        <p:spPr>
          <a:xfrm>
            <a:off x="1829394" y="4579280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E</a:t>
            </a:r>
            <a:endParaRPr lang="en-GB" sz="1800" dirty="0"/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E35DCA93-DEC6-4609-B897-9D8AC8A01BA6}"/>
              </a:ext>
            </a:extLst>
          </p:cNvPr>
          <p:cNvSpPr/>
          <p:nvPr/>
        </p:nvSpPr>
        <p:spPr>
          <a:xfrm>
            <a:off x="3546177" y="3078480"/>
            <a:ext cx="38616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ED = EB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B7C81E60-733D-47F2-8EB6-77BF82647E28}"/>
              </a:ext>
            </a:extLst>
          </p:cNvPr>
          <p:cNvSpPr/>
          <p:nvPr/>
        </p:nvSpPr>
        <p:spPr>
          <a:xfrm>
            <a:off x="3505342" y="3099657"/>
            <a:ext cx="55125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              since R is the perpendicular bisector of BD 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E7B0435F-5E3F-423C-A8E0-C429334A1C8D}"/>
              </a:ext>
            </a:extLst>
          </p:cNvPr>
          <p:cNvSpPr/>
          <p:nvPr/>
        </p:nvSpPr>
        <p:spPr>
          <a:xfrm>
            <a:off x="3464465" y="3823765"/>
            <a:ext cx="38616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  <a:sym typeface="Symbol" panose="05050102010706020507" pitchFamily="18" charset="2"/>
              </a:rPr>
              <a:t> </a:t>
            </a:r>
            <a:r>
              <a:rPr lang="en-GB" sz="2400" dirty="0">
                <a:latin typeface="+mn-lt"/>
              </a:rPr>
              <a:t>AE + ED = AE + EB</a:t>
            </a: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DB3189CC-7E3E-48A0-9A5B-99A9BD13B8AC}"/>
              </a:ext>
            </a:extLst>
          </p:cNvPr>
          <p:cNvSpPr/>
          <p:nvPr/>
        </p:nvSpPr>
        <p:spPr>
          <a:xfrm>
            <a:off x="1546006" y="4960741"/>
            <a:ext cx="64008" cy="6400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44C21BDF-3CC5-4CDD-90EC-15CD0CB7EF53}"/>
              </a:ext>
            </a:extLst>
          </p:cNvPr>
          <p:cNvSpPr txBox="1"/>
          <p:nvPr/>
        </p:nvSpPr>
        <p:spPr>
          <a:xfrm>
            <a:off x="1524208" y="4978307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F</a:t>
            </a:r>
            <a:endParaRPr lang="en-GB" sz="1800" dirty="0"/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DBEBD9BF-A3E1-491E-9559-986B6E848FFD}"/>
              </a:ext>
            </a:extLst>
          </p:cNvPr>
          <p:cNvCxnSpPr>
            <a:cxnSpLocks/>
          </p:cNvCxnSpPr>
          <p:nvPr/>
        </p:nvCxnSpPr>
        <p:spPr>
          <a:xfrm flipH="1" flipV="1">
            <a:off x="731281" y="4340405"/>
            <a:ext cx="861595" cy="652340"/>
          </a:xfrm>
          <a:prstGeom prst="straightConnector1">
            <a:avLst/>
          </a:prstGeom>
          <a:ln w="19050">
            <a:solidFill>
              <a:srgbClr val="00FF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98CF5709-51A7-4611-8021-5C0C4915A4D1}"/>
              </a:ext>
            </a:extLst>
          </p:cNvPr>
          <p:cNvCxnSpPr>
            <a:cxnSpLocks/>
          </p:cNvCxnSpPr>
          <p:nvPr/>
        </p:nvCxnSpPr>
        <p:spPr>
          <a:xfrm flipH="1">
            <a:off x="1573126" y="4783933"/>
            <a:ext cx="1107258" cy="208812"/>
          </a:xfrm>
          <a:prstGeom prst="straightConnector1">
            <a:avLst/>
          </a:prstGeom>
          <a:ln w="19050">
            <a:solidFill>
              <a:srgbClr val="00FF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0FD1B698-765B-4292-8A2B-47ED0725E72F}"/>
              </a:ext>
            </a:extLst>
          </p:cNvPr>
          <p:cNvCxnSpPr>
            <a:cxnSpLocks/>
          </p:cNvCxnSpPr>
          <p:nvPr/>
        </p:nvCxnSpPr>
        <p:spPr>
          <a:xfrm flipH="1">
            <a:off x="1599767" y="3887415"/>
            <a:ext cx="184019" cy="1107421"/>
          </a:xfrm>
          <a:prstGeom prst="straightConnector1">
            <a:avLst/>
          </a:prstGeom>
          <a:ln w="19050">
            <a:solidFill>
              <a:srgbClr val="0000CC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98">
            <a:extLst>
              <a:ext uri="{FF2B5EF4-FFF2-40B4-BE49-F238E27FC236}">
                <a16:creationId xmlns:a16="http://schemas.microsoft.com/office/drawing/2014/main" id="{3AF080C8-5906-47A0-8FA2-8AC03506419C}"/>
              </a:ext>
            </a:extLst>
          </p:cNvPr>
          <p:cNvSpPr/>
          <p:nvPr/>
        </p:nvSpPr>
        <p:spPr>
          <a:xfrm>
            <a:off x="4528853" y="4546627"/>
            <a:ext cx="14211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FD</a:t>
            </a:r>
            <a:r>
              <a:rPr lang="en-GB" sz="2400" dirty="0">
                <a:latin typeface="+mn-lt"/>
              </a:rPr>
              <a:t> 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70A9B07F-A177-4351-87EA-03768016F84B}"/>
              </a:ext>
            </a:extLst>
          </p:cNvPr>
          <p:cNvSpPr/>
          <p:nvPr/>
        </p:nvSpPr>
        <p:spPr>
          <a:xfrm>
            <a:off x="5710584" y="4520183"/>
            <a:ext cx="32619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  <a:sym typeface="Symbol" panose="05050102010706020507" pitchFamily="18" charset="2"/>
              </a:rPr>
              <a:t> </a:t>
            </a:r>
            <a:r>
              <a:rPr lang="en-GB" sz="2400" dirty="0">
                <a:latin typeface="+mn-lt"/>
              </a:rPr>
              <a:t>AF + FD = AF + FB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DEC9B2AD-B06E-469A-8999-FA5022026687}"/>
              </a:ext>
            </a:extLst>
          </p:cNvPr>
          <p:cNvSpPr/>
          <p:nvPr/>
        </p:nvSpPr>
        <p:spPr>
          <a:xfrm>
            <a:off x="3355125" y="4964238"/>
            <a:ext cx="38616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AF + FB </a:t>
            </a:r>
            <a:r>
              <a:rPr lang="en-GB" sz="2400" dirty="0">
                <a:cs typeface="Times New Roman" panose="02020603050405020304" pitchFamily="18" charset="0"/>
              </a:rPr>
              <a:t>&gt;</a:t>
            </a:r>
            <a:r>
              <a:rPr lang="en-GB" sz="2400" dirty="0">
                <a:latin typeface="+mn-lt"/>
              </a:rPr>
              <a:t> AE + EB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D54B13D0-DAEF-4514-B1AB-AFF8D08C64CA}"/>
              </a:ext>
            </a:extLst>
          </p:cNvPr>
          <p:cNvSpPr/>
          <p:nvPr/>
        </p:nvSpPr>
        <p:spPr>
          <a:xfrm>
            <a:off x="3321441" y="5395655"/>
            <a:ext cx="55125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So E will be the called point T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DC81A5C9-B5C1-49B9-8938-3825D6C7F271}"/>
              </a:ext>
            </a:extLst>
          </p:cNvPr>
          <p:cNvSpPr txBox="1"/>
          <p:nvPr/>
        </p:nvSpPr>
        <p:spPr>
          <a:xfrm>
            <a:off x="1845925" y="4596023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0000"/>
                </a:solidFill>
                <a:latin typeface="+mn-lt"/>
              </a:rPr>
              <a:t>T 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33324E19-A4EE-4377-A02B-13CEC3C334AA}"/>
              </a:ext>
            </a:extLst>
          </p:cNvPr>
          <p:cNvSpPr/>
          <p:nvPr/>
        </p:nvSpPr>
        <p:spPr>
          <a:xfrm>
            <a:off x="3355125" y="5741492"/>
            <a:ext cx="55125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From the graph the coordinates of T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F7F46FBE-15D3-4A18-99BD-28E925D6A444}"/>
              </a:ext>
            </a:extLst>
          </p:cNvPr>
          <p:cNvSpPr/>
          <p:nvPr/>
        </p:nvSpPr>
        <p:spPr>
          <a:xfrm>
            <a:off x="4839114" y="6265132"/>
            <a:ext cx="14211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(13.5,</a:t>
            </a:r>
            <a:endParaRPr lang="en-GB" sz="2400" dirty="0">
              <a:latin typeface="+mn-lt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79797619-99DC-4350-A740-CD8C5DFBC101}"/>
              </a:ext>
            </a:extLst>
          </p:cNvPr>
          <p:cNvSpPr/>
          <p:nvPr/>
        </p:nvSpPr>
        <p:spPr>
          <a:xfrm>
            <a:off x="5713082" y="6250074"/>
            <a:ext cx="14211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15.5)</a:t>
            </a:r>
            <a:endParaRPr lang="en-GB" sz="2400" dirty="0">
              <a:latin typeface="+mn-lt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2B35AEC0-E37F-4149-A705-E6752C33F5D9}"/>
              </a:ext>
            </a:extLst>
          </p:cNvPr>
          <p:cNvSpPr/>
          <p:nvPr/>
        </p:nvSpPr>
        <p:spPr>
          <a:xfrm>
            <a:off x="5023373" y="4553647"/>
            <a:ext cx="8811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= FB</a:t>
            </a:r>
          </a:p>
        </p:txBody>
      </p:sp>
    </p:spTree>
    <p:extLst>
      <p:ext uri="{BB962C8B-B14F-4D97-AF65-F5344CB8AC3E}">
        <p14:creationId xmlns:p14="http://schemas.microsoft.com/office/powerpoint/2010/main" val="1103792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154" grpId="0"/>
      <p:bldP spid="84" grpId="0"/>
      <p:bldP spid="85" grpId="0"/>
      <p:bldP spid="86" grpId="0" animBg="1"/>
      <p:bldP spid="88" grpId="0"/>
      <p:bldP spid="99" grpId="0"/>
      <p:bldP spid="100" grpId="0"/>
      <p:bldP spid="101" grpId="0"/>
      <p:bldP spid="102" grpId="0"/>
      <p:bldP spid="103" grpId="0"/>
      <p:bldP spid="106" grpId="0"/>
      <p:bldP spid="107" grpId="0"/>
      <p:bldP spid="108" grpId="0"/>
      <p:bldP spid="1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16894" y="4050015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88194" y="448562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4896652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8896E2-D8DB-4758-8A10-D5AAB1A6E5AC}"/>
              </a:ext>
            </a:extLst>
          </p:cNvPr>
          <p:cNvSpPr txBox="1"/>
          <p:nvPr/>
        </p:nvSpPr>
        <p:spPr>
          <a:xfrm>
            <a:off x="76200" y="5342672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20% off in your next purchase from our website, just use this code when checkout: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MSUPPORT_20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3C973669-28B2-4B31-9311-8EF7AC9BF16E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5"/>
            <a:extLst>
              <a:ext uri="{FF2B5EF4-FFF2-40B4-BE49-F238E27FC236}">
                <a16:creationId xmlns:a16="http://schemas.microsoft.com/office/drawing/2014/main" id="{D36DC034-F56A-439A-AE3D-E5C2D3AF4EE9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5633</TotalTime>
  <Words>1095</Words>
  <Application>Microsoft Office PowerPoint</Application>
  <PresentationFormat>On-screen Show (4:3)</PresentationFormat>
  <Paragraphs>230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Calibri</vt:lpstr>
      <vt:lpstr>Cambria Math</vt:lpstr>
      <vt:lpstr>Comic Sans MS</vt:lpstr>
      <vt:lpstr>Times New Roman</vt:lpstr>
      <vt:lpstr>Wingdings 2</vt:lpstr>
      <vt:lpstr>Theme1</vt:lpstr>
      <vt:lpstr>Equations of perpendicular bisectors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and perpendicular lines</dc:title>
  <dc:creator>Mathssupport</dc:creator>
  <cp:lastModifiedBy>Orlando Hurtado</cp:lastModifiedBy>
  <cp:revision>87</cp:revision>
  <dcterms:created xsi:type="dcterms:W3CDTF">2020-03-20T08:56:06Z</dcterms:created>
  <dcterms:modified xsi:type="dcterms:W3CDTF">2023-08-10T17:32:36Z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