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2" r:id="rId4"/>
    <p:sldId id="271" r:id="rId5"/>
    <p:sldId id="264" r:id="rId6"/>
    <p:sldId id="258" r:id="rId7"/>
    <p:sldId id="265" r:id="rId8"/>
    <p:sldId id="266" r:id="rId9"/>
    <p:sldId id="269" r:id="rId10"/>
    <p:sldId id="261" r:id="rId11"/>
    <p:sldId id="270" r:id="rId12"/>
    <p:sldId id="317" r:id="rId13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A02E5F-6429-4B19-87EF-E309C5E3AE7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497743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A02E5F-6429-4B19-87EF-E309C5E3AE7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74499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6A02E5F-6429-4B19-87EF-E309C5E3AE75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746126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60AB94-9440-4CE8-A090-5B983355D198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7257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60AB94-9440-4CE8-A090-5B983355D198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491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60AB94-9440-4CE8-A090-5B983355D198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7856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60AB94-9440-4CE8-A090-5B983355D198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97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10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72A7BC8-52A6-4E46-851F-F88D767BF081}"/>
              </a:ext>
            </a:extLst>
          </p:cNvPr>
          <p:cNvSpPr/>
          <p:nvPr userDrawn="1"/>
        </p:nvSpPr>
        <p:spPr>
          <a:xfrm>
            <a:off x="685800" y="6347844"/>
            <a:ext cx="18560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2CA78F0-5458-4282-8202-935E9D82DE8D}"/>
              </a:ext>
            </a:extLst>
          </p:cNvPr>
          <p:cNvSpPr/>
          <p:nvPr userDrawn="1"/>
        </p:nvSpPr>
        <p:spPr>
          <a:xfrm>
            <a:off x="685800" y="6347844"/>
            <a:ext cx="18560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070BF22-6AAE-46BD-8D54-D8C3BE229791}"/>
              </a:ext>
            </a:extLst>
          </p:cNvPr>
          <p:cNvSpPr/>
          <p:nvPr userDrawn="1"/>
        </p:nvSpPr>
        <p:spPr>
          <a:xfrm>
            <a:off x="685800" y="6347844"/>
            <a:ext cx="18560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308BC00-11C8-4071-9F92-381372FF858B}"/>
              </a:ext>
            </a:extLst>
          </p:cNvPr>
          <p:cNvSpPr/>
          <p:nvPr userDrawn="1"/>
        </p:nvSpPr>
        <p:spPr>
          <a:xfrm>
            <a:off x="685800" y="6347844"/>
            <a:ext cx="185608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10 August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/>
              <a:t>Area of a sector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19200" y="3200400"/>
            <a:ext cx="6477000" cy="1600200"/>
          </a:xfrm>
        </p:spPr>
        <p:txBody>
          <a:bodyPr/>
          <a:lstStyle/>
          <a:p>
            <a:pPr marL="633413" indent="-633413"/>
            <a:r>
              <a:rPr lang="en-US" dirty="0"/>
              <a:t>LO: Calculate the area of a sector where the angle is given in degrees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484ACC0-7E53-4C4E-AC64-44DED9CD6BD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55FA7091-4555-473D-AFBB-CD3BAF5A90A9}"/>
              </a:ext>
            </a:extLst>
          </p:cNvPr>
          <p:cNvSpPr/>
          <p:nvPr/>
        </p:nvSpPr>
        <p:spPr>
          <a:xfrm>
            <a:off x="609600" y="6428936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44"/>
          <p:cNvGrpSpPr>
            <a:grpSpLocks/>
          </p:cNvGrpSpPr>
          <p:nvPr/>
        </p:nvGrpSpPr>
        <p:grpSpPr bwMode="auto">
          <a:xfrm>
            <a:off x="4876801" y="3309849"/>
            <a:ext cx="3200400" cy="3035300"/>
            <a:chOff x="3312" y="1584"/>
            <a:chExt cx="2016" cy="1912"/>
          </a:xfrm>
        </p:grpSpPr>
        <p:sp>
          <p:nvSpPr>
            <p:cNvPr id="12" name="Oval 29"/>
            <p:cNvSpPr>
              <a:spLocks noChangeArrowheads="1"/>
            </p:cNvSpPr>
            <p:nvPr/>
          </p:nvSpPr>
          <p:spPr bwMode="auto">
            <a:xfrm>
              <a:off x="3312" y="1584"/>
              <a:ext cx="2016" cy="191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3" name="Text Box 34"/>
            <p:cNvSpPr txBox="1">
              <a:spLocks noChangeArrowheads="1"/>
            </p:cNvSpPr>
            <p:nvPr/>
          </p:nvSpPr>
          <p:spPr bwMode="auto">
            <a:xfrm>
              <a:off x="4112" y="2501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O</a:t>
              </a:r>
            </a:p>
          </p:txBody>
        </p:sp>
        <p:sp>
          <p:nvSpPr>
            <p:cNvPr id="14" name="Oval 37"/>
            <p:cNvSpPr>
              <a:spLocks noChangeArrowheads="1"/>
            </p:cNvSpPr>
            <p:nvPr/>
          </p:nvSpPr>
          <p:spPr bwMode="auto">
            <a:xfrm>
              <a:off x="4308" y="253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481633" y="990600"/>
            <a:ext cx="841266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Find the area of the sector of the arc which subtends a central angle of 130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in a circle of radius 7 cm.</a:t>
            </a:r>
          </a:p>
        </p:txBody>
      </p:sp>
      <p:sp>
        <p:nvSpPr>
          <p:cNvPr id="7" name="Pie 6"/>
          <p:cNvSpPr/>
          <p:nvPr/>
        </p:nvSpPr>
        <p:spPr>
          <a:xfrm rot="16200000">
            <a:off x="6060283" y="4402765"/>
            <a:ext cx="838200" cy="804863"/>
          </a:xfrm>
          <a:prstGeom prst="pie">
            <a:avLst>
              <a:gd name="adj1" fmla="val 18940562"/>
              <a:gd name="adj2" fmla="val 5407297"/>
            </a:avLst>
          </a:prstGeom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Line 38"/>
          <p:cNvSpPr>
            <a:spLocks noChangeShapeType="1"/>
          </p:cNvSpPr>
          <p:nvPr/>
        </p:nvSpPr>
        <p:spPr bwMode="auto">
          <a:xfrm flipH="1" flipV="1">
            <a:off x="6477001" y="4821149"/>
            <a:ext cx="16002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Line 26"/>
          <p:cNvSpPr>
            <a:spLocks noChangeShapeType="1"/>
          </p:cNvSpPr>
          <p:nvPr/>
        </p:nvSpPr>
        <p:spPr bwMode="auto">
          <a:xfrm>
            <a:off x="5410200" y="3699580"/>
            <a:ext cx="1066801" cy="1121569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Text Box 46"/>
          <p:cNvSpPr txBox="1">
            <a:spLocks noChangeArrowheads="1"/>
          </p:cNvSpPr>
          <p:nvPr/>
        </p:nvSpPr>
        <p:spPr bwMode="auto">
          <a:xfrm>
            <a:off x="6534151" y="4744949"/>
            <a:ext cx="14933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 = 7cm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" name="Rectangle 55"/>
          <p:cNvSpPr>
            <a:spLocks noChangeArrowheads="1"/>
          </p:cNvSpPr>
          <p:nvPr/>
        </p:nvSpPr>
        <p:spPr bwMode="auto">
          <a:xfrm>
            <a:off x="5970205" y="3997534"/>
            <a:ext cx="21559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 = </a:t>
            </a:r>
            <a:r>
              <a:rPr lang="en-US" altLang="en-US" b="1" dirty="0">
                <a:solidFill>
                  <a:prstClr val="black"/>
                </a:solidFill>
                <a:latin typeface="Comic Sans MS" panose="030F0702030302020204" pitchFamily="66" charset="0"/>
              </a:rPr>
              <a:t>130</a:t>
            </a:r>
            <a:r>
              <a:rPr lang="en-US" altLang="en-US" b="1" baseline="30000" dirty="0">
                <a:solidFill>
                  <a:prstClr val="black"/>
                </a:solidFill>
                <a:latin typeface="Comic Sans MS" panose="030F0702030302020204" pitchFamily="66" charset="0"/>
              </a:rPr>
              <a:t>o</a:t>
            </a:r>
            <a:endParaRPr lang="en-US" altLang="en-US" b="1" i="1" dirty="0">
              <a:solidFill>
                <a:prstClr val="black"/>
              </a:solidFill>
              <a:latin typeface="Symbol" panose="05050102010706020507" pitchFamily="18" charset="2"/>
            </a:endParaRPr>
          </a:p>
        </p:txBody>
      </p:sp>
      <p:sp>
        <p:nvSpPr>
          <p:cNvPr id="18" name="Text Box 36"/>
          <p:cNvSpPr txBox="1">
            <a:spLocks noChangeArrowheads="1"/>
          </p:cNvSpPr>
          <p:nvPr/>
        </p:nvSpPr>
        <p:spPr bwMode="auto">
          <a:xfrm>
            <a:off x="8068436" y="446542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" name="Text Box 36"/>
          <p:cNvSpPr txBox="1">
            <a:spLocks noChangeArrowheads="1"/>
          </p:cNvSpPr>
          <p:nvPr/>
        </p:nvSpPr>
        <p:spPr bwMode="auto">
          <a:xfrm>
            <a:off x="5083099" y="3316339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5418161" y="3311108"/>
            <a:ext cx="2661314" cy="1506552"/>
          </a:xfrm>
          <a:custGeom>
            <a:avLst/>
            <a:gdLst>
              <a:gd name="connsiteX0" fmla="*/ 2661314 w 2661314"/>
              <a:gd name="connsiteY0" fmla="*/ 1491144 h 1491144"/>
              <a:gd name="connsiteX1" fmla="*/ 2593075 w 2661314"/>
              <a:gd name="connsiteY1" fmla="*/ 1054415 h 1491144"/>
              <a:gd name="connsiteX2" fmla="*/ 2347415 w 2661314"/>
              <a:gd name="connsiteY2" fmla="*/ 604039 h 1491144"/>
              <a:gd name="connsiteX3" fmla="*/ 2060812 w 2661314"/>
              <a:gd name="connsiteY3" fmla="*/ 303788 h 1491144"/>
              <a:gd name="connsiteX4" fmla="*/ 1651379 w 2661314"/>
              <a:gd name="connsiteY4" fmla="*/ 112720 h 1491144"/>
              <a:gd name="connsiteX5" fmla="*/ 1351129 w 2661314"/>
              <a:gd name="connsiteY5" fmla="*/ 17185 h 1491144"/>
              <a:gd name="connsiteX6" fmla="*/ 941696 w 2661314"/>
              <a:gd name="connsiteY6" fmla="*/ 3538 h 1491144"/>
              <a:gd name="connsiteX7" fmla="*/ 573206 w 2661314"/>
              <a:gd name="connsiteY7" fmla="*/ 58129 h 1491144"/>
              <a:gd name="connsiteX8" fmla="*/ 300251 w 2661314"/>
              <a:gd name="connsiteY8" fmla="*/ 180959 h 1491144"/>
              <a:gd name="connsiteX9" fmla="*/ 95535 w 2661314"/>
              <a:gd name="connsiteY9" fmla="*/ 290141 h 1491144"/>
              <a:gd name="connsiteX10" fmla="*/ 0 w 2661314"/>
              <a:gd name="connsiteY10" fmla="*/ 372027 h 1491144"/>
              <a:gd name="connsiteX0" fmla="*/ 2661314 w 2661314"/>
              <a:gd name="connsiteY0" fmla="*/ 1491144 h 1491144"/>
              <a:gd name="connsiteX1" fmla="*/ 2593075 w 2661314"/>
              <a:gd name="connsiteY1" fmla="*/ 1054415 h 1491144"/>
              <a:gd name="connsiteX2" fmla="*/ 2411104 w 2661314"/>
              <a:gd name="connsiteY2" fmla="*/ 663180 h 1491144"/>
              <a:gd name="connsiteX3" fmla="*/ 2060812 w 2661314"/>
              <a:gd name="connsiteY3" fmla="*/ 303788 h 1491144"/>
              <a:gd name="connsiteX4" fmla="*/ 1651379 w 2661314"/>
              <a:gd name="connsiteY4" fmla="*/ 112720 h 1491144"/>
              <a:gd name="connsiteX5" fmla="*/ 1351129 w 2661314"/>
              <a:gd name="connsiteY5" fmla="*/ 17185 h 1491144"/>
              <a:gd name="connsiteX6" fmla="*/ 941696 w 2661314"/>
              <a:gd name="connsiteY6" fmla="*/ 3538 h 1491144"/>
              <a:gd name="connsiteX7" fmla="*/ 573206 w 2661314"/>
              <a:gd name="connsiteY7" fmla="*/ 58129 h 1491144"/>
              <a:gd name="connsiteX8" fmla="*/ 300251 w 2661314"/>
              <a:gd name="connsiteY8" fmla="*/ 180959 h 1491144"/>
              <a:gd name="connsiteX9" fmla="*/ 95535 w 2661314"/>
              <a:gd name="connsiteY9" fmla="*/ 290141 h 1491144"/>
              <a:gd name="connsiteX10" fmla="*/ 0 w 2661314"/>
              <a:gd name="connsiteY10" fmla="*/ 372027 h 1491144"/>
              <a:gd name="connsiteX0" fmla="*/ 2661314 w 2661314"/>
              <a:gd name="connsiteY0" fmla="*/ 1491144 h 1491144"/>
              <a:gd name="connsiteX1" fmla="*/ 2593075 w 2661314"/>
              <a:gd name="connsiteY1" fmla="*/ 1054415 h 1491144"/>
              <a:gd name="connsiteX2" fmla="*/ 2397457 w 2661314"/>
              <a:gd name="connsiteY2" fmla="*/ 667729 h 1491144"/>
              <a:gd name="connsiteX3" fmla="*/ 2060812 w 2661314"/>
              <a:gd name="connsiteY3" fmla="*/ 303788 h 1491144"/>
              <a:gd name="connsiteX4" fmla="*/ 1651379 w 2661314"/>
              <a:gd name="connsiteY4" fmla="*/ 112720 h 1491144"/>
              <a:gd name="connsiteX5" fmla="*/ 1351129 w 2661314"/>
              <a:gd name="connsiteY5" fmla="*/ 17185 h 1491144"/>
              <a:gd name="connsiteX6" fmla="*/ 941696 w 2661314"/>
              <a:gd name="connsiteY6" fmla="*/ 3538 h 1491144"/>
              <a:gd name="connsiteX7" fmla="*/ 573206 w 2661314"/>
              <a:gd name="connsiteY7" fmla="*/ 58129 h 1491144"/>
              <a:gd name="connsiteX8" fmla="*/ 300251 w 2661314"/>
              <a:gd name="connsiteY8" fmla="*/ 180959 h 1491144"/>
              <a:gd name="connsiteX9" fmla="*/ 95535 w 2661314"/>
              <a:gd name="connsiteY9" fmla="*/ 290141 h 1491144"/>
              <a:gd name="connsiteX10" fmla="*/ 0 w 2661314"/>
              <a:gd name="connsiteY10" fmla="*/ 372027 h 1491144"/>
              <a:gd name="connsiteX0" fmla="*/ 2661314 w 2661314"/>
              <a:gd name="connsiteY0" fmla="*/ 1491144 h 1491144"/>
              <a:gd name="connsiteX1" fmla="*/ 2593075 w 2661314"/>
              <a:gd name="connsiteY1" fmla="*/ 1054415 h 1491144"/>
              <a:gd name="connsiteX2" fmla="*/ 2397457 w 2661314"/>
              <a:gd name="connsiteY2" fmla="*/ 667729 h 1491144"/>
              <a:gd name="connsiteX3" fmla="*/ 2047165 w 2661314"/>
              <a:gd name="connsiteY3" fmla="*/ 312886 h 1491144"/>
              <a:gd name="connsiteX4" fmla="*/ 1651379 w 2661314"/>
              <a:gd name="connsiteY4" fmla="*/ 112720 h 1491144"/>
              <a:gd name="connsiteX5" fmla="*/ 1351129 w 2661314"/>
              <a:gd name="connsiteY5" fmla="*/ 17185 h 1491144"/>
              <a:gd name="connsiteX6" fmla="*/ 941696 w 2661314"/>
              <a:gd name="connsiteY6" fmla="*/ 3538 h 1491144"/>
              <a:gd name="connsiteX7" fmla="*/ 573206 w 2661314"/>
              <a:gd name="connsiteY7" fmla="*/ 58129 h 1491144"/>
              <a:gd name="connsiteX8" fmla="*/ 300251 w 2661314"/>
              <a:gd name="connsiteY8" fmla="*/ 180959 h 1491144"/>
              <a:gd name="connsiteX9" fmla="*/ 95535 w 2661314"/>
              <a:gd name="connsiteY9" fmla="*/ 290141 h 1491144"/>
              <a:gd name="connsiteX10" fmla="*/ 0 w 2661314"/>
              <a:gd name="connsiteY10" fmla="*/ 372027 h 1491144"/>
              <a:gd name="connsiteX0" fmla="*/ 2661314 w 2661314"/>
              <a:gd name="connsiteY0" fmla="*/ 1491144 h 1491144"/>
              <a:gd name="connsiteX1" fmla="*/ 2593075 w 2661314"/>
              <a:gd name="connsiteY1" fmla="*/ 1054415 h 1491144"/>
              <a:gd name="connsiteX2" fmla="*/ 2397457 w 2661314"/>
              <a:gd name="connsiteY2" fmla="*/ 667729 h 1491144"/>
              <a:gd name="connsiteX3" fmla="*/ 2101756 w 2661314"/>
              <a:gd name="connsiteY3" fmla="*/ 335633 h 1491144"/>
              <a:gd name="connsiteX4" fmla="*/ 1651379 w 2661314"/>
              <a:gd name="connsiteY4" fmla="*/ 112720 h 1491144"/>
              <a:gd name="connsiteX5" fmla="*/ 1351129 w 2661314"/>
              <a:gd name="connsiteY5" fmla="*/ 17185 h 1491144"/>
              <a:gd name="connsiteX6" fmla="*/ 941696 w 2661314"/>
              <a:gd name="connsiteY6" fmla="*/ 3538 h 1491144"/>
              <a:gd name="connsiteX7" fmla="*/ 573206 w 2661314"/>
              <a:gd name="connsiteY7" fmla="*/ 58129 h 1491144"/>
              <a:gd name="connsiteX8" fmla="*/ 300251 w 2661314"/>
              <a:gd name="connsiteY8" fmla="*/ 180959 h 1491144"/>
              <a:gd name="connsiteX9" fmla="*/ 95535 w 2661314"/>
              <a:gd name="connsiteY9" fmla="*/ 290141 h 1491144"/>
              <a:gd name="connsiteX10" fmla="*/ 0 w 2661314"/>
              <a:gd name="connsiteY10" fmla="*/ 372027 h 1491144"/>
              <a:gd name="connsiteX0" fmla="*/ 2661314 w 2661314"/>
              <a:gd name="connsiteY0" fmla="*/ 1491144 h 1491144"/>
              <a:gd name="connsiteX1" fmla="*/ 2593075 w 2661314"/>
              <a:gd name="connsiteY1" fmla="*/ 1054415 h 1491144"/>
              <a:gd name="connsiteX2" fmla="*/ 2397457 w 2661314"/>
              <a:gd name="connsiteY2" fmla="*/ 667729 h 1491144"/>
              <a:gd name="connsiteX3" fmla="*/ 2079009 w 2661314"/>
              <a:gd name="connsiteY3" fmla="*/ 353830 h 1491144"/>
              <a:gd name="connsiteX4" fmla="*/ 1651379 w 2661314"/>
              <a:gd name="connsiteY4" fmla="*/ 112720 h 1491144"/>
              <a:gd name="connsiteX5" fmla="*/ 1351129 w 2661314"/>
              <a:gd name="connsiteY5" fmla="*/ 17185 h 1491144"/>
              <a:gd name="connsiteX6" fmla="*/ 941696 w 2661314"/>
              <a:gd name="connsiteY6" fmla="*/ 3538 h 1491144"/>
              <a:gd name="connsiteX7" fmla="*/ 573206 w 2661314"/>
              <a:gd name="connsiteY7" fmla="*/ 58129 h 1491144"/>
              <a:gd name="connsiteX8" fmla="*/ 300251 w 2661314"/>
              <a:gd name="connsiteY8" fmla="*/ 180959 h 1491144"/>
              <a:gd name="connsiteX9" fmla="*/ 95535 w 2661314"/>
              <a:gd name="connsiteY9" fmla="*/ 290141 h 1491144"/>
              <a:gd name="connsiteX10" fmla="*/ 0 w 2661314"/>
              <a:gd name="connsiteY10" fmla="*/ 372027 h 1491144"/>
              <a:gd name="connsiteX0" fmla="*/ 2661314 w 2661314"/>
              <a:gd name="connsiteY0" fmla="*/ 1491144 h 1491144"/>
              <a:gd name="connsiteX1" fmla="*/ 2593075 w 2661314"/>
              <a:gd name="connsiteY1" fmla="*/ 1054415 h 1491144"/>
              <a:gd name="connsiteX2" fmla="*/ 2397457 w 2661314"/>
              <a:gd name="connsiteY2" fmla="*/ 667729 h 1491144"/>
              <a:gd name="connsiteX3" fmla="*/ 2092657 w 2661314"/>
              <a:gd name="connsiteY3" fmla="*/ 340182 h 1491144"/>
              <a:gd name="connsiteX4" fmla="*/ 1651379 w 2661314"/>
              <a:gd name="connsiteY4" fmla="*/ 112720 h 1491144"/>
              <a:gd name="connsiteX5" fmla="*/ 1351129 w 2661314"/>
              <a:gd name="connsiteY5" fmla="*/ 17185 h 1491144"/>
              <a:gd name="connsiteX6" fmla="*/ 941696 w 2661314"/>
              <a:gd name="connsiteY6" fmla="*/ 3538 h 1491144"/>
              <a:gd name="connsiteX7" fmla="*/ 573206 w 2661314"/>
              <a:gd name="connsiteY7" fmla="*/ 58129 h 1491144"/>
              <a:gd name="connsiteX8" fmla="*/ 300251 w 2661314"/>
              <a:gd name="connsiteY8" fmla="*/ 180959 h 1491144"/>
              <a:gd name="connsiteX9" fmla="*/ 95535 w 2661314"/>
              <a:gd name="connsiteY9" fmla="*/ 290141 h 1491144"/>
              <a:gd name="connsiteX10" fmla="*/ 0 w 2661314"/>
              <a:gd name="connsiteY10" fmla="*/ 372027 h 1491144"/>
              <a:gd name="connsiteX0" fmla="*/ 2661314 w 2661314"/>
              <a:gd name="connsiteY0" fmla="*/ 1491498 h 1491498"/>
              <a:gd name="connsiteX1" fmla="*/ 2593075 w 2661314"/>
              <a:gd name="connsiteY1" fmla="*/ 1054769 h 1491498"/>
              <a:gd name="connsiteX2" fmla="*/ 2397457 w 2661314"/>
              <a:gd name="connsiteY2" fmla="*/ 668083 h 1491498"/>
              <a:gd name="connsiteX3" fmla="*/ 2092657 w 2661314"/>
              <a:gd name="connsiteY3" fmla="*/ 340536 h 1491498"/>
              <a:gd name="connsiteX4" fmla="*/ 1737815 w 2661314"/>
              <a:gd name="connsiteY4" fmla="*/ 122172 h 1491498"/>
              <a:gd name="connsiteX5" fmla="*/ 1351129 w 2661314"/>
              <a:gd name="connsiteY5" fmla="*/ 17539 h 1491498"/>
              <a:gd name="connsiteX6" fmla="*/ 941696 w 2661314"/>
              <a:gd name="connsiteY6" fmla="*/ 3892 h 1491498"/>
              <a:gd name="connsiteX7" fmla="*/ 573206 w 2661314"/>
              <a:gd name="connsiteY7" fmla="*/ 58483 h 1491498"/>
              <a:gd name="connsiteX8" fmla="*/ 300251 w 2661314"/>
              <a:gd name="connsiteY8" fmla="*/ 181313 h 1491498"/>
              <a:gd name="connsiteX9" fmla="*/ 95535 w 2661314"/>
              <a:gd name="connsiteY9" fmla="*/ 290495 h 1491498"/>
              <a:gd name="connsiteX10" fmla="*/ 0 w 2661314"/>
              <a:gd name="connsiteY10" fmla="*/ 372381 h 1491498"/>
              <a:gd name="connsiteX0" fmla="*/ 2661314 w 2661314"/>
              <a:gd name="connsiteY0" fmla="*/ 1491884 h 1491884"/>
              <a:gd name="connsiteX1" fmla="*/ 2593075 w 2661314"/>
              <a:gd name="connsiteY1" fmla="*/ 1055155 h 1491884"/>
              <a:gd name="connsiteX2" fmla="*/ 2397457 w 2661314"/>
              <a:gd name="connsiteY2" fmla="*/ 668469 h 1491884"/>
              <a:gd name="connsiteX3" fmla="*/ 2092657 w 2661314"/>
              <a:gd name="connsiteY3" fmla="*/ 340922 h 1491884"/>
              <a:gd name="connsiteX4" fmla="*/ 1737815 w 2661314"/>
              <a:gd name="connsiteY4" fmla="*/ 131657 h 1491884"/>
              <a:gd name="connsiteX5" fmla="*/ 1351129 w 2661314"/>
              <a:gd name="connsiteY5" fmla="*/ 17925 h 1491884"/>
              <a:gd name="connsiteX6" fmla="*/ 941696 w 2661314"/>
              <a:gd name="connsiteY6" fmla="*/ 4278 h 1491884"/>
              <a:gd name="connsiteX7" fmla="*/ 573206 w 2661314"/>
              <a:gd name="connsiteY7" fmla="*/ 58869 h 1491884"/>
              <a:gd name="connsiteX8" fmla="*/ 300251 w 2661314"/>
              <a:gd name="connsiteY8" fmla="*/ 181699 h 1491884"/>
              <a:gd name="connsiteX9" fmla="*/ 95535 w 2661314"/>
              <a:gd name="connsiteY9" fmla="*/ 290881 h 1491884"/>
              <a:gd name="connsiteX10" fmla="*/ 0 w 2661314"/>
              <a:gd name="connsiteY10" fmla="*/ 372767 h 1491884"/>
              <a:gd name="connsiteX0" fmla="*/ 2661314 w 2661314"/>
              <a:gd name="connsiteY0" fmla="*/ 1496464 h 1496464"/>
              <a:gd name="connsiteX1" fmla="*/ 2593075 w 2661314"/>
              <a:gd name="connsiteY1" fmla="*/ 1059735 h 1496464"/>
              <a:gd name="connsiteX2" fmla="*/ 2397457 w 2661314"/>
              <a:gd name="connsiteY2" fmla="*/ 673049 h 1496464"/>
              <a:gd name="connsiteX3" fmla="*/ 2092657 w 2661314"/>
              <a:gd name="connsiteY3" fmla="*/ 345502 h 1496464"/>
              <a:gd name="connsiteX4" fmla="*/ 1737815 w 2661314"/>
              <a:gd name="connsiteY4" fmla="*/ 136237 h 1496464"/>
              <a:gd name="connsiteX5" fmla="*/ 1387523 w 2661314"/>
              <a:gd name="connsiteY5" fmla="*/ 13407 h 1496464"/>
              <a:gd name="connsiteX6" fmla="*/ 941696 w 2661314"/>
              <a:gd name="connsiteY6" fmla="*/ 8858 h 1496464"/>
              <a:gd name="connsiteX7" fmla="*/ 573206 w 2661314"/>
              <a:gd name="connsiteY7" fmla="*/ 63449 h 1496464"/>
              <a:gd name="connsiteX8" fmla="*/ 300251 w 2661314"/>
              <a:gd name="connsiteY8" fmla="*/ 186279 h 1496464"/>
              <a:gd name="connsiteX9" fmla="*/ 95535 w 2661314"/>
              <a:gd name="connsiteY9" fmla="*/ 295461 h 1496464"/>
              <a:gd name="connsiteX10" fmla="*/ 0 w 2661314"/>
              <a:gd name="connsiteY10" fmla="*/ 377347 h 1496464"/>
              <a:gd name="connsiteX0" fmla="*/ 2661314 w 2661314"/>
              <a:gd name="connsiteY0" fmla="*/ 1489325 h 1489325"/>
              <a:gd name="connsiteX1" fmla="*/ 2593075 w 2661314"/>
              <a:gd name="connsiteY1" fmla="*/ 1052596 h 1489325"/>
              <a:gd name="connsiteX2" fmla="*/ 2397457 w 2661314"/>
              <a:gd name="connsiteY2" fmla="*/ 665910 h 1489325"/>
              <a:gd name="connsiteX3" fmla="*/ 2092657 w 2661314"/>
              <a:gd name="connsiteY3" fmla="*/ 338363 h 1489325"/>
              <a:gd name="connsiteX4" fmla="*/ 1737815 w 2661314"/>
              <a:gd name="connsiteY4" fmla="*/ 129098 h 1489325"/>
              <a:gd name="connsiteX5" fmla="*/ 1392072 w 2661314"/>
              <a:gd name="connsiteY5" fmla="*/ 24465 h 1489325"/>
              <a:gd name="connsiteX6" fmla="*/ 941696 w 2661314"/>
              <a:gd name="connsiteY6" fmla="*/ 1719 h 1489325"/>
              <a:gd name="connsiteX7" fmla="*/ 573206 w 2661314"/>
              <a:gd name="connsiteY7" fmla="*/ 56310 h 1489325"/>
              <a:gd name="connsiteX8" fmla="*/ 300251 w 2661314"/>
              <a:gd name="connsiteY8" fmla="*/ 179140 h 1489325"/>
              <a:gd name="connsiteX9" fmla="*/ 95535 w 2661314"/>
              <a:gd name="connsiteY9" fmla="*/ 288322 h 1489325"/>
              <a:gd name="connsiteX10" fmla="*/ 0 w 2661314"/>
              <a:gd name="connsiteY10" fmla="*/ 370208 h 1489325"/>
              <a:gd name="connsiteX0" fmla="*/ 2661314 w 2661314"/>
              <a:gd name="connsiteY0" fmla="*/ 1493930 h 1493930"/>
              <a:gd name="connsiteX1" fmla="*/ 2593075 w 2661314"/>
              <a:gd name="connsiteY1" fmla="*/ 1057201 h 1493930"/>
              <a:gd name="connsiteX2" fmla="*/ 2397457 w 2661314"/>
              <a:gd name="connsiteY2" fmla="*/ 670515 h 1493930"/>
              <a:gd name="connsiteX3" fmla="*/ 2092657 w 2661314"/>
              <a:gd name="connsiteY3" fmla="*/ 342968 h 1493930"/>
              <a:gd name="connsiteX4" fmla="*/ 1737815 w 2661314"/>
              <a:gd name="connsiteY4" fmla="*/ 133703 h 1493930"/>
              <a:gd name="connsiteX5" fmla="*/ 1401171 w 2661314"/>
              <a:gd name="connsiteY5" fmla="*/ 15422 h 1493930"/>
              <a:gd name="connsiteX6" fmla="*/ 941696 w 2661314"/>
              <a:gd name="connsiteY6" fmla="*/ 6324 h 1493930"/>
              <a:gd name="connsiteX7" fmla="*/ 573206 w 2661314"/>
              <a:gd name="connsiteY7" fmla="*/ 60915 h 1493930"/>
              <a:gd name="connsiteX8" fmla="*/ 300251 w 2661314"/>
              <a:gd name="connsiteY8" fmla="*/ 183745 h 1493930"/>
              <a:gd name="connsiteX9" fmla="*/ 95535 w 2661314"/>
              <a:gd name="connsiteY9" fmla="*/ 292927 h 1493930"/>
              <a:gd name="connsiteX10" fmla="*/ 0 w 2661314"/>
              <a:gd name="connsiteY10" fmla="*/ 374813 h 1493930"/>
              <a:gd name="connsiteX0" fmla="*/ 2661314 w 2661314"/>
              <a:gd name="connsiteY0" fmla="*/ 1490366 h 1490366"/>
              <a:gd name="connsiteX1" fmla="*/ 2593075 w 2661314"/>
              <a:gd name="connsiteY1" fmla="*/ 1053637 h 1490366"/>
              <a:gd name="connsiteX2" fmla="*/ 2397457 w 2661314"/>
              <a:gd name="connsiteY2" fmla="*/ 666951 h 1490366"/>
              <a:gd name="connsiteX3" fmla="*/ 2092657 w 2661314"/>
              <a:gd name="connsiteY3" fmla="*/ 339404 h 1490366"/>
              <a:gd name="connsiteX4" fmla="*/ 1737815 w 2661314"/>
              <a:gd name="connsiteY4" fmla="*/ 130139 h 1490366"/>
              <a:gd name="connsiteX5" fmla="*/ 1396621 w 2661314"/>
              <a:gd name="connsiteY5" fmla="*/ 20957 h 1490366"/>
              <a:gd name="connsiteX6" fmla="*/ 941696 w 2661314"/>
              <a:gd name="connsiteY6" fmla="*/ 2760 h 1490366"/>
              <a:gd name="connsiteX7" fmla="*/ 573206 w 2661314"/>
              <a:gd name="connsiteY7" fmla="*/ 57351 h 1490366"/>
              <a:gd name="connsiteX8" fmla="*/ 300251 w 2661314"/>
              <a:gd name="connsiteY8" fmla="*/ 180181 h 1490366"/>
              <a:gd name="connsiteX9" fmla="*/ 95535 w 2661314"/>
              <a:gd name="connsiteY9" fmla="*/ 289363 h 1490366"/>
              <a:gd name="connsiteX10" fmla="*/ 0 w 2661314"/>
              <a:gd name="connsiteY10" fmla="*/ 371249 h 1490366"/>
              <a:gd name="connsiteX0" fmla="*/ 2661314 w 2661314"/>
              <a:gd name="connsiteY0" fmla="*/ 1506978 h 1506978"/>
              <a:gd name="connsiteX1" fmla="*/ 2593075 w 2661314"/>
              <a:gd name="connsiteY1" fmla="*/ 1070249 h 1506978"/>
              <a:gd name="connsiteX2" fmla="*/ 2397457 w 2661314"/>
              <a:gd name="connsiteY2" fmla="*/ 683563 h 1506978"/>
              <a:gd name="connsiteX3" fmla="*/ 2092657 w 2661314"/>
              <a:gd name="connsiteY3" fmla="*/ 356016 h 1506978"/>
              <a:gd name="connsiteX4" fmla="*/ 1737815 w 2661314"/>
              <a:gd name="connsiteY4" fmla="*/ 146751 h 1506978"/>
              <a:gd name="connsiteX5" fmla="*/ 1396621 w 2661314"/>
              <a:gd name="connsiteY5" fmla="*/ 37569 h 1506978"/>
              <a:gd name="connsiteX6" fmla="*/ 1005386 w 2661314"/>
              <a:gd name="connsiteY6" fmla="*/ 1175 h 1506978"/>
              <a:gd name="connsiteX7" fmla="*/ 573206 w 2661314"/>
              <a:gd name="connsiteY7" fmla="*/ 73963 h 1506978"/>
              <a:gd name="connsiteX8" fmla="*/ 300251 w 2661314"/>
              <a:gd name="connsiteY8" fmla="*/ 196793 h 1506978"/>
              <a:gd name="connsiteX9" fmla="*/ 95535 w 2661314"/>
              <a:gd name="connsiteY9" fmla="*/ 305975 h 1506978"/>
              <a:gd name="connsiteX10" fmla="*/ 0 w 2661314"/>
              <a:gd name="connsiteY10" fmla="*/ 387861 h 1506978"/>
              <a:gd name="connsiteX0" fmla="*/ 2661314 w 2661314"/>
              <a:gd name="connsiteY0" fmla="*/ 1506552 h 1506552"/>
              <a:gd name="connsiteX1" fmla="*/ 2593075 w 2661314"/>
              <a:gd name="connsiteY1" fmla="*/ 1069823 h 1506552"/>
              <a:gd name="connsiteX2" fmla="*/ 2397457 w 2661314"/>
              <a:gd name="connsiteY2" fmla="*/ 683137 h 1506552"/>
              <a:gd name="connsiteX3" fmla="*/ 2092657 w 2661314"/>
              <a:gd name="connsiteY3" fmla="*/ 355590 h 1506552"/>
              <a:gd name="connsiteX4" fmla="*/ 1737815 w 2661314"/>
              <a:gd name="connsiteY4" fmla="*/ 146325 h 1506552"/>
              <a:gd name="connsiteX5" fmla="*/ 1396621 w 2661314"/>
              <a:gd name="connsiteY5" fmla="*/ 37143 h 1506552"/>
              <a:gd name="connsiteX6" fmla="*/ 1005386 w 2661314"/>
              <a:gd name="connsiteY6" fmla="*/ 749 h 1506552"/>
              <a:gd name="connsiteX7" fmla="*/ 600501 w 2661314"/>
              <a:gd name="connsiteY7" fmla="*/ 64438 h 1506552"/>
              <a:gd name="connsiteX8" fmla="*/ 300251 w 2661314"/>
              <a:gd name="connsiteY8" fmla="*/ 196367 h 1506552"/>
              <a:gd name="connsiteX9" fmla="*/ 95535 w 2661314"/>
              <a:gd name="connsiteY9" fmla="*/ 305549 h 1506552"/>
              <a:gd name="connsiteX10" fmla="*/ 0 w 2661314"/>
              <a:gd name="connsiteY10" fmla="*/ 387435 h 1506552"/>
              <a:gd name="connsiteX0" fmla="*/ 2661314 w 2661314"/>
              <a:gd name="connsiteY0" fmla="*/ 1506552 h 1506552"/>
              <a:gd name="connsiteX1" fmla="*/ 2593075 w 2661314"/>
              <a:gd name="connsiteY1" fmla="*/ 1069823 h 1506552"/>
              <a:gd name="connsiteX2" fmla="*/ 2397457 w 2661314"/>
              <a:gd name="connsiteY2" fmla="*/ 683137 h 1506552"/>
              <a:gd name="connsiteX3" fmla="*/ 2092657 w 2661314"/>
              <a:gd name="connsiteY3" fmla="*/ 355590 h 1506552"/>
              <a:gd name="connsiteX4" fmla="*/ 1737815 w 2661314"/>
              <a:gd name="connsiteY4" fmla="*/ 146325 h 1506552"/>
              <a:gd name="connsiteX5" fmla="*/ 1396621 w 2661314"/>
              <a:gd name="connsiteY5" fmla="*/ 37143 h 1506552"/>
              <a:gd name="connsiteX6" fmla="*/ 1005386 w 2661314"/>
              <a:gd name="connsiteY6" fmla="*/ 749 h 1506552"/>
              <a:gd name="connsiteX7" fmla="*/ 600501 w 2661314"/>
              <a:gd name="connsiteY7" fmla="*/ 64438 h 1506552"/>
              <a:gd name="connsiteX8" fmla="*/ 322997 w 2661314"/>
              <a:gd name="connsiteY8" fmla="*/ 173620 h 1506552"/>
              <a:gd name="connsiteX9" fmla="*/ 95535 w 2661314"/>
              <a:gd name="connsiteY9" fmla="*/ 305549 h 1506552"/>
              <a:gd name="connsiteX10" fmla="*/ 0 w 2661314"/>
              <a:gd name="connsiteY10" fmla="*/ 387435 h 150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661314" h="1506552">
                <a:moveTo>
                  <a:pt x="2661314" y="1506552"/>
                </a:moveTo>
                <a:cubicBezTo>
                  <a:pt x="2653352" y="1362113"/>
                  <a:pt x="2637051" y="1207059"/>
                  <a:pt x="2593075" y="1069823"/>
                </a:cubicBezTo>
                <a:cubicBezTo>
                  <a:pt x="2549099" y="932587"/>
                  <a:pt x="2480860" y="802176"/>
                  <a:pt x="2397457" y="683137"/>
                </a:cubicBezTo>
                <a:cubicBezTo>
                  <a:pt x="2314054" y="564098"/>
                  <a:pt x="2202597" y="445059"/>
                  <a:pt x="2092657" y="355590"/>
                </a:cubicBezTo>
                <a:cubicBezTo>
                  <a:pt x="1982717" y="266121"/>
                  <a:pt x="1853821" y="199399"/>
                  <a:pt x="1737815" y="146325"/>
                </a:cubicBezTo>
                <a:cubicBezTo>
                  <a:pt x="1621809" y="93251"/>
                  <a:pt x="1518692" y="61406"/>
                  <a:pt x="1396621" y="37143"/>
                </a:cubicBezTo>
                <a:cubicBezTo>
                  <a:pt x="1274550" y="12880"/>
                  <a:pt x="1138073" y="-3800"/>
                  <a:pt x="1005386" y="749"/>
                </a:cubicBezTo>
                <a:cubicBezTo>
                  <a:pt x="872699" y="5298"/>
                  <a:pt x="714232" y="35626"/>
                  <a:pt x="600501" y="64438"/>
                </a:cubicBezTo>
                <a:cubicBezTo>
                  <a:pt x="486770" y="93250"/>
                  <a:pt x="407158" y="133435"/>
                  <a:pt x="322997" y="173620"/>
                </a:cubicBezTo>
                <a:cubicBezTo>
                  <a:pt x="238836" y="213805"/>
                  <a:pt x="149368" y="269913"/>
                  <a:pt x="95535" y="305549"/>
                </a:cubicBezTo>
                <a:cubicBezTo>
                  <a:pt x="41702" y="341185"/>
                  <a:pt x="22746" y="362414"/>
                  <a:pt x="0" y="387435"/>
                </a:cubicBezTo>
              </a:path>
            </a:pathLst>
          </a:cu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669355" y="2134855"/>
            <a:ext cx="31516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Area of a sector</a:t>
            </a:r>
          </a:p>
        </p:txBody>
      </p:sp>
      <p:sp>
        <p:nvSpPr>
          <p:cNvPr id="32" name="Rectangle 16"/>
          <p:cNvSpPr>
            <a:spLocks noChangeArrowheads="1"/>
          </p:cNvSpPr>
          <p:nvPr/>
        </p:nvSpPr>
        <p:spPr bwMode="auto">
          <a:xfrm>
            <a:off x="503125" y="4051227"/>
            <a:ext cx="31516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Area of a sector=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349153" y="3978941"/>
                <a:ext cx="1455463" cy="5628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𝟏𝟑𝟎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sSup>
                            <m:sSupPr>
                              <m:ctrlP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𝟕</m:t>
                              </m:r>
                            </m:e>
                            <m:sup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𝟑𝟔𝟎</m:t>
                          </m:r>
                        </m:den>
                      </m:f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153" y="3978941"/>
                <a:ext cx="1455463" cy="5628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16"/>
          <p:cNvSpPr>
            <a:spLocks noChangeArrowheads="1"/>
          </p:cNvSpPr>
          <p:nvPr/>
        </p:nvSpPr>
        <p:spPr bwMode="auto">
          <a:xfrm>
            <a:off x="506762" y="4660166"/>
            <a:ext cx="31516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Area of a sector=</a:t>
            </a:r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91828440-56B3-458D-8CDD-0BDB51E6F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9431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b="1" dirty="0">
                <a:solidFill>
                  <a:srgbClr val="5B0091"/>
                </a:solidFill>
              </a:rPr>
              <a:t>Area of a sector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5A7EBAC-7524-475F-A3E9-0AE5FC226551}"/>
                  </a:ext>
                </a:extLst>
              </p:cNvPr>
              <p:cNvSpPr txBox="1"/>
              <p:nvPr/>
            </p:nvSpPr>
            <p:spPr>
              <a:xfrm>
                <a:off x="3407771" y="1968871"/>
                <a:ext cx="1164229" cy="7505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𝜽</m:t>
                          </m:r>
                          <m:r>
                            <a:rPr lang="en-US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𝟑𝟔𝟎</m:t>
                          </m:r>
                        </m:den>
                      </m:f>
                    </m:oMath>
                  </m:oMathPara>
                </a14:m>
                <a:endParaRPr kumimoji="0" lang="en-GB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5A7EBAC-7524-475F-A3E9-0AE5FC2265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7771" y="1968871"/>
                <a:ext cx="1164229" cy="7505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16">
            <a:extLst>
              <a:ext uri="{FF2B5EF4-FFF2-40B4-BE49-F238E27FC236}">
                <a16:creationId xmlns:a16="http://schemas.microsoft.com/office/drawing/2014/main" id="{61C01634-FD8D-4222-AF2E-7AAC16247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60" y="2851798"/>
            <a:ext cx="66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=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FA5EC97-F0FD-4542-8B0F-4A602C928AB2}"/>
              </a:ext>
            </a:extLst>
          </p:cNvPr>
          <p:cNvSpPr/>
          <p:nvPr/>
        </p:nvSpPr>
        <p:spPr>
          <a:xfrm>
            <a:off x="618660" y="3468414"/>
            <a:ext cx="5565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 =</a:t>
            </a:r>
            <a:endParaRPr kumimoji="0" lang="en-GB" sz="2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6" name="Rectangle 55">
            <a:extLst>
              <a:ext uri="{FF2B5EF4-FFF2-40B4-BE49-F238E27FC236}">
                <a16:creationId xmlns:a16="http://schemas.microsoft.com/office/drawing/2014/main" id="{CD5812CC-75F6-4F67-8303-82B2AAE70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0206" y="2887524"/>
            <a:ext cx="11037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b="1" dirty="0">
                <a:solidFill>
                  <a:prstClr val="black"/>
                </a:solidFill>
                <a:latin typeface="Comic Sans MS" panose="030F0702030302020204" pitchFamily="66" charset="0"/>
              </a:rPr>
              <a:t>130</a:t>
            </a:r>
            <a:r>
              <a:rPr lang="en-US" altLang="en-US" b="1" baseline="30000" dirty="0">
                <a:solidFill>
                  <a:prstClr val="black"/>
                </a:solidFill>
                <a:latin typeface="Comic Sans MS" panose="030F0702030302020204" pitchFamily="66" charset="0"/>
              </a:rPr>
              <a:t>o</a:t>
            </a:r>
            <a:endParaRPr kumimoji="0" lang="en-US" altLang="en-US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2DD36EA-B38C-4AC2-9CDC-6D4C1C07E0E3}"/>
              </a:ext>
            </a:extLst>
          </p:cNvPr>
          <p:cNvSpPr/>
          <p:nvPr/>
        </p:nvSpPr>
        <p:spPr>
          <a:xfrm>
            <a:off x="1235867" y="3523397"/>
            <a:ext cx="10358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7 cm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36FD690-5E15-4784-A24F-B0AC0DCC81E7}"/>
                  </a:ext>
                </a:extLst>
              </p:cNvPr>
              <p:cNvSpPr txBox="1"/>
              <p:nvPr/>
            </p:nvSpPr>
            <p:spPr>
              <a:xfrm>
                <a:off x="3454934" y="4660166"/>
                <a:ext cx="1322478" cy="5334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GB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𝟔𝟑𝟕</m:t>
                        </m:r>
                      </m:num>
                      <m:den>
                        <m:r>
                          <a:rPr kumimoji="0" lang="en-US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𝟑𝟔</m:t>
                        </m:r>
                      </m:den>
                    </m:f>
                    <m:r>
                      <a:rPr kumimoji="0" lang="en-US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𝝅</m:t>
                    </m:r>
                  </m:oMath>
                </a14:m>
                <a:r>
                  <a:rPr kumimoji="0" lang="en-GB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 cm</a:t>
                </a:r>
                <a:r>
                  <a:rPr kumimoji="0" lang="en-GB" b="1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</a:rPr>
                  <a:t>2</a:t>
                </a: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36FD690-5E15-4784-A24F-B0AC0DCC81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4934" y="4660166"/>
                <a:ext cx="1322478" cy="533479"/>
              </a:xfrm>
              <a:prstGeom prst="rect">
                <a:avLst/>
              </a:prstGeom>
              <a:blipFill>
                <a:blip r:embed="rId4"/>
                <a:stretch>
                  <a:fillRect l="-461" t="-1136" r="-8295" b="-193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16">
            <a:extLst>
              <a:ext uri="{FF2B5EF4-FFF2-40B4-BE49-F238E27FC236}">
                <a16:creationId xmlns:a16="http://schemas.microsoft.com/office/drawing/2014/main" id="{71E81AD3-43A5-478A-BCB2-043426BCE0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663" y="5513853"/>
            <a:ext cx="31516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Area of a sector=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3952E57-9141-4D69-BF63-7B4AC3BCE3EB}"/>
              </a:ext>
            </a:extLst>
          </p:cNvPr>
          <p:cNvSpPr/>
          <p:nvPr/>
        </p:nvSpPr>
        <p:spPr>
          <a:xfrm>
            <a:off x="3456751" y="5500996"/>
            <a:ext cx="1731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55.6 cm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7" name="Rectangle 36">
            <a:hlinkClick r:id="rId5"/>
            <a:extLst>
              <a:ext uri="{FF2B5EF4-FFF2-40B4-BE49-F238E27FC236}">
                <a16:creationId xmlns:a16="http://schemas.microsoft.com/office/drawing/2014/main" id="{989251BA-204C-4C4F-8340-19A7C2F0462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5"/>
            <a:extLst>
              <a:ext uri="{FF2B5EF4-FFF2-40B4-BE49-F238E27FC236}">
                <a16:creationId xmlns:a16="http://schemas.microsoft.com/office/drawing/2014/main" id="{F3900CFB-DDFA-4C08-8B08-BCC03D45A33B}"/>
              </a:ext>
            </a:extLst>
          </p:cNvPr>
          <p:cNvSpPr/>
          <p:nvPr/>
        </p:nvSpPr>
        <p:spPr>
          <a:xfrm>
            <a:off x="609600" y="6428936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39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  <p:bldP spid="33" grpId="0"/>
      <p:bldP spid="34" grpId="0"/>
      <p:bldP spid="22" grpId="0"/>
      <p:bldP spid="23" grpId="0"/>
      <p:bldP spid="25" grpId="0"/>
      <p:bldP spid="26" grpId="0"/>
      <p:bldP spid="27" grpId="0"/>
      <p:bldP spid="30" grpId="0"/>
      <p:bldP spid="31" grpId="0"/>
      <p:bldP spid="3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228601" y="1008168"/>
            <a:ext cx="8610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area of a sector BAC with radius 13 cm is 30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</a:rPr>
              <a:t>p</a:t>
            </a:r>
            <a:r>
              <a:rPr lang="en-US" altLang="en-US" b="1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cm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Find </a:t>
            </a: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</a:rPr>
              <a:t>q,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the size of a central angle of sector BAC.</a:t>
            </a:r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2290228" y="3492205"/>
            <a:ext cx="11642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b="1" dirty="0">
                <a:solidFill>
                  <a:prstClr val="black"/>
                </a:solidFill>
                <a:latin typeface="Comic Sans MS" panose="030F0702030302020204" pitchFamily="66" charset="0"/>
              </a:rPr>
              <a:t>30</a:t>
            </a:r>
            <a:r>
              <a:rPr lang="en-US" altLang="en-US" b="1" dirty="0">
                <a:solidFill>
                  <a:prstClr val="black"/>
                </a:solidFill>
                <a:latin typeface="Symbol" panose="05050102010706020507" pitchFamily="18" charset="2"/>
              </a:rPr>
              <a:t>p</a:t>
            </a:r>
            <a:r>
              <a:rPr lang="en-GB" altLang="en-US" dirty="0"/>
              <a:t> </a:t>
            </a:r>
            <a:endParaRPr kumimoji="0" lang="en-US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725917" y="4485292"/>
                <a:ext cx="1846083" cy="5335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𝜽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=</m:t>
                    </m:r>
                    <m:f>
                      <m:fPr>
                        <m:ctrlP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𝟑𝟔𝟎</m:t>
                        </m:r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𝟑𝟎</m:t>
                        </m:r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num>
                      <m:den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+mn-cs"/>
                          </a:rPr>
                          <m:t>𝟏𝟔𝟗</m:t>
                        </m:r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den>
                    </m:f>
                  </m:oMath>
                </a14:m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5917" y="4485292"/>
                <a:ext cx="1846083" cy="5335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685804" y="5296919"/>
                <a:ext cx="150784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𝜽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𝟔𝟑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.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𝟗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804" y="5296919"/>
                <a:ext cx="1507849" cy="369332"/>
              </a:xfrm>
              <a:prstGeom prst="rect">
                <a:avLst/>
              </a:prstGeom>
              <a:blipFill>
                <a:blip r:embed="rId3"/>
                <a:stretch>
                  <a:fillRect l="-2429" r="-2024"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5">
            <a:extLst>
              <a:ext uri="{FF2B5EF4-FFF2-40B4-BE49-F238E27FC236}">
                <a16:creationId xmlns:a16="http://schemas.microsoft.com/office/drawing/2014/main" id="{8E6F13BF-CBFE-4DC1-AF24-036273391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9431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b="1" dirty="0">
                <a:solidFill>
                  <a:srgbClr val="5B0091"/>
                </a:solidFill>
              </a:rPr>
              <a:t>Area of a sector</a:t>
            </a:r>
            <a:endParaRPr lang="en-GB" dirty="0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5B9A1574-67E7-44AA-A830-09AC19E97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95" y="2315646"/>
            <a:ext cx="31516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Area of a sector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AC2DABB-0D0E-4529-9A3D-DEF3D8696812}"/>
                  </a:ext>
                </a:extLst>
              </p:cNvPr>
              <p:cNvSpPr txBox="1"/>
              <p:nvPr/>
            </p:nvSpPr>
            <p:spPr>
              <a:xfrm>
                <a:off x="3029424" y="2135939"/>
                <a:ext cx="1164229" cy="7505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𝜽</m:t>
                          </m:r>
                          <m:r>
                            <a:rPr lang="en-US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𝟑𝟔𝟎</m:t>
                          </m:r>
                        </m:den>
                      </m:f>
                    </m:oMath>
                  </m:oMathPara>
                </a14:m>
                <a:endParaRPr kumimoji="0" lang="en-GB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AC2DABB-0D0E-4529-9A3D-DEF3D86968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9424" y="2135939"/>
                <a:ext cx="1164229" cy="7505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>
            <a:extLst>
              <a:ext uri="{FF2B5EF4-FFF2-40B4-BE49-F238E27FC236}">
                <a16:creationId xmlns:a16="http://schemas.microsoft.com/office/drawing/2014/main" id="{6607C8D3-B9AD-4BC3-8E88-B896AE583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2460" y="2246318"/>
            <a:ext cx="343280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b="1" dirty="0">
                <a:solidFill>
                  <a:prstClr val="black"/>
                </a:solidFill>
                <a:latin typeface="Comic Sans MS" panose="030F0702030302020204" pitchFamily="66" charset="0"/>
              </a:rPr>
              <a:t>Area of a sector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F099D0-CBF9-43EE-BD4C-D7697ABF6154}"/>
              </a:ext>
            </a:extLst>
          </p:cNvPr>
          <p:cNvSpPr/>
          <p:nvPr/>
        </p:nvSpPr>
        <p:spPr>
          <a:xfrm>
            <a:off x="8081223" y="2251321"/>
            <a:ext cx="728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b="1" dirty="0">
                <a:solidFill>
                  <a:prstClr val="black"/>
                </a:solidFill>
                <a:latin typeface="Comic Sans MS" panose="030F0702030302020204" pitchFamily="66" charset="0"/>
              </a:rPr>
              <a:t>30</a:t>
            </a:r>
            <a:r>
              <a:rPr lang="en-US" altLang="en-US" b="1" dirty="0">
                <a:solidFill>
                  <a:prstClr val="black"/>
                </a:solidFill>
                <a:latin typeface="Symbol" panose="05050102010706020507" pitchFamily="18" charset="2"/>
              </a:rPr>
              <a:t>p</a:t>
            </a:r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234F01D-1209-471C-84EA-89F51B10518B}"/>
              </a:ext>
            </a:extLst>
          </p:cNvPr>
          <p:cNvSpPr/>
          <p:nvPr/>
        </p:nvSpPr>
        <p:spPr>
          <a:xfrm>
            <a:off x="7368715" y="2895704"/>
            <a:ext cx="5565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 =</a:t>
            </a:r>
            <a:endParaRPr kumimoji="0" lang="en-GB" sz="2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80593CA-7385-45EA-AFDE-A22647CEBA11}"/>
              </a:ext>
            </a:extLst>
          </p:cNvPr>
          <p:cNvSpPr/>
          <p:nvPr/>
        </p:nvSpPr>
        <p:spPr>
          <a:xfrm>
            <a:off x="7895970" y="2891075"/>
            <a:ext cx="12234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13 cm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F5BE96C-3B76-4CAC-BB1D-EC4BDF755B2F}"/>
                  </a:ext>
                </a:extLst>
              </p:cNvPr>
              <p:cNvSpPr txBox="1"/>
              <p:nvPr/>
            </p:nvSpPr>
            <p:spPr>
              <a:xfrm>
                <a:off x="3036959" y="3327193"/>
                <a:ext cx="2080698" cy="7505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𝜽</m:t>
                          </m:r>
                          <m:r>
                            <a:rPr lang="en-GB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sSup>
                            <m:sSupPr>
                              <m:ctrlP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𝟏𝟑</m:t>
                              </m:r>
                            </m:e>
                            <m:sup>
                              <m:r>
                                <a:rPr lang="en-US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𝟑𝟔𝟎</m:t>
                          </m:r>
                        </m:den>
                      </m:f>
                    </m:oMath>
                  </m:oMathPara>
                </a14:m>
                <a:endParaRPr kumimoji="0" lang="en-GB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1F5BE96C-3B76-4CAC-BB1D-EC4BDF755B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6959" y="3327193"/>
                <a:ext cx="2080698" cy="7505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>
            <a:hlinkClick r:id="rId6"/>
            <a:extLst>
              <a:ext uri="{FF2B5EF4-FFF2-40B4-BE49-F238E27FC236}">
                <a16:creationId xmlns:a16="http://schemas.microsoft.com/office/drawing/2014/main" id="{3B16C7A8-9DDA-4019-9C01-413245848DD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6"/>
            <a:extLst>
              <a:ext uri="{FF2B5EF4-FFF2-40B4-BE49-F238E27FC236}">
                <a16:creationId xmlns:a16="http://schemas.microsoft.com/office/drawing/2014/main" id="{C0A2311A-2FBE-4C21-A288-63BBEBF70BB7}"/>
              </a:ext>
            </a:extLst>
          </p:cNvPr>
          <p:cNvSpPr/>
          <p:nvPr/>
        </p:nvSpPr>
        <p:spPr>
          <a:xfrm>
            <a:off x="609600" y="6428936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176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12" grpId="0"/>
      <p:bldP spid="14" grpId="0"/>
      <p:bldP spid="16" grpId="0"/>
      <p:bldP spid="17" grpId="0"/>
      <p:bldP spid="18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77200" y="76200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62A4BB-B9FB-4F23-BEC9-013DA7A367BD}" type="datetime2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Thursday, 10 August 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14300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sz="2800" b="1" dirty="0">
                <a:solidFill>
                  <a:srgbClr val="5B0091"/>
                </a:solidFill>
              </a:rPr>
              <a:t>Naming the parts of a circle</a:t>
            </a:r>
            <a:endParaRPr lang="en-GB" dirty="0"/>
          </a:p>
        </p:txBody>
      </p:sp>
      <p:sp>
        <p:nvSpPr>
          <p:cNvPr id="176203" name="Oval 75"/>
          <p:cNvSpPr>
            <a:spLocks noChangeArrowheads="1"/>
          </p:cNvSpPr>
          <p:nvPr/>
        </p:nvSpPr>
        <p:spPr bwMode="auto">
          <a:xfrm>
            <a:off x="611189" y="1773238"/>
            <a:ext cx="4102944" cy="41036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04" name="Oval 76"/>
          <p:cNvSpPr>
            <a:spLocks noChangeArrowheads="1"/>
          </p:cNvSpPr>
          <p:nvPr/>
        </p:nvSpPr>
        <p:spPr bwMode="auto">
          <a:xfrm>
            <a:off x="2627314" y="3789363"/>
            <a:ext cx="71424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06" name="Text Box 78"/>
          <p:cNvSpPr txBox="1">
            <a:spLocks noChangeArrowheads="1"/>
          </p:cNvSpPr>
          <p:nvPr/>
        </p:nvSpPr>
        <p:spPr bwMode="auto">
          <a:xfrm>
            <a:off x="761064" y="762000"/>
            <a:ext cx="7906502" cy="83099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circle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a set of points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equidistant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from a fixed point called the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centre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07" name="Text Box 79"/>
          <p:cNvSpPr txBox="1">
            <a:spLocks noChangeArrowheads="1"/>
          </p:cNvSpPr>
          <p:nvPr/>
        </p:nvSpPr>
        <p:spPr bwMode="auto">
          <a:xfrm>
            <a:off x="4932040" y="1628464"/>
            <a:ext cx="390829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distance around the entire circle boundary is called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circumference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1" name="Text Box 83"/>
          <p:cNvSpPr txBox="1">
            <a:spLocks noChangeArrowheads="1"/>
          </p:cNvSpPr>
          <p:nvPr/>
        </p:nvSpPr>
        <p:spPr bwMode="auto">
          <a:xfrm>
            <a:off x="4932040" y="2815301"/>
            <a:ext cx="42119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radius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any line segment joining its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centre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to any point on the circumference.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2" name="Line 84"/>
          <p:cNvSpPr>
            <a:spLocks noChangeShapeType="1"/>
          </p:cNvSpPr>
          <p:nvPr/>
        </p:nvSpPr>
        <p:spPr bwMode="auto">
          <a:xfrm>
            <a:off x="2627313" y="3825875"/>
            <a:ext cx="2087184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6" name="Text Box 88"/>
          <p:cNvSpPr txBox="1">
            <a:spLocks noChangeArrowheads="1"/>
          </p:cNvSpPr>
          <p:nvPr/>
        </p:nvSpPr>
        <p:spPr bwMode="auto">
          <a:xfrm>
            <a:off x="3059113" y="3429000"/>
            <a:ext cx="1066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radius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7" name="Text Box 89"/>
          <p:cNvSpPr txBox="1">
            <a:spLocks noChangeArrowheads="1"/>
          </p:cNvSpPr>
          <p:nvPr/>
        </p:nvSpPr>
        <p:spPr bwMode="auto">
          <a:xfrm>
            <a:off x="1612900" y="5851525"/>
            <a:ext cx="22649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circumference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8" name="Text Box 90"/>
          <p:cNvSpPr txBox="1">
            <a:spLocks noChangeArrowheads="1"/>
          </p:cNvSpPr>
          <p:nvPr/>
        </p:nvSpPr>
        <p:spPr bwMode="auto">
          <a:xfrm>
            <a:off x="4932040" y="4290342"/>
            <a:ext cx="421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diameter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a line segment passing through the centre.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9" name="Line 91"/>
          <p:cNvSpPr>
            <a:spLocks noChangeShapeType="1"/>
          </p:cNvSpPr>
          <p:nvPr/>
        </p:nvSpPr>
        <p:spPr bwMode="auto">
          <a:xfrm>
            <a:off x="1619250" y="2060575"/>
            <a:ext cx="2088772" cy="3529013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0" name="Text Box 92"/>
          <p:cNvSpPr txBox="1">
            <a:spLocks noChangeArrowheads="1"/>
          </p:cNvSpPr>
          <p:nvPr/>
        </p:nvSpPr>
        <p:spPr bwMode="auto">
          <a:xfrm rot="3579242">
            <a:off x="1614296" y="2515606"/>
            <a:ext cx="1476686" cy="46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diameter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1" name="Oval 93"/>
          <p:cNvSpPr>
            <a:spLocks noChangeArrowheads="1"/>
          </p:cNvSpPr>
          <p:nvPr/>
        </p:nvSpPr>
        <p:spPr bwMode="auto">
          <a:xfrm>
            <a:off x="611189" y="1773238"/>
            <a:ext cx="4102944" cy="4103687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2" name="Text Box 94"/>
          <p:cNvSpPr txBox="1">
            <a:spLocks noChangeArrowheads="1"/>
          </p:cNvSpPr>
          <p:nvPr/>
        </p:nvSpPr>
        <p:spPr bwMode="auto">
          <a:xfrm>
            <a:off x="1595438" y="3716338"/>
            <a:ext cx="11334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centre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4932040" y="5360733"/>
            <a:ext cx="421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Note that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diameter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of a circle is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twice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its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radius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E678988A-D1F2-4ED0-A100-952485D8C6E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AD4E4CF4-43E1-4984-A710-D1FD12D446A0}"/>
              </a:ext>
            </a:extLst>
          </p:cNvPr>
          <p:cNvSpPr/>
          <p:nvPr/>
        </p:nvSpPr>
        <p:spPr>
          <a:xfrm>
            <a:off x="609600" y="6428936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7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7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203" grpId="0" animBg="1"/>
      <p:bldP spid="176204" grpId="0" animBg="1"/>
      <p:bldP spid="176207" grpId="0"/>
      <p:bldP spid="176211" grpId="0"/>
      <p:bldP spid="176212" grpId="0" animBg="1"/>
      <p:bldP spid="176216" grpId="0"/>
      <p:bldP spid="176217" grpId="0"/>
      <p:bldP spid="176218" grpId="0"/>
      <p:bldP spid="176219" grpId="0" animBg="1"/>
      <p:bldP spid="176220" grpId="0"/>
      <p:bldP spid="176221" grpId="0" animBg="1"/>
      <p:bldP spid="176222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62A4BB-B9FB-4F23-BEC9-013DA7A367BD}" type="datetime2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Thursday, 10 August 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04" name="Oval 76"/>
          <p:cNvSpPr>
            <a:spLocks noChangeArrowheads="1"/>
          </p:cNvSpPr>
          <p:nvPr/>
        </p:nvSpPr>
        <p:spPr bwMode="auto">
          <a:xfrm>
            <a:off x="2627314" y="3789363"/>
            <a:ext cx="71424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07" name="Text Box 79"/>
          <p:cNvSpPr txBox="1">
            <a:spLocks noChangeArrowheads="1"/>
          </p:cNvSpPr>
          <p:nvPr/>
        </p:nvSpPr>
        <p:spPr bwMode="auto">
          <a:xfrm>
            <a:off x="5004048" y="836712"/>
            <a:ext cx="390829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chord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is any line segment that joins two points on the circle.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1" name="Text Box 83"/>
          <p:cNvSpPr txBox="1">
            <a:spLocks noChangeArrowheads="1"/>
          </p:cNvSpPr>
          <p:nvPr/>
        </p:nvSpPr>
        <p:spPr bwMode="auto">
          <a:xfrm>
            <a:off x="5056188" y="1988840"/>
            <a:ext cx="361884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Therefore, 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diameter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an example of a chord.  It is the longest possible chord.</a:t>
            </a:r>
          </a:p>
        </p:txBody>
      </p:sp>
      <p:sp>
        <p:nvSpPr>
          <p:cNvPr id="176216" name="Text Box 88"/>
          <p:cNvSpPr txBox="1">
            <a:spLocks noChangeArrowheads="1"/>
          </p:cNvSpPr>
          <p:nvPr/>
        </p:nvSpPr>
        <p:spPr bwMode="auto">
          <a:xfrm rot="1962641">
            <a:off x="2862355" y="1429590"/>
            <a:ext cx="12961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tangent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8" name="Text Box 90"/>
          <p:cNvSpPr txBox="1">
            <a:spLocks noChangeArrowheads="1"/>
          </p:cNvSpPr>
          <p:nvPr/>
        </p:nvSpPr>
        <p:spPr bwMode="auto">
          <a:xfrm>
            <a:off x="5056188" y="3284984"/>
            <a:ext cx="408781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line that touches the circumference in exactly one point is called 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tangent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or 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tangent line. 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9" name="Line 91"/>
          <p:cNvSpPr>
            <a:spLocks noChangeShapeType="1"/>
          </p:cNvSpPr>
          <p:nvPr/>
        </p:nvSpPr>
        <p:spPr bwMode="auto">
          <a:xfrm>
            <a:off x="957532" y="2694852"/>
            <a:ext cx="1800200" cy="3196488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0" name="Text Box 92"/>
          <p:cNvSpPr txBox="1">
            <a:spLocks noChangeArrowheads="1"/>
          </p:cNvSpPr>
          <p:nvPr/>
        </p:nvSpPr>
        <p:spPr bwMode="auto">
          <a:xfrm rot="3579242">
            <a:off x="733446" y="3951993"/>
            <a:ext cx="1476686" cy="46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chord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1" name="Oval 93"/>
          <p:cNvSpPr>
            <a:spLocks noChangeArrowheads="1"/>
          </p:cNvSpPr>
          <p:nvPr/>
        </p:nvSpPr>
        <p:spPr bwMode="auto">
          <a:xfrm>
            <a:off x="611189" y="1773585"/>
            <a:ext cx="4102944" cy="4103687"/>
          </a:xfrm>
          <a:prstGeom prst="ellipse">
            <a:avLst/>
          </a:prstGeom>
          <a:noFill/>
          <a:ln w="3810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2" name="Text Box 94"/>
          <p:cNvSpPr txBox="1">
            <a:spLocks noChangeArrowheads="1"/>
          </p:cNvSpPr>
          <p:nvPr/>
        </p:nvSpPr>
        <p:spPr bwMode="auto">
          <a:xfrm>
            <a:off x="2771800" y="3573016"/>
            <a:ext cx="11334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centre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Line 91"/>
          <p:cNvSpPr>
            <a:spLocks noChangeShapeType="1"/>
          </p:cNvSpPr>
          <p:nvPr/>
        </p:nvSpPr>
        <p:spPr bwMode="auto">
          <a:xfrm>
            <a:off x="1663544" y="2018644"/>
            <a:ext cx="2016224" cy="3600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Text Box 92"/>
          <p:cNvSpPr txBox="1">
            <a:spLocks noChangeArrowheads="1"/>
          </p:cNvSpPr>
          <p:nvPr/>
        </p:nvSpPr>
        <p:spPr bwMode="auto">
          <a:xfrm rot="3579242">
            <a:off x="1614296" y="2515606"/>
            <a:ext cx="1476686" cy="46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diameter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Line 91"/>
          <p:cNvSpPr>
            <a:spLocks noChangeShapeType="1"/>
          </p:cNvSpPr>
          <p:nvPr/>
        </p:nvSpPr>
        <p:spPr bwMode="auto">
          <a:xfrm flipH="1" flipV="1">
            <a:off x="2195736" y="1124744"/>
            <a:ext cx="2880320" cy="18002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Text Box 90"/>
          <p:cNvSpPr txBox="1">
            <a:spLocks noChangeArrowheads="1"/>
          </p:cNvSpPr>
          <p:nvPr/>
        </p:nvSpPr>
        <p:spPr bwMode="auto">
          <a:xfrm>
            <a:off x="5076056" y="4745869"/>
            <a:ext cx="408781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point where the tangent touches the circle is called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point of contact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or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point of tangency.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5BA6049C-FDDF-4FE0-B09E-ECD78503F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038" y="113705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b="1">
                <a:solidFill>
                  <a:srgbClr val="5B0091"/>
                </a:solidFill>
              </a:rPr>
              <a:t>Naming the parts of a circle</a:t>
            </a:r>
            <a:endParaRPr lang="en-GB" dirty="0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94033E15-9793-4896-850C-0029ADEA787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1CF09412-7DD5-4245-BBB3-AD5E99F0F14F}"/>
              </a:ext>
            </a:extLst>
          </p:cNvPr>
          <p:cNvSpPr/>
          <p:nvPr/>
        </p:nvSpPr>
        <p:spPr>
          <a:xfrm>
            <a:off x="609600" y="6428936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7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204" grpId="0" animBg="1"/>
      <p:bldP spid="176207" grpId="0"/>
      <p:bldP spid="176211" grpId="0"/>
      <p:bldP spid="176216" grpId="0"/>
      <p:bldP spid="176218" grpId="0"/>
      <p:bldP spid="176219" grpId="0" animBg="1"/>
      <p:bldP spid="176220" grpId="0"/>
      <p:bldP spid="176221" grpId="0" animBg="1"/>
      <p:bldP spid="176222" grpId="0"/>
      <p:bldP spid="17" grpId="0" animBg="1"/>
      <p:bldP spid="19" grpId="0"/>
      <p:bldP spid="20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Acorde"/>
          <p:cNvSpPr/>
          <p:nvPr/>
        </p:nvSpPr>
        <p:spPr>
          <a:xfrm>
            <a:off x="627296" y="1757080"/>
            <a:ext cx="4102788" cy="4132592"/>
          </a:xfrm>
          <a:prstGeom prst="chord">
            <a:avLst>
              <a:gd name="adj1" fmla="val 5263245"/>
              <a:gd name="adj2" fmla="val 12788365"/>
            </a:avLst>
          </a:prstGeom>
          <a:solidFill>
            <a:srgbClr val="FFA161"/>
          </a:solidFill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31 Marcador de fecha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62A4BB-B9FB-4F23-BEC9-013DA7A367BD}" type="datetime2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Thursday, 10 August 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04" name="Oval 76"/>
          <p:cNvSpPr>
            <a:spLocks noChangeArrowheads="1"/>
          </p:cNvSpPr>
          <p:nvPr/>
        </p:nvSpPr>
        <p:spPr bwMode="auto">
          <a:xfrm>
            <a:off x="2627314" y="3789363"/>
            <a:ext cx="71424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1" name="Text Box 83"/>
          <p:cNvSpPr txBox="1">
            <a:spLocks noChangeArrowheads="1"/>
          </p:cNvSpPr>
          <p:nvPr/>
        </p:nvSpPr>
        <p:spPr bwMode="auto">
          <a:xfrm>
            <a:off x="5148064" y="2707903"/>
            <a:ext cx="36188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Any chord encloses two segments, which have different areas.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8" name="Text Box 90"/>
          <p:cNvSpPr txBox="1">
            <a:spLocks noChangeArrowheads="1"/>
          </p:cNvSpPr>
          <p:nvPr/>
        </p:nvSpPr>
        <p:spPr bwMode="auto">
          <a:xfrm>
            <a:off x="5056188" y="3954011"/>
            <a:ext cx="40878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If the segment is enclosed by the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19" name="Line 91"/>
          <p:cNvSpPr>
            <a:spLocks noChangeShapeType="1"/>
          </p:cNvSpPr>
          <p:nvPr/>
        </p:nvSpPr>
        <p:spPr bwMode="auto">
          <a:xfrm>
            <a:off x="957532" y="2694852"/>
            <a:ext cx="1800200" cy="3196488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0" name="Text Box 92"/>
          <p:cNvSpPr txBox="1">
            <a:spLocks noChangeArrowheads="1"/>
          </p:cNvSpPr>
          <p:nvPr/>
        </p:nvSpPr>
        <p:spPr bwMode="auto">
          <a:xfrm rot="3579242">
            <a:off x="1165492" y="3375928"/>
            <a:ext cx="1476686" cy="46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chord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221" name="Oval 93"/>
          <p:cNvSpPr>
            <a:spLocks noChangeArrowheads="1"/>
          </p:cNvSpPr>
          <p:nvPr/>
        </p:nvSpPr>
        <p:spPr bwMode="auto">
          <a:xfrm>
            <a:off x="611560" y="1773585"/>
            <a:ext cx="4102944" cy="4103687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Line 91"/>
          <p:cNvSpPr>
            <a:spLocks noChangeShapeType="1"/>
          </p:cNvSpPr>
          <p:nvPr/>
        </p:nvSpPr>
        <p:spPr bwMode="auto">
          <a:xfrm>
            <a:off x="1663544" y="2018644"/>
            <a:ext cx="2016224" cy="360040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Text Box 92"/>
          <p:cNvSpPr txBox="1">
            <a:spLocks noChangeArrowheads="1"/>
          </p:cNvSpPr>
          <p:nvPr/>
        </p:nvSpPr>
        <p:spPr bwMode="auto">
          <a:xfrm rot="3579242">
            <a:off x="1614296" y="2515606"/>
            <a:ext cx="1476686" cy="46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diameter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17 Arco"/>
          <p:cNvSpPr/>
          <p:nvPr/>
        </p:nvSpPr>
        <p:spPr>
          <a:xfrm rot="10800000">
            <a:off x="611561" y="1748016"/>
            <a:ext cx="3974507" cy="4129256"/>
          </a:xfrm>
          <a:prstGeom prst="arc">
            <a:avLst>
              <a:gd name="adj1" fmla="val 15846300"/>
              <a:gd name="adj2" fmla="val 2070275"/>
            </a:avLst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 Box 92"/>
          <p:cNvSpPr txBox="1">
            <a:spLocks noChangeArrowheads="1"/>
          </p:cNvSpPr>
          <p:nvPr/>
        </p:nvSpPr>
        <p:spPr bwMode="auto">
          <a:xfrm rot="3579242">
            <a:off x="589428" y="4096008"/>
            <a:ext cx="1476686" cy="461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segment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Text Box 94"/>
          <p:cNvSpPr txBox="1">
            <a:spLocks noChangeArrowheads="1"/>
          </p:cNvSpPr>
          <p:nvPr/>
        </p:nvSpPr>
        <p:spPr bwMode="auto">
          <a:xfrm>
            <a:off x="289098" y="5332660"/>
            <a:ext cx="14401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Minor segment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" name="Text Box 94"/>
          <p:cNvSpPr txBox="1">
            <a:spLocks noChangeArrowheads="1"/>
          </p:cNvSpPr>
          <p:nvPr/>
        </p:nvSpPr>
        <p:spPr bwMode="auto">
          <a:xfrm>
            <a:off x="3059832" y="3573016"/>
            <a:ext cx="14401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Major segment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6732240" y="1844824"/>
            <a:ext cx="13468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is called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5076000" y="1052736"/>
            <a:ext cx="406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region of a circle enclosed by</a:t>
            </a:r>
          </a:p>
        </p:txBody>
      </p:sp>
      <p:sp>
        <p:nvSpPr>
          <p:cNvPr id="26" name="25 Rectángulo"/>
          <p:cNvSpPr/>
          <p:nvPr/>
        </p:nvSpPr>
        <p:spPr>
          <a:xfrm>
            <a:off x="6876256" y="1428512"/>
            <a:ext cx="13516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chord </a:t>
            </a:r>
          </a:p>
        </p:txBody>
      </p:sp>
      <p:sp>
        <p:nvSpPr>
          <p:cNvPr id="27" name="26 Rectángulo"/>
          <p:cNvSpPr/>
          <p:nvPr/>
        </p:nvSpPr>
        <p:spPr>
          <a:xfrm>
            <a:off x="5148064" y="1844824"/>
            <a:ext cx="16498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 an arc</a:t>
            </a:r>
          </a:p>
        </p:txBody>
      </p:sp>
      <p:sp>
        <p:nvSpPr>
          <p:cNvPr id="28" name="27 Rectángulo"/>
          <p:cNvSpPr/>
          <p:nvPr/>
        </p:nvSpPr>
        <p:spPr>
          <a:xfrm>
            <a:off x="5220072" y="2204864"/>
            <a:ext cx="19399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Segment </a:t>
            </a:r>
          </a:p>
        </p:txBody>
      </p:sp>
      <p:sp>
        <p:nvSpPr>
          <p:cNvPr id="29" name="28 Rectángulo"/>
          <p:cNvSpPr/>
          <p:nvPr/>
        </p:nvSpPr>
        <p:spPr>
          <a:xfrm>
            <a:off x="7474953" y="4334470"/>
            <a:ext cx="1669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it is called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6098236" y="4321883"/>
            <a:ext cx="15680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diameter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5148064" y="4796135"/>
            <a:ext cx="18646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semicircle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3" name="32 Acorde"/>
          <p:cNvSpPr/>
          <p:nvPr/>
        </p:nvSpPr>
        <p:spPr>
          <a:xfrm>
            <a:off x="611560" y="1758748"/>
            <a:ext cx="4102788" cy="4132592"/>
          </a:xfrm>
          <a:prstGeom prst="chord">
            <a:avLst>
              <a:gd name="adj1" fmla="val 3609656"/>
              <a:gd name="adj2" fmla="val 14459363"/>
            </a:avLst>
          </a:prstGeom>
          <a:solidFill>
            <a:srgbClr val="FFA161"/>
          </a:solidFill>
          <a:ln w="28575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4" name="30 Rectángulo">
            <a:extLst>
              <a:ext uri="{FF2B5EF4-FFF2-40B4-BE49-F238E27FC236}">
                <a16:creationId xmlns:a16="http://schemas.microsoft.com/office/drawing/2014/main" id="{ECCF91E3-A12A-41F1-AE58-E41F4A2C7569}"/>
              </a:ext>
            </a:extLst>
          </p:cNvPr>
          <p:cNvSpPr/>
          <p:nvPr/>
        </p:nvSpPr>
        <p:spPr>
          <a:xfrm>
            <a:off x="937418" y="3879214"/>
            <a:ext cx="16385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semicircle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5" name="30 Rectángulo">
            <a:extLst>
              <a:ext uri="{FF2B5EF4-FFF2-40B4-BE49-F238E27FC236}">
                <a16:creationId xmlns:a16="http://schemas.microsoft.com/office/drawing/2014/main" id="{0749068D-4824-4F88-8DC8-C5DECF1929EE}"/>
              </a:ext>
            </a:extLst>
          </p:cNvPr>
          <p:cNvSpPr/>
          <p:nvPr/>
        </p:nvSpPr>
        <p:spPr>
          <a:xfrm>
            <a:off x="2894011" y="3174673"/>
            <a:ext cx="16385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semicircle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6" name="Rectangle 5">
            <a:extLst>
              <a:ext uri="{FF2B5EF4-FFF2-40B4-BE49-F238E27FC236}">
                <a16:creationId xmlns:a16="http://schemas.microsoft.com/office/drawing/2014/main" id="{29E48A38-041D-4E61-9756-D2AB5EA07D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9038" y="113705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b="1">
                <a:solidFill>
                  <a:srgbClr val="5B0091"/>
                </a:solidFill>
              </a:rPr>
              <a:t>Naming the parts of a circle</a:t>
            </a:r>
            <a:endParaRPr lang="en-GB" dirty="0"/>
          </a:p>
        </p:txBody>
      </p:sp>
      <p:sp>
        <p:nvSpPr>
          <p:cNvPr id="37" name="Rectangle 36">
            <a:hlinkClick r:id="rId3"/>
            <a:extLst>
              <a:ext uri="{FF2B5EF4-FFF2-40B4-BE49-F238E27FC236}">
                <a16:creationId xmlns:a16="http://schemas.microsoft.com/office/drawing/2014/main" id="{6D6A87A1-9E11-4792-A826-4310F06A45C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3"/>
            <a:extLst>
              <a:ext uri="{FF2B5EF4-FFF2-40B4-BE49-F238E27FC236}">
                <a16:creationId xmlns:a16="http://schemas.microsoft.com/office/drawing/2014/main" id="{062A7D94-A9F2-4389-8911-3730AD54DE76}"/>
              </a:ext>
            </a:extLst>
          </p:cNvPr>
          <p:cNvSpPr/>
          <p:nvPr/>
        </p:nvSpPr>
        <p:spPr>
          <a:xfrm>
            <a:off x="609600" y="6428936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7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6211" grpId="0"/>
      <p:bldP spid="176218" grpId="0"/>
      <p:bldP spid="176219" grpId="0" animBg="1"/>
      <p:bldP spid="176220" grpId="0"/>
      <p:bldP spid="17" grpId="0" animBg="1"/>
      <p:bldP spid="19" grpId="0"/>
      <p:bldP spid="18" grpId="0" animBg="1"/>
      <p:bldP spid="21" grpId="0"/>
      <p:bldP spid="22" grpId="0"/>
      <p:bldP spid="22" grpId="1"/>
      <p:bldP spid="23" grpId="0"/>
      <p:bldP spid="23" grpId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3" grpId="0" animBg="1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fecha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62A4BB-B9FB-4F23-BEC9-013DA7A367BD}" type="datetime2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Thursday, 10 August 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69850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GB" sz="2800" b="1">
                <a:solidFill>
                  <a:srgbClr val="5B0091"/>
                </a:solidFill>
              </a:rPr>
              <a:t>Arcs and sectors</a:t>
            </a:r>
            <a:endParaRPr lang="en-GB"/>
          </a:p>
        </p:txBody>
      </p:sp>
      <p:sp>
        <p:nvSpPr>
          <p:cNvPr id="180242" name="Oval 18"/>
          <p:cNvSpPr>
            <a:spLocks noChangeArrowheads="1"/>
          </p:cNvSpPr>
          <p:nvPr/>
        </p:nvSpPr>
        <p:spPr bwMode="auto">
          <a:xfrm>
            <a:off x="611188" y="1773238"/>
            <a:ext cx="4103687" cy="41036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3" name="Text Box 19"/>
          <p:cNvSpPr txBox="1">
            <a:spLocks noChangeArrowheads="1"/>
          </p:cNvSpPr>
          <p:nvPr/>
        </p:nvSpPr>
        <p:spPr bwMode="auto">
          <a:xfrm>
            <a:off x="4958712" y="1812925"/>
            <a:ext cx="40059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arc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any continuous part of the circumference.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1187450" y="1557338"/>
            <a:ext cx="6479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arc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Arc 28"/>
          <p:cNvSpPr>
            <a:spLocks/>
          </p:cNvSpPr>
          <p:nvPr/>
        </p:nvSpPr>
        <p:spPr bwMode="auto">
          <a:xfrm>
            <a:off x="856612" y="1772816"/>
            <a:ext cx="2138363" cy="2051050"/>
          </a:xfrm>
          <a:custGeom>
            <a:avLst/>
            <a:gdLst>
              <a:gd name="G0" fmla="+- 19073 0 0"/>
              <a:gd name="G1" fmla="+- 21600 0 0"/>
              <a:gd name="G2" fmla="+- 21600 0 0"/>
              <a:gd name="T0" fmla="*/ 0 w 22514"/>
              <a:gd name="T1" fmla="*/ 11462 h 21600"/>
              <a:gd name="T2" fmla="*/ 22514 w 22514"/>
              <a:gd name="T3" fmla="*/ 276 h 21600"/>
              <a:gd name="T4" fmla="*/ 19073 w 2251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514" h="21600" fill="none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</a:path>
              <a:path w="22514" h="21600" stroke="0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  <a:lnTo>
                  <a:pt x="19073" y="21600"/>
                </a:lnTo>
                <a:close/>
              </a:path>
            </a:pathLst>
          </a:cu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9E8D6484-733E-4FB4-8B10-20CAB9DBE19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1EAEEEF0-ED7E-4DFB-84A0-4DDD0574B329}"/>
              </a:ext>
            </a:extLst>
          </p:cNvPr>
          <p:cNvSpPr/>
          <p:nvPr/>
        </p:nvSpPr>
        <p:spPr>
          <a:xfrm>
            <a:off x="609600" y="6428936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765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47" grpId="0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fecha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62A4BB-B9FB-4F23-BEC9-013DA7A367BD}" type="datetime2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Thursday, 10 August 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2" name="Oval 18"/>
          <p:cNvSpPr>
            <a:spLocks noChangeArrowheads="1"/>
          </p:cNvSpPr>
          <p:nvPr/>
        </p:nvSpPr>
        <p:spPr bwMode="auto">
          <a:xfrm>
            <a:off x="611188" y="1773238"/>
            <a:ext cx="4103687" cy="41036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3" name="Text Box 19"/>
          <p:cNvSpPr txBox="1">
            <a:spLocks noChangeArrowheads="1"/>
          </p:cNvSpPr>
          <p:nvPr/>
        </p:nvSpPr>
        <p:spPr bwMode="auto">
          <a:xfrm>
            <a:off x="4958712" y="1812925"/>
            <a:ext cx="400590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Minor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arc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AB is the shortest distance between two points A and B on the circumference of a circle.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4" name="Text Box 20"/>
          <p:cNvSpPr txBox="1">
            <a:spLocks noChangeArrowheads="1"/>
          </p:cNvSpPr>
          <p:nvPr/>
        </p:nvSpPr>
        <p:spPr bwMode="auto">
          <a:xfrm>
            <a:off x="4958712" y="3475416"/>
            <a:ext cx="36195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Major arc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AB is the longer distance around the circumference from A to B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678240" y="1452215"/>
            <a:ext cx="15696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Minor arc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1" name="Text Box 27"/>
          <p:cNvSpPr txBox="1">
            <a:spLocks noChangeArrowheads="1"/>
          </p:cNvSpPr>
          <p:nvPr/>
        </p:nvSpPr>
        <p:spPr bwMode="auto">
          <a:xfrm>
            <a:off x="3525904" y="5648360"/>
            <a:ext cx="16017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Major arc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Arc 28"/>
          <p:cNvSpPr>
            <a:spLocks/>
          </p:cNvSpPr>
          <p:nvPr/>
        </p:nvSpPr>
        <p:spPr bwMode="auto">
          <a:xfrm>
            <a:off x="856612" y="1772816"/>
            <a:ext cx="2138363" cy="2051050"/>
          </a:xfrm>
          <a:custGeom>
            <a:avLst/>
            <a:gdLst>
              <a:gd name="G0" fmla="+- 19073 0 0"/>
              <a:gd name="G1" fmla="+- 21600 0 0"/>
              <a:gd name="G2" fmla="+- 21600 0 0"/>
              <a:gd name="T0" fmla="*/ 0 w 22514"/>
              <a:gd name="T1" fmla="*/ 11462 h 21600"/>
              <a:gd name="T2" fmla="*/ 22514 w 22514"/>
              <a:gd name="T3" fmla="*/ 276 h 21600"/>
              <a:gd name="T4" fmla="*/ 19073 w 2251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514" h="21600" fill="none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</a:path>
              <a:path w="22514" h="21600" stroke="0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  <a:lnTo>
                  <a:pt x="19073" y="21600"/>
                </a:lnTo>
                <a:close/>
              </a:path>
            </a:pathLst>
          </a:cu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Text Box 23">
            <a:extLst>
              <a:ext uri="{FF2B5EF4-FFF2-40B4-BE49-F238E27FC236}">
                <a16:creationId xmlns:a16="http://schemas.microsoft.com/office/drawing/2014/main" id="{08DD383E-44B4-40AB-97D4-B95350B6D0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2515154"/>
            <a:ext cx="4090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Text Box 23">
            <a:extLst>
              <a:ext uri="{FF2B5EF4-FFF2-40B4-BE49-F238E27FC236}">
                <a16:creationId xmlns:a16="http://schemas.microsoft.com/office/drawing/2014/main" id="{8C778F6B-DCC5-432B-BDC2-FD04432B3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2324" y="1367570"/>
            <a:ext cx="378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86C24433-C429-42E8-B7A6-4A8EF46466B2}"/>
              </a:ext>
            </a:extLst>
          </p:cNvPr>
          <p:cNvSpPr/>
          <p:nvPr/>
        </p:nvSpPr>
        <p:spPr>
          <a:xfrm>
            <a:off x="599286" y="1805748"/>
            <a:ext cx="4115295" cy="4066019"/>
          </a:xfrm>
          <a:custGeom>
            <a:avLst/>
            <a:gdLst>
              <a:gd name="connsiteX0" fmla="*/ 238274 w 4115295"/>
              <a:gd name="connsiteY0" fmla="*/ 1083449 h 4066019"/>
              <a:gd name="connsiteX1" fmla="*/ 138381 w 4115295"/>
              <a:gd name="connsiteY1" fmla="*/ 1321654 h 4066019"/>
              <a:gd name="connsiteX2" fmla="*/ 38489 w 4115295"/>
              <a:gd name="connsiteY2" fmla="*/ 1682803 h 4066019"/>
              <a:gd name="connsiteX3" fmla="*/ 69 w 4115295"/>
              <a:gd name="connsiteY3" fmla="*/ 1951744 h 4066019"/>
              <a:gd name="connsiteX4" fmla="*/ 46173 w 4115295"/>
              <a:gd name="connsiteY4" fmla="*/ 2389734 h 4066019"/>
              <a:gd name="connsiteX5" fmla="*/ 115329 w 4115295"/>
              <a:gd name="connsiteY5" fmla="*/ 2643307 h 4066019"/>
              <a:gd name="connsiteX6" fmla="*/ 230590 w 4115295"/>
              <a:gd name="connsiteY6" fmla="*/ 2935301 h 4066019"/>
              <a:gd name="connsiteX7" fmla="*/ 345850 w 4115295"/>
              <a:gd name="connsiteY7" fmla="*/ 3135086 h 4066019"/>
              <a:gd name="connsiteX8" fmla="*/ 499531 w 4115295"/>
              <a:gd name="connsiteY8" fmla="*/ 3342555 h 4066019"/>
              <a:gd name="connsiteX9" fmla="*/ 683948 w 4115295"/>
              <a:gd name="connsiteY9" fmla="*/ 3542339 h 4066019"/>
              <a:gd name="connsiteX10" fmla="*/ 876048 w 4115295"/>
              <a:gd name="connsiteY10" fmla="*/ 3680652 h 4066019"/>
              <a:gd name="connsiteX11" fmla="*/ 1083517 w 4115295"/>
              <a:gd name="connsiteY11" fmla="*/ 3826649 h 4066019"/>
              <a:gd name="connsiteX12" fmla="*/ 1314038 w 4115295"/>
              <a:gd name="connsiteY12" fmla="*/ 3934225 h 4066019"/>
              <a:gd name="connsiteX13" fmla="*/ 1582980 w 4115295"/>
              <a:gd name="connsiteY13" fmla="*/ 4011065 h 4066019"/>
              <a:gd name="connsiteX14" fmla="*/ 1859605 w 4115295"/>
              <a:gd name="connsiteY14" fmla="*/ 4057170 h 4066019"/>
              <a:gd name="connsiteX15" fmla="*/ 2136230 w 4115295"/>
              <a:gd name="connsiteY15" fmla="*/ 4064854 h 4066019"/>
              <a:gd name="connsiteX16" fmla="*/ 2428223 w 4115295"/>
              <a:gd name="connsiteY16" fmla="*/ 4041802 h 4066019"/>
              <a:gd name="connsiteX17" fmla="*/ 2674112 w 4115295"/>
              <a:gd name="connsiteY17" fmla="*/ 3980329 h 4066019"/>
              <a:gd name="connsiteX18" fmla="*/ 2835477 w 4115295"/>
              <a:gd name="connsiteY18" fmla="*/ 3918857 h 4066019"/>
              <a:gd name="connsiteX19" fmla="*/ 3050630 w 4115295"/>
              <a:gd name="connsiteY19" fmla="*/ 3811281 h 4066019"/>
              <a:gd name="connsiteX20" fmla="*/ 3250415 w 4115295"/>
              <a:gd name="connsiteY20" fmla="*/ 3696020 h 4066019"/>
              <a:gd name="connsiteX21" fmla="*/ 3434832 w 4115295"/>
              <a:gd name="connsiteY21" fmla="*/ 3550023 h 4066019"/>
              <a:gd name="connsiteX22" fmla="*/ 3642301 w 4115295"/>
              <a:gd name="connsiteY22" fmla="*/ 3334870 h 4066019"/>
              <a:gd name="connsiteX23" fmla="*/ 3772929 w 4115295"/>
              <a:gd name="connsiteY23" fmla="*/ 3158138 h 4066019"/>
              <a:gd name="connsiteX24" fmla="*/ 3918926 w 4115295"/>
              <a:gd name="connsiteY24" fmla="*/ 2904565 h 4066019"/>
              <a:gd name="connsiteX25" fmla="*/ 4049554 w 4115295"/>
              <a:gd name="connsiteY25" fmla="*/ 2543415 h 4066019"/>
              <a:gd name="connsiteX26" fmla="*/ 4111027 w 4115295"/>
              <a:gd name="connsiteY26" fmla="*/ 2182265 h 4066019"/>
              <a:gd name="connsiteX27" fmla="*/ 4103343 w 4115295"/>
              <a:gd name="connsiteY27" fmla="*/ 1813432 h 4066019"/>
              <a:gd name="connsiteX28" fmla="*/ 4049554 w 4115295"/>
              <a:gd name="connsiteY28" fmla="*/ 1483018 h 4066019"/>
              <a:gd name="connsiteX29" fmla="*/ 3934294 w 4115295"/>
              <a:gd name="connsiteY29" fmla="*/ 1183341 h 4066019"/>
              <a:gd name="connsiteX30" fmla="*/ 3780613 w 4115295"/>
              <a:gd name="connsiteY30" fmla="*/ 899032 h 4066019"/>
              <a:gd name="connsiteX31" fmla="*/ 3642301 w 4115295"/>
              <a:gd name="connsiteY31" fmla="*/ 714615 h 4066019"/>
              <a:gd name="connsiteX32" fmla="*/ 3434832 w 4115295"/>
              <a:gd name="connsiteY32" fmla="*/ 491778 h 4066019"/>
              <a:gd name="connsiteX33" fmla="*/ 3235047 w 4115295"/>
              <a:gd name="connsiteY33" fmla="*/ 338097 h 4066019"/>
              <a:gd name="connsiteX34" fmla="*/ 2996842 w 4115295"/>
              <a:gd name="connsiteY34" fmla="*/ 192101 h 4066019"/>
              <a:gd name="connsiteX35" fmla="*/ 2750953 w 4115295"/>
              <a:gd name="connsiteY35" fmla="*/ 84524 h 4066019"/>
              <a:gd name="connsiteX36" fmla="*/ 2435907 w 4115295"/>
              <a:gd name="connsiteY36" fmla="*/ 0 h 4066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115295" h="4066019">
                <a:moveTo>
                  <a:pt x="238274" y="1083449"/>
                </a:moveTo>
                <a:cubicBezTo>
                  <a:pt x="204976" y="1152605"/>
                  <a:pt x="171678" y="1221762"/>
                  <a:pt x="138381" y="1321654"/>
                </a:cubicBezTo>
                <a:cubicBezTo>
                  <a:pt x="105084" y="1421546"/>
                  <a:pt x="61541" y="1577788"/>
                  <a:pt x="38489" y="1682803"/>
                </a:cubicBezTo>
                <a:cubicBezTo>
                  <a:pt x="15437" y="1787818"/>
                  <a:pt x="-1212" y="1833922"/>
                  <a:pt x="69" y="1951744"/>
                </a:cubicBezTo>
                <a:cubicBezTo>
                  <a:pt x="1350" y="2069566"/>
                  <a:pt x="26963" y="2274474"/>
                  <a:pt x="46173" y="2389734"/>
                </a:cubicBezTo>
                <a:cubicBezTo>
                  <a:pt x="65383" y="2504994"/>
                  <a:pt x="84593" y="2552379"/>
                  <a:pt x="115329" y="2643307"/>
                </a:cubicBezTo>
                <a:cubicBezTo>
                  <a:pt x="146065" y="2734235"/>
                  <a:pt x="192170" y="2853338"/>
                  <a:pt x="230590" y="2935301"/>
                </a:cubicBezTo>
                <a:cubicBezTo>
                  <a:pt x="269010" y="3017264"/>
                  <a:pt x="301027" y="3067210"/>
                  <a:pt x="345850" y="3135086"/>
                </a:cubicBezTo>
                <a:cubicBezTo>
                  <a:pt x="390673" y="3202962"/>
                  <a:pt x="443181" y="3274680"/>
                  <a:pt x="499531" y="3342555"/>
                </a:cubicBezTo>
                <a:cubicBezTo>
                  <a:pt x="555881" y="3410430"/>
                  <a:pt x="621195" y="3485990"/>
                  <a:pt x="683948" y="3542339"/>
                </a:cubicBezTo>
                <a:cubicBezTo>
                  <a:pt x="746701" y="3598688"/>
                  <a:pt x="876048" y="3680652"/>
                  <a:pt x="876048" y="3680652"/>
                </a:cubicBezTo>
                <a:cubicBezTo>
                  <a:pt x="942643" y="3728037"/>
                  <a:pt x="1010519" y="3784387"/>
                  <a:pt x="1083517" y="3826649"/>
                </a:cubicBezTo>
                <a:cubicBezTo>
                  <a:pt x="1156515" y="3868911"/>
                  <a:pt x="1230794" y="3903489"/>
                  <a:pt x="1314038" y="3934225"/>
                </a:cubicBezTo>
                <a:cubicBezTo>
                  <a:pt x="1397282" y="3964961"/>
                  <a:pt x="1492052" y="3990574"/>
                  <a:pt x="1582980" y="4011065"/>
                </a:cubicBezTo>
                <a:cubicBezTo>
                  <a:pt x="1673908" y="4031556"/>
                  <a:pt x="1767397" y="4048205"/>
                  <a:pt x="1859605" y="4057170"/>
                </a:cubicBezTo>
                <a:cubicBezTo>
                  <a:pt x="1951813" y="4066135"/>
                  <a:pt x="2041460" y="4067415"/>
                  <a:pt x="2136230" y="4064854"/>
                </a:cubicBezTo>
                <a:cubicBezTo>
                  <a:pt x="2231000" y="4062293"/>
                  <a:pt x="2338576" y="4055889"/>
                  <a:pt x="2428223" y="4041802"/>
                </a:cubicBezTo>
                <a:cubicBezTo>
                  <a:pt x="2517870" y="4027715"/>
                  <a:pt x="2606236" y="4000820"/>
                  <a:pt x="2674112" y="3980329"/>
                </a:cubicBezTo>
                <a:cubicBezTo>
                  <a:pt x="2741988" y="3959838"/>
                  <a:pt x="2772724" y="3947032"/>
                  <a:pt x="2835477" y="3918857"/>
                </a:cubicBezTo>
                <a:cubicBezTo>
                  <a:pt x="2898230" y="3890682"/>
                  <a:pt x="2981474" y="3848420"/>
                  <a:pt x="3050630" y="3811281"/>
                </a:cubicBezTo>
                <a:cubicBezTo>
                  <a:pt x="3119786" y="3774142"/>
                  <a:pt x="3186381" y="3739563"/>
                  <a:pt x="3250415" y="3696020"/>
                </a:cubicBezTo>
                <a:cubicBezTo>
                  <a:pt x="3314449" y="3652477"/>
                  <a:pt x="3369518" y="3610215"/>
                  <a:pt x="3434832" y="3550023"/>
                </a:cubicBezTo>
                <a:cubicBezTo>
                  <a:pt x="3500146" y="3489831"/>
                  <a:pt x="3585952" y="3400184"/>
                  <a:pt x="3642301" y="3334870"/>
                </a:cubicBezTo>
                <a:cubicBezTo>
                  <a:pt x="3698651" y="3269556"/>
                  <a:pt x="3726825" y="3229855"/>
                  <a:pt x="3772929" y="3158138"/>
                </a:cubicBezTo>
                <a:cubicBezTo>
                  <a:pt x="3819033" y="3086421"/>
                  <a:pt x="3872822" y="3007019"/>
                  <a:pt x="3918926" y="2904565"/>
                </a:cubicBezTo>
                <a:cubicBezTo>
                  <a:pt x="3965030" y="2802111"/>
                  <a:pt x="4017537" y="2663798"/>
                  <a:pt x="4049554" y="2543415"/>
                </a:cubicBezTo>
                <a:cubicBezTo>
                  <a:pt x="4081571" y="2423032"/>
                  <a:pt x="4102062" y="2303929"/>
                  <a:pt x="4111027" y="2182265"/>
                </a:cubicBezTo>
                <a:cubicBezTo>
                  <a:pt x="4119992" y="2060601"/>
                  <a:pt x="4113588" y="1929973"/>
                  <a:pt x="4103343" y="1813432"/>
                </a:cubicBezTo>
                <a:cubicBezTo>
                  <a:pt x="4093098" y="1696891"/>
                  <a:pt x="4077729" y="1588033"/>
                  <a:pt x="4049554" y="1483018"/>
                </a:cubicBezTo>
                <a:cubicBezTo>
                  <a:pt x="4021379" y="1378003"/>
                  <a:pt x="3979117" y="1280672"/>
                  <a:pt x="3934294" y="1183341"/>
                </a:cubicBezTo>
                <a:cubicBezTo>
                  <a:pt x="3889471" y="1086010"/>
                  <a:pt x="3829278" y="977153"/>
                  <a:pt x="3780613" y="899032"/>
                </a:cubicBezTo>
                <a:cubicBezTo>
                  <a:pt x="3731948" y="820911"/>
                  <a:pt x="3699931" y="782491"/>
                  <a:pt x="3642301" y="714615"/>
                </a:cubicBezTo>
                <a:cubicBezTo>
                  <a:pt x="3584671" y="646739"/>
                  <a:pt x="3502708" y="554531"/>
                  <a:pt x="3434832" y="491778"/>
                </a:cubicBezTo>
                <a:cubicBezTo>
                  <a:pt x="3366956" y="429025"/>
                  <a:pt x="3308045" y="388043"/>
                  <a:pt x="3235047" y="338097"/>
                </a:cubicBezTo>
                <a:cubicBezTo>
                  <a:pt x="3162049" y="288151"/>
                  <a:pt x="3077524" y="234363"/>
                  <a:pt x="2996842" y="192101"/>
                </a:cubicBezTo>
                <a:cubicBezTo>
                  <a:pt x="2916160" y="149839"/>
                  <a:pt x="2844442" y="116541"/>
                  <a:pt x="2750953" y="84524"/>
                </a:cubicBezTo>
                <a:cubicBezTo>
                  <a:pt x="2657464" y="52507"/>
                  <a:pt x="2546685" y="26253"/>
                  <a:pt x="2435907" y="0"/>
                </a:cubicBezTo>
              </a:path>
            </a:pathLst>
          </a:cu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E1A16B2C-A34F-4D00-AEB1-BDDDAF57F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9431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b="1">
                <a:solidFill>
                  <a:srgbClr val="5B0091"/>
                </a:solidFill>
              </a:rPr>
              <a:t>Arcs and sectors</a:t>
            </a:r>
            <a:endParaRPr lang="en-GB"/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B0A21EC3-A724-43F0-8F17-E733B9CB1E3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B5B9C54E-5258-4C23-8BC1-3D44C38D808C}"/>
              </a:ext>
            </a:extLst>
          </p:cNvPr>
          <p:cNvSpPr/>
          <p:nvPr/>
        </p:nvSpPr>
        <p:spPr>
          <a:xfrm>
            <a:off x="609600" y="6428936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43" grpId="0"/>
      <p:bldP spid="180244" grpId="0"/>
      <p:bldP spid="180247" grpId="0"/>
      <p:bldP spid="180251" grpId="0"/>
      <p:bldP spid="15" grpId="0" animBg="1"/>
      <p:bldP spid="14" grpId="0"/>
      <p:bldP spid="16" grpId="0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56" name="PubPieSlice"/>
          <p:cNvSpPr>
            <a:spLocks noEditPoints="1" noChangeArrowheads="1"/>
          </p:cNvSpPr>
          <p:nvPr/>
        </p:nvSpPr>
        <p:spPr bwMode="auto">
          <a:xfrm>
            <a:off x="611188" y="1773238"/>
            <a:ext cx="4102100" cy="4102100"/>
          </a:xfrm>
          <a:custGeom>
            <a:avLst/>
            <a:gdLst>
              <a:gd name="G0" fmla="+- 0 0 0"/>
              <a:gd name="G1" fmla="sin 10800 -5306729"/>
              <a:gd name="G2" fmla="cos 10800 -5306729"/>
              <a:gd name="G3" fmla="sin 10800 -9954070"/>
              <a:gd name="G4" fmla="cos 10800 -995407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12494 w 21600"/>
              <a:gd name="T1" fmla="*/ 133 h 21600"/>
              <a:gd name="T2" fmla="*/ 10800 w 21600"/>
              <a:gd name="T3" fmla="*/ 10800 h 21600"/>
              <a:gd name="T4" fmla="*/ 1274 w 21600"/>
              <a:gd name="T5" fmla="*/ 5710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12493" y="133"/>
                </a:moveTo>
                <a:cubicBezTo>
                  <a:pt x="11933" y="44"/>
                  <a:pt x="11367" y="0"/>
                  <a:pt x="10800" y="0"/>
                </a:cubicBezTo>
                <a:cubicBezTo>
                  <a:pt x="6814" y="-1"/>
                  <a:pt x="3152" y="2195"/>
                  <a:pt x="1274" y="5710"/>
                </a:cubicBezTo>
                <a:lnTo>
                  <a:pt x="10800" y="10800"/>
                </a:lnTo>
                <a:close/>
              </a:path>
            </a:pathLst>
          </a:custGeom>
          <a:gradFill rotWithShape="1">
            <a:gsLst>
              <a:gs pos="0">
                <a:srgbClr val="FF964F">
                  <a:gamma/>
                  <a:tint val="63137"/>
                  <a:invGamma/>
                </a:srgbClr>
              </a:gs>
              <a:gs pos="100000">
                <a:srgbClr val="FF964F"/>
              </a:gs>
            </a:gsLst>
            <a:lin ang="27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8" name="Text Box 24"/>
          <p:cNvSpPr txBox="1">
            <a:spLocks noChangeArrowheads="1"/>
          </p:cNvSpPr>
          <p:nvPr/>
        </p:nvSpPr>
        <p:spPr bwMode="auto">
          <a:xfrm>
            <a:off x="5186196" y="1047750"/>
            <a:ext cx="35274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                                                                  	         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formed.                                                            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12 Marcador de fecha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62A4BB-B9FB-4F23-BEC9-013DA7A367BD}" type="datetime2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Thursday, 10 August 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2" name="Oval 18"/>
          <p:cNvSpPr>
            <a:spLocks noChangeArrowheads="1"/>
          </p:cNvSpPr>
          <p:nvPr/>
        </p:nvSpPr>
        <p:spPr bwMode="auto">
          <a:xfrm>
            <a:off x="611188" y="1773238"/>
            <a:ext cx="4103687" cy="41036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4" name="Text Box 20"/>
          <p:cNvSpPr txBox="1">
            <a:spLocks noChangeArrowheads="1"/>
          </p:cNvSpPr>
          <p:nvPr/>
        </p:nvSpPr>
        <p:spPr bwMode="auto">
          <a:xfrm>
            <a:off x="5187783" y="1047750"/>
            <a:ext cx="36195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an arc is bounded by two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radii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1187450" y="1557338"/>
            <a:ext cx="6479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arc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1" name="Text Box 27"/>
          <p:cNvSpPr txBox="1">
            <a:spLocks noChangeArrowheads="1"/>
          </p:cNvSpPr>
          <p:nvPr/>
        </p:nvSpPr>
        <p:spPr bwMode="auto">
          <a:xfrm>
            <a:off x="1690696" y="2577306"/>
            <a:ext cx="11144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sector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4" name="Freeform 30"/>
          <p:cNvSpPr>
            <a:spLocks/>
          </p:cNvSpPr>
          <p:nvPr/>
        </p:nvSpPr>
        <p:spPr bwMode="auto">
          <a:xfrm>
            <a:off x="2660650" y="1784350"/>
            <a:ext cx="330200" cy="2051050"/>
          </a:xfrm>
          <a:custGeom>
            <a:avLst/>
            <a:gdLst/>
            <a:ahLst/>
            <a:cxnLst>
              <a:cxn ang="0">
                <a:pos x="0" y="1292"/>
              </a:cxn>
              <a:cxn ang="0">
                <a:pos x="208" y="0"/>
              </a:cxn>
            </a:cxnLst>
            <a:rect l="0" t="0" r="r" b="b"/>
            <a:pathLst>
              <a:path w="208" h="1292">
                <a:moveTo>
                  <a:pt x="0" y="1292"/>
                </a:moveTo>
                <a:lnTo>
                  <a:pt x="208" y="0"/>
                </a:lnTo>
              </a:path>
            </a:pathLst>
          </a:custGeom>
          <a:noFill/>
          <a:ln w="38100" cmpd="sng">
            <a:solidFill>
              <a:srgbClr val="FF66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5" name="Freeform 31"/>
          <p:cNvSpPr>
            <a:spLocks/>
          </p:cNvSpPr>
          <p:nvPr/>
        </p:nvSpPr>
        <p:spPr bwMode="auto">
          <a:xfrm>
            <a:off x="838200" y="2851150"/>
            <a:ext cx="1828800" cy="977900"/>
          </a:xfrm>
          <a:custGeom>
            <a:avLst/>
            <a:gdLst/>
            <a:ahLst/>
            <a:cxnLst>
              <a:cxn ang="0">
                <a:pos x="1152" y="616"/>
              </a:cxn>
              <a:cxn ang="0">
                <a:pos x="0" y="0"/>
              </a:cxn>
            </a:cxnLst>
            <a:rect l="0" t="0" r="r" b="b"/>
            <a:pathLst>
              <a:path w="1152" h="616">
                <a:moveTo>
                  <a:pt x="1152" y="616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FF66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Arc 28"/>
          <p:cNvSpPr>
            <a:spLocks/>
          </p:cNvSpPr>
          <p:nvPr/>
        </p:nvSpPr>
        <p:spPr bwMode="auto">
          <a:xfrm>
            <a:off x="856612" y="1772816"/>
            <a:ext cx="2138363" cy="2051050"/>
          </a:xfrm>
          <a:custGeom>
            <a:avLst/>
            <a:gdLst>
              <a:gd name="G0" fmla="+- 19073 0 0"/>
              <a:gd name="G1" fmla="+- 21600 0 0"/>
              <a:gd name="G2" fmla="+- 21600 0 0"/>
              <a:gd name="T0" fmla="*/ 0 w 22514"/>
              <a:gd name="T1" fmla="*/ 11462 h 21600"/>
              <a:gd name="T2" fmla="*/ 22514 w 22514"/>
              <a:gd name="T3" fmla="*/ 276 h 21600"/>
              <a:gd name="T4" fmla="*/ 19073 w 2251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514" h="21600" fill="none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</a:path>
              <a:path w="22514" h="21600" stroke="0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  <a:lnTo>
                  <a:pt x="19073" y="21600"/>
                </a:lnTo>
                <a:close/>
              </a:path>
            </a:pathLst>
          </a:cu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Text Box 19">
            <a:extLst>
              <a:ext uri="{FF2B5EF4-FFF2-40B4-BE49-F238E27FC236}">
                <a16:creationId xmlns:a16="http://schemas.microsoft.com/office/drawing/2014/main" id="{7F8C98B3-4C1F-4061-86B5-D69B039A3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312" y="2438567"/>
            <a:ext cx="40059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the region enclosed by two radii and an arc.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D786C3BB-8ED5-4B6C-953D-3C38A0967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9431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b="1">
                <a:solidFill>
                  <a:srgbClr val="5B0091"/>
                </a:solidFill>
              </a:rPr>
              <a:t>Arcs and sectors</a:t>
            </a:r>
            <a:endParaRPr lang="en-GB"/>
          </a:p>
        </p:txBody>
      </p:sp>
      <p:sp>
        <p:nvSpPr>
          <p:cNvPr id="17" name="Rectangle 16">
            <a:hlinkClick r:id="rId3"/>
            <a:extLst>
              <a:ext uri="{FF2B5EF4-FFF2-40B4-BE49-F238E27FC236}">
                <a16:creationId xmlns:a16="http://schemas.microsoft.com/office/drawing/2014/main" id="{5302BDC4-F41A-4A3F-B38F-F08B95A2D48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76058536-DD6F-47B2-A550-0379823DE725}"/>
              </a:ext>
            </a:extLst>
          </p:cNvPr>
          <p:cNvSpPr/>
          <p:nvPr/>
        </p:nvSpPr>
        <p:spPr>
          <a:xfrm>
            <a:off x="609600" y="6428936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8530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8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56" grpId="0" animBg="1"/>
      <p:bldP spid="180248" grpId="0"/>
      <p:bldP spid="180244" grpId="0"/>
      <p:bldP spid="180251" grpId="0"/>
      <p:bldP spid="180254" grpId="0" animBg="1"/>
      <p:bldP spid="180255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rtial Circle 1">
            <a:extLst>
              <a:ext uri="{FF2B5EF4-FFF2-40B4-BE49-F238E27FC236}">
                <a16:creationId xmlns:a16="http://schemas.microsoft.com/office/drawing/2014/main" id="{0DC35E75-B70C-41A2-8DB0-DAD620960C78}"/>
              </a:ext>
            </a:extLst>
          </p:cNvPr>
          <p:cNvSpPr/>
          <p:nvPr/>
        </p:nvSpPr>
        <p:spPr>
          <a:xfrm>
            <a:off x="605737" y="1782572"/>
            <a:ext cx="4105656" cy="4105656"/>
          </a:xfrm>
          <a:prstGeom prst="pie">
            <a:avLst>
              <a:gd name="adj1" fmla="val 16774304"/>
              <a:gd name="adj2" fmla="val 12485885"/>
            </a:avLst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6" name="PubPieSlice"/>
          <p:cNvSpPr>
            <a:spLocks noEditPoints="1" noChangeArrowheads="1"/>
          </p:cNvSpPr>
          <p:nvPr/>
        </p:nvSpPr>
        <p:spPr bwMode="auto">
          <a:xfrm>
            <a:off x="611188" y="1773238"/>
            <a:ext cx="4102100" cy="4102100"/>
          </a:xfrm>
          <a:custGeom>
            <a:avLst/>
            <a:gdLst>
              <a:gd name="G0" fmla="+- 0 0 0"/>
              <a:gd name="G1" fmla="sin 10800 -5306729"/>
              <a:gd name="G2" fmla="cos 10800 -5306729"/>
              <a:gd name="G3" fmla="sin 10800 -9954070"/>
              <a:gd name="G4" fmla="cos 10800 -9954070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12494 w 21600"/>
              <a:gd name="T1" fmla="*/ 133 h 21600"/>
              <a:gd name="T2" fmla="*/ 10800 w 21600"/>
              <a:gd name="T3" fmla="*/ 10800 h 21600"/>
              <a:gd name="T4" fmla="*/ 1274 w 21600"/>
              <a:gd name="T5" fmla="*/ 5710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12493" y="133"/>
                </a:moveTo>
                <a:cubicBezTo>
                  <a:pt x="11933" y="44"/>
                  <a:pt x="11367" y="0"/>
                  <a:pt x="10800" y="0"/>
                </a:cubicBezTo>
                <a:cubicBezTo>
                  <a:pt x="6814" y="-1"/>
                  <a:pt x="3152" y="2195"/>
                  <a:pt x="1274" y="5710"/>
                </a:cubicBezTo>
                <a:lnTo>
                  <a:pt x="10800" y="10800"/>
                </a:lnTo>
                <a:close/>
              </a:path>
            </a:pathLst>
          </a:custGeom>
          <a:gradFill rotWithShape="1">
            <a:gsLst>
              <a:gs pos="0">
                <a:srgbClr val="FF964F">
                  <a:gamma/>
                  <a:tint val="63137"/>
                  <a:invGamma/>
                </a:srgbClr>
              </a:gs>
              <a:gs pos="100000">
                <a:srgbClr val="FF964F"/>
              </a:gs>
            </a:gsLst>
            <a:lin ang="27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8" name="Text Box 24"/>
          <p:cNvSpPr txBox="1">
            <a:spLocks noChangeArrowheads="1"/>
          </p:cNvSpPr>
          <p:nvPr/>
        </p:nvSpPr>
        <p:spPr bwMode="auto">
          <a:xfrm>
            <a:off x="5186196" y="1047750"/>
            <a:ext cx="35274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                                                                   	         a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formed.                                                            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12 Marcador de fecha"/>
          <p:cNvSpPr>
            <a:spLocks noGrp="1"/>
          </p:cNvSpPr>
          <p:nvPr>
            <p:ph type="dt" sz="half" idx="10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62A4BB-B9FB-4F23-BEC9-013DA7A367BD}" type="datetime2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Thursday, 10 August 2023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2" name="Oval 18"/>
          <p:cNvSpPr>
            <a:spLocks noChangeArrowheads="1"/>
          </p:cNvSpPr>
          <p:nvPr/>
        </p:nvSpPr>
        <p:spPr bwMode="auto">
          <a:xfrm>
            <a:off x="611188" y="1773238"/>
            <a:ext cx="4103687" cy="410368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4" name="Text Box 20"/>
          <p:cNvSpPr txBox="1">
            <a:spLocks noChangeArrowheads="1"/>
          </p:cNvSpPr>
          <p:nvPr/>
        </p:nvSpPr>
        <p:spPr bwMode="auto">
          <a:xfrm>
            <a:off x="5187783" y="1047750"/>
            <a:ext cx="36195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When an arc is bounded by two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radii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47" name="Text Box 23"/>
          <p:cNvSpPr txBox="1">
            <a:spLocks noChangeArrowheads="1"/>
          </p:cNvSpPr>
          <p:nvPr/>
        </p:nvSpPr>
        <p:spPr bwMode="auto">
          <a:xfrm>
            <a:off x="1187450" y="1557338"/>
            <a:ext cx="6479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arc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1" name="Text Box 27"/>
          <p:cNvSpPr txBox="1">
            <a:spLocks noChangeArrowheads="1"/>
          </p:cNvSpPr>
          <p:nvPr/>
        </p:nvSpPr>
        <p:spPr bwMode="auto">
          <a:xfrm>
            <a:off x="1690696" y="2577306"/>
            <a:ext cx="11144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sector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Arc 28"/>
          <p:cNvSpPr>
            <a:spLocks/>
          </p:cNvSpPr>
          <p:nvPr/>
        </p:nvSpPr>
        <p:spPr bwMode="auto">
          <a:xfrm>
            <a:off x="856612" y="1772816"/>
            <a:ext cx="2138363" cy="2051050"/>
          </a:xfrm>
          <a:custGeom>
            <a:avLst/>
            <a:gdLst>
              <a:gd name="G0" fmla="+- 19073 0 0"/>
              <a:gd name="G1" fmla="+- 21600 0 0"/>
              <a:gd name="G2" fmla="+- 21600 0 0"/>
              <a:gd name="T0" fmla="*/ 0 w 22514"/>
              <a:gd name="T1" fmla="*/ 11462 h 21600"/>
              <a:gd name="T2" fmla="*/ 22514 w 22514"/>
              <a:gd name="T3" fmla="*/ 276 h 21600"/>
              <a:gd name="T4" fmla="*/ 19073 w 2251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514" h="21600" fill="none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</a:path>
              <a:path w="22514" h="21600" stroke="0" extrusionOk="0">
                <a:moveTo>
                  <a:pt x="-1" y="11461"/>
                </a:moveTo>
                <a:cubicBezTo>
                  <a:pt x="3749" y="4408"/>
                  <a:pt x="11085" y="-1"/>
                  <a:pt x="19073" y="0"/>
                </a:cubicBezTo>
                <a:cubicBezTo>
                  <a:pt x="20225" y="0"/>
                  <a:pt x="21376" y="92"/>
                  <a:pt x="22514" y="275"/>
                </a:cubicBezTo>
                <a:lnTo>
                  <a:pt x="19073" y="21600"/>
                </a:lnTo>
                <a:close/>
              </a:path>
            </a:pathLst>
          </a:custGeom>
          <a:noFill/>
          <a:ln w="5715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Text Box 19">
            <a:extLst>
              <a:ext uri="{FF2B5EF4-FFF2-40B4-BE49-F238E27FC236}">
                <a16:creationId xmlns:a16="http://schemas.microsoft.com/office/drawing/2014/main" id="{7F8C98B3-4C1F-4061-86B5-D69B039A3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312" y="2438567"/>
            <a:ext cx="40059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the region enclosed by two radii and an arc.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" name="Text Box 23">
            <a:extLst>
              <a:ext uri="{FF2B5EF4-FFF2-40B4-BE49-F238E27FC236}">
                <a16:creationId xmlns:a16="http://schemas.microsoft.com/office/drawing/2014/main" id="{516D6A13-0A31-482D-A6CC-C9733D191D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2515154"/>
            <a:ext cx="4090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" name="Text Box 23">
            <a:extLst>
              <a:ext uri="{FF2B5EF4-FFF2-40B4-BE49-F238E27FC236}">
                <a16:creationId xmlns:a16="http://schemas.microsoft.com/office/drawing/2014/main" id="{ADAB7EF4-7398-494F-80C7-51FDF8407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2324" y="1367570"/>
            <a:ext cx="378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86DBE1BB-1984-441F-AA76-D98F79A94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5868" y="3638896"/>
            <a:ext cx="40059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AOC enclosed with the smallest angle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minor 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Text Box 27">
            <a:extLst>
              <a:ext uri="{FF2B5EF4-FFF2-40B4-BE49-F238E27FC236}">
                <a16:creationId xmlns:a16="http://schemas.microsoft.com/office/drawing/2014/main" id="{49494059-4315-4D77-86FD-EACF9ADFE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1858" y="2229521"/>
            <a:ext cx="12061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Minor sector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7EBAFBC9-E706-49DC-8E70-950BAE0B3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8099" y="4839225"/>
            <a:ext cx="40059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AOC enclosed with the largest angle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is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major sector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Text Box 27">
            <a:extLst>
              <a:ext uri="{FF2B5EF4-FFF2-40B4-BE49-F238E27FC236}">
                <a16:creationId xmlns:a16="http://schemas.microsoft.com/office/drawing/2014/main" id="{14042C46-1090-440E-A429-60C9D1AB2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5005" y="4282782"/>
            <a:ext cx="12061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Major sector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EC094C-EEA3-479A-88C9-82D3B489EA31}"/>
              </a:ext>
            </a:extLst>
          </p:cNvPr>
          <p:cNvSpPr/>
          <p:nvPr/>
        </p:nvSpPr>
        <p:spPr>
          <a:xfrm>
            <a:off x="2217948" y="3149696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A37EC9B7-FD74-48B0-B74E-F99DC06B5D59}"/>
              </a:ext>
            </a:extLst>
          </p:cNvPr>
          <p:cNvSpPr/>
          <p:nvPr/>
        </p:nvSpPr>
        <p:spPr>
          <a:xfrm>
            <a:off x="2219964" y="3391493"/>
            <a:ext cx="914400" cy="914400"/>
          </a:xfrm>
          <a:prstGeom prst="pie">
            <a:avLst>
              <a:gd name="adj1" fmla="val 12685775"/>
              <a:gd name="adj2" fmla="val 1656053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1D750796-1C15-460D-988F-15A8FD812C1D}"/>
              </a:ext>
            </a:extLst>
          </p:cNvPr>
          <p:cNvSpPr/>
          <p:nvPr/>
        </p:nvSpPr>
        <p:spPr>
          <a:xfrm>
            <a:off x="2204450" y="3384239"/>
            <a:ext cx="914400" cy="914400"/>
          </a:xfrm>
          <a:prstGeom prst="pie">
            <a:avLst>
              <a:gd name="adj1" fmla="val 16767743"/>
              <a:gd name="adj2" fmla="val 1262793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92FC5D5-177E-4D28-BB78-5D2CD82A68D6}"/>
              </a:ext>
            </a:extLst>
          </p:cNvPr>
          <p:cNvSpPr/>
          <p:nvPr/>
        </p:nvSpPr>
        <p:spPr>
          <a:xfrm>
            <a:off x="3021770" y="3953535"/>
            <a:ext cx="311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Text Box 23">
            <a:extLst>
              <a:ext uri="{FF2B5EF4-FFF2-40B4-BE49-F238E27FC236}">
                <a16:creationId xmlns:a16="http://schemas.microsoft.com/office/drawing/2014/main" id="{438B6677-19D5-4DAE-BE72-007C14F17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8565" y="3767447"/>
            <a:ext cx="4299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4" name="Freeform 30"/>
          <p:cNvSpPr>
            <a:spLocks/>
          </p:cNvSpPr>
          <p:nvPr/>
        </p:nvSpPr>
        <p:spPr bwMode="auto">
          <a:xfrm>
            <a:off x="2660650" y="1784350"/>
            <a:ext cx="330200" cy="2051050"/>
          </a:xfrm>
          <a:custGeom>
            <a:avLst/>
            <a:gdLst/>
            <a:ahLst/>
            <a:cxnLst>
              <a:cxn ang="0">
                <a:pos x="0" y="1292"/>
              </a:cxn>
              <a:cxn ang="0">
                <a:pos x="208" y="0"/>
              </a:cxn>
            </a:cxnLst>
            <a:rect l="0" t="0" r="r" b="b"/>
            <a:pathLst>
              <a:path w="208" h="1292">
                <a:moveTo>
                  <a:pt x="0" y="1292"/>
                </a:moveTo>
                <a:lnTo>
                  <a:pt x="208" y="0"/>
                </a:lnTo>
              </a:path>
            </a:pathLst>
          </a:custGeom>
          <a:noFill/>
          <a:ln w="38100" cmpd="sng">
            <a:solidFill>
              <a:srgbClr val="FF66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255" name="Freeform 31"/>
          <p:cNvSpPr>
            <a:spLocks/>
          </p:cNvSpPr>
          <p:nvPr/>
        </p:nvSpPr>
        <p:spPr bwMode="auto">
          <a:xfrm>
            <a:off x="838200" y="2851150"/>
            <a:ext cx="1828800" cy="977900"/>
          </a:xfrm>
          <a:custGeom>
            <a:avLst/>
            <a:gdLst/>
            <a:ahLst/>
            <a:cxnLst>
              <a:cxn ang="0">
                <a:pos x="1152" y="616"/>
              </a:cxn>
              <a:cxn ang="0">
                <a:pos x="0" y="0"/>
              </a:cxn>
            </a:cxnLst>
            <a:rect l="0" t="0" r="r" b="b"/>
            <a:pathLst>
              <a:path w="1152" h="616">
                <a:moveTo>
                  <a:pt x="1152" y="616"/>
                </a:moveTo>
                <a:lnTo>
                  <a:pt x="0" y="0"/>
                </a:lnTo>
              </a:path>
            </a:pathLst>
          </a:custGeom>
          <a:noFill/>
          <a:ln w="38100" cmpd="sng">
            <a:solidFill>
              <a:srgbClr val="FF6600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Rectangle 5">
            <a:extLst>
              <a:ext uri="{FF2B5EF4-FFF2-40B4-BE49-F238E27FC236}">
                <a16:creationId xmlns:a16="http://schemas.microsoft.com/office/drawing/2014/main" id="{3AACC3CF-11C4-42C3-A0F5-6ECADC3A0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9431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b="1">
                <a:solidFill>
                  <a:srgbClr val="5B0091"/>
                </a:solidFill>
              </a:rPr>
              <a:t>Arcs and sectors</a:t>
            </a:r>
            <a:endParaRPr lang="en-GB"/>
          </a:p>
        </p:txBody>
      </p:sp>
      <p:sp>
        <p:nvSpPr>
          <p:cNvPr id="27" name="Rectangle 26">
            <a:hlinkClick r:id="rId3"/>
            <a:extLst>
              <a:ext uri="{FF2B5EF4-FFF2-40B4-BE49-F238E27FC236}">
                <a16:creationId xmlns:a16="http://schemas.microsoft.com/office/drawing/2014/main" id="{C729517B-0455-4990-AA44-D168EE7632D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3"/>
            <a:extLst>
              <a:ext uri="{FF2B5EF4-FFF2-40B4-BE49-F238E27FC236}">
                <a16:creationId xmlns:a16="http://schemas.microsoft.com/office/drawing/2014/main" id="{79D55CDF-1D42-49A3-89E3-5699C938E947}"/>
              </a:ext>
            </a:extLst>
          </p:cNvPr>
          <p:cNvSpPr/>
          <p:nvPr/>
        </p:nvSpPr>
        <p:spPr>
          <a:xfrm>
            <a:off x="609600" y="6428936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9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0251" grpId="0"/>
      <p:bldP spid="19" grpId="0"/>
      <p:bldP spid="20" grpId="0"/>
      <p:bldP spid="21" grpId="0"/>
      <p:bldP spid="22" grpId="0"/>
      <p:bldP spid="3" grpId="0"/>
      <p:bldP spid="4" grpId="0" animBg="1"/>
      <p:bldP spid="5" grpId="0" animBg="1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e 3"/>
          <p:cNvSpPr/>
          <p:nvPr/>
        </p:nvSpPr>
        <p:spPr>
          <a:xfrm>
            <a:off x="5230212" y="2962474"/>
            <a:ext cx="3265981" cy="3035300"/>
          </a:xfrm>
          <a:prstGeom prst="pie">
            <a:avLst>
              <a:gd name="adj1" fmla="val 1498829"/>
              <a:gd name="adj2" fmla="val 5357519"/>
            </a:avLst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436162" y="1643978"/>
            <a:ext cx="75057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formula for the area of a circle is</a:t>
            </a:r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auto">
          <a:xfrm>
            <a:off x="436162" y="2552451"/>
            <a:ext cx="56616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 area of a sector with a central angle 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will be a fraction of the area of the circle.</a:t>
            </a:r>
          </a:p>
        </p:txBody>
      </p:sp>
      <p:sp>
        <p:nvSpPr>
          <p:cNvPr id="8" name="Pie 7"/>
          <p:cNvSpPr/>
          <p:nvPr/>
        </p:nvSpPr>
        <p:spPr>
          <a:xfrm>
            <a:off x="6438330" y="4077692"/>
            <a:ext cx="838200" cy="804863"/>
          </a:xfrm>
          <a:prstGeom prst="pie">
            <a:avLst>
              <a:gd name="adj1" fmla="val 1515607"/>
              <a:gd name="adj2" fmla="val 5407297"/>
            </a:avLst>
          </a:prstGeom>
          <a:ln w="349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" name="Line 38"/>
          <p:cNvSpPr>
            <a:spLocks noChangeShapeType="1"/>
          </p:cNvSpPr>
          <p:nvPr/>
        </p:nvSpPr>
        <p:spPr bwMode="auto">
          <a:xfrm flipH="1" flipV="1">
            <a:off x="6855048" y="4473774"/>
            <a:ext cx="0" cy="1524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" name="Line 26"/>
          <p:cNvSpPr>
            <a:spLocks noChangeShapeType="1"/>
          </p:cNvSpPr>
          <p:nvPr/>
        </p:nvSpPr>
        <p:spPr bwMode="auto">
          <a:xfrm flipH="1" flipV="1">
            <a:off x="6855048" y="4473774"/>
            <a:ext cx="144780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" name="Text Box 36"/>
          <p:cNvSpPr txBox="1">
            <a:spLocks noChangeArrowheads="1"/>
          </p:cNvSpPr>
          <p:nvPr/>
        </p:nvSpPr>
        <p:spPr bwMode="auto">
          <a:xfrm>
            <a:off x="6474048" y="4930974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12" name="Group 44"/>
          <p:cNvGrpSpPr>
            <a:grpSpLocks/>
          </p:cNvGrpSpPr>
          <p:nvPr/>
        </p:nvGrpSpPr>
        <p:grpSpPr bwMode="auto">
          <a:xfrm>
            <a:off x="5254848" y="2962474"/>
            <a:ext cx="3200400" cy="3035300"/>
            <a:chOff x="3312" y="1584"/>
            <a:chExt cx="2016" cy="1912"/>
          </a:xfrm>
        </p:grpSpPr>
        <p:sp>
          <p:nvSpPr>
            <p:cNvPr id="13" name="Oval 29"/>
            <p:cNvSpPr>
              <a:spLocks noChangeArrowheads="1"/>
            </p:cNvSpPr>
            <p:nvPr/>
          </p:nvSpPr>
          <p:spPr bwMode="auto">
            <a:xfrm>
              <a:off x="3312" y="1584"/>
              <a:ext cx="2016" cy="191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4" name="Text Box 34"/>
            <p:cNvSpPr txBox="1">
              <a:spLocks noChangeArrowheads="1"/>
            </p:cNvSpPr>
            <p:nvPr/>
          </p:nvSpPr>
          <p:spPr bwMode="auto">
            <a:xfrm>
              <a:off x="4080" y="2352"/>
              <a:ext cx="3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1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O</a:t>
              </a:r>
            </a:p>
          </p:txBody>
        </p:sp>
        <p:sp>
          <p:nvSpPr>
            <p:cNvPr id="15" name="Oval 37"/>
            <p:cNvSpPr>
              <a:spLocks noChangeArrowheads="1"/>
            </p:cNvSpPr>
            <p:nvPr/>
          </p:nvSpPr>
          <p:spPr bwMode="auto">
            <a:xfrm>
              <a:off x="4308" y="2532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16" name="Arc 41"/>
          <p:cNvSpPr>
            <a:spLocks/>
          </p:cNvSpPr>
          <p:nvPr/>
        </p:nvSpPr>
        <p:spPr bwMode="auto">
          <a:xfrm flipV="1">
            <a:off x="6859811" y="4453137"/>
            <a:ext cx="1419225" cy="1524000"/>
          </a:xfrm>
          <a:custGeom>
            <a:avLst/>
            <a:gdLst>
              <a:gd name="G0" fmla="+- 1104 0 0"/>
              <a:gd name="G1" fmla="+- 21600 0 0"/>
              <a:gd name="G2" fmla="+- 21600 0 0"/>
              <a:gd name="T0" fmla="*/ 0 w 20370"/>
              <a:gd name="T1" fmla="*/ 28 h 21600"/>
              <a:gd name="T2" fmla="*/ 20370 w 20370"/>
              <a:gd name="T3" fmla="*/ 11834 h 21600"/>
              <a:gd name="T4" fmla="*/ 1104 w 2037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370" h="21600" fill="none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</a:path>
              <a:path w="20370" h="21600" stroke="0" extrusionOk="0">
                <a:moveTo>
                  <a:pt x="0" y="28"/>
                </a:moveTo>
                <a:cubicBezTo>
                  <a:pt x="367" y="9"/>
                  <a:pt x="735" y="0"/>
                  <a:pt x="1104" y="0"/>
                </a:cubicBezTo>
                <a:cubicBezTo>
                  <a:pt x="9242" y="0"/>
                  <a:pt x="16690" y="4574"/>
                  <a:pt x="20370" y="11833"/>
                </a:cubicBezTo>
                <a:lnTo>
                  <a:pt x="1104" y="21600"/>
                </a:lnTo>
                <a:close/>
              </a:path>
            </a:pathLst>
          </a:custGeom>
          <a:noFill/>
          <a:ln w="4445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" name="Text Box 46"/>
          <p:cNvSpPr txBox="1">
            <a:spLocks noChangeArrowheads="1"/>
          </p:cNvSpPr>
          <p:nvPr/>
        </p:nvSpPr>
        <p:spPr bwMode="auto">
          <a:xfrm>
            <a:off x="7617048" y="4397574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r</a:t>
            </a:r>
            <a:endParaRPr kumimoji="0" lang="en-GB" altLang="en-US" sz="2400" b="1" i="1" u="none" strike="noStrike" kern="1200" cap="none" spc="0" normalizeH="0" baseline="0" noProof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" name="Rectangle 55"/>
          <p:cNvSpPr>
            <a:spLocks noChangeArrowheads="1"/>
          </p:cNvSpPr>
          <p:nvPr/>
        </p:nvSpPr>
        <p:spPr bwMode="auto">
          <a:xfrm>
            <a:off x="6969348" y="4653955"/>
            <a:ext cx="38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</a:p>
        </p:txBody>
      </p:sp>
      <p:sp>
        <p:nvSpPr>
          <p:cNvPr id="20" name="Text Box 36"/>
          <p:cNvSpPr txBox="1">
            <a:spLocks noChangeArrowheads="1"/>
          </p:cNvSpPr>
          <p:nvPr/>
        </p:nvSpPr>
        <p:spPr bwMode="auto">
          <a:xfrm>
            <a:off x="6543105" y="5946633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" name="Text Box 36"/>
          <p:cNvSpPr txBox="1">
            <a:spLocks noChangeArrowheads="1"/>
          </p:cNvSpPr>
          <p:nvPr/>
        </p:nvSpPr>
        <p:spPr bwMode="auto">
          <a:xfrm>
            <a:off x="8286180" y="4920654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8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536086" y="3887918"/>
            <a:ext cx="29081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Area of a sector=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360824" y="3800978"/>
                <a:ext cx="1381340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𝜽</m:t>
                              </m:r>
                            </m:num>
                            <m:den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𝟑𝟔𝟎</m:t>
                              </m:r>
                            </m:den>
                          </m:f>
                        </m:e>
                      </m:d>
                      <m:d>
                        <m:d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𝝅</m:t>
                          </m:r>
                          <m:r>
                            <a:rPr kumimoji="0" lang="en-US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𝒓</m:t>
                          </m:r>
                          <m:r>
                            <a:rPr kumimoji="0" lang="en-US" sz="1800" b="1" i="1" u="none" strike="noStrike" kern="1200" cap="none" spc="0" normalizeH="0" baseline="3000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0824" y="3800978"/>
                <a:ext cx="1381340" cy="6223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438805" y="5100084"/>
            <a:ext cx="483184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Where </a:t>
            </a: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is the radius and </a:t>
            </a: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is the central angle measured in degrees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378653" y="2042588"/>
            <a:ext cx="16898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Area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= p </a:t>
            </a: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</a:t>
            </a:r>
            <a:r>
              <a:rPr kumimoji="0" lang="en-US" altLang="en-US" sz="2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endParaRPr kumimoji="0" lang="en-GB" sz="2800" b="0" i="0" u="none" strike="noStrike" kern="1200" cap="none" spc="0" normalizeH="0" baseline="3000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7" name="Rectangle 5">
            <a:extLst>
              <a:ext uri="{FF2B5EF4-FFF2-40B4-BE49-F238E27FC236}">
                <a16:creationId xmlns:a16="http://schemas.microsoft.com/office/drawing/2014/main" id="{329A0E88-9398-4620-B212-316F90744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9431"/>
            <a:ext cx="7772400" cy="609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bIns="9144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GB" sz="2800" b="1" dirty="0">
                <a:solidFill>
                  <a:srgbClr val="5B0091"/>
                </a:solidFill>
              </a:rPr>
              <a:t>Area of a sector</a:t>
            </a:r>
            <a:endParaRPr lang="en-GB" dirty="0"/>
          </a:p>
        </p:txBody>
      </p:sp>
      <p:sp>
        <p:nvSpPr>
          <p:cNvPr id="30" name="Rectangle 16">
            <a:extLst>
              <a:ext uri="{FF2B5EF4-FFF2-40B4-BE49-F238E27FC236}">
                <a16:creationId xmlns:a16="http://schemas.microsoft.com/office/drawing/2014/main" id="{E4FA9288-38D5-4D84-80B5-AD3F22CD2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162" y="665219"/>
            <a:ext cx="757486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>
                <a:tab pos="468313" algn="l"/>
              </a:tabLst>
              <a:defRPr/>
            </a:pP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Any central angle in a circle is a fraction of </a:t>
            </a:r>
            <a:r>
              <a:rPr kumimoji="0" lang="en-US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360</a:t>
            </a:r>
            <a:r>
              <a:rPr kumimoji="0" lang="en-US" altLang="en-US" sz="26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o</a:t>
            </a:r>
            <a:r>
              <a:rPr kumimoji="0" lang="en-US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DC425A1-EB06-41CA-8B61-DD029184354F}"/>
                  </a:ext>
                </a:extLst>
              </p:cNvPr>
              <p:cNvSpPr txBox="1"/>
              <p:nvPr/>
            </p:nvSpPr>
            <p:spPr>
              <a:xfrm>
                <a:off x="3454468" y="1103614"/>
                <a:ext cx="777777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kumimoji="0" lang="en-GB" sz="18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GB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𝜽</m:t>
                              </m:r>
                            </m:num>
                            <m:den>
                              <m:r>
                                <a:rPr kumimoji="0" lang="en-US" sz="1800" b="1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𝟑𝟔𝟎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DC425A1-EB06-41CA-8B61-DD02918435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4468" y="1103614"/>
                <a:ext cx="777777" cy="622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D118A20C-8D4F-475E-AC60-08222EAA051C}"/>
                  </a:ext>
                </a:extLst>
              </p:cNvPr>
              <p:cNvSpPr txBox="1"/>
              <p:nvPr/>
            </p:nvSpPr>
            <p:spPr>
              <a:xfrm>
                <a:off x="3144390" y="4543624"/>
                <a:ext cx="873572" cy="5628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𝜽</m:t>
                          </m:r>
                          <m:r>
                            <a:rPr lang="en-US" sz="1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𝝅</m:t>
                          </m:r>
                          <m:sSup>
                            <m:sSupPr>
                              <m:ctrlPr>
                                <a:rPr lang="en-US" sz="1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1800" b="1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num>
                        <m:den>
                          <m:r>
                            <a:rPr lang="en-US" sz="1800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𝟑𝟔𝟎</m:t>
                          </m:r>
                        </m:den>
                      </m:f>
                    </m:oMath>
                  </m:oMathPara>
                </a14:m>
                <a:endParaRPr kumimoji="0" lang="en-GB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D118A20C-8D4F-475E-AC60-08222EAA05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390" y="4543624"/>
                <a:ext cx="873572" cy="5628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>
            <a:hlinkClick r:id="rId5"/>
            <a:extLst>
              <a:ext uri="{FF2B5EF4-FFF2-40B4-BE49-F238E27FC236}">
                <a16:creationId xmlns:a16="http://schemas.microsoft.com/office/drawing/2014/main" id="{30683A65-EEE3-4BFD-AB94-D66F8247471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hlinkClick r:id="rId5"/>
            <a:extLst>
              <a:ext uri="{FF2B5EF4-FFF2-40B4-BE49-F238E27FC236}">
                <a16:creationId xmlns:a16="http://schemas.microsoft.com/office/drawing/2014/main" id="{66409B5A-DFF3-4E97-88D1-66BC4145D619}"/>
              </a:ext>
            </a:extLst>
          </p:cNvPr>
          <p:cNvSpPr/>
          <p:nvPr/>
        </p:nvSpPr>
        <p:spPr>
          <a:xfrm>
            <a:off x="609600" y="6428936"/>
            <a:ext cx="2005263" cy="1885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12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2" grpId="0"/>
      <p:bldP spid="3" grpId="0"/>
      <p:bldP spid="28" grpId="0"/>
      <p:bldP spid="29" grpId="0"/>
      <p:bldP spid="32" grpId="0"/>
      <p:bldP spid="3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47</TotalTime>
  <Words>672</Words>
  <Application>Microsoft Office PowerPoint</Application>
  <PresentationFormat>On-screen Show (4:3)</PresentationFormat>
  <Paragraphs>138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Cambria Math</vt:lpstr>
      <vt:lpstr>Comic Sans MS</vt:lpstr>
      <vt:lpstr>Symbol</vt:lpstr>
      <vt:lpstr>Times New Roman</vt:lpstr>
      <vt:lpstr>Wingdings</vt:lpstr>
      <vt:lpstr>Wingdings 2</vt:lpstr>
      <vt:lpstr>Theme1</vt:lpstr>
      <vt:lpstr>Area of a sector</vt:lpstr>
      <vt:lpstr>Naming the parts of a circle</vt:lpstr>
      <vt:lpstr>PowerPoint Presentation</vt:lpstr>
      <vt:lpstr>PowerPoint Presentation</vt:lpstr>
      <vt:lpstr>Arcs and sectors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 of a sector</dc:title>
  <dc:creator>Mathssupport</dc:creator>
  <cp:lastModifiedBy>Orlando Hurtado</cp:lastModifiedBy>
  <cp:revision>8</cp:revision>
  <dcterms:created xsi:type="dcterms:W3CDTF">2020-03-27T13:08:58Z</dcterms:created>
  <dcterms:modified xsi:type="dcterms:W3CDTF">2023-08-10T17:31:23Z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