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  <p:sldMasterId id="2147483798" r:id="rId2"/>
    <p:sldMasterId id="2147483875" r:id="rId3"/>
  </p:sldMasterIdLst>
  <p:notesMasterIdLst>
    <p:notesMasterId r:id="rId16"/>
  </p:notesMasterIdLst>
  <p:sldIdLst>
    <p:sldId id="257" r:id="rId4"/>
    <p:sldId id="260" r:id="rId5"/>
    <p:sldId id="261" r:id="rId6"/>
    <p:sldId id="262" r:id="rId7"/>
    <p:sldId id="263" r:id="rId8"/>
    <p:sldId id="264" r:id="rId9"/>
    <p:sldId id="273" r:id="rId10"/>
    <p:sldId id="268" r:id="rId11"/>
    <p:sldId id="331" r:id="rId12"/>
    <p:sldId id="332" r:id="rId13"/>
    <p:sldId id="333" r:id="rId14"/>
    <p:sldId id="31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CFDC"/>
    <a:srgbClr val="71A5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E3FCE0-A09B-4C64-BEAD-8F38ED04AFF2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50B74-02E3-4EE2-91A7-39EFC691A6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736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A52950-A378-46B9-B7E0-8A307C867868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36E3DB-9346-4B2B-96FF-D74469E35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596877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A52950-A378-46B9-B7E0-8A307C867868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36E3DB-9346-4B2B-96FF-D74469E35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70756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A52950-A378-46B9-B7E0-8A307C867868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36E3DB-9346-4B2B-96FF-D74469E35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789325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D6531C-758F-4C42-AF3D-E79D21FE2B2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6022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DED166-66D3-4E7F-BD61-417A5D5AAA1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201426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B38914-615F-42AF-9D4C-1A7F12D95C8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557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804BC6-5BD5-43D0-9AD8-8BBF9CBDE7D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17001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E42453-E94E-49DC-8B27-2ED3FCCBFAB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436786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845C6B-0AEF-4FB6-BD76-A6581EC6411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350075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742B9B-CEC2-40D1-9C2C-E58D5A2FD33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718446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24688-09D8-4A05-9CF7-CA4597EBB36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18739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A52950-A378-46B9-B7E0-8A307C867868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36E3DB-9346-4B2B-96FF-D74469E35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951339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6F99FF55-6F68-4084-BE04-5BE47EC77AC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3547714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356CC1-D2FA-41C1-A31E-44EBF03162D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080347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27040-915E-4D0F-8800-DCAAAEEFF8B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528645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5AA52950-A378-46B9-B7E0-8A307C867868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136E3DB-9346-4B2B-96FF-D74469E3559C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5746062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2950-A378-46B9-B7E0-8A307C867868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E3DB-9346-4B2B-96FF-D74469E3559C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9731435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5AA52950-A378-46B9-B7E0-8A307C867868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136E3DB-9346-4B2B-96FF-D74469E3559C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95964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2950-A378-46B9-B7E0-8A307C867868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E3DB-9346-4B2B-96FF-D74469E3559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2273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2950-A378-46B9-B7E0-8A307C867868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E3DB-9346-4B2B-96FF-D74469E3559C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856283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2950-A378-46B9-B7E0-8A307C867868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E3DB-9346-4B2B-96FF-D74469E35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5049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2950-A378-46B9-B7E0-8A307C867868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E3DB-9346-4B2B-96FF-D74469E35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156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A52950-A378-46B9-B7E0-8A307C867868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36E3DB-9346-4B2B-96FF-D74469E35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91824"/>
      </p:ext>
    </p:extLst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2950-A378-46B9-B7E0-8A307C867868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E3DB-9346-4B2B-96FF-D74469E3559C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571039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2950-A378-46B9-B7E0-8A307C867868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136E3DB-9346-4B2B-96FF-D74469E3559C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4788969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2950-A378-46B9-B7E0-8A307C867868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E3DB-9346-4B2B-96FF-D74469E35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1810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2950-A378-46B9-B7E0-8A307C867868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E3DB-9346-4B2B-96FF-D74469E35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570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A52950-A378-46B9-B7E0-8A307C867868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36E3DB-9346-4B2B-96FF-D74469E35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97497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A52950-A378-46B9-B7E0-8A307C867868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36E3DB-9346-4B2B-96FF-D74469E35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16151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A52950-A378-46B9-B7E0-8A307C867868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36E3DB-9346-4B2B-96FF-D74469E35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682346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A52950-A378-46B9-B7E0-8A307C867868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36E3DB-9346-4B2B-96FF-D74469E35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93769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A52950-A378-46B9-B7E0-8A307C867868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36E3DB-9346-4B2B-96FF-D74469E35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05447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A52950-A378-46B9-B7E0-8A307C867868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36E3DB-9346-4B2B-96FF-D74469E35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26214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fld id="{5AA52950-A378-46B9-B7E0-8A307C867868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charset="0"/>
              </a:defRPr>
            </a:lvl1pPr>
          </a:lstStyle>
          <a:p>
            <a:fld id="{4136E3DB-9346-4B2B-96FF-D74469E35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35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ransition spd="med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D68AF81-700A-4172-892F-78137DEF170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38799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ransition spd="med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AA52950-A378-46B9-B7E0-8A307C867868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136E3DB-9346-4B2B-96FF-D74469E3559C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08813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29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Relationship Id="rId4" Type="http://schemas.openxmlformats.org/officeDocument/2006/relationships/hyperlink" Target="http://www.mathssupport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Relationship Id="rId4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LO: Use trigonometric ratios to solve problems involving bearings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True bearings</a:t>
            </a:r>
            <a:endParaRPr lang="en-GB" sz="4800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CA786E1C-073D-4E4E-A0D6-49EF99381B5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BF8F4B46-52E4-4451-B172-B9B68F150FC6}"/>
              </a:ext>
            </a:extLst>
          </p:cNvPr>
          <p:cNvSpPr/>
          <p:nvPr/>
        </p:nvSpPr>
        <p:spPr>
          <a:xfrm>
            <a:off x="761999" y="6545178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DDD727-9F6B-0F53-8797-C4CCE6212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04003-B70C-43E8-B326-A307A2E3AA3F}" type="datetime4">
              <a:rPr lang="en-GB" smtClean="0"/>
              <a:t>10 August 2023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215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77200" y="7620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DDEBA8F-5B23-42AF-8F2A-882FACE3807A}"/>
              </a:ext>
            </a:extLst>
          </p:cNvPr>
          <p:cNvSpPr/>
          <p:nvPr/>
        </p:nvSpPr>
        <p:spPr>
          <a:xfrm rot="19373273">
            <a:off x="2069149" y="5208964"/>
            <a:ext cx="155448" cy="156818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ie 25">
            <a:extLst>
              <a:ext uri="{FF2B5EF4-FFF2-40B4-BE49-F238E27FC236}">
                <a16:creationId xmlns:a16="http://schemas.microsoft.com/office/drawing/2014/main" id="{FF9F21F3-5529-4E44-A445-37B34EF28DC1}"/>
              </a:ext>
            </a:extLst>
          </p:cNvPr>
          <p:cNvSpPr/>
          <p:nvPr/>
        </p:nvSpPr>
        <p:spPr>
          <a:xfrm>
            <a:off x="1945052" y="4963032"/>
            <a:ext cx="640080" cy="640080"/>
          </a:xfrm>
          <a:prstGeom prst="pie">
            <a:avLst>
              <a:gd name="adj1" fmla="val 13891621"/>
              <a:gd name="adj2" fmla="val 16169319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3EB960F-1B3E-4897-A74B-04C926E56021}"/>
              </a:ext>
            </a:extLst>
          </p:cNvPr>
          <p:cNvSpPr txBox="1">
            <a:spLocks noChangeArrowheads="1"/>
          </p:cNvSpPr>
          <p:nvPr/>
        </p:nvSpPr>
        <p:spPr>
          <a:xfrm>
            <a:off x="467544" y="186734"/>
            <a:ext cx="7772400" cy="609600"/>
          </a:xfrm>
          <a:prstGeom prst="rect">
            <a:avLst/>
          </a:prstGeom>
          <a:noFill/>
        </p:spPr>
        <p:txBody>
          <a:bodyPr vert="horz" lIns="0" rIns="0" bIns="0" anchor="b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>
                <a:solidFill>
                  <a:srgbClr val="5B0091"/>
                </a:solidFill>
              </a:rPr>
              <a:t>Bearings</a:t>
            </a:r>
            <a:endParaRPr lang="en-GB" altLang="en-US" dirty="0">
              <a:solidFill>
                <a:srgbClr val="5B0091"/>
              </a:solidFill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8FBEA6CA-9A32-4D2B-B170-12DC70233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5" y="908720"/>
            <a:ext cx="8208912" cy="1938992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A small airplane depart city A and flies on a 143° course for 368 km landing at B. After delivered cargo, it departs on a 233° course and flies a further 472 km to city C. Find: </a:t>
            </a:r>
          </a:p>
          <a:p>
            <a:pPr marL="457200" indent="-457200">
              <a:buAutoNum type="alphaLcParenBoth"/>
            </a:pPr>
            <a:r>
              <a:rPr lang="en-US" altLang="en-US" dirty="0"/>
              <a:t>the distance of C from A</a:t>
            </a:r>
          </a:p>
          <a:p>
            <a:pPr marL="457200" indent="-457200">
              <a:buAutoNum type="alphaLcParenBoth"/>
            </a:pPr>
            <a:r>
              <a:rPr lang="en-US" altLang="en-US" dirty="0"/>
              <a:t>the bearing of C from A</a:t>
            </a:r>
            <a:endParaRPr lang="en-GB" altLang="en-US" dirty="0"/>
          </a:p>
        </p:txBody>
      </p:sp>
      <p:sp>
        <p:nvSpPr>
          <p:cNvPr id="8" name="Text Box 24">
            <a:extLst>
              <a:ext uri="{FF2B5EF4-FFF2-40B4-BE49-F238E27FC236}">
                <a16:creationId xmlns:a16="http://schemas.microsoft.com/office/drawing/2014/main" id="{9D9D82F0-36C4-4DD0-B0AD-6A30AB3323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1702" y="2854446"/>
            <a:ext cx="59560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You’ll find the distance between A and C.</a:t>
            </a:r>
          </a:p>
        </p:txBody>
      </p:sp>
      <p:sp>
        <p:nvSpPr>
          <p:cNvPr id="9" name="Text Box 24">
            <a:extLst>
              <a:ext uri="{FF2B5EF4-FFF2-40B4-BE49-F238E27FC236}">
                <a16:creationId xmlns:a16="http://schemas.microsoft.com/office/drawing/2014/main" id="{911ED889-8D68-4A03-94F9-4E7C0FF00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1144" y="4552783"/>
            <a:ext cx="4141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Using Pythagoras’ theorem</a:t>
            </a:r>
          </a:p>
        </p:txBody>
      </p:sp>
      <p:sp>
        <p:nvSpPr>
          <p:cNvPr id="10" name="Text Box 24">
            <a:extLst>
              <a:ext uri="{FF2B5EF4-FFF2-40B4-BE49-F238E27FC236}">
                <a16:creationId xmlns:a16="http://schemas.microsoft.com/office/drawing/2014/main" id="{3187518B-939F-40D2-981A-862CC71D2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567" y="2841730"/>
            <a:ext cx="28123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Sketch a diagram</a:t>
            </a:r>
          </a:p>
        </p:txBody>
      </p:sp>
      <p:sp>
        <p:nvSpPr>
          <p:cNvPr id="11" name="Text Box 7">
            <a:extLst>
              <a:ext uri="{FF2B5EF4-FFF2-40B4-BE49-F238E27FC236}">
                <a16:creationId xmlns:a16="http://schemas.microsoft.com/office/drawing/2014/main" id="{F05BD971-F949-45DB-A584-6A0702B87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925" y="3615315"/>
            <a:ext cx="4090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A</a:t>
            </a:r>
            <a:endParaRPr lang="en-GB" sz="2400" dirty="0">
              <a:latin typeface="+mn-lt"/>
            </a:endParaRPr>
          </a:p>
        </p:txBody>
      </p:sp>
      <p:sp>
        <p:nvSpPr>
          <p:cNvPr id="14" name="Text Box 8">
            <a:extLst>
              <a:ext uri="{FF2B5EF4-FFF2-40B4-BE49-F238E27FC236}">
                <a16:creationId xmlns:a16="http://schemas.microsoft.com/office/drawing/2014/main" id="{A428DB43-82DF-4EB3-A881-84109A4B8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5542" y="5089725"/>
            <a:ext cx="3786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B</a:t>
            </a:r>
            <a:endParaRPr lang="en-GB" sz="2400" dirty="0">
              <a:latin typeface="+mn-lt"/>
            </a:endParaRP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DF5C366A-D587-41C7-A344-4588231A01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487" y="6283277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C</a:t>
            </a:r>
            <a:endParaRPr lang="en-GB" sz="2400" dirty="0">
              <a:latin typeface="+mn-lt"/>
            </a:endParaRPr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id="{50120BDE-EF85-41EC-BD6D-00E898952C94}"/>
              </a:ext>
            </a:extLst>
          </p:cNvPr>
          <p:cNvSpPr txBox="1">
            <a:spLocks noChangeArrowheads="1"/>
          </p:cNvSpPr>
          <p:nvPr/>
        </p:nvSpPr>
        <p:spPr bwMode="auto">
          <a:xfrm rot="17123635">
            <a:off x="290367" y="4872019"/>
            <a:ext cx="8082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km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7" name="Text Box 11">
            <a:extLst>
              <a:ext uri="{FF2B5EF4-FFF2-40B4-BE49-F238E27FC236}">
                <a16:creationId xmlns:a16="http://schemas.microsoft.com/office/drawing/2014/main" id="{E0474FC5-0A4E-41E1-805D-518D535B5179}"/>
              </a:ext>
            </a:extLst>
          </p:cNvPr>
          <p:cNvSpPr txBox="1">
            <a:spLocks noChangeArrowheads="1"/>
          </p:cNvSpPr>
          <p:nvPr/>
        </p:nvSpPr>
        <p:spPr bwMode="auto">
          <a:xfrm rot="3076140">
            <a:off x="1247642" y="4234378"/>
            <a:ext cx="10695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/>
              <a:t>368 km</a:t>
            </a:r>
            <a:endParaRPr lang="en-GB" sz="2000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EE5B940-0C0E-4539-BC14-58FCBD144749}"/>
              </a:ext>
            </a:extLst>
          </p:cNvPr>
          <p:cNvSpPr/>
          <p:nvPr/>
        </p:nvSpPr>
        <p:spPr>
          <a:xfrm>
            <a:off x="528739" y="6544954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33D0136-19FA-4B9C-8CDE-24866C2D958E}"/>
              </a:ext>
            </a:extLst>
          </p:cNvPr>
          <p:cNvSpPr/>
          <p:nvPr/>
        </p:nvSpPr>
        <p:spPr>
          <a:xfrm>
            <a:off x="2256164" y="5266754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69DFD44-6050-4D55-A273-6D31CA523854}"/>
              </a:ext>
            </a:extLst>
          </p:cNvPr>
          <p:cNvCxnSpPr>
            <a:cxnSpLocks/>
          </p:cNvCxnSpPr>
          <p:nvPr/>
        </p:nvCxnSpPr>
        <p:spPr>
          <a:xfrm flipH="1" flipV="1">
            <a:off x="1241156" y="4024467"/>
            <a:ext cx="1029721" cy="129609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21B858F-D7AF-4139-A52C-BF93E95ED461}"/>
              </a:ext>
            </a:extLst>
          </p:cNvPr>
          <p:cNvCxnSpPr>
            <a:cxnSpLocks/>
            <a:endCxn id="26" idx="4"/>
          </p:cNvCxnSpPr>
          <p:nvPr/>
        </p:nvCxnSpPr>
        <p:spPr>
          <a:xfrm flipV="1">
            <a:off x="576705" y="4034917"/>
            <a:ext cx="656245" cy="2471060"/>
          </a:xfrm>
          <a:prstGeom prst="straightConnector1">
            <a:avLst/>
          </a:prstGeom>
          <a:ln w="34925">
            <a:solidFill>
              <a:srgbClr val="FF0000"/>
            </a:solidFill>
            <a:prstDash val="sys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8">
            <a:extLst>
              <a:ext uri="{FF2B5EF4-FFF2-40B4-BE49-F238E27FC236}">
                <a16:creationId xmlns:a16="http://schemas.microsoft.com/office/drawing/2014/main" id="{70E98461-042E-4182-800B-F3AFD5DCB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1919" y="4265423"/>
            <a:ext cx="4074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cs typeface="Times New Roman" panose="02020603050405020304" pitchFamily="18" charset="0"/>
              </a:rPr>
              <a:t>N</a:t>
            </a:r>
            <a:endParaRPr lang="en-GB" sz="2400" dirty="0">
              <a:cs typeface="Times New Roman" panose="02020603050405020304" pitchFamily="18" charset="0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4E99D2F-50C8-4FD6-951A-7387EB4CDD46}"/>
              </a:ext>
            </a:extLst>
          </p:cNvPr>
          <p:cNvCxnSpPr/>
          <p:nvPr/>
        </p:nvCxnSpPr>
        <p:spPr>
          <a:xfrm flipV="1">
            <a:off x="2271768" y="4563113"/>
            <a:ext cx="0" cy="731520"/>
          </a:xfrm>
          <a:prstGeom prst="line">
            <a:avLst/>
          </a:prstGeom>
          <a:ln w="222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rc 23">
            <a:extLst>
              <a:ext uri="{FF2B5EF4-FFF2-40B4-BE49-F238E27FC236}">
                <a16:creationId xmlns:a16="http://schemas.microsoft.com/office/drawing/2014/main" id="{DBA1393B-A6DE-4A8A-8977-3392B47CC2EB}"/>
              </a:ext>
            </a:extLst>
          </p:cNvPr>
          <p:cNvSpPr/>
          <p:nvPr/>
        </p:nvSpPr>
        <p:spPr>
          <a:xfrm>
            <a:off x="1967510" y="4963032"/>
            <a:ext cx="640080" cy="640080"/>
          </a:xfrm>
          <a:prstGeom prst="arc">
            <a:avLst>
              <a:gd name="adj1" fmla="val 15962741"/>
              <a:gd name="adj2" fmla="val 8614357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 Box 12">
            <a:extLst>
              <a:ext uri="{FF2B5EF4-FFF2-40B4-BE49-F238E27FC236}">
                <a16:creationId xmlns:a16="http://schemas.microsoft.com/office/drawing/2014/main" id="{04CDC4FC-29DA-43F3-BA17-99C592BF50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7386" y="5538140"/>
            <a:ext cx="8707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/>
              <a:t>233</a:t>
            </a:r>
            <a:r>
              <a:rPr lang="en-US" sz="2400" dirty="0">
                <a:cs typeface="Arial" pitchFamily="34" charset="0"/>
              </a:rPr>
              <a:t>°</a:t>
            </a:r>
            <a:endParaRPr lang="en-GB" sz="2400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5451DB3-C5B8-4772-94AF-7AA3828D7B33}"/>
              </a:ext>
            </a:extLst>
          </p:cNvPr>
          <p:cNvSpPr/>
          <p:nvPr/>
        </p:nvSpPr>
        <p:spPr>
          <a:xfrm>
            <a:off x="1210090" y="3989198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 Box 8">
            <a:extLst>
              <a:ext uri="{FF2B5EF4-FFF2-40B4-BE49-F238E27FC236}">
                <a16:creationId xmlns:a16="http://schemas.microsoft.com/office/drawing/2014/main" id="{76211273-A4DB-4037-A601-9E68D91A0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3773" y="3236840"/>
            <a:ext cx="4074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cs typeface="Times New Roman" panose="02020603050405020304" pitchFamily="18" charset="0"/>
              </a:rPr>
              <a:t>N</a:t>
            </a:r>
            <a:endParaRPr lang="en-GB" sz="2400" dirty="0">
              <a:cs typeface="Times New Roman" panose="02020603050405020304" pitchFamily="18" charset="0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0B71BBE-DECE-4651-BE17-05667B972D37}"/>
              </a:ext>
            </a:extLst>
          </p:cNvPr>
          <p:cNvCxnSpPr/>
          <p:nvPr/>
        </p:nvCxnSpPr>
        <p:spPr>
          <a:xfrm flipV="1">
            <a:off x="1226555" y="3454598"/>
            <a:ext cx="0" cy="548640"/>
          </a:xfrm>
          <a:prstGeom prst="line">
            <a:avLst/>
          </a:prstGeom>
          <a:ln w="222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12">
            <a:extLst>
              <a:ext uri="{FF2B5EF4-FFF2-40B4-BE49-F238E27FC236}">
                <a16:creationId xmlns:a16="http://schemas.microsoft.com/office/drawing/2014/main" id="{C59B488D-CF75-435F-AD17-1A8CCF705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5856" y="3607631"/>
            <a:ext cx="8210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/>
              <a:t>143</a:t>
            </a:r>
            <a:r>
              <a:rPr lang="en-US" sz="2400" dirty="0">
                <a:cs typeface="Arial" pitchFamily="34" charset="0"/>
              </a:rPr>
              <a:t>°</a:t>
            </a:r>
            <a:endParaRPr lang="en-GB" sz="2400" dirty="0"/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id="{3B4EED0C-5750-44F7-873B-B7C73B371622}"/>
              </a:ext>
            </a:extLst>
          </p:cNvPr>
          <p:cNvSpPr/>
          <p:nvPr/>
        </p:nvSpPr>
        <p:spPr>
          <a:xfrm>
            <a:off x="996569" y="3776337"/>
            <a:ext cx="457200" cy="457200"/>
          </a:xfrm>
          <a:prstGeom prst="arc">
            <a:avLst>
              <a:gd name="adj1" fmla="val 15962741"/>
              <a:gd name="adj2" fmla="val 3185916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 Box 11">
            <a:extLst>
              <a:ext uri="{FF2B5EF4-FFF2-40B4-BE49-F238E27FC236}">
                <a16:creationId xmlns:a16="http://schemas.microsoft.com/office/drawing/2014/main" id="{C720FE17-056C-420D-95F5-CCBCA8AD87EA}"/>
              </a:ext>
            </a:extLst>
          </p:cNvPr>
          <p:cNvSpPr txBox="1">
            <a:spLocks noChangeArrowheads="1"/>
          </p:cNvSpPr>
          <p:nvPr/>
        </p:nvSpPr>
        <p:spPr bwMode="auto">
          <a:xfrm rot="19359453">
            <a:off x="1113009" y="5858613"/>
            <a:ext cx="10695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/>
              <a:t>472 km</a:t>
            </a:r>
            <a:endParaRPr lang="en-GB" sz="2000" dirty="0"/>
          </a:p>
        </p:txBody>
      </p:sp>
      <p:sp>
        <p:nvSpPr>
          <p:cNvPr id="32" name="Text Box 12">
            <a:extLst>
              <a:ext uri="{FF2B5EF4-FFF2-40B4-BE49-F238E27FC236}">
                <a16:creationId xmlns:a16="http://schemas.microsoft.com/office/drawing/2014/main" id="{FC8557B6-8D21-4C7F-8F6A-A2D3AF14C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088" y="4668375"/>
            <a:ext cx="6107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/>
              <a:t>37</a:t>
            </a:r>
            <a:r>
              <a:rPr lang="en-US" sz="2000" dirty="0">
                <a:cs typeface="Arial" pitchFamily="34" charset="0"/>
              </a:rPr>
              <a:t>°</a:t>
            </a:r>
            <a:endParaRPr lang="en-GB" sz="2000" dirty="0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0B547B1-E235-4824-937E-FF6293C87704}"/>
              </a:ext>
            </a:extLst>
          </p:cNvPr>
          <p:cNvCxnSpPr>
            <a:cxnSpLocks/>
          </p:cNvCxnSpPr>
          <p:nvPr/>
        </p:nvCxnSpPr>
        <p:spPr>
          <a:xfrm flipH="1">
            <a:off x="553129" y="5302742"/>
            <a:ext cx="1690883" cy="1272268"/>
          </a:xfrm>
          <a:prstGeom prst="straightConnector1">
            <a:avLst/>
          </a:prstGeom>
          <a:ln w="3492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9868E7E9-5C0F-4D6A-B2FE-6E43D1C11EE8}"/>
              </a:ext>
            </a:extLst>
          </p:cNvPr>
          <p:cNvSpPr/>
          <p:nvPr/>
        </p:nvSpPr>
        <p:spPr>
          <a:xfrm>
            <a:off x="492567" y="2075543"/>
            <a:ext cx="3876233" cy="33881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 Box 3">
                <a:extLst>
                  <a:ext uri="{FF2B5EF4-FFF2-40B4-BE49-F238E27FC236}">
                    <a16:creationId xmlns:a16="http://schemas.microsoft.com/office/drawing/2014/main" id="{CADBAB61-B51E-41E4-B56D-4B6AA09417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61143" y="3218900"/>
                <a:ext cx="3082777" cy="4741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Find the angle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35" name="Text Box 3">
                <a:extLst>
                  <a:ext uri="{FF2B5EF4-FFF2-40B4-BE49-F238E27FC236}">
                    <a16:creationId xmlns:a16="http://schemas.microsoft.com/office/drawing/2014/main" id="{CADBAB61-B51E-41E4-B56D-4B6AA09417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61143" y="3218900"/>
                <a:ext cx="3082777" cy="474169"/>
              </a:xfrm>
              <a:prstGeom prst="rect">
                <a:avLst/>
              </a:prstGeom>
              <a:blipFill>
                <a:blip r:embed="rId3"/>
                <a:stretch>
                  <a:fillRect l="-3168" t="-7692" b="-2820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16">
            <a:extLst>
              <a:ext uri="{FF2B5EF4-FFF2-40B4-BE49-F238E27FC236}">
                <a16:creationId xmlns:a16="http://schemas.microsoft.com/office/drawing/2014/main" id="{BEAA7147-8990-4F28-B5B2-B7AAC5E8B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2883" y="3533972"/>
            <a:ext cx="17427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400" dirty="0">
                <a:latin typeface="+mn-lt"/>
              </a:rPr>
              <a:t>180° - 143</a:t>
            </a:r>
            <a:r>
              <a:rPr lang="en-GB" dirty="0">
                <a:latin typeface="+mn-lt"/>
              </a:rPr>
              <a:t>°</a:t>
            </a:r>
            <a:endParaRPr lang="en-GB" sz="2400" dirty="0">
              <a:latin typeface="+mn-lt"/>
            </a:endParaRPr>
          </a:p>
        </p:txBody>
      </p:sp>
      <p:sp>
        <p:nvSpPr>
          <p:cNvPr id="37" name="Rectangle 16">
            <a:extLst>
              <a:ext uri="{FF2B5EF4-FFF2-40B4-BE49-F238E27FC236}">
                <a16:creationId xmlns:a16="http://schemas.microsoft.com/office/drawing/2014/main" id="{C86FA565-7FDC-435A-B12A-8B77F83F1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7878" y="3556596"/>
            <a:ext cx="10262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400" dirty="0">
                <a:latin typeface="+mn-lt"/>
              </a:rPr>
              <a:t>= 37° </a:t>
            </a:r>
          </a:p>
        </p:txBody>
      </p:sp>
      <p:sp>
        <p:nvSpPr>
          <p:cNvPr id="38" name="Rectangle 16">
            <a:extLst>
              <a:ext uri="{FF2B5EF4-FFF2-40B4-BE49-F238E27FC236}">
                <a16:creationId xmlns:a16="http://schemas.microsoft.com/office/drawing/2014/main" id="{9C83845A-A5F8-4A30-829C-AE71DA7E7A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6661" y="3217685"/>
            <a:ext cx="20794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1800" dirty="0">
                <a:solidFill>
                  <a:srgbClr val="FF6600"/>
                </a:solidFill>
                <a:latin typeface="+mn-lt"/>
              </a:rPr>
              <a:t>co-interior angles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 Box 3">
                <a:extLst>
                  <a:ext uri="{FF2B5EF4-FFF2-40B4-BE49-F238E27FC236}">
                    <a16:creationId xmlns:a16="http://schemas.microsoft.com/office/drawing/2014/main" id="{B5B6DBD8-F21A-4867-B9A4-B90826439D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61143" y="3856625"/>
                <a:ext cx="3084780" cy="4741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Find the angle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GB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39" name="Text Box 3">
                <a:extLst>
                  <a:ext uri="{FF2B5EF4-FFF2-40B4-BE49-F238E27FC236}">
                    <a16:creationId xmlns:a16="http://schemas.microsoft.com/office/drawing/2014/main" id="{B5B6DBD8-F21A-4867-B9A4-B90826439D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61143" y="3856625"/>
                <a:ext cx="3084780" cy="474169"/>
              </a:xfrm>
              <a:prstGeom prst="rect">
                <a:avLst/>
              </a:prstGeom>
              <a:blipFill>
                <a:blip r:embed="rId4"/>
                <a:stretch>
                  <a:fillRect l="-3162" t="-7792" b="-2987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16">
            <a:extLst>
              <a:ext uri="{FF2B5EF4-FFF2-40B4-BE49-F238E27FC236}">
                <a16:creationId xmlns:a16="http://schemas.microsoft.com/office/drawing/2014/main" id="{86E36AC7-19FF-4C43-9F00-A81265869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4935" y="4255828"/>
            <a:ext cx="22894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400" dirty="0">
                <a:latin typeface="+mn-lt"/>
              </a:rPr>
              <a:t>360°-37°-233</a:t>
            </a:r>
            <a:r>
              <a:rPr lang="en-GB" dirty="0">
                <a:latin typeface="+mn-lt"/>
              </a:rPr>
              <a:t>°</a:t>
            </a:r>
            <a:endParaRPr lang="en-GB" sz="2400" dirty="0">
              <a:latin typeface="+mn-lt"/>
            </a:endParaRPr>
          </a:p>
        </p:txBody>
      </p:sp>
      <p:sp>
        <p:nvSpPr>
          <p:cNvPr id="41" name="Rectangle 16">
            <a:extLst>
              <a:ext uri="{FF2B5EF4-FFF2-40B4-BE49-F238E27FC236}">
                <a16:creationId xmlns:a16="http://schemas.microsoft.com/office/drawing/2014/main" id="{0A176A50-59DA-4654-BE6F-DAE88CCAB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9729" y="4241421"/>
            <a:ext cx="10262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400" dirty="0">
                <a:latin typeface="+mn-lt"/>
              </a:rPr>
              <a:t>= 90° </a:t>
            </a:r>
          </a:p>
        </p:txBody>
      </p:sp>
      <p:sp>
        <p:nvSpPr>
          <p:cNvPr id="42" name="Rectangle 16">
            <a:extLst>
              <a:ext uri="{FF2B5EF4-FFF2-40B4-BE49-F238E27FC236}">
                <a16:creationId xmlns:a16="http://schemas.microsoft.com/office/drawing/2014/main" id="{D18F461B-7934-43FD-A291-D436CDA9F9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9708" y="3909138"/>
            <a:ext cx="19880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1800" dirty="0">
                <a:solidFill>
                  <a:srgbClr val="FF6600"/>
                </a:solidFill>
                <a:latin typeface="+mn-lt"/>
              </a:rPr>
              <a:t>angles at a point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17">
                <a:extLst>
                  <a:ext uri="{FF2B5EF4-FFF2-40B4-BE49-F238E27FC236}">
                    <a16:creationId xmlns:a16="http://schemas.microsoft.com/office/drawing/2014/main" id="{FDA28FAE-04CB-4040-97D6-5C0738E26D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59259" y="5492261"/>
                <a:ext cx="2533642" cy="5068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sz="240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368</m:t>
                            </m:r>
                          </m:e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472</m:t>
                            </m:r>
                          </m:e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GB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43" name="Rectangle 17">
                <a:extLst>
                  <a:ext uri="{FF2B5EF4-FFF2-40B4-BE49-F238E27FC236}">
                    <a16:creationId xmlns:a16="http://schemas.microsoft.com/office/drawing/2014/main" id="{FDA28FAE-04CB-4040-97D6-5C0738E26D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59259" y="5492261"/>
                <a:ext cx="2533642" cy="506805"/>
              </a:xfrm>
              <a:prstGeom prst="rect">
                <a:avLst/>
              </a:prstGeom>
              <a:blipFill>
                <a:blip r:embed="rId5"/>
                <a:stretch>
                  <a:fillRect l="-3606" t="-1205" b="-26506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18">
            <a:extLst>
              <a:ext uri="{FF2B5EF4-FFF2-40B4-BE49-F238E27FC236}">
                <a16:creationId xmlns:a16="http://schemas.microsoft.com/office/drawing/2014/main" id="{94644991-8FB0-4BEF-B7CB-DB7CCC23A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3744" y="5955499"/>
            <a:ext cx="201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≈ </a:t>
            </a:r>
            <a:r>
              <a:rPr lang="en-GB" sz="2400" dirty="0">
                <a:solidFill>
                  <a:srgbClr val="FF6600"/>
                </a:solidFill>
                <a:latin typeface="+mn-lt"/>
              </a:rPr>
              <a:t>598.5 km</a:t>
            </a:r>
            <a:endParaRPr lang="en-GB" sz="2400" dirty="0">
              <a:latin typeface="+mn-lt"/>
            </a:endParaRPr>
          </a:p>
        </p:txBody>
      </p:sp>
      <p:sp>
        <p:nvSpPr>
          <p:cNvPr id="45" name="Text Box 15">
            <a:extLst>
              <a:ext uri="{FF2B5EF4-FFF2-40B4-BE49-F238E27FC236}">
                <a16:creationId xmlns:a16="http://schemas.microsoft.com/office/drawing/2014/main" id="{09C0485D-A2DF-4C71-B29C-B01C34387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2828" y="4993247"/>
            <a:ext cx="2457724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 = </a:t>
            </a:r>
            <a:r>
              <a:rPr lang="en-GB" sz="2400" dirty="0">
                <a:latin typeface="Times New Roman" pitchFamily="18" charset="0"/>
              </a:rPr>
              <a:t>368</a:t>
            </a:r>
            <a:r>
              <a:rPr lang="en-GB" sz="2400" baseline="30000" dirty="0"/>
              <a:t>2</a:t>
            </a:r>
            <a:r>
              <a:rPr lang="en-GB" sz="2400" dirty="0"/>
              <a:t> + </a:t>
            </a:r>
            <a:r>
              <a:rPr lang="en-GB" sz="2400" dirty="0">
                <a:latin typeface="Times New Roman" pitchFamily="18" charset="0"/>
              </a:rPr>
              <a:t>472</a:t>
            </a:r>
            <a:r>
              <a:rPr lang="en-GB" sz="2400" baseline="30000" dirty="0"/>
              <a:t>2</a:t>
            </a:r>
            <a:r>
              <a:rPr lang="en-GB" sz="2400" dirty="0"/>
              <a:t> </a:t>
            </a:r>
            <a:endParaRPr lang="en-GB" sz="2400" i="1" dirty="0">
              <a:latin typeface="Times New Roman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F888C9A-B44C-4B78-A268-998DA57734D6}"/>
              </a:ext>
            </a:extLst>
          </p:cNvPr>
          <p:cNvSpPr txBox="1"/>
          <p:nvPr/>
        </p:nvSpPr>
        <p:spPr>
          <a:xfrm>
            <a:off x="2928724" y="6359840"/>
            <a:ext cx="52494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+mn-lt"/>
              </a:rPr>
              <a:t>So, C is about 598.5 km from A. </a:t>
            </a:r>
          </a:p>
        </p:txBody>
      </p:sp>
    </p:spTree>
    <p:extLst>
      <p:ext uri="{BB962C8B-B14F-4D97-AF65-F5344CB8AC3E}">
        <p14:creationId xmlns:p14="http://schemas.microsoft.com/office/powerpoint/2010/main" val="1863893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/>
      <p:bldP spid="9" grpId="0"/>
      <p:bldP spid="10" grpId="0"/>
      <p:bldP spid="11" grpId="0"/>
      <p:bldP spid="14" grpId="0"/>
      <p:bldP spid="15" grpId="0"/>
      <p:bldP spid="16" grpId="0"/>
      <p:bldP spid="17" grpId="0"/>
      <p:bldP spid="18" grpId="0" animBg="1"/>
      <p:bldP spid="19" grpId="0" animBg="1"/>
      <p:bldP spid="22" grpId="0"/>
      <p:bldP spid="24" grpId="0" animBg="1"/>
      <p:bldP spid="25" grpId="0"/>
      <p:bldP spid="26" grpId="0" animBg="1"/>
      <p:bldP spid="27" grpId="0"/>
      <p:bldP spid="29" grpId="0"/>
      <p:bldP spid="30" grpId="0" animBg="1"/>
      <p:bldP spid="31" grpId="0"/>
      <p:bldP spid="32" grpId="0"/>
      <p:bldP spid="34" grpId="0" animBg="1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 animBg="1"/>
      <p:bldP spid="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77200" y="7620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Pie 25">
            <a:extLst>
              <a:ext uri="{FF2B5EF4-FFF2-40B4-BE49-F238E27FC236}">
                <a16:creationId xmlns:a16="http://schemas.microsoft.com/office/drawing/2014/main" id="{E4BB06FE-33EA-4560-B679-E837A6B8D69D}"/>
              </a:ext>
            </a:extLst>
          </p:cNvPr>
          <p:cNvSpPr/>
          <p:nvPr/>
        </p:nvSpPr>
        <p:spPr>
          <a:xfrm>
            <a:off x="904980" y="3696784"/>
            <a:ext cx="640080" cy="640080"/>
          </a:xfrm>
          <a:prstGeom prst="pie">
            <a:avLst>
              <a:gd name="adj1" fmla="val 2928321"/>
              <a:gd name="adj2" fmla="val 6294595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988824-17BC-4F0C-BC0D-EA890FC80AE6}"/>
              </a:ext>
            </a:extLst>
          </p:cNvPr>
          <p:cNvSpPr/>
          <p:nvPr/>
        </p:nvSpPr>
        <p:spPr>
          <a:xfrm rot="19373273">
            <a:off x="2069149" y="5208964"/>
            <a:ext cx="155448" cy="156818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Pie 25">
            <a:extLst>
              <a:ext uri="{FF2B5EF4-FFF2-40B4-BE49-F238E27FC236}">
                <a16:creationId xmlns:a16="http://schemas.microsoft.com/office/drawing/2014/main" id="{850EF9A0-6675-4F56-A8D1-A552E3B15F7C}"/>
              </a:ext>
            </a:extLst>
          </p:cNvPr>
          <p:cNvSpPr/>
          <p:nvPr/>
        </p:nvSpPr>
        <p:spPr>
          <a:xfrm>
            <a:off x="1945052" y="4963032"/>
            <a:ext cx="640080" cy="640080"/>
          </a:xfrm>
          <a:prstGeom prst="pie">
            <a:avLst>
              <a:gd name="adj1" fmla="val 13891621"/>
              <a:gd name="adj2" fmla="val 16169319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E95BED9-8B53-4167-BC71-8FADDAC1890A}"/>
              </a:ext>
            </a:extLst>
          </p:cNvPr>
          <p:cNvSpPr txBox="1">
            <a:spLocks noChangeArrowheads="1"/>
          </p:cNvSpPr>
          <p:nvPr/>
        </p:nvSpPr>
        <p:spPr>
          <a:xfrm>
            <a:off x="467544" y="186734"/>
            <a:ext cx="7772400" cy="609600"/>
          </a:xfrm>
          <a:prstGeom prst="rect">
            <a:avLst/>
          </a:prstGeom>
          <a:noFill/>
        </p:spPr>
        <p:txBody>
          <a:bodyPr vert="horz" lIns="0" rIns="0" bIns="0" anchor="b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>
                <a:solidFill>
                  <a:srgbClr val="5B0091"/>
                </a:solidFill>
              </a:rPr>
              <a:t>Bearings</a:t>
            </a:r>
            <a:endParaRPr lang="en-GB" altLang="en-US" dirty="0">
              <a:solidFill>
                <a:srgbClr val="5B0091"/>
              </a:solidFill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379ACAE9-52DD-4E98-BA83-EF09CF8FD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5" y="908720"/>
            <a:ext cx="8208912" cy="1938992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A small airplane depart city A and flies on a 143° course for 368 km landing at B. After delivered cargo, it departs on a 233° course and flies a further 472 km to city C. Find: </a:t>
            </a:r>
          </a:p>
          <a:p>
            <a:pPr marL="457200" indent="-457200">
              <a:buAutoNum type="alphaLcParenBoth"/>
            </a:pPr>
            <a:r>
              <a:rPr lang="en-US" altLang="en-US" dirty="0"/>
              <a:t>the distance of C from A</a:t>
            </a:r>
          </a:p>
          <a:p>
            <a:pPr marL="457200" indent="-457200">
              <a:buAutoNum type="alphaLcParenBoth"/>
            </a:pPr>
            <a:r>
              <a:rPr lang="en-US" altLang="en-US" dirty="0"/>
              <a:t>the bearing of C from A</a:t>
            </a:r>
            <a:endParaRPr lang="en-GB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24">
                <a:extLst>
                  <a:ext uri="{FF2B5EF4-FFF2-40B4-BE49-F238E27FC236}">
                    <a16:creationId xmlns:a16="http://schemas.microsoft.com/office/drawing/2014/main" id="{EBB5C883-2593-4C0F-9012-36C5B2994F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29943" y="2867614"/>
                <a:ext cx="5956012" cy="8435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/>
                  <a:t>To find the bearing of C from A we need the angle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altLang="en-US" dirty="0"/>
                  <a:t> (</a:t>
                </a:r>
                <a:r>
                  <a:rPr lang="en-GB" i="1" dirty="0">
                    <a:latin typeface="Symbol" panose="05050102010706020507" pitchFamily="18" charset="2"/>
                    <a:cs typeface="Times New Roman" panose="02020603050405020304" pitchFamily="18" charset="0"/>
                  </a:rPr>
                  <a:t>q</a:t>
                </a:r>
                <a:r>
                  <a:rPr lang="en-GB" dirty="0"/>
                  <a:t>)</a:t>
                </a:r>
                <a:r>
                  <a:rPr lang="en-GB" altLang="en-US" dirty="0"/>
                  <a:t>.</a:t>
                </a:r>
              </a:p>
            </p:txBody>
          </p:sp>
        </mc:Choice>
        <mc:Fallback xmlns="">
          <p:sp>
            <p:nvSpPr>
              <p:cNvPr id="9" name="Text Box 24">
                <a:extLst>
                  <a:ext uri="{FF2B5EF4-FFF2-40B4-BE49-F238E27FC236}">
                    <a16:creationId xmlns:a16="http://schemas.microsoft.com/office/drawing/2014/main" id="{EBB5C883-2593-4C0F-9012-36C5B2994F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29943" y="2867614"/>
                <a:ext cx="5956012" cy="843501"/>
              </a:xfrm>
              <a:prstGeom prst="rect">
                <a:avLst/>
              </a:prstGeom>
              <a:blipFill>
                <a:blip r:embed="rId3"/>
                <a:stretch>
                  <a:fillRect l="-1535" t="-5036" b="-1582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24">
            <a:extLst>
              <a:ext uri="{FF2B5EF4-FFF2-40B4-BE49-F238E27FC236}">
                <a16:creationId xmlns:a16="http://schemas.microsoft.com/office/drawing/2014/main" id="{38A2969A-13CC-4FBC-B194-798842D10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567" y="2841730"/>
            <a:ext cx="28123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Sketch a diagram</a:t>
            </a:r>
          </a:p>
        </p:txBody>
      </p:sp>
      <p:sp>
        <p:nvSpPr>
          <p:cNvPr id="11" name="Text Box 7">
            <a:extLst>
              <a:ext uri="{FF2B5EF4-FFF2-40B4-BE49-F238E27FC236}">
                <a16:creationId xmlns:a16="http://schemas.microsoft.com/office/drawing/2014/main" id="{9C1ECE90-E6F9-4B4A-B3B4-882EC0CA2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925" y="3615315"/>
            <a:ext cx="4090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A</a:t>
            </a:r>
            <a:endParaRPr lang="en-GB" sz="2400" dirty="0">
              <a:latin typeface="+mn-lt"/>
            </a:endParaRPr>
          </a:p>
        </p:txBody>
      </p:sp>
      <p:sp>
        <p:nvSpPr>
          <p:cNvPr id="14" name="Text Box 8">
            <a:extLst>
              <a:ext uri="{FF2B5EF4-FFF2-40B4-BE49-F238E27FC236}">
                <a16:creationId xmlns:a16="http://schemas.microsoft.com/office/drawing/2014/main" id="{AFD9433C-39CC-49EF-AB81-203827A9C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5542" y="5089725"/>
            <a:ext cx="3786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B</a:t>
            </a:r>
            <a:endParaRPr lang="en-GB" sz="2400" dirty="0">
              <a:latin typeface="+mn-lt"/>
            </a:endParaRP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AF1C7802-1721-4834-9B95-CF0C6D00F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487" y="6283277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C</a:t>
            </a:r>
            <a:endParaRPr lang="en-GB" sz="2400" dirty="0">
              <a:latin typeface="+mn-lt"/>
            </a:endParaRPr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id="{2F38DD6C-CC85-4263-B68D-B0E32331AFC5}"/>
              </a:ext>
            </a:extLst>
          </p:cNvPr>
          <p:cNvSpPr txBox="1">
            <a:spLocks noChangeArrowheads="1"/>
          </p:cNvSpPr>
          <p:nvPr/>
        </p:nvSpPr>
        <p:spPr bwMode="auto">
          <a:xfrm rot="17123635">
            <a:off x="290367" y="4872019"/>
            <a:ext cx="8082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km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7" name="Text Box 11">
            <a:extLst>
              <a:ext uri="{FF2B5EF4-FFF2-40B4-BE49-F238E27FC236}">
                <a16:creationId xmlns:a16="http://schemas.microsoft.com/office/drawing/2014/main" id="{AAFE7F30-6F03-4B91-84DD-292004E82ABC}"/>
              </a:ext>
            </a:extLst>
          </p:cNvPr>
          <p:cNvSpPr txBox="1">
            <a:spLocks noChangeArrowheads="1"/>
          </p:cNvSpPr>
          <p:nvPr/>
        </p:nvSpPr>
        <p:spPr bwMode="auto">
          <a:xfrm rot="3076140">
            <a:off x="1247642" y="4234378"/>
            <a:ext cx="10695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/>
              <a:t>368 km</a:t>
            </a:r>
            <a:endParaRPr lang="en-GB" sz="2000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04919E3-B689-41CF-8D15-1543ADC01FEC}"/>
              </a:ext>
            </a:extLst>
          </p:cNvPr>
          <p:cNvSpPr/>
          <p:nvPr/>
        </p:nvSpPr>
        <p:spPr>
          <a:xfrm>
            <a:off x="528739" y="6544954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D8DBA02-46B9-4F1D-99C4-14D1BD70F944}"/>
              </a:ext>
            </a:extLst>
          </p:cNvPr>
          <p:cNvSpPr/>
          <p:nvPr/>
        </p:nvSpPr>
        <p:spPr>
          <a:xfrm>
            <a:off x="2256164" y="5266754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B617A18-C645-4476-AF3E-A06E6C5AD403}"/>
              </a:ext>
            </a:extLst>
          </p:cNvPr>
          <p:cNvCxnSpPr>
            <a:cxnSpLocks/>
          </p:cNvCxnSpPr>
          <p:nvPr/>
        </p:nvCxnSpPr>
        <p:spPr>
          <a:xfrm flipH="1" flipV="1">
            <a:off x="1241156" y="4024467"/>
            <a:ext cx="1029721" cy="129609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42E337F-3722-495A-85D1-7A200CD102D5}"/>
              </a:ext>
            </a:extLst>
          </p:cNvPr>
          <p:cNvCxnSpPr>
            <a:cxnSpLocks/>
          </p:cNvCxnSpPr>
          <p:nvPr/>
        </p:nvCxnSpPr>
        <p:spPr>
          <a:xfrm flipV="1">
            <a:off x="576705" y="4024467"/>
            <a:ext cx="647869" cy="2481509"/>
          </a:xfrm>
          <a:prstGeom prst="straightConnector1">
            <a:avLst/>
          </a:prstGeom>
          <a:ln w="34925">
            <a:solidFill>
              <a:srgbClr val="FF0000"/>
            </a:solidFill>
            <a:prstDash val="sys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8">
            <a:extLst>
              <a:ext uri="{FF2B5EF4-FFF2-40B4-BE49-F238E27FC236}">
                <a16:creationId xmlns:a16="http://schemas.microsoft.com/office/drawing/2014/main" id="{3FCA3AD6-2005-449C-A3CF-BAE89B933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1919" y="4265423"/>
            <a:ext cx="4074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cs typeface="Times New Roman" panose="02020603050405020304" pitchFamily="18" charset="0"/>
              </a:rPr>
              <a:t>N</a:t>
            </a:r>
            <a:endParaRPr lang="en-GB" sz="2400" dirty="0">
              <a:cs typeface="Times New Roman" panose="02020603050405020304" pitchFamily="18" charset="0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6A4778E-0FEB-41FE-8670-4A1A8C3E20BD}"/>
              </a:ext>
            </a:extLst>
          </p:cNvPr>
          <p:cNvCxnSpPr/>
          <p:nvPr/>
        </p:nvCxnSpPr>
        <p:spPr>
          <a:xfrm flipV="1">
            <a:off x="2271768" y="4563113"/>
            <a:ext cx="0" cy="731520"/>
          </a:xfrm>
          <a:prstGeom prst="line">
            <a:avLst/>
          </a:prstGeom>
          <a:ln w="222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rc 23">
            <a:extLst>
              <a:ext uri="{FF2B5EF4-FFF2-40B4-BE49-F238E27FC236}">
                <a16:creationId xmlns:a16="http://schemas.microsoft.com/office/drawing/2014/main" id="{5AD9C882-56D1-44EE-9D11-D96219421C66}"/>
              </a:ext>
            </a:extLst>
          </p:cNvPr>
          <p:cNvSpPr/>
          <p:nvPr/>
        </p:nvSpPr>
        <p:spPr>
          <a:xfrm>
            <a:off x="1967510" y="4963032"/>
            <a:ext cx="640080" cy="640080"/>
          </a:xfrm>
          <a:prstGeom prst="arc">
            <a:avLst>
              <a:gd name="adj1" fmla="val 15962741"/>
              <a:gd name="adj2" fmla="val 8614357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 Box 12">
            <a:extLst>
              <a:ext uri="{FF2B5EF4-FFF2-40B4-BE49-F238E27FC236}">
                <a16:creationId xmlns:a16="http://schemas.microsoft.com/office/drawing/2014/main" id="{252E2D2A-5836-4C9C-A9C6-CD3130D65F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7386" y="5538140"/>
            <a:ext cx="8707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/>
              <a:t>233</a:t>
            </a:r>
            <a:r>
              <a:rPr lang="en-US" sz="2400" dirty="0">
                <a:cs typeface="Arial" pitchFamily="34" charset="0"/>
              </a:rPr>
              <a:t>°</a:t>
            </a:r>
            <a:endParaRPr lang="en-GB" sz="2400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2508453-C52C-4D3F-95D5-CDBB534F0B52}"/>
              </a:ext>
            </a:extLst>
          </p:cNvPr>
          <p:cNvSpPr/>
          <p:nvPr/>
        </p:nvSpPr>
        <p:spPr>
          <a:xfrm>
            <a:off x="1210090" y="3989198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 Box 8">
            <a:extLst>
              <a:ext uri="{FF2B5EF4-FFF2-40B4-BE49-F238E27FC236}">
                <a16:creationId xmlns:a16="http://schemas.microsoft.com/office/drawing/2014/main" id="{4D5FE626-284C-4D8E-AB2F-8B0EF61337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3773" y="3236840"/>
            <a:ext cx="4074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cs typeface="Times New Roman" panose="02020603050405020304" pitchFamily="18" charset="0"/>
              </a:rPr>
              <a:t>N</a:t>
            </a:r>
            <a:endParaRPr lang="en-GB" sz="2400" dirty="0">
              <a:cs typeface="Times New Roman" panose="02020603050405020304" pitchFamily="18" charset="0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001465E-D63F-414B-950B-CAE43E385101}"/>
              </a:ext>
            </a:extLst>
          </p:cNvPr>
          <p:cNvCxnSpPr/>
          <p:nvPr/>
        </p:nvCxnSpPr>
        <p:spPr>
          <a:xfrm flipV="1">
            <a:off x="1226555" y="3454598"/>
            <a:ext cx="0" cy="548640"/>
          </a:xfrm>
          <a:prstGeom prst="line">
            <a:avLst/>
          </a:prstGeom>
          <a:ln w="222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12">
            <a:extLst>
              <a:ext uri="{FF2B5EF4-FFF2-40B4-BE49-F238E27FC236}">
                <a16:creationId xmlns:a16="http://schemas.microsoft.com/office/drawing/2014/main" id="{6E27EA85-C9C8-470B-9DD1-F308C51D6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2207" y="3592466"/>
            <a:ext cx="8210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/>
              <a:t>143</a:t>
            </a:r>
            <a:r>
              <a:rPr lang="en-US" sz="2400" dirty="0">
                <a:cs typeface="Arial" pitchFamily="34" charset="0"/>
              </a:rPr>
              <a:t>°</a:t>
            </a:r>
            <a:endParaRPr lang="en-GB" sz="2400" dirty="0"/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id="{357C4F6C-BA45-46C8-B986-08D5669BB6E0}"/>
              </a:ext>
            </a:extLst>
          </p:cNvPr>
          <p:cNvSpPr/>
          <p:nvPr/>
        </p:nvSpPr>
        <p:spPr>
          <a:xfrm>
            <a:off x="1031329" y="3787017"/>
            <a:ext cx="457200" cy="457200"/>
          </a:xfrm>
          <a:prstGeom prst="arc">
            <a:avLst>
              <a:gd name="adj1" fmla="val 15962741"/>
              <a:gd name="adj2" fmla="val 3185916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 Box 11">
            <a:extLst>
              <a:ext uri="{FF2B5EF4-FFF2-40B4-BE49-F238E27FC236}">
                <a16:creationId xmlns:a16="http://schemas.microsoft.com/office/drawing/2014/main" id="{E43F2D2D-3B3D-4E3A-86DB-332B64C8D3B2}"/>
              </a:ext>
            </a:extLst>
          </p:cNvPr>
          <p:cNvSpPr txBox="1">
            <a:spLocks noChangeArrowheads="1"/>
          </p:cNvSpPr>
          <p:nvPr/>
        </p:nvSpPr>
        <p:spPr bwMode="auto">
          <a:xfrm rot="19359453">
            <a:off x="1113009" y="5858613"/>
            <a:ext cx="10695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/>
              <a:t>472 km</a:t>
            </a:r>
            <a:endParaRPr lang="en-GB" sz="2000" dirty="0"/>
          </a:p>
        </p:txBody>
      </p:sp>
      <p:sp>
        <p:nvSpPr>
          <p:cNvPr id="32" name="Text Box 12">
            <a:extLst>
              <a:ext uri="{FF2B5EF4-FFF2-40B4-BE49-F238E27FC236}">
                <a16:creationId xmlns:a16="http://schemas.microsoft.com/office/drawing/2014/main" id="{29701663-4116-47DA-8D95-202BB3F7E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3536" y="4639994"/>
            <a:ext cx="6107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/>
              <a:t>37</a:t>
            </a:r>
            <a:r>
              <a:rPr lang="en-US" sz="2000" dirty="0">
                <a:cs typeface="Arial" pitchFamily="34" charset="0"/>
              </a:rPr>
              <a:t>°</a:t>
            </a:r>
            <a:endParaRPr lang="en-GB" sz="2000" dirty="0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8CB7683-86DA-4446-94E5-D8256318AA28}"/>
              </a:ext>
            </a:extLst>
          </p:cNvPr>
          <p:cNvCxnSpPr>
            <a:cxnSpLocks/>
          </p:cNvCxnSpPr>
          <p:nvPr/>
        </p:nvCxnSpPr>
        <p:spPr>
          <a:xfrm flipH="1">
            <a:off x="553129" y="5302742"/>
            <a:ext cx="1690883" cy="1272268"/>
          </a:xfrm>
          <a:prstGeom prst="straightConnector1">
            <a:avLst/>
          </a:prstGeom>
          <a:ln w="3492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C47FF880-8886-436E-8EBD-C56EDD4B7033}"/>
              </a:ext>
            </a:extLst>
          </p:cNvPr>
          <p:cNvSpPr/>
          <p:nvPr/>
        </p:nvSpPr>
        <p:spPr>
          <a:xfrm>
            <a:off x="574458" y="2433989"/>
            <a:ext cx="3876233" cy="33881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 Box 3">
                <a:extLst>
                  <a:ext uri="{FF2B5EF4-FFF2-40B4-BE49-F238E27FC236}">
                    <a16:creationId xmlns:a16="http://schemas.microsoft.com/office/drawing/2014/main" id="{5B44A9FD-B4E1-4DFB-985E-BA8EB2E2F1B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29943" y="3632831"/>
                <a:ext cx="5618199" cy="875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To find the angle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𝐵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400" dirty="0"/>
                  <a:t> </a:t>
                </a:r>
                <a:r>
                  <a:rPr lang="en-GB" sz="2400" dirty="0">
                    <a:latin typeface="+mn-lt"/>
                  </a:rPr>
                  <a:t>we will use tangent</a:t>
                </a:r>
              </a:p>
            </p:txBody>
          </p:sp>
        </mc:Choice>
        <mc:Fallback xmlns="">
          <p:sp>
            <p:nvSpPr>
              <p:cNvPr id="35" name="Text Box 3">
                <a:extLst>
                  <a:ext uri="{FF2B5EF4-FFF2-40B4-BE49-F238E27FC236}">
                    <a16:creationId xmlns:a16="http://schemas.microsoft.com/office/drawing/2014/main" id="{5B44A9FD-B4E1-4DFB-985E-BA8EB2E2F1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29943" y="3632831"/>
                <a:ext cx="5618199" cy="875176"/>
              </a:xfrm>
              <a:prstGeom prst="rect">
                <a:avLst/>
              </a:prstGeom>
              <a:blipFill>
                <a:blip r:embed="rId4"/>
                <a:stretch>
                  <a:fillRect l="-1627" t="-4861" b="-1111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18">
            <a:extLst>
              <a:ext uri="{FF2B5EF4-FFF2-40B4-BE49-F238E27FC236}">
                <a16:creationId xmlns:a16="http://schemas.microsoft.com/office/drawing/2014/main" id="{4594E0CA-0977-4A8C-ABC0-35D1B021D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6607" y="5662096"/>
            <a:ext cx="11833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400" dirty="0"/>
              <a:t>≈ </a:t>
            </a:r>
            <a:r>
              <a:rPr lang="en-GB" sz="2400" dirty="0">
                <a:solidFill>
                  <a:srgbClr val="FF6600"/>
                </a:solidFill>
                <a:latin typeface="+mn-lt"/>
              </a:rPr>
              <a:t>52.1°</a:t>
            </a:r>
            <a:endParaRPr lang="en-GB" sz="2400" dirty="0">
              <a:latin typeface="+mn-lt"/>
            </a:endParaRPr>
          </a:p>
        </p:txBody>
      </p:sp>
      <p:sp>
        <p:nvSpPr>
          <p:cNvPr id="37" name="Text Box 47">
            <a:extLst>
              <a:ext uri="{FF2B5EF4-FFF2-40B4-BE49-F238E27FC236}">
                <a16:creationId xmlns:a16="http://schemas.microsoft.com/office/drawing/2014/main" id="{2370E09D-410B-4791-BE2D-71B8B097B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126" y="4311205"/>
            <a:ext cx="11657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tan </a:t>
            </a:r>
            <a:r>
              <a:rPr lang="en-GB" i="1" dirty="0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GB" dirty="0">
                <a:latin typeface="Symbol" panose="05050102010706020507" pitchFamily="18" charset="2"/>
              </a:rPr>
              <a:t> </a:t>
            </a:r>
            <a:r>
              <a:rPr lang="en-GB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p:sp>
        <p:nvSpPr>
          <p:cNvPr id="38" name="Text Box 49">
            <a:extLst>
              <a:ext uri="{FF2B5EF4-FFF2-40B4-BE49-F238E27FC236}">
                <a16:creationId xmlns:a16="http://schemas.microsoft.com/office/drawing/2014/main" id="{30C3250D-DD59-405A-B15E-2F9DCB43A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8166" y="4101985"/>
            <a:ext cx="135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opposite</a:t>
            </a:r>
          </a:p>
        </p:txBody>
      </p:sp>
      <p:sp>
        <p:nvSpPr>
          <p:cNvPr id="39" name="Line 50">
            <a:extLst>
              <a:ext uri="{FF2B5EF4-FFF2-40B4-BE49-F238E27FC236}">
                <a16:creationId xmlns:a16="http://schemas.microsoft.com/office/drawing/2014/main" id="{17BD2F4C-4A80-492D-9C41-EB01B9D3205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48166" y="4541098"/>
            <a:ext cx="146304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" name="Text Box 51">
            <a:extLst>
              <a:ext uri="{FF2B5EF4-FFF2-40B4-BE49-F238E27FC236}">
                <a16:creationId xmlns:a16="http://schemas.microsoft.com/office/drawing/2014/main" id="{342FC1FF-6C05-4FA6-B5CE-6836E5334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8641" y="4520461"/>
            <a:ext cx="135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adjacent</a:t>
            </a:r>
          </a:p>
        </p:txBody>
      </p:sp>
      <p:sp>
        <p:nvSpPr>
          <p:cNvPr id="41" name="Text Box 47">
            <a:extLst>
              <a:ext uri="{FF2B5EF4-FFF2-40B4-BE49-F238E27FC236}">
                <a16:creationId xmlns:a16="http://schemas.microsoft.com/office/drawing/2014/main" id="{9A87C462-839C-48EC-9B57-D86BF5C82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1985" y="5031339"/>
            <a:ext cx="11657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tan </a:t>
            </a:r>
            <a:r>
              <a:rPr lang="en-GB" i="1" dirty="0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GB" dirty="0">
                <a:latin typeface="Symbol" panose="05050102010706020507" pitchFamily="18" charset="2"/>
              </a:rPr>
              <a:t> </a:t>
            </a:r>
            <a:r>
              <a:rPr lang="en-GB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0F209AA8-9B32-4E69-AED9-AC2991BF919A}"/>
                  </a:ext>
                </a:extLst>
              </p:cNvPr>
              <p:cNvSpPr txBox="1"/>
              <p:nvPr/>
            </p:nvSpPr>
            <p:spPr>
              <a:xfrm>
                <a:off x="5748166" y="4989304"/>
                <a:ext cx="45364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472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368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0F209AA8-9B32-4E69-AED9-AC2991BF91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8166" y="4989304"/>
                <a:ext cx="453649" cy="520399"/>
              </a:xfrm>
              <a:prstGeom prst="rect">
                <a:avLst/>
              </a:prstGeom>
              <a:blipFill>
                <a:blip r:embed="rId5"/>
                <a:stretch>
                  <a:fillRect l="-1351" r="-12162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 Box 47">
            <a:extLst>
              <a:ext uri="{FF2B5EF4-FFF2-40B4-BE49-F238E27FC236}">
                <a16:creationId xmlns:a16="http://schemas.microsoft.com/office/drawing/2014/main" id="{BC61EB34-DD8F-4313-BD3A-AE8F424F7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1504" y="5708043"/>
            <a:ext cx="6094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GB" dirty="0"/>
              <a:t>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FC84AEF5-27BC-4924-AC2A-6A4E4CA2175D}"/>
                  </a:ext>
                </a:extLst>
              </p:cNvPr>
              <p:cNvSpPr txBox="1"/>
              <p:nvPr/>
            </p:nvSpPr>
            <p:spPr>
              <a:xfrm>
                <a:off x="5738641" y="5631183"/>
                <a:ext cx="1072730" cy="4145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dirty="0"/>
                  <a:t>tan</a:t>
                </a:r>
                <a:r>
                  <a:rPr lang="en-GB" baseline="30000" dirty="0"/>
                  <a:t>–1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472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368</m:t>
                            </m:r>
                          </m:den>
                        </m:f>
                      </m:e>
                    </m: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FC84AEF5-27BC-4924-AC2A-6A4E4CA217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8641" y="5631183"/>
                <a:ext cx="1072730" cy="414537"/>
              </a:xfrm>
              <a:prstGeom prst="rect">
                <a:avLst/>
              </a:prstGeom>
              <a:blipFill>
                <a:blip r:embed="rId6"/>
                <a:stretch>
                  <a:fillRect l="-17045" t="-1471" r="-22727" b="-544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 Box 47">
            <a:extLst>
              <a:ext uri="{FF2B5EF4-FFF2-40B4-BE49-F238E27FC236}">
                <a16:creationId xmlns:a16="http://schemas.microsoft.com/office/drawing/2014/main" id="{5ADAE469-BFCA-42AA-AE03-E6CF47FCB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3916" y="4255299"/>
            <a:ext cx="3449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endParaRPr lang="en-GB" dirty="0">
              <a:latin typeface="Symbol" panose="05050102010706020507" pitchFamily="18" charset="2"/>
            </a:endParaRPr>
          </a:p>
        </p:txBody>
      </p:sp>
      <p:sp>
        <p:nvSpPr>
          <p:cNvPr id="46" name="Text Box 24">
            <a:extLst>
              <a:ext uri="{FF2B5EF4-FFF2-40B4-BE49-F238E27FC236}">
                <a16:creationId xmlns:a16="http://schemas.microsoft.com/office/drawing/2014/main" id="{A7CDF741-2E25-41BA-A688-91B6D6A69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2717" y="6261241"/>
            <a:ext cx="38080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The bearing of C from A </a:t>
            </a:r>
            <a:r>
              <a:rPr lang="en-US" altLang="en-US" dirty="0"/>
              <a:t>is</a:t>
            </a:r>
            <a:endParaRPr lang="en-GB" altLang="en-US" dirty="0"/>
          </a:p>
        </p:txBody>
      </p:sp>
      <p:sp>
        <p:nvSpPr>
          <p:cNvPr id="47" name="Text Box 12">
            <a:extLst>
              <a:ext uri="{FF2B5EF4-FFF2-40B4-BE49-F238E27FC236}">
                <a16:creationId xmlns:a16="http://schemas.microsoft.com/office/drawing/2014/main" id="{DFA32030-7D4E-4573-8C1F-D71131DEE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3954" y="6293327"/>
            <a:ext cx="8210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/>
              <a:t>143</a:t>
            </a:r>
            <a:r>
              <a:rPr lang="en-US" sz="2400" dirty="0">
                <a:cs typeface="Arial" pitchFamily="34" charset="0"/>
              </a:rPr>
              <a:t>°</a:t>
            </a:r>
            <a:endParaRPr lang="en-GB" sz="2400" dirty="0"/>
          </a:p>
        </p:txBody>
      </p:sp>
      <p:sp>
        <p:nvSpPr>
          <p:cNvPr id="48" name="Text Box 12">
            <a:extLst>
              <a:ext uri="{FF2B5EF4-FFF2-40B4-BE49-F238E27FC236}">
                <a16:creationId xmlns:a16="http://schemas.microsoft.com/office/drawing/2014/main" id="{44991809-AD49-43DB-8B4B-3D34E9310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2096" y="6256787"/>
            <a:ext cx="11368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/>
              <a:t>+ 52.1</a:t>
            </a:r>
            <a:r>
              <a:rPr lang="en-US" sz="2400" dirty="0">
                <a:cs typeface="Arial" pitchFamily="34" charset="0"/>
              </a:rPr>
              <a:t>°</a:t>
            </a:r>
            <a:endParaRPr lang="en-GB" sz="2400" dirty="0"/>
          </a:p>
        </p:txBody>
      </p:sp>
      <p:sp>
        <p:nvSpPr>
          <p:cNvPr id="49" name="Rectangle 18">
            <a:extLst>
              <a:ext uri="{FF2B5EF4-FFF2-40B4-BE49-F238E27FC236}">
                <a16:creationId xmlns:a16="http://schemas.microsoft.com/office/drawing/2014/main" id="{573E616F-2E44-4CE7-A5E3-8ECBDF3D6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1487" y="6256787"/>
            <a:ext cx="11063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400" dirty="0"/>
              <a:t>≈ </a:t>
            </a:r>
            <a:r>
              <a:rPr lang="en-GB" sz="2400" dirty="0">
                <a:solidFill>
                  <a:srgbClr val="FF6600"/>
                </a:solidFill>
                <a:latin typeface="+mn-lt"/>
              </a:rPr>
              <a:t>195°</a:t>
            </a:r>
            <a:endParaRPr lang="en-GB" sz="2400" dirty="0">
              <a:latin typeface="+mn-lt"/>
            </a:endParaRPr>
          </a:p>
        </p:txBody>
      </p:sp>
      <p:sp>
        <p:nvSpPr>
          <p:cNvPr id="50" name="Arc 49">
            <a:extLst>
              <a:ext uri="{FF2B5EF4-FFF2-40B4-BE49-F238E27FC236}">
                <a16:creationId xmlns:a16="http://schemas.microsoft.com/office/drawing/2014/main" id="{DB263FC1-FB46-4D49-98EB-2A076F9885E5}"/>
              </a:ext>
            </a:extLst>
          </p:cNvPr>
          <p:cNvSpPr/>
          <p:nvPr/>
        </p:nvSpPr>
        <p:spPr>
          <a:xfrm>
            <a:off x="872424" y="3669231"/>
            <a:ext cx="731520" cy="731520"/>
          </a:xfrm>
          <a:prstGeom prst="arc">
            <a:avLst>
              <a:gd name="adj1" fmla="val 16251643"/>
              <a:gd name="adj2" fmla="val 6479464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44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35" grpId="0"/>
      <p:bldP spid="36" grpId="0"/>
      <p:bldP spid="37" grpId="0"/>
      <p:bldP spid="38" grpId="0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3C973669-28B2-4B31-9311-8EF7AC9BF16E}"/>
              </a:ext>
            </a:extLst>
          </p:cNvPr>
          <p:cNvSpPr/>
          <p:nvPr/>
        </p:nvSpPr>
        <p:spPr>
          <a:xfrm>
            <a:off x="8077200" y="7620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D36DC034-F56A-439A-AE3D-E5C2D3AF4EE9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251123" y="178899"/>
            <a:ext cx="7772400" cy="609600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kumimoji="0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dirty="0"/>
              <a:t>Compass points</a:t>
            </a:r>
          </a:p>
        </p:txBody>
      </p:sp>
      <p:pic>
        <p:nvPicPr>
          <p:cNvPr id="2052" name="Picture 4" descr="https://s-media-cache-ak0.pinimg.com/originals/59/4c/13/594c139dfd0f88a99c0e24f676c24d7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7871" y="1577637"/>
            <a:ext cx="4102818" cy="42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Freeform 62"/>
          <p:cNvSpPr/>
          <p:nvPr/>
        </p:nvSpPr>
        <p:spPr>
          <a:xfrm>
            <a:off x="3347371" y="2084327"/>
            <a:ext cx="1506747" cy="1535502"/>
          </a:xfrm>
          <a:custGeom>
            <a:avLst/>
            <a:gdLst>
              <a:gd name="connsiteX0" fmla="*/ 0 w 1506747"/>
              <a:gd name="connsiteY0" fmla="*/ 1535502 h 1535502"/>
              <a:gd name="connsiteX1" fmla="*/ 1270958 w 1506747"/>
              <a:gd name="connsiteY1" fmla="*/ 1293962 h 1535502"/>
              <a:gd name="connsiteX2" fmla="*/ 1506747 w 1506747"/>
              <a:gd name="connsiteY2" fmla="*/ 0 h 1535502"/>
              <a:gd name="connsiteX3" fmla="*/ 1328468 w 1506747"/>
              <a:gd name="connsiteY3" fmla="*/ 17253 h 1535502"/>
              <a:gd name="connsiteX4" fmla="*/ 1075426 w 1506747"/>
              <a:gd name="connsiteY4" fmla="*/ 80513 h 1535502"/>
              <a:gd name="connsiteX5" fmla="*/ 851139 w 1506747"/>
              <a:gd name="connsiteY5" fmla="*/ 178279 h 1535502"/>
              <a:gd name="connsiteX6" fmla="*/ 632603 w 1506747"/>
              <a:gd name="connsiteY6" fmla="*/ 322053 h 1535502"/>
              <a:gd name="connsiteX7" fmla="*/ 431320 w 1506747"/>
              <a:gd name="connsiteY7" fmla="*/ 494581 h 1535502"/>
              <a:gd name="connsiteX8" fmla="*/ 264543 w 1506747"/>
              <a:gd name="connsiteY8" fmla="*/ 701615 h 1535502"/>
              <a:gd name="connsiteX9" fmla="*/ 149524 w 1506747"/>
              <a:gd name="connsiteY9" fmla="*/ 902898 h 1535502"/>
              <a:gd name="connsiteX10" fmla="*/ 63260 w 1506747"/>
              <a:gd name="connsiteY10" fmla="*/ 1150189 h 1535502"/>
              <a:gd name="connsiteX11" fmla="*/ 0 w 1506747"/>
              <a:gd name="connsiteY11" fmla="*/ 1397479 h 1535502"/>
              <a:gd name="connsiteX12" fmla="*/ 0 w 1506747"/>
              <a:gd name="connsiteY12" fmla="*/ 1535502 h 1535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06747" h="1535502">
                <a:moveTo>
                  <a:pt x="0" y="1535502"/>
                </a:moveTo>
                <a:lnTo>
                  <a:pt x="1270958" y="1293962"/>
                </a:lnTo>
                <a:lnTo>
                  <a:pt x="1506747" y="0"/>
                </a:lnTo>
                <a:lnTo>
                  <a:pt x="1328468" y="17253"/>
                </a:lnTo>
                <a:lnTo>
                  <a:pt x="1075426" y="80513"/>
                </a:lnTo>
                <a:lnTo>
                  <a:pt x="851139" y="178279"/>
                </a:lnTo>
                <a:lnTo>
                  <a:pt x="632603" y="322053"/>
                </a:lnTo>
                <a:lnTo>
                  <a:pt x="431320" y="494581"/>
                </a:lnTo>
                <a:lnTo>
                  <a:pt x="264543" y="701615"/>
                </a:lnTo>
                <a:lnTo>
                  <a:pt x="149524" y="902898"/>
                </a:lnTo>
                <a:lnTo>
                  <a:pt x="63260" y="1150189"/>
                </a:lnTo>
                <a:lnTo>
                  <a:pt x="0" y="1397479"/>
                </a:lnTo>
                <a:lnTo>
                  <a:pt x="0" y="153550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48" name="Freeform 2047"/>
          <p:cNvSpPr/>
          <p:nvPr/>
        </p:nvSpPr>
        <p:spPr>
          <a:xfrm>
            <a:off x="5066903" y="2090078"/>
            <a:ext cx="1506747" cy="1518249"/>
          </a:xfrm>
          <a:custGeom>
            <a:avLst/>
            <a:gdLst>
              <a:gd name="connsiteX0" fmla="*/ 0 w 1506747"/>
              <a:gd name="connsiteY0" fmla="*/ 0 h 1518249"/>
              <a:gd name="connsiteX1" fmla="*/ 235788 w 1506747"/>
              <a:gd name="connsiteY1" fmla="*/ 1288211 h 1518249"/>
              <a:gd name="connsiteX2" fmla="*/ 1506747 w 1506747"/>
              <a:gd name="connsiteY2" fmla="*/ 1518249 h 1518249"/>
              <a:gd name="connsiteX3" fmla="*/ 1489494 w 1506747"/>
              <a:gd name="connsiteY3" fmla="*/ 1403230 h 1518249"/>
              <a:gd name="connsiteX4" fmla="*/ 1443486 w 1506747"/>
              <a:gd name="connsiteY4" fmla="*/ 1144438 h 1518249"/>
              <a:gd name="connsiteX5" fmla="*/ 1345720 w 1506747"/>
              <a:gd name="connsiteY5" fmla="*/ 908649 h 1518249"/>
              <a:gd name="connsiteX6" fmla="*/ 1224951 w 1506747"/>
              <a:gd name="connsiteY6" fmla="*/ 684362 h 1518249"/>
              <a:gd name="connsiteX7" fmla="*/ 1052422 w 1506747"/>
              <a:gd name="connsiteY7" fmla="*/ 471577 h 1518249"/>
              <a:gd name="connsiteX8" fmla="*/ 862641 w 1506747"/>
              <a:gd name="connsiteY8" fmla="*/ 304800 h 1518249"/>
              <a:gd name="connsiteX9" fmla="*/ 661358 w 1506747"/>
              <a:gd name="connsiteY9" fmla="*/ 178279 h 1518249"/>
              <a:gd name="connsiteX10" fmla="*/ 396815 w 1506747"/>
              <a:gd name="connsiteY10" fmla="*/ 69011 h 1518249"/>
              <a:gd name="connsiteX11" fmla="*/ 155275 w 1506747"/>
              <a:gd name="connsiteY11" fmla="*/ 5751 h 1518249"/>
              <a:gd name="connsiteX12" fmla="*/ 0 w 1506747"/>
              <a:gd name="connsiteY12" fmla="*/ 0 h 151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06747" h="1518249">
                <a:moveTo>
                  <a:pt x="0" y="0"/>
                </a:moveTo>
                <a:lnTo>
                  <a:pt x="235788" y="1288211"/>
                </a:lnTo>
                <a:lnTo>
                  <a:pt x="1506747" y="1518249"/>
                </a:lnTo>
                <a:lnTo>
                  <a:pt x="1489494" y="1403230"/>
                </a:lnTo>
                <a:lnTo>
                  <a:pt x="1443486" y="1144438"/>
                </a:lnTo>
                <a:lnTo>
                  <a:pt x="1345720" y="908649"/>
                </a:lnTo>
                <a:lnTo>
                  <a:pt x="1224951" y="684362"/>
                </a:lnTo>
                <a:lnTo>
                  <a:pt x="1052422" y="471577"/>
                </a:lnTo>
                <a:lnTo>
                  <a:pt x="862641" y="304800"/>
                </a:lnTo>
                <a:lnTo>
                  <a:pt x="661358" y="178279"/>
                </a:lnTo>
                <a:lnTo>
                  <a:pt x="396815" y="69011"/>
                </a:lnTo>
                <a:lnTo>
                  <a:pt x="155275" y="575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49" name="Freeform 2048"/>
          <p:cNvSpPr/>
          <p:nvPr/>
        </p:nvSpPr>
        <p:spPr>
          <a:xfrm>
            <a:off x="5066903" y="3798108"/>
            <a:ext cx="1524000" cy="1535502"/>
          </a:xfrm>
          <a:custGeom>
            <a:avLst/>
            <a:gdLst>
              <a:gd name="connsiteX0" fmla="*/ 1524000 w 1524000"/>
              <a:gd name="connsiteY0" fmla="*/ 0 h 1535502"/>
              <a:gd name="connsiteX1" fmla="*/ 247290 w 1524000"/>
              <a:gd name="connsiteY1" fmla="*/ 247291 h 1535502"/>
              <a:gd name="connsiteX2" fmla="*/ 0 w 1524000"/>
              <a:gd name="connsiteY2" fmla="*/ 1535502 h 1535502"/>
              <a:gd name="connsiteX3" fmla="*/ 195532 w 1524000"/>
              <a:gd name="connsiteY3" fmla="*/ 1529751 h 1535502"/>
              <a:gd name="connsiteX4" fmla="*/ 448573 w 1524000"/>
              <a:gd name="connsiteY4" fmla="*/ 1472241 h 1535502"/>
              <a:gd name="connsiteX5" fmla="*/ 672860 w 1524000"/>
              <a:gd name="connsiteY5" fmla="*/ 1368725 h 1535502"/>
              <a:gd name="connsiteX6" fmla="*/ 897147 w 1524000"/>
              <a:gd name="connsiteY6" fmla="*/ 1236453 h 1535502"/>
              <a:gd name="connsiteX7" fmla="*/ 1081177 w 1524000"/>
              <a:gd name="connsiteY7" fmla="*/ 1058174 h 1535502"/>
              <a:gd name="connsiteX8" fmla="*/ 1259456 w 1524000"/>
              <a:gd name="connsiteY8" fmla="*/ 851140 h 1535502"/>
              <a:gd name="connsiteX9" fmla="*/ 1362973 w 1524000"/>
              <a:gd name="connsiteY9" fmla="*/ 655608 h 1535502"/>
              <a:gd name="connsiteX10" fmla="*/ 1466490 w 1524000"/>
              <a:gd name="connsiteY10" fmla="*/ 396815 h 1535502"/>
              <a:gd name="connsiteX11" fmla="*/ 1512498 w 1524000"/>
              <a:gd name="connsiteY11" fmla="*/ 149525 h 1535502"/>
              <a:gd name="connsiteX12" fmla="*/ 1524000 w 1524000"/>
              <a:gd name="connsiteY12" fmla="*/ 0 h 1535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24000" h="1535502">
                <a:moveTo>
                  <a:pt x="1524000" y="0"/>
                </a:moveTo>
                <a:lnTo>
                  <a:pt x="247290" y="247291"/>
                </a:lnTo>
                <a:lnTo>
                  <a:pt x="0" y="1535502"/>
                </a:lnTo>
                <a:lnTo>
                  <a:pt x="195532" y="1529751"/>
                </a:lnTo>
                <a:lnTo>
                  <a:pt x="448573" y="1472241"/>
                </a:lnTo>
                <a:lnTo>
                  <a:pt x="672860" y="1368725"/>
                </a:lnTo>
                <a:lnTo>
                  <a:pt x="897147" y="1236453"/>
                </a:lnTo>
                <a:lnTo>
                  <a:pt x="1081177" y="1058174"/>
                </a:lnTo>
                <a:lnTo>
                  <a:pt x="1259456" y="851140"/>
                </a:lnTo>
                <a:lnTo>
                  <a:pt x="1362973" y="655608"/>
                </a:lnTo>
                <a:lnTo>
                  <a:pt x="1466490" y="396815"/>
                </a:lnTo>
                <a:lnTo>
                  <a:pt x="1512498" y="149525"/>
                </a:lnTo>
                <a:lnTo>
                  <a:pt x="152400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1" name="Freeform 2050"/>
          <p:cNvSpPr/>
          <p:nvPr/>
        </p:nvSpPr>
        <p:spPr>
          <a:xfrm>
            <a:off x="3370374" y="3821112"/>
            <a:ext cx="1506748" cy="1529751"/>
          </a:xfrm>
          <a:custGeom>
            <a:avLst/>
            <a:gdLst>
              <a:gd name="connsiteX0" fmla="*/ 0 w 1506748"/>
              <a:gd name="connsiteY0" fmla="*/ 0 h 1529751"/>
              <a:gd name="connsiteX1" fmla="*/ 1253706 w 1506748"/>
              <a:gd name="connsiteY1" fmla="*/ 241539 h 1529751"/>
              <a:gd name="connsiteX2" fmla="*/ 1506748 w 1506748"/>
              <a:gd name="connsiteY2" fmla="*/ 1529751 h 1529751"/>
              <a:gd name="connsiteX3" fmla="*/ 1345721 w 1506748"/>
              <a:gd name="connsiteY3" fmla="*/ 1512498 h 1529751"/>
              <a:gd name="connsiteX4" fmla="*/ 1104181 w 1506748"/>
              <a:gd name="connsiteY4" fmla="*/ 1454988 h 1529751"/>
              <a:gd name="connsiteX5" fmla="*/ 851140 w 1506748"/>
              <a:gd name="connsiteY5" fmla="*/ 1345721 h 1529751"/>
              <a:gd name="connsiteX6" fmla="*/ 644106 w 1506748"/>
              <a:gd name="connsiteY6" fmla="*/ 1219200 h 1529751"/>
              <a:gd name="connsiteX7" fmla="*/ 442823 w 1506748"/>
              <a:gd name="connsiteY7" fmla="*/ 1058173 h 1529751"/>
              <a:gd name="connsiteX8" fmla="*/ 287548 w 1506748"/>
              <a:gd name="connsiteY8" fmla="*/ 833887 h 1529751"/>
              <a:gd name="connsiteX9" fmla="*/ 143774 w 1506748"/>
              <a:gd name="connsiteY9" fmla="*/ 615351 h 1529751"/>
              <a:gd name="connsiteX10" fmla="*/ 57510 w 1506748"/>
              <a:gd name="connsiteY10" fmla="*/ 379562 h 1529751"/>
              <a:gd name="connsiteX11" fmla="*/ 17253 w 1506748"/>
              <a:gd name="connsiteY11" fmla="*/ 126521 h 1529751"/>
              <a:gd name="connsiteX12" fmla="*/ 0 w 1506748"/>
              <a:gd name="connsiteY12" fmla="*/ 0 h 1529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06748" h="1529751">
                <a:moveTo>
                  <a:pt x="0" y="0"/>
                </a:moveTo>
                <a:lnTo>
                  <a:pt x="1253706" y="241539"/>
                </a:lnTo>
                <a:lnTo>
                  <a:pt x="1506748" y="1529751"/>
                </a:lnTo>
                <a:lnTo>
                  <a:pt x="1345721" y="1512498"/>
                </a:lnTo>
                <a:lnTo>
                  <a:pt x="1104181" y="1454988"/>
                </a:lnTo>
                <a:lnTo>
                  <a:pt x="851140" y="1345721"/>
                </a:lnTo>
                <a:lnTo>
                  <a:pt x="644106" y="1219200"/>
                </a:lnTo>
                <a:lnTo>
                  <a:pt x="442823" y="1058173"/>
                </a:lnTo>
                <a:lnTo>
                  <a:pt x="287548" y="833887"/>
                </a:lnTo>
                <a:lnTo>
                  <a:pt x="143774" y="615351"/>
                </a:lnTo>
                <a:lnTo>
                  <a:pt x="57510" y="379562"/>
                </a:lnTo>
                <a:lnTo>
                  <a:pt x="17253" y="12652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4748602" y="1142307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6946404" y="3462107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b="1" i="1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2479049" y="3489637"/>
            <a:ext cx="455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Times New Roman" panose="02020603050405020304" pitchFamily="18" charset="0"/>
              </a:rPr>
              <a:t>W</a:t>
            </a: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4799402" y="5867597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55" name="Text Box 57"/>
          <p:cNvSpPr txBox="1">
            <a:spLocks noChangeArrowheads="1"/>
          </p:cNvSpPr>
          <p:nvPr/>
        </p:nvSpPr>
        <p:spPr bwMode="auto">
          <a:xfrm>
            <a:off x="6336805" y="1936520"/>
            <a:ext cx="60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Times New Roman" panose="02020603050405020304" pitchFamily="18" charset="0"/>
              </a:rPr>
              <a:t>NE</a:t>
            </a:r>
          </a:p>
        </p:txBody>
      </p:sp>
      <p:sp>
        <p:nvSpPr>
          <p:cNvPr id="56" name="Text Box 58"/>
          <p:cNvSpPr txBox="1">
            <a:spLocks noChangeArrowheads="1"/>
          </p:cNvSpPr>
          <p:nvPr/>
        </p:nvSpPr>
        <p:spPr bwMode="auto">
          <a:xfrm>
            <a:off x="6336805" y="498452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>
                <a:latin typeface="Times New Roman" panose="02020603050405020304" pitchFamily="18" charset="0"/>
              </a:rPr>
              <a:t>SE</a:t>
            </a:r>
          </a:p>
        </p:txBody>
      </p:sp>
      <p:sp>
        <p:nvSpPr>
          <p:cNvPr id="57" name="Text Box 59"/>
          <p:cNvSpPr txBox="1">
            <a:spLocks noChangeArrowheads="1"/>
          </p:cNvSpPr>
          <p:nvPr/>
        </p:nvSpPr>
        <p:spPr bwMode="auto">
          <a:xfrm>
            <a:off x="3136405" y="4984520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>
                <a:latin typeface="Times New Roman" panose="02020603050405020304" pitchFamily="18" charset="0"/>
              </a:rPr>
              <a:t>SW</a:t>
            </a:r>
          </a:p>
        </p:txBody>
      </p:sp>
      <p:sp>
        <p:nvSpPr>
          <p:cNvPr id="58" name="Text Box 60"/>
          <p:cNvSpPr txBox="1">
            <a:spLocks noChangeArrowheads="1"/>
          </p:cNvSpPr>
          <p:nvPr/>
        </p:nvSpPr>
        <p:spPr bwMode="auto">
          <a:xfrm>
            <a:off x="3060205" y="1936520"/>
            <a:ext cx="676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Times New Roman" panose="02020603050405020304" pitchFamily="18" charset="0"/>
              </a:rPr>
              <a:t>NW</a:t>
            </a:r>
          </a:p>
        </p:txBody>
      </p:sp>
      <p:sp>
        <p:nvSpPr>
          <p:cNvPr id="59" name="Text Box 62"/>
          <p:cNvSpPr txBox="1">
            <a:spLocks noChangeArrowheads="1"/>
          </p:cNvSpPr>
          <p:nvPr/>
        </p:nvSpPr>
        <p:spPr bwMode="auto">
          <a:xfrm>
            <a:off x="6590903" y="1126453"/>
            <a:ext cx="2414381" cy="83099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45° between North and east</a:t>
            </a:r>
          </a:p>
        </p:txBody>
      </p:sp>
      <p:sp>
        <p:nvSpPr>
          <p:cNvPr id="60" name="Text Box 64"/>
          <p:cNvSpPr txBox="1">
            <a:spLocks noChangeArrowheads="1"/>
          </p:cNvSpPr>
          <p:nvPr/>
        </p:nvSpPr>
        <p:spPr bwMode="auto">
          <a:xfrm>
            <a:off x="6563728" y="5411949"/>
            <a:ext cx="2393998" cy="83099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45° between south and east</a:t>
            </a:r>
          </a:p>
        </p:txBody>
      </p:sp>
      <p:sp>
        <p:nvSpPr>
          <p:cNvPr id="61" name="Text Box 66"/>
          <p:cNvSpPr txBox="1">
            <a:spLocks noChangeArrowheads="1"/>
          </p:cNvSpPr>
          <p:nvPr/>
        </p:nvSpPr>
        <p:spPr bwMode="auto">
          <a:xfrm>
            <a:off x="662100" y="5452099"/>
            <a:ext cx="2907692" cy="83099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45° between south and west</a:t>
            </a:r>
          </a:p>
        </p:txBody>
      </p:sp>
      <p:sp>
        <p:nvSpPr>
          <p:cNvPr id="62" name="Text Box 68"/>
          <p:cNvSpPr txBox="1">
            <a:spLocks noChangeArrowheads="1"/>
          </p:cNvSpPr>
          <p:nvPr/>
        </p:nvSpPr>
        <p:spPr bwMode="auto">
          <a:xfrm>
            <a:off x="497434" y="1138740"/>
            <a:ext cx="3026139" cy="83099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45° between north and west</a:t>
            </a:r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FBBA29F4-B5A1-46F5-BFB0-E7629B4F6E1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B4BF7BEC-F5DD-45C3-B2B9-6CAEA5ED6DA4}"/>
              </a:ext>
            </a:extLst>
          </p:cNvPr>
          <p:cNvSpPr/>
          <p:nvPr/>
        </p:nvSpPr>
        <p:spPr>
          <a:xfrm>
            <a:off x="761999" y="6545178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23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2048" grpId="0" animBg="1"/>
      <p:bldP spid="2049" grpId="0" animBg="1"/>
      <p:bldP spid="2051" grpId="0" animBg="1"/>
      <p:bldP spid="28" grpId="0" autoUpdateAnimBg="0"/>
      <p:bldP spid="29" grpId="0" autoUpdateAnimBg="0"/>
      <p:bldP spid="30" grpId="0" autoUpdateAnimBg="0"/>
      <p:bldP spid="31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nimBg="1" autoUpdateAnimBg="0"/>
      <p:bldP spid="60" grpId="0" animBg="1" autoUpdateAnimBg="0"/>
      <p:bldP spid="61" grpId="0" animBg="1" autoUpdateAnimBg="0"/>
      <p:bldP spid="62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www.educationsupplies.co.uk/media/catalog/product/cache/4/image/1800x/040ec09b1e35df139433887a97daa66f/01207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541659" y="2378282"/>
            <a:ext cx="41148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457960" y="163311"/>
            <a:ext cx="7772400" cy="609600"/>
          </a:xfrm>
          <a:prstGeom prst="rect">
            <a:avLst/>
          </a:prstGeom>
          <a:noFill/>
        </p:spPr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 sz="3200" dirty="0"/>
              <a:t>Compass points</a:t>
            </a:r>
          </a:p>
        </p:txBody>
      </p:sp>
      <p:sp>
        <p:nvSpPr>
          <p:cNvPr id="4" name="Line 28"/>
          <p:cNvSpPr>
            <a:spLocks noChangeShapeType="1"/>
          </p:cNvSpPr>
          <p:nvPr/>
        </p:nvSpPr>
        <p:spPr bwMode="auto">
          <a:xfrm>
            <a:off x="4808359" y="4433877"/>
            <a:ext cx="3581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" name="Line 29"/>
          <p:cNvSpPr>
            <a:spLocks noChangeShapeType="1"/>
          </p:cNvSpPr>
          <p:nvPr/>
        </p:nvSpPr>
        <p:spPr bwMode="auto">
          <a:xfrm rot="5400000">
            <a:off x="4808359" y="4433877"/>
            <a:ext cx="3581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Text Box 30"/>
          <p:cNvSpPr txBox="1">
            <a:spLocks noChangeArrowheads="1"/>
          </p:cNvSpPr>
          <p:nvPr/>
        </p:nvSpPr>
        <p:spPr bwMode="auto">
          <a:xfrm>
            <a:off x="6397447" y="2144702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7" name="Text Box 31"/>
          <p:cNvSpPr txBox="1">
            <a:spLocks noChangeArrowheads="1"/>
          </p:cNvSpPr>
          <p:nvPr/>
        </p:nvSpPr>
        <p:spPr bwMode="auto">
          <a:xfrm>
            <a:off x="8504059" y="4203689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b="1" i="1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8" name="Text Box 32"/>
          <p:cNvSpPr txBox="1">
            <a:spLocks noChangeArrowheads="1"/>
          </p:cNvSpPr>
          <p:nvPr/>
        </p:nvSpPr>
        <p:spPr bwMode="auto">
          <a:xfrm>
            <a:off x="4236860" y="4205277"/>
            <a:ext cx="455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Times New Roman" panose="02020603050405020304" pitchFamily="18" charset="0"/>
              </a:rPr>
              <a:t>W</a:t>
            </a:r>
          </a:p>
        </p:txBody>
      </p:sp>
      <p:sp>
        <p:nvSpPr>
          <p:cNvPr id="9" name="Text Box 33"/>
          <p:cNvSpPr txBox="1">
            <a:spLocks noChangeArrowheads="1"/>
          </p:cNvSpPr>
          <p:nvPr/>
        </p:nvSpPr>
        <p:spPr bwMode="auto">
          <a:xfrm>
            <a:off x="6422847" y="6335702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10" name="Text Box 68"/>
          <p:cNvSpPr txBox="1">
            <a:spLocks noChangeArrowheads="1"/>
          </p:cNvSpPr>
          <p:nvPr/>
        </p:nvSpPr>
        <p:spPr bwMode="auto">
          <a:xfrm>
            <a:off x="615034" y="1911637"/>
            <a:ext cx="1421566" cy="46166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N 35° E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28284" y="2567285"/>
            <a:ext cx="45520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Which means </a:t>
            </a:r>
            <a:r>
              <a:rPr lang="en-GB" altLang="en-US" dirty="0">
                <a:solidFill>
                  <a:srgbClr val="FF6600"/>
                </a:solidFill>
              </a:rPr>
              <a:t>35° east of </a:t>
            </a:r>
            <a:r>
              <a:rPr lang="en-GB" altLang="en-US" dirty="0"/>
              <a:t>North</a:t>
            </a:r>
          </a:p>
        </p:txBody>
      </p:sp>
      <p:sp>
        <p:nvSpPr>
          <p:cNvPr id="12" name="Oval 5"/>
          <p:cNvSpPr>
            <a:spLocks noChangeArrowheads="1"/>
          </p:cNvSpPr>
          <p:nvPr/>
        </p:nvSpPr>
        <p:spPr bwMode="auto">
          <a:xfrm>
            <a:off x="7723152" y="2759470"/>
            <a:ext cx="91440" cy="9144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Pie 14"/>
          <p:cNvSpPr/>
          <p:nvPr/>
        </p:nvSpPr>
        <p:spPr>
          <a:xfrm>
            <a:off x="6154983" y="3998971"/>
            <a:ext cx="927702" cy="792438"/>
          </a:xfrm>
          <a:prstGeom prst="pie">
            <a:avLst>
              <a:gd name="adj1" fmla="val 16257711"/>
              <a:gd name="adj2" fmla="val 18334710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Text Box 68"/>
          <p:cNvSpPr txBox="1">
            <a:spLocks noChangeArrowheads="1"/>
          </p:cNvSpPr>
          <p:nvPr/>
        </p:nvSpPr>
        <p:spPr bwMode="auto">
          <a:xfrm>
            <a:off x="7595617" y="1616521"/>
            <a:ext cx="1421566" cy="46166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N 35° E</a:t>
            </a:r>
          </a:p>
        </p:txBody>
      </p:sp>
      <p:sp>
        <p:nvSpPr>
          <p:cNvPr id="17" name="Text Box 68"/>
          <p:cNvSpPr txBox="1">
            <a:spLocks noChangeArrowheads="1"/>
          </p:cNvSpPr>
          <p:nvPr/>
        </p:nvSpPr>
        <p:spPr bwMode="auto">
          <a:xfrm>
            <a:off x="6526589" y="3558426"/>
            <a:ext cx="69842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35°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57960" y="1027967"/>
            <a:ext cx="825801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When using </a:t>
            </a:r>
            <a:r>
              <a:rPr lang="en-GB" altLang="en-US" b="1" dirty="0">
                <a:solidFill>
                  <a:srgbClr val="FF6600"/>
                </a:solidFill>
              </a:rPr>
              <a:t>Compass points</a:t>
            </a:r>
            <a:r>
              <a:rPr lang="en-GB" altLang="en-US" dirty="0"/>
              <a:t> for direction, you will see notation such as.</a:t>
            </a: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V="1">
            <a:off x="6622430" y="2144702"/>
            <a:ext cx="1607424" cy="2287587"/>
          </a:xfrm>
          <a:prstGeom prst="line">
            <a:avLst/>
          </a:prstGeom>
          <a:noFill/>
          <a:ln w="44450">
            <a:solidFill>
              <a:schemeClr val="accent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3" name="Picture 13" descr="rule0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49" t="76649" r="67317" b="1459"/>
          <a:stretch>
            <a:fillRect/>
          </a:stretch>
        </p:blipFill>
        <p:spPr bwMode="auto">
          <a:xfrm rot="2117538">
            <a:off x="7284400" y="2010589"/>
            <a:ext cx="740629" cy="3107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0">
            <a:hlinkClick r:id="rId4"/>
            <a:extLst>
              <a:ext uri="{FF2B5EF4-FFF2-40B4-BE49-F238E27FC236}">
                <a16:creationId xmlns:a16="http://schemas.microsoft.com/office/drawing/2014/main" id="{C2B9B59A-A86F-4D46-B921-1366988A009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4"/>
            <a:extLst>
              <a:ext uri="{FF2B5EF4-FFF2-40B4-BE49-F238E27FC236}">
                <a16:creationId xmlns:a16="http://schemas.microsoft.com/office/drawing/2014/main" id="{57126073-C1D2-42A4-A1E4-294E6DA57546}"/>
              </a:ext>
            </a:extLst>
          </p:cNvPr>
          <p:cNvSpPr/>
          <p:nvPr/>
        </p:nvSpPr>
        <p:spPr>
          <a:xfrm>
            <a:off x="761999" y="6545178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021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  <p:bldP spid="11" grpId="0"/>
      <p:bldP spid="12" grpId="0" animBg="1"/>
      <p:bldP spid="15" grpId="0" animBg="1"/>
      <p:bldP spid="16" grpId="0" animBg="1" autoUpdateAnimBg="0"/>
      <p:bldP spid="17" grpId="0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 descr="https://www.educationsupplies.co.uk/media/catalog/product/cache/4/image/1800x/040ec09b1e35df139433887a97daa66f/01207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5843" y="2336908"/>
            <a:ext cx="41148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308373" y="129546"/>
            <a:ext cx="7772400" cy="609600"/>
          </a:xfrm>
          <a:prstGeom prst="rect">
            <a:avLst/>
          </a:prstGeom>
          <a:noFill/>
        </p:spPr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dirty="0"/>
              <a:t>Compass points</a:t>
            </a:r>
          </a:p>
        </p:txBody>
      </p:sp>
      <p:sp>
        <p:nvSpPr>
          <p:cNvPr id="4" name="Line 28"/>
          <p:cNvSpPr>
            <a:spLocks noChangeShapeType="1"/>
          </p:cNvSpPr>
          <p:nvPr/>
        </p:nvSpPr>
        <p:spPr bwMode="auto">
          <a:xfrm>
            <a:off x="5074932" y="4395896"/>
            <a:ext cx="3581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" name="Line 29"/>
          <p:cNvSpPr>
            <a:spLocks noChangeShapeType="1"/>
          </p:cNvSpPr>
          <p:nvPr/>
        </p:nvSpPr>
        <p:spPr bwMode="auto">
          <a:xfrm rot="5400000">
            <a:off x="5074932" y="4395896"/>
            <a:ext cx="3581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Text Box 30"/>
          <p:cNvSpPr txBox="1">
            <a:spLocks noChangeArrowheads="1"/>
          </p:cNvSpPr>
          <p:nvPr/>
        </p:nvSpPr>
        <p:spPr bwMode="auto">
          <a:xfrm>
            <a:off x="7678218" y="2045546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7" name="Text Box 31"/>
          <p:cNvSpPr txBox="1">
            <a:spLocks noChangeArrowheads="1"/>
          </p:cNvSpPr>
          <p:nvPr/>
        </p:nvSpPr>
        <p:spPr bwMode="auto">
          <a:xfrm>
            <a:off x="8770632" y="4165708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b="1" i="1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8" name="Text Box 32"/>
          <p:cNvSpPr txBox="1">
            <a:spLocks noChangeArrowheads="1"/>
          </p:cNvSpPr>
          <p:nvPr/>
        </p:nvSpPr>
        <p:spPr bwMode="auto">
          <a:xfrm>
            <a:off x="4503433" y="4167296"/>
            <a:ext cx="455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Times New Roman" panose="02020603050405020304" pitchFamily="18" charset="0"/>
              </a:rPr>
              <a:t>W</a:t>
            </a:r>
          </a:p>
        </p:txBody>
      </p:sp>
      <p:sp>
        <p:nvSpPr>
          <p:cNvPr id="9" name="Text Box 33"/>
          <p:cNvSpPr txBox="1">
            <a:spLocks noChangeArrowheads="1"/>
          </p:cNvSpPr>
          <p:nvPr/>
        </p:nvSpPr>
        <p:spPr bwMode="auto">
          <a:xfrm>
            <a:off x="6689420" y="6297721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10" name="Text Box 68"/>
          <p:cNvSpPr txBox="1">
            <a:spLocks noChangeArrowheads="1"/>
          </p:cNvSpPr>
          <p:nvPr/>
        </p:nvSpPr>
        <p:spPr bwMode="auto">
          <a:xfrm>
            <a:off x="602756" y="1971231"/>
            <a:ext cx="1421566" cy="46166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W 25° S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602756" y="2718580"/>
            <a:ext cx="45520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Which means </a:t>
            </a:r>
            <a:r>
              <a:rPr lang="en-GB" altLang="en-US" dirty="0">
                <a:solidFill>
                  <a:srgbClr val="FF6600"/>
                </a:solidFill>
              </a:rPr>
              <a:t>25° south of </a:t>
            </a:r>
            <a:r>
              <a:rPr lang="en-GB" altLang="en-US" dirty="0"/>
              <a:t>west</a:t>
            </a:r>
          </a:p>
        </p:txBody>
      </p:sp>
      <p:sp>
        <p:nvSpPr>
          <p:cNvPr id="12" name="Oval 5"/>
          <p:cNvSpPr>
            <a:spLocks noChangeArrowheads="1"/>
          </p:cNvSpPr>
          <p:nvPr/>
        </p:nvSpPr>
        <p:spPr bwMode="auto">
          <a:xfrm>
            <a:off x="4980340" y="5197605"/>
            <a:ext cx="91440" cy="9144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Pie 14"/>
          <p:cNvSpPr/>
          <p:nvPr/>
        </p:nvSpPr>
        <p:spPr>
          <a:xfrm rot="14133212">
            <a:off x="6346349" y="4025429"/>
            <a:ext cx="854441" cy="808123"/>
          </a:xfrm>
          <a:prstGeom prst="pie">
            <a:avLst>
              <a:gd name="adj1" fmla="val 16799746"/>
              <a:gd name="adj2" fmla="val 18334710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Text Box 68"/>
          <p:cNvSpPr txBox="1">
            <a:spLocks noChangeArrowheads="1"/>
          </p:cNvSpPr>
          <p:nvPr/>
        </p:nvSpPr>
        <p:spPr bwMode="auto">
          <a:xfrm>
            <a:off x="2944051" y="5506026"/>
            <a:ext cx="1421566" cy="46166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W 25° S</a:t>
            </a:r>
          </a:p>
        </p:txBody>
      </p:sp>
      <p:sp>
        <p:nvSpPr>
          <p:cNvPr id="17" name="Text Box 68"/>
          <p:cNvSpPr txBox="1">
            <a:spLocks noChangeArrowheads="1"/>
          </p:cNvSpPr>
          <p:nvPr/>
        </p:nvSpPr>
        <p:spPr bwMode="auto">
          <a:xfrm>
            <a:off x="5458074" y="4399551"/>
            <a:ext cx="69842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25°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45682" y="1087561"/>
            <a:ext cx="815594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When using </a:t>
            </a:r>
            <a:r>
              <a:rPr lang="en-GB" altLang="en-US" b="1" dirty="0">
                <a:solidFill>
                  <a:srgbClr val="FF6600"/>
                </a:solidFill>
              </a:rPr>
              <a:t>Compass points</a:t>
            </a:r>
            <a:r>
              <a:rPr lang="en-GB" altLang="en-US" dirty="0"/>
              <a:t> for direction, you will see notation such as.</a:t>
            </a: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4485466" y="4430106"/>
            <a:ext cx="2358185" cy="1075920"/>
          </a:xfrm>
          <a:prstGeom prst="line">
            <a:avLst/>
          </a:prstGeom>
          <a:noFill/>
          <a:ln w="44450">
            <a:solidFill>
              <a:schemeClr val="accent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3" name="Picture 13" descr="rule0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49" t="76649" r="67317" b="1459"/>
          <a:stretch>
            <a:fillRect/>
          </a:stretch>
        </p:blipFill>
        <p:spPr bwMode="auto">
          <a:xfrm rot="14711137">
            <a:off x="5132817" y="3105103"/>
            <a:ext cx="740629" cy="3107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>
            <a:hlinkClick r:id="rId4"/>
            <a:extLst>
              <a:ext uri="{FF2B5EF4-FFF2-40B4-BE49-F238E27FC236}">
                <a16:creationId xmlns:a16="http://schemas.microsoft.com/office/drawing/2014/main" id="{04845727-BEE0-43E0-B929-FF77968C32E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4"/>
            <a:extLst>
              <a:ext uri="{FF2B5EF4-FFF2-40B4-BE49-F238E27FC236}">
                <a16:creationId xmlns:a16="http://schemas.microsoft.com/office/drawing/2014/main" id="{1B8B02E4-604B-4D31-A5D2-82975F89BE29}"/>
              </a:ext>
            </a:extLst>
          </p:cNvPr>
          <p:cNvSpPr/>
          <p:nvPr/>
        </p:nvSpPr>
        <p:spPr>
          <a:xfrm>
            <a:off x="761999" y="6545178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135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  <p:bldP spid="11" grpId="0"/>
      <p:bldP spid="12" grpId="0" animBg="1"/>
      <p:bldP spid="15" grpId="0" animBg="1"/>
      <p:bldP spid="16" grpId="0" animBg="1" autoUpdateAnimBg="0"/>
      <p:bldP spid="17" grpId="0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609599" y="164677"/>
            <a:ext cx="7772400" cy="609600"/>
          </a:xfrm>
          <a:prstGeom prst="rect">
            <a:avLst/>
          </a:prstGeom>
          <a:noFill/>
        </p:spPr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 sz="3200" dirty="0"/>
              <a:t>Bearings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822325" y="1231477"/>
            <a:ext cx="7554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6600"/>
                </a:solidFill>
              </a:rPr>
              <a:t>Bearings</a:t>
            </a:r>
            <a:r>
              <a:rPr lang="en-GB" altLang="en-US" dirty="0"/>
              <a:t> are a measure of direction taken from North.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822325" y="1772816"/>
            <a:ext cx="83216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If you were travelling North you would be travelling on a bearing of 000°.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822324" y="2679278"/>
            <a:ext cx="8153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If you were travelling from the point P in the direction shown by the arrow then you would be travelling on a bearing of </a:t>
            </a:r>
            <a:r>
              <a:rPr lang="en-GB" altLang="en-US">
                <a:solidFill>
                  <a:schemeClr val="bg1"/>
                </a:solidFill>
              </a:rPr>
              <a:t>000°.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822324" y="2679278"/>
            <a:ext cx="8153400" cy="120032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If you were travelling from the point P in the direction shown by the arrow then you would be travelling on a bearing of </a:t>
            </a:r>
            <a:r>
              <a:rPr lang="en-GB" altLang="en-US" b="1">
                <a:solidFill>
                  <a:srgbClr val="FF6600"/>
                </a:solidFill>
              </a:rPr>
              <a:t>075°.</a:t>
            </a:r>
          </a:p>
        </p:txBody>
      </p: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1524000" y="3974677"/>
            <a:ext cx="404813" cy="1524000"/>
            <a:chOff x="672" y="2496"/>
            <a:chExt cx="255" cy="960"/>
          </a:xfrm>
        </p:grpSpPr>
        <p:sp>
          <p:nvSpPr>
            <p:cNvPr id="8" name="Line 10"/>
            <p:cNvSpPr>
              <a:spLocks noChangeShapeType="1"/>
            </p:cNvSpPr>
            <p:nvPr/>
          </p:nvSpPr>
          <p:spPr bwMode="auto">
            <a:xfrm flipV="1">
              <a:off x="778" y="2784"/>
              <a:ext cx="0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 Box 11"/>
            <p:cNvSpPr txBox="1">
              <a:spLocks noChangeArrowheads="1"/>
            </p:cNvSpPr>
            <p:nvPr/>
          </p:nvSpPr>
          <p:spPr bwMode="auto">
            <a:xfrm>
              <a:off x="672" y="2496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N</a:t>
              </a:r>
            </a:p>
          </p:txBody>
        </p:sp>
      </p:grpSp>
      <p:sp>
        <p:nvSpPr>
          <p:cNvPr id="10" name="Line 12"/>
          <p:cNvSpPr>
            <a:spLocks noChangeShapeType="1"/>
          </p:cNvSpPr>
          <p:nvPr/>
        </p:nvSpPr>
        <p:spPr bwMode="auto">
          <a:xfrm rot="4500000" flipV="1">
            <a:off x="2540000" y="4401715"/>
            <a:ext cx="0" cy="1755775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1" name="Group 13"/>
          <p:cNvGrpSpPr>
            <a:grpSpLocks/>
          </p:cNvGrpSpPr>
          <p:nvPr/>
        </p:nvGrpSpPr>
        <p:grpSpPr bwMode="auto">
          <a:xfrm>
            <a:off x="1681162" y="4735090"/>
            <a:ext cx="793750" cy="768350"/>
            <a:chOff x="771" y="2975"/>
            <a:chExt cx="500" cy="484"/>
          </a:xfrm>
        </p:grpSpPr>
        <p:sp>
          <p:nvSpPr>
            <p:cNvPr id="12" name="Arc 14"/>
            <p:cNvSpPr>
              <a:spLocks/>
            </p:cNvSpPr>
            <p:nvPr/>
          </p:nvSpPr>
          <p:spPr bwMode="auto">
            <a:xfrm>
              <a:off x="771" y="3267"/>
              <a:ext cx="197" cy="192"/>
            </a:xfrm>
            <a:custGeom>
              <a:avLst/>
              <a:gdLst>
                <a:gd name="T0" fmla="*/ 0 w 22157"/>
                <a:gd name="T1" fmla="*/ 0 h 21600"/>
                <a:gd name="T2" fmla="*/ 197 w 22157"/>
                <a:gd name="T3" fmla="*/ 141 h 21600"/>
                <a:gd name="T4" fmla="*/ 12 w 22157"/>
                <a:gd name="T5" fmla="*/ 192 h 21600"/>
                <a:gd name="T6" fmla="*/ 0 60000 65536"/>
                <a:gd name="T7" fmla="*/ 0 60000 65536"/>
                <a:gd name="T8" fmla="*/ 0 60000 65536"/>
                <a:gd name="T9" fmla="*/ 0 w 22157"/>
                <a:gd name="T10" fmla="*/ 0 h 21600"/>
                <a:gd name="T11" fmla="*/ 22157 w 2215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157" h="21600" fill="none" extrusionOk="0">
                  <a:moveTo>
                    <a:pt x="-1" y="40"/>
                  </a:moveTo>
                  <a:cubicBezTo>
                    <a:pt x="442" y="13"/>
                    <a:pt x="885" y="-1"/>
                    <a:pt x="1328" y="0"/>
                  </a:cubicBezTo>
                  <a:cubicBezTo>
                    <a:pt x="11055" y="0"/>
                    <a:pt x="19582" y="6501"/>
                    <a:pt x="22157" y="15881"/>
                  </a:cubicBezTo>
                </a:path>
                <a:path w="22157" h="21600" stroke="0" extrusionOk="0">
                  <a:moveTo>
                    <a:pt x="-1" y="40"/>
                  </a:moveTo>
                  <a:cubicBezTo>
                    <a:pt x="442" y="13"/>
                    <a:pt x="885" y="-1"/>
                    <a:pt x="1328" y="0"/>
                  </a:cubicBezTo>
                  <a:cubicBezTo>
                    <a:pt x="11055" y="0"/>
                    <a:pt x="19582" y="6501"/>
                    <a:pt x="22157" y="15881"/>
                  </a:cubicBezTo>
                  <a:lnTo>
                    <a:pt x="1328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" name="Text Box 15"/>
            <p:cNvSpPr txBox="1">
              <a:spLocks noChangeArrowheads="1"/>
            </p:cNvSpPr>
            <p:nvPr/>
          </p:nvSpPr>
          <p:spPr bwMode="auto">
            <a:xfrm>
              <a:off x="864" y="2975"/>
              <a:ext cx="40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75°</a:t>
              </a:r>
            </a:p>
          </p:txBody>
        </p:sp>
      </p:grpSp>
      <p:grpSp>
        <p:nvGrpSpPr>
          <p:cNvPr id="14" name="Group 16"/>
          <p:cNvGrpSpPr>
            <a:grpSpLocks/>
          </p:cNvGrpSpPr>
          <p:nvPr/>
        </p:nvGrpSpPr>
        <p:grpSpPr bwMode="auto">
          <a:xfrm>
            <a:off x="1311275" y="5422477"/>
            <a:ext cx="415925" cy="457200"/>
            <a:chOff x="538" y="3408"/>
            <a:chExt cx="262" cy="288"/>
          </a:xfrm>
        </p:grpSpPr>
        <p:sp>
          <p:nvSpPr>
            <p:cNvPr id="15" name="Text Box 17"/>
            <p:cNvSpPr txBox="1">
              <a:spLocks noChangeArrowheads="1"/>
            </p:cNvSpPr>
            <p:nvPr/>
          </p:nvSpPr>
          <p:spPr bwMode="auto">
            <a:xfrm>
              <a:off x="538" y="3408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P</a:t>
              </a:r>
            </a:p>
          </p:txBody>
        </p:sp>
        <p:sp>
          <p:nvSpPr>
            <p:cNvPr id="16" name="Oval 18"/>
            <p:cNvSpPr>
              <a:spLocks noChangeArrowheads="1"/>
            </p:cNvSpPr>
            <p:nvPr/>
          </p:nvSpPr>
          <p:spPr bwMode="auto">
            <a:xfrm>
              <a:off x="755" y="3444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3962399" y="4355678"/>
            <a:ext cx="5105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Bearings are always measured clockwise from North and are written as three figures.</a:t>
            </a:r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8296812E-3E72-43FF-A15D-CB0AFC67858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CE31579A-9334-4409-AA02-4DDDAD0B813F}"/>
              </a:ext>
            </a:extLst>
          </p:cNvPr>
          <p:cNvSpPr/>
          <p:nvPr/>
        </p:nvSpPr>
        <p:spPr>
          <a:xfrm>
            <a:off x="761999" y="6545178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629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6" grpId="0" animBg="1" autoUpdateAnimBg="0"/>
      <p:bldP spid="10" grpId="0" animBg="1"/>
      <p:bldP spid="1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529786" y="238472"/>
            <a:ext cx="7772400" cy="609600"/>
          </a:xfrm>
          <a:prstGeom prst="rect">
            <a:avLst/>
          </a:prstGeom>
          <a:noFill/>
        </p:spPr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300" dirty="0"/>
              <a:t>Bearings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895036" y="1268760"/>
            <a:ext cx="6108700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The bearing from point A to point B is 105º.</a:t>
            </a:r>
          </a:p>
          <a:p>
            <a:r>
              <a:rPr lang="en-GB" altLang="en-US"/>
              <a:t>What is the bearing from point B to point A?</a:t>
            </a:r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1139386" y="3772247"/>
            <a:ext cx="565150" cy="488950"/>
            <a:chOff x="1392" y="2274"/>
            <a:chExt cx="356" cy="308"/>
          </a:xfrm>
        </p:grpSpPr>
        <p:sp>
          <p:nvSpPr>
            <p:cNvPr id="5" name="Oval 6"/>
            <p:cNvSpPr>
              <a:spLocks noChangeArrowheads="1"/>
            </p:cNvSpPr>
            <p:nvPr/>
          </p:nvSpPr>
          <p:spPr bwMode="auto">
            <a:xfrm>
              <a:off x="1680" y="2514"/>
              <a:ext cx="68" cy="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1392" y="2274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A</a:t>
              </a:r>
            </a:p>
          </p:txBody>
        </p:sp>
      </p:grp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1442599" y="2448273"/>
            <a:ext cx="404812" cy="1704975"/>
            <a:chOff x="1583" y="1440"/>
            <a:chExt cx="255" cy="1074"/>
          </a:xfrm>
        </p:grpSpPr>
        <p:sp>
          <p:nvSpPr>
            <p:cNvPr id="8" name="Line 9"/>
            <p:cNvSpPr>
              <a:spLocks noChangeShapeType="1"/>
            </p:cNvSpPr>
            <p:nvPr/>
          </p:nvSpPr>
          <p:spPr bwMode="auto">
            <a:xfrm flipV="1">
              <a:off x="1711" y="1746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1583" y="1440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N</a:t>
              </a:r>
            </a:p>
          </p:txBody>
        </p:sp>
      </p:grpSp>
      <p:grpSp>
        <p:nvGrpSpPr>
          <p:cNvPr id="10" name="Group 11"/>
          <p:cNvGrpSpPr>
            <a:grpSpLocks/>
          </p:cNvGrpSpPr>
          <p:nvPr/>
        </p:nvGrpSpPr>
        <p:grpSpPr bwMode="auto">
          <a:xfrm>
            <a:off x="1653736" y="3515073"/>
            <a:ext cx="2209800" cy="974725"/>
            <a:chOff x="1716" y="2112"/>
            <a:chExt cx="1392" cy="614"/>
          </a:xfrm>
        </p:grpSpPr>
        <p:sp>
          <p:nvSpPr>
            <p:cNvPr id="11" name="Line 12"/>
            <p:cNvSpPr>
              <a:spLocks noChangeShapeType="1"/>
            </p:cNvSpPr>
            <p:nvPr/>
          </p:nvSpPr>
          <p:spPr bwMode="auto">
            <a:xfrm rot="6300000" flipV="1">
              <a:off x="2412" y="2030"/>
              <a:ext cx="0" cy="13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Arc 13"/>
            <p:cNvSpPr>
              <a:spLocks/>
            </p:cNvSpPr>
            <p:nvPr/>
          </p:nvSpPr>
          <p:spPr bwMode="auto">
            <a:xfrm>
              <a:off x="1723" y="2256"/>
              <a:ext cx="312" cy="364"/>
            </a:xfrm>
            <a:custGeom>
              <a:avLst/>
              <a:gdLst>
                <a:gd name="T0" fmla="*/ 0 w 21600"/>
                <a:gd name="T1" fmla="*/ 0 h 25195"/>
                <a:gd name="T2" fmla="*/ 308 w 21600"/>
                <a:gd name="T3" fmla="*/ 364 h 25195"/>
                <a:gd name="T4" fmla="*/ 0 w 21600"/>
                <a:gd name="T5" fmla="*/ 312 h 25195"/>
                <a:gd name="T6" fmla="*/ 0 60000 65536"/>
                <a:gd name="T7" fmla="*/ 0 60000 65536"/>
                <a:gd name="T8" fmla="*/ 0 60000 65536"/>
                <a:gd name="T9" fmla="*/ 0 w 21600"/>
                <a:gd name="T10" fmla="*/ 0 h 25195"/>
                <a:gd name="T11" fmla="*/ 21600 w 21600"/>
                <a:gd name="T12" fmla="*/ 25195 h 251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5195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804"/>
                    <a:pt x="21499" y="24007"/>
                    <a:pt x="21298" y="25194"/>
                  </a:cubicBezTo>
                </a:path>
                <a:path w="21600" h="25195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804"/>
                    <a:pt x="21499" y="24007"/>
                    <a:pt x="21298" y="2519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>
              <a:off x="1920" y="2112"/>
              <a:ext cx="50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105º</a:t>
              </a:r>
            </a:p>
          </p:txBody>
        </p:sp>
      </p:grp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3420624" y="4705698"/>
            <a:ext cx="431800" cy="473075"/>
            <a:chOff x="3357" y="2814"/>
            <a:chExt cx="272" cy="298"/>
          </a:xfrm>
        </p:grpSpPr>
        <p:sp>
          <p:nvSpPr>
            <p:cNvPr id="15" name="Oval 16"/>
            <p:cNvSpPr>
              <a:spLocks noChangeArrowheads="1"/>
            </p:cNvSpPr>
            <p:nvPr/>
          </p:nvSpPr>
          <p:spPr bwMode="auto">
            <a:xfrm>
              <a:off x="3561" y="2814"/>
              <a:ext cx="68" cy="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3357" y="2824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B</a:t>
              </a:r>
            </a:p>
          </p:txBody>
        </p:sp>
      </p:grpSp>
      <p:grpSp>
        <p:nvGrpSpPr>
          <p:cNvPr id="17" name="Group 18"/>
          <p:cNvGrpSpPr>
            <a:grpSpLocks/>
          </p:cNvGrpSpPr>
          <p:nvPr/>
        </p:nvGrpSpPr>
        <p:grpSpPr bwMode="auto">
          <a:xfrm>
            <a:off x="3604774" y="3043586"/>
            <a:ext cx="404812" cy="1704975"/>
            <a:chOff x="1583" y="1440"/>
            <a:chExt cx="255" cy="1074"/>
          </a:xfrm>
        </p:grpSpPr>
        <p:sp>
          <p:nvSpPr>
            <p:cNvPr id="18" name="Line 19"/>
            <p:cNvSpPr>
              <a:spLocks noChangeShapeType="1"/>
            </p:cNvSpPr>
            <p:nvPr/>
          </p:nvSpPr>
          <p:spPr bwMode="auto">
            <a:xfrm flipV="1">
              <a:off x="1711" y="1746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Text Box 20"/>
            <p:cNvSpPr txBox="1">
              <a:spLocks noChangeArrowheads="1"/>
            </p:cNvSpPr>
            <p:nvPr/>
          </p:nvSpPr>
          <p:spPr bwMode="auto">
            <a:xfrm>
              <a:off x="1583" y="1440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N</a:t>
              </a:r>
            </a:p>
          </p:txBody>
        </p:sp>
      </p:grpSp>
      <p:sp>
        <p:nvSpPr>
          <p:cNvPr id="20" name="Arc 21"/>
          <p:cNvSpPr>
            <a:spLocks/>
          </p:cNvSpPr>
          <p:nvPr/>
        </p:nvSpPr>
        <p:spPr bwMode="auto">
          <a:xfrm>
            <a:off x="3306324" y="4267547"/>
            <a:ext cx="990600" cy="990600"/>
          </a:xfrm>
          <a:custGeom>
            <a:avLst/>
            <a:gdLst>
              <a:gd name="T0" fmla="*/ 499863 w 43200"/>
              <a:gd name="T1" fmla="*/ 0 h 43199"/>
              <a:gd name="T2" fmla="*/ 14125 w 43200"/>
              <a:gd name="T3" fmla="*/ 377790 h 43199"/>
              <a:gd name="T4" fmla="*/ 495300 w 43200"/>
              <a:gd name="T5" fmla="*/ 495289 h 43199"/>
              <a:gd name="T6" fmla="*/ 0 60000 65536"/>
              <a:gd name="T7" fmla="*/ 0 60000 65536"/>
              <a:gd name="T8" fmla="*/ 0 60000 65536"/>
              <a:gd name="T9" fmla="*/ 0 w 43200"/>
              <a:gd name="T10" fmla="*/ 0 h 43199"/>
              <a:gd name="T11" fmla="*/ 43200 w 43200"/>
              <a:gd name="T12" fmla="*/ 43199 h 431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199" fill="none" extrusionOk="0">
                <a:moveTo>
                  <a:pt x="21799" y="-1"/>
                </a:moveTo>
                <a:cubicBezTo>
                  <a:pt x="33650" y="109"/>
                  <a:pt x="43200" y="9747"/>
                  <a:pt x="43200" y="21599"/>
                </a:cubicBezTo>
                <a:cubicBezTo>
                  <a:pt x="43200" y="33528"/>
                  <a:pt x="33529" y="43199"/>
                  <a:pt x="21600" y="43199"/>
                </a:cubicBezTo>
                <a:cubicBezTo>
                  <a:pt x="9670" y="43199"/>
                  <a:pt x="0" y="33528"/>
                  <a:pt x="0" y="21599"/>
                </a:cubicBezTo>
                <a:cubicBezTo>
                  <a:pt x="-1" y="19872"/>
                  <a:pt x="206" y="18152"/>
                  <a:pt x="616" y="16475"/>
                </a:cubicBezTo>
              </a:path>
              <a:path w="43200" h="43199" stroke="0" extrusionOk="0">
                <a:moveTo>
                  <a:pt x="21799" y="-1"/>
                </a:moveTo>
                <a:cubicBezTo>
                  <a:pt x="33650" y="109"/>
                  <a:pt x="43200" y="9747"/>
                  <a:pt x="43200" y="21599"/>
                </a:cubicBezTo>
                <a:cubicBezTo>
                  <a:pt x="43200" y="33528"/>
                  <a:pt x="33529" y="43199"/>
                  <a:pt x="21600" y="43199"/>
                </a:cubicBezTo>
                <a:cubicBezTo>
                  <a:pt x="9670" y="43199"/>
                  <a:pt x="0" y="33528"/>
                  <a:pt x="0" y="21599"/>
                </a:cubicBezTo>
                <a:cubicBezTo>
                  <a:pt x="-1" y="19872"/>
                  <a:pt x="206" y="18152"/>
                  <a:pt x="616" y="16475"/>
                </a:cubicBezTo>
                <a:lnTo>
                  <a:pt x="21600" y="21599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4339787" y="4200872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?</a:t>
            </a:r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 rot="6300000" flipV="1">
            <a:off x="4387412" y="4264373"/>
            <a:ext cx="0" cy="1323975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5619312" y="2722911"/>
            <a:ext cx="35210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The angle from B to A is </a:t>
            </a:r>
          </a:p>
          <a:p>
            <a:endParaRPr lang="en-GB" altLang="en-US" sz="800" dirty="0"/>
          </a:p>
          <a:p>
            <a:r>
              <a:rPr lang="en-GB" altLang="en-US" dirty="0"/>
              <a:t>105º + 180º =</a:t>
            </a:r>
          </a:p>
        </p:txBody>
      </p:sp>
      <p:sp>
        <p:nvSpPr>
          <p:cNvPr id="24" name="Text Box 25"/>
          <p:cNvSpPr txBox="1">
            <a:spLocks noChangeArrowheads="1"/>
          </p:cNvSpPr>
          <p:nvPr/>
        </p:nvSpPr>
        <p:spPr bwMode="auto">
          <a:xfrm>
            <a:off x="7616387" y="3210272"/>
            <a:ext cx="804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FF6600"/>
                </a:solidFill>
              </a:rPr>
              <a:t>285º</a:t>
            </a:r>
          </a:p>
        </p:txBody>
      </p:sp>
      <p:sp>
        <p:nvSpPr>
          <p:cNvPr id="25" name="Text Box 26"/>
          <p:cNvSpPr txBox="1">
            <a:spLocks noChangeArrowheads="1"/>
          </p:cNvSpPr>
          <p:nvPr/>
        </p:nvSpPr>
        <p:spPr bwMode="auto">
          <a:xfrm>
            <a:off x="5619312" y="3935761"/>
            <a:ext cx="32924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This is called a </a:t>
            </a:r>
            <a:r>
              <a:rPr lang="en-GB" altLang="en-US" b="1">
                <a:solidFill>
                  <a:srgbClr val="FF6600"/>
                </a:solidFill>
              </a:rPr>
              <a:t>back bearing</a:t>
            </a:r>
            <a:r>
              <a:rPr lang="en-GB" altLang="en-US"/>
              <a:t>.</a:t>
            </a:r>
          </a:p>
        </p:txBody>
      </p:sp>
      <p:sp>
        <p:nvSpPr>
          <p:cNvPr id="26" name="Rectangle 27"/>
          <p:cNvSpPr>
            <a:spLocks noChangeArrowheads="1"/>
          </p:cNvSpPr>
          <p:nvPr/>
        </p:nvSpPr>
        <p:spPr bwMode="auto">
          <a:xfrm>
            <a:off x="4339787" y="4200872"/>
            <a:ext cx="804863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>
                <a:solidFill>
                  <a:srgbClr val="FF6600"/>
                </a:solidFill>
              </a:rPr>
              <a:t>105º</a:t>
            </a:r>
          </a:p>
        </p:txBody>
      </p:sp>
      <p:sp>
        <p:nvSpPr>
          <p:cNvPr id="27" name="Rectangle 28"/>
          <p:cNvSpPr>
            <a:spLocks noChangeArrowheads="1"/>
          </p:cNvSpPr>
          <p:nvPr/>
        </p:nvSpPr>
        <p:spPr bwMode="auto">
          <a:xfrm>
            <a:off x="3730187" y="5267672"/>
            <a:ext cx="815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>
                <a:solidFill>
                  <a:srgbClr val="FF6600"/>
                </a:solidFill>
              </a:rPr>
              <a:t>180°</a:t>
            </a:r>
          </a:p>
        </p:txBody>
      </p:sp>
      <p:sp>
        <p:nvSpPr>
          <p:cNvPr id="28" name="Rectangle 27">
            <a:hlinkClick r:id="rId2"/>
            <a:extLst>
              <a:ext uri="{FF2B5EF4-FFF2-40B4-BE49-F238E27FC236}">
                <a16:creationId xmlns:a16="http://schemas.microsoft.com/office/drawing/2014/main" id="{86958B65-35F6-462A-8243-19F596C4826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hlinkClick r:id="rId2"/>
            <a:extLst>
              <a:ext uri="{FF2B5EF4-FFF2-40B4-BE49-F238E27FC236}">
                <a16:creationId xmlns:a16="http://schemas.microsoft.com/office/drawing/2014/main" id="{FC014BE4-3770-45CC-AB23-014A300F5D1D}"/>
              </a:ext>
            </a:extLst>
          </p:cNvPr>
          <p:cNvSpPr/>
          <p:nvPr/>
        </p:nvSpPr>
        <p:spPr>
          <a:xfrm>
            <a:off x="761999" y="6545178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09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utoUpdateAnimBg="0"/>
      <p:bldP spid="22" grpId="0" animBg="1"/>
      <p:bldP spid="23" grpId="0" autoUpdateAnimBg="0"/>
      <p:bldP spid="24" grpId="0" autoUpdateAnimBg="0"/>
      <p:bldP spid="25" grpId="0" autoUpdateAnimBg="0"/>
      <p:bldP spid="26" grpId="0" animBg="1" autoUpdateAnimBg="0"/>
      <p:bldP spid="2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e 17"/>
          <p:cNvSpPr/>
          <p:nvPr/>
        </p:nvSpPr>
        <p:spPr>
          <a:xfrm>
            <a:off x="1627581" y="4531884"/>
            <a:ext cx="594360" cy="594360"/>
          </a:xfrm>
          <a:prstGeom prst="pie">
            <a:avLst>
              <a:gd name="adj1" fmla="val 16105794"/>
              <a:gd name="adj2" fmla="val 731315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B07F390-2D13-4CE3-B289-F1771444E547}"/>
              </a:ext>
            </a:extLst>
          </p:cNvPr>
          <p:cNvSpPr/>
          <p:nvPr/>
        </p:nvSpPr>
        <p:spPr>
          <a:xfrm rot="2339586">
            <a:off x="1883873" y="4898766"/>
            <a:ext cx="137160" cy="137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Pie 25"/>
          <p:cNvSpPr/>
          <p:nvPr/>
        </p:nvSpPr>
        <p:spPr>
          <a:xfrm>
            <a:off x="721499" y="3698051"/>
            <a:ext cx="543051" cy="581233"/>
          </a:xfrm>
          <a:prstGeom prst="pie">
            <a:avLst>
              <a:gd name="adj1" fmla="val 16189081"/>
              <a:gd name="adj2" fmla="val 2387341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 rot="2339586">
            <a:off x="1752945" y="4798023"/>
            <a:ext cx="137160" cy="137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/>
          <p:cNvCxnSpPr>
            <a:cxnSpLocks/>
          </p:cNvCxnSpPr>
          <p:nvPr/>
        </p:nvCxnSpPr>
        <p:spPr>
          <a:xfrm flipV="1">
            <a:off x="1917980" y="4368197"/>
            <a:ext cx="0" cy="489196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7544" y="186734"/>
            <a:ext cx="7772400" cy="487002"/>
          </a:xfrm>
          <a:prstGeom prst="rect">
            <a:avLst/>
          </a:prstGeom>
          <a:noFill/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 sz="3200" dirty="0">
                <a:solidFill>
                  <a:srgbClr val="5B0091"/>
                </a:solidFill>
              </a:rPr>
              <a:t>Bearings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67544" y="803182"/>
            <a:ext cx="8208912" cy="1938992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An airplane departs from A and flies on a 138</a:t>
            </a:r>
            <a:r>
              <a:rPr lang="en-US" altLang="en-US" baseline="30000" dirty="0"/>
              <a:t>o</a:t>
            </a:r>
            <a:r>
              <a:rPr lang="en-US" altLang="en-US" dirty="0"/>
              <a:t> course for 342 km. It then changes direction to a 228</a:t>
            </a:r>
            <a:r>
              <a:rPr lang="en-US" altLang="en-US" baseline="30000" dirty="0"/>
              <a:t>o</a:t>
            </a:r>
            <a:r>
              <a:rPr lang="en-US" altLang="en-US" dirty="0"/>
              <a:t> course and flies a further 482 km to town C.</a:t>
            </a:r>
            <a:endParaRPr lang="en-GB" altLang="en-US" dirty="0"/>
          </a:p>
          <a:p>
            <a:r>
              <a:rPr lang="en-US" altLang="en-US" dirty="0"/>
              <a:t>(a) Find the distance of C from A.</a:t>
            </a:r>
          </a:p>
          <a:p>
            <a:r>
              <a:rPr lang="en-US" altLang="en-US" dirty="0"/>
              <a:t>(b) Find the bearing of C from A. </a:t>
            </a:r>
            <a:endParaRPr lang="en-GB" altLang="en-US" dirty="0"/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632485" y="3598144"/>
            <a:ext cx="422275" cy="461963"/>
            <a:chOff x="-422" y="756"/>
            <a:chExt cx="266" cy="291"/>
          </a:xfrm>
        </p:grpSpPr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-224" y="963"/>
              <a:ext cx="68" cy="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-422" y="756"/>
              <a:ext cx="24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A</a:t>
              </a:r>
            </a:p>
          </p:txBody>
        </p:sp>
      </p:grp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1044700" y="4020919"/>
            <a:ext cx="899499" cy="84568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594445" y="6214066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C</a:t>
            </a:r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 rot="6300000" flipH="1" flipV="1">
            <a:off x="543879" y="5212313"/>
            <a:ext cx="1671184" cy="70362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1774320" y="5029478"/>
            <a:ext cx="8114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228º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1885115" y="4516792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B</a:t>
            </a:r>
          </a:p>
        </p:txBody>
      </p:sp>
      <p:sp>
        <p:nvSpPr>
          <p:cNvPr id="19" name="Rectangle 18"/>
          <p:cNvSpPr/>
          <p:nvPr/>
        </p:nvSpPr>
        <p:spPr>
          <a:xfrm rot="18512526">
            <a:off x="963687" y="5600464"/>
            <a:ext cx="954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482km</a:t>
            </a:r>
            <a:endParaRPr lang="en-GB" sz="20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33248" y="4732225"/>
            <a:ext cx="11095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591km</a:t>
            </a:r>
            <a:endParaRPr lang="en-GB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Connector 20"/>
          <p:cNvCxnSpPr>
            <a:cxnSpLocks/>
          </p:cNvCxnSpPr>
          <p:nvPr/>
        </p:nvCxnSpPr>
        <p:spPr>
          <a:xfrm flipH="1">
            <a:off x="840499" y="3999496"/>
            <a:ext cx="159863" cy="2161363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30832" y="3999577"/>
            <a:ext cx="1369075" cy="8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998526" y="3494392"/>
            <a:ext cx="10837" cy="54864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829335" y="3058653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N</a:t>
            </a: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1042953" y="3386851"/>
            <a:ext cx="8114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138º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3272019" y="4790611"/>
            <a:ext cx="58071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We use Pythagoras theorem to Find AC</a:t>
            </a:r>
          </a:p>
        </p:txBody>
      </p:sp>
      <p:sp>
        <p:nvSpPr>
          <p:cNvPr id="29" name="Text Box 24"/>
          <p:cNvSpPr txBox="1">
            <a:spLocks noChangeArrowheads="1"/>
          </p:cNvSpPr>
          <p:nvPr/>
        </p:nvSpPr>
        <p:spPr bwMode="auto">
          <a:xfrm>
            <a:off x="3048434" y="3177747"/>
            <a:ext cx="60307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With this information we can calculate the angle ABC</a:t>
            </a:r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3140364" y="3926757"/>
            <a:ext cx="45223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The airplane turns 228º – 138º </a:t>
            </a: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430832" y="2777220"/>
            <a:ext cx="82823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Sketch a fully labelled diagram</a:t>
            </a:r>
          </a:p>
        </p:txBody>
      </p:sp>
      <p:sp>
        <p:nvSpPr>
          <p:cNvPr id="36" name="Text Box 49"/>
          <p:cNvSpPr txBox="1">
            <a:spLocks noChangeArrowheads="1"/>
          </p:cNvSpPr>
          <p:nvPr/>
        </p:nvSpPr>
        <p:spPr bwMode="auto">
          <a:xfrm>
            <a:off x="3800905" y="5311451"/>
            <a:ext cx="9909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AC</a:t>
            </a:r>
            <a:r>
              <a:rPr lang="en-GB" baseline="30000" dirty="0"/>
              <a:t>2</a:t>
            </a:r>
            <a:r>
              <a:rPr lang="en-GB" dirty="0"/>
              <a:t> =</a:t>
            </a:r>
          </a:p>
        </p:txBody>
      </p:sp>
      <p:sp>
        <p:nvSpPr>
          <p:cNvPr id="42" name="Text Box 51"/>
          <p:cNvSpPr txBox="1">
            <a:spLocks noChangeArrowheads="1"/>
          </p:cNvSpPr>
          <p:nvPr/>
        </p:nvSpPr>
        <p:spPr bwMode="auto">
          <a:xfrm rot="2559237">
            <a:off x="934012" y="4331447"/>
            <a:ext cx="9541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dirty="0"/>
              <a:t>342km</a:t>
            </a:r>
          </a:p>
        </p:txBody>
      </p:sp>
      <p:sp>
        <p:nvSpPr>
          <p:cNvPr id="43" name="Text Box 17">
            <a:extLst>
              <a:ext uri="{FF2B5EF4-FFF2-40B4-BE49-F238E27FC236}">
                <a16:creationId xmlns:a16="http://schemas.microsoft.com/office/drawing/2014/main" id="{B551D449-9A4B-4FD9-ABFF-05527A3A3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5756" y="4192004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N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8322BDA-233A-4984-9414-372991D5B06A}"/>
              </a:ext>
            </a:extLst>
          </p:cNvPr>
          <p:cNvCxnSpPr>
            <a:cxnSpLocks/>
          </p:cNvCxnSpPr>
          <p:nvPr/>
        </p:nvCxnSpPr>
        <p:spPr>
          <a:xfrm>
            <a:off x="1662055" y="4607651"/>
            <a:ext cx="627686" cy="56564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1734523B-F808-479A-8E62-A889FFE38653}"/>
              </a:ext>
            </a:extLst>
          </p:cNvPr>
          <p:cNvSpPr/>
          <p:nvPr/>
        </p:nvSpPr>
        <p:spPr>
          <a:xfrm>
            <a:off x="467544" y="1946366"/>
            <a:ext cx="4804418" cy="39471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 Box 51">
            <a:extLst>
              <a:ext uri="{FF2B5EF4-FFF2-40B4-BE49-F238E27FC236}">
                <a16:creationId xmlns:a16="http://schemas.microsoft.com/office/drawing/2014/main" id="{112D08FE-433B-40BB-B3E1-21B0F03C9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6213" y="3901508"/>
            <a:ext cx="9044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= 90</a:t>
            </a:r>
            <a:r>
              <a:rPr lang="en-GB" altLang="en-US" dirty="0"/>
              <a:t>º</a:t>
            </a:r>
            <a:endParaRPr lang="en-GB" dirty="0"/>
          </a:p>
        </p:txBody>
      </p:sp>
      <p:sp>
        <p:nvSpPr>
          <p:cNvPr id="45" name="Text Box 24">
            <a:extLst>
              <a:ext uri="{FF2B5EF4-FFF2-40B4-BE49-F238E27FC236}">
                <a16:creationId xmlns:a16="http://schemas.microsoft.com/office/drawing/2014/main" id="{CDFFADBB-9AD2-48C2-BDF7-4F0438FB5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2880" y="4328946"/>
            <a:ext cx="35606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ea typeface="Cambria Math" panose="02040503050406030204" pitchFamily="18" charset="0"/>
              </a:rPr>
              <a:t>∴ </a:t>
            </a:r>
            <a:r>
              <a:rPr lang="en-GB" altLang="en-US" dirty="0"/>
              <a:t>angle ABC = </a:t>
            </a:r>
            <a:r>
              <a:rPr lang="en-GB" dirty="0"/>
              <a:t>90</a:t>
            </a:r>
            <a:r>
              <a:rPr lang="en-GB" altLang="en-US" dirty="0"/>
              <a:t>º </a:t>
            </a:r>
          </a:p>
        </p:txBody>
      </p:sp>
      <p:sp>
        <p:nvSpPr>
          <p:cNvPr id="46" name="Text Box 49">
            <a:extLst>
              <a:ext uri="{FF2B5EF4-FFF2-40B4-BE49-F238E27FC236}">
                <a16:creationId xmlns:a16="http://schemas.microsoft.com/office/drawing/2014/main" id="{38AFA00D-C30F-4B08-9D57-1FEEE03FC7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503" y="5311450"/>
            <a:ext cx="16850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AB</a:t>
            </a:r>
            <a:r>
              <a:rPr lang="en-GB" baseline="30000" dirty="0"/>
              <a:t>2</a:t>
            </a:r>
            <a:r>
              <a:rPr lang="en-GB" dirty="0"/>
              <a:t> + BC</a:t>
            </a:r>
            <a:r>
              <a:rPr lang="en-GB" baseline="30000" dirty="0"/>
              <a:t>2</a:t>
            </a:r>
            <a:r>
              <a:rPr lang="en-GB" dirty="0"/>
              <a:t> </a:t>
            </a:r>
          </a:p>
        </p:txBody>
      </p:sp>
      <p:sp>
        <p:nvSpPr>
          <p:cNvPr id="48" name="Text Box 49">
            <a:extLst>
              <a:ext uri="{FF2B5EF4-FFF2-40B4-BE49-F238E27FC236}">
                <a16:creationId xmlns:a16="http://schemas.microsoft.com/office/drawing/2014/main" id="{1A117C34-F9FB-4A30-95E3-84E8FFCE4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4250" y="5770902"/>
            <a:ext cx="21403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= 342</a:t>
            </a:r>
            <a:r>
              <a:rPr lang="en-GB" baseline="30000" dirty="0"/>
              <a:t>2</a:t>
            </a:r>
            <a:r>
              <a:rPr lang="en-GB" dirty="0"/>
              <a:t> + 482</a:t>
            </a:r>
            <a:r>
              <a:rPr lang="en-GB" baseline="30000" dirty="0"/>
              <a:t>2</a:t>
            </a:r>
            <a:r>
              <a:rPr lang="en-GB" dirty="0"/>
              <a:t> </a:t>
            </a:r>
          </a:p>
        </p:txBody>
      </p:sp>
      <p:sp>
        <p:nvSpPr>
          <p:cNvPr id="49" name="Text Box 49">
            <a:extLst>
              <a:ext uri="{FF2B5EF4-FFF2-40B4-BE49-F238E27FC236}">
                <a16:creationId xmlns:a16="http://schemas.microsoft.com/office/drawing/2014/main" id="{DB9DB49D-79D1-429D-863C-3B441DDA8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4564" y="6207387"/>
            <a:ext cx="877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AC =</a:t>
            </a:r>
          </a:p>
        </p:txBody>
      </p:sp>
      <p:sp>
        <p:nvSpPr>
          <p:cNvPr id="50" name="Text Box 49">
            <a:extLst>
              <a:ext uri="{FF2B5EF4-FFF2-40B4-BE49-F238E27FC236}">
                <a16:creationId xmlns:a16="http://schemas.microsoft.com/office/drawing/2014/main" id="{D647D643-3BA6-4582-82BB-639E49BF4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5236" y="6172897"/>
            <a:ext cx="11945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591 km</a:t>
            </a:r>
          </a:p>
        </p:txBody>
      </p:sp>
      <p:sp>
        <p:nvSpPr>
          <p:cNvPr id="52" name="Rectangle 51">
            <a:hlinkClick r:id="rId2"/>
            <a:extLst>
              <a:ext uri="{FF2B5EF4-FFF2-40B4-BE49-F238E27FC236}">
                <a16:creationId xmlns:a16="http://schemas.microsoft.com/office/drawing/2014/main" id="{BE884830-86F0-417B-9BDE-8E67E09797D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hlinkClick r:id="rId2"/>
            <a:extLst>
              <a:ext uri="{FF2B5EF4-FFF2-40B4-BE49-F238E27FC236}">
                <a16:creationId xmlns:a16="http://schemas.microsoft.com/office/drawing/2014/main" id="{A8278CD8-0601-44B3-9AA9-9E02ECBB42B1}"/>
              </a:ext>
            </a:extLst>
          </p:cNvPr>
          <p:cNvSpPr/>
          <p:nvPr/>
        </p:nvSpPr>
        <p:spPr>
          <a:xfrm>
            <a:off x="761999" y="6545178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89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51" grpId="0" animBg="1"/>
      <p:bldP spid="26" grpId="0" animBg="1"/>
      <p:bldP spid="2" grpId="0" animBg="1"/>
      <p:bldP spid="11" grpId="0" animBg="1"/>
      <p:bldP spid="12" grpId="0"/>
      <p:bldP spid="14" grpId="0" animBg="1"/>
      <p:bldP spid="15" grpId="0"/>
      <p:bldP spid="16" grpId="0"/>
      <p:bldP spid="19" grpId="0"/>
      <p:bldP spid="20" grpId="0"/>
      <p:bldP spid="24" grpId="0"/>
      <p:bldP spid="27" grpId="0"/>
      <p:bldP spid="28" grpId="0" autoUpdateAnimBg="0"/>
      <p:bldP spid="29" grpId="0" autoUpdateAnimBg="0"/>
      <p:bldP spid="30" grpId="0" autoUpdateAnimBg="0"/>
      <p:bldP spid="31" grpId="0" autoUpdateAnimBg="0"/>
      <p:bldP spid="36" grpId="0"/>
      <p:bldP spid="42" grpId="0"/>
      <p:bldP spid="43" grpId="0"/>
      <p:bldP spid="41" grpId="0"/>
      <p:bldP spid="45" grpId="0" autoUpdateAnimBg="0"/>
      <p:bldP spid="46" grpId="0"/>
      <p:bldP spid="48" grpId="0"/>
      <p:bldP spid="49" grpId="0"/>
      <p:bldP spid="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ie 25">
            <a:extLst>
              <a:ext uri="{FF2B5EF4-FFF2-40B4-BE49-F238E27FC236}">
                <a16:creationId xmlns:a16="http://schemas.microsoft.com/office/drawing/2014/main" id="{35A7C10F-A06C-4CF2-A8A6-2BB42A8AA503}"/>
              </a:ext>
            </a:extLst>
          </p:cNvPr>
          <p:cNvSpPr/>
          <p:nvPr/>
        </p:nvSpPr>
        <p:spPr>
          <a:xfrm>
            <a:off x="712700" y="3720757"/>
            <a:ext cx="548640" cy="548640"/>
          </a:xfrm>
          <a:prstGeom prst="pie">
            <a:avLst>
              <a:gd name="adj1" fmla="val 2546840"/>
              <a:gd name="adj2" fmla="val 5785335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" name="Pie 17"/>
          <p:cNvSpPr/>
          <p:nvPr/>
        </p:nvSpPr>
        <p:spPr>
          <a:xfrm>
            <a:off x="1627581" y="4531884"/>
            <a:ext cx="594360" cy="594360"/>
          </a:xfrm>
          <a:prstGeom prst="pie">
            <a:avLst>
              <a:gd name="adj1" fmla="val 16105794"/>
              <a:gd name="adj2" fmla="val 731315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Pie 25"/>
          <p:cNvSpPr/>
          <p:nvPr/>
        </p:nvSpPr>
        <p:spPr>
          <a:xfrm>
            <a:off x="721499" y="3698051"/>
            <a:ext cx="543051" cy="581233"/>
          </a:xfrm>
          <a:prstGeom prst="pie">
            <a:avLst>
              <a:gd name="adj1" fmla="val 16189081"/>
              <a:gd name="adj2" fmla="val 2387341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 rot="2339586">
            <a:off x="1752945" y="4798023"/>
            <a:ext cx="137160" cy="137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/>
          <p:cNvCxnSpPr>
            <a:cxnSpLocks/>
          </p:cNvCxnSpPr>
          <p:nvPr/>
        </p:nvCxnSpPr>
        <p:spPr>
          <a:xfrm flipV="1">
            <a:off x="1917980" y="4368197"/>
            <a:ext cx="0" cy="489196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7544" y="186734"/>
            <a:ext cx="7772400" cy="487002"/>
          </a:xfrm>
          <a:prstGeom prst="rect">
            <a:avLst/>
          </a:prstGeom>
          <a:noFill/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 sz="3200" dirty="0">
                <a:solidFill>
                  <a:srgbClr val="5B0091"/>
                </a:solidFill>
              </a:rPr>
              <a:t>Bearings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67544" y="803182"/>
            <a:ext cx="8208912" cy="1938992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An airplane departs from A and flies on a 138</a:t>
            </a:r>
            <a:r>
              <a:rPr lang="en-US" altLang="en-US" baseline="30000" dirty="0"/>
              <a:t>o</a:t>
            </a:r>
            <a:r>
              <a:rPr lang="en-US" altLang="en-US" dirty="0"/>
              <a:t> course for 342 km. It then changes direction to a 228</a:t>
            </a:r>
            <a:r>
              <a:rPr lang="en-US" altLang="en-US" baseline="30000" dirty="0"/>
              <a:t>o</a:t>
            </a:r>
            <a:r>
              <a:rPr lang="en-US" altLang="en-US" dirty="0"/>
              <a:t> course and flies a further 485 km to town C.</a:t>
            </a:r>
            <a:endParaRPr lang="en-GB" altLang="en-US" dirty="0"/>
          </a:p>
          <a:p>
            <a:r>
              <a:rPr lang="en-US" altLang="en-US" dirty="0"/>
              <a:t>(a) Find the distance of C from A.</a:t>
            </a:r>
          </a:p>
          <a:p>
            <a:r>
              <a:rPr lang="en-US" altLang="en-US" dirty="0"/>
              <a:t>(b) Find the bearing of C from A. </a:t>
            </a:r>
            <a:endParaRPr lang="en-GB" altLang="en-US" dirty="0"/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632485" y="3598144"/>
            <a:ext cx="422275" cy="461963"/>
            <a:chOff x="-422" y="756"/>
            <a:chExt cx="266" cy="291"/>
          </a:xfrm>
        </p:grpSpPr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-224" y="963"/>
              <a:ext cx="68" cy="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-422" y="756"/>
              <a:ext cx="24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A</a:t>
              </a:r>
            </a:p>
          </p:txBody>
        </p:sp>
      </p:grp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1044700" y="4020919"/>
            <a:ext cx="899499" cy="84568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594445" y="6214066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C</a:t>
            </a:r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 rot="6300000" flipH="1" flipV="1">
            <a:off x="543879" y="5212313"/>
            <a:ext cx="1671184" cy="70362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1788366" y="5081380"/>
            <a:ext cx="8114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228º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1885115" y="4516792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B</a:t>
            </a:r>
          </a:p>
        </p:txBody>
      </p:sp>
      <p:sp>
        <p:nvSpPr>
          <p:cNvPr id="19" name="Rectangle 18"/>
          <p:cNvSpPr/>
          <p:nvPr/>
        </p:nvSpPr>
        <p:spPr>
          <a:xfrm rot="18512526">
            <a:off x="963687" y="5600464"/>
            <a:ext cx="954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485km</a:t>
            </a:r>
            <a:endParaRPr lang="en-GB" sz="20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Connector 20"/>
          <p:cNvCxnSpPr>
            <a:cxnSpLocks/>
          </p:cNvCxnSpPr>
          <p:nvPr/>
        </p:nvCxnSpPr>
        <p:spPr>
          <a:xfrm flipH="1">
            <a:off x="840499" y="3999496"/>
            <a:ext cx="159863" cy="2161363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30832" y="3999577"/>
            <a:ext cx="1369075" cy="8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998526" y="3494392"/>
            <a:ext cx="10837" cy="54864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829335" y="3058653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N</a:t>
            </a: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1042953" y="3386851"/>
            <a:ext cx="8114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138º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3126003" y="4757754"/>
            <a:ext cx="13421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Find </a:t>
            </a:r>
            <a:r>
              <a:rPr lang="en-GB" altLang="en-US" i="1" dirty="0">
                <a:latin typeface="Symbol" panose="05050102010706020507" pitchFamily="18" charset="2"/>
              </a:rPr>
              <a:t>q</a:t>
            </a:r>
            <a:endParaRPr lang="en-GB" altLang="en-US" dirty="0"/>
          </a:p>
        </p:txBody>
      </p:sp>
      <p:sp>
        <p:nvSpPr>
          <p:cNvPr id="29" name="Text Box 24"/>
          <p:cNvSpPr txBox="1">
            <a:spLocks noChangeArrowheads="1"/>
          </p:cNvSpPr>
          <p:nvPr/>
        </p:nvSpPr>
        <p:spPr bwMode="auto">
          <a:xfrm>
            <a:off x="3126003" y="2817499"/>
            <a:ext cx="596321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To find the bearing of C from A we need the angle measured from the north to the line AC.</a:t>
            </a:r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3140363" y="3926757"/>
            <a:ext cx="596321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To find this angle we need the angle BAC named </a:t>
            </a:r>
            <a:r>
              <a:rPr lang="en-GB" altLang="en-US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430832" y="2777220"/>
            <a:ext cx="28123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Sketch a diagram</a:t>
            </a:r>
          </a:p>
        </p:txBody>
      </p:sp>
      <p:sp>
        <p:nvSpPr>
          <p:cNvPr id="32" name="Text Box 47"/>
          <p:cNvSpPr txBox="1">
            <a:spLocks noChangeArrowheads="1"/>
          </p:cNvSpPr>
          <p:nvPr/>
        </p:nvSpPr>
        <p:spPr bwMode="auto">
          <a:xfrm>
            <a:off x="4795352" y="4740265"/>
            <a:ext cx="17395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tan</a:t>
            </a:r>
            <a:r>
              <a:rPr lang="en-GB" baseline="30000" dirty="0"/>
              <a:t>-1</a:t>
            </a:r>
            <a:r>
              <a:rPr lang="en-GB" dirty="0"/>
              <a:t>         </a:t>
            </a:r>
            <a:r>
              <a:rPr lang="en-GB" dirty="0"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p:sp>
        <p:nvSpPr>
          <p:cNvPr id="33" name="Text Box 49"/>
          <p:cNvSpPr txBox="1">
            <a:spLocks noChangeArrowheads="1"/>
          </p:cNvSpPr>
          <p:nvPr/>
        </p:nvSpPr>
        <p:spPr bwMode="auto">
          <a:xfrm>
            <a:off x="5479974" y="4556874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485</a:t>
            </a:r>
          </a:p>
        </p:txBody>
      </p:sp>
      <p:sp>
        <p:nvSpPr>
          <p:cNvPr id="34" name="Line 50"/>
          <p:cNvSpPr>
            <a:spLocks noChangeShapeType="1"/>
          </p:cNvSpPr>
          <p:nvPr/>
        </p:nvSpPr>
        <p:spPr bwMode="auto">
          <a:xfrm>
            <a:off x="5529712" y="4979828"/>
            <a:ext cx="54864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Text Box 51"/>
          <p:cNvSpPr txBox="1">
            <a:spLocks noChangeArrowheads="1"/>
          </p:cNvSpPr>
          <p:nvPr/>
        </p:nvSpPr>
        <p:spPr bwMode="auto">
          <a:xfrm>
            <a:off x="5488295" y="4958634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342</a:t>
            </a:r>
          </a:p>
        </p:txBody>
      </p:sp>
      <p:sp>
        <p:nvSpPr>
          <p:cNvPr id="36" name="Text Box 49"/>
          <p:cNvSpPr txBox="1">
            <a:spLocks noChangeArrowheads="1"/>
          </p:cNvSpPr>
          <p:nvPr/>
        </p:nvSpPr>
        <p:spPr bwMode="auto">
          <a:xfrm>
            <a:off x="5271962" y="5372543"/>
            <a:ext cx="6094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latin typeface="Symbol" panose="05050102010706020507" pitchFamily="18" charset="2"/>
              </a:rPr>
              <a:t>q</a:t>
            </a:r>
            <a:r>
              <a:rPr lang="en-GB" dirty="0"/>
              <a:t> ≈</a:t>
            </a:r>
          </a:p>
        </p:txBody>
      </p:sp>
      <p:sp>
        <p:nvSpPr>
          <p:cNvPr id="38" name="Text Box 47"/>
          <p:cNvSpPr txBox="1">
            <a:spLocks noChangeArrowheads="1"/>
          </p:cNvSpPr>
          <p:nvPr/>
        </p:nvSpPr>
        <p:spPr bwMode="auto">
          <a:xfrm>
            <a:off x="5862647" y="5382102"/>
            <a:ext cx="9028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54.8</a:t>
            </a:r>
            <a:r>
              <a:rPr lang="en-GB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/>
          </a:p>
        </p:txBody>
      </p:sp>
      <p:sp>
        <p:nvSpPr>
          <p:cNvPr id="39" name="Text Box 49"/>
          <p:cNvSpPr txBox="1">
            <a:spLocks noChangeArrowheads="1"/>
          </p:cNvSpPr>
          <p:nvPr/>
        </p:nvSpPr>
        <p:spPr bwMode="auto">
          <a:xfrm>
            <a:off x="2599807" y="5739923"/>
            <a:ext cx="31822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required angle is</a:t>
            </a:r>
          </a:p>
        </p:txBody>
      </p:sp>
      <p:sp>
        <p:nvSpPr>
          <p:cNvPr id="40" name="Text Box 51"/>
          <p:cNvSpPr txBox="1">
            <a:spLocks noChangeArrowheads="1"/>
          </p:cNvSpPr>
          <p:nvPr/>
        </p:nvSpPr>
        <p:spPr bwMode="auto">
          <a:xfrm>
            <a:off x="5836867" y="5739923"/>
            <a:ext cx="28424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138 + 54.8 ≈ 192.8 </a:t>
            </a:r>
          </a:p>
        </p:txBody>
      </p:sp>
      <p:sp>
        <p:nvSpPr>
          <p:cNvPr id="42" name="Text Box 51"/>
          <p:cNvSpPr txBox="1">
            <a:spLocks noChangeArrowheads="1"/>
          </p:cNvSpPr>
          <p:nvPr/>
        </p:nvSpPr>
        <p:spPr bwMode="auto">
          <a:xfrm rot="2559237">
            <a:off x="1135774" y="4124061"/>
            <a:ext cx="9541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dirty="0"/>
              <a:t>342km</a:t>
            </a:r>
          </a:p>
        </p:txBody>
      </p:sp>
      <p:sp>
        <p:nvSpPr>
          <p:cNvPr id="43" name="Text Box 17">
            <a:extLst>
              <a:ext uri="{FF2B5EF4-FFF2-40B4-BE49-F238E27FC236}">
                <a16:creationId xmlns:a16="http://schemas.microsoft.com/office/drawing/2014/main" id="{B551D449-9A4B-4FD9-ABFF-05527A3A3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5756" y="4192004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N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8322BDA-233A-4984-9414-372991D5B06A}"/>
              </a:ext>
            </a:extLst>
          </p:cNvPr>
          <p:cNvCxnSpPr>
            <a:cxnSpLocks/>
          </p:cNvCxnSpPr>
          <p:nvPr/>
        </p:nvCxnSpPr>
        <p:spPr>
          <a:xfrm>
            <a:off x="1662055" y="4607651"/>
            <a:ext cx="627686" cy="56564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04996FC3-7C10-4851-85C7-08C0A345D436}"/>
              </a:ext>
            </a:extLst>
          </p:cNvPr>
          <p:cNvSpPr/>
          <p:nvPr/>
        </p:nvSpPr>
        <p:spPr>
          <a:xfrm>
            <a:off x="467544" y="2337073"/>
            <a:ext cx="4804418" cy="39471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45FE09A-3D9C-4236-A79A-8EF56091642C}"/>
              </a:ext>
            </a:extLst>
          </p:cNvPr>
          <p:cNvSpPr/>
          <p:nvPr/>
        </p:nvSpPr>
        <p:spPr>
          <a:xfrm>
            <a:off x="333248" y="4732225"/>
            <a:ext cx="11095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591km</a:t>
            </a:r>
            <a:endParaRPr lang="en-GB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1E05E65-FCC4-45F3-A68A-0B8B3E14F9BF}"/>
              </a:ext>
            </a:extLst>
          </p:cNvPr>
          <p:cNvSpPr/>
          <p:nvPr/>
        </p:nvSpPr>
        <p:spPr>
          <a:xfrm>
            <a:off x="931927" y="4193580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Symbol" panose="05050102010706020507" pitchFamily="18" charset="2"/>
              </a:rPr>
              <a:t>q</a:t>
            </a:r>
            <a:endParaRPr lang="en-GB" dirty="0"/>
          </a:p>
        </p:txBody>
      </p:sp>
      <p:sp>
        <p:nvSpPr>
          <p:cNvPr id="51" name="Text Box 24">
            <a:extLst>
              <a:ext uri="{FF2B5EF4-FFF2-40B4-BE49-F238E27FC236}">
                <a16:creationId xmlns:a16="http://schemas.microsoft.com/office/drawing/2014/main" id="{621A0447-51D3-42E4-96DE-8066D4967E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1416" y="4716975"/>
            <a:ext cx="5841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latin typeface="Symbol" panose="05050102010706020507" pitchFamily="18" charset="2"/>
              </a:rPr>
              <a:t>q</a:t>
            </a:r>
            <a:endParaRPr lang="en-GB" altLang="en-US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B5163FD-0591-4EB1-9AFC-191EC2556CE5}"/>
              </a:ext>
            </a:extLst>
          </p:cNvPr>
          <p:cNvSpPr/>
          <p:nvPr/>
        </p:nvSpPr>
        <p:spPr>
          <a:xfrm>
            <a:off x="2668202" y="6240993"/>
            <a:ext cx="56249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bearing of C from A is about 192.8. </a:t>
            </a:r>
            <a:endParaRPr lang="en-GB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tangle 52">
            <a:hlinkClick r:id="rId2"/>
            <a:extLst>
              <a:ext uri="{FF2B5EF4-FFF2-40B4-BE49-F238E27FC236}">
                <a16:creationId xmlns:a16="http://schemas.microsoft.com/office/drawing/2014/main" id="{6844D183-26FA-4DD2-B643-EB05827DC88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>
            <a:hlinkClick r:id="rId2"/>
            <a:extLst>
              <a:ext uri="{FF2B5EF4-FFF2-40B4-BE49-F238E27FC236}">
                <a16:creationId xmlns:a16="http://schemas.microsoft.com/office/drawing/2014/main" id="{A269CFDE-8155-4029-8A7C-9433AC1EF285}"/>
              </a:ext>
            </a:extLst>
          </p:cNvPr>
          <p:cNvSpPr/>
          <p:nvPr/>
        </p:nvSpPr>
        <p:spPr>
          <a:xfrm>
            <a:off x="761999" y="6545178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603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26" grpId="0" animBg="1"/>
      <p:bldP spid="26" grpId="1" animBg="1"/>
      <p:bldP spid="28" grpId="0" autoUpdateAnimBg="0"/>
      <p:bldP spid="29" grpId="0" autoUpdateAnimBg="0"/>
      <p:bldP spid="30" grpId="0" autoUpdateAnimBg="0"/>
      <p:bldP spid="32" grpId="0"/>
      <p:bldP spid="33" grpId="0"/>
      <p:bldP spid="34" grpId="0" animBg="1"/>
      <p:bldP spid="35" grpId="0"/>
      <p:bldP spid="36" grpId="0"/>
      <p:bldP spid="38" grpId="0"/>
      <p:bldP spid="39" grpId="0"/>
      <p:bldP spid="40" grpId="0"/>
      <p:bldP spid="50" grpId="0"/>
      <p:bldP spid="51" grpId="0" autoUpdateAnimBg="0"/>
      <p:bldP spid="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77200" y="7620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2F47668-DFCF-498C-A56D-25B505863779}"/>
              </a:ext>
            </a:extLst>
          </p:cNvPr>
          <p:cNvSpPr/>
          <p:nvPr/>
        </p:nvSpPr>
        <p:spPr>
          <a:xfrm>
            <a:off x="2171017" y="3588208"/>
            <a:ext cx="137160" cy="13716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46A167E-E1D1-4F4F-9364-02B10A76D5D9}"/>
              </a:ext>
            </a:extLst>
          </p:cNvPr>
          <p:cNvSpPr/>
          <p:nvPr/>
        </p:nvSpPr>
        <p:spPr>
          <a:xfrm>
            <a:off x="1016584" y="3447759"/>
            <a:ext cx="137160" cy="13716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5C8BBD7-DAFD-491F-B03E-B27330B2C935}"/>
              </a:ext>
            </a:extLst>
          </p:cNvPr>
          <p:cNvSpPr txBox="1">
            <a:spLocks noChangeArrowheads="1"/>
          </p:cNvSpPr>
          <p:nvPr/>
        </p:nvSpPr>
        <p:spPr>
          <a:xfrm>
            <a:off x="467544" y="186734"/>
            <a:ext cx="7772400" cy="609600"/>
          </a:xfrm>
          <a:prstGeom prst="rect">
            <a:avLst/>
          </a:prstGeom>
          <a:noFill/>
        </p:spPr>
        <p:txBody>
          <a:bodyPr vert="horz" lIns="0" rIns="0" bIns="0" anchor="b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>
                <a:solidFill>
                  <a:srgbClr val="5B0091"/>
                </a:solidFill>
              </a:rPr>
              <a:t>Bearings</a:t>
            </a:r>
            <a:endParaRPr lang="en-GB" altLang="en-US" dirty="0">
              <a:solidFill>
                <a:srgbClr val="5B0091"/>
              </a:solidFill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6B7D5979-B21B-4977-A3F6-F412609BE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5" y="908720"/>
            <a:ext cx="8208912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A rally driver travels on a bearing of 145° for 2.85 km</a:t>
            </a:r>
            <a:r>
              <a:rPr lang="en-GB" altLang="en-US" dirty="0"/>
              <a:t>.</a:t>
            </a:r>
          </a:p>
          <a:p>
            <a:r>
              <a:rPr lang="en-US" altLang="en-US" dirty="0"/>
              <a:t>How far east of the starting position is the rally driver?</a:t>
            </a:r>
            <a:endParaRPr lang="en-GB" altLang="en-US" dirty="0"/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8C309FD2-6A8D-4E3C-AA7E-D2E65171B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7134" y="5251060"/>
            <a:ext cx="8659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000" dirty="0">
                <a:solidFill>
                  <a:schemeClr val="tx1"/>
                </a:solidFill>
                <a:latin typeface="+mn-lt"/>
                <a:cs typeface="+mn-cs"/>
              </a:rPr>
              <a:t>finish</a:t>
            </a:r>
          </a:p>
        </p:txBody>
      </p:sp>
      <p:sp>
        <p:nvSpPr>
          <p:cNvPr id="9" name="Line 12">
            <a:extLst>
              <a:ext uri="{FF2B5EF4-FFF2-40B4-BE49-F238E27FC236}">
                <a16:creationId xmlns:a16="http://schemas.microsoft.com/office/drawing/2014/main" id="{64D9ED93-F026-44BA-9C0E-51DCC38B5AE7}"/>
              </a:ext>
            </a:extLst>
          </p:cNvPr>
          <p:cNvSpPr>
            <a:spLocks noChangeShapeType="1"/>
          </p:cNvSpPr>
          <p:nvPr/>
        </p:nvSpPr>
        <p:spPr bwMode="auto">
          <a:xfrm rot="6300000" flipV="1">
            <a:off x="964869" y="3658678"/>
            <a:ext cx="1372386" cy="1672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43D26D-37BC-45C3-A93E-62EEAD2E2FD1}"/>
              </a:ext>
            </a:extLst>
          </p:cNvPr>
          <p:cNvCxnSpPr/>
          <p:nvPr/>
        </p:nvCxnSpPr>
        <p:spPr>
          <a:xfrm flipH="1">
            <a:off x="2297049" y="3619183"/>
            <a:ext cx="10837" cy="172369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C1897DD-165E-47DD-8FA4-A7D4D194A9CF}"/>
              </a:ext>
            </a:extLst>
          </p:cNvPr>
          <p:cNvCxnSpPr/>
          <p:nvPr/>
        </p:nvCxnSpPr>
        <p:spPr>
          <a:xfrm>
            <a:off x="1043594" y="3592739"/>
            <a:ext cx="1280160" cy="8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14">
            <a:extLst>
              <a:ext uri="{FF2B5EF4-FFF2-40B4-BE49-F238E27FC236}">
                <a16:creationId xmlns:a16="http://schemas.microsoft.com/office/drawing/2014/main" id="{B875040D-422E-4112-9323-3FF01747B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5414" y="3732044"/>
            <a:ext cx="6399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55º</a:t>
            </a:r>
          </a:p>
        </p:txBody>
      </p:sp>
      <p:sp>
        <p:nvSpPr>
          <p:cNvPr id="15" name="Text Box 24">
            <a:extLst>
              <a:ext uri="{FF2B5EF4-FFF2-40B4-BE49-F238E27FC236}">
                <a16:creationId xmlns:a16="http://schemas.microsoft.com/office/drawing/2014/main" id="{25EFF6F2-C6D9-431B-B102-D458C8BCE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8006" y="4215096"/>
            <a:ext cx="13421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Find AB</a:t>
            </a:r>
          </a:p>
        </p:txBody>
      </p:sp>
      <p:sp>
        <p:nvSpPr>
          <p:cNvPr id="16" name="Text Box 24">
            <a:extLst>
              <a:ext uri="{FF2B5EF4-FFF2-40B4-BE49-F238E27FC236}">
                <a16:creationId xmlns:a16="http://schemas.microsoft.com/office/drawing/2014/main" id="{9D300843-8F9D-4A59-BD8B-237DB3F69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1629" y="2118021"/>
            <a:ext cx="596415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You need to find the distance east the driver is</a:t>
            </a:r>
          </a:p>
        </p:txBody>
      </p:sp>
      <p:sp>
        <p:nvSpPr>
          <p:cNvPr id="17" name="Text Box 24">
            <a:extLst>
              <a:ext uri="{FF2B5EF4-FFF2-40B4-BE49-F238E27FC236}">
                <a16:creationId xmlns:a16="http://schemas.microsoft.com/office/drawing/2014/main" id="{1A891D8B-DA4E-439F-8CF7-D0F850D403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7989" y="3050945"/>
            <a:ext cx="64421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This form a right angled triangle</a:t>
            </a:r>
          </a:p>
        </p:txBody>
      </p:sp>
      <p:sp>
        <p:nvSpPr>
          <p:cNvPr id="18" name="Text Box 24">
            <a:extLst>
              <a:ext uri="{FF2B5EF4-FFF2-40B4-BE49-F238E27FC236}">
                <a16:creationId xmlns:a16="http://schemas.microsoft.com/office/drawing/2014/main" id="{65C208E5-88A0-41FD-9BD6-C905C7BD0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218" y="2094059"/>
            <a:ext cx="28123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Sketch a diagram</a:t>
            </a:r>
          </a:p>
        </p:txBody>
      </p:sp>
      <p:sp>
        <p:nvSpPr>
          <p:cNvPr id="19" name="Text Box 47">
            <a:extLst>
              <a:ext uri="{FF2B5EF4-FFF2-40B4-BE49-F238E27FC236}">
                <a16:creationId xmlns:a16="http://schemas.microsoft.com/office/drawing/2014/main" id="{CA93D819-0714-400F-BA70-43427BE2F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7168" y="4338926"/>
            <a:ext cx="14157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cos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55</a:t>
            </a:r>
            <a:r>
              <a:rPr lang="en-GB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p:sp>
        <p:nvSpPr>
          <p:cNvPr id="20" name="Text Box 49">
            <a:extLst>
              <a:ext uri="{FF2B5EF4-FFF2-40B4-BE49-F238E27FC236}">
                <a16:creationId xmlns:a16="http://schemas.microsoft.com/office/drawing/2014/main" id="{651C849E-34AE-4CA8-8592-5381AD3A2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2025" y="4133199"/>
            <a:ext cx="3209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1" name="Line 50">
            <a:extLst>
              <a:ext uri="{FF2B5EF4-FFF2-40B4-BE49-F238E27FC236}">
                <a16:creationId xmlns:a16="http://schemas.microsoft.com/office/drawing/2014/main" id="{1EC43F82-C7D8-43DB-93E5-BC3E015C25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1981" y="4572312"/>
            <a:ext cx="54864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" name="Text Box 51">
            <a:extLst>
              <a:ext uri="{FF2B5EF4-FFF2-40B4-BE49-F238E27FC236}">
                <a16:creationId xmlns:a16="http://schemas.microsoft.com/office/drawing/2014/main" id="{B97D0230-D41E-478A-B6BB-20A77A2E2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7403" y="4556376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2.85</a:t>
            </a:r>
          </a:p>
        </p:txBody>
      </p:sp>
      <p:sp>
        <p:nvSpPr>
          <p:cNvPr id="23" name="Text Box 49">
            <a:extLst>
              <a:ext uri="{FF2B5EF4-FFF2-40B4-BE49-F238E27FC236}">
                <a16:creationId xmlns:a16="http://schemas.microsoft.com/office/drawing/2014/main" id="{144048EF-73F5-477E-98C8-484FAC59A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9364" y="5004658"/>
            <a:ext cx="5854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 =</a:t>
            </a:r>
          </a:p>
        </p:txBody>
      </p:sp>
      <p:sp>
        <p:nvSpPr>
          <p:cNvPr id="24" name="Text Box 51">
            <a:extLst>
              <a:ext uri="{FF2B5EF4-FFF2-40B4-BE49-F238E27FC236}">
                <a16:creationId xmlns:a16="http://schemas.microsoft.com/office/drawing/2014/main" id="{5B86FB7A-7838-4A0A-BB35-B036BE0090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2160" y="4959270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2.85</a:t>
            </a:r>
          </a:p>
        </p:txBody>
      </p:sp>
      <p:sp>
        <p:nvSpPr>
          <p:cNvPr id="25" name="Text Box 47">
            <a:extLst>
              <a:ext uri="{FF2B5EF4-FFF2-40B4-BE49-F238E27FC236}">
                <a16:creationId xmlns:a16="http://schemas.microsoft.com/office/drawing/2014/main" id="{732B9F42-4F61-4417-9A55-1752D1186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8667" y="4949711"/>
            <a:ext cx="12362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cos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55</a:t>
            </a:r>
            <a:r>
              <a:rPr lang="en-GB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/>
          </a:p>
        </p:txBody>
      </p:sp>
      <p:sp>
        <p:nvSpPr>
          <p:cNvPr id="26" name="Text Box 49">
            <a:extLst>
              <a:ext uri="{FF2B5EF4-FFF2-40B4-BE49-F238E27FC236}">
                <a16:creationId xmlns:a16="http://schemas.microsoft.com/office/drawing/2014/main" id="{68FA035F-71D7-4032-B336-BFB33D362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4032" y="5531567"/>
            <a:ext cx="5854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 ≈</a:t>
            </a:r>
          </a:p>
        </p:txBody>
      </p:sp>
      <p:sp>
        <p:nvSpPr>
          <p:cNvPr id="27" name="Text Box 51">
            <a:extLst>
              <a:ext uri="{FF2B5EF4-FFF2-40B4-BE49-F238E27FC236}">
                <a16:creationId xmlns:a16="http://schemas.microsoft.com/office/drawing/2014/main" id="{89FCDEBD-4BB5-44C4-8D56-9F7C9B152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8526" y="5522008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1.63</a:t>
            </a:r>
          </a:p>
        </p:txBody>
      </p:sp>
      <p:sp>
        <p:nvSpPr>
          <p:cNvPr id="28" name="Text Box 51">
            <a:extLst>
              <a:ext uri="{FF2B5EF4-FFF2-40B4-BE49-F238E27FC236}">
                <a16:creationId xmlns:a16="http://schemas.microsoft.com/office/drawing/2014/main" id="{1BB20E93-1A2A-4ACA-82F1-86E6A746C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302" y="4470311"/>
            <a:ext cx="12795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2.85 km</a:t>
            </a:r>
          </a:p>
        </p:txBody>
      </p:sp>
      <p:sp>
        <p:nvSpPr>
          <p:cNvPr id="29" name="Text Box 8">
            <a:extLst>
              <a:ext uri="{FF2B5EF4-FFF2-40B4-BE49-F238E27FC236}">
                <a16:creationId xmlns:a16="http://schemas.microsoft.com/office/drawing/2014/main" id="{35263EC4-7F10-4F9B-8276-009AA0A28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096" y="3387815"/>
            <a:ext cx="8579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>
                <a:latin typeface="+mn-lt"/>
              </a:rPr>
              <a:t>Start</a:t>
            </a:r>
            <a:endParaRPr lang="en-GB" sz="2000" dirty="0">
              <a:latin typeface="+mn-lt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072F7E9C-C659-45F4-8EF0-7150D9087358}"/>
              </a:ext>
            </a:extLst>
          </p:cNvPr>
          <p:cNvSpPr/>
          <p:nvPr/>
        </p:nvSpPr>
        <p:spPr>
          <a:xfrm>
            <a:off x="2258225" y="5352665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 Box 8">
            <a:extLst>
              <a:ext uri="{FF2B5EF4-FFF2-40B4-BE49-F238E27FC236}">
                <a16:creationId xmlns:a16="http://schemas.microsoft.com/office/drawing/2014/main" id="{B7997853-3F62-45B8-BC19-FA9FE9D4EF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154" y="2558610"/>
            <a:ext cx="4074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cs typeface="Times New Roman" panose="02020603050405020304" pitchFamily="18" charset="0"/>
              </a:rPr>
              <a:t>N</a:t>
            </a:r>
            <a:endParaRPr lang="en-GB" sz="2400" dirty="0">
              <a:cs typeface="Times New Roman" panose="02020603050405020304" pitchFamily="18" charset="0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98E5FD7-F418-4DDE-9B63-52F8220712AA}"/>
              </a:ext>
            </a:extLst>
          </p:cNvPr>
          <p:cNvCxnSpPr/>
          <p:nvPr/>
        </p:nvCxnSpPr>
        <p:spPr>
          <a:xfrm flipV="1">
            <a:off x="1019003" y="2856300"/>
            <a:ext cx="0" cy="731520"/>
          </a:xfrm>
          <a:prstGeom prst="line">
            <a:avLst/>
          </a:prstGeom>
          <a:ln w="222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Arc 32">
            <a:extLst>
              <a:ext uri="{FF2B5EF4-FFF2-40B4-BE49-F238E27FC236}">
                <a16:creationId xmlns:a16="http://schemas.microsoft.com/office/drawing/2014/main" id="{B0A3BC85-4B34-45D1-B3E6-80817BB6D68D}"/>
              </a:ext>
            </a:extLst>
          </p:cNvPr>
          <p:cNvSpPr/>
          <p:nvPr/>
        </p:nvSpPr>
        <p:spPr>
          <a:xfrm>
            <a:off x="714745" y="3256219"/>
            <a:ext cx="640080" cy="640080"/>
          </a:xfrm>
          <a:prstGeom prst="arc">
            <a:avLst>
              <a:gd name="adj1" fmla="val 15962741"/>
              <a:gd name="adj2" fmla="val 3759866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 Box 12">
            <a:extLst>
              <a:ext uri="{FF2B5EF4-FFF2-40B4-BE49-F238E27FC236}">
                <a16:creationId xmlns:a16="http://schemas.microsoft.com/office/drawing/2014/main" id="{4DCDC894-67A5-4F39-B6EB-CAFEA2505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0061" y="2903312"/>
            <a:ext cx="8210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/>
              <a:t>145</a:t>
            </a:r>
            <a:r>
              <a:rPr lang="en-US" sz="2400" dirty="0">
                <a:cs typeface="Arial" pitchFamily="34" charset="0"/>
              </a:rPr>
              <a:t>°</a:t>
            </a:r>
            <a:endParaRPr lang="en-GB" sz="2400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E146669A-4E28-48C8-A6CD-5C4AFF4D7B5B}"/>
              </a:ext>
            </a:extLst>
          </p:cNvPr>
          <p:cNvSpPr/>
          <p:nvPr/>
        </p:nvSpPr>
        <p:spPr>
          <a:xfrm>
            <a:off x="990036" y="3573460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>
            <a:extLst>
              <a:ext uri="{FF2B5EF4-FFF2-40B4-BE49-F238E27FC236}">
                <a16:creationId xmlns:a16="http://schemas.microsoft.com/office/drawing/2014/main" id="{1EFBF1C3-B8A6-4377-AAF7-AEC2C6EDC1C5}"/>
              </a:ext>
            </a:extLst>
          </p:cNvPr>
          <p:cNvSpPr/>
          <p:nvPr/>
        </p:nvSpPr>
        <p:spPr>
          <a:xfrm>
            <a:off x="553412" y="3153374"/>
            <a:ext cx="914400" cy="914400"/>
          </a:xfrm>
          <a:prstGeom prst="arc">
            <a:avLst>
              <a:gd name="adj1" fmla="val 21338266"/>
              <a:gd name="adj2" fmla="val 3290676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 Box 10">
            <a:extLst>
              <a:ext uri="{FF2B5EF4-FFF2-40B4-BE49-F238E27FC236}">
                <a16:creationId xmlns:a16="http://schemas.microsoft.com/office/drawing/2014/main" id="{D26188DA-530C-47B7-AF57-05B66F99E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2849" y="3165642"/>
            <a:ext cx="8178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km</a:t>
            </a:r>
            <a:endParaRPr lang="en-GB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Box 10">
            <a:extLst>
              <a:ext uri="{FF2B5EF4-FFF2-40B4-BE49-F238E27FC236}">
                <a16:creationId xmlns:a16="http://schemas.microsoft.com/office/drawing/2014/main" id="{14788BBC-1496-4E29-92BE-B656E23BE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5703" y="5251060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C</a:t>
            </a:r>
          </a:p>
        </p:txBody>
      </p:sp>
      <p:sp>
        <p:nvSpPr>
          <p:cNvPr id="39" name="Text Box 17">
            <a:extLst>
              <a:ext uri="{FF2B5EF4-FFF2-40B4-BE49-F238E27FC236}">
                <a16:creationId xmlns:a16="http://schemas.microsoft.com/office/drawing/2014/main" id="{7570EF59-3A09-4795-BB3E-12B0305DF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8225" y="3170107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B</a:t>
            </a:r>
          </a:p>
        </p:txBody>
      </p:sp>
      <p:sp>
        <p:nvSpPr>
          <p:cNvPr id="40" name="Text Box 17">
            <a:extLst>
              <a:ext uri="{FF2B5EF4-FFF2-40B4-BE49-F238E27FC236}">
                <a16:creationId xmlns:a16="http://schemas.microsoft.com/office/drawing/2014/main" id="{62C815AB-168A-4DEE-88EB-7EAC27CD9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993" y="3542405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</a:t>
            </a:r>
          </a:p>
        </p:txBody>
      </p:sp>
      <p:sp>
        <p:nvSpPr>
          <p:cNvPr id="41" name="Text Box 24">
            <a:extLst>
              <a:ext uri="{FF2B5EF4-FFF2-40B4-BE49-F238E27FC236}">
                <a16:creationId xmlns:a16="http://schemas.microsoft.com/office/drawing/2014/main" id="{C6867E7D-8213-4029-9CCF-3FA23166C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1081" y="2487353"/>
            <a:ext cx="25544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, the length AB.</a:t>
            </a:r>
          </a:p>
        </p:txBody>
      </p:sp>
      <p:sp>
        <p:nvSpPr>
          <p:cNvPr id="42" name="Text Box 24">
            <a:extLst>
              <a:ext uri="{FF2B5EF4-FFF2-40B4-BE49-F238E27FC236}">
                <a16:creationId xmlns:a16="http://schemas.microsoft.com/office/drawing/2014/main" id="{182B8137-2386-4CD9-B7A9-6677B43F9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7989" y="3512855"/>
            <a:ext cx="6017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We know the angle inside the triangle at A</a:t>
            </a:r>
          </a:p>
        </p:txBody>
      </p:sp>
      <p:sp>
        <p:nvSpPr>
          <p:cNvPr id="43" name="Text Box 24">
            <a:extLst>
              <a:ext uri="{FF2B5EF4-FFF2-40B4-BE49-F238E27FC236}">
                <a16:creationId xmlns:a16="http://schemas.microsoft.com/office/drawing/2014/main" id="{1B396956-928D-483A-B9AD-C873BF2C29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775" y="6012491"/>
            <a:ext cx="72864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The driver is about 1.63 km east of his starting point</a:t>
            </a:r>
          </a:p>
        </p:txBody>
      </p:sp>
    </p:spTree>
    <p:extLst>
      <p:ext uri="{BB962C8B-B14F-4D97-AF65-F5344CB8AC3E}">
        <p14:creationId xmlns:p14="http://schemas.microsoft.com/office/powerpoint/2010/main" val="386304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/>
      <p:bldP spid="9" grpId="0" animBg="1"/>
      <p:bldP spid="14" grpId="0"/>
      <p:bldP spid="15" grpId="0" autoUpdateAnimBg="0"/>
      <p:bldP spid="16" grpId="0" autoUpdateAnimBg="0"/>
      <p:bldP spid="17" grpId="0" autoUpdateAnimBg="0"/>
      <p:bldP spid="18" grpId="0" autoUpdateAnimBg="0"/>
      <p:bldP spid="19" grpId="0"/>
      <p:bldP spid="20" grpId="0"/>
      <p:bldP spid="21" grpId="0" animBg="1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 animBg="1"/>
      <p:bldP spid="31" grpId="0"/>
      <p:bldP spid="33" grpId="0" animBg="1"/>
      <p:bldP spid="34" grpId="0"/>
      <p:bldP spid="35" grpId="0" animBg="1"/>
      <p:bldP spid="36" grpId="0" animBg="1"/>
      <p:bldP spid="37" grpId="0"/>
      <p:bldP spid="38" grpId="0"/>
      <p:bldP spid="39" grpId="0"/>
      <p:bldP spid="40" grpId="0"/>
      <p:bldP spid="41" grpId="0" autoUpdateAnimBg="0"/>
      <p:bldP spid="42" grpId="0" autoUpdateAnimBg="0"/>
      <p:bldP spid="43" grpId="0" autoUpdateAnimBg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heme2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2" id="{9BFEE411-3AF6-410C-9F74-20B16FA96830}" vid="{CC950C9A-235C-41EB-A413-CA5EF9CABE90}"/>
    </a:ext>
  </a:extLst>
</a:theme>
</file>

<file path=ppt/theme/theme2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_IBAA" id="{6ADC0F22-E213-402E-8B07-8ABD4CD42FB9}" vid="{34CA1712-6305-4A55-BB9B-2B838D6F99F2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857</TotalTime>
  <Words>953</Words>
  <Application>Microsoft Office PowerPoint</Application>
  <PresentationFormat>On-screen Show (4:3)</PresentationFormat>
  <Paragraphs>209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Theme2</vt:lpstr>
      <vt:lpstr>Flujo</vt:lpstr>
      <vt:lpstr>Theme1</vt:lpstr>
      <vt:lpstr>True bearings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Applications of right-angled triangle trigonometry</dc:title>
  <dc:creator>Mathssupport</dc:creator>
  <cp:lastModifiedBy>Orlando Hurtado</cp:lastModifiedBy>
  <cp:revision>47</cp:revision>
  <dcterms:created xsi:type="dcterms:W3CDTF">2017-01-12T12:48:57Z</dcterms:created>
  <dcterms:modified xsi:type="dcterms:W3CDTF">2023-08-10T17:27:12Z</dcterms:modified>
</cp:coreProperties>
</file>