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  <p:sldMasterId id="2147483798" r:id="rId2"/>
    <p:sldMasterId id="2147483875" r:id="rId3"/>
  </p:sldMasterIdLst>
  <p:notesMasterIdLst>
    <p:notesMasterId r:id="rId16"/>
  </p:notesMasterIdLst>
  <p:sldIdLst>
    <p:sldId id="257" r:id="rId4"/>
    <p:sldId id="260" r:id="rId5"/>
    <p:sldId id="261" r:id="rId6"/>
    <p:sldId id="262" r:id="rId7"/>
    <p:sldId id="263" r:id="rId8"/>
    <p:sldId id="264" r:id="rId9"/>
    <p:sldId id="273" r:id="rId10"/>
    <p:sldId id="268" r:id="rId11"/>
    <p:sldId id="331" r:id="rId12"/>
    <p:sldId id="332" r:id="rId13"/>
    <p:sldId id="333" r:id="rId14"/>
    <p:sldId id="31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FDC"/>
    <a:srgbClr val="71A5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3FCE0-A09B-4C64-BEAD-8F38ED04AFF2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50B74-02E3-4EE2-91A7-39EFC691A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73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59687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70756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893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6531C-758F-4C42-AF3D-E79D21FE2B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02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ED166-66D3-4E7F-BD61-417A5D5AAA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0142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38914-615F-42AF-9D4C-1A7F12D95C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5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04BC6-5BD5-43D0-9AD8-8BBF9CBDE7D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1700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42453-E94E-49DC-8B27-2ED3FCCBFA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43678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45C6B-0AEF-4FB6-BD76-A6581EC641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35007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42B9B-CEC2-40D1-9C2C-E58D5A2FD3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1844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24688-09D8-4A05-9CF7-CA4597EBB3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873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5133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F99FF55-6F68-4084-BE04-5BE47EC77A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54771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56CC1-D2FA-41C1-A31E-44EBF03162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8034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7040-915E-4D0F-8800-DCAAAEEFF8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52864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74606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73143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9596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227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5628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504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5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91824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57103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788969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81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9749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16151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68234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9376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5447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6214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5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med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D68AF81-700A-4172-892F-78137DEF17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879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A52950-A378-46B9-B7E0-8A307C867868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36E3DB-9346-4B2B-96FF-D74469E3559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0881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LO: Use trigonometric ratios to solve problems involving bearings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True bearings</a:t>
            </a:r>
            <a:endParaRPr lang="en-GB" sz="4800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A786E1C-073D-4E4E-A0D6-49EF99381B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F8F4B46-52E4-4451-B172-B9B68F150FC6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DD727-9F6B-0F53-8797-C4CCE621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4003-B70C-43E8-B326-A307A2E3AA3F}" type="datetime4">
              <a:rPr lang="en-GB" smtClean="0"/>
              <a:t>10 August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215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77200" y="762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DEBA8F-5B23-42AF-8F2A-882FACE3807A}"/>
              </a:ext>
            </a:extLst>
          </p:cNvPr>
          <p:cNvSpPr/>
          <p:nvPr/>
        </p:nvSpPr>
        <p:spPr>
          <a:xfrm rot="19373273">
            <a:off x="2069149" y="5208964"/>
            <a:ext cx="155448" cy="156818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ie 25">
            <a:extLst>
              <a:ext uri="{FF2B5EF4-FFF2-40B4-BE49-F238E27FC236}">
                <a16:creationId xmlns:a16="http://schemas.microsoft.com/office/drawing/2014/main" id="{FF9F21F3-5529-4E44-A445-37B34EF28DC1}"/>
              </a:ext>
            </a:extLst>
          </p:cNvPr>
          <p:cNvSpPr/>
          <p:nvPr/>
        </p:nvSpPr>
        <p:spPr>
          <a:xfrm>
            <a:off x="1945052" y="4963032"/>
            <a:ext cx="640080" cy="640080"/>
          </a:xfrm>
          <a:prstGeom prst="pie">
            <a:avLst>
              <a:gd name="adj1" fmla="val 13891621"/>
              <a:gd name="adj2" fmla="val 1616931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3EB960F-1B3E-4897-A74B-04C926E56021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6734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Bearings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FBEA6CA-9A32-4D2B-B170-12DC70233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5" y="908720"/>
            <a:ext cx="8208912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small airplane depart city A and flies on a 143° course for 368 km landing at B. After delivered cargo, it departs on a 233° course and flies a further 472 km to city C. Find: </a:t>
            </a:r>
          </a:p>
          <a:p>
            <a:pPr marL="457200" indent="-457200">
              <a:buAutoNum type="alphaLcParenBoth"/>
            </a:pPr>
            <a:r>
              <a:rPr lang="en-US" altLang="en-US" dirty="0"/>
              <a:t>the distance of C from A</a:t>
            </a:r>
          </a:p>
          <a:p>
            <a:pPr marL="457200" indent="-457200">
              <a:buAutoNum type="alphaLcParenBoth"/>
            </a:pPr>
            <a:r>
              <a:rPr lang="en-US" altLang="en-US" dirty="0"/>
              <a:t>the bearing of C from A</a:t>
            </a:r>
            <a:endParaRPr lang="en-GB" altLang="en-US" dirty="0"/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9D9D82F0-36C4-4DD0-B0AD-6A30AB332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702" y="2854446"/>
            <a:ext cx="5956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You’ll find the distance between A and C.</a:t>
            </a: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911ED889-8D68-4A03-94F9-4E7C0FF0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144" y="4552783"/>
            <a:ext cx="414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Using Pythagoras’ theorem</a:t>
            </a: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3187518B-939F-40D2-981A-862CC71D2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67" y="2841730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F05BD971-F949-45DB-A584-6A0702B87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925" y="3615315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A428DB43-82DF-4EB3-A881-84109A4B8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542" y="5089725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B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DF5C366A-D587-41C7-A344-4588231A0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87" y="6283277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50120BDE-EF85-41EC-BD6D-00E898952C94}"/>
              </a:ext>
            </a:extLst>
          </p:cNvPr>
          <p:cNvSpPr txBox="1">
            <a:spLocks noChangeArrowheads="1"/>
          </p:cNvSpPr>
          <p:nvPr/>
        </p:nvSpPr>
        <p:spPr bwMode="auto">
          <a:xfrm rot="17123635">
            <a:off x="290367" y="4872019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km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0474FC5-0A4E-41E1-805D-518D535B5179}"/>
              </a:ext>
            </a:extLst>
          </p:cNvPr>
          <p:cNvSpPr txBox="1">
            <a:spLocks noChangeArrowheads="1"/>
          </p:cNvSpPr>
          <p:nvPr/>
        </p:nvSpPr>
        <p:spPr bwMode="auto">
          <a:xfrm rot="3076140">
            <a:off x="1247642" y="4234378"/>
            <a:ext cx="1069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/>
              <a:t>368 km</a:t>
            </a:r>
            <a:endParaRPr lang="en-GB" sz="20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EE5B940-0C0E-4539-BC14-58FCBD144749}"/>
              </a:ext>
            </a:extLst>
          </p:cNvPr>
          <p:cNvSpPr/>
          <p:nvPr/>
        </p:nvSpPr>
        <p:spPr>
          <a:xfrm>
            <a:off x="528739" y="654495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3D0136-19FA-4B9C-8CDE-24866C2D958E}"/>
              </a:ext>
            </a:extLst>
          </p:cNvPr>
          <p:cNvSpPr/>
          <p:nvPr/>
        </p:nvSpPr>
        <p:spPr>
          <a:xfrm>
            <a:off x="2256164" y="526675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9DFD44-6050-4D55-A273-6D31CA523854}"/>
              </a:ext>
            </a:extLst>
          </p:cNvPr>
          <p:cNvCxnSpPr>
            <a:cxnSpLocks/>
          </p:cNvCxnSpPr>
          <p:nvPr/>
        </p:nvCxnSpPr>
        <p:spPr>
          <a:xfrm flipH="1" flipV="1">
            <a:off x="1241156" y="4024467"/>
            <a:ext cx="1029721" cy="129609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21B858F-D7AF-4139-A52C-BF93E95ED461}"/>
              </a:ext>
            </a:extLst>
          </p:cNvPr>
          <p:cNvCxnSpPr>
            <a:cxnSpLocks/>
            <a:endCxn id="26" idx="4"/>
          </p:cNvCxnSpPr>
          <p:nvPr/>
        </p:nvCxnSpPr>
        <p:spPr>
          <a:xfrm flipV="1">
            <a:off x="576705" y="4034917"/>
            <a:ext cx="656245" cy="2471060"/>
          </a:xfrm>
          <a:prstGeom prst="straightConnector1">
            <a:avLst/>
          </a:prstGeom>
          <a:ln w="34925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8">
            <a:extLst>
              <a:ext uri="{FF2B5EF4-FFF2-40B4-BE49-F238E27FC236}">
                <a16:creationId xmlns:a16="http://schemas.microsoft.com/office/drawing/2014/main" id="{70E98461-042E-4182-800B-F3AFD5DCB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919" y="4265423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cs typeface="Times New Roman" panose="02020603050405020304" pitchFamily="18" charset="0"/>
              </a:rPr>
              <a:t>N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E99D2F-50C8-4FD6-951A-7387EB4CDD46}"/>
              </a:ext>
            </a:extLst>
          </p:cNvPr>
          <p:cNvCxnSpPr/>
          <p:nvPr/>
        </p:nvCxnSpPr>
        <p:spPr>
          <a:xfrm flipV="1">
            <a:off x="2271768" y="4563113"/>
            <a:ext cx="0" cy="731520"/>
          </a:xfrm>
          <a:prstGeom prst="line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>
            <a:extLst>
              <a:ext uri="{FF2B5EF4-FFF2-40B4-BE49-F238E27FC236}">
                <a16:creationId xmlns:a16="http://schemas.microsoft.com/office/drawing/2014/main" id="{DBA1393B-A6DE-4A8A-8977-3392B47CC2EB}"/>
              </a:ext>
            </a:extLst>
          </p:cNvPr>
          <p:cNvSpPr/>
          <p:nvPr/>
        </p:nvSpPr>
        <p:spPr>
          <a:xfrm>
            <a:off x="1967510" y="4963032"/>
            <a:ext cx="640080" cy="640080"/>
          </a:xfrm>
          <a:prstGeom prst="arc">
            <a:avLst>
              <a:gd name="adj1" fmla="val 15962741"/>
              <a:gd name="adj2" fmla="val 861435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04CDC4FC-29DA-43F3-BA17-99C592BF5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386" y="5538140"/>
            <a:ext cx="870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233</a:t>
            </a:r>
            <a:r>
              <a:rPr lang="en-US" sz="2400" dirty="0">
                <a:cs typeface="Arial" pitchFamily="34" charset="0"/>
              </a:rPr>
              <a:t>°</a:t>
            </a:r>
            <a:endParaRPr lang="en-GB" sz="24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5451DB3-C5B8-4772-94AF-7AA3828D7B33}"/>
              </a:ext>
            </a:extLst>
          </p:cNvPr>
          <p:cNvSpPr/>
          <p:nvPr/>
        </p:nvSpPr>
        <p:spPr>
          <a:xfrm>
            <a:off x="1210090" y="398919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id="{76211273-A4DB-4037-A601-9E68D91A0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773" y="323684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cs typeface="Times New Roman" panose="02020603050405020304" pitchFamily="18" charset="0"/>
              </a:rPr>
              <a:t>N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0B71BBE-DECE-4651-BE17-05667B972D37}"/>
              </a:ext>
            </a:extLst>
          </p:cNvPr>
          <p:cNvCxnSpPr/>
          <p:nvPr/>
        </p:nvCxnSpPr>
        <p:spPr>
          <a:xfrm flipV="1">
            <a:off x="1226555" y="3454598"/>
            <a:ext cx="0" cy="548640"/>
          </a:xfrm>
          <a:prstGeom prst="line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2">
            <a:extLst>
              <a:ext uri="{FF2B5EF4-FFF2-40B4-BE49-F238E27FC236}">
                <a16:creationId xmlns:a16="http://schemas.microsoft.com/office/drawing/2014/main" id="{C59B488D-CF75-435F-AD17-1A8CCF705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5856" y="3607631"/>
            <a:ext cx="821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143</a:t>
            </a:r>
            <a:r>
              <a:rPr lang="en-US" sz="2400" dirty="0">
                <a:cs typeface="Arial" pitchFamily="34" charset="0"/>
              </a:rPr>
              <a:t>°</a:t>
            </a:r>
            <a:endParaRPr lang="en-GB" sz="2400" dirty="0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3B4EED0C-5750-44F7-873B-B7C73B371622}"/>
              </a:ext>
            </a:extLst>
          </p:cNvPr>
          <p:cNvSpPr/>
          <p:nvPr/>
        </p:nvSpPr>
        <p:spPr>
          <a:xfrm>
            <a:off x="996569" y="3776337"/>
            <a:ext cx="457200" cy="457200"/>
          </a:xfrm>
          <a:prstGeom prst="arc">
            <a:avLst>
              <a:gd name="adj1" fmla="val 15962741"/>
              <a:gd name="adj2" fmla="val 318591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C720FE17-056C-420D-95F5-CCBCA8AD87EA}"/>
              </a:ext>
            </a:extLst>
          </p:cNvPr>
          <p:cNvSpPr txBox="1">
            <a:spLocks noChangeArrowheads="1"/>
          </p:cNvSpPr>
          <p:nvPr/>
        </p:nvSpPr>
        <p:spPr bwMode="auto">
          <a:xfrm rot="19359453">
            <a:off x="1113009" y="5858613"/>
            <a:ext cx="1069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/>
              <a:t>472 km</a:t>
            </a:r>
            <a:endParaRPr lang="en-GB" sz="2000" dirty="0"/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FC8557B6-8D21-4C7F-8F6A-A2D3AF14C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088" y="4668375"/>
            <a:ext cx="610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/>
              <a:t>37</a:t>
            </a:r>
            <a:r>
              <a:rPr lang="en-US" sz="2000" dirty="0">
                <a:cs typeface="Arial" pitchFamily="34" charset="0"/>
              </a:rPr>
              <a:t>°</a:t>
            </a:r>
            <a:endParaRPr lang="en-GB" sz="20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0B547B1-E235-4824-937E-FF6293C87704}"/>
              </a:ext>
            </a:extLst>
          </p:cNvPr>
          <p:cNvCxnSpPr>
            <a:cxnSpLocks/>
          </p:cNvCxnSpPr>
          <p:nvPr/>
        </p:nvCxnSpPr>
        <p:spPr>
          <a:xfrm flipH="1">
            <a:off x="553129" y="5302742"/>
            <a:ext cx="1690883" cy="1272268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868E7E9-5C0F-4D6A-B2FE-6E43D1C11EE8}"/>
              </a:ext>
            </a:extLst>
          </p:cNvPr>
          <p:cNvSpPr/>
          <p:nvPr/>
        </p:nvSpPr>
        <p:spPr>
          <a:xfrm>
            <a:off x="492567" y="2075543"/>
            <a:ext cx="3876233" cy="3388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">
                <a:extLst>
                  <a:ext uri="{FF2B5EF4-FFF2-40B4-BE49-F238E27FC236}">
                    <a16:creationId xmlns:a16="http://schemas.microsoft.com/office/drawing/2014/main" id="{CADBAB61-B51E-41E4-B56D-4B6AA09417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1143" y="3218900"/>
                <a:ext cx="3082777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Find the angle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Text Box 3">
                <a:extLst>
                  <a:ext uri="{FF2B5EF4-FFF2-40B4-BE49-F238E27FC236}">
                    <a16:creationId xmlns:a16="http://schemas.microsoft.com/office/drawing/2014/main" id="{CADBAB61-B51E-41E4-B56D-4B6AA0941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1143" y="3218900"/>
                <a:ext cx="3082777" cy="474169"/>
              </a:xfrm>
              <a:prstGeom prst="rect">
                <a:avLst/>
              </a:prstGeom>
              <a:blipFill>
                <a:blip r:embed="rId3"/>
                <a:stretch>
                  <a:fillRect l="-3168" t="-7692" b="-2820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16">
            <a:extLst>
              <a:ext uri="{FF2B5EF4-FFF2-40B4-BE49-F238E27FC236}">
                <a16:creationId xmlns:a16="http://schemas.microsoft.com/office/drawing/2014/main" id="{BEAA7147-8990-4F28-B5B2-B7AAC5E8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883" y="3533972"/>
            <a:ext cx="17427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180° - 143</a:t>
            </a:r>
            <a:r>
              <a:rPr lang="en-GB" dirty="0">
                <a:latin typeface="+mn-lt"/>
              </a:rPr>
              <a:t>°</a:t>
            </a:r>
            <a:endParaRPr lang="en-GB" sz="2400" dirty="0">
              <a:latin typeface="+mn-lt"/>
            </a:endParaRPr>
          </a:p>
        </p:txBody>
      </p:sp>
      <p:sp>
        <p:nvSpPr>
          <p:cNvPr id="37" name="Rectangle 16">
            <a:extLst>
              <a:ext uri="{FF2B5EF4-FFF2-40B4-BE49-F238E27FC236}">
                <a16:creationId xmlns:a16="http://schemas.microsoft.com/office/drawing/2014/main" id="{C86FA565-7FDC-435A-B12A-8B77F83F1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7878" y="3556596"/>
            <a:ext cx="1026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= 37° </a:t>
            </a:r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9C83845A-A5F8-4A30-829C-AE71DA7E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661" y="3217685"/>
            <a:ext cx="20794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6600"/>
                </a:solidFill>
                <a:latin typeface="+mn-lt"/>
              </a:rPr>
              <a:t>co-interior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3">
                <a:extLst>
                  <a:ext uri="{FF2B5EF4-FFF2-40B4-BE49-F238E27FC236}">
                    <a16:creationId xmlns:a16="http://schemas.microsoft.com/office/drawing/2014/main" id="{B5B6DBD8-F21A-4867-B9A4-B90826439D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1143" y="3856625"/>
                <a:ext cx="3084780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Find the angle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9" name="Text Box 3">
                <a:extLst>
                  <a:ext uri="{FF2B5EF4-FFF2-40B4-BE49-F238E27FC236}">
                    <a16:creationId xmlns:a16="http://schemas.microsoft.com/office/drawing/2014/main" id="{B5B6DBD8-F21A-4867-B9A4-B90826439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1143" y="3856625"/>
                <a:ext cx="3084780" cy="474169"/>
              </a:xfrm>
              <a:prstGeom prst="rect">
                <a:avLst/>
              </a:prstGeom>
              <a:blipFill>
                <a:blip r:embed="rId4"/>
                <a:stretch>
                  <a:fillRect l="-3162" t="-7792" b="-2987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16">
            <a:extLst>
              <a:ext uri="{FF2B5EF4-FFF2-40B4-BE49-F238E27FC236}">
                <a16:creationId xmlns:a16="http://schemas.microsoft.com/office/drawing/2014/main" id="{86E36AC7-19FF-4C43-9F00-A81265869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935" y="4255828"/>
            <a:ext cx="2289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360°-37°-233</a:t>
            </a:r>
            <a:r>
              <a:rPr lang="en-GB" dirty="0">
                <a:latin typeface="+mn-lt"/>
              </a:rPr>
              <a:t>°</a:t>
            </a:r>
            <a:endParaRPr lang="en-GB" sz="2400" dirty="0">
              <a:latin typeface="+mn-lt"/>
            </a:endParaRP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0A176A50-59DA-4654-BE6F-DAE88CCAB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9729" y="4241421"/>
            <a:ext cx="1026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= 90° </a:t>
            </a:r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D18F461B-7934-43FD-A291-D436CDA9F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708" y="3909138"/>
            <a:ext cx="19880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6600"/>
                </a:solidFill>
                <a:latin typeface="+mn-lt"/>
              </a:rPr>
              <a:t>angles at a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17">
                <a:extLst>
                  <a:ext uri="{FF2B5EF4-FFF2-40B4-BE49-F238E27FC236}">
                    <a16:creationId xmlns:a16="http://schemas.microsoft.com/office/drawing/2014/main" id="{FDA28FAE-04CB-4040-97D6-5C0738E26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9259" y="5492261"/>
                <a:ext cx="2533642" cy="5068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368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472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43" name="Rectangle 17">
                <a:extLst>
                  <a:ext uri="{FF2B5EF4-FFF2-40B4-BE49-F238E27FC236}">
                    <a16:creationId xmlns:a16="http://schemas.microsoft.com/office/drawing/2014/main" id="{FDA28FAE-04CB-4040-97D6-5C0738E26D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9259" y="5492261"/>
                <a:ext cx="2533642" cy="506805"/>
              </a:xfrm>
              <a:prstGeom prst="rect">
                <a:avLst/>
              </a:prstGeom>
              <a:blipFill>
                <a:blip r:embed="rId5"/>
                <a:stretch>
                  <a:fillRect l="-3606" t="-1205" b="-2650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18">
            <a:extLst>
              <a:ext uri="{FF2B5EF4-FFF2-40B4-BE49-F238E27FC236}">
                <a16:creationId xmlns:a16="http://schemas.microsoft.com/office/drawing/2014/main" id="{94644991-8FB0-4BEF-B7CB-DB7CCC23A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744" y="5955499"/>
            <a:ext cx="201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≈ </a:t>
            </a:r>
            <a:r>
              <a:rPr lang="en-GB" sz="2400" dirty="0">
                <a:solidFill>
                  <a:srgbClr val="FF6600"/>
                </a:solidFill>
                <a:latin typeface="+mn-lt"/>
              </a:rPr>
              <a:t>598.5 km</a:t>
            </a:r>
            <a:endParaRPr lang="en-GB" sz="2400" dirty="0">
              <a:latin typeface="+mn-lt"/>
            </a:endParaRPr>
          </a:p>
        </p:txBody>
      </p:sp>
      <p:sp>
        <p:nvSpPr>
          <p:cNvPr id="45" name="Text Box 15">
            <a:extLst>
              <a:ext uri="{FF2B5EF4-FFF2-40B4-BE49-F238E27FC236}">
                <a16:creationId xmlns:a16="http://schemas.microsoft.com/office/drawing/2014/main" id="{09C0485D-A2DF-4C71-B29C-B01C34387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828" y="4993247"/>
            <a:ext cx="245772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368</a:t>
            </a:r>
            <a:r>
              <a:rPr lang="en-GB" sz="2400" baseline="30000" dirty="0"/>
              <a:t>2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472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888C9A-B44C-4B78-A268-998DA57734D6}"/>
              </a:ext>
            </a:extLst>
          </p:cNvPr>
          <p:cNvSpPr txBox="1"/>
          <p:nvPr/>
        </p:nvSpPr>
        <p:spPr>
          <a:xfrm>
            <a:off x="2928724" y="6359840"/>
            <a:ext cx="5249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+mn-lt"/>
              </a:rPr>
              <a:t>So, C is about 598.5 km from A. </a:t>
            </a:r>
          </a:p>
        </p:txBody>
      </p:sp>
    </p:spTree>
    <p:extLst>
      <p:ext uri="{BB962C8B-B14F-4D97-AF65-F5344CB8AC3E}">
        <p14:creationId xmlns:p14="http://schemas.microsoft.com/office/powerpoint/2010/main" val="186389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 animBg="1"/>
      <p:bldP spid="19" grpId="0" animBg="1"/>
      <p:bldP spid="22" grpId="0"/>
      <p:bldP spid="24" grpId="0" animBg="1"/>
      <p:bldP spid="25" grpId="0"/>
      <p:bldP spid="26" grpId="0" animBg="1"/>
      <p:bldP spid="27" grpId="0"/>
      <p:bldP spid="29" grpId="0"/>
      <p:bldP spid="30" grpId="0" animBg="1"/>
      <p:bldP spid="31" grpId="0"/>
      <p:bldP spid="32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77200" y="762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ie 25">
            <a:extLst>
              <a:ext uri="{FF2B5EF4-FFF2-40B4-BE49-F238E27FC236}">
                <a16:creationId xmlns:a16="http://schemas.microsoft.com/office/drawing/2014/main" id="{E4BB06FE-33EA-4560-B679-E837A6B8D69D}"/>
              </a:ext>
            </a:extLst>
          </p:cNvPr>
          <p:cNvSpPr/>
          <p:nvPr/>
        </p:nvSpPr>
        <p:spPr>
          <a:xfrm>
            <a:off x="904980" y="3696784"/>
            <a:ext cx="640080" cy="640080"/>
          </a:xfrm>
          <a:prstGeom prst="pie">
            <a:avLst>
              <a:gd name="adj1" fmla="val 2928321"/>
              <a:gd name="adj2" fmla="val 629459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988824-17BC-4F0C-BC0D-EA890FC80AE6}"/>
              </a:ext>
            </a:extLst>
          </p:cNvPr>
          <p:cNvSpPr/>
          <p:nvPr/>
        </p:nvSpPr>
        <p:spPr>
          <a:xfrm rot="19373273">
            <a:off x="2069149" y="5208964"/>
            <a:ext cx="155448" cy="156818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ie 25">
            <a:extLst>
              <a:ext uri="{FF2B5EF4-FFF2-40B4-BE49-F238E27FC236}">
                <a16:creationId xmlns:a16="http://schemas.microsoft.com/office/drawing/2014/main" id="{850EF9A0-6675-4F56-A8D1-A552E3B15F7C}"/>
              </a:ext>
            </a:extLst>
          </p:cNvPr>
          <p:cNvSpPr/>
          <p:nvPr/>
        </p:nvSpPr>
        <p:spPr>
          <a:xfrm>
            <a:off x="1945052" y="4963032"/>
            <a:ext cx="640080" cy="640080"/>
          </a:xfrm>
          <a:prstGeom prst="pie">
            <a:avLst>
              <a:gd name="adj1" fmla="val 13891621"/>
              <a:gd name="adj2" fmla="val 1616931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95BED9-8B53-4167-BC71-8FADDAC1890A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6734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Bearings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379ACAE9-52DD-4E98-BA83-EF09CF8F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5" y="908720"/>
            <a:ext cx="8208912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small airplane depart city A and flies on a 143° course for 368 km landing at B. After delivered cargo, it departs on a 233° course and flies a further 472 km to city C. Find: </a:t>
            </a:r>
          </a:p>
          <a:p>
            <a:pPr marL="457200" indent="-457200">
              <a:buAutoNum type="alphaLcParenBoth"/>
            </a:pPr>
            <a:r>
              <a:rPr lang="en-US" altLang="en-US" dirty="0"/>
              <a:t>the distance of C from A</a:t>
            </a:r>
          </a:p>
          <a:p>
            <a:pPr marL="457200" indent="-457200">
              <a:buAutoNum type="alphaLcParenBoth"/>
            </a:pPr>
            <a:r>
              <a:rPr lang="en-US" altLang="en-US" dirty="0"/>
              <a:t>the bearing of C from A</a:t>
            </a:r>
            <a:endParaRPr lang="en-GB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4">
                <a:extLst>
                  <a:ext uri="{FF2B5EF4-FFF2-40B4-BE49-F238E27FC236}">
                    <a16:creationId xmlns:a16="http://schemas.microsoft.com/office/drawing/2014/main" id="{EBB5C883-2593-4C0F-9012-36C5B2994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9943" y="2867614"/>
                <a:ext cx="5956012" cy="8435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/>
                  <a:t>To find the bearing of C from A we need the angle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altLang="en-US" dirty="0"/>
                  <a:t> (</a:t>
                </a:r>
                <a:r>
                  <a:rPr lang="en-GB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GB" dirty="0"/>
                  <a:t>)</a:t>
                </a:r>
                <a:r>
                  <a:rPr lang="en-GB" altLang="en-US" dirty="0"/>
                  <a:t>.</a:t>
                </a:r>
              </a:p>
            </p:txBody>
          </p:sp>
        </mc:Choice>
        <mc:Fallback xmlns="">
          <p:sp>
            <p:nvSpPr>
              <p:cNvPr id="9" name="Text Box 24">
                <a:extLst>
                  <a:ext uri="{FF2B5EF4-FFF2-40B4-BE49-F238E27FC236}">
                    <a16:creationId xmlns:a16="http://schemas.microsoft.com/office/drawing/2014/main" id="{EBB5C883-2593-4C0F-9012-36C5B2994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9943" y="2867614"/>
                <a:ext cx="5956012" cy="843501"/>
              </a:xfrm>
              <a:prstGeom prst="rect">
                <a:avLst/>
              </a:prstGeom>
              <a:blipFill>
                <a:blip r:embed="rId3"/>
                <a:stretch>
                  <a:fillRect l="-1535" t="-5036" b="-158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24">
            <a:extLst>
              <a:ext uri="{FF2B5EF4-FFF2-40B4-BE49-F238E27FC236}">
                <a16:creationId xmlns:a16="http://schemas.microsoft.com/office/drawing/2014/main" id="{38A2969A-13CC-4FBC-B194-798842D1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67" y="2841730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9C1ECE90-E6F9-4B4A-B3B4-882EC0CA2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925" y="3615315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AFD9433C-39CC-49EF-AB81-203827A9C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542" y="5089725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B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AF1C7802-1721-4834-9B95-CF0C6D00F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87" y="6283277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C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2F38DD6C-CC85-4263-B68D-B0E32331AFC5}"/>
              </a:ext>
            </a:extLst>
          </p:cNvPr>
          <p:cNvSpPr txBox="1">
            <a:spLocks noChangeArrowheads="1"/>
          </p:cNvSpPr>
          <p:nvPr/>
        </p:nvSpPr>
        <p:spPr bwMode="auto">
          <a:xfrm rot="17123635">
            <a:off x="290367" y="4872019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km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AAFE7F30-6F03-4B91-84DD-292004E82ABC}"/>
              </a:ext>
            </a:extLst>
          </p:cNvPr>
          <p:cNvSpPr txBox="1">
            <a:spLocks noChangeArrowheads="1"/>
          </p:cNvSpPr>
          <p:nvPr/>
        </p:nvSpPr>
        <p:spPr bwMode="auto">
          <a:xfrm rot="3076140">
            <a:off x="1247642" y="4234378"/>
            <a:ext cx="1069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/>
              <a:t>368 km</a:t>
            </a:r>
            <a:endParaRPr lang="en-GB" sz="20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4919E3-B689-41CF-8D15-1543ADC01FEC}"/>
              </a:ext>
            </a:extLst>
          </p:cNvPr>
          <p:cNvSpPr/>
          <p:nvPr/>
        </p:nvSpPr>
        <p:spPr>
          <a:xfrm>
            <a:off x="528739" y="654495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D8DBA02-46B9-4F1D-99C4-14D1BD70F944}"/>
              </a:ext>
            </a:extLst>
          </p:cNvPr>
          <p:cNvSpPr/>
          <p:nvPr/>
        </p:nvSpPr>
        <p:spPr>
          <a:xfrm>
            <a:off x="2256164" y="526675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B617A18-C645-4476-AF3E-A06E6C5AD403}"/>
              </a:ext>
            </a:extLst>
          </p:cNvPr>
          <p:cNvCxnSpPr>
            <a:cxnSpLocks/>
          </p:cNvCxnSpPr>
          <p:nvPr/>
        </p:nvCxnSpPr>
        <p:spPr>
          <a:xfrm flipH="1" flipV="1">
            <a:off x="1241156" y="4024467"/>
            <a:ext cx="1029721" cy="129609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42E337F-3722-495A-85D1-7A200CD102D5}"/>
              </a:ext>
            </a:extLst>
          </p:cNvPr>
          <p:cNvCxnSpPr>
            <a:cxnSpLocks/>
          </p:cNvCxnSpPr>
          <p:nvPr/>
        </p:nvCxnSpPr>
        <p:spPr>
          <a:xfrm flipV="1">
            <a:off x="576705" y="4024467"/>
            <a:ext cx="647869" cy="2481509"/>
          </a:xfrm>
          <a:prstGeom prst="straightConnector1">
            <a:avLst/>
          </a:prstGeom>
          <a:ln w="34925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8">
            <a:extLst>
              <a:ext uri="{FF2B5EF4-FFF2-40B4-BE49-F238E27FC236}">
                <a16:creationId xmlns:a16="http://schemas.microsoft.com/office/drawing/2014/main" id="{3FCA3AD6-2005-449C-A3CF-BAE89B933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919" y="4265423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cs typeface="Times New Roman" panose="02020603050405020304" pitchFamily="18" charset="0"/>
              </a:rPr>
              <a:t>N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6A4778E-0FEB-41FE-8670-4A1A8C3E20BD}"/>
              </a:ext>
            </a:extLst>
          </p:cNvPr>
          <p:cNvCxnSpPr/>
          <p:nvPr/>
        </p:nvCxnSpPr>
        <p:spPr>
          <a:xfrm flipV="1">
            <a:off x="2271768" y="4563113"/>
            <a:ext cx="0" cy="731520"/>
          </a:xfrm>
          <a:prstGeom prst="line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>
            <a:extLst>
              <a:ext uri="{FF2B5EF4-FFF2-40B4-BE49-F238E27FC236}">
                <a16:creationId xmlns:a16="http://schemas.microsoft.com/office/drawing/2014/main" id="{5AD9C882-56D1-44EE-9D11-D96219421C66}"/>
              </a:ext>
            </a:extLst>
          </p:cNvPr>
          <p:cNvSpPr/>
          <p:nvPr/>
        </p:nvSpPr>
        <p:spPr>
          <a:xfrm>
            <a:off x="1967510" y="4963032"/>
            <a:ext cx="640080" cy="640080"/>
          </a:xfrm>
          <a:prstGeom prst="arc">
            <a:avLst>
              <a:gd name="adj1" fmla="val 15962741"/>
              <a:gd name="adj2" fmla="val 861435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252E2D2A-5836-4C9C-A9C6-CD3130D65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386" y="5538140"/>
            <a:ext cx="870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233</a:t>
            </a:r>
            <a:r>
              <a:rPr lang="en-US" sz="2400" dirty="0">
                <a:cs typeface="Arial" pitchFamily="34" charset="0"/>
              </a:rPr>
              <a:t>°</a:t>
            </a:r>
            <a:endParaRPr lang="en-GB" sz="24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2508453-C52C-4D3F-95D5-CDBB534F0B52}"/>
              </a:ext>
            </a:extLst>
          </p:cNvPr>
          <p:cNvSpPr/>
          <p:nvPr/>
        </p:nvSpPr>
        <p:spPr>
          <a:xfrm>
            <a:off x="1210090" y="398919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id="{4D5FE626-284C-4D8E-AB2F-8B0EF6133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773" y="323684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cs typeface="Times New Roman" panose="02020603050405020304" pitchFamily="18" charset="0"/>
              </a:rPr>
              <a:t>N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001465E-D63F-414B-950B-CAE43E385101}"/>
              </a:ext>
            </a:extLst>
          </p:cNvPr>
          <p:cNvCxnSpPr/>
          <p:nvPr/>
        </p:nvCxnSpPr>
        <p:spPr>
          <a:xfrm flipV="1">
            <a:off x="1226555" y="3454598"/>
            <a:ext cx="0" cy="548640"/>
          </a:xfrm>
          <a:prstGeom prst="line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2">
            <a:extLst>
              <a:ext uri="{FF2B5EF4-FFF2-40B4-BE49-F238E27FC236}">
                <a16:creationId xmlns:a16="http://schemas.microsoft.com/office/drawing/2014/main" id="{6E27EA85-C9C8-470B-9DD1-F308C51D6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207" y="3592466"/>
            <a:ext cx="821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143</a:t>
            </a:r>
            <a:r>
              <a:rPr lang="en-US" sz="2400" dirty="0">
                <a:cs typeface="Arial" pitchFamily="34" charset="0"/>
              </a:rPr>
              <a:t>°</a:t>
            </a:r>
            <a:endParaRPr lang="en-GB" sz="2400" dirty="0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357C4F6C-BA45-46C8-B986-08D5669BB6E0}"/>
              </a:ext>
            </a:extLst>
          </p:cNvPr>
          <p:cNvSpPr/>
          <p:nvPr/>
        </p:nvSpPr>
        <p:spPr>
          <a:xfrm>
            <a:off x="1031329" y="3787017"/>
            <a:ext cx="457200" cy="457200"/>
          </a:xfrm>
          <a:prstGeom prst="arc">
            <a:avLst>
              <a:gd name="adj1" fmla="val 15962741"/>
              <a:gd name="adj2" fmla="val 318591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E43F2D2D-3B3D-4E3A-86DB-332B64C8D3B2}"/>
              </a:ext>
            </a:extLst>
          </p:cNvPr>
          <p:cNvSpPr txBox="1">
            <a:spLocks noChangeArrowheads="1"/>
          </p:cNvSpPr>
          <p:nvPr/>
        </p:nvSpPr>
        <p:spPr bwMode="auto">
          <a:xfrm rot="19359453">
            <a:off x="1113009" y="5858613"/>
            <a:ext cx="1069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/>
              <a:t>472 km</a:t>
            </a:r>
            <a:endParaRPr lang="en-GB" sz="2000" dirty="0"/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29701663-4116-47DA-8D95-202BB3F7E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36" y="4639994"/>
            <a:ext cx="610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/>
              <a:t>37</a:t>
            </a:r>
            <a:r>
              <a:rPr lang="en-US" sz="2000" dirty="0">
                <a:cs typeface="Arial" pitchFamily="34" charset="0"/>
              </a:rPr>
              <a:t>°</a:t>
            </a:r>
            <a:endParaRPr lang="en-GB" sz="20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CB7683-86DA-4446-94E5-D8256318AA28}"/>
              </a:ext>
            </a:extLst>
          </p:cNvPr>
          <p:cNvCxnSpPr>
            <a:cxnSpLocks/>
          </p:cNvCxnSpPr>
          <p:nvPr/>
        </p:nvCxnSpPr>
        <p:spPr>
          <a:xfrm flipH="1">
            <a:off x="553129" y="5302742"/>
            <a:ext cx="1690883" cy="1272268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47FF880-8886-436E-8EBD-C56EDD4B7033}"/>
              </a:ext>
            </a:extLst>
          </p:cNvPr>
          <p:cNvSpPr/>
          <p:nvPr/>
        </p:nvSpPr>
        <p:spPr>
          <a:xfrm>
            <a:off x="574458" y="2433989"/>
            <a:ext cx="3876233" cy="3388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">
                <a:extLst>
                  <a:ext uri="{FF2B5EF4-FFF2-40B4-BE49-F238E27FC236}">
                    <a16:creationId xmlns:a16="http://schemas.microsoft.com/office/drawing/2014/main" id="{5B44A9FD-B4E1-4DFB-985E-BA8EB2E2F1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9943" y="3632831"/>
                <a:ext cx="5618199" cy="875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To find the angle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we will use tangent</a:t>
                </a:r>
              </a:p>
            </p:txBody>
          </p:sp>
        </mc:Choice>
        <mc:Fallback xmlns="">
          <p:sp>
            <p:nvSpPr>
              <p:cNvPr id="35" name="Text Box 3">
                <a:extLst>
                  <a:ext uri="{FF2B5EF4-FFF2-40B4-BE49-F238E27FC236}">
                    <a16:creationId xmlns:a16="http://schemas.microsoft.com/office/drawing/2014/main" id="{5B44A9FD-B4E1-4DFB-985E-BA8EB2E2F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9943" y="3632831"/>
                <a:ext cx="5618199" cy="875176"/>
              </a:xfrm>
              <a:prstGeom prst="rect">
                <a:avLst/>
              </a:prstGeom>
              <a:blipFill>
                <a:blip r:embed="rId4"/>
                <a:stretch>
                  <a:fillRect l="-1627" t="-4861" b="-111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18">
            <a:extLst>
              <a:ext uri="{FF2B5EF4-FFF2-40B4-BE49-F238E27FC236}">
                <a16:creationId xmlns:a16="http://schemas.microsoft.com/office/drawing/2014/main" id="{4594E0CA-0977-4A8C-ABC0-35D1B021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607" y="5662096"/>
            <a:ext cx="118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/>
              <a:t>≈ </a:t>
            </a:r>
            <a:r>
              <a:rPr lang="en-GB" sz="2400" dirty="0">
                <a:solidFill>
                  <a:srgbClr val="FF6600"/>
                </a:solidFill>
                <a:latin typeface="+mn-lt"/>
              </a:rPr>
              <a:t>52.1°</a:t>
            </a:r>
            <a:endParaRPr lang="en-GB" sz="2400" dirty="0">
              <a:latin typeface="+mn-lt"/>
            </a:endParaRPr>
          </a:p>
        </p:txBody>
      </p:sp>
      <p:sp>
        <p:nvSpPr>
          <p:cNvPr id="37" name="Text Box 47">
            <a:extLst>
              <a:ext uri="{FF2B5EF4-FFF2-40B4-BE49-F238E27FC236}">
                <a16:creationId xmlns:a16="http://schemas.microsoft.com/office/drawing/2014/main" id="{2370E09D-410B-4791-BE2D-71B8B097B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126" y="4311205"/>
            <a:ext cx="1165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dirty="0">
                <a:latin typeface="Symbol" panose="05050102010706020507" pitchFamily="18" charset="2"/>
              </a:rPr>
              <a:t> 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38" name="Text Box 49">
            <a:extLst>
              <a:ext uri="{FF2B5EF4-FFF2-40B4-BE49-F238E27FC236}">
                <a16:creationId xmlns:a16="http://schemas.microsoft.com/office/drawing/2014/main" id="{30C3250D-DD59-405A-B15E-2F9DCB43A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166" y="4101985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39" name="Line 50">
            <a:extLst>
              <a:ext uri="{FF2B5EF4-FFF2-40B4-BE49-F238E27FC236}">
                <a16:creationId xmlns:a16="http://schemas.microsoft.com/office/drawing/2014/main" id="{17BD2F4C-4A80-492D-9C41-EB01B9D32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8166" y="4541098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 Box 51">
            <a:extLst>
              <a:ext uri="{FF2B5EF4-FFF2-40B4-BE49-F238E27FC236}">
                <a16:creationId xmlns:a16="http://schemas.microsoft.com/office/drawing/2014/main" id="{342FC1FF-6C05-4FA6-B5CE-6836E5334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641" y="4520461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41" name="Text Box 47">
            <a:extLst>
              <a:ext uri="{FF2B5EF4-FFF2-40B4-BE49-F238E27FC236}">
                <a16:creationId xmlns:a16="http://schemas.microsoft.com/office/drawing/2014/main" id="{9A87C462-839C-48EC-9B57-D86BF5C82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985" y="5031339"/>
            <a:ext cx="1165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dirty="0">
                <a:latin typeface="Symbol" panose="05050102010706020507" pitchFamily="18" charset="2"/>
              </a:rPr>
              <a:t> 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F209AA8-9B32-4E69-AED9-AC2991BF919A}"/>
                  </a:ext>
                </a:extLst>
              </p:cNvPr>
              <p:cNvSpPr txBox="1"/>
              <p:nvPr/>
            </p:nvSpPr>
            <p:spPr>
              <a:xfrm>
                <a:off x="5748166" y="4989304"/>
                <a:ext cx="45364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472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F209AA8-9B32-4E69-AED9-AC2991BF9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166" y="4989304"/>
                <a:ext cx="453649" cy="520399"/>
              </a:xfrm>
              <a:prstGeom prst="rect">
                <a:avLst/>
              </a:prstGeom>
              <a:blipFill>
                <a:blip r:embed="rId5"/>
                <a:stretch>
                  <a:fillRect l="-1351" r="-12162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47">
            <a:extLst>
              <a:ext uri="{FF2B5EF4-FFF2-40B4-BE49-F238E27FC236}">
                <a16:creationId xmlns:a16="http://schemas.microsoft.com/office/drawing/2014/main" id="{BC61EB34-DD8F-4313-BD3A-AE8F424F7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504" y="5708043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4AEF5-27BC-4924-AC2A-6A4E4CA2175D}"/>
                  </a:ext>
                </a:extLst>
              </p:cNvPr>
              <p:cNvSpPr txBox="1"/>
              <p:nvPr/>
            </p:nvSpPr>
            <p:spPr>
              <a:xfrm>
                <a:off x="5738641" y="5631183"/>
                <a:ext cx="1072730" cy="414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dirty="0"/>
                  <a:t>tan</a:t>
                </a:r>
                <a:r>
                  <a:rPr lang="en-GB" baseline="30000" dirty="0"/>
                  <a:t>–1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472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368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4AEF5-27BC-4924-AC2A-6A4E4CA217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641" y="5631183"/>
                <a:ext cx="1072730" cy="414537"/>
              </a:xfrm>
              <a:prstGeom prst="rect">
                <a:avLst/>
              </a:prstGeom>
              <a:blipFill>
                <a:blip r:embed="rId6"/>
                <a:stretch>
                  <a:fillRect l="-17045" t="-1471" r="-22727" b="-54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7">
            <a:extLst>
              <a:ext uri="{FF2B5EF4-FFF2-40B4-BE49-F238E27FC236}">
                <a16:creationId xmlns:a16="http://schemas.microsoft.com/office/drawing/2014/main" id="{5ADAE469-BFCA-42AA-AE03-E6CF47FCB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916" y="4255299"/>
            <a:ext cx="344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GB" dirty="0">
              <a:latin typeface="Symbol" panose="05050102010706020507" pitchFamily="18" charset="2"/>
            </a:endParaRPr>
          </a:p>
        </p:txBody>
      </p:sp>
      <p:sp>
        <p:nvSpPr>
          <p:cNvPr id="46" name="Text Box 24">
            <a:extLst>
              <a:ext uri="{FF2B5EF4-FFF2-40B4-BE49-F238E27FC236}">
                <a16:creationId xmlns:a16="http://schemas.microsoft.com/office/drawing/2014/main" id="{A7CDF741-2E25-41BA-A688-91B6D6A69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717" y="6261241"/>
            <a:ext cx="3808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bearing of C from A </a:t>
            </a:r>
            <a:r>
              <a:rPr lang="en-US" altLang="en-US" dirty="0"/>
              <a:t>is</a:t>
            </a:r>
            <a:endParaRPr lang="en-GB" altLang="en-US" dirty="0"/>
          </a:p>
        </p:txBody>
      </p:sp>
      <p:sp>
        <p:nvSpPr>
          <p:cNvPr id="47" name="Text Box 12">
            <a:extLst>
              <a:ext uri="{FF2B5EF4-FFF2-40B4-BE49-F238E27FC236}">
                <a16:creationId xmlns:a16="http://schemas.microsoft.com/office/drawing/2014/main" id="{DFA32030-7D4E-4573-8C1F-D71131DE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3954" y="6293327"/>
            <a:ext cx="821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143</a:t>
            </a:r>
            <a:r>
              <a:rPr lang="en-US" sz="2400" dirty="0">
                <a:cs typeface="Arial" pitchFamily="34" charset="0"/>
              </a:rPr>
              <a:t>°</a:t>
            </a:r>
            <a:endParaRPr lang="en-GB" sz="2400" dirty="0"/>
          </a:p>
        </p:txBody>
      </p:sp>
      <p:sp>
        <p:nvSpPr>
          <p:cNvPr id="48" name="Text Box 12">
            <a:extLst>
              <a:ext uri="{FF2B5EF4-FFF2-40B4-BE49-F238E27FC236}">
                <a16:creationId xmlns:a16="http://schemas.microsoft.com/office/drawing/2014/main" id="{44991809-AD49-43DB-8B4B-3D34E9310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096" y="6256787"/>
            <a:ext cx="113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+ 52.1</a:t>
            </a:r>
            <a:r>
              <a:rPr lang="en-US" sz="2400" dirty="0">
                <a:cs typeface="Arial" pitchFamily="34" charset="0"/>
              </a:rPr>
              <a:t>°</a:t>
            </a:r>
            <a:endParaRPr lang="en-GB" sz="2400" dirty="0"/>
          </a:p>
        </p:txBody>
      </p:sp>
      <p:sp>
        <p:nvSpPr>
          <p:cNvPr id="49" name="Rectangle 18">
            <a:extLst>
              <a:ext uri="{FF2B5EF4-FFF2-40B4-BE49-F238E27FC236}">
                <a16:creationId xmlns:a16="http://schemas.microsoft.com/office/drawing/2014/main" id="{573E616F-2E44-4CE7-A5E3-8ECBDF3D6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487" y="6256787"/>
            <a:ext cx="1106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/>
              <a:t>≈ </a:t>
            </a:r>
            <a:r>
              <a:rPr lang="en-GB" sz="2400" dirty="0">
                <a:solidFill>
                  <a:srgbClr val="FF6600"/>
                </a:solidFill>
                <a:latin typeface="+mn-lt"/>
              </a:rPr>
              <a:t>195°</a:t>
            </a:r>
            <a:endParaRPr lang="en-GB" sz="2400" dirty="0">
              <a:latin typeface="+mn-lt"/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DB263FC1-FB46-4D49-98EB-2A076F9885E5}"/>
              </a:ext>
            </a:extLst>
          </p:cNvPr>
          <p:cNvSpPr/>
          <p:nvPr/>
        </p:nvSpPr>
        <p:spPr>
          <a:xfrm>
            <a:off x="872424" y="3669231"/>
            <a:ext cx="731520" cy="731520"/>
          </a:xfrm>
          <a:prstGeom prst="arc">
            <a:avLst>
              <a:gd name="adj1" fmla="val 16251643"/>
              <a:gd name="adj2" fmla="val 6479464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4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77200" y="762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251123" y="178899"/>
            <a:ext cx="7772400" cy="6096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/>
              <a:t>Compass points</a:t>
            </a:r>
          </a:p>
        </p:txBody>
      </p:sp>
      <p:pic>
        <p:nvPicPr>
          <p:cNvPr id="2052" name="Picture 4" descr="https://s-media-cache-ak0.pinimg.com/originals/59/4c/13/594c139dfd0f88a99c0e24f676c24d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871" y="1577637"/>
            <a:ext cx="4102818" cy="42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Freeform 62"/>
          <p:cNvSpPr/>
          <p:nvPr/>
        </p:nvSpPr>
        <p:spPr>
          <a:xfrm>
            <a:off x="3347371" y="2084327"/>
            <a:ext cx="1506747" cy="1535502"/>
          </a:xfrm>
          <a:custGeom>
            <a:avLst/>
            <a:gdLst>
              <a:gd name="connsiteX0" fmla="*/ 0 w 1506747"/>
              <a:gd name="connsiteY0" fmla="*/ 1535502 h 1535502"/>
              <a:gd name="connsiteX1" fmla="*/ 1270958 w 1506747"/>
              <a:gd name="connsiteY1" fmla="*/ 1293962 h 1535502"/>
              <a:gd name="connsiteX2" fmla="*/ 1506747 w 1506747"/>
              <a:gd name="connsiteY2" fmla="*/ 0 h 1535502"/>
              <a:gd name="connsiteX3" fmla="*/ 1328468 w 1506747"/>
              <a:gd name="connsiteY3" fmla="*/ 17253 h 1535502"/>
              <a:gd name="connsiteX4" fmla="*/ 1075426 w 1506747"/>
              <a:gd name="connsiteY4" fmla="*/ 80513 h 1535502"/>
              <a:gd name="connsiteX5" fmla="*/ 851139 w 1506747"/>
              <a:gd name="connsiteY5" fmla="*/ 178279 h 1535502"/>
              <a:gd name="connsiteX6" fmla="*/ 632603 w 1506747"/>
              <a:gd name="connsiteY6" fmla="*/ 322053 h 1535502"/>
              <a:gd name="connsiteX7" fmla="*/ 431320 w 1506747"/>
              <a:gd name="connsiteY7" fmla="*/ 494581 h 1535502"/>
              <a:gd name="connsiteX8" fmla="*/ 264543 w 1506747"/>
              <a:gd name="connsiteY8" fmla="*/ 701615 h 1535502"/>
              <a:gd name="connsiteX9" fmla="*/ 149524 w 1506747"/>
              <a:gd name="connsiteY9" fmla="*/ 902898 h 1535502"/>
              <a:gd name="connsiteX10" fmla="*/ 63260 w 1506747"/>
              <a:gd name="connsiteY10" fmla="*/ 1150189 h 1535502"/>
              <a:gd name="connsiteX11" fmla="*/ 0 w 1506747"/>
              <a:gd name="connsiteY11" fmla="*/ 1397479 h 1535502"/>
              <a:gd name="connsiteX12" fmla="*/ 0 w 1506747"/>
              <a:gd name="connsiteY12" fmla="*/ 1535502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6747" h="1535502">
                <a:moveTo>
                  <a:pt x="0" y="1535502"/>
                </a:moveTo>
                <a:lnTo>
                  <a:pt x="1270958" y="1293962"/>
                </a:lnTo>
                <a:lnTo>
                  <a:pt x="1506747" y="0"/>
                </a:lnTo>
                <a:lnTo>
                  <a:pt x="1328468" y="17253"/>
                </a:lnTo>
                <a:lnTo>
                  <a:pt x="1075426" y="80513"/>
                </a:lnTo>
                <a:lnTo>
                  <a:pt x="851139" y="178279"/>
                </a:lnTo>
                <a:lnTo>
                  <a:pt x="632603" y="322053"/>
                </a:lnTo>
                <a:lnTo>
                  <a:pt x="431320" y="494581"/>
                </a:lnTo>
                <a:lnTo>
                  <a:pt x="264543" y="701615"/>
                </a:lnTo>
                <a:lnTo>
                  <a:pt x="149524" y="902898"/>
                </a:lnTo>
                <a:lnTo>
                  <a:pt x="63260" y="1150189"/>
                </a:lnTo>
                <a:lnTo>
                  <a:pt x="0" y="1397479"/>
                </a:lnTo>
                <a:lnTo>
                  <a:pt x="0" y="153550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8" name="Freeform 2047"/>
          <p:cNvSpPr/>
          <p:nvPr/>
        </p:nvSpPr>
        <p:spPr>
          <a:xfrm>
            <a:off x="5066903" y="2090078"/>
            <a:ext cx="1506747" cy="1518249"/>
          </a:xfrm>
          <a:custGeom>
            <a:avLst/>
            <a:gdLst>
              <a:gd name="connsiteX0" fmla="*/ 0 w 1506747"/>
              <a:gd name="connsiteY0" fmla="*/ 0 h 1518249"/>
              <a:gd name="connsiteX1" fmla="*/ 235788 w 1506747"/>
              <a:gd name="connsiteY1" fmla="*/ 1288211 h 1518249"/>
              <a:gd name="connsiteX2" fmla="*/ 1506747 w 1506747"/>
              <a:gd name="connsiteY2" fmla="*/ 1518249 h 1518249"/>
              <a:gd name="connsiteX3" fmla="*/ 1489494 w 1506747"/>
              <a:gd name="connsiteY3" fmla="*/ 1403230 h 1518249"/>
              <a:gd name="connsiteX4" fmla="*/ 1443486 w 1506747"/>
              <a:gd name="connsiteY4" fmla="*/ 1144438 h 1518249"/>
              <a:gd name="connsiteX5" fmla="*/ 1345720 w 1506747"/>
              <a:gd name="connsiteY5" fmla="*/ 908649 h 1518249"/>
              <a:gd name="connsiteX6" fmla="*/ 1224951 w 1506747"/>
              <a:gd name="connsiteY6" fmla="*/ 684362 h 1518249"/>
              <a:gd name="connsiteX7" fmla="*/ 1052422 w 1506747"/>
              <a:gd name="connsiteY7" fmla="*/ 471577 h 1518249"/>
              <a:gd name="connsiteX8" fmla="*/ 862641 w 1506747"/>
              <a:gd name="connsiteY8" fmla="*/ 304800 h 1518249"/>
              <a:gd name="connsiteX9" fmla="*/ 661358 w 1506747"/>
              <a:gd name="connsiteY9" fmla="*/ 178279 h 1518249"/>
              <a:gd name="connsiteX10" fmla="*/ 396815 w 1506747"/>
              <a:gd name="connsiteY10" fmla="*/ 69011 h 1518249"/>
              <a:gd name="connsiteX11" fmla="*/ 155275 w 1506747"/>
              <a:gd name="connsiteY11" fmla="*/ 5751 h 1518249"/>
              <a:gd name="connsiteX12" fmla="*/ 0 w 1506747"/>
              <a:gd name="connsiteY12" fmla="*/ 0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6747" h="1518249">
                <a:moveTo>
                  <a:pt x="0" y="0"/>
                </a:moveTo>
                <a:lnTo>
                  <a:pt x="235788" y="1288211"/>
                </a:lnTo>
                <a:lnTo>
                  <a:pt x="1506747" y="1518249"/>
                </a:lnTo>
                <a:lnTo>
                  <a:pt x="1489494" y="1403230"/>
                </a:lnTo>
                <a:lnTo>
                  <a:pt x="1443486" y="1144438"/>
                </a:lnTo>
                <a:lnTo>
                  <a:pt x="1345720" y="908649"/>
                </a:lnTo>
                <a:lnTo>
                  <a:pt x="1224951" y="684362"/>
                </a:lnTo>
                <a:lnTo>
                  <a:pt x="1052422" y="471577"/>
                </a:lnTo>
                <a:lnTo>
                  <a:pt x="862641" y="304800"/>
                </a:lnTo>
                <a:lnTo>
                  <a:pt x="661358" y="178279"/>
                </a:lnTo>
                <a:lnTo>
                  <a:pt x="396815" y="69011"/>
                </a:lnTo>
                <a:lnTo>
                  <a:pt x="155275" y="57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9" name="Freeform 2048"/>
          <p:cNvSpPr/>
          <p:nvPr/>
        </p:nvSpPr>
        <p:spPr>
          <a:xfrm>
            <a:off x="5066903" y="3798108"/>
            <a:ext cx="1524000" cy="1535502"/>
          </a:xfrm>
          <a:custGeom>
            <a:avLst/>
            <a:gdLst>
              <a:gd name="connsiteX0" fmla="*/ 1524000 w 1524000"/>
              <a:gd name="connsiteY0" fmla="*/ 0 h 1535502"/>
              <a:gd name="connsiteX1" fmla="*/ 247290 w 1524000"/>
              <a:gd name="connsiteY1" fmla="*/ 247291 h 1535502"/>
              <a:gd name="connsiteX2" fmla="*/ 0 w 1524000"/>
              <a:gd name="connsiteY2" fmla="*/ 1535502 h 1535502"/>
              <a:gd name="connsiteX3" fmla="*/ 195532 w 1524000"/>
              <a:gd name="connsiteY3" fmla="*/ 1529751 h 1535502"/>
              <a:gd name="connsiteX4" fmla="*/ 448573 w 1524000"/>
              <a:gd name="connsiteY4" fmla="*/ 1472241 h 1535502"/>
              <a:gd name="connsiteX5" fmla="*/ 672860 w 1524000"/>
              <a:gd name="connsiteY5" fmla="*/ 1368725 h 1535502"/>
              <a:gd name="connsiteX6" fmla="*/ 897147 w 1524000"/>
              <a:gd name="connsiteY6" fmla="*/ 1236453 h 1535502"/>
              <a:gd name="connsiteX7" fmla="*/ 1081177 w 1524000"/>
              <a:gd name="connsiteY7" fmla="*/ 1058174 h 1535502"/>
              <a:gd name="connsiteX8" fmla="*/ 1259456 w 1524000"/>
              <a:gd name="connsiteY8" fmla="*/ 851140 h 1535502"/>
              <a:gd name="connsiteX9" fmla="*/ 1362973 w 1524000"/>
              <a:gd name="connsiteY9" fmla="*/ 655608 h 1535502"/>
              <a:gd name="connsiteX10" fmla="*/ 1466490 w 1524000"/>
              <a:gd name="connsiteY10" fmla="*/ 396815 h 1535502"/>
              <a:gd name="connsiteX11" fmla="*/ 1512498 w 1524000"/>
              <a:gd name="connsiteY11" fmla="*/ 149525 h 1535502"/>
              <a:gd name="connsiteX12" fmla="*/ 1524000 w 1524000"/>
              <a:gd name="connsiteY12" fmla="*/ 0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4000" h="1535502">
                <a:moveTo>
                  <a:pt x="1524000" y="0"/>
                </a:moveTo>
                <a:lnTo>
                  <a:pt x="247290" y="247291"/>
                </a:lnTo>
                <a:lnTo>
                  <a:pt x="0" y="1535502"/>
                </a:lnTo>
                <a:lnTo>
                  <a:pt x="195532" y="1529751"/>
                </a:lnTo>
                <a:lnTo>
                  <a:pt x="448573" y="1472241"/>
                </a:lnTo>
                <a:lnTo>
                  <a:pt x="672860" y="1368725"/>
                </a:lnTo>
                <a:lnTo>
                  <a:pt x="897147" y="1236453"/>
                </a:lnTo>
                <a:lnTo>
                  <a:pt x="1081177" y="1058174"/>
                </a:lnTo>
                <a:lnTo>
                  <a:pt x="1259456" y="851140"/>
                </a:lnTo>
                <a:lnTo>
                  <a:pt x="1362973" y="655608"/>
                </a:lnTo>
                <a:lnTo>
                  <a:pt x="1466490" y="396815"/>
                </a:lnTo>
                <a:lnTo>
                  <a:pt x="1512498" y="149525"/>
                </a:lnTo>
                <a:lnTo>
                  <a:pt x="152400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1" name="Freeform 2050"/>
          <p:cNvSpPr/>
          <p:nvPr/>
        </p:nvSpPr>
        <p:spPr>
          <a:xfrm>
            <a:off x="3370374" y="3821112"/>
            <a:ext cx="1506748" cy="1529751"/>
          </a:xfrm>
          <a:custGeom>
            <a:avLst/>
            <a:gdLst>
              <a:gd name="connsiteX0" fmla="*/ 0 w 1506748"/>
              <a:gd name="connsiteY0" fmla="*/ 0 h 1529751"/>
              <a:gd name="connsiteX1" fmla="*/ 1253706 w 1506748"/>
              <a:gd name="connsiteY1" fmla="*/ 241539 h 1529751"/>
              <a:gd name="connsiteX2" fmla="*/ 1506748 w 1506748"/>
              <a:gd name="connsiteY2" fmla="*/ 1529751 h 1529751"/>
              <a:gd name="connsiteX3" fmla="*/ 1345721 w 1506748"/>
              <a:gd name="connsiteY3" fmla="*/ 1512498 h 1529751"/>
              <a:gd name="connsiteX4" fmla="*/ 1104181 w 1506748"/>
              <a:gd name="connsiteY4" fmla="*/ 1454988 h 1529751"/>
              <a:gd name="connsiteX5" fmla="*/ 851140 w 1506748"/>
              <a:gd name="connsiteY5" fmla="*/ 1345721 h 1529751"/>
              <a:gd name="connsiteX6" fmla="*/ 644106 w 1506748"/>
              <a:gd name="connsiteY6" fmla="*/ 1219200 h 1529751"/>
              <a:gd name="connsiteX7" fmla="*/ 442823 w 1506748"/>
              <a:gd name="connsiteY7" fmla="*/ 1058173 h 1529751"/>
              <a:gd name="connsiteX8" fmla="*/ 287548 w 1506748"/>
              <a:gd name="connsiteY8" fmla="*/ 833887 h 1529751"/>
              <a:gd name="connsiteX9" fmla="*/ 143774 w 1506748"/>
              <a:gd name="connsiteY9" fmla="*/ 615351 h 1529751"/>
              <a:gd name="connsiteX10" fmla="*/ 57510 w 1506748"/>
              <a:gd name="connsiteY10" fmla="*/ 379562 h 1529751"/>
              <a:gd name="connsiteX11" fmla="*/ 17253 w 1506748"/>
              <a:gd name="connsiteY11" fmla="*/ 126521 h 1529751"/>
              <a:gd name="connsiteX12" fmla="*/ 0 w 1506748"/>
              <a:gd name="connsiteY12" fmla="*/ 0 h 152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6748" h="1529751">
                <a:moveTo>
                  <a:pt x="0" y="0"/>
                </a:moveTo>
                <a:lnTo>
                  <a:pt x="1253706" y="241539"/>
                </a:lnTo>
                <a:lnTo>
                  <a:pt x="1506748" y="1529751"/>
                </a:lnTo>
                <a:lnTo>
                  <a:pt x="1345721" y="1512498"/>
                </a:lnTo>
                <a:lnTo>
                  <a:pt x="1104181" y="1454988"/>
                </a:lnTo>
                <a:lnTo>
                  <a:pt x="851140" y="1345721"/>
                </a:lnTo>
                <a:lnTo>
                  <a:pt x="644106" y="1219200"/>
                </a:lnTo>
                <a:lnTo>
                  <a:pt x="442823" y="1058173"/>
                </a:lnTo>
                <a:lnTo>
                  <a:pt x="287548" y="833887"/>
                </a:lnTo>
                <a:lnTo>
                  <a:pt x="143774" y="615351"/>
                </a:lnTo>
                <a:lnTo>
                  <a:pt x="57510" y="379562"/>
                </a:lnTo>
                <a:lnTo>
                  <a:pt x="17253" y="1265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4748602" y="1142307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946404" y="3462107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2479049" y="3489637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799402" y="5867597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5" name="Text Box 57"/>
          <p:cNvSpPr txBox="1">
            <a:spLocks noChangeArrowheads="1"/>
          </p:cNvSpPr>
          <p:nvPr/>
        </p:nvSpPr>
        <p:spPr bwMode="auto">
          <a:xfrm>
            <a:off x="6336805" y="193652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NE</a:t>
            </a:r>
          </a:p>
        </p:txBody>
      </p:sp>
      <p:sp>
        <p:nvSpPr>
          <p:cNvPr id="56" name="Text Box 58"/>
          <p:cNvSpPr txBox="1">
            <a:spLocks noChangeArrowheads="1"/>
          </p:cNvSpPr>
          <p:nvPr/>
        </p:nvSpPr>
        <p:spPr bwMode="auto">
          <a:xfrm>
            <a:off x="6336805" y="498452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SE</a:t>
            </a:r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3136405" y="498452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SW</a:t>
            </a:r>
          </a:p>
        </p:txBody>
      </p:sp>
      <p:sp>
        <p:nvSpPr>
          <p:cNvPr id="58" name="Text Box 60"/>
          <p:cNvSpPr txBox="1">
            <a:spLocks noChangeArrowheads="1"/>
          </p:cNvSpPr>
          <p:nvPr/>
        </p:nvSpPr>
        <p:spPr bwMode="auto">
          <a:xfrm>
            <a:off x="3060205" y="193652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NW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6590903" y="1126453"/>
            <a:ext cx="2414381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North and east</a:t>
            </a:r>
          </a:p>
        </p:txBody>
      </p:sp>
      <p:sp>
        <p:nvSpPr>
          <p:cNvPr id="60" name="Text Box 64"/>
          <p:cNvSpPr txBox="1">
            <a:spLocks noChangeArrowheads="1"/>
          </p:cNvSpPr>
          <p:nvPr/>
        </p:nvSpPr>
        <p:spPr bwMode="auto">
          <a:xfrm>
            <a:off x="6563728" y="5411949"/>
            <a:ext cx="2393998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south and east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662100" y="5452099"/>
            <a:ext cx="2907692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south and west</a:t>
            </a:r>
          </a:p>
        </p:txBody>
      </p:sp>
      <p:sp>
        <p:nvSpPr>
          <p:cNvPr id="62" name="Text Box 68"/>
          <p:cNvSpPr txBox="1">
            <a:spLocks noChangeArrowheads="1"/>
          </p:cNvSpPr>
          <p:nvPr/>
        </p:nvSpPr>
        <p:spPr bwMode="auto">
          <a:xfrm>
            <a:off x="497434" y="1138740"/>
            <a:ext cx="3026139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north and west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FBBA29F4-B5A1-46F5-BFB0-E7629B4F6E1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B4BF7BEC-F5DD-45C3-B2B9-6CAEA5ED6DA4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048" grpId="0" animBg="1"/>
      <p:bldP spid="2049" grpId="0" animBg="1"/>
      <p:bldP spid="2051" grpId="0" animBg="1"/>
      <p:bldP spid="28" grpId="0" autoUpdateAnimBg="0"/>
      <p:bldP spid="29" grpId="0" autoUpdateAnimBg="0"/>
      <p:bldP spid="30" grpId="0" autoUpdateAnimBg="0"/>
      <p:bldP spid="31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nimBg="1" autoUpdateAnimBg="0"/>
      <p:bldP spid="60" grpId="0" animBg="1" autoUpdateAnimBg="0"/>
      <p:bldP spid="61" grpId="0" animBg="1" autoUpdateAnimBg="0"/>
      <p:bldP spid="6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educationsupplies.co.uk/media/catalog/product/cache/4/image/1800x/040ec09b1e35df139433887a97daa66f/0120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41659" y="2378282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57960" y="163311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dirty="0"/>
              <a:t>Compass points</a:t>
            </a:r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4808359" y="4433877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29"/>
          <p:cNvSpPr>
            <a:spLocks noChangeShapeType="1"/>
          </p:cNvSpPr>
          <p:nvPr/>
        </p:nvSpPr>
        <p:spPr bwMode="auto">
          <a:xfrm rot="5400000">
            <a:off x="4808359" y="4433877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397447" y="2144702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8504059" y="4203689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4236860" y="4205277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6422847" y="6335702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615034" y="1911637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N 35° 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8284" y="2567285"/>
            <a:ext cx="4552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Which means </a:t>
            </a:r>
            <a:r>
              <a:rPr lang="en-GB" altLang="en-US" dirty="0">
                <a:solidFill>
                  <a:srgbClr val="FF6600"/>
                </a:solidFill>
              </a:rPr>
              <a:t>35° east of </a:t>
            </a:r>
            <a:r>
              <a:rPr lang="en-GB" altLang="en-US" dirty="0"/>
              <a:t>North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7723152" y="2759470"/>
            <a:ext cx="91440" cy="9144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Pie 14"/>
          <p:cNvSpPr/>
          <p:nvPr/>
        </p:nvSpPr>
        <p:spPr>
          <a:xfrm>
            <a:off x="6154983" y="3998971"/>
            <a:ext cx="927702" cy="792438"/>
          </a:xfrm>
          <a:prstGeom prst="pie">
            <a:avLst>
              <a:gd name="adj1" fmla="val 16257711"/>
              <a:gd name="adj2" fmla="val 1833471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7595617" y="1616521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N 35° E</a:t>
            </a:r>
          </a:p>
        </p:txBody>
      </p:sp>
      <p:sp>
        <p:nvSpPr>
          <p:cNvPr id="17" name="Text Box 68"/>
          <p:cNvSpPr txBox="1">
            <a:spLocks noChangeArrowheads="1"/>
          </p:cNvSpPr>
          <p:nvPr/>
        </p:nvSpPr>
        <p:spPr bwMode="auto">
          <a:xfrm>
            <a:off x="6526589" y="3558426"/>
            <a:ext cx="6984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35°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7960" y="1027967"/>
            <a:ext cx="82580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When using </a:t>
            </a:r>
            <a:r>
              <a:rPr lang="en-GB" altLang="en-US" b="1" dirty="0">
                <a:solidFill>
                  <a:srgbClr val="FF6600"/>
                </a:solidFill>
              </a:rPr>
              <a:t>Compass points</a:t>
            </a:r>
            <a:r>
              <a:rPr lang="en-GB" altLang="en-US" dirty="0"/>
              <a:t> for direction, you will see notation such as.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6622430" y="2144702"/>
            <a:ext cx="1607424" cy="2287587"/>
          </a:xfrm>
          <a:prstGeom prst="line">
            <a:avLst/>
          </a:prstGeom>
          <a:noFill/>
          <a:ln w="4445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13" descr="rule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9" t="76649" r="67317" b="1459"/>
          <a:stretch>
            <a:fillRect/>
          </a:stretch>
        </p:blipFill>
        <p:spPr bwMode="auto">
          <a:xfrm rot="2117538">
            <a:off x="7284400" y="2010589"/>
            <a:ext cx="740629" cy="31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C2B9B59A-A86F-4D46-B921-1366988A009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57126073-C1D2-42A4-A1E4-294E6DA57546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/>
      <p:bldP spid="12" grpId="0" animBg="1"/>
      <p:bldP spid="15" grpId="0" animBg="1"/>
      <p:bldP spid="16" grpId="0" animBg="1" autoUpdateAnimBg="0"/>
      <p:bldP spid="17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s://www.educationsupplies.co.uk/media/catalog/product/cache/4/image/1800x/040ec09b1e35df139433887a97daa66f/0120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43" y="2336908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08373" y="129546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/>
              <a:t>Compass points</a:t>
            </a:r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5074932" y="4395896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29"/>
          <p:cNvSpPr>
            <a:spLocks noChangeShapeType="1"/>
          </p:cNvSpPr>
          <p:nvPr/>
        </p:nvSpPr>
        <p:spPr bwMode="auto">
          <a:xfrm rot="5400000">
            <a:off x="5074932" y="4395896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7678218" y="2045546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8770632" y="416570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4503433" y="4167296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6689420" y="6297721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602756" y="1971231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W 25° 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2756" y="2718580"/>
            <a:ext cx="4552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Which means </a:t>
            </a:r>
            <a:r>
              <a:rPr lang="en-GB" altLang="en-US" dirty="0">
                <a:solidFill>
                  <a:srgbClr val="FF6600"/>
                </a:solidFill>
              </a:rPr>
              <a:t>25° south of </a:t>
            </a:r>
            <a:r>
              <a:rPr lang="en-GB" altLang="en-US" dirty="0"/>
              <a:t>west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4980340" y="5197605"/>
            <a:ext cx="91440" cy="9144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Pie 14"/>
          <p:cNvSpPr/>
          <p:nvPr/>
        </p:nvSpPr>
        <p:spPr>
          <a:xfrm rot="14133212">
            <a:off x="6346349" y="4025429"/>
            <a:ext cx="854441" cy="808123"/>
          </a:xfrm>
          <a:prstGeom prst="pie">
            <a:avLst>
              <a:gd name="adj1" fmla="val 16799746"/>
              <a:gd name="adj2" fmla="val 1833471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2944051" y="5506026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W 25° S</a:t>
            </a:r>
          </a:p>
        </p:txBody>
      </p:sp>
      <p:sp>
        <p:nvSpPr>
          <p:cNvPr id="17" name="Text Box 68"/>
          <p:cNvSpPr txBox="1">
            <a:spLocks noChangeArrowheads="1"/>
          </p:cNvSpPr>
          <p:nvPr/>
        </p:nvSpPr>
        <p:spPr bwMode="auto">
          <a:xfrm>
            <a:off x="5458074" y="4399551"/>
            <a:ext cx="6984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25°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45682" y="1087561"/>
            <a:ext cx="81559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When using </a:t>
            </a:r>
            <a:r>
              <a:rPr lang="en-GB" altLang="en-US" b="1" dirty="0">
                <a:solidFill>
                  <a:srgbClr val="FF6600"/>
                </a:solidFill>
              </a:rPr>
              <a:t>Compass points</a:t>
            </a:r>
            <a:r>
              <a:rPr lang="en-GB" altLang="en-US" dirty="0"/>
              <a:t> for direction, you will see notation such as.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485466" y="4430106"/>
            <a:ext cx="2358185" cy="1075920"/>
          </a:xfrm>
          <a:prstGeom prst="line">
            <a:avLst/>
          </a:prstGeom>
          <a:noFill/>
          <a:ln w="4445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13" descr="rule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9" t="76649" r="67317" b="1459"/>
          <a:stretch>
            <a:fillRect/>
          </a:stretch>
        </p:blipFill>
        <p:spPr bwMode="auto">
          <a:xfrm rot="14711137">
            <a:off x="5132817" y="3105103"/>
            <a:ext cx="740629" cy="31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hlinkClick r:id="rId4"/>
            <a:extLst>
              <a:ext uri="{FF2B5EF4-FFF2-40B4-BE49-F238E27FC236}">
                <a16:creationId xmlns:a16="http://schemas.microsoft.com/office/drawing/2014/main" id="{04845727-BEE0-43E0-B929-FF77968C32E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1B8B02E4-604B-4D31-A5D2-82975F89BE29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5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/>
      <p:bldP spid="12" grpId="0" animBg="1"/>
      <p:bldP spid="15" grpId="0" animBg="1"/>
      <p:bldP spid="16" grpId="0" animBg="1" autoUpdateAnimBg="0"/>
      <p:bldP spid="17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599" y="164677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dirty="0"/>
              <a:t>Bearings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22325" y="1231477"/>
            <a:ext cx="755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Bearings</a:t>
            </a:r>
            <a:r>
              <a:rPr lang="en-GB" altLang="en-US" dirty="0"/>
              <a:t> are a measure of direction taken from North.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22325" y="1772816"/>
            <a:ext cx="8321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you were travelling North you would be travelling on a bearing of 000°.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22324" y="2679278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If you were travelling from the point P in the direction shown by the arrow then you would be travelling on a bearing of </a:t>
            </a:r>
            <a:r>
              <a:rPr lang="en-GB" altLang="en-US">
                <a:solidFill>
                  <a:schemeClr val="bg1"/>
                </a:solidFill>
              </a:rPr>
              <a:t>000°.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22324" y="2679278"/>
            <a:ext cx="81534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If you were travelling from the point P in the direction shown by the arrow then you would be travelling on a bearing of </a:t>
            </a:r>
            <a:r>
              <a:rPr lang="en-GB" altLang="en-US" b="1">
                <a:solidFill>
                  <a:srgbClr val="FF6600"/>
                </a:solidFill>
              </a:rPr>
              <a:t>075°.</a:t>
            </a:r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524000" y="3974677"/>
            <a:ext cx="404813" cy="1524000"/>
            <a:chOff x="672" y="2496"/>
            <a:chExt cx="255" cy="960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778" y="2784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672" y="249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N</a:t>
              </a:r>
            </a:p>
          </p:txBody>
        </p:sp>
      </p:grpSp>
      <p:sp>
        <p:nvSpPr>
          <p:cNvPr id="10" name="Line 12"/>
          <p:cNvSpPr>
            <a:spLocks noChangeShapeType="1"/>
          </p:cNvSpPr>
          <p:nvPr/>
        </p:nvSpPr>
        <p:spPr bwMode="auto">
          <a:xfrm rot="4500000" flipV="1">
            <a:off x="2540000" y="4401715"/>
            <a:ext cx="0" cy="17557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1681162" y="4735090"/>
            <a:ext cx="793750" cy="768350"/>
            <a:chOff x="771" y="2975"/>
            <a:chExt cx="500" cy="484"/>
          </a:xfrm>
        </p:grpSpPr>
        <p:sp>
          <p:nvSpPr>
            <p:cNvPr id="12" name="Arc 14"/>
            <p:cNvSpPr>
              <a:spLocks/>
            </p:cNvSpPr>
            <p:nvPr/>
          </p:nvSpPr>
          <p:spPr bwMode="auto">
            <a:xfrm>
              <a:off x="771" y="3267"/>
              <a:ext cx="197" cy="192"/>
            </a:xfrm>
            <a:custGeom>
              <a:avLst/>
              <a:gdLst>
                <a:gd name="T0" fmla="*/ 0 w 22157"/>
                <a:gd name="T1" fmla="*/ 0 h 21600"/>
                <a:gd name="T2" fmla="*/ 197 w 22157"/>
                <a:gd name="T3" fmla="*/ 141 h 21600"/>
                <a:gd name="T4" fmla="*/ 12 w 22157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2157"/>
                <a:gd name="T10" fmla="*/ 0 h 21600"/>
                <a:gd name="T11" fmla="*/ 22157 w 221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7" h="21600" fill="none" extrusionOk="0">
                  <a:moveTo>
                    <a:pt x="-1" y="40"/>
                  </a:moveTo>
                  <a:cubicBezTo>
                    <a:pt x="442" y="13"/>
                    <a:pt x="885" y="-1"/>
                    <a:pt x="1328" y="0"/>
                  </a:cubicBezTo>
                  <a:cubicBezTo>
                    <a:pt x="11055" y="0"/>
                    <a:pt x="19582" y="6501"/>
                    <a:pt x="22157" y="15881"/>
                  </a:cubicBezTo>
                </a:path>
                <a:path w="22157" h="21600" stroke="0" extrusionOk="0">
                  <a:moveTo>
                    <a:pt x="-1" y="40"/>
                  </a:moveTo>
                  <a:cubicBezTo>
                    <a:pt x="442" y="13"/>
                    <a:pt x="885" y="-1"/>
                    <a:pt x="1328" y="0"/>
                  </a:cubicBezTo>
                  <a:cubicBezTo>
                    <a:pt x="11055" y="0"/>
                    <a:pt x="19582" y="6501"/>
                    <a:pt x="22157" y="15881"/>
                  </a:cubicBezTo>
                  <a:lnTo>
                    <a:pt x="1328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864" y="2975"/>
              <a:ext cx="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75°</a:t>
              </a:r>
            </a:p>
          </p:txBody>
        </p:sp>
      </p:grp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1311275" y="5422477"/>
            <a:ext cx="415925" cy="457200"/>
            <a:chOff x="538" y="3408"/>
            <a:chExt cx="262" cy="288"/>
          </a:xfrm>
        </p:grpSpPr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38" y="340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P</a:t>
              </a: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755" y="344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962399" y="4355678"/>
            <a:ext cx="510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Bearings are always measured clockwise from North and are written as three figures.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8296812E-3E72-43FF-A15D-CB0AFC67858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CE31579A-9334-4409-AA02-4DDDAD0B813F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nimBg="1" autoUpdateAnimBg="0"/>
      <p:bldP spid="10" grpId="0" animBg="1"/>
      <p:bldP spid="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29786" y="238472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300" dirty="0"/>
              <a:t>Bearings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95036" y="1268760"/>
            <a:ext cx="61087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The bearing from point A to point B is 105º.</a:t>
            </a:r>
          </a:p>
          <a:p>
            <a:r>
              <a:rPr lang="en-GB" altLang="en-US"/>
              <a:t>What is the bearing from point B to point A?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139386" y="3772247"/>
            <a:ext cx="565150" cy="488950"/>
            <a:chOff x="1392" y="2274"/>
            <a:chExt cx="356" cy="308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1680" y="25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92" y="227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A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442599" y="2448273"/>
            <a:ext cx="404812" cy="1704975"/>
            <a:chOff x="1583" y="1440"/>
            <a:chExt cx="255" cy="1074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1711" y="174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583" y="144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N</a:t>
              </a: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653736" y="3515073"/>
            <a:ext cx="2209800" cy="974725"/>
            <a:chOff x="1716" y="2112"/>
            <a:chExt cx="1392" cy="614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 rot="6300000" flipV="1">
              <a:off x="2412" y="2030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Arc 13"/>
            <p:cNvSpPr>
              <a:spLocks/>
            </p:cNvSpPr>
            <p:nvPr/>
          </p:nvSpPr>
          <p:spPr bwMode="auto">
            <a:xfrm>
              <a:off x="1723" y="2256"/>
              <a:ext cx="312" cy="364"/>
            </a:xfrm>
            <a:custGeom>
              <a:avLst/>
              <a:gdLst>
                <a:gd name="T0" fmla="*/ 0 w 21600"/>
                <a:gd name="T1" fmla="*/ 0 h 25195"/>
                <a:gd name="T2" fmla="*/ 308 w 21600"/>
                <a:gd name="T3" fmla="*/ 364 h 25195"/>
                <a:gd name="T4" fmla="*/ 0 w 21600"/>
                <a:gd name="T5" fmla="*/ 312 h 251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195"/>
                <a:gd name="T11" fmla="*/ 21600 w 21600"/>
                <a:gd name="T12" fmla="*/ 25195 h 25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19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804"/>
                    <a:pt x="21499" y="24007"/>
                    <a:pt x="21298" y="25194"/>
                  </a:cubicBezTo>
                </a:path>
                <a:path w="21600" h="2519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804"/>
                    <a:pt x="21499" y="24007"/>
                    <a:pt x="21298" y="251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920" y="2112"/>
              <a:ext cx="5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105º</a:t>
              </a: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3420624" y="4705698"/>
            <a:ext cx="431800" cy="473075"/>
            <a:chOff x="3357" y="2814"/>
            <a:chExt cx="272" cy="298"/>
          </a:xfrm>
        </p:grpSpPr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3561" y="28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357" y="282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B</a:t>
              </a:r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3604774" y="3043586"/>
            <a:ext cx="404812" cy="1704975"/>
            <a:chOff x="1583" y="1440"/>
            <a:chExt cx="255" cy="1074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1711" y="174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583" y="144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N</a:t>
              </a:r>
            </a:p>
          </p:txBody>
        </p:sp>
      </p:grpSp>
      <p:sp>
        <p:nvSpPr>
          <p:cNvPr id="20" name="Arc 21"/>
          <p:cNvSpPr>
            <a:spLocks/>
          </p:cNvSpPr>
          <p:nvPr/>
        </p:nvSpPr>
        <p:spPr bwMode="auto">
          <a:xfrm>
            <a:off x="3306324" y="4267547"/>
            <a:ext cx="990600" cy="990600"/>
          </a:xfrm>
          <a:custGeom>
            <a:avLst/>
            <a:gdLst>
              <a:gd name="T0" fmla="*/ 499863 w 43200"/>
              <a:gd name="T1" fmla="*/ 0 h 43199"/>
              <a:gd name="T2" fmla="*/ 14125 w 43200"/>
              <a:gd name="T3" fmla="*/ 377790 h 43199"/>
              <a:gd name="T4" fmla="*/ 495300 w 43200"/>
              <a:gd name="T5" fmla="*/ 495289 h 43199"/>
              <a:gd name="T6" fmla="*/ 0 60000 65536"/>
              <a:gd name="T7" fmla="*/ 0 60000 65536"/>
              <a:gd name="T8" fmla="*/ 0 60000 65536"/>
              <a:gd name="T9" fmla="*/ 0 w 43200"/>
              <a:gd name="T10" fmla="*/ 0 h 43199"/>
              <a:gd name="T11" fmla="*/ 43200 w 43200"/>
              <a:gd name="T12" fmla="*/ 43199 h 43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199" fill="none" extrusionOk="0">
                <a:moveTo>
                  <a:pt x="21799" y="-1"/>
                </a:moveTo>
                <a:cubicBezTo>
                  <a:pt x="33650" y="109"/>
                  <a:pt x="43200" y="9747"/>
                  <a:pt x="43200" y="21599"/>
                </a:cubicBezTo>
                <a:cubicBezTo>
                  <a:pt x="43200" y="33528"/>
                  <a:pt x="33529" y="43199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19872"/>
                  <a:pt x="206" y="18152"/>
                  <a:pt x="616" y="16475"/>
                </a:cubicBezTo>
              </a:path>
              <a:path w="43200" h="43199" stroke="0" extrusionOk="0">
                <a:moveTo>
                  <a:pt x="21799" y="-1"/>
                </a:moveTo>
                <a:cubicBezTo>
                  <a:pt x="33650" y="109"/>
                  <a:pt x="43200" y="9747"/>
                  <a:pt x="43200" y="21599"/>
                </a:cubicBezTo>
                <a:cubicBezTo>
                  <a:pt x="43200" y="33528"/>
                  <a:pt x="33529" y="43199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19872"/>
                  <a:pt x="206" y="18152"/>
                  <a:pt x="616" y="16475"/>
                </a:cubicBezTo>
                <a:lnTo>
                  <a:pt x="21600" y="2159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339787" y="4200872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?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6300000" flipV="1">
            <a:off x="4387412" y="4264373"/>
            <a:ext cx="0" cy="13239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619312" y="2722911"/>
            <a:ext cx="3521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angle from B to A is </a:t>
            </a:r>
          </a:p>
          <a:p>
            <a:endParaRPr lang="en-GB" altLang="en-US" sz="800" dirty="0"/>
          </a:p>
          <a:p>
            <a:r>
              <a:rPr lang="en-GB" altLang="en-US" dirty="0"/>
              <a:t>105º + 180º =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616387" y="3210272"/>
            <a:ext cx="80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FF6600"/>
                </a:solidFill>
              </a:rPr>
              <a:t>285º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619312" y="3935761"/>
            <a:ext cx="3292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is called a </a:t>
            </a:r>
            <a:r>
              <a:rPr lang="en-GB" altLang="en-US" b="1">
                <a:solidFill>
                  <a:srgbClr val="FF6600"/>
                </a:solidFill>
              </a:rPr>
              <a:t>back bearing</a:t>
            </a:r>
            <a:r>
              <a:rPr lang="en-GB" altLang="en-US"/>
              <a:t>.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339787" y="4200872"/>
            <a:ext cx="80486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6600"/>
                </a:solidFill>
              </a:rPr>
              <a:t>105º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3730187" y="5267672"/>
            <a:ext cx="81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6600"/>
                </a:solidFill>
              </a:rPr>
              <a:t>180°</a:t>
            </a:r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86958B65-35F6-462A-8243-19F596C482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2"/>
            <a:extLst>
              <a:ext uri="{FF2B5EF4-FFF2-40B4-BE49-F238E27FC236}">
                <a16:creationId xmlns:a16="http://schemas.microsoft.com/office/drawing/2014/main" id="{FC014BE4-3770-45CC-AB23-014A300F5D1D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utoUpdateAnimBg="0"/>
      <p:bldP spid="22" grpId="0" animBg="1"/>
      <p:bldP spid="23" grpId="0" autoUpdateAnimBg="0"/>
      <p:bldP spid="24" grpId="0" autoUpdateAnimBg="0"/>
      <p:bldP spid="25" grpId="0" autoUpdateAnimBg="0"/>
      <p:bldP spid="26" grpId="0" animBg="1" autoUpdateAnimBg="0"/>
      <p:bldP spid="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e 17"/>
          <p:cNvSpPr/>
          <p:nvPr/>
        </p:nvSpPr>
        <p:spPr>
          <a:xfrm>
            <a:off x="1627581" y="4531884"/>
            <a:ext cx="594360" cy="594360"/>
          </a:xfrm>
          <a:prstGeom prst="pie">
            <a:avLst>
              <a:gd name="adj1" fmla="val 16105794"/>
              <a:gd name="adj2" fmla="val 73131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07F390-2D13-4CE3-B289-F1771444E547}"/>
              </a:ext>
            </a:extLst>
          </p:cNvPr>
          <p:cNvSpPr/>
          <p:nvPr/>
        </p:nvSpPr>
        <p:spPr>
          <a:xfrm rot="2339586">
            <a:off x="1883873" y="4898766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Pie 25"/>
          <p:cNvSpPr/>
          <p:nvPr/>
        </p:nvSpPr>
        <p:spPr>
          <a:xfrm>
            <a:off x="721499" y="3698051"/>
            <a:ext cx="543051" cy="581233"/>
          </a:xfrm>
          <a:prstGeom prst="pie">
            <a:avLst>
              <a:gd name="adj1" fmla="val 16189081"/>
              <a:gd name="adj2" fmla="val 238734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2339586">
            <a:off x="1752945" y="4798023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1917980" y="4368197"/>
            <a:ext cx="0" cy="489196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86734"/>
            <a:ext cx="7772400" cy="487002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dirty="0">
                <a:solidFill>
                  <a:srgbClr val="5B0091"/>
                </a:solidFill>
              </a:rPr>
              <a:t>Bearings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4" y="803182"/>
            <a:ext cx="8208912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An airplane departs from A and flies on a 138</a:t>
            </a:r>
            <a:r>
              <a:rPr lang="en-US" altLang="en-US" baseline="30000" dirty="0"/>
              <a:t>o</a:t>
            </a:r>
            <a:r>
              <a:rPr lang="en-US" altLang="en-US" dirty="0"/>
              <a:t> course for 342 km. It then changes direction to a 228</a:t>
            </a:r>
            <a:r>
              <a:rPr lang="en-US" altLang="en-US" baseline="30000" dirty="0"/>
              <a:t>o</a:t>
            </a:r>
            <a:r>
              <a:rPr lang="en-US" altLang="en-US" dirty="0"/>
              <a:t> course and flies a further 482 km to town C.</a:t>
            </a:r>
            <a:endParaRPr lang="en-GB" altLang="en-US" dirty="0"/>
          </a:p>
          <a:p>
            <a:r>
              <a:rPr lang="en-US" altLang="en-US" dirty="0"/>
              <a:t>(a) Find the distance of C from A.</a:t>
            </a:r>
          </a:p>
          <a:p>
            <a:r>
              <a:rPr lang="en-US" altLang="en-US" dirty="0"/>
              <a:t>(b) Find the bearing of C from A. </a:t>
            </a:r>
            <a:endParaRPr lang="en-GB" alt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32485" y="3598144"/>
            <a:ext cx="422275" cy="461963"/>
            <a:chOff x="-422" y="756"/>
            <a:chExt cx="266" cy="291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-224" y="963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-422" y="756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A</a:t>
              </a: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044700" y="4020919"/>
            <a:ext cx="899499" cy="8456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94445" y="6214066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rot="6300000" flipH="1" flipV="1">
            <a:off x="543879" y="5212313"/>
            <a:ext cx="1671184" cy="7036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774320" y="5029478"/>
            <a:ext cx="811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228º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885115" y="451679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9" name="Rectangle 18"/>
          <p:cNvSpPr/>
          <p:nvPr/>
        </p:nvSpPr>
        <p:spPr>
          <a:xfrm rot="18512526">
            <a:off x="963687" y="5600464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482km</a:t>
            </a:r>
            <a:endParaRPr lang="en-GB" sz="2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3248" y="4732225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591km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flipH="1">
            <a:off x="840499" y="3999496"/>
            <a:ext cx="159863" cy="2161363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0832" y="3999577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98526" y="3494392"/>
            <a:ext cx="10837" cy="54864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29335" y="3058653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N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042953" y="3386851"/>
            <a:ext cx="811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138º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272019" y="4790611"/>
            <a:ext cx="5807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use Pythagoras theorem to Find AC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3048434" y="3177747"/>
            <a:ext cx="6030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With this information we can calculate the angle ABC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140364" y="3926757"/>
            <a:ext cx="4522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airplane turns 228º – 138º 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430832" y="2777220"/>
            <a:ext cx="82823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fully labelled diagram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3800905" y="5311451"/>
            <a:ext cx="990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AC</a:t>
            </a:r>
            <a:r>
              <a:rPr lang="en-GB" baseline="30000" dirty="0"/>
              <a:t>2</a:t>
            </a:r>
            <a:r>
              <a:rPr lang="en-GB" dirty="0"/>
              <a:t> =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 rot="2559237">
            <a:off x="934012" y="4331447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342km</a:t>
            </a:r>
          </a:p>
        </p:txBody>
      </p:sp>
      <p:sp>
        <p:nvSpPr>
          <p:cNvPr id="43" name="Text Box 17">
            <a:extLst>
              <a:ext uri="{FF2B5EF4-FFF2-40B4-BE49-F238E27FC236}">
                <a16:creationId xmlns:a16="http://schemas.microsoft.com/office/drawing/2014/main" id="{B551D449-9A4B-4FD9-ABFF-05527A3A3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56" y="419200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N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22BDA-233A-4984-9414-372991D5B06A}"/>
              </a:ext>
            </a:extLst>
          </p:cNvPr>
          <p:cNvCxnSpPr>
            <a:cxnSpLocks/>
          </p:cNvCxnSpPr>
          <p:nvPr/>
        </p:nvCxnSpPr>
        <p:spPr>
          <a:xfrm>
            <a:off x="1662055" y="4607651"/>
            <a:ext cx="627686" cy="5656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734523B-F808-479A-8E62-A889FFE38653}"/>
              </a:ext>
            </a:extLst>
          </p:cNvPr>
          <p:cNvSpPr/>
          <p:nvPr/>
        </p:nvSpPr>
        <p:spPr>
          <a:xfrm>
            <a:off x="467544" y="1946366"/>
            <a:ext cx="4804418" cy="3947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 Box 51">
            <a:extLst>
              <a:ext uri="{FF2B5EF4-FFF2-40B4-BE49-F238E27FC236}">
                <a16:creationId xmlns:a16="http://schemas.microsoft.com/office/drawing/2014/main" id="{112D08FE-433B-40BB-B3E1-21B0F03C9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6213" y="3901508"/>
            <a:ext cx="904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90</a:t>
            </a:r>
            <a:r>
              <a:rPr lang="en-GB" altLang="en-US" dirty="0"/>
              <a:t>º</a:t>
            </a:r>
            <a:endParaRPr lang="en-GB" dirty="0"/>
          </a:p>
        </p:txBody>
      </p:sp>
      <p:sp>
        <p:nvSpPr>
          <p:cNvPr id="45" name="Text Box 24">
            <a:extLst>
              <a:ext uri="{FF2B5EF4-FFF2-40B4-BE49-F238E27FC236}">
                <a16:creationId xmlns:a16="http://schemas.microsoft.com/office/drawing/2014/main" id="{CDFFADBB-9AD2-48C2-BDF7-4F0438FB5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880" y="4328946"/>
            <a:ext cx="356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ea typeface="Cambria Math" panose="02040503050406030204" pitchFamily="18" charset="0"/>
              </a:rPr>
              <a:t>∴ </a:t>
            </a:r>
            <a:r>
              <a:rPr lang="en-GB" altLang="en-US" dirty="0"/>
              <a:t>angle ABC = </a:t>
            </a:r>
            <a:r>
              <a:rPr lang="en-GB" dirty="0"/>
              <a:t>90</a:t>
            </a:r>
            <a:r>
              <a:rPr lang="en-GB" altLang="en-US" dirty="0"/>
              <a:t>º </a:t>
            </a:r>
          </a:p>
        </p:txBody>
      </p:sp>
      <p:sp>
        <p:nvSpPr>
          <p:cNvPr id="46" name="Text Box 49">
            <a:extLst>
              <a:ext uri="{FF2B5EF4-FFF2-40B4-BE49-F238E27FC236}">
                <a16:creationId xmlns:a16="http://schemas.microsoft.com/office/drawing/2014/main" id="{38AFA00D-C30F-4B08-9D57-1FEEE03FC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503" y="5311450"/>
            <a:ext cx="1685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AB</a:t>
            </a:r>
            <a:r>
              <a:rPr lang="en-GB" baseline="30000" dirty="0"/>
              <a:t>2</a:t>
            </a:r>
            <a:r>
              <a:rPr lang="en-GB" dirty="0"/>
              <a:t> + BC</a:t>
            </a:r>
            <a:r>
              <a:rPr lang="en-GB" baseline="30000" dirty="0"/>
              <a:t>2</a:t>
            </a:r>
            <a:r>
              <a:rPr lang="en-GB" dirty="0"/>
              <a:t> </a:t>
            </a:r>
          </a:p>
        </p:txBody>
      </p:sp>
      <p:sp>
        <p:nvSpPr>
          <p:cNvPr id="48" name="Text Box 49">
            <a:extLst>
              <a:ext uri="{FF2B5EF4-FFF2-40B4-BE49-F238E27FC236}">
                <a16:creationId xmlns:a16="http://schemas.microsoft.com/office/drawing/2014/main" id="{1A117C34-F9FB-4A30-95E3-84E8FFCE4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250" y="5770902"/>
            <a:ext cx="2140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342</a:t>
            </a:r>
            <a:r>
              <a:rPr lang="en-GB" baseline="30000" dirty="0"/>
              <a:t>2</a:t>
            </a:r>
            <a:r>
              <a:rPr lang="en-GB" dirty="0"/>
              <a:t> + 482</a:t>
            </a:r>
            <a:r>
              <a:rPr lang="en-GB" baseline="30000" dirty="0"/>
              <a:t>2</a:t>
            </a:r>
            <a:r>
              <a:rPr lang="en-GB" dirty="0"/>
              <a:t> </a:t>
            </a:r>
          </a:p>
        </p:txBody>
      </p:sp>
      <p:sp>
        <p:nvSpPr>
          <p:cNvPr id="49" name="Text Box 49">
            <a:extLst>
              <a:ext uri="{FF2B5EF4-FFF2-40B4-BE49-F238E27FC236}">
                <a16:creationId xmlns:a16="http://schemas.microsoft.com/office/drawing/2014/main" id="{DB9DB49D-79D1-429D-863C-3B441DDA8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564" y="6207387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AC =</a:t>
            </a:r>
          </a:p>
        </p:txBody>
      </p:sp>
      <p:sp>
        <p:nvSpPr>
          <p:cNvPr id="50" name="Text Box 49">
            <a:extLst>
              <a:ext uri="{FF2B5EF4-FFF2-40B4-BE49-F238E27FC236}">
                <a16:creationId xmlns:a16="http://schemas.microsoft.com/office/drawing/2014/main" id="{D647D643-3BA6-4582-82BB-639E49BF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6" y="6172897"/>
            <a:ext cx="1194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591 km</a:t>
            </a:r>
          </a:p>
        </p:txBody>
      </p:sp>
      <p:sp>
        <p:nvSpPr>
          <p:cNvPr id="52" name="Rectangle 51">
            <a:hlinkClick r:id="rId2"/>
            <a:extLst>
              <a:ext uri="{FF2B5EF4-FFF2-40B4-BE49-F238E27FC236}">
                <a16:creationId xmlns:a16="http://schemas.microsoft.com/office/drawing/2014/main" id="{BE884830-86F0-417B-9BDE-8E67E09797D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hlinkClick r:id="rId2"/>
            <a:extLst>
              <a:ext uri="{FF2B5EF4-FFF2-40B4-BE49-F238E27FC236}">
                <a16:creationId xmlns:a16="http://schemas.microsoft.com/office/drawing/2014/main" id="{A8278CD8-0601-44B3-9AA9-9E02ECBB42B1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9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1" grpId="0" animBg="1"/>
      <p:bldP spid="26" grpId="0" animBg="1"/>
      <p:bldP spid="2" grpId="0" animBg="1"/>
      <p:bldP spid="11" grpId="0" animBg="1"/>
      <p:bldP spid="12" grpId="0"/>
      <p:bldP spid="14" grpId="0" animBg="1"/>
      <p:bldP spid="15" grpId="0"/>
      <p:bldP spid="16" grpId="0"/>
      <p:bldP spid="19" grpId="0"/>
      <p:bldP spid="20" grpId="0"/>
      <p:bldP spid="24" grpId="0"/>
      <p:bldP spid="27" grpId="0"/>
      <p:bldP spid="28" grpId="0" autoUpdateAnimBg="0"/>
      <p:bldP spid="29" grpId="0" autoUpdateAnimBg="0"/>
      <p:bldP spid="30" grpId="0" autoUpdateAnimBg="0"/>
      <p:bldP spid="31" grpId="0" autoUpdateAnimBg="0"/>
      <p:bldP spid="36" grpId="0"/>
      <p:bldP spid="42" grpId="0"/>
      <p:bldP spid="43" grpId="0"/>
      <p:bldP spid="41" grpId="0"/>
      <p:bldP spid="45" grpId="0" autoUpdateAnimBg="0"/>
      <p:bldP spid="46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e 25">
            <a:extLst>
              <a:ext uri="{FF2B5EF4-FFF2-40B4-BE49-F238E27FC236}">
                <a16:creationId xmlns:a16="http://schemas.microsoft.com/office/drawing/2014/main" id="{35A7C10F-A06C-4CF2-A8A6-2BB42A8AA503}"/>
              </a:ext>
            </a:extLst>
          </p:cNvPr>
          <p:cNvSpPr/>
          <p:nvPr/>
        </p:nvSpPr>
        <p:spPr>
          <a:xfrm>
            <a:off x="712700" y="3720757"/>
            <a:ext cx="548640" cy="548640"/>
          </a:xfrm>
          <a:prstGeom prst="pie">
            <a:avLst>
              <a:gd name="adj1" fmla="val 2546840"/>
              <a:gd name="adj2" fmla="val 578533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Pie 17"/>
          <p:cNvSpPr/>
          <p:nvPr/>
        </p:nvSpPr>
        <p:spPr>
          <a:xfrm>
            <a:off x="1627581" y="4531884"/>
            <a:ext cx="594360" cy="594360"/>
          </a:xfrm>
          <a:prstGeom prst="pie">
            <a:avLst>
              <a:gd name="adj1" fmla="val 16105794"/>
              <a:gd name="adj2" fmla="val 73131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Pie 25"/>
          <p:cNvSpPr/>
          <p:nvPr/>
        </p:nvSpPr>
        <p:spPr>
          <a:xfrm>
            <a:off x="721499" y="3698051"/>
            <a:ext cx="543051" cy="581233"/>
          </a:xfrm>
          <a:prstGeom prst="pie">
            <a:avLst>
              <a:gd name="adj1" fmla="val 16189081"/>
              <a:gd name="adj2" fmla="val 238734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2339586">
            <a:off x="1752945" y="4798023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1917980" y="4368197"/>
            <a:ext cx="0" cy="489196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86734"/>
            <a:ext cx="7772400" cy="487002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200" dirty="0">
                <a:solidFill>
                  <a:srgbClr val="5B0091"/>
                </a:solidFill>
              </a:rPr>
              <a:t>Bearings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4" y="803182"/>
            <a:ext cx="8208912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An airplane departs from A and flies on a 138</a:t>
            </a:r>
            <a:r>
              <a:rPr lang="en-US" altLang="en-US" baseline="30000" dirty="0"/>
              <a:t>o</a:t>
            </a:r>
            <a:r>
              <a:rPr lang="en-US" altLang="en-US" dirty="0"/>
              <a:t> course for 342 km. It then changes direction to a 228</a:t>
            </a:r>
            <a:r>
              <a:rPr lang="en-US" altLang="en-US" baseline="30000" dirty="0"/>
              <a:t>o</a:t>
            </a:r>
            <a:r>
              <a:rPr lang="en-US" altLang="en-US" dirty="0"/>
              <a:t> course and flies a further 485 km to town C.</a:t>
            </a:r>
            <a:endParaRPr lang="en-GB" altLang="en-US" dirty="0"/>
          </a:p>
          <a:p>
            <a:r>
              <a:rPr lang="en-US" altLang="en-US" dirty="0"/>
              <a:t>(a) Find the distance of C from A.</a:t>
            </a:r>
          </a:p>
          <a:p>
            <a:r>
              <a:rPr lang="en-US" altLang="en-US" dirty="0"/>
              <a:t>(b) Find the bearing of C from A. </a:t>
            </a:r>
            <a:endParaRPr lang="en-GB" alt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32485" y="3598144"/>
            <a:ext cx="422275" cy="461963"/>
            <a:chOff x="-422" y="756"/>
            <a:chExt cx="266" cy="291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-224" y="963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-422" y="756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A</a:t>
              </a: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044700" y="4020919"/>
            <a:ext cx="899499" cy="8456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94445" y="6214066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rot="6300000" flipH="1" flipV="1">
            <a:off x="543879" y="5212313"/>
            <a:ext cx="1671184" cy="7036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788366" y="5081380"/>
            <a:ext cx="811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228º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885115" y="451679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9" name="Rectangle 18"/>
          <p:cNvSpPr/>
          <p:nvPr/>
        </p:nvSpPr>
        <p:spPr>
          <a:xfrm rot="18512526">
            <a:off x="963687" y="5600464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485km</a:t>
            </a:r>
            <a:endParaRPr lang="en-GB" sz="2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flipH="1">
            <a:off x="840499" y="3999496"/>
            <a:ext cx="159863" cy="2161363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0832" y="3999577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98526" y="3494392"/>
            <a:ext cx="10837" cy="54864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29335" y="3058653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N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042953" y="3386851"/>
            <a:ext cx="811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138º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126003" y="4757754"/>
            <a:ext cx="1342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  <a:endParaRPr lang="en-GB" altLang="en-US" dirty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3126003" y="2817499"/>
            <a:ext cx="59632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find the bearing of C from A we need the angle measured from the north to the line AC.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140363" y="3926757"/>
            <a:ext cx="5963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find this angle we need the angle BAC named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430832" y="2777220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4795352" y="4740265"/>
            <a:ext cx="17395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</a:t>
            </a:r>
            <a:r>
              <a:rPr lang="en-GB" baseline="30000" dirty="0"/>
              <a:t>-1</a:t>
            </a:r>
            <a:r>
              <a:rPr lang="en-GB" dirty="0"/>
              <a:t>        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479974" y="455687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485</a:t>
            </a:r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5529712" y="4979828"/>
            <a:ext cx="5486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5488295" y="495863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342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271962" y="5372543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Symbol" panose="05050102010706020507" pitchFamily="18" charset="2"/>
              </a:rPr>
              <a:t>q</a:t>
            </a:r>
            <a:r>
              <a:rPr lang="en-GB" dirty="0"/>
              <a:t> ≈</a:t>
            </a: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5862647" y="5382102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54.8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2599807" y="5739923"/>
            <a:ext cx="3182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required angle is</a:t>
            </a:r>
          </a:p>
        </p:txBody>
      </p:sp>
      <p:sp>
        <p:nvSpPr>
          <p:cNvPr id="40" name="Text Box 51"/>
          <p:cNvSpPr txBox="1">
            <a:spLocks noChangeArrowheads="1"/>
          </p:cNvSpPr>
          <p:nvPr/>
        </p:nvSpPr>
        <p:spPr bwMode="auto">
          <a:xfrm>
            <a:off x="5836867" y="5739923"/>
            <a:ext cx="28424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138 + 54.8 ≈ 192.8 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 rot="2559237">
            <a:off x="1135774" y="4124061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342km</a:t>
            </a:r>
          </a:p>
        </p:txBody>
      </p:sp>
      <p:sp>
        <p:nvSpPr>
          <p:cNvPr id="43" name="Text Box 17">
            <a:extLst>
              <a:ext uri="{FF2B5EF4-FFF2-40B4-BE49-F238E27FC236}">
                <a16:creationId xmlns:a16="http://schemas.microsoft.com/office/drawing/2014/main" id="{B551D449-9A4B-4FD9-ABFF-05527A3A3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56" y="419200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N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22BDA-233A-4984-9414-372991D5B06A}"/>
              </a:ext>
            </a:extLst>
          </p:cNvPr>
          <p:cNvCxnSpPr>
            <a:cxnSpLocks/>
          </p:cNvCxnSpPr>
          <p:nvPr/>
        </p:nvCxnSpPr>
        <p:spPr>
          <a:xfrm>
            <a:off x="1662055" y="4607651"/>
            <a:ext cx="627686" cy="5656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04996FC3-7C10-4851-85C7-08C0A345D436}"/>
              </a:ext>
            </a:extLst>
          </p:cNvPr>
          <p:cNvSpPr/>
          <p:nvPr/>
        </p:nvSpPr>
        <p:spPr>
          <a:xfrm>
            <a:off x="467544" y="2337073"/>
            <a:ext cx="4804418" cy="3947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5FE09A-3D9C-4236-A79A-8EF56091642C}"/>
              </a:ext>
            </a:extLst>
          </p:cNvPr>
          <p:cNvSpPr/>
          <p:nvPr/>
        </p:nvSpPr>
        <p:spPr>
          <a:xfrm>
            <a:off x="333248" y="4732225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591km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E05E65-FCC4-45F3-A68A-0B8B3E14F9BF}"/>
              </a:ext>
            </a:extLst>
          </p:cNvPr>
          <p:cNvSpPr/>
          <p:nvPr/>
        </p:nvSpPr>
        <p:spPr>
          <a:xfrm>
            <a:off x="931927" y="419358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Symbol" panose="05050102010706020507" pitchFamily="18" charset="2"/>
              </a:rPr>
              <a:t>q</a:t>
            </a:r>
            <a:endParaRPr lang="en-GB" dirty="0"/>
          </a:p>
        </p:txBody>
      </p:sp>
      <p:sp>
        <p:nvSpPr>
          <p:cNvPr id="51" name="Text Box 24">
            <a:extLst>
              <a:ext uri="{FF2B5EF4-FFF2-40B4-BE49-F238E27FC236}">
                <a16:creationId xmlns:a16="http://schemas.microsoft.com/office/drawing/2014/main" id="{621A0447-51D3-42E4-96DE-8066D4967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416" y="4716975"/>
            <a:ext cx="5841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Symbol" panose="05050102010706020507" pitchFamily="18" charset="2"/>
              </a:rPr>
              <a:t>q</a:t>
            </a:r>
            <a:endParaRPr lang="en-GB" alt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5163FD-0591-4EB1-9AFC-191EC2556CE5}"/>
              </a:ext>
            </a:extLst>
          </p:cNvPr>
          <p:cNvSpPr/>
          <p:nvPr/>
        </p:nvSpPr>
        <p:spPr>
          <a:xfrm>
            <a:off x="2668202" y="6240993"/>
            <a:ext cx="5624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bearing of C from A is about 192.8. 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hlinkClick r:id="rId2"/>
            <a:extLst>
              <a:ext uri="{FF2B5EF4-FFF2-40B4-BE49-F238E27FC236}">
                <a16:creationId xmlns:a16="http://schemas.microsoft.com/office/drawing/2014/main" id="{6844D183-26FA-4DD2-B643-EB05827DC88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hlinkClick r:id="rId2"/>
            <a:extLst>
              <a:ext uri="{FF2B5EF4-FFF2-40B4-BE49-F238E27FC236}">
                <a16:creationId xmlns:a16="http://schemas.microsoft.com/office/drawing/2014/main" id="{A269CFDE-8155-4029-8A7C-9433AC1EF285}"/>
              </a:ext>
            </a:extLst>
          </p:cNvPr>
          <p:cNvSpPr/>
          <p:nvPr/>
        </p:nvSpPr>
        <p:spPr>
          <a:xfrm>
            <a:off x="761999" y="6545178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6" grpId="0" animBg="1"/>
      <p:bldP spid="26" grpId="1" animBg="1"/>
      <p:bldP spid="28" grpId="0" autoUpdateAnimBg="0"/>
      <p:bldP spid="29" grpId="0" autoUpdateAnimBg="0"/>
      <p:bldP spid="30" grpId="0" autoUpdateAnimBg="0"/>
      <p:bldP spid="32" grpId="0"/>
      <p:bldP spid="33" grpId="0"/>
      <p:bldP spid="34" grpId="0" animBg="1"/>
      <p:bldP spid="35" grpId="0"/>
      <p:bldP spid="36" grpId="0"/>
      <p:bldP spid="38" grpId="0"/>
      <p:bldP spid="39" grpId="0"/>
      <p:bldP spid="40" grpId="0"/>
      <p:bldP spid="50" grpId="0"/>
      <p:bldP spid="51" grpId="0" autoUpdateAnimBg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77200" y="762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F47668-DFCF-498C-A56D-25B505863779}"/>
              </a:ext>
            </a:extLst>
          </p:cNvPr>
          <p:cNvSpPr/>
          <p:nvPr/>
        </p:nvSpPr>
        <p:spPr>
          <a:xfrm>
            <a:off x="2171017" y="3588208"/>
            <a:ext cx="137160" cy="1371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6A167E-E1D1-4F4F-9364-02B10A76D5D9}"/>
              </a:ext>
            </a:extLst>
          </p:cNvPr>
          <p:cNvSpPr/>
          <p:nvPr/>
        </p:nvSpPr>
        <p:spPr>
          <a:xfrm>
            <a:off x="1016584" y="3447759"/>
            <a:ext cx="137160" cy="1371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5C8BBD7-DAFD-491F-B03E-B27330B2C935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6734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Bearings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B7D5979-B21B-4977-A3F6-F412609BE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5" y="908720"/>
            <a:ext cx="820891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rally driver travels on a bearing of 145° for 2.85 km</a:t>
            </a:r>
            <a:r>
              <a:rPr lang="en-GB" altLang="en-US" dirty="0"/>
              <a:t>.</a:t>
            </a:r>
          </a:p>
          <a:p>
            <a:r>
              <a:rPr lang="en-US" altLang="en-US" dirty="0"/>
              <a:t>How far east of the starting position is the rally driver?</a:t>
            </a:r>
            <a:endParaRPr lang="en-GB" altLang="en-US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8C309FD2-6A8D-4E3C-AA7E-D2E65171B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134" y="5251060"/>
            <a:ext cx="865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000" dirty="0">
                <a:solidFill>
                  <a:schemeClr val="tx1"/>
                </a:solidFill>
                <a:latin typeface="+mn-lt"/>
                <a:cs typeface="+mn-cs"/>
              </a:rPr>
              <a:t>finish</a:t>
            </a:r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64D9ED93-F026-44BA-9C0E-51DCC38B5AE7}"/>
              </a:ext>
            </a:extLst>
          </p:cNvPr>
          <p:cNvSpPr>
            <a:spLocks noChangeShapeType="1"/>
          </p:cNvSpPr>
          <p:nvPr/>
        </p:nvSpPr>
        <p:spPr bwMode="auto">
          <a:xfrm rot="6300000" flipV="1">
            <a:off x="964869" y="3658678"/>
            <a:ext cx="1372386" cy="1672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43D26D-37BC-45C3-A93E-62EEAD2E2FD1}"/>
              </a:ext>
            </a:extLst>
          </p:cNvPr>
          <p:cNvCxnSpPr/>
          <p:nvPr/>
        </p:nvCxnSpPr>
        <p:spPr>
          <a:xfrm flipH="1">
            <a:off x="2297049" y="3619183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1897DD-165E-47DD-8FA4-A7D4D194A9CF}"/>
              </a:ext>
            </a:extLst>
          </p:cNvPr>
          <p:cNvCxnSpPr/>
          <p:nvPr/>
        </p:nvCxnSpPr>
        <p:spPr>
          <a:xfrm>
            <a:off x="1043594" y="3592739"/>
            <a:ext cx="1280160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4">
            <a:extLst>
              <a:ext uri="{FF2B5EF4-FFF2-40B4-BE49-F238E27FC236}">
                <a16:creationId xmlns:a16="http://schemas.microsoft.com/office/drawing/2014/main" id="{B875040D-422E-4112-9323-3FF01747B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414" y="3732044"/>
            <a:ext cx="6399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55º</a:t>
            </a:r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25EFF6F2-C6D9-431B-B102-D458C8BCE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006" y="4215096"/>
            <a:ext cx="1342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AB</a:t>
            </a:r>
          </a:p>
        </p:txBody>
      </p:sp>
      <p:sp>
        <p:nvSpPr>
          <p:cNvPr id="16" name="Text Box 24">
            <a:extLst>
              <a:ext uri="{FF2B5EF4-FFF2-40B4-BE49-F238E27FC236}">
                <a16:creationId xmlns:a16="http://schemas.microsoft.com/office/drawing/2014/main" id="{9D300843-8F9D-4A59-BD8B-237DB3F6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629" y="2118021"/>
            <a:ext cx="59641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need to find the distance east the driver is</a:t>
            </a: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1A891D8B-DA4E-439F-8CF7-D0F850D40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989" y="3050945"/>
            <a:ext cx="64421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form a right angled triangle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65C208E5-88A0-41FD-9BD6-C905C7BD0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18" y="2094059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19" name="Text Box 47">
            <a:extLst>
              <a:ext uri="{FF2B5EF4-FFF2-40B4-BE49-F238E27FC236}">
                <a16:creationId xmlns:a16="http://schemas.microsoft.com/office/drawing/2014/main" id="{CA93D819-0714-400F-BA70-43427BE2F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7168" y="4338926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20" name="Text Box 49">
            <a:extLst>
              <a:ext uri="{FF2B5EF4-FFF2-40B4-BE49-F238E27FC236}">
                <a16:creationId xmlns:a16="http://schemas.microsoft.com/office/drawing/2014/main" id="{651C849E-34AE-4CA8-8592-5381AD3A2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025" y="4133199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" name="Line 50">
            <a:extLst>
              <a:ext uri="{FF2B5EF4-FFF2-40B4-BE49-F238E27FC236}">
                <a16:creationId xmlns:a16="http://schemas.microsoft.com/office/drawing/2014/main" id="{1EC43F82-C7D8-43DB-93E5-BC3E015C2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1981" y="4572312"/>
            <a:ext cx="5486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51">
            <a:extLst>
              <a:ext uri="{FF2B5EF4-FFF2-40B4-BE49-F238E27FC236}">
                <a16:creationId xmlns:a16="http://schemas.microsoft.com/office/drawing/2014/main" id="{B97D0230-D41E-478A-B6BB-20A77A2E2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403" y="4556376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2.85</a:t>
            </a:r>
          </a:p>
        </p:txBody>
      </p:sp>
      <p:sp>
        <p:nvSpPr>
          <p:cNvPr id="23" name="Text Box 49">
            <a:extLst>
              <a:ext uri="{FF2B5EF4-FFF2-40B4-BE49-F238E27FC236}">
                <a16:creationId xmlns:a16="http://schemas.microsoft.com/office/drawing/2014/main" id="{144048EF-73F5-477E-98C8-484FAC59A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364" y="5004658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</a:t>
            </a:r>
          </a:p>
        </p:txBody>
      </p:sp>
      <p:sp>
        <p:nvSpPr>
          <p:cNvPr id="24" name="Text Box 51">
            <a:extLst>
              <a:ext uri="{FF2B5EF4-FFF2-40B4-BE49-F238E27FC236}">
                <a16:creationId xmlns:a16="http://schemas.microsoft.com/office/drawing/2014/main" id="{5B86FB7A-7838-4A0A-BB35-B036BE009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2160" y="495927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2.85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732B9F42-4F61-4417-9A55-1752D1186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667" y="4949711"/>
            <a:ext cx="1236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26" name="Text Box 49">
            <a:extLst>
              <a:ext uri="{FF2B5EF4-FFF2-40B4-BE49-F238E27FC236}">
                <a16:creationId xmlns:a16="http://schemas.microsoft.com/office/drawing/2014/main" id="{68FA035F-71D7-4032-B336-BFB33D362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4032" y="5531567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≈</a:t>
            </a:r>
          </a:p>
        </p:txBody>
      </p:sp>
      <p:sp>
        <p:nvSpPr>
          <p:cNvPr id="27" name="Text Box 51">
            <a:extLst>
              <a:ext uri="{FF2B5EF4-FFF2-40B4-BE49-F238E27FC236}">
                <a16:creationId xmlns:a16="http://schemas.microsoft.com/office/drawing/2014/main" id="{89FCDEBD-4BB5-44C4-8D56-9F7C9B152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526" y="552200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1.63</a:t>
            </a:r>
          </a:p>
        </p:txBody>
      </p:sp>
      <p:sp>
        <p:nvSpPr>
          <p:cNvPr id="28" name="Text Box 51">
            <a:extLst>
              <a:ext uri="{FF2B5EF4-FFF2-40B4-BE49-F238E27FC236}">
                <a16:creationId xmlns:a16="http://schemas.microsoft.com/office/drawing/2014/main" id="{1BB20E93-1A2A-4ACA-82F1-86E6A746C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302" y="4470311"/>
            <a:ext cx="1279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2.85 km</a:t>
            </a:r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35263EC4-7F10-4F9B-8276-009AA0A2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96" y="3387815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+mn-lt"/>
              </a:rPr>
              <a:t>Start</a:t>
            </a:r>
            <a:endParaRPr lang="en-GB" sz="2000" dirty="0">
              <a:latin typeface="+mn-lt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72F7E9C-C659-45F4-8EF0-7150D9087358}"/>
              </a:ext>
            </a:extLst>
          </p:cNvPr>
          <p:cNvSpPr/>
          <p:nvPr/>
        </p:nvSpPr>
        <p:spPr>
          <a:xfrm>
            <a:off x="2258225" y="5352665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B7997853-3F62-45B8-BC19-FA9FE9D4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54" y="255861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cs typeface="Times New Roman" panose="02020603050405020304" pitchFamily="18" charset="0"/>
              </a:rPr>
              <a:t>N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8E5FD7-F418-4DDE-9B63-52F8220712AA}"/>
              </a:ext>
            </a:extLst>
          </p:cNvPr>
          <p:cNvCxnSpPr/>
          <p:nvPr/>
        </p:nvCxnSpPr>
        <p:spPr>
          <a:xfrm flipV="1">
            <a:off x="1019003" y="2856300"/>
            <a:ext cx="0" cy="731520"/>
          </a:xfrm>
          <a:prstGeom prst="line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B0A3BC85-4B34-45D1-B3E6-80817BB6D68D}"/>
              </a:ext>
            </a:extLst>
          </p:cNvPr>
          <p:cNvSpPr/>
          <p:nvPr/>
        </p:nvSpPr>
        <p:spPr>
          <a:xfrm>
            <a:off x="714745" y="3256219"/>
            <a:ext cx="640080" cy="640080"/>
          </a:xfrm>
          <a:prstGeom prst="arc">
            <a:avLst>
              <a:gd name="adj1" fmla="val 15962741"/>
              <a:gd name="adj2" fmla="val 375986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12">
            <a:extLst>
              <a:ext uri="{FF2B5EF4-FFF2-40B4-BE49-F238E27FC236}">
                <a16:creationId xmlns:a16="http://schemas.microsoft.com/office/drawing/2014/main" id="{4DCDC894-67A5-4F39-B6EB-CAFEA2505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061" y="2903312"/>
            <a:ext cx="821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145</a:t>
            </a:r>
            <a:r>
              <a:rPr lang="en-US" sz="2400" dirty="0">
                <a:cs typeface="Arial" pitchFamily="34" charset="0"/>
              </a:rPr>
              <a:t>°</a:t>
            </a:r>
            <a:endParaRPr lang="en-GB" sz="240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146669A-4E28-48C8-A6CD-5C4AFF4D7B5B}"/>
              </a:ext>
            </a:extLst>
          </p:cNvPr>
          <p:cNvSpPr/>
          <p:nvPr/>
        </p:nvSpPr>
        <p:spPr>
          <a:xfrm>
            <a:off x="990036" y="3573460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1EFBF1C3-B8A6-4377-AAF7-AEC2C6EDC1C5}"/>
              </a:ext>
            </a:extLst>
          </p:cNvPr>
          <p:cNvSpPr/>
          <p:nvPr/>
        </p:nvSpPr>
        <p:spPr>
          <a:xfrm>
            <a:off x="553412" y="3153374"/>
            <a:ext cx="914400" cy="914400"/>
          </a:xfrm>
          <a:prstGeom prst="arc">
            <a:avLst>
              <a:gd name="adj1" fmla="val 21338266"/>
              <a:gd name="adj2" fmla="val 3290676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D26188DA-530C-47B7-AF57-05B66F99E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849" y="3165642"/>
            <a:ext cx="81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14788BBC-1496-4E29-92BE-B656E23BE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703" y="525106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</a:t>
            </a:r>
          </a:p>
        </p:txBody>
      </p:sp>
      <p:sp>
        <p:nvSpPr>
          <p:cNvPr id="39" name="Text Box 17">
            <a:extLst>
              <a:ext uri="{FF2B5EF4-FFF2-40B4-BE49-F238E27FC236}">
                <a16:creationId xmlns:a16="http://schemas.microsoft.com/office/drawing/2014/main" id="{7570EF59-3A09-4795-BB3E-12B0305DF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225" y="3170107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62C815AB-168A-4DEE-88EB-7EAC27CD9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993" y="354240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</a:t>
            </a:r>
          </a:p>
        </p:txBody>
      </p:sp>
      <p:sp>
        <p:nvSpPr>
          <p:cNvPr id="41" name="Text Box 24">
            <a:extLst>
              <a:ext uri="{FF2B5EF4-FFF2-40B4-BE49-F238E27FC236}">
                <a16:creationId xmlns:a16="http://schemas.microsoft.com/office/drawing/2014/main" id="{C6867E7D-8213-4029-9CCF-3FA23166C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081" y="2487353"/>
            <a:ext cx="255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, the length AB.</a:t>
            </a:r>
          </a:p>
        </p:txBody>
      </p:sp>
      <p:sp>
        <p:nvSpPr>
          <p:cNvPr id="42" name="Text Box 24">
            <a:extLst>
              <a:ext uri="{FF2B5EF4-FFF2-40B4-BE49-F238E27FC236}">
                <a16:creationId xmlns:a16="http://schemas.microsoft.com/office/drawing/2014/main" id="{182B8137-2386-4CD9-B7A9-6677B43F9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989" y="3512855"/>
            <a:ext cx="6017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know the angle inside the triangle at A</a:t>
            </a:r>
          </a:p>
        </p:txBody>
      </p:sp>
      <p:sp>
        <p:nvSpPr>
          <p:cNvPr id="43" name="Text Box 24">
            <a:extLst>
              <a:ext uri="{FF2B5EF4-FFF2-40B4-BE49-F238E27FC236}">
                <a16:creationId xmlns:a16="http://schemas.microsoft.com/office/drawing/2014/main" id="{1B396956-928D-483A-B9AD-C873BF2C2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775" y="6012491"/>
            <a:ext cx="7286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driver is about 1.63 km east of his starting point</a:t>
            </a:r>
          </a:p>
        </p:txBody>
      </p:sp>
    </p:spTree>
    <p:extLst>
      <p:ext uri="{BB962C8B-B14F-4D97-AF65-F5344CB8AC3E}">
        <p14:creationId xmlns:p14="http://schemas.microsoft.com/office/powerpoint/2010/main" val="386304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 animBg="1"/>
      <p:bldP spid="14" grpId="0"/>
      <p:bldP spid="15" grpId="0" autoUpdateAnimBg="0"/>
      <p:bldP spid="16" grpId="0" autoUpdateAnimBg="0"/>
      <p:bldP spid="17" grpId="0" autoUpdateAnimBg="0"/>
      <p:bldP spid="18" grpId="0" autoUpdateAnimBg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/>
      <p:bldP spid="40" grpId="0"/>
      <p:bldP spid="41" grpId="0" autoUpdateAnimBg="0"/>
      <p:bldP spid="42" grpId="0" autoUpdateAnimBg="0"/>
      <p:bldP spid="43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9BFEE411-3AF6-410C-9F74-20B16FA96830}" vid="{CC950C9A-235C-41EB-A413-CA5EF9CABE90}"/>
    </a:ext>
  </a:extLst>
</a:theme>
</file>

<file path=ppt/theme/theme2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857</TotalTime>
  <Words>953</Words>
  <Application>Microsoft Office PowerPoint</Application>
  <PresentationFormat>On-screen Show (4:3)</PresentationFormat>
  <Paragraphs>209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Theme2</vt:lpstr>
      <vt:lpstr>Flujo</vt:lpstr>
      <vt:lpstr>Theme1</vt:lpstr>
      <vt:lpstr>True bearings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right-angled triangle trigonometry</dc:title>
  <dc:creator>Mathssupport</dc:creator>
  <cp:lastModifiedBy>Orlando Hurtado</cp:lastModifiedBy>
  <cp:revision>47</cp:revision>
  <dcterms:created xsi:type="dcterms:W3CDTF">2017-01-12T12:48:57Z</dcterms:created>
  <dcterms:modified xsi:type="dcterms:W3CDTF">2023-08-10T17:27:12Z</dcterms:modified>
</cp:coreProperties>
</file>