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9"/>
  </p:notesMasterIdLst>
  <p:handoutMasterIdLst>
    <p:handoutMasterId r:id="rId10"/>
  </p:handoutMasterIdLst>
  <p:sldIdLst>
    <p:sldId id="256" r:id="rId2"/>
    <p:sldId id="265" r:id="rId3"/>
    <p:sldId id="257" r:id="rId4"/>
    <p:sldId id="258" r:id="rId5"/>
    <p:sldId id="261" r:id="rId6"/>
    <p:sldId id="262" r:id="rId7"/>
    <p:sldId id="317" r:id="rId8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969AFC-85C5-453A-861F-E0CFCED022AF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87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F2633E0-C8DE-4E30-A2DF-D38A3BF0CDDB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3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3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8591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969AFC-85C5-453A-861F-E0CFCED022AF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280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969AFC-85C5-453A-861F-E0CFCED022AF}" type="slidenum"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81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8591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10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51E482FA-CB87-4BEA-97A5-F0FA8C421030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E9AE0CCC-297C-4B8A-B208-B4E7FEF121E7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E368062-CDB2-492E-A76B-EDB6733F178E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8/10/2023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45790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6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10 August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GB" dirty="0"/>
              <a:t>The area of a triangle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914400" y="3200400"/>
            <a:ext cx="7543800" cy="1600200"/>
          </a:xfrm>
        </p:spPr>
        <p:txBody>
          <a:bodyPr>
            <a:normAutofit/>
          </a:bodyPr>
          <a:lstStyle/>
          <a:p>
            <a:pPr marL="633413" indent="-633413" algn="l"/>
            <a:r>
              <a:rPr lang="en-US" dirty="0"/>
              <a:t>LO: To calculate the area of any triangle knowing two sides and the angle in between.</a:t>
            </a:r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83DD859E-A22C-469B-ACAC-81134BACD2E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5FD3E245-4D03-46B9-B49B-7253DEBD416E}"/>
              </a:ext>
            </a:extLst>
          </p:cNvPr>
          <p:cNvSpPr/>
          <p:nvPr/>
        </p:nvSpPr>
        <p:spPr>
          <a:xfrm>
            <a:off x="4953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5"/>
          <p:cNvGrpSpPr>
            <a:grpSpLocks/>
          </p:cNvGrpSpPr>
          <p:nvPr/>
        </p:nvGrpSpPr>
        <p:grpSpPr bwMode="auto">
          <a:xfrm>
            <a:off x="369888" y="2659610"/>
            <a:ext cx="3910013" cy="2127251"/>
            <a:chOff x="233" y="1732"/>
            <a:chExt cx="2463" cy="1340"/>
          </a:xfrm>
        </p:grpSpPr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459" y="2002"/>
              <a:ext cx="2010" cy="849"/>
            </a:xfrm>
            <a:custGeom>
              <a:avLst/>
              <a:gdLst/>
              <a:ahLst/>
              <a:cxnLst>
                <a:cxn ang="0">
                  <a:pos x="0" y="669"/>
                </a:cxn>
                <a:cxn ang="0">
                  <a:pos x="1584" y="669"/>
                </a:cxn>
                <a:cxn ang="0">
                  <a:pos x="945" y="0"/>
                </a:cxn>
                <a:cxn ang="0">
                  <a:pos x="0" y="669"/>
                </a:cxn>
              </a:cxnLst>
              <a:rect l="0" t="0" r="r" b="b"/>
              <a:pathLst>
                <a:path w="1584" h="669">
                  <a:moveTo>
                    <a:pt x="0" y="669"/>
                  </a:moveTo>
                  <a:lnTo>
                    <a:pt x="1584" y="669"/>
                  </a:lnTo>
                  <a:lnTo>
                    <a:pt x="945" y="0"/>
                  </a:lnTo>
                  <a:lnTo>
                    <a:pt x="0" y="66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51373"/>
                    <a:invGamma/>
                  </a:schemeClr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233" y="2781"/>
              <a:ext cx="2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7" name="Text Box 8"/>
            <p:cNvSpPr txBox="1">
              <a:spLocks noChangeArrowheads="1"/>
            </p:cNvSpPr>
            <p:nvPr/>
          </p:nvSpPr>
          <p:spPr bwMode="auto">
            <a:xfrm>
              <a:off x="1556" y="1732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B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8" name="Text Box 9"/>
            <p:cNvSpPr txBox="1">
              <a:spLocks noChangeArrowheads="1"/>
            </p:cNvSpPr>
            <p:nvPr/>
          </p:nvSpPr>
          <p:spPr bwMode="auto">
            <a:xfrm>
              <a:off x="2463" y="2672"/>
              <a:ext cx="2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C</a:t>
              </a: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2627313" y="3110459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3115450" y="328433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</a:t>
            </a:r>
          </a:p>
        </p:txBody>
      </p:sp>
      <p:sp>
        <p:nvSpPr>
          <p:cNvPr id="16" name="Text Box 13"/>
          <p:cNvSpPr txBox="1">
            <a:spLocks noChangeArrowheads="1"/>
          </p:cNvSpPr>
          <p:nvPr/>
        </p:nvSpPr>
        <p:spPr bwMode="auto">
          <a:xfrm>
            <a:off x="1910244" y="4405859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</a:t>
            </a:r>
          </a:p>
        </p:txBody>
      </p:sp>
      <p:sp>
        <p:nvSpPr>
          <p:cNvPr id="17" name="Text Box 11"/>
          <p:cNvSpPr txBox="1">
            <a:spLocks noChangeArrowheads="1"/>
          </p:cNvSpPr>
          <p:nvPr/>
        </p:nvSpPr>
        <p:spPr bwMode="auto">
          <a:xfrm>
            <a:off x="1451448" y="3267769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365125" y="908720"/>
            <a:ext cx="73752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Look at the triangle ABC with base b.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2428447" y="4454049"/>
            <a:ext cx="4074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3"/>
              <p:cNvSpPr txBox="1">
                <a:spLocks noChangeArrowheads="1"/>
              </p:cNvSpPr>
              <p:nvPr/>
            </p:nvSpPr>
            <p:spPr bwMode="auto">
              <a:xfrm>
                <a:off x="365124" y="1347881"/>
                <a:ext cx="8383340" cy="1352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To calculate the area using the formula </a:t>
                </a:r>
              </a:p>
              <a:p>
                <a:pPr marL="0" marR="0" lvl="0" indent="0" algn="ctr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Area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𝑏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h</m:t>
                    </m:r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we need to know the height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h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.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5124" y="1347881"/>
                <a:ext cx="8383340" cy="1352550"/>
              </a:xfrm>
              <a:prstGeom prst="rect">
                <a:avLst/>
              </a:prstGeom>
              <a:blipFill rotWithShape="0">
                <a:blip r:embed="rId2"/>
                <a:stretch>
                  <a:fillRect l="-1164" t="-3604" b="-945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 Box 3"/>
          <p:cNvSpPr txBox="1">
            <a:spLocks noChangeArrowheads="1"/>
          </p:cNvSpPr>
          <p:nvPr/>
        </p:nvSpPr>
        <p:spPr bwMode="auto">
          <a:xfrm>
            <a:off x="3204610" y="2670631"/>
            <a:ext cx="59026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Draw the line BD which is the height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3"/>
              <p:cNvSpPr txBox="1">
                <a:spLocks noChangeArrowheads="1"/>
              </p:cNvSpPr>
              <p:nvPr/>
            </p:nvSpPr>
            <p:spPr bwMode="auto">
              <a:xfrm>
                <a:off x="5018509" y="3095826"/>
                <a:ext cx="3797227" cy="6242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           ,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sin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C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h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𝑎</m:t>
                        </m:r>
                      </m:den>
                    </m:f>
                  </m:oMath>
                </a14:m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,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018509" y="3095826"/>
                <a:ext cx="3797227" cy="624273"/>
              </a:xfrm>
              <a:prstGeom prst="rect">
                <a:avLst/>
              </a:prstGeom>
              <a:blipFill rotWithShape="0">
                <a:blip r:embed="rId3"/>
                <a:stretch>
                  <a:fillRect b="-980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 Box 3"/>
              <p:cNvSpPr txBox="1">
                <a:spLocks noChangeArrowheads="1"/>
              </p:cNvSpPr>
              <p:nvPr/>
            </p:nvSpPr>
            <p:spPr bwMode="auto">
              <a:xfrm>
                <a:off x="4244238" y="4186784"/>
                <a:ext cx="4863002" cy="1352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Substituting for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srgbClr val="FF66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h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in the area formula gives</a:t>
                </a:r>
              </a:p>
              <a:p>
                <a:pPr marL="0" marR="0" lvl="0" indent="0" algn="ctr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Area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𝑏</m:t>
                    </m:r>
                    <m:r>
                      <a:rPr kumimoji="0" lang="en-US" sz="24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FF66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𝑎</m:t>
                    </m:r>
                    <m:func>
                      <m:func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kumimoji="0" lang="en-US" sz="2400" b="0" i="0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sin</m:t>
                        </m:r>
                      </m:fName>
                      <m:e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FF66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𝐶</m:t>
                        </m:r>
                      </m:e>
                    </m:func>
                  </m:oMath>
                </a14:m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5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44238" y="4186784"/>
                <a:ext cx="4863002" cy="1352550"/>
              </a:xfrm>
              <a:prstGeom prst="rect">
                <a:avLst/>
              </a:prstGeom>
              <a:blipFill rotWithShape="0">
                <a:blip r:embed="rId4"/>
                <a:stretch>
                  <a:fillRect l="-1880" t="-3604" b="-405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590703" y="5739086"/>
            <a:ext cx="79321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Notice that in this formula you do not need to know the height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of the triangle.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5253" y="169608"/>
            <a:ext cx="8229600" cy="503238"/>
          </a:xfrm>
        </p:spPr>
        <p:txBody>
          <a:bodyPr>
            <a:noAutofit/>
          </a:bodyPr>
          <a:lstStyle/>
          <a:p>
            <a:r>
              <a:rPr lang="en-GB" sz="3200" dirty="0"/>
              <a:t>The area of a triangle</a:t>
            </a:r>
          </a:p>
        </p:txBody>
      </p:sp>
      <p:sp>
        <p:nvSpPr>
          <p:cNvPr id="28" name="Right Triangle 27"/>
          <p:cNvSpPr/>
          <p:nvPr/>
        </p:nvSpPr>
        <p:spPr>
          <a:xfrm>
            <a:off x="2642072" y="3108857"/>
            <a:ext cx="1262033" cy="1320802"/>
          </a:xfrm>
          <a:prstGeom prst="rtTriangl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2286000" y="3604171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</a:t>
            </a:r>
            <a:endParaRPr kumimoji="0" lang="en-GB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27005" y="3187843"/>
            <a:ext cx="14093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In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D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BCD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326831" y="3604045"/>
            <a:ext cx="22076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So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 = a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sin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.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1" name="Pie 30"/>
          <p:cNvSpPr/>
          <p:nvPr/>
        </p:nvSpPr>
        <p:spPr>
          <a:xfrm flipH="1">
            <a:off x="3495542" y="3971779"/>
            <a:ext cx="844511" cy="914400"/>
          </a:xfrm>
          <a:prstGeom prst="pie">
            <a:avLst>
              <a:gd name="adj1" fmla="val 18845622"/>
              <a:gd name="adj2" fmla="val 21536847"/>
            </a:avLst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622122" y="4214866"/>
            <a:ext cx="234950" cy="21411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>
            <a:hlinkClick r:id="rId5"/>
            <a:extLst>
              <a:ext uri="{FF2B5EF4-FFF2-40B4-BE49-F238E27FC236}">
                <a16:creationId xmlns:a16="http://schemas.microsoft.com/office/drawing/2014/main" id="{E4E9D548-A118-4435-8081-8EF29C16512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5"/>
            <a:extLst>
              <a:ext uri="{FF2B5EF4-FFF2-40B4-BE49-F238E27FC236}">
                <a16:creationId xmlns:a16="http://schemas.microsoft.com/office/drawing/2014/main" id="{602E4547-B676-4188-9C99-715C03DA1B77}"/>
              </a:ext>
            </a:extLst>
          </p:cNvPr>
          <p:cNvSpPr/>
          <p:nvPr/>
        </p:nvSpPr>
        <p:spPr>
          <a:xfrm>
            <a:off x="4953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0608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/>
      <p:bldP spid="16" grpId="0"/>
      <p:bldP spid="17" grpId="0"/>
      <p:bldP spid="21" grpId="0"/>
      <p:bldP spid="22" grpId="0"/>
      <p:bldP spid="23" grpId="0"/>
      <p:bldP spid="24" grpId="0"/>
      <p:bldP spid="25" grpId="0"/>
      <p:bldP spid="26" grpId="0"/>
      <p:bldP spid="28" grpId="0" animBg="1"/>
      <p:bldP spid="14" grpId="0"/>
      <p:bldP spid="29" grpId="0"/>
      <p:bldP spid="30" grpId="0"/>
      <p:bldP spid="31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825" y="143972"/>
            <a:ext cx="8229600" cy="503238"/>
          </a:xfrm>
        </p:spPr>
        <p:txBody>
          <a:bodyPr>
            <a:noAutofit/>
          </a:bodyPr>
          <a:lstStyle/>
          <a:p>
            <a:r>
              <a:rPr lang="en-GB" sz="3200" dirty="0"/>
              <a:t>The area of a triangle</a:t>
            </a:r>
          </a:p>
        </p:txBody>
      </p:sp>
      <p:sp>
        <p:nvSpPr>
          <p:cNvPr id="1080323" name="Text Box 3"/>
          <p:cNvSpPr txBox="1">
            <a:spLocks noChangeArrowheads="1"/>
          </p:cNvSpPr>
          <p:nvPr/>
        </p:nvSpPr>
        <p:spPr bwMode="auto">
          <a:xfrm>
            <a:off x="250825" y="1148309"/>
            <a:ext cx="877887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Suppose that instead of the height of a triangle, we are given the base, one of the sides and the included angle. For example: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24" name="Text Box 4"/>
          <p:cNvSpPr txBox="1">
            <a:spLocks noChangeArrowheads="1"/>
          </p:cNvSpPr>
          <p:nvPr/>
        </p:nvSpPr>
        <p:spPr bwMode="auto">
          <a:xfrm>
            <a:off x="2203450" y="2102396"/>
            <a:ext cx="508825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is the area of triangle ABC?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74652" y="2715172"/>
            <a:ext cx="3838576" cy="2189163"/>
            <a:chOff x="236" y="1767"/>
            <a:chExt cx="2418" cy="1379"/>
          </a:xfrm>
        </p:grpSpPr>
        <p:sp>
          <p:nvSpPr>
            <p:cNvPr id="1080326" name="Freeform 6"/>
            <p:cNvSpPr>
              <a:spLocks/>
            </p:cNvSpPr>
            <p:nvPr/>
          </p:nvSpPr>
          <p:spPr bwMode="auto">
            <a:xfrm>
              <a:off x="459" y="2002"/>
              <a:ext cx="2010" cy="849"/>
            </a:xfrm>
            <a:custGeom>
              <a:avLst/>
              <a:gdLst/>
              <a:ahLst/>
              <a:cxnLst>
                <a:cxn ang="0">
                  <a:pos x="0" y="669"/>
                </a:cxn>
                <a:cxn ang="0">
                  <a:pos x="1584" y="669"/>
                </a:cxn>
                <a:cxn ang="0">
                  <a:pos x="945" y="0"/>
                </a:cxn>
                <a:cxn ang="0">
                  <a:pos x="0" y="669"/>
                </a:cxn>
              </a:cxnLst>
              <a:rect l="0" t="0" r="r" b="b"/>
              <a:pathLst>
                <a:path w="1584" h="669">
                  <a:moveTo>
                    <a:pt x="0" y="669"/>
                  </a:moveTo>
                  <a:lnTo>
                    <a:pt x="1584" y="669"/>
                  </a:lnTo>
                  <a:lnTo>
                    <a:pt x="945" y="0"/>
                  </a:lnTo>
                  <a:lnTo>
                    <a:pt x="0" y="66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51373"/>
                    <a:invGamma/>
                  </a:schemeClr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7" name="Text Box 7"/>
            <p:cNvSpPr txBox="1">
              <a:spLocks noChangeArrowheads="1"/>
            </p:cNvSpPr>
            <p:nvPr/>
          </p:nvSpPr>
          <p:spPr bwMode="auto">
            <a:xfrm>
              <a:off x="236" y="2793"/>
              <a:ext cx="2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8" name="Text Box 8"/>
            <p:cNvSpPr txBox="1">
              <a:spLocks noChangeArrowheads="1"/>
            </p:cNvSpPr>
            <p:nvPr/>
          </p:nvSpPr>
          <p:spPr bwMode="auto">
            <a:xfrm>
              <a:off x="1586" y="1767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B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9" name="Text Box 9"/>
            <p:cNvSpPr txBox="1">
              <a:spLocks noChangeArrowheads="1"/>
            </p:cNvSpPr>
            <p:nvPr/>
          </p:nvSpPr>
          <p:spPr bwMode="auto">
            <a:xfrm>
              <a:off x="2421" y="2798"/>
              <a:ext cx="2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C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0" name="Text Box 10"/>
            <p:cNvSpPr txBox="1">
              <a:spLocks noChangeArrowheads="1"/>
            </p:cNvSpPr>
            <p:nvPr/>
          </p:nvSpPr>
          <p:spPr bwMode="auto">
            <a:xfrm>
              <a:off x="1274" y="2855"/>
              <a:ext cx="5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7 cm</a:t>
              </a: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1" name="Text Box 11"/>
            <p:cNvSpPr txBox="1">
              <a:spLocks noChangeArrowheads="1"/>
            </p:cNvSpPr>
            <p:nvPr/>
          </p:nvSpPr>
          <p:spPr bwMode="auto">
            <a:xfrm>
              <a:off x="2042" y="2174"/>
              <a:ext cx="5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4 cm</a:t>
              </a: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2" name="Text Box 12"/>
            <p:cNvSpPr txBox="1">
              <a:spLocks noChangeArrowheads="1"/>
            </p:cNvSpPr>
            <p:nvPr/>
          </p:nvSpPr>
          <p:spPr bwMode="auto">
            <a:xfrm>
              <a:off x="1937" y="2591"/>
              <a:ext cx="43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47</a:t>
              </a:r>
              <a:r>
                <a:rPr kumimoji="0" lang="en-US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Arial" pitchFamily="34" charset="0"/>
                </a:rPr>
                <a:t>°</a:t>
              </a: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3" name="PubPieSlice"/>
            <p:cNvSpPr>
              <a:spLocks noEditPoints="1" noChangeArrowheads="1"/>
            </p:cNvSpPr>
            <p:nvPr/>
          </p:nvSpPr>
          <p:spPr bwMode="auto">
            <a:xfrm>
              <a:off x="2311" y="2694"/>
              <a:ext cx="308" cy="308"/>
            </a:xfrm>
            <a:custGeom>
              <a:avLst/>
              <a:gdLst>
                <a:gd name="G0" fmla="+- 0 0 0"/>
                <a:gd name="G1" fmla="sin 10800 -8710891"/>
                <a:gd name="G2" fmla="cos 10800 -8710891"/>
                <a:gd name="G3" fmla="sin 10800 -11770405"/>
                <a:gd name="G4" fmla="cos 10800 -11770405"/>
                <a:gd name="G5" fmla="+- G1 10800 0"/>
                <a:gd name="G6" fmla="+- G2 10800 0"/>
                <a:gd name="G7" fmla="+- G3 10800 0"/>
                <a:gd name="G8" fmla="+- G4 10800 0"/>
                <a:gd name="G9" fmla="+- 10800 0 0"/>
                <a:gd name="T0" fmla="*/ 3445 w 21600"/>
                <a:gd name="T1" fmla="*/ 2890 h 21600"/>
                <a:gd name="T2" fmla="*/ 10800 w 21600"/>
                <a:gd name="T3" fmla="*/ 10800 h 21600"/>
                <a:gd name="T4" fmla="*/ 0 w 21600"/>
                <a:gd name="T5" fmla="*/ 10725 h 21600"/>
                <a:gd name="T6" fmla="*/ 3163 w 21600"/>
                <a:gd name="T7" fmla="*/ 3163 h 21600"/>
                <a:gd name="T8" fmla="*/ 18437 w 21600"/>
                <a:gd name="T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T6" t="T7" r="T8" b="T9"/>
              <a:pathLst>
                <a:path w="21600" h="21600">
                  <a:moveTo>
                    <a:pt x="3445" y="2890"/>
                  </a:moveTo>
                  <a:cubicBezTo>
                    <a:pt x="1267" y="4916"/>
                    <a:pt x="20" y="7750"/>
                    <a:pt x="0" y="10725"/>
                  </a:cubicBezTo>
                  <a:lnTo>
                    <a:pt x="10800" y="10800"/>
                  </a:lnTo>
                  <a:close/>
                </a:path>
              </a:pathLst>
            </a:custGeom>
            <a:solidFill>
              <a:srgbClr val="2FB1D9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1080334" name="Line 14"/>
          <p:cNvSpPr>
            <a:spLocks noChangeShapeType="1"/>
          </p:cNvSpPr>
          <p:nvPr/>
        </p:nvSpPr>
        <p:spPr bwMode="auto">
          <a:xfrm>
            <a:off x="2627313" y="3110459"/>
            <a:ext cx="0" cy="12954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35" name="Text Box 15"/>
          <p:cNvSpPr txBox="1">
            <a:spLocks noChangeArrowheads="1"/>
          </p:cNvSpPr>
          <p:nvPr/>
        </p:nvSpPr>
        <p:spPr bwMode="auto">
          <a:xfrm>
            <a:off x="2286000" y="3604171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</a:t>
            </a:r>
            <a:endParaRPr kumimoji="0" lang="en-GB" sz="2400" b="0" i="1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80336" name="Text Box 16"/>
          <p:cNvSpPr txBox="1">
            <a:spLocks noChangeArrowheads="1"/>
          </p:cNvSpPr>
          <p:nvPr/>
        </p:nvSpPr>
        <p:spPr bwMode="auto">
          <a:xfrm>
            <a:off x="4403725" y="2762796"/>
            <a:ext cx="4740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can find the height </a:t>
            </a:r>
            <a:r>
              <a:rPr kumimoji="0" lang="en-US" sz="24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using the sine ratio.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5076056" y="3604174"/>
            <a:ext cx="1846263" cy="806451"/>
            <a:chOff x="3600" y="2615"/>
            <a:chExt cx="1163" cy="508"/>
          </a:xfrm>
        </p:grpSpPr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3600" y="2615"/>
              <a:ext cx="243" cy="508"/>
              <a:chOff x="3178" y="2976"/>
              <a:chExt cx="243" cy="508"/>
            </a:xfrm>
          </p:grpSpPr>
          <p:sp>
            <p:nvSpPr>
              <p:cNvPr id="1080339" name="Text Box 19"/>
              <p:cNvSpPr txBox="1">
                <a:spLocks noChangeArrowheads="1"/>
              </p:cNvSpPr>
              <p:nvPr/>
            </p:nvSpPr>
            <p:spPr bwMode="auto">
              <a:xfrm>
                <a:off x="3192" y="2976"/>
                <a:ext cx="212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1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h</a:t>
                </a:r>
                <a:endParaRPr kumimoji="0" lang="en-GB" sz="2400" b="0" i="1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1080340" name="Line 20"/>
              <p:cNvSpPr>
                <a:spLocks noChangeShapeType="1"/>
              </p:cNvSpPr>
              <p:nvPr/>
            </p:nvSpPr>
            <p:spPr bwMode="auto">
              <a:xfrm>
                <a:off x="3178" y="3229"/>
                <a:ext cx="2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1080341" name="Text Box 21"/>
              <p:cNvSpPr txBox="1">
                <a:spLocks noChangeArrowheads="1"/>
              </p:cNvSpPr>
              <p:nvPr/>
            </p:nvSpPr>
            <p:spPr bwMode="auto">
              <a:xfrm>
                <a:off x="3187" y="3193"/>
                <a:ext cx="234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4</a:t>
                </a:r>
                <a:endParaRPr kumimoji="0" lang="en-GB" sz="24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  <p:sp>
          <p:nvSpPr>
            <p:cNvPr id="1080342" name="Text Box 22"/>
            <p:cNvSpPr txBox="1">
              <a:spLocks noChangeArrowheads="1"/>
            </p:cNvSpPr>
            <p:nvPr/>
          </p:nvSpPr>
          <p:spPr bwMode="auto">
            <a:xfrm>
              <a:off x="3868" y="2723"/>
              <a:ext cx="895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= sin 47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Arial" pitchFamily="34" charset="0"/>
                </a:rPr>
                <a:t>°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1080343" name="Text Box 23"/>
          <p:cNvSpPr txBox="1">
            <a:spLocks noChangeArrowheads="1"/>
          </p:cNvSpPr>
          <p:nvPr/>
        </p:nvSpPr>
        <p:spPr bwMode="auto">
          <a:xfrm>
            <a:off x="5271319" y="4426496"/>
            <a:ext cx="20361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4 sin 47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°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44" name="Text Box 24"/>
          <p:cNvSpPr txBox="1">
            <a:spLocks noChangeArrowheads="1"/>
          </p:cNvSpPr>
          <p:nvPr/>
        </p:nvSpPr>
        <p:spPr bwMode="auto">
          <a:xfrm>
            <a:off x="611560" y="4902746"/>
            <a:ext cx="60340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Area of triangle ABC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½ × base × height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45" name="Text Box 25"/>
          <p:cNvSpPr txBox="1">
            <a:spLocks noChangeArrowheads="1"/>
          </p:cNvSpPr>
          <p:nvPr/>
        </p:nvSpPr>
        <p:spPr bwMode="auto">
          <a:xfrm>
            <a:off x="3465885" y="5380584"/>
            <a:ext cx="31742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½ × 7 × 4 ×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sin 47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°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46" name="Text Box 26"/>
          <p:cNvSpPr txBox="1">
            <a:spLocks noChangeArrowheads="1"/>
          </p:cNvSpPr>
          <p:nvPr/>
        </p:nvSpPr>
        <p:spPr bwMode="auto">
          <a:xfrm>
            <a:off x="3465885" y="5858421"/>
            <a:ext cx="31710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10.2 cm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(to 3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s.f.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3044035" y="3128717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1735907" y="4396334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1377158" y="3358508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</a:t>
            </a: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7288393" y="4437112"/>
            <a:ext cx="17091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sin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45584" y="4941168"/>
            <a:ext cx="25458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½ ×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 ×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sin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2" name="Rectangle 31">
            <a:hlinkClick r:id="rId3"/>
            <a:extLst>
              <a:ext uri="{FF2B5EF4-FFF2-40B4-BE49-F238E27FC236}">
                <a16:creationId xmlns:a16="http://schemas.microsoft.com/office/drawing/2014/main" id="{EEE01F9A-C2A6-466E-BBAF-25BFB90A7FE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>
            <a:hlinkClick r:id="rId3"/>
            <a:extLst>
              <a:ext uri="{FF2B5EF4-FFF2-40B4-BE49-F238E27FC236}">
                <a16:creationId xmlns:a16="http://schemas.microsoft.com/office/drawing/2014/main" id="{B6002F48-0DCB-4708-B98D-6B897E12B8AE}"/>
              </a:ext>
            </a:extLst>
          </p:cNvPr>
          <p:cNvSpPr/>
          <p:nvPr/>
        </p:nvSpPr>
        <p:spPr>
          <a:xfrm>
            <a:off x="4953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080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0324" grpId="0" animBg="1"/>
      <p:bldP spid="1080334" grpId="0" animBg="1"/>
      <p:bldP spid="1080335" grpId="0"/>
      <p:bldP spid="1080336" grpId="0"/>
      <p:bldP spid="1080343" grpId="0"/>
      <p:bldP spid="1080344" grpId="0"/>
      <p:bldP spid="1080345" grpId="0"/>
      <p:bldP spid="1080346" grpId="0"/>
      <p:bldP spid="28" grpId="0"/>
      <p:bldP spid="29" grpId="0"/>
      <p:bldP spid="30" grpId="0"/>
      <p:bldP spid="31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370" name="Rectangle 2"/>
          <p:cNvSpPr>
            <a:spLocks noChangeArrowheads="1"/>
          </p:cNvSpPr>
          <p:nvPr/>
        </p:nvSpPr>
        <p:spPr bwMode="auto">
          <a:xfrm>
            <a:off x="304800" y="1143000"/>
            <a:ext cx="8534400" cy="4950296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2371" name="Rectangle 3"/>
          <p:cNvSpPr>
            <a:spLocks noChangeArrowheads="1"/>
          </p:cNvSpPr>
          <p:nvPr/>
        </p:nvSpPr>
        <p:spPr bwMode="auto">
          <a:xfrm>
            <a:off x="2171700" y="2605335"/>
            <a:ext cx="4800600" cy="2362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237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434054" y="167742"/>
            <a:ext cx="8229600" cy="492125"/>
          </a:xfrm>
        </p:spPr>
        <p:txBody>
          <a:bodyPr>
            <a:noAutofit/>
          </a:bodyPr>
          <a:lstStyle/>
          <a:p>
            <a:r>
              <a:rPr lang="en-GB" sz="3200" dirty="0"/>
              <a:t>The </a:t>
            </a:r>
            <a:r>
              <a:rPr lang="en-US" sz="3200" dirty="0"/>
              <a:t>area of a triangle using ½ </a:t>
            </a:r>
            <a:r>
              <a:rPr lang="en-US" sz="3200" i="1" dirty="0" err="1">
                <a:latin typeface="Times New Roman" pitchFamily="18" charset="0"/>
              </a:rPr>
              <a:t>ab</a:t>
            </a:r>
            <a:r>
              <a:rPr lang="en-US" sz="3200" dirty="0"/>
              <a:t> sin </a:t>
            </a:r>
            <a:r>
              <a:rPr lang="en-US" sz="3200" i="1" dirty="0">
                <a:latin typeface="Times New Roman" pitchFamily="18" charset="0"/>
              </a:rPr>
              <a:t>C</a:t>
            </a:r>
            <a:endParaRPr lang="en-GB" sz="3200" i="1" dirty="0">
              <a:latin typeface="Times New Roman" pitchFamily="18" charset="0"/>
            </a:endParaRPr>
          </a:p>
        </p:txBody>
      </p:sp>
      <p:sp>
        <p:nvSpPr>
          <p:cNvPr id="1082373" name="Text Box 5"/>
          <p:cNvSpPr txBox="1">
            <a:spLocks noChangeArrowheads="1"/>
          </p:cNvSpPr>
          <p:nvPr/>
        </p:nvSpPr>
        <p:spPr bwMode="auto">
          <a:xfrm>
            <a:off x="457200" y="1295400"/>
            <a:ext cx="8305800" cy="1200329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In general, the area of a triangle is equal to half the product of two of the sides and the sine of the included angle.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2374" name="Freeform 6"/>
          <p:cNvSpPr>
            <a:spLocks/>
          </p:cNvSpPr>
          <p:nvPr/>
        </p:nvSpPr>
        <p:spPr bwMode="auto">
          <a:xfrm>
            <a:off x="5346618" y="3108176"/>
            <a:ext cx="2743200" cy="1524000"/>
          </a:xfrm>
          <a:custGeom>
            <a:avLst/>
            <a:gdLst/>
            <a:ahLst/>
            <a:cxnLst>
              <a:cxn ang="0">
                <a:pos x="0" y="960"/>
              </a:cxn>
              <a:cxn ang="0">
                <a:pos x="1728" y="960"/>
              </a:cxn>
              <a:cxn ang="0">
                <a:pos x="1296" y="0"/>
              </a:cxn>
              <a:cxn ang="0">
                <a:pos x="0" y="960"/>
              </a:cxn>
            </a:cxnLst>
            <a:rect l="0" t="0" r="r" b="b"/>
            <a:pathLst>
              <a:path w="1728" h="960">
                <a:moveTo>
                  <a:pt x="0" y="960"/>
                </a:moveTo>
                <a:lnTo>
                  <a:pt x="1728" y="960"/>
                </a:lnTo>
                <a:lnTo>
                  <a:pt x="1296" y="0"/>
                </a:lnTo>
                <a:lnTo>
                  <a:pt x="0" y="960"/>
                </a:lnTo>
                <a:close/>
              </a:path>
            </a:pathLst>
          </a:custGeom>
          <a:solidFill>
            <a:srgbClr val="FBA89D"/>
          </a:solidFill>
          <a:ln w="28575" cmpd="sng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2375" name="PubPieSlice"/>
          <p:cNvSpPr>
            <a:spLocks noEditPoints="1" noChangeArrowheads="1"/>
          </p:cNvSpPr>
          <p:nvPr/>
        </p:nvSpPr>
        <p:spPr bwMode="auto">
          <a:xfrm>
            <a:off x="7859216" y="4403576"/>
            <a:ext cx="457200" cy="457200"/>
          </a:xfrm>
          <a:custGeom>
            <a:avLst/>
            <a:gdLst>
              <a:gd name="G0" fmla="+- 0 0 0"/>
              <a:gd name="G1" fmla="sin 10800 -7422817"/>
              <a:gd name="G2" fmla="cos 10800 -7422817"/>
              <a:gd name="G3" fmla="sin 10800 -11714269"/>
              <a:gd name="G4" fmla="cos 10800 -11714269"/>
              <a:gd name="G5" fmla="+- G1 10800 0"/>
              <a:gd name="G6" fmla="+- G2 10800 0"/>
              <a:gd name="G7" fmla="+- G3 10800 0"/>
              <a:gd name="G8" fmla="+- G4 10800 0"/>
              <a:gd name="G9" fmla="+- 10800 0 0"/>
              <a:gd name="T0" fmla="*/ 6534 w 21600"/>
              <a:gd name="T1" fmla="*/ 878 h 21600"/>
              <a:gd name="T2" fmla="*/ 10800 w 21600"/>
              <a:gd name="T3" fmla="*/ 10800 h 21600"/>
              <a:gd name="T4" fmla="*/ 2 w 21600"/>
              <a:gd name="T5" fmla="*/ 10563 h 21600"/>
              <a:gd name="T6" fmla="*/ 3163 w 21600"/>
              <a:gd name="T7" fmla="*/ 3163 h 21600"/>
              <a:gd name="T8" fmla="*/ 18437 w 21600"/>
              <a:gd name="T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T6" t="T7" r="T8" b="T9"/>
            <a:pathLst>
              <a:path w="21600" h="21600">
                <a:moveTo>
                  <a:pt x="6534" y="878"/>
                </a:moveTo>
                <a:cubicBezTo>
                  <a:pt x="2648" y="2548"/>
                  <a:pt x="95" y="6334"/>
                  <a:pt x="2" y="10563"/>
                </a:cubicBezTo>
                <a:lnTo>
                  <a:pt x="10800" y="10800"/>
                </a:lnTo>
                <a:close/>
              </a:path>
            </a:pathLst>
          </a:custGeom>
          <a:solidFill>
            <a:srgbClr val="F8726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2376" name="Text Box 8"/>
          <p:cNvSpPr txBox="1">
            <a:spLocks noChangeArrowheads="1"/>
          </p:cNvSpPr>
          <p:nvPr/>
        </p:nvSpPr>
        <p:spPr bwMode="auto">
          <a:xfrm>
            <a:off x="7235743" y="2614463"/>
            <a:ext cx="4090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</a:t>
            </a:r>
          </a:p>
        </p:txBody>
      </p:sp>
      <p:sp>
        <p:nvSpPr>
          <p:cNvPr id="1082377" name="Text Box 9"/>
          <p:cNvSpPr txBox="1">
            <a:spLocks noChangeArrowheads="1"/>
          </p:cNvSpPr>
          <p:nvPr/>
        </p:nvSpPr>
        <p:spPr bwMode="auto">
          <a:xfrm>
            <a:off x="4965618" y="4403576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B</a:t>
            </a:r>
          </a:p>
        </p:txBody>
      </p:sp>
      <p:sp>
        <p:nvSpPr>
          <p:cNvPr id="1082378" name="Text Box 10"/>
          <p:cNvSpPr txBox="1">
            <a:spLocks noChangeArrowheads="1"/>
          </p:cNvSpPr>
          <p:nvPr/>
        </p:nvSpPr>
        <p:spPr bwMode="auto">
          <a:xfrm>
            <a:off x="8089818" y="4403576"/>
            <a:ext cx="3706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</a:t>
            </a:r>
          </a:p>
        </p:txBody>
      </p:sp>
      <p:sp>
        <p:nvSpPr>
          <p:cNvPr id="1082379" name="Text Box 11"/>
          <p:cNvSpPr txBox="1">
            <a:spLocks noChangeArrowheads="1"/>
          </p:cNvSpPr>
          <p:nvPr/>
        </p:nvSpPr>
        <p:spPr bwMode="auto">
          <a:xfrm>
            <a:off x="6108618" y="3414563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</a:t>
            </a:r>
          </a:p>
        </p:txBody>
      </p:sp>
      <p:sp>
        <p:nvSpPr>
          <p:cNvPr id="1082380" name="Text Box 12"/>
          <p:cNvSpPr txBox="1">
            <a:spLocks noChangeArrowheads="1"/>
          </p:cNvSpPr>
          <p:nvPr/>
        </p:nvSpPr>
        <p:spPr bwMode="auto">
          <a:xfrm>
            <a:off x="6642018" y="4555976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</a:t>
            </a:r>
          </a:p>
        </p:txBody>
      </p:sp>
      <p:sp>
        <p:nvSpPr>
          <p:cNvPr id="1082381" name="Text Box 13"/>
          <p:cNvSpPr txBox="1">
            <a:spLocks noChangeArrowheads="1"/>
          </p:cNvSpPr>
          <p:nvPr/>
        </p:nvSpPr>
        <p:spPr bwMode="auto">
          <a:xfrm>
            <a:off x="7785018" y="3565376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943100" y="5106317"/>
            <a:ext cx="5257800" cy="842963"/>
            <a:chOff x="1224" y="3024"/>
            <a:chExt cx="3312" cy="531"/>
          </a:xfrm>
        </p:grpSpPr>
        <p:sp>
          <p:nvSpPr>
            <p:cNvPr id="1082383" name="Rectangle 15"/>
            <p:cNvSpPr>
              <a:spLocks noChangeArrowheads="1"/>
            </p:cNvSpPr>
            <p:nvPr/>
          </p:nvSpPr>
          <p:spPr bwMode="auto">
            <a:xfrm>
              <a:off x="1224" y="3024"/>
              <a:ext cx="3312" cy="528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1247" y="3024"/>
              <a:ext cx="3251" cy="531"/>
              <a:chOff x="362" y="3024"/>
              <a:chExt cx="3251" cy="531"/>
            </a:xfrm>
          </p:grpSpPr>
          <p:sp>
            <p:nvSpPr>
              <p:cNvPr id="1082385" name="Text Box 17"/>
              <p:cNvSpPr txBox="1">
                <a:spLocks noChangeArrowheads="1"/>
              </p:cNvSpPr>
              <p:nvPr/>
            </p:nvSpPr>
            <p:spPr bwMode="auto">
              <a:xfrm>
                <a:off x="362" y="3144"/>
                <a:ext cx="3251" cy="29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Area of triangle ABC =       </a:t>
                </a:r>
                <a:r>
                  <a:rPr kumimoji="0" lang="en-US" sz="2400" b="0" i="1" u="none" strike="noStrike" kern="1200" cap="none" spc="0" normalizeH="0" baseline="0" noProof="0" dirty="0" err="1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ab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sin </a:t>
                </a:r>
                <a:r>
                  <a:rPr kumimoji="0" lang="en-US" sz="24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+mn-cs"/>
                  </a:rPr>
                  <a:t>C</a:t>
                </a:r>
                <a:endParaRPr kumimoji="0" lang="en-GB" sz="2400" b="0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grpSp>
            <p:nvGrpSpPr>
              <p:cNvPr id="4" name="Group 18"/>
              <p:cNvGrpSpPr>
                <a:grpSpLocks/>
              </p:cNvGrpSpPr>
              <p:nvPr/>
            </p:nvGrpSpPr>
            <p:grpSpPr bwMode="auto">
              <a:xfrm>
                <a:off x="2504" y="3024"/>
                <a:ext cx="242" cy="531"/>
                <a:chOff x="2688" y="3024"/>
                <a:chExt cx="242" cy="531"/>
              </a:xfrm>
            </p:grpSpPr>
            <p:sp>
              <p:nvSpPr>
                <p:cNvPr id="1082387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696" y="3024"/>
                  <a:ext cx="203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rPr>
                    <a:t>1</a:t>
                  </a: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082388" name="Line 20"/>
                <p:cNvSpPr>
                  <a:spLocks noChangeShapeType="1"/>
                </p:cNvSpPr>
                <p:nvPr/>
              </p:nvSpPr>
              <p:spPr bwMode="auto">
                <a:xfrm>
                  <a:off x="2688" y="3288"/>
                  <a:ext cx="240" cy="0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marL="0" marR="0" lvl="0" indent="0" algn="l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GB" sz="24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082389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2696" y="3264"/>
                  <a:ext cx="234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>
                  <a:spAutoFit/>
                </a:bodyPr>
                <a:lstStyle/>
                <a:p>
                  <a:pPr marL="0" marR="0" lvl="0" indent="0" algn="l" defTabSz="914400" rtl="0" eaLnBrk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US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omic Sans MS"/>
                      <a:ea typeface="+mn-ea"/>
                      <a:cs typeface="+mn-cs"/>
                    </a:rPr>
                    <a:t>2</a:t>
                  </a:r>
                  <a:endParaRPr kumimoji="0" lang="en-GB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p:grp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 Box 17"/>
              <p:cNvSpPr txBox="1">
                <a:spLocks noChangeArrowheads="1"/>
              </p:cNvSpPr>
              <p:nvPr/>
            </p:nvSpPr>
            <p:spPr bwMode="auto">
              <a:xfrm>
                <a:off x="465706" y="3320649"/>
                <a:ext cx="4998889" cy="410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a</a:t>
                </a: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is the length of the side opposite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GB" sz="20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2000" b="0" i="1" u="none" strike="noStrike" kern="1200" cap="none" spc="0" normalizeH="0" baseline="0" noProof="0" dirty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𝐴</m:t>
                        </m:r>
                      </m:e>
                    </m:acc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2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5706" y="3320649"/>
                <a:ext cx="4998889" cy="410562"/>
              </a:xfrm>
              <a:prstGeom prst="rect">
                <a:avLst/>
              </a:prstGeom>
              <a:blipFill rotWithShape="0">
                <a:blip r:embed="rId3"/>
                <a:stretch>
                  <a:fillRect l="-1220" t="-7463" b="-2537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17"/>
              <p:cNvSpPr txBox="1">
                <a:spLocks noChangeArrowheads="1"/>
              </p:cNvSpPr>
              <p:nvPr/>
            </p:nvSpPr>
            <p:spPr bwMode="auto">
              <a:xfrm>
                <a:off x="449584" y="3686610"/>
                <a:ext cx="4998889" cy="4084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b</a:t>
                </a: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is the length of the side opposite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𝐵</m:t>
                        </m:r>
                      </m:e>
                    </m:acc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9584" y="3686610"/>
                <a:ext cx="4998889" cy="408445"/>
              </a:xfrm>
              <a:prstGeom prst="rect">
                <a:avLst/>
              </a:prstGeom>
              <a:blipFill rotWithShape="0">
                <a:blip r:embed="rId4"/>
                <a:stretch>
                  <a:fillRect l="-1341" t="-8955" b="-2537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 Box 17"/>
              <p:cNvSpPr txBox="1">
                <a:spLocks noChangeArrowheads="1"/>
              </p:cNvSpPr>
              <p:nvPr/>
            </p:nvSpPr>
            <p:spPr bwMode="auto">
              <a:xfrm>
                <a:off x="433461" y="4038399"/>
                <a:ext cx="4998889" cy="4105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c</a:t>
                </a:r>
                <a:r>
                  <a:rPr kumimoji="0" lang="en-GB" sz="2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is the length of the side opposite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kumimoji="0" lang="en-GB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r>
                          <a:rPr kumimoji="0" lang="en-US" sz="20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𝐶</m:t>
                        </m:r>
                      </m:e>
                    </m:acc>
                  </m:oMath>
                </a14:m>
                <a:endParaRPr kumimoji="0" lang="en-GB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3461" y="4038399"/>
                <a:ext cx="4998889" cy="410562"/>
              </a:xfrm>
              <a:prstGeom prst="rect">
                <a:avLst/>
              </a:prstGeom>
              <a:blipFill rotWithShape="0">
                <a:blip r:embed="rId5"/>
                <a:stretch>
                  <a:fillRect l="-1220" t="-5882" b="-2352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416196" y="2954953"/>
            <a:ext cx="499888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Where</a:t>
            </a:r>
          </a:p>
        </p:txBody>
      </p:sp>
      <p:sp>
        <p:nvSpPr>
          <p:cNvPr id="26" name="Rectangle 25">
            <a:hlinkClick r:id="rId6"/>
            <a:extLst>
              <a:ext uri="{FF2B5EF4-FFF2-40B4-BE49-F238E27FC236}">
                <a16:creationId xmlns:a16="http://schemas.microsoft.com/office/drawing/2014/main" id="{BEFE8233-7493-4875-AB20-8AC8E00A6F7E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>
            <a:hlinkClick r:id="rId6"/>
            <a:extLst>
              <a:ext uri="{FF2B5EF4-FFF2-40B4-BE49-F238E27FC236}">
                <a16:creationId xmlns:a16="http://schemas.microsoft.com/office/drawing/2014/main" id="{DF5B21DA-E1D9-4C4C-86B5-E57933B3007C}"/>
              </a:ext>
            </a:extLst>
          </p:cNvPr>
          <p:cNvSpPr/>
          <p:nvPr/>
        </p:nvSpPr>
        <p:spPr>
          <a:xfrm>
            <a:off x="4953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9839" y="127862"/>
            <a:ext cx="8229600" cy="503238"/>
          </a:xfrm>
        </p:spPr>
        <p:txBody>
          <a:bodyPr>
            <a:noAutofit/>
          </a:bodyPr>
          <a:lstStyle/>
          <a:p>
            <a:r>
              <a:rPr lang="en-GB" sz="3200" dirty="0"/>
              <a:t>The area of a triangle</a:t>
            </a:r>
          </a:p>
        </p:txBody>
      </p:sp>
      <p:sp>
        <p:nvSpPr>
          <p:cNvPr id="1080324" name="Text Box 4"/>
          <p:cNvSpPr txBox="1">
            <a:spLocks noChangeArrowheads="1"/>
          </p:cNvSpPr>
          <p:nvPr/>
        </p:nvSpPr>
        <p:spPr bwMode="auto">
          <a:xfrm>
            <a:off x="1799432" y="1380820"/>
            <a:ext cx="5088252" cy="46166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What is the area of triangle ABC?</a:t>
            </a: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30213" y="2689772"/>
            <a:ext cx="3792538" cy="2135188"/>
            <a:chOff x="271" y="1751"/>
            <a:chExt cx="2389" cy="1345"/>
          </a:xfrm>
        </p:grpSpPr>
        <p:sp>
          <p:nvSpPr>
            <p:cNvPr id="1080326" name="Freeform 6"/>
            <p:cNvSpPr>
              <a:spLocks/>
            </p:cNvSpPr>
            <p:nvPr/>
          </p:nvSpPr>
          <p:spPr bwMode="auto">
            <a:xfrm>
              <a:off x="459" y="2002"/>
              <a:ext cx="2010" cy="849"/>
            </a:xfrm>
            <a:custGeom>
              <a:avLst/>
              <a:gdLst/>
              <a:ahLst/>
              <a:cxnLst>
                <a:cxn ang="0">
                  <a:pos x="0" y="669"/>
                </a:cxn>
                <a:cxn ang="0">
                  <a:pos x="1584" y="669"/>
                </a:cxn>
                <a:cxn ang="0">
                  <a:pos x="945" y="0"/>
                </a:cxn>
                <a:cxn ang="0">
                  <a:pos x="0" y="669"/>
                </a:cxn>
              </a:cxnLst>
              <a:rect l="0" t="0" r="r" b="b"/>
              <a:pathLst>
                <a:path w="1584" h="669">
                  <a:moveTo>
                    <a:pt x="0" y="669"/>
                  </a:moveTo>
                  <a:lnTo>
                    <a:pt x="1584" y="669"/>
                  </a:lnTo>
                  <a:lnTo>
                    <a:pt x="945" y="0"/>
                  </a:lnTo>
                  <a:lnTo>
                    <a:pt x="0" y="66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51373"/>
                    <a:invGamma/>
                  </a:schemeClr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7" name="Text Box 7"/>
            <p:cNvSpPr txBox="1">
              <a:spLocks noChangeArrowheads="1"/>
            </p:cNvSpPr>
            <p:nvPr/>
          </p:nvSpPr>
          <p:spPr bwMode="auto">
            <a:xfrm>
              <a:off x="271" y="2805"/>
              <a:ext cx="2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8" name="Text Box 8"/>
            <p:cNvSpPr txBox="1">
              <a:spLocks noChangeArrowheads="1"/>
            </p:cNvSpPr>
            <p:nvPr/>
          </p:nvSpPr>
          <p:spPr bwMode="auto">
            <a:xfrm>
              <a:off x="2416" y="2808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B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9" name="Text Box 9"/>
            <p:cNvSpPr txBox="1">
              <a:spLocks noChangeArrowheads="1"/>
            </p:cNvSpPr>
            <p:nvPr/>
          </p:nvSpPr>
          <p:spPr bwMode="auto">
            <a:xfrm>
              <a:off x="1640" y="1751"/>
              <a:ext cx="2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C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0" name="Text Box 10"/>
            <p:cNvSpPr txBox="1">
              <a:spLocks noChangeArrowheads="1"/>
            </p:cNvSpPr>
            <p:nvPr/>
          </p:nvSpPr>
          <p:spPr bwMode="auto">
            <a:xfrm rot="19528516">
              <a:off x="665" y="2134"/>
              <a:ext cx="70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6.3 cm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1" name="Text Box 11"/>
            <p:cNvSpPr txBox="1">
              <a:spLocks noChangeArrowheads="1"/>
            </p:cNvSpPr>
            <p:nvPr/>
          </p:nvSpPr>
          <p:spPr bwMode="auto">
            <a:xfrm rot="2825051">
              <a:off x="1826" y="2206"/>
              <a:ext cx="709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4.5 cm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2" name="Text Box 12"/>
            <p:cNvSpPr txBox="1">
              <a:spLocks noChangeArrowheads="1"/>
            </p:cNvSpPr>
            <p:nvPr/>
          </p:nvSpPr>
          <p:spPr bwMode="auto">
            <a:xfrm>
              <a:off x="1398" y="2160"/>
              <a:ext cx="51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135</a:t>
              </a: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Arial" pitchFamily="34" charset="0"/>
                </a:rPr>
                <a:t>°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1080336" name="Text Box 16"/>
          <p:cNvSpPr txBox="1">
            <a:spLocks noChangeArrowheads="1"/>
          </p:cNvSpPr>
          <p:nvPr/>
        </p:nvSpPr>
        <p:spPr bwMode="auto">
          <a:xfrm>
            <a:off x="4343558" y="2144505"/>
            <a:ext cx="4740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To find the Area we are going to use this formula.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45" name="Text Box 25"/>
          <p:cNvSpPr txBox="1">
            <a:spLocks noChangeArrowheads="1"/>
          </p:cNvSpPr>
          <p:nvPr/>
        </p:nvSpPr>
        <p:spPr bwMode="auto">
          <a:xfrm>
            <a:off x="4860032" y="3670836"/>
            <a:ext cx="41569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½ × 6.3 × 4.5 ×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sin 135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°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46" name="Text Box 26"/>
          <p:cNvSpPr txBox="1">
            <a:spLocks noChangeArrowheads="1"/>
          </p:cNvSpPr>
          <p:nvPr/>
        </p:nvSpPr>
        <p:spPr bwMode="auto">
          <a:xfrm>
            <a:off x="4932040" y="4593978"/>
            <a:ext cx="344677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10.0 cm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(to 3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s.f.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2938464" y="353114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1728043" y="36041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2178050" y="4385322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</a:t>
            </a:r>
          </a:p>
        </p:txBody>
      </p:sp>
      <p:sp>
        <p:nvSpPr>
          <p:cNvPr id="5" name="Rectangle 4"/>
          <p:cNvSpPr/>
          <p:nvPr/>
        </p:nvSpPr>
        <p:spPr>
          <a:xfrm>
            <a:off x="4913682" y="2973281"/>
            <a:ext cx="23583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½ 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sin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Pie 5"/>
          <p:cNvSpPr/>
          <p:nvPr/>
        </p:nvSpPr>
        <p:spPr>
          <a:xfrm>
            <a:off x="2426927" y="2899673"/>
            <a:ext cx="367482" cy="389822"/>
          </a:xfrm>
          <a:prstGeom prst="pie">
            <a:avLst>
              <a:gd name="adj1" fmla="val 2543789"/>
              <a:gd name="adj2" fmla="val 83721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329" y="875135"/>
            <a:ext cx="1710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1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Rectangle 20">
            <a:hlinkClick r:id="rId3"/>
            <a:extLst>
              <a:ext uri="{FF2B5EF4-FFF2-40B4-BE49-F238E27FC236}">
                <a16:creationId xmlns:a16="http://schemas.microsoft.com/office/drawing/2014/main" id="{F241571F-CC54-418D-91B2-6FBE3EE90E7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>
            <a:hlinkClick r:id="rId3"/>
            <a:extLst>
              <a:ext uri="{FF2B5EF4-FFF2-40B4-BE49-F238E27FC236}">
                <a16:creationId xmlns:a16="http://schemas.microsoft.com/office/drawing/2014/main" id="{0AE7A057-FC5D-4998-B3EC-1FB31B2BF9DB}"/>
              </a:ext>
            </a:extLst>
          </p:cNvPr>
          <p:cNvSpPr/>
          <p:nvPr/>
        </p:nvSpPr>
        <p:spPr>
          <a:xfrm>
            <a:off x="4953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797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0324" grpId="0" animBg="1"/>
      <p:bldP spid="1080336" grpId="0"/>
      <p:bldP spid="1080345" grpId="0"/>
      <p:bldP spid="1080346" grpId="0"/>
      <p:bldP spid="28" grpId="0"/>
      <p:bldP spid="29" grpId="0"/>
      <p:bldP spid="30" grpId="0"/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3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4463" y="129972"/>
            <a:ext cx="8229600" cy="503238"/>
          </a:xfrm>
        </p:spPr>
        <p:txBody>
          <a:bodyPr>
            <a:noAutofit/>
          </a:bodyPr>
          <a:lstStyle/>
          <a:p>
            <a:r>
              <a:rPr lang="en-GB" sz="3200" dirty="0"/>
              <a:t>The area of a triangle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430213" y="2689772"/>
            <a:ext cx="3792538" cy="2135188"/>
            <a:chOff x="271" y="1751"/>
            <a:chExt cx="2389" cy="1345"/>
          </a:xfrm>
        </p:grpSpPr>
        <p:sp>
          <p:nvSpPr>
            <p:cNvPr id="1080326" name="Freeform 6"/>
            <p:cNvSpPr>
              <a:spLocks/>
            </p:cNvSpPr>
            <p:nvPr/>
          </p:nvSpPr>
          <p:spPr bwMode="auto">
            <a:xfrm>
              <a:off x="459" y="2002"/>
              <a:ext cx="2010" cy="849"/>
            </a:xfrm>
            <a:custGeom>
              <a:avLst/>
              <a:gdLst/>
              <a:ahLst/>
              <a:cxnLst>
                <a:cxn ang="0">
                  <a:pos x="0" y="669"/>
                </a:cxn>
                <a:cxn ang="0">
                  <a:pos x="1584" y="669"/>
                </a:cxn>
                <a:cxn ang="0">
                  <a:pos x="945" y="0"/>
                </a:cxn>
                <a:cxn ang="0">
                  <a:pos x="0" y="669"/>
                </a:cxn>
              </a:cxnLst>
              <a:rect l="0" t="0" r="r" b="b"/>
              <a:pathLst>
                <a:path w="1584" h="669">
                  <a:moveTo>
                    <a:pt x="0" y="669"/>
                  </a:moveTo>
                  <a:lnTo>
                    <a:pt x="1584" y="669"/>
                  </a:lnTo>
                  <a:lnTo>
                    <a:pt x="945" y="0"/>
                  </a:lnTo>
                  <a:lnTo>
                    <a:pt x="0" y="66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tint val="51373"/>
                    <a:invGamma/>
                  </a:schemeClr>
                </a:gs>
              </a:gsLst>
              <a:lin ang="18900000" scaled="1"/>
            </a:gradFill>
            <a:ln w="28575" cmpd="sng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7" name="Text Box 7"/>
            <p:cNvSpPr txBox="1">
              <a:spLocks noChangeArrowheads="1"/>
            </p:cNvSpPr>
            <p:nvPr/>
          </p:nvSpPr>
          <p:spPr bwMode="auto">
            <a:xfrm>
              <a:off x="271" y="2805"/>
              <a:ext cx="25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A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8" name="Text Box 8"/>
            <p:cNvSpPr txBox="1">
              <a:spLocks noChangeArrowheads="1"/>
            </p:cNvSpPr>
            <p:nvPr/>
          </p:nvSpPr>
          <p:spPr bwMode="auto">
            <a:xfrm>
              <a:off x="2416" y="2808"/>
              <a:ext cx="24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B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29" name="Text Box 9"/>
            <p:cNvSpPr txBox="1">
              <a:spLocks noChangeArrowheads="1"/>
            </p:cNvSpPr>
            <p:nvPr/>
          </p:nvSpPr>
          <p:spPr bwMode="auto">
            <a:xfrm>
              <a:off x="1640" y="1751"/>
              <a:ext cx="233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C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0" name="Text Box 10"/>
            <p:cNvSpPr txBox="1">
              <a:spLocks noChangeArrowheads="1"/>
            </p:cNvSpPr>
            <p:nvPr/>
          </p:nvSpPr>
          <p:spPr bwMode="auto">
            <a:xfrm rot="19528516">
              <a:off x="748" y="2134"/>
              <a:ext cx="5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5 cm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1" name="Text Box 11"/>
            <p:cNvSpPr txBox="1">
              <a:spLocks noChangeArrowheads="1"/>
            </p:cNvSpPr>
            <p:nvPr/>
          </p:nvSpPr>
          <p:spPr bwMode="auto">
            <a:xfrm rot="2825051">
              <a:off x="1909" y="2206"/>
              <a:ext cx="542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rPr>
                <a:t>4 cm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080332" name="Text Box 12"/>
            <p:cNvSpPr txBox="1">
              <a:spLocks noChangeArrowheads="1"/>
            </p:cNvSpPr>
            <p:nvPr/>
          </p:nvSpPr>
          <p:spPr bwMode="auto">
            <a:xfrm>
              <a:off x="1511" y="2126"/>
              <a:ext cx="217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marL="0" marR="0" lvl="0" indent="0" algn="l" defTabSz="914400" rtl="0" eaLnBrk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q</a:t>
              </a:r>
              <a:endPara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1080336" name="Text Box 16"/>
          <p:cNvSpPr txBox="1">
            <a:spLocks noChangeArrowheads="1"/>
          </p:cNvSpPr>
          <p:nvPr/>
        </p:nvSpPr>
        <p:spPr bwMode="auto">
          <a:xfrm>
            <a:off x="3907444" y="2348880"/>
            <a:ext cx="49147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We are going to use this formula.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45" name="Text Box 25"/>
          <p:cNvSpPr txBox="1">
            <a:spLocks noChangeArrowheads="1"/>
          </p:cNvSpPr>
          <p:nvPr/>
        </p:nvSpPr>
        <p:spPr bwMode="auto">
          <a:xfrm>
            <a:off x="4875533" y="4149080"/>
            <a:ext cx="35285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9.6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½ × 4 × 5 ×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sin C 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46" name="Text Box 26"/>
          <p:cNvSpPr txBox="1">
            <a:spLocks noChangeArrowheads="1"/>
          </p:cNvSpPr>
          <p:nvPr/>
        </p:nvSpPr>
        <p:spPr bwMode="auto">
          <a:xfrm>
            <a:off x="5156058" y="6002678"/>
            <a:ext cx="29674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73.7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°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(to 3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s.f.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2938464" y="353114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</a:t>
            </a: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1728043" y="36041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b</a:t>
            </a:r>
          </a:p>
        </p:txBody>
      </p:sp>
      <p:sp>
        <p:nvSpPr>
          <p:cNvPr id="30" name="Text Box 11"/>
          <p:cNvSpPr txBox="1">
            <a:spLocks noChangeArrowheads="1"/>
          </p:cNvSpPr>
          <p:nvPr/>
        </p:nvSpPr>
        <p:spPr bwMode="auto">
          <a:xfrm>
            <a:off x="2178050" y="4385322"/>
            <a:ext cx="31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c</a:t>
            </a:r>
          </a:p>
        </p:txBody>
      </p:sp>
      <p:sp>
        <p:nvSpPr>
          <p:cNvPr id="5" name="Rectangle 4"/>
          <p:cNvSpPr/>
          <p:nvPr/>
        </p:nvSpPr>
        <p:spPr>
          <a:xfrm>
            <a:off x="4867972" y="2852936"/>
            <a:ext cx="23583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A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½ (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ab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sin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Pie 5"/>
          <p:cNvSpPr/>
          <p:nvPr/>
        </p:nvSpPr>
        <p:spPr>
          <a:xfrm>
            <a:off x="2426927" y="2899673"/>
            <a:ext cx="367482" cy="389822"/>
          </a:xfrm>
          <a:prstGeom prst="pie">
            <a:avLst>
              <a:gd name="adj1" fmla="val 2543789"/>
              <a:gd name="adj2" fmla="val 83721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329" y="875135"/>
            <a:ext cx="17107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Example 2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4181476" y="3356992"/>
            <a:ext cx="47402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Make the substitution and rearrange.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80324" name="Text Box 4"/>
          <p:cNvSpPr txBox="1">
            <a:spLocks noChangeArrowheads="1"/>
          </p:cNvSpPr>
          <p:nvPr/>
        </p:nvSpPr>
        <p:spPr bwMode="auto">
          <a:xfrm>
            <a:off x="457199" y="1395924"/>
            <a:ext cx="8464551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The area of this triangle is 9.6 cm</a:t>
            </a:r>
            <a:r>
              <a:rPr kumimoji="0" 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AC = 5 cm, BC = 4 cm. Find the possible values of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?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 Box 25"/>
              <p:cNvSpPr txBox="1">
                <a:spLocks noChangeArrowheads="1"/>
              </p:cNvSpPr>
              <p:nvPr/>
            </p:nvSpPr>
            <p:spPr bwMode="auto">
              <a:xfrm>
                <a:off x="4913040" y="4653136"/>
                <a:ext cx="1720343" cy="6169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0" fontAlgn="auto" latinLnBrk="0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19.2</m:t>
                        </m:r>
                      </m:num>
                      <m:den>
                        <m:r>
                          <a:rPr kumimoji="0" lang="en-US" sz="24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20</m:t>
                        </m:r>
                      </m:den>
                    </m:f>
                  </m:oMath>
                </a14:m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rPr>
                  <a:t> = sin C </a:t>
                </a:r>
                <a:endParaRPr kumimoji="0" lang="en-GB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3" name="Text 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13040" y="4653136"/>
                <a:ext cx="1720343" cy="616964"/>
              </a:xfrm>
              <a:prstGeom prst="rect">
                <a:avLst/>
              </a:prstGeom>
              <a:blipFill rotWithShape="0">
                <a:blip r:embed="rId3"/>
                <a:stretch>
                  <a:fillRect r="-4610" b="-882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4029076" y="5343323"/>
                <a:ext cx="2124299" cy="6258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Sin</a:t>
                </a:r>
                <a:r>
                  <a:rPr kumimoji="0" lang="en-GB" sz="2400" b="1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-1</a:t>
                </a:r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en-GB" sz="2400" b="1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𝟏𝟗</m:t>
                        </m:r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.</m:t>
                        </m:r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</m:t>
                        </m:r>
                      </m:num>
                      <m:den>
                        <m:r>
                          <a:rPr kumimoji="0" lang="en-US" sz="2400" b="1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𝟐𝟎</m:t>
                        </m:r>
                      </m:den>
                    </m:f>
                  </m:oMath>
                </a14:m>
                <a:r>
                  <a:rPr kumimoji="0" lang="en-GB" sz="2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= </a:t>
                </a: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Symbol" panose="05050102010706020507" pitchFamily="18" charset="2"/>
                    <a:ea typeface="+mn-ea"/>
                    <a:cs typeface="+mn-cs"/>
                  </a:rPr>
                  <a:t>q</a:t>
                </a:r>
                <a:endParaRPr kumimoji="0" lang="en-GB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9076" y="5343323"/>
                <a:ext cx="2124299" cy="625812"/>
              </a:xfrm>
              <a:prstGeom prst="rect">
                <a:avLst/>
              </a:prstGeom>
              <a:blipFill rotWithShape="0">
                <a:blip r:embed="rId4"/>
                <a:stretch>
                  <a:fillRect l="-4598" r="-2011"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 Box 26"/>
          <p:cNvSpPr txBox="1">
            <a:spLocks noChangeArrowheads="1"/>
          </p:cNvSpPr>
          <p:nvPr/>
        </p:nvSpPr>
        <p:spPr bwMode="auto">
          <a:xfrm>
            <a:off x="5156058" y="6352015"/>
            <a:ext cx="30796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=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106.3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Arial" pitchFamily="34" charset="0"/>
              </a:rPr>
              <a:t>°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(to 3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s.f.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)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6" name="Text Box 26"/>
          <p:cNvSpPr txBox="1">
            <a:spLocks noChangeArrowheads="1"/>
          </p:cNvSpPr>
          <p:nvPr/>
        </p:nvSpPr>
        <p:spPr bwMode="auto">
          <a:xfrm>
            <a:off x="4549802" y="6352676"/>
            <a:ext cx="4940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marL="0" marR="0" lvl="0" indent="0" algn="l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or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7" name="Rectangle 26">
            <a:hlinkClick r:id="rId5"/>
            <a:extLst>
              <a:ext uri="{FF2B5EF4-FFF2-40B4-BE49-F238E27FC236}">
                <a16:creationId xmlns:a16="http://schemas.microsoft.com/office/drawing/2014/main" id="{7A3A7A0B-ABE9-4829-BF6B-D5685C5EEA9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>
            <a:hlinkClick r:id="rId5"/>
            <a:extLst>
              <a:ext uri="{FF2B5EF4-FFF2-40B4-BE49-F238E27FC236}">
                <a16:creationId xmlns:a16="http://schemas.microsoft.com/office/drawing/2014/main" id="{7FC43BF8-9304-41F3-ACC0-3E0EF97D8E1F}"/>
              </a:ext>
            </a:extLst>
          </p:cNvPr>
          <p:cNvSpPr/>
          <p:nvPr/>
        </p:nvSpPr>
        <p:spPr>
          <a:xfrm>
            <a:off x="495300" y="655323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7078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0336" grpId="0"/>
      <p:bldP spid="1080345" grpId="0"/>
      <p:bldP spid="1080346" grpId="0"/>
      <p:bldP spid="28" grpId="0"/>
      <p:bldP spid="29" grpId="0"/>
      <p:bldP spid="30" grpId="0"/>
      <p:bldP spid="5" grpId="0"/>
      <p:bldP spid="6" grpId="0" animBg="1"/>
      <p:bldP spid="21" grpId="0"/>
      <p:bldP spid="23" grpId="0"/>
      <p:bldP spid="24" grpId="0"/>
      <p:bldP spid="25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4572000" cy="2937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16894" y="4050015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88194" y="448562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4896652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3657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F8896E2-D8DB-4758-8A10-D5AAB1A6E5AC}"/>
              </a:ext>
            </a:extLst>
          </p:cNvPr>
          <p:cNvSpPr txBox="1"/>
          <p:nvPr/>
        </p:nvSpPr>
        <p:spPr>
          <a:xfrm>
            <a:off x="76200" y="5342672"/>
            <a:ext cx="899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 20% off in your next purchase from our website, just use this code when checkout: </a:t>
            </a: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MSUPPORT_20</a:t>
            </a:r>
            <a:endParaRPr kumimoji="0" lang="en-GB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67</TotalTime>
  <Words>561</Words>
  <Application>Microsoft Office PowerPoint</Application>
  <PresentationFormat>On-screen Show (4:3)</PresentationFormat>
  <Paragraphs>108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Cambria Math</vt:lpstr>
      <vt:lpstr>Comic Sans MS</vt:lpstr>
      <vt:lpstr>Symbol</vt:lpstr>
      <vt:lpstr>Times New Roman</vt:lpstr>
      <vt:lpstr>Wingdings 2</vt:lpstr>
      <vt:lpstr>Theme1</vt:lpstr>
      <vt:lpstr>The area of a triangle</vt:lpstr>
      <vt:lpstr>The area of a triangle</vt:lpstr>
      <vt:lpstr>The area of a triangle</vt:lpstr>
      <vt:lpstr>The area of a triangle using ½ ab sin C</vt:lpstr>
      <vt:lpstr>The area of a triangle</vt:lpstr>
      <vt:lpstr>The area of a triangle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area of a triangle</dc:title>
  <dc:creator>Mathssupport</dc:creator>
  <cp:lastModifiedBy>Orlando Hurtado</cp:lastModifiedBy>
  <cp:revision>5</cp:revision>
  <dcterms:created xsi:type="dcterms:W3CDTF">2020-03-27T09:14:23Z</dcterms:created>
  <dcterms:modified xsi:type="dcterms:W3CDTF">2023-08-10T17:25:25Z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