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14"/>
  </p:notesMasterIdLst>
  <p:handoutMasterIdLst>
    <p:handoutMasterId r:id="rId15"/>
  </p:handoutMasterIdLst>
  <p:sldIdLst>
    <p:sldId id="256" r:id="rId2"/>
    <p:sldId id="265" r:id="rId3"/>
    <p:sldId id="327" r:id="rId4"/>
    <p:sldId id="335" r:id="rId5"/>
    <p:sldId id="264" r:id="rId6"/>
    <p:sldId id="329" r:id="rId7"/>
    <p:sldId id="260" r:id="rId8"/>
    <p:sldId id="331" r:id="rId9"/>
    <p:sldId id="263" r:id="rId10"/>
    <p:sldId id="333" r:id="rId11"/>
    <p:sldId id="268" r:id="rId12"/>
    <p:sldId id="317" r:id="rId13"/>
  </p:sldIdLst>
  <p:sldSz cx="9144000" cy="6858000" type="screen4x3"/>
  <p:notesSz cx="9144000" cy="6858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E5E5"/>
    <a:srgbClr val="FF6600"/>
    <a:srgbClr val="CC0099"/>
    <a:srgbClr val="99CCFF"/>
    <a:srgbClr val="FF7C80"/>
    <a:srgbClr val="3366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65" d="100"/>
          <a:sy n="65" d="100"/>
        </p:scale>
        <p:origin x="147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7107" name="Rectangle 3"/>
          <p:cNvSpPr>
            <a:spLocks noGrp="1" noChangeArrowheads="1"/>
          </p:cNvSpPr>
          <p:nvPr>
            <p:ph type="dt" sz="quarter"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7108" name="Rectangle 4"/>
          <p:cNvSpPr>
            <a:spLocks noGrp="1" noChangeArrowheads="1"/>
          </p:cNvSpPr>
          <p:nvPr>
            <p:ph type="ftr" sz="quarter" idx="2"/>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7109" name="Rectangle 5"/>
          <p:cNvSpPr>
            <a:spLocks noGrp="1" noChangeArrowheads="1"/>
          </p:cNvSpPr>
          <p:nvPr>
            <p:ph type="sldNum" sz="quarter" idx="3"/>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5B19CAC-4ADF-40D9-80E2-CF329D1A4407}" type="slidenum">
              <a:rPr lang="en-US"/>
              <a:pPr/>
              <a:t>‹#›</a:t>
            </a:fld>
            <a:endParaRPr lang="en-US"/>
          </a:p>
        </p:txBody>
      </p:sp>
    </p:spTree>
    <p:extLst>
      <p:ext uri="{BB962C8B-B14F-4D97-AF65-F5344CB8AC3E}">
        <p14:creationId xmlns:p14="http://schemas.microsoft.com/office/powerpoint/2010/main" val="11801517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24A0EA90-397B-41BE-BFFD-EAEE08333F1D}" type="datetimeFigureOut">
              <a:rPr lang="en-US" smtClean="0"/>
              <a:t>8/10/2023</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23FFAF-1E6C-494C-BB6B-3F3017F4AB25}" type="slidenum">
              <a:rPr lang="en-US" smtClean="0"/>
              <a:t>‹#›</a:t>
            </a:fld>
            <a:endParaRPr lang="en-US"/>
          </a:p>
        </p:txBody>
      </p:sp>
    </p:spTree>
    <p:extLst>
      <p:ext uri="{BB962C8B-B14F-4D97-AF65-F5344CB8AC3E}">
        <p14:creationId xmlns:p14="http://schemas.microsoft.com/office/powerpoint/2010/main" val="1667889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AC53BE-1F1A-4888-AEC1-DA57F3A65FE7}" type="slidenum">
              <a:rPr lang="en-GB"/>
              <a:pPr/>
              <a:t>5</a:t>
            </a:fld>
            <a:endParaRPr lang="en-GB"/>
          </a:p>
        </p:txBody>
      </p:sp>
      <p:sp>
        <p:nvSpPr>
          <p:cNvPr id="1073154" name="Rectangle 2"/>
          <p:cNvSpPr>
            <a:spLocks noGrp="1" noRot="1" noChangeAspect="1" noChangeArrowheads="1" noTextEdit="1"/>
          </p:cNvSpPr>
          <p:nvPr>
            <p:ph type="sldImg"/>
          </p:nvPr>
        </p:nvSpPr>
        <p:spPr>
          <a:ln/>
        </p:spPr>
      </p:sp>
      <p:sp>
        <p:nvSpPr>
          <p:cNvPr id="1073155" name="Rectangle 3"/>
          <p:cNvSpPr>
            <a:spLocks noGrp="1" noChangeArrowheads="1"/>
          </p:cNvSpPr>
          <p:nvPr>
            <p:ph type="body" idx="1"/>
          </p:nvPr>
        </p:nvSpPr>
        <p:spPr/>
        <p:txBody>
          <a:bodyPr/>
          <a:lstStyle/>
          <a:p>
            <a:endParaRPr lang="en-GB" dirty="0"/>
          </a:p>
        </p:txBody>
      </p:sp>
    </p:spTree>
    <p:extLst>
      <p:ext uri="{BB962C8B-B14F-4D97-AF65-F5344CB8AC3E}">
        <p14:creationId xmlns:p14="http://schemas.microsoft.com/office/powerpoint/2010/main" val="7217979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37849A-11D2-4FC3-9C6F-190C6673EFAE}" type="slidenum">
              <a:rPr lang="en-GB"/>
              <a:pPr/>
              <a:t>7</a:t>
            </a:fld>
            <a:endParaRPr lang="en-GB"/>
          </a:p>
        </p:txBody>
      </p:sp>
      <p:sp>
        <p:nvSpPr>
          <p:cNvPr id="1075202" name="Rectangle 2"/>
          <p:cNvSpPr>
            <a:spLocks noGrp="1" noRot="1" noChangeAspect="1" noChangeArrowheads="1" noTextEdit="1"/>
          </p:cNvSpPr>
          <p:nvPr>
            <p:ph type="sldImg"/>
          </p:nvPr>
        </p:nvSpPr>
        <p:spPr>
          <a:ln/>
        </p:spPr>
      </p:sp>
      <p:sp>
        <p:nvSpPr>
          <p:cNvPr id="1075203" name="Rectangle 3"/>
          <p:cNvSpPr>
            <a:spLocks noGrp="1" noChangeArrowheads="1"/>
          </p:cNvSpPr>
          <p:nvPr>
            <p:ph type="body" idx="1"/>
          </p:nvPr>
        </p:nvSpPr>
        <p:spPr/>
        <p:txBody>
          <a:bodyPr/>
          <a:lstStyle/>
          <a:p>
            <a:endParaRPr lang="en-GB" dirty="0"/>
          </a:p>
        </p:txBody>
      </p:sp>
    </p:spTree>
    <p:extLst>
      <p:ext uri="{BB962C8B-B14F-4D97-AF65-F5344CB8AC3E}">
        <p14:creationId xmlns:p14="http://schemas.microsoft.com/office/powerpoint/2010/main" val="1390532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AC53BE-1F1A-4888-AEC1-DA57F3A65FE7}" type="slidenum">
              <a:rPr lang="en-GB"/>
              <a:pPr/>
              <a:t>9</a:t>
            </a:fld>
            <a:endParaRPr lang="en-GB"/>
          </a:p>
        </p:txBody>
      </p:sp>
      <p:sp>
        <p:nvSpPr>
          <p:cNvPr id="1073154" name="Rectangle 2"/>
          <p:cNvSpPr>
            <a:spLocks noGrp="1" noRot="1" noChangeAspect="1" noChangeArrowheads="1" noTextEdit="1"/>
          </p:cNvSpPr>
          <p:nvPr>
            <p:ph type="sldImg"/>
          </p:nvPr>
        </p:nvSpPr>
        <p:spPr>
          <a:ln/>
        </p:spPr>
      </p:sp>
      <p:sp>
        <p:nvSpPr>
          <p:cNvPr id="1073155" name="Rectangle 3"/>
          <p:cNvSpPr>
            <a:spLocks noGrp="1" noChangeArrowheads="1"/>
          </p:cNvSpPr>
          <p:nvPr>
            <p:ph type="body" idx="1"/>
          </p:nvPr>
        </p:nvSpPr>
        <p:spPr/>
        <p:txBody>
          <a:bodyPr/>
          <a:lstStyle/>
          <a:p>
            <a:endParaRPr lang="en-GB" dirty="0"/>
          </a:p>
        </p:txBody>
      </p:sp>
    </p:spTree>
    <p:extLst>
      <p:ext uri="{BB962C8B-B14F-4D97-AF65-F5344CB8AC3E}">
        <p14:creationId xmlns:p14="http://schemas.microsoft.com/office/powerpoint/2010/main" val="426304619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2031"/>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l">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28" name="27 Marcador de fecha"/>
          <p:cNvSpPr>
            <a:spLocks noGrp="1"/>
          </p:cNvSpPr>
          <p:nvPr>
            <p:ph type="dt" sz="half" idx="10"/>
          </p:nvPr>
        </p:nvSpPr>
        <p:spPr>
          <a:xfrm>
            <a:off x="6210300" y="243379"/>
            <a:ext cx="2476500" cy="476250"/>
          </a:xfrm>
        </p:spPr>
        <p:txBody>
          <a:bodyPr/>
          <a:lstStyle>
            <a:lvl1pPr>
              <a:defRPr sz="2000"/>
            </a:lvl1pPr>
          </a:lstStyle>
          <a:p>
            <a:fld id="{BC5FDF6F-438B-4719-B23F-CF9DE862B1F0}" type="datetime3">
              <a:rPr lang="en-US" smtClean="0"/>
              <a:pPr/>
              <a:t>10 August 2023</a:t>
            </a:fld>
            <a:endParaRPr lang="en-US" dirty="0"/>
          </a:p>
        </p:txBody>
      </p:sp>
      <p:sp>
        <p:nvSpPr>
          <p:cNvPr id="17" name="16 Marcador de pie de página"/>
          <p:cNvSpPr>
            <a:spLocks noGrp="1"/>
          </p:cNvSpPr>
          <p:nvPr>
            <p:ph type="ftr" sz="quarter" idx="11"/>
          </p:nvPr>
        </p:nvSpPr>
        <p:spPr/>
        <p:txBody>
          <a:bodyPr/>
          <a:lstStyle/>
          <a:p>
            <a:endParaRPr lang="en-US"/>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2608A71D-9D80-4B83-BB05-49E9C2C2F11C}" type="slidenum">
              <a:rPr lang="en-US" smtClean="0"/>
              <a:pPr/>
              <a:t>‹#›</a:t>
            </a:fld>
            <a:endParaRPr lang="en-US"/>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pic>
        <p:nvPicPr>
          <p:cNvPr id="15" name="Picture 14" descr="A close up of a cage&#10;&#10;Description automatically generated">
            <a:extLst>
              <a:ext uri="{FF2B5EF4-FFF2-40B4-BE49-F238E27FC236}">
                <a16:creationId xmlns:a16="http://schemas.microsoft.com/office/drawing/2014/main" id="{8DB13122-E156-4F56-B01E-886703548E0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4" name="Rectangle 13">
            <a:extLst>
              <a:ext uri="{FF2B5EF4-FFF2-40B4-BE49-F238E27FC236}">
                <a16:creationId xmlns:a16="http://schemas.microsoft.com/office/drawing/2014/main" id="{288B04CB-860B-4087-B755-4299B8C80F8C}"/>
              </a:ext>
            </a:extLst>
          </p:cNvPr>
          <p:cNvSpPr/>
          <p:nvPr userDrawn="1"/>
        </p:nvSpPr>
        <p:spPr>
          <a:xfrm>
            <a:off x="667512" y="6504801"/>
            <a:ext cx="1616212" cy="276999"/>
          </a:xfrm>
          <a:prstGeom prst="rect">
            <a:avLst/>
          </a:prstGeom>
        </p:spPr>
        <p:txBody>
          <a:bodyPr wrap="non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1200" dirty="0">
                <a:solidFill>
                  <a:srgbClr val="0070C0"/>
                </a:solidFill>
                <a:hlinkClick r:id="rId3">
                  <a:extLst>
                    <a:ext uri="{A12FA001-AC4F-418D-AE19-62706E023703}">
                      <ahyp:hlinkClr xmlns:ahyp="http://schemas.microsoft.com/office/drawing/2018/hyperlinkcolor" val="tx"/>
                    </a:ext>
                  </a:extLst>
                </a:hlinkClick>
              </a:rPr>
              <a:t>www.mathssupport.org</a:t>
            </a:r>
            <a:endParaRPr lang="en-GB" sz="1200" dirty="0">
              <a:solidFill>
                <a:srgbClr val="0070C0"/>
              </a:solidFill>
            </a:endParaRPr>
          </a:p>
        </p:txBody>
      </p:sp>
    </p:spTree>
    <p:extLst>
      <p:ext uri="{BB962C8B-B14F-4D97-AF65-F5344CB8AC3E}">
        <p14:creationId xmlns:p14="http://schemas.microsoft.com/office/powerpoint/2010/main" val="3899686124"/>
      </p:ext>
    </p:extLst>
  </p:cSld>
  <p:clrMapOvr>
    <a:overrideClrMapping bg1="lt1" tx1="dk1" bg2="lt2" tx2="dk2" accent1="accent1" accent2="accent2" accent3="accent3" accent4="accent4" accent5="accent5" accent6="accent6" hlink="hlink" folHlink="folHlink"/>
  </p:clrMapOvr>
  <p:hf sldNum="0"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texto vertical"/>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dirty="0"/>
              <a:t>www.mathssupport.org</a:t>
            </a:r>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3509613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dirty="0"/>
              <a:t>www.mathssupport.org</a:t>
            </a:r>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1245156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dirty="0"/>
              <a:t>www.mathssupport.org</a:t>
            </a:r>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dirty="0"/>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987064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2238"/>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3 Marcador de fecha"/>
          <p:cNvSpPr>
            <a:spLocks noGrp="1"/>
          </p:cNvSpPr>
          <p:nvPr>
            <p:ph type="dt" sz="half" idx="10"/>
          </p:nvPr>
        </p:nvSpPr>
        <p:spPr>
          <a:xfrm>
            <a:off x="5465332" y="6201849"/>
            <a:ext cx="2476500" cy="476250"/>
          </a:xfrm>
        </p:spPr>
        <p:txBody>
          <a:bodyPr/>
          <a:lstStyle/>
          <a:p>
            <a:endParaRPr lang="en-US"/>
          </a:p>
        </p:txBody>
      </p:sp>
      <p:sp>
        <p:nvSpPr>
          <p:cNvPr id="5" name="4 Marcador de pie de página"/>
          <p:cNvSpPr>
            <a:spLocks noGrp="1"/>
          </p:cNvSpPr>
          <p:nvPr>
            <p:ph type="ftr" sz="quarter" idx="11"/>
          </p:nvPr>
        </p:nvSpPr>
        <p:spPr>
          <a:xfrm>
            <a:off x="800100" y="6172200"/>
            <a:ext cx="4000500" cy="457200"/>
          </a:xfrm>
        </p:spPr>
        <p:txBody>
          <a:bodyPr/>
          <a:lstStyle/>
          <a:p>
            <a:r>
              <a:rPr lang="en-US" dirty="0"/>
              <a:t>www.mathssupport.org</a:t>
            </a:r>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2608A71D-9D80-4B83-BB05-49E9C2C2F11C}" type="slidenum">
              <a:rPr lang="en-US" smtClean="0"/>
              <a:pPr/>
              <a:t>‹#›</a:t>
            </a:fld>
            <a:endParaRPr lang="en-US"/>
          </a:p>
        </p:txBody>
      </p:sp>
      <p:pic>
        <p:nvPicPr>
          <p:cNvPr id="13" name="Picture 12" descr="A close up of a cage&#10;&#10;Description automatically generated">
            <a:extLst>
              <a:ext uri="{FF2B5EF4-FFF2-40B4-BE49-F238E27FC236}">
                <a16:creationId xmlns:a16="http://schemas.microsoft.com/office/drawing/2014/main" id="{AD73ABF7-01E0-40C9-AF32-E6F00652779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4" name="Rectangle 13">
            <a:extLst>
              <a:ext uri="{FF2B5EF4-FFF2-40B4-BE49-F238E27FC236}">
                <a16:creationId xmlns:a16="http://schemas.microsoft.com/office/drawing/2014/main" id="{CEFBDB08-31A7-4D69-ABF4-73991BDA1ECC}"/>
              </a:ext>
            </a:extLst>
          </p:cNvPr>
          <p:cNvSpPr/>
          <p:nvPr userDrawn="1"/>
        </p:nvSpPr>
        <p:spPr>
          <a:xfrm>
            <a:off x="667512" y="6504801"/>
            <a:ext cx="1616212" cy="276999"/>
          </a:xfrm>
          <a:prstGeom prst="rect">
            <a:avLst/>
          </a:prstGeom>
        </p:spPr>
        <p:txBody>
          <a:bodyPr wrap="non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1200" dirty="0">
                <a:solidFill>
                  <a:srgbClr val="0070C0"/>
                </a:solidFill>
                <a:hlinkClick r:id="rId3">
                  <a:extLst>
                    <a:ext uri="{A12FA001-AC4F-418D-AE19-62706E023703}">
                      <ahyp:hlinkClr xmlns:ahyp="http://schemas.microsoft.com/office/drawing/2018/hyperlinkcolor" val="tx"/>
                    </a:ext>
                  </a:extLst>
                </a:hlinkClick>
              </a:rPr>
              <a:t>www.mathssupport.org</a:t>
            </a:r>
            <a:endParaRPr lang="en-GB" sz="1200" dirty="0">
              <a:solidFill>
                <a:srgbClr val="0070C0"/>
              </a:solidFill>
            </a:endParaRPr>
          </a:p>
        </p:txBody>
      </p:sp>
    </p:spTree>
    <p:extLst>
      <p:ext uri="{BB962C8B-B14F-4D97-AF65-F5344CB8AC3E}">
        <p14:creationId xmlns:p14="http://schemas.microsoft.com/office/powerpoint/2010/main" val="17108574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p:txBody>
          <a:bodyPr/>
          <a:lstStyle/>
          <a:p>
            <a:r>
              <a:rPr lang="en-US" dirty="0"/>
              <a:t>www.mathssupport.org</a:t>
            </a:r>
          </a:p>
        </p:txBody>
      </p:sp>
      <p:sp>
        <p:nvSpPr>
          <p:cNvPr id="7" name="6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459772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6 Marcador de fecha"/>
          <p:cNvSpPr>
            <a:spLocks noGrp="1"/>
          </p:cNvSpPr>
          <p:nvPr>
            <p:ph type="dt" sz="half" idx="10"/>
          </p:nvPr>
        </p:nvSpPr>
        <p:spPr/>
        <p:txBody>
          <a:bodyPr/>
          <a:lstStyle/>
          <a:p>
            <a:endParaRPr lang="en-US"/>
          </a:p>
        </p:txBody>
      </p:sp>
      <p:sp>
        <p:nvSpPr>
          <p:cNvPr id="8" name="7 Marcador de pie de página"/>
          <p:cNvSpPr>
            <a:spLocks noGrp="1"/>
          </p:cNvSpPr>
          <p:nvPr>
            <p:ph type="ftr" sz="quarter" idx="11"/>
          </p:nvPr>
        </p:nvSpPr>
        <p:spPr/>
        <p:txBody>
          <a:bodyPr/>
          <a:lstStyle/>
          <a:p>
            <a:r>
              <a:rPr lang="en-US" dirty="0"/>
              <a:t>www.mathssupport.org</a:t>
            </a:r>
          </a:p>
        </p:txBody>
      </p:sp>
      <p:sp>
        <p:nvSpPr>
          <p:cNvPr id="9" name="8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701882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fecha"/>
          <p:cNvSpPr>
            <a:spLocks noGrp="1"/>
          </p:cNvSpPr>
          <p:nvPr>
            <p:ph type="dt" sz="half" idx="10"/>
          </p:nvPr>
        </p:nvSpPr>
        <p:spPr/>
        <p:txBody>
          <a:bodyPr/>
          <a:lstStyle/>
          <a:p>
            <a:endParaRPr lang="en-US"/>
          </a:p>
        </p:txBody>
      </p:sp>
      <p:sp>
        <p:nvSpPr>
          <p:cNvPr id="4" name="3 Marcador de pie de página"/>
          <p:cNvSpPr>
            <a:spLocks noGrp="1"/>
          </p:cNvSpPr>
          <p:nvPr>
            <p:ph type="ftr" sz="quarter" idx="11"/>
          </p:nvPr>
        </p:nvSpPr>
        <p:spPr/>
        <p:txBody>
          <a:bodyPr/>
          <a:lstStyle/>
          <a:p>
            <a:r>
              <a:rPr lang="en-US" dirty="0"/>
              <a:t>www.mathssupport.org</a:t>
            </a:r>
          </a:p>
        </p:txBody>
      </p:sp>
      <p:sp>
        <p:nvSpPr>
          <p:cNvPr id="5" name="4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2526915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endParaRPr lang="en-US"/>
          </a:p>
        </p:txBody>
      </p:sp>
      <p:sp>
        <p:nvSpPr>
          <p:cNvPr id="3" name="2 Marcador de pie de página"/>
          <p:cNvSpPr>
            <a:spLocks noGrp="1"/>
          </p:cNvSpPr>
          <p:nvPr>
            <p:ph type="ftr" sz="quarter" idx="11"/>
          </p:nvPr>
        </p:nvSpPr>
        <p:spPr/>
        <p:txBody>
          <a:bodyPr/>
          <a:lstStyle/>
          <a:p>
            <a:r>
              <a:rPr lang="en-US" dirty="0"/>
              <a:t>www.mathssupport.org</a:t>
            </a:r>
          </a:p>
        </p:txBody>
      </p:sp>
      <p:sp>
        <p:nvSpPr>
          <p:cNvPr id="4" name="3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1110463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p:txBody>
          <a:bodyPr/>
          <a:lstStyle/>
          <a:p>
            <a:r>
              <a:rPr lang="en-US" dirty="0"/>
              <a:t>www.mathssupport.org</a:t>
            </a:r>
          </a:p>
        </p:txBody>
      </p:sp>
      <p:sp>
        <p:nvSpPr>
          <p:cNvPr id="7" name="6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Rectangle 9">
            <a:extLst>
              <a:ext uri="{FF2B5EF4-FFF2-40B4-BE49-F238E27FC236}">
                <a16:creationId xmlns:a16="http://schemas.microsoft.com/office/drawing/2014/main" id="{9E514290-EEAE-4BD1-9C3A-5F88BA4C93EF}"/>
              </a:ext>
            </a:extLst>
          </p:cNvPr>
          <p:cNvSpPr/>
          <p:nvPr userDrawn="1"/>
        </p:nvSpPr>
        <p:spPr>
          <a:xfrm>
            <a:off x="667512" y="6504801"/>
            <a:ext cx="1616212" cy="276999"/>
          </a:xfrm>
          <a:prstGeom prst="rect">
            <a:avLst/>
          </a:prstGeom>
        </p:spPr>
        <p:txBody>
          <a:bodyPr wrap="non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1200" dirty="0">
                <a:solidFill>
                  <a:srgbClr val="0070C0"/>
                </a:solidFill>
                <a:hlinkClick r:id="rId2">
                  <a:extLst>
                    <a:ext uri="{A12FA001-AC4F-418D-AE19-62706E023703}">
                      <ahyp:hlinkClr xmlns:ahyp="http://schemas.microsoft.com/office/drawing/2018/hyperlinkcolor" val="tx"/>
                    </a:ext>
                  </a:extLst>
                </a:hlinkClick>
              </a:rPr>
              <a:t>www.mathssupport.org</a:t>
            </a:r>
            <a:endParaRPr lang="en-GB" sz="1200" dirty="0">
              <a:solidFill>
                <a:srgbClr val="0070C0"/>
              </a:solidFill>
            </a:endParaRPr>
          </a:p>
        </p:txBody>
      </p:sp>
    </p:spTree>
    <p:extLst>
      <p:ext uri="{BB962C8B-B14F-4D97-AF65-F5344CB8AC3E}">
        <p14:creationId xmlns:p14="http://schemas.microsoft.com/office/powerpoint/2010/main" val="92378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a:xfrm>
            <a:off x="914400" y="6172200"/>
            <a:ext cx="3886200" cy="457200"/>
          </a:xfrm>
        </p:spPr>
        <p:txBody>
          <a:bodyPr/>
          <a:lstStyle/>
          <a:p>
            <a:r>
              <a:rPr lang="en-US" dirty="0"/>
              <a:t>www.mathssupport.org</a:t>
            </a:r>
          </a:p>
        </p:txBody>
      </p:sp>
      <p:sp>
        <p:nvSpPr>
          <p:cNvPr id="7" name="6 Marcador de número de diapositiva"/>
          <p:cNvSpPr>
            <a:spLocks noGrp="1"/>
          </p:cNvSpPr>
          <p:nvPr>
            <p:ph type="sldNum" sz="quarter" idx="12"/>
          </p:nvPr>
        </p:nvSpPr>
        <p:spPr>
          <a:xfrm>
            <a:off x="146304" y="6208776"/>
            <a:ext cx="457200" cy="457200"/>
          </a:xfrm>
        </p:spPr>
        <p:txBody>
          <a:bodyPr/>
          <a:lstStyle/>
          <a:p>
            <a:fld id="{2608A71D-9D80-4B83-BB05-49E9C2C2F11C}" type="slidenum">
              <a:rPr lang="en-US" smtClean="0"/>
              <a:pPr/>
              <a:t>‹#›</a:t>
            </a:fld>
            <a:endParaRPr lang="en-US"/>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111877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mathssupport.or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2238"/>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7C9B81F-C347-4BEF-BFDF-29C42F48304A}" type="datetimeFigureOut">
              <a:rPr lang="en-US" smtClean="0"/>
              <a:pPr/>
              <a:t>8/10/2023</a:t>
            </a:fld>
            <a:endParaRPr lang="en-US" dirty="0">
              <a:solidFill>
                <a:schemeClr val="tx2">
                  <a:shade val="90000"/>
                </a:schemeClr>
              </a:solidFill>
            </a:endParaRPr>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en-US" dirty="0">
                <a:solidFill>
                  <a:schemeClr val="tx2">
                    <a:shade val="90000"/>
                  </a:schemeClr>
                </a:solidFill>
              </a:rPr>
              <a:t>www.mathssupport.org</a:t>
            </a:r>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42AED99-7FB4-404E-8A97-64753DCE42EC}" type="slidenum">
              <a:rPr kumimoji="0" lang="en-US" smtClean="0"/>
              <a:pPr/>
              <a:t>‹#›</a:t>
            </a:fld>
            <a:endParaRPr kumimoji="0" lang="en-US" dirty="0">
              <a:solidFill>
                <a:schemeClr val="tx2">
                  <a:shade val="90000"/>
                </a:schemeClr>
              </a:solidFill>
            </a:endParaRPr>
          </a:p>
        </p:txBody>
      </p:sp>
      <p:pic>
        <p:nvPicPr>
          <p:cNvPr id="10" name="Picture 9" descr="A close up of a cage&#10;&#10;Description automatically generated">
            <a:extLst>
              <a:ext uri="{FF2B5EF4-FFF2-40B4-BE49-F238E27FC236}">
                <a16:creationId xmlns:a16="http://schemas.microsoft.com/office/drawing/2014/main" id="{3947B0CA-B858-4459-ACB0-3F8573129FFC}"/>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1" name="Rectangle 10">
            <a:extLst>
              <a:ext uri="{FF2B5EF4-FFF2-40B4-BE49-F238E27FC236}">
                <a16:creationId xmlns:a16="http://schemas.microsoft.com/office/drawing/2014/main" id="{37BDFDB0-8D90-46E4-99DE-37E7B970D526}"/>
              </a:ext>
            </a:extLst>
          </p:cNvPr>
          <p:cNvSpPr/>
          <p:nvPr userDrawn="1"/>
        </p:nvSpPr>
        <p:spPr>
          <a:xfrm>
            <a:off x="667512" y="6504801"/>
            <a:ext cx="1616212" cy="276999"/>
          </a:xfrm>
          <a:prstGeom prst="rect">
            <a:avLst/>
          </a:prstGeom>
        </p:spPr>
        <p:txBody>
          <a:bodyPr wrap="non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1200" dirty="0">
                <a:solidFill>
                  <a:srgbClr val="0070C0"/>
                </a:solidFill>
                <a:hlinkClick r:id="rId14">
                  <a:extLst>
                    <a:ext uri="{A12FA001-AC4F-418D-AE19-62706E023703}">
                      <ahyp:hlinkClr xmlns:ahyp="http://schemas.microsoft.com/office/drawing/2018/hyperlinkcolor" val="tx"/>
                    </a:ext>
                  </a:extLst>
                </a:hlinkClick>
              </a:rPr>
              <a:t>www.mathssupport.org</a:t>
            </a:r>
            <a:endParaRPr lang="en-GB" sz="1200" dirty="0">
              <a:solidFill>
                <a:srgbClr val="0070C0"/>
              </a:solidFill>
            </a:endParaRPr>
          </a:p>
        </p:txBody>
      </p:sp>
    </p:spTree>
    <p:extLst>
      <p:ext uri="{BB962C8B-B14F-4D97-AF65-F5344CB8AC3E}">
        <p14:creationId xmlns:p14="http://schemas.microsoft.com/office/powerpoint/2010/main" val="2087430425"/>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2" Type="http://schemas.openxmlformats.org/officeDocument/2006/relationships/image" Target="../media/image7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mathssupport.org/" TargetMode="External"/><Relationship Id="rId1" Type="http://schemas.openxmlformats.org/officeDocument/2006/relationships/slideLayout" Target="../slideLayouts/slideLayout7.xml"/><Relationship Id="rId5" Type="http://schemas.openxmlformats.org/officeDocument/2006/relationships/hyperlink" Target="http://www.mathssupport.org/" TargetMode="External"/><Relationship Id="rId4" Type="http://schemas.openxmlformats.org/officeDocument/2006/relationships/hyperlink" Target="mailto:info@mathssupport.org"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www.mathssupport.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5486400" y="457200"/>
            <a:ext cx="3200400" cy="457200"/>
          </a:xfrm>
        </p:spPr>
        <p:txBody>
          <a:bodyPr/>
          <a:lstStyle/>
          <a:p>
            <a:fld id="{418FB1FA-1B83-4CC8-939D-C627A9A0057A}" type="datetime3">
              <a:rPr lang="en-US" sz="2400" smtClean="0"/>
              <a:t>10 August 2023</a:t>
            </a:fld>
            <a:endParaRPr lang="en-US" sz="2400" dirty="0"/>
          </a:p>
        </p:txBody>
      </p:sp>
      <p:sp>
        <p:nvSpPr>
          <p:cNvPr id="3074" name="Rectangle 2"/>
          <p:cNvSpPr>
            <a:spLocks noGrp="1" noChangeArrowheads="1"/>
          </p:cNvSpPr>
          <p:nvPr>
            <p:ph type="ctrTitle"/>
          </p:nvPr>
        </p:nvSpPr>
        <p:spPr>
          <a:xfrm>
            <a:off x="609600" y="1676400"/>
            <a:ext cx="7848600" cy="1295400"/>
          </a:xfrm>
        </p:spPr>
        <p:txBody>
          <a:bodyPr/>
          <a:lstStyle/>
          <a:p>
            <a:r>
              <a:rPr lang="en-GB" dirty="0"/>
              <a:t>The cosine rule</a:t>
            </a:r>
            <a:endParaRPr lang="en-US" dirty="0"/>
          </a:p>
        </p:txBody>
      </p:sp>
      <p:sp>
        <p:nvSpPr>
          <p:cNvPr id="4" name="Subtitle 4"/>
          <p:cNvSpPr>
            <a:spLocks noGrp="1"/>
          </p:cNvSpPr>
          <p:nvPr>
            <p:ph type="subTitle" idx="1"/>
          </p:nvPr>
        </p:nvSpPr>
        <p:spPr>
          <a:xfrm>
            <a:off x="1295400" y="3200400"/>
            <a:ext cx="7162800" cy="1600200"/>
          </a:xfrm>
        </p:spPr>
        <p:txBody>
          <a:bodyPr/>
          <a:lstStyle/>
          <a:p>
            <a:pPr marL="633413" indent="-633413"/>
            <a:r>
              <a:rPr lang="en-US" dirty="0"/>
              <a:t>LO: Using the cosine rule to solve non-right-angled triangles</a:t>
            </a:r>
            <a:endParaRPr lang="en-GB" dirty="0"/>
          </a:p>
          <a:p>
            <a:pPr marL="2743200" indent="-2743200" algn="l"/>
            <a:endParaRPr lang="en-GB" dirty="0"/>
          </a:p>
        </p:txBody>
      </p:sp>
      <p:sp>
        <p:nvSpPr>
          <p:cNvPr id="5" name="Rectangle 4">
            <a:hlinkClick r:id="rId2"/>
            <a:extLst>
              <a:ext uri="{FF2B5EF4-FFF2-40B4-BE49-F238E27FC236}">
                <a16:creationId xmlns:a16="http://schemas.microsoft.com/office/drawing/2014/main" id="{02A6B13C-3882-4A21-A761-8930C969EC82}"/>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hlinkClick r:id="rId2"/>
            <a:extLst>
              <a:ext uri="{FF2B5EF4-FFF2-40B4-BE49-F238E27FC236}">
                <a16:creationId xmlns:a16="http://schemas.microsoft.com/office/drawing/2014/main" id="{CA425A90-A442-4892-989B-DA8ED3B52DB0}"/>
              </a:ext>
            </a:extLst>
          </p:cNvPr>
          <p:cNvSpPr/>
          <p:nvPr/>
        </p:nvSpPr>
        <p:spPr>
          <a:xfrm>
            <a:off x="4953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hlinkClick r:id="rId2"/>
            <a:extLst>
              <a:ext uri="{FF2B5EF4-FFF2-40B4-BE49-F238E27FC236}">
                <a16:creationId xmlns:a16="http://schemas.microsoft.com/office/drawing/2014/main" id="{C7420687-DAB2-4E4E-B20B-C11AD34E2172}"/>
              </a:ext>
            </a:extLst>
          </p:cNvPr>
          <p:cNvSpPr/>
          <p:nvPr/>
        </p:nvSpPr>
        <p:spPr>
          <a:xfrm>
            <a:off x="8061960" y="613117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hlinkClick r:id="rId2"/>
            <a:extLst>
              <a:ext uri="{FF2B5EF4-FFF2-40B4-BE49-F238E27FC236}">
                <a16:creationId xmlns:a16="http://schemas.microsoft.com/office/drawing/2014/main" id="{527DBF31-B433-44DE-AD4E-E6DF7AACC59F}"/>
              </a:ext>
            </a:extLst>
          </p:cNvPr>
          <p:cNvSpPr/>
          <p:nvPr/>
        </p:nvSpPr>
        <p:spPr>
          <a:xfrm>
            <a:off x="828236"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2">
            <a:extLst>
              <a:ext uri="{FF2B5EF4-FFF2-40B4-BE49-F238E27FC236}">
                <a16:creationId xmlns:a16="http://schemas.microsoft.com/office/drawing/2014/main" id="{575F7163-41DF-4BBB-B8FA-D2105513ECBE}"/>
              </a:ext>
            </a:extLst>
          </p:cNvPr>
          <p:cNvSpPr txBox="1">
            <a:spLocks noChangeArrowheads="1"/>
          </p:cNvSpPr>
          <p:nvPr/>
        </p:nvSpPr>
        <p:spPr>
          <a:xfrm>
            <a:off x="286088" y="74241"/>
            <a:ext cx="8229600" cy="539354"/>
          </a:xfrm>
          <a:prstGeom prst="rect">
            <a:avLst/>
          </a:prstGeom>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sz="3200" dirty="0"/>
              <a:t>Using the cosine rule to </a:t>
            </a:r>
            <a:r>
              <a:rPr lang="en-US" sz="3200" dirty="0"/>
              <a:t>solve problems</a:t>
            </a:r>
            <a:endParaRPr lang="en-GB" sz="3200" dirty="0"/>
          </a:p>
        </p:txBody>
      </p:sp>
      <p:sp>
        <p:nvSpPr>
          <p:cNvPr id="5" name="Text Box 3">
            <a:extLst>
              <a:ext uri="{FF2B5EF4-FFF2-40B4-BE49-F238E27FC236}">
                <a16:creationId xmlns:a16="http://schemas.microsoft.com/office/drawing/2014/main" id="{536B1FF3-BB98-44DA-AF1F-AFC505C0712D}"/>
              </a:ext>
            </a:extLst>
          </p:cNvPr>
          <p:cNvSpPr txBox="1">
            <a:spLocks noChangeArrowheads="1"/>
          </p:cNvSpPr>
          <p:nvPr/>
        </p:nvSpPr>
        <p:spPr bwMode="auto">
          <a:xfrm>
            <a:off x="250825" y="620688"/>
            <a:ext cx="8778875" cy="1200329"/>
          </a:xfrm>
          <a:prstGeom prst="rect">
            <a:avLst/>
          </a:prstGeom>
          <a:noFill/>
          <a:ln w="9525">
            <a:noFill/>
            <a:miter lim="800000"/>
            <a:headEnd/>
            <a:tailEnd/>
          </a:ln>
          <a:effectLst/>
        </p:spPr>
        <p:txBody>
          <a:bodyPr>
            <a:spAutoFit/>
          </a:bodyPr>
          <a:lstStyle/>
          <a:p>
            <a:r>
              <a:rPr lang="en-GB" sz="2400" dirty="0">
                <a:latin typeface="+mn-lt"/>
              </a:rPr>
              <a:t>A ship sails 58 km on the bearing 072º. Once it has passed a reef, it turns and sail 41 km on the bearing 158</a:t>
            </a:r>
            <a:r>
              <a:rPr lang="en-GB" dirty="0">
                <a:latin typeface="+mn-lt"/>
              </a:rPr>
              <a:t>º.</a:t>
            </a:r>
            <a:r>
              <a:rPr lang="en-GB" dirty="0"/>
              <a:t> </a:t>
            </a:r>
            <a:r>
              <a:rPr lang="en-GB" sz="2400" dirty="0">
                <a:latin typeface="+mn-lt"/>
              </a:rPr>
              <a:t> How far is the ship from its starting point?</a:t>
            </a:r>
          </a:p>
        </p:txBody>
      </p:sp>
      <p:sp>
        <p:nvSpPr>
          <p:cNvPr id="8" name="Text Box 7">
            <a:extLst>
              <a:ext uri="{FF2B5EF4-FFF2-40B4-BE49-F238E27FC236}">
                <a16:creationId xmlns:a16="http://schemas.microsoft.com/office/drawing/2014/main" id="{BD7E0854-4DE2-43CA-B9D8-F41BD5D47B72}"/>
              </a:ext>
            </a:extLst>
          </p:cNvPr>
          <p:cNvSpPr txBox="1">
            <a:spLocks noChangeArrowheads="1"/>
          </p:cNvSpPr>
          <p:nvPr/>
        </p:nvSpPr>
        <p:spPr bwMode="auto">
          <a:xfrm>
            <a:off x="2691849" y="3987523"/>
            <a:ext cx="409086" cy="461665"/>
          </a:xfrm>
          <a:prstGeom prst="rect">
            <a:avLst/>
          </a:prstGeom>
          <a:noFill/>
          <a:ln w="9525">
            <a:noFill/>
            <a:miter lim="800000"/>
            <a:headEnd/>
            <a:tailEnd/>
          </a:ln>
          <a:effectLst/>
        </p:spPr>
        <p:txBody>
          <a:bodyPr wrap="none">
            <a:spAutoFit/>
          </a:bodyPr>
          <a:lstStyle/>
          <a:p>
            <a:pPr eaLnBrk="0" hangingPunct="0"/>
            <a:r>
              <a:rPr lang="en-US" sz="2400" dirty="0">
                <a:latin typeface="+mn-lt"/>
              </a:rPr>
              <a:t>A</a:t>
            </a:r>
            <a:endParaRPr lang="en-GB" sz="2400" dirty="0">
              <a:latin typeface="+mn-lt"/>
            </a:endParaRPr>
          </a:p>
        </p:txBody>
      </p:sp>
      <p:sp>
        <p:nvSpPr>
          <p:cNvPr id="9" name="Text Box 8">
            <a:extLst>
              <a:ext uri="{FF2B5EF4-FFF2-40B4-BE49-F238E27FC236}">
                <a16:creationId xmlns:a16="http://schemas.microsoft.com/office/drawing/2014/main" id="{FAEB5575-DE3A-4E07-AF3C-8B38CF31432C}"/>
              </a:ext>
            </a:extLst>
          </p:cNvPr>
          <p:cNvSpPr txBox="1">
            <a:spLocks noChangeArrowheads="1"/>
          </p:cNvSpPr>
          <p:nvPr/>
        </p:nvSpPr>
        <p:spPr bwMode="auto">
          <a:xfrm>
            <a:off x="179388" y="4868864"/>
            <a:ext cx="397866" cy="461665"/>
          </a:xfrm>
          <a:prstGeom prst="rect">
            <a:avLst/>
          </a:prstGeom>
          <a:noFill/>
          <a:ln w="9525">
            <a:noFill/>
            <a:miter lim="800000"/>
            <a:headEnd/>
            <a:tailEnd/>
          </a:ln>
          <a:effectLst/>
        </p:spPr>
        <p:txBody>
          <a:bodyPr wrap="none">
            <a:spAutoFit/>
          </a:bodyPr>
          <a:lstStyle/>
          <a:p>
            <a:pPr eaLnBrk="0" hangingPunct="0"/>
            <a:r>
              <a:rPr lang="en-US" sz="2400" dirty="0">
                <a:latin typeface="+mn-lt"/>
              </a:rPr>
              <a:t>S</a:t>
            </a:r>
            <a:endParaRPr lang="en-GB" sz="2400" dirty="0">
              <a:latin typeface="+mn-lt"/>
            </a:endParaRPr>
          </a:p>
        </p:txBody>
      </p:sp>
      <p:sp>
        <p:nvSpPr>
          <p:cNvPr id="10" name="Text Box 9">
            <a:extLst>
              <a:ext uri="{FF2B5EF4-FFF2-40B4-BE49-F238E27FC236}">
                <a16:creationId xmlns:a16="http://schemas.microsoft.com/office/drawing/2014/main" id="{224517B9-96CA-41AC-8109-0E631FC75912}"/>
              </a:ext>
            </a:extLst>
          </p:cNvPr>
          <p:cNvSpPr txBox="1">
            <a:spLocks noChangeArrowheads="1"/>
          </p:cNvSpPr>
          <p:nvPr/>
        </p:nvSpPr>
        <p:spPr bwMode="auto">
          <a:xfrm>
            <a:off x="3324843" y="5542861"/>
            <a:ext cx="372218" cy="461665"/>
          </a:xfrm>
          <a:prstGeom prst="rect">
            <a:avLst/>
          </a:prstGeom>
          <a:noFill/>
          <a:ln w="9525">
            <a:noFill/>
            <a:miter lim="800000"/>
            <a:headEnd/>
            <a:tailEnd/>
          </a:ln>
          <a:effectLst/>
        </p:spPr>
        <p:txBody>
          <a:bodyPr wrap="none">
            <a:spAutoFit/>
          </a:bodyPr>
          <a:lstStyle/>
          <a:p>
            <a:pPr eaLnBrk="0" hangingPunct="0"/>
            <a:r>
              <a:rPr lang="en-US" sz="2400" dirty="0">
                <a:latin typeface="+mn-lt"/>
              </a:rPr>
              <a:t>F</a:t>
            </a:r>
            <a:endParaRPr lang="en-GB" sz="2400" dirty="0">
              <a:latin typeface="+mn-lt"/>
            </a:endParaRPr>
          </a:p>
        </p:txBody>
      </p:sp>
      <p:sp>
        <p:nvSpPr>
          <p:cNvPr id="11" name="Text Box 10">
            <a:extLst>
              <a:ext uri="{FF2B5EF4-FFF2-40B4-BE49-F238E27FC236}">
                <a16:creationId xmlns:a16="http://schemas.microsoft.com/office/drawing/2014/main" id="{88C45F9C-E60D-46B3-BE27-01ED82E15A6D}"/>
              </a:ext>
            </a:extLst>
          </p:cNvPr>
          <p:cNvSpPr txBox="1">
            <a:spLocks noChangeArrowheads="1"/>
          </p:cNvSpPr>
          <p:nvPr/>
        </p:nvSpPr>
        <p:spPr bwMode="auto">
          <a:xfrm>
            <a:off x="1529883" y="5360981"/>
            <a:ext cx="808235" cy="461665"/>
          </a:xfrm>
          <a:prstGeom prst="rect">
            <a:avLst/>
          </a:prstGeom>
          <a:noFill/>
          <a:ln w="9525">
            <a:noFill/>
            <a:miter lim="800000"/>
            <a:headEnd/>
            <a:tailEnd/>
          </a:ln>
          <a:effectLst/>
        </p:spPr>
        <p:txBody>
          <a:bodyPr wrap="none">
            <a:spAutoFit/>
          </a:bodyPr>
          <a:lstStyle/>
          <a:p>
            <a:pPr eaLnBrk="0" hangingPunct="0"/>
            <a:r>
              <a:rPr lang="en-US" sz="2400" i="1" dirty="0">
                <a:solidFill>
                  <a:srgbClr val="FF0000"/>
                </a:solidFill>
              </a:rPr>
              <a:t>x</a:t>
            </a:r>
            <a:r>
              <a:rPr lang="en-US" sz="2400" dirty="0">
                <a:solidFill>
                  <a:srgbClr val="FF0000"/>
                </a:solidFill>
              </a:rPr>
              <a:t> km</a:t>
            </a:r>
            <a:endParaRPr lang="en-GB" sz="2400" dirty="0">
              <a:solidFill>
                <a:srgbClr val="FF0000"/>
              </a:solidFill>
            </a:endParaRPr>
          </a:p>
        </p:txBody>
      </p:sp>
      <p:sp>
        <p:nvSpPr>
          <p:cNvPr id="14" name="Text Box 11">
            <a:extLst>
              <a:ext uri="{FF2B5EF4-FFF2-40B4-BE49-F238E27FC236}">
                <a16:creationId xmlns:a16="http://schemas.microsoft.com/office/drawing/2014/main" id="{A27B1710-7399-4679-ABB3-030BCCB04B8F}"/>
              </a:ext>
            </a:extLst>
          </p:cNvPr>
          <p:cNvSpPr txBox="1">
            <a:spLocks noChangeArrowheads="1"/>
          </p:cNvSpPr>
          <p:nvPr/>
        </p:nvSpPr>
        <p:spPr bwMode="auto">
          <a:xfrm>
            <a:off x="3055668" y="4712852"/>
            <a:ext cx="962123" cy="461665"/>
          </a:xfrm>
          <a:prstGeom prst="rect">
            <a:avLst/>
          </a:prstGeom>
          <a:noFill/>
          <a:ln w="9525">
            <a:noFill/>
            <a:miter lim="800000"/>
            <a:headEnd/>
            <a:tailEnd/>
          </a:ln>
          <a:effectLst/>
        </p:spPr>
        <p:txBody>
          <a:bodyPr wrap="none">
            <a:spAutoFit/>
          </a:bodyPr>
          <a:lstStyle/>
          <a:p>
            <a:pPr eaLnBrk="0" hangingPunct="0"/>
            <a:r>
              <a:rPr lang="en-US" sz="2400" dirty="0"/>
              <a:t>41 km</a:t>
            </a:r>
            <a:endParaRPr lang="en-GB" sz="2400" dirty="0"/>
          </a:p>
        </p:txBody>
      </p:sp>
      <p:sp>
        <p:nvSpPr>
          <p:cNvPr id="15" name="Text Box 12">
            <a:extLst>
              <a:ext uri="{FF2B5EF4-FFF2-40B4-BE49-F238E27FC236}">
                <a16:creationId xmlns:a16="http://schemas.microsoft.com/office/drawing/2014/main" id="{041F8E10-A1DF-4166-AF01-AEA480D187E3}"/>
              </a:ext>
            </a:extLst>
          </p:cNvPr>
          <p:cNvSpPr txBox="1">
            <a:spLocks noChangeArrowheads="1"/>
          </p:cNvSpPr>
          <p:nvPr/>
        </p:nvSpPr>
        <p:spPr bwMode="auto">
          <a:xfrm>
            <a:off x="1882202" y="3753797"/>
            <a:ext cx="769763" cy="461665"/>
          </a:xfrm>
          <a:prstGeom prst="rect">
            <a:avLst/>
          </a:prstGeom>
          <a:noFill/>
          <a:ln w="9525">
            <a:noFill/>
            <a:miter lim="800000"/>
            <a:headEnd/>
            <a:tailEnd/>
          </a:ln>
          <a:effectLst/>
        </p:spPr>
        <p:txBody>
          <a:bodyPr wrap="none">
            <a:spAutoFit/>
          </a:bodyPr>
          <a:lstStyle/>
          <a:p>
            <a:pPr eaLnBrk="0" hangingPunct="0"/>
            <a:r>
              <a:rPr lang="en-US" sz="2400" dirty="0"/>
              <a:t>108</a:t>
            </a:r>
            <a:r>
              <a:rPr lang="en-US" sz="2400" dirty="0">
                <a:cs typeface="Arial" pitchFamily="34" charset="0"/>
              </a:rPr>
              <a:t>°</a:t>
            </a:r>
            <a:endParaRPr lang="en-GB" sz="2400" dirty="0"/>
          </a:p>
        </p:txBody>
      </p:sp>
      <p:sp>
        <p:nvSpPr>
          <p:cNvPr id="18" name="Rectangle 16">
            <a:extLst>
              <a:ext uri="{FF2B5EF4-FFF2-40B4-BE49-F238E27FC236}">
                <a16:creationId xmlns:a16="http://schemas.microsoft.com/office/drawing/2014/main" id="{15021148-9922-40BF-B858-52C88A3D49DB}"/>
              </a:ext>
            </a:extLst>
          </p:cNvPr>
          <p:cNvSpPr>
            <a:spLocks noChangeArrowheads="1"/>
          </p:cNvSpPr>
          <p:nvPr/>
        </p:nvSpPr>
        <p:spPr bwMode="auto">
          <a:xfrm>
            <a:off x="4118982" y="4042522"/>
            <a:ext cx="5064207" cy="461665"/>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x</a:t>
            </a:r>
            <a:r>
              <a:rPr lang="en-GB" sz="2400" baseline="30000" dirty="0"/>
              <a:t>2</a:t>
            </a:r>
            <a:r>
              <a:rPr lang="en-GB" sz="2400" dirty="0"/>
              <a:t> = </a:t>
            </a:r>
            <a:r>
              <a:rPr lang="en-GB" sz="2400" dirty="0">
                <a:latin typeface="+mn-lt"/>
              </a:rPr>
              <a:t>58</a:t>
            </a:r>
            <a:r>
              <a:rPr lang="en-GB" sz="2400" baseline="30000" dirty="0">
                <a:latin typeface="+mn-lt"/>
              </a:rPr>
              <a:t>2</a:t>
            </a:r>
            <a:r>
              <a:rPr lang="en-GB" sz="2400" dirty="0">
                <a:latin typeface="+mn-lt"/>
              </a:rPr>
              <a:t> + 41</a:t>
            </a:r>
            <a:r>
              <a:rPr lang="en-GB" sz="2400" baseline="30000" dirty="0">
                <a:latin typeface="+mn-lt"/>
              </a:rPr>
              <a:t>2</a:t>
            </a:r>
            <a:r>
              <a:rPr lang="en-GB" sz="2400" dirty="0">
                <a:latin typeface="+mn-lt"/>
              </a:rPr>
              <a:t> – (2</a:t>
            </a:r>
            <a:r>
              <a:rPr lang="en-US" sz="2400" dirty="0">
                <a:latin typeface="+mn-lt"/>
                <a:cs typeface="Arial" pitchFamily="34" charset="0"/>
              </a:rPr>
              <a:t>×</a:t>
            </a:r>
            <a:r>
              <a:rPr lang="en-US" sz="2400" dirty="0">
                <a:latin typeface="+mn-lt"/>
                <a:cs typeface="Times New Roman" pitchFamily="18" charset="0"/>
              </a:rPr>
              <a:t>58</a:t>
            </a:r>
            <a:r>
              <a:rPr lang="en-US" sz="2400" dirty="0">
                <a:latin typeface="+mn-lt"/>
                <a:cs typeface="Arial" pitchFamily="34" charset="0"/>
              </a:rPr>
              <a:t>×</a:t>
            </a:r>
            <a:r>
              <a:rPr lang="en-US" sz="2400" dirty="0">
                <a:latin typeface="+mn-lt"/>
                <a:cs typeface="Times New Roman" pitchFamily="18" charset="0"/>
              </a:rPr>
              <a:t>41</a:t>
            </a:r>
            <a:r>
              <a:rPr lang="en-US" sz="2400" dirty="0">
                <a:latin typeface="+mn-lt"/>
                <a:cs typeface="Arial" pitchFamily="34" charset="0"/>
              </a:rPr>
              <a:t>×</a:t>
            </a:r>
            <a:r>
              <a:rPr lang="en-GB" sz="2400" dirty="0">
                <a:latin typeface="+mn-lt"/>
              </a:rPr>
              <a:t>cos 94</a:t>
            </a:r>
            <a:r>
              <a:rPr lang="en-US" sz="2400" dirty="0">
                <a:latin typeface="+mn-lt"/>
              </a:rPr>
              <a:t>°)</a:t>
            </a:r>
            <a:endParaRPr lang="en-GB" sz="2400" dirty="0">
              <a:latin typeface="+mn-lt"/>
            </a:endParaRPr>
          </a:p>
        </p:txBody>
      </p:sp>
      <mc:AlternateContent xmlns:mc="http://schemas.openxmlformats.org/markup-compatibility/2006" xmlns:a14="http://schemas.microsoft.com/office/drawing/2010/main">
        <mc:Choice Requires="a14">
          <p:sp>
            <p:nvSpPr>
              <p:cNvPr id="19" name="Rectangle 17">
                <a:extLst>
                  <a:ext uri="{FF2B5EF4-FFF2-40B4-BE49-F238E27FC236}">
                    <a16:creationId xmlns:a16="http://schemas.microsoft.com/office/drawing/2014/main" id="{57AA9CEA-D434-4358-BC81-0E433586F0D1}"/>
                  </a:ext>
                </a:extLst>
              </p:cNvPr>
              <p:cNvSpPr>
                <a:spLocks noChangeArrowheads="1"/>
              </p:cNvSpPr>
              <p:nvPr/>
            </p:nvSpPr>
            <p:spPr bwMode="auto">
              <a:xfrm>
                <a:off x="4124813" y="4529732"/>
                <a:ext cx="4204549" cy="506805"/>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x</a:t>
                </a:r>
                <a:r>
                  <a:rPr lang="en-GB" sz="2400" dirty="0"/>
                  <a:t> = </a:t>
                </a:r>
                <a14:m>
                  <m:oMath xmlns:m="http://schemas.openxmlformats.org/officeDocument/2006/math">
                    <m:rad>
                      <m:radPr>
                        <m:degHide m:val="on"/>
                        <m:ctrlPr>
                          <a:rPr lang="en-GB" sz="2400" i="1" dirty="0" smtClean="0">
                            <a:latin typeface="Cambria Math" panose="02040503050406030204" pitchFamily="18" charset="0"/>
                          </a:rPr>
                        </m:ctrlPr>
                      </m:radPr>
                      <m:deg/>
                      <m:e>
                        <m:sSup>
                          <m:sSupPr>
                            <m:ctrlPr>
                              <a:rPr lang="en-GB" sz="2400" i="1" dirty="0" smtClean="0">
                                <a:latin typeface="Cambria Math" panose="02040503050406030204" pitchFamily="18" charset="0"/>
                              </a:rPr>
                            </m:ctrlPr>
                          </m:sSupPr>
                          <m:e>
                            <m:r>
                              <a:rPr lang="en-US" sz="2400" b="0" i="1" dirty="0" smtClean="0">
                                <a:latin typeface="Cambria Math" panose="02040503050406030204" pitchFamily="18" charset="0"/>
                              </a:rPr>
                              <m:t>58</m:t>
                            </m:r>
                          </m:e>
                          <m:sup>
                            <m:r>
                              <a:rPr lang="en-US" sz="2400" b="0" i="1" dirty="0" smtClean="0">
                                <a:latin typeface="Cambria Math" panose="02040503050406030204" pitchFamily="18" charset="0"/>
                              </a:rPr>
                              <m:t>2</m:t>
                            </m:r>
                          </m:sup>
                        </m:sSup>
                        <m:r>
                          <a:rPr lang="en-US" sz="2400" b="0" i="1" dirty="0" smtClean="0">
                            <a:latin typeface="Cambria Math" panose="02040503050406030204" pitchFamily="18" charset="0"/>
                          </a:rPr>
                          <m:t>+</m:t>
                        </m:r>
                        <m:sSup>
                          <m:sSupPr>
                            <m:ctrlPr>
                              <a:rPr lang="en-US" sz="2400" b="0" i="1" dirty="0" smtClean="0">
                                <a:latin typeface="Cambria Math" panose="02040503050406030204" pitchFamily="18" charset="0"/>
                              </a:rPr>
                            </m:ctrlPr>
                          </m:sSupPr>
                          <m:e>
                            <m:r>
                              <a:rPr lang="en-US" sz="2400" b="0" i="1" dirty="0" smtClean="0">
                                <a:latin typeface="Cambria Math" panose="02040503050406030204" pitchFamily="18" charset="0"/>
                              </a:rPr>
                              <m:t>41</m:t>
                            </m:r>
                          </m:e>
                          <m:sup>
                            <m:r>
                              <a:rPr lang="en-US" sz="2400" b="0" i="1" dirty="0" smtClean="0">
                                <a:latin typeface="Cambria Math" panose="02040503050406030204" pitchFamily="18" charset="0"/>
                              </a:rPr>
                              <m:t>2</m:t>
                            </m:r>
                          </m:sup>
                        </m:sSup>
                        <m:r>
                          <a:rPr lang="en-US" sz="2400" b="0" i="1" dirty="0" smtClean="0">
                            <a:latin typeface="Cambria Math" panose="02040503050406030204" pitchFamily="18" charset="0"/>
                          </a:rPr>
                          <m:t>−4756</m:t>
                        </m:r>
                        <m:func>
                          <m:funcPr>
                            <m:ctrlPr>
                              <a:rPr lang="en-US" sz="2400" b="0" i="1" dirty="0" smtClean="0">
                                <a:latin typeface="Cambria Math" panose="02040503050406030204" pitchFamily="18" charset="0"/>
                              </a:rPr>
                            </m:ctrlPr>
                          </m:funcPr>
                          <m:fName>
                            <m:r>
                              <m:rPr>
                                <m:sty m:val="p"/>
                              </m:rPr>
                              <a:rPr lang="en-US" sz="2400" b="0" i="0" dirty="0" smtClean="0">
                                <a:latin typeface="Cambria Math" panose="02040503050406030204" pitchFamily="18" charset="0"/>
                              </a:rPr>
                              <m:t>cos</m:t>
                            </m:r>
                          </m:fName>
                          <m:e>
                            <m:r>
                              <a:rPr lang="en-US" sz="2400" b="0" i="1" dirty="0" smtClean="0">
                                <a:latin typeface="Cambria Math" panose="02040503050406030204" pitchFamily="18" charset="0"/>
                              </a:rPr>
                              <m:t>94</m:t>
                            </m:r>
                          </m:e>
                        </m:func>
                      </m:e>
                    </m:rad>
                  </m:oMath>
                </a14:m>
                <a:endParaRPr lang="en-GB" sz="2400" dirty="0">
                  <a:latin typeface="+mn-lt"/>
                </a:endParaRPr>
              </a:p>
            </p:txBody>
          </p:sp>
        </mc:Choice>
        <mc:Fallback xmlns="">
          <p:sp>
            <p:nvSpPr>
              <p:cNvPr id="19" name="Rectangle 17">
                <a:extLst>
                  <a:ext uri="{FF2B5EF4-FFF2-40B4-BE49-F238E27FC236}">
                    <a16:creationId xmlns:a16="http://schemas.microsoft.com/office/drawing/2014/main" id="{57AA9CEA-D434-4358-BC81-0E433586F0D1}"/>
                  </a:ext>
                </a:extLst>
              </p:cNvPr>
              <p:cNvSpPr>
                <a:spLocks noRot="1" noChangeAspect="1" noMove="1" noResize="1" noEditPoints="1" noAdjustHandles="1" noChangeArrowheads="1" noChangeShapeType="1" noTextEdit="1"/>
              </p:cNvSpPr>
              <p:nvPr/>
            </p:nvSpPr>
            <p:spPr bwMode="auto">
              <a:xfrm>
                <a:off x="4124813" y="4529732"/>
                <a:ext cx="4204549" cy="506805"/>
              </a:xfrm>
              <a:prstGeom prst="rect">
                <a:avLst/>
              </a:prstGeom>
              <a:blipFill>
                <a:blip r:embed="rId3"/>
                <a:stretch>
                  <a:fillRect l="-2322" t="-1205" b="-26506"/>
                </a:stretch>
              </a:blipFill>
              <a:ln w="9525">
                <a:noFill/>
                <a:miter lim="800000"/>
                <a:headEnd/>
                <a:tailEnd/>
              </a:ln>
              <a:effectLst/>
            </p:spPr>
            <p:txBody>
              <a:bodyPr/>
              <a:lstStyle/>
              <a:p>
                <a:r>
                  <a:rPr lang="en-GB">
                    <a:noFill/>
                  </a:rPr>
                  <a:t> </a:t>
                </a:r>
              </a:p>
            </p:txBody>
          </p:sp>
        </mc:Fallback>
      </mc:AlternateContent>
      <p:sp>
        <p:nvSpPr>
          <p:cNvPr id="20" name="Rectangle 18">
            <a:extLst>
              <a:ext uri="{FF2B5EF4-FFF2-40B4-BE49-F238E27FC236}">
                <a16:creationId xmlns:a16="http://schemas.microsoft.com/office/drawing/2014/main" id="{E1510DEC-95D1-45AA-B949-FACE338E06EF}"/>
              </a:ext>
            </a:extLst>
          </p:cNvPr>
          <p:cNvSpPr>
            <a:spLocks noChangeArrowheads="1"/>
          </p:cNvSpPr>
          <p:nvPr/>
        </p:nvSpPr>
        <p:spPr bwMode="auto">
          <a:xfrm>
            <a:off x="4170348" y="5287087"/>
            <a:ext cx="3078087" cy="461665"/>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x</a:t>
            </a:r>
            <a:r>
              <a:rPr lang="en-GB" sz="2400" dirty="0"/>
              <a:t> ≈ </a:t>
            </a:r>
            <a:r>
              <a:rPr lang="en-GB" sz="2400" dirty="0">
                <a:solidFill>
                  <a:srgbClr val="FF6600"/>
                </a:solidFill>
                <a:latin typeface="+mn-lt"/>
              </a:rPr>
              <a:t>73.3 km</a:t>
            </a:r>
            <a:r>
              <a:rPr lang="en-GB" sz="2400" dirty="0">
                <a:latin typeface="+mn-lt"/>
              </a:rPr>
              <a:t> (to 3 sf)</a:t>
            </a:r>
          </a:p>
        </p:txBody>
      </p:sp>
      <p:sp>
        <p:nvSpPr>
          <p:cNvPr id="21" name="Oval 20">
            <a:extLst>
              <a:ext uri="{FF2B5EF4-FFF2-40B4-BE49-F238E27FC236}">
                <a16:creationId xmlns:a16="http://schemas.microsoft.com/office/drawing/2014/main" id="{3F4A03A8-32AC-435D-8478-C0EBFB58D033}"/>
              </a:ext>
            </a:extLst>
          </p:cNvPr>
          <p:cNvSpPr/>
          <p:nvPr/>
        </p:nvSpPr>
        <p:spPr>
          <a:xfrm>
            <a:off x="3340002" y="5714404"/>
            <a:ext cx="45719" cy="45719"/>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EDCE8912-D523-4350-B849-BFA1BB453D3F}"/>
              </a:ext>
            </a:extLst>
          </p:cNvPr>
          <p:cNvSpPr/>
          <p:nvPr/>
        </p:nvSpPr>
        <p:spPr>
          <a:xfrm>
            <a:off x="525904" y="5094057"/>
            <a:ext cx="45719" cy="45719"/>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4" name="Straight Arrow Connector 23">
            <a:extLst>
              <a:ext uri="{FF2B5EF4-FFF2-40B4-BE49-F238E27FC236}">
                <a16:creationId xmlns:a16="http://schemas.microsoft.com/office/drawing/2014/main" id="{95D25332-2BEE-4CEF-8B98-69D6FFB0E765}"/>
              </a:ext>
            </a:extLst>
          </p:cNvPr>
          <p:cNvCxnSpPr>
            <a:cxnSpLocks/>
            <a:endCxn id="42" idx="1"/>
          </p:cNvCxnSpPr>
          <p:nvPr/>
        </p:nvCxnSpPr>
        <p:spPr>
          <a:xfrm flipH="1" flipV="1">
            <a:off x="2711492" y="4308545"/>
            <a:ext cx="675841" cy="1458603"/>
          </a:xfrm>
          <a:prstGeom prst="straightConnector1">
            <a:avLst/>
          </a:prstGeom>
          <a:ln w="34925">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5D0B07C4-D274-47B5-9A3D-C0467DC793A7}"/>
              </a:ext>
            </a:extLst>
          </p:cNvPr>
          <p:cNvCxnSpPr>
            <a:cxnSpLocks/>
          </p:cNvCxnSpPr>
          <p:nvPr/>
        </p:nvCxnSpPr>
        <p:spPr>
          <a:xfrm flipH="1" flipV="1">
            <a:off x="525905" y="5115284"/>
            <a:ext cx="2792243" cy="617155"/>
          </a:xfrm>
          <a:prstGeom prst="straightConnector1">
            <a:avLst/>
          </a:prstGeom>
          <a:ln w="34925">
            <a:solidFill>
              <a:srgbClr val="FF0000"/>
            </a:solidFill>
            <a:prstDash val="sysDash"/>
            <a:headEnd type="triangle"/>
            <a:tailEnd type="none"/>
          </a:ln>
        </p:spPr>
        <p:style>
          <a:lnRef idx="1">
            <a:schemeClr val="accent1"/>
          </a:lnRef>
          <a:fillRef idx="0">
            <a:schemeClr val="accent1"/>
          </a:fillRef>
          <a:effectRef idx="0">
            <a:schemeClr val="accent1"/>
          </a:effectRef>
          <a:fontRef idx="minor">
            <a:schemeClr val="tx1"/>
          </a:fontRef>
        </p:style>
      </p:cxnSp>
      <p:sp>
        <p:nvSpPr>
          <p:cNvPr id="27" name="Text Box 15">
            <a:extLst>
              <a:ext uri="{FF2B5EF4-FFF2-40B4-BE49-F238E27FC236}">
                <a16:creationId xmlns:a16="http://schemas.microsoft.com/office/drawing/2014/main" id="{DEE32CA0-7BBA-4BBA-9CF0-F9A191C6D8EB}"/>
              </a:ext>
            </a:extLst>
          </p:cNvPr>
          <p:cNvSpPr txBox="1">
            <a:spLocks noChangeArrowheads="1"/>
          </p:cNvSpPr>
          <p:nvPr/>
        </p:nvSpPr>
        <p:spPr bwMode="auto">
          <a:xfrm>
            <a:off x="4170348" y="3485408"/>
            <a:ext cx="3076483" cy="461665"/>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spAutoFit/>
          </a:bodyPr>
          <a:lstStyle/>
          <a:p>
            <a:pPr eaLnBrk="0" hangingPunct="0"/>
            <a:r>
              <a:rPr lang="en-GB" sz="2400" i="1" dirty="0">
                <a:latin typeface="Times New Roman" pitchFamily="18" charset="0"/>
              </a:rPr>
              <a:t>x</a:t>
            </a:r>
            <a:r>
              <a:rPr lang="en-GB" sz="2400" baseline="30000" dirty="0"/>
              <a:t>2</a:t>
            </a:r>
            <a:r>
              <a:rPr lang="en-GB" sz="2400" dirty="0"/>
              <a:t> = </a:t>
            </a:r>
            <a:r>
              <a:rPr lang="en-GB" sz="2400" i="1" dirty="0">
                <a:latin typeface="Times New Roman" pitchFamily="18" charset="0"/>
              </a:rPr>
              <a:t>f </a:t>
            </a:r>
            <a:r>
              <a:rPr lang="en-GB" sz="2400" baseline="30000" dirty="0"/>
              <a:t>2</a:t>
            </a:r>
            <a:r>
              <a:rPr lang="en-GB" sz="2400" dirty="0"/>
              <a:t> + </a:t>
            </a:r>
            <a:r>
              <a:rPr lang="en-GB" sz="2400" i="1" dirty="0">
                <a:latin typeface="Times New Roman" pitchFamily="18" charset="0"/>
              </a:rPr>
              <a:t>s</a:t>
            </a:r>
            <a:r>
              <a:rPr lang="en-GB" sz="2400" baseline="30000" dirty="0"/>
              <a:t>2</a:t>
            </a:r>
            <a:r>
              <a:rPr lang="en-GB" sz="2400" dirty="0"/>
              <a:t> – </a:t>
            </a:r>
            <a:r>
              <a:rPr lang="en-GB" sz="2400" dirty="0">
                <a:latin typeface="+mn-lt"/>
              </a:rPr>
              <a:t>2</a:t>
            </a:r>
            <a:r>
              <a:rPr lang="en-GB" sz="2400" i="1" dirty="0">
                <a:latin typeface="Times New Roman" pitchFamily="18" charset="0"/>
              </a:rPr>
              <a:t>fs</a:t>
            </a:r>
            <a:r>
              <a:rPr lang="en-GB" sz="2400" dirty="0"/>
              <a:t> </a:t>
            </a:r>
            <a:r>
              <a:rPr lang="en-GB" sz="2400" dirty="0">
                <a:latin typeface="+mn-lt"/>
              </a:rPr>
              <a:t>cos</a:t>
            </a:r>
            <a:r>
              <a:rPr lang="en-GB" sz="2400" dirty="0"/>
              <a:t> </a:t>
            </a:r>
            <a:r>
              <a:rPr lang="en-GB" sz="2400" i="1" dirty="0">
                <a:latin typeface="Times New Roman" pitchFamily="18" charset="0"/>
              </a:rPr>
              <a:t>A</a:t>
            </a:r>
          </a:p>
        </p:txBody>
      </p:sp>
      <p:sp>
        <p:nvSpPr>
          <p:cNvPr id="31" name="Text Box 14">
            <a:extLst>
              <a:ext uri="{FF2B5EF4-FFF2-40B4-BE49-F238E27FC236}">
                <a16:creationId xmlns:a16="http://schemas.microsoft.com/office/drawing/2014/main" id="{B1FD7279-FACB-4BED-840A-70D0A835099E}"/>
              </a:ext>
            </a:extLst>
          </p:cNvPr>
          <p:cNvSpPr txBox="1">
            <a:spLocks noChangeArrowheads="1"/>
          </p:cNvSpPr>
          <p:nvPr/>
        </p:nvSpPr>
        <p:spPr bwMode="auto">
          <a:xfrm>
            <a:off x="2996868" y="4454321"/>
            <a:ext cx="304892" cy="461665"/>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s</a:t>
            </a:r>
          </a:p>
        </p:txBody>
      </p:sp>
      <p:sp>
        <p:nvSpPr>
          <p:cNvPr id="32" name="Text Box 3">
            <a:extLst>
              <a:ext uri="{FF2B5EF4-FFF2-40B4-BE49-F238E27FC236}">
                <a16:creationId xmlns:a16="http://schemas.microsoft.com/office/drawing/2014/main" id="{4B820086-10E7-4552-AADC-A61B6A75E345}"/>
              </a:ext>
            </a:extLst>
          </p:cNvPr>
          <p:cNvSpPr txBox="1">
            <a:spLocks noChangeArrowheads="1"/>
          </p:cNvSpPr>
          <p:nvPr/>
        </p:nvSpPr>
        <p:spPr bwMode="auto">
          <a:xfrm>
            <a:off x="0" y="1732105"/>
            <a:ext cx="6276002" cy="461665"/>
          </a:xfrm>
          <a:prstGeom prst="rect">
            <a:avLst/>
          </a:prstGeom>
          <a:noFill/>
          <a:ln w="9525">
            <a:noFill/>
            <a:miter lim="800000"/>
            <a:headEnd/>
            <a:tailEnd/>
          </a:ln>
          <a:effectLst/>
        </p:spPr>
        <p:txBody>
          <a:bodyPr wrap="square">
            <a:spAutoFit/>
          </a:bodyPr>
          <a:lstStyle/>
          <a:p>
            <a:pPr eaLnBrk="0" hangingPunct="0"/>
            <a:r>
              <a:rPr lang="en-GB" sz="2400" dirty="0">
                <a:latin typeface="+mn-lt"/>
              </a:rPr>
              <a:t>We suppose the ship starts at </a:t>
            </a:r>
            <a:r>
              <a:rPr lang="en-GB" sz="2400" i="1" dirty="0">
                <a:cs typeface="Times New Roman" panose="02020603050405020304" pitchFamily="18" charset="0"/>
              </a:rPr>
              <a:t>S</a:t>
            </a:r>
            <a:r>
              <a:rPr lang="en-GB" dirty="0">
                <a:latin typeface="+mn-lt"/>
              </a:rPr>
              <a:t>, sails to </a:t>
            </a:r>
            <a:r>
              <a:rPr lang="en-GB" sz="2400" i="1" dirty="0">
                <a:cs typeface="Times New Roman" panose="02020603050405020304" pitchFamily="18" charset="0"/>
              </a:rPr>
              <a:t>A</a:t>
            </a:r>
            <a:r>
              <a:rPr lang="en-GB" sz="2400" dirty="0">
                <a:latin typeface="+mn-lt"/>
              </a:rPr>
              <a:t> </a:t>
            </a:r>
          </a:p>
        </p:txBody>
      </p:sp>
      <p:sp>
        <p:nvSpPr>
          <p:cNvPr id="33" name="Text Box 3">
            <a:extLst>
              <a:ext uri="{FF2B5EF4-FFF2-40B4-BE49-F238E27FC236}">
                <a16:creationId xmlns:a16="http://schemas.microsoft.com/office/drawing/2014/main" id="{1D471EED-3877-4C2A-AC42-60A59DEF3619}"/>
              </a:ext>
            </a:extLst>
          </p:cNvPr>
          <p:cNvSpPr txBox="1">
            <a:spLocks noChangeArrowheads="1"/>
          </p:cNvSpPr>
          <p:nvPr/>
        </p:nvSpPr>
        <p:spPr bwMode="auto">
          <a:xfrm>
            <a:off x="6124576" y="1722106"/>
            <a:ext cx="3187091" cy="461665"/>
          </a:xfrm>
          <a:prstGeom prst="rect">
            <a:avLst/>
          </a:prstGeom>
          <a:noFill/>
          <a:ln w="9525">
            <a:noFill/>
            <a:miter lim="800000"/>
            <a:headEnd/>
            <a:tailEnd/>
          </a:ln>
          <a:effectLst/>
        </p:spPr>
        <p:txBody>
          <a:bodyPr wrap="square">
            <a:spAutoFit/>
          </a:bodyPr>
          <a:lstStyle/>
          <a:p>
            <a:r>
              <a:rPr lang="en-GB" sz="2400" dirty="0">
                <a:latin typeface="+mn-lt"/>
              </a:rPr>
              <a:t>on the bearing 072º </a:t>
            </a:r>
          </a:p>
        </p:txBody>
      </p:sp>
      <p:sp>
        <p:nvSpPr>
          <p:cNvPr id="36" name="Text Box 8">
            <a:extLst>
              <a:ext uri="{FF2B5EF4-FFF2-40B4-BE49-F238E27FC236}">
                <a16:creationId xmlns:a16="http://schemas.microsoft.com/office/drawing/2014/main" id="{F34316F8-437A-4897-8571-7DE3DD917552}"/>
              </a:ext>
            </a:extLst>
          </p:cNvPr>
          <p:cNvSpPr txBox="1">
            <a:spLocks noChangeArrowheads="1"/>
          </p:cNvSpPr>
          <p:nvPr/>
        </p:nvSpPr>
        <p:spPr bwMode="auto">
          <a:xfrm>
            <a:off x="331659" y="4092726"/>
            <a:ext cx="407484" cy="461665"/>
          </a:xfrm>
          <a:prstGeom prst="rect">
            <a:avLst/>
          </a:prstGeom>
          <a:noFill/>
          <a:ln w="9525">
            <a:noFill/>
            <a:miter lim="800000"/>
            <a:headEnd/>
            <a:tailEnd/>
          </a:ln>
          <a:effectLst/>
        </p:spPr>
        <p:txBody>
          <a:bodyPr wrap="none">
            <a:spAutoFit/>
          </a:bodyPr>
          <a:lstStyle/>
          <a:p>
            <a:pPr eaLnBrk="0" hangingPunct="0"/>
            <a:r>
              <a:rPr lang="en-US" sz="2400" dirty="0">
                <a:cs typeface="Times New Roman" panose="02020603050405020304" pitchFamily="18" charset="0"/>
              </a:rPr>
              <a:t>N</a:t>
            </a:r>
            <a:endParaRPr lang="en-GB" sz="2400" dirty="0">
              <a:cs typeface="Times New Roman" panose="02020603050405020304" pitchFamily="18" charset="0"/>
            </a:endParaRPr>
          </a:p>
        </p:txBody>
      </p:sp>
      <p:sp>
        <p:nvSpPr>
          <p:cNvPr id="37" name="Partial Circle 36">
            <a:extLst>
              <a:ext uri="{FF2B5EF4-FFF2-40B4-BE49-F238E27FC236}">
                <a16:creationId xmlns:a16="http://schemas.microsoft.com/office/drawing/2014/main" id="{19CE5DC7-1480-4F39-BF1E-A25090308C8C}"/>
              </a:ext>
            </a:extLst>
          </p:cNvPr>
          <p:cNvSpPr/>
          <p:nvPr/>
        </p:nvSpPr>
        <p:spPr>
          <a:xfrm>
            <a:off x="2407616" y="4012530"/>
            <a:ext cx="640080" cy="640080"/>
          </a:xfrm>
          <a:prstGeom prst="pie">
            <a:avLst>
              <a:gd name="adj1" fmla="val 9571817"/>
              <a:gd name="adj2" fmla="val 16213259"/>
            </a:avLst>
          </a:prstGeom>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cxnSp>
        <p:nvCxnSpPr>
          <p:cNvPr id="35" name="Straight Connector 34">
            <a:extLst>
              <a:ext uri="{FF2B5EF4-FFF2-40B4-BE49-F238E27FC236}">
                <a16:creationId xmlns:a16="http://schemas.microsoft.com/office/drawing/2014/main" id="{3AFFC677-6C25-4473-82BA-BE915C9F2817}"/>
              </a:ext>
            </a:extLst>
          </p:cNvPr>
          <p:cNvCxnSpPr/>
          <p:nvPr/>
        </p:nvCxnSpPr>
        <p:spPr>
          <a:xfrm flipV="1">
            <a:off x="541508" y="4390416"/>
            <a:ext cx="0" cy="731520"/>
          </a:xfrm>
          <a:prstGeom prst="line">
            <a:avLst/>
          </a:prstGeom>
          <a:ln w="22225">
            <a:prstDash val="sysDash"/>
            <a:tailEnd type="triangle"/>
          </a:ln>
        </p:spPr>
        <p:style>
          <a:lnRef idx="1">
            <a:schemeClr val="accent1"/>
          </a:lnRef>
          <a:fillRef idx="0">
            <a:schemeClr val="accent1"/>
          </a:fillRef>
          <a:effectRef idx="0">
            <a:schemeClr val="accent1"/>
          </a:effectRef>
          <a:fontRef idx="minor">
            <a:schemeClr val="tx1"/>
          </a:fontRef>
        </p:style>
      </p:cxnSp>
      <p:sp>
        <p:nvSpPr>
          <p:cNvPr id="39" name="Arc 38">
            <a:extLst>
              <a:ext uri="{FF2B5EF4-FFF2-40B4-BE49-F238E27FC236}">
                <a16:creationId xmlns:a16="http://schemas.microsoft.com/office/drawing/2014/main" id="{9B425DC6-884D-4E28-A01E-6662F9CD5F48}"/>
              </a:ext>
            </a:extLst>
          </p:cNvPr>
          <p:cNvSpPr/>
          <p:nvPr/>
        </p:nvSpPr>
        <p:spPr>
          <a:xfrm>
            <a:off x="237250" y="4790335"/>
            <a:ext cx="640080" cy="640080"/>
          </a:xfrm>
          <a:prstGeom prst="arc">
            <a:avLst>
              <a:gd name="adj1" fmla="val 15962741"/>
              <a:gd name="adj2" fmla="val 2026682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0" name="Text Box 12">
            <a:extLst>
              <a:ext uri="{FF2B5EF4-FFF2-40B4-BE49-F238E27FC236}">
                <a16:creationId xmlns:a16="http://schemas.microsoft.com/office/drawing/2014/main" id="{5B9314E0-E104-4157-A751-B6CD7C018B76}"/>
              </a:ext>
            </a:extLst>
          </p:cNvPr>
          <p:cNvSpPr txBox="1">
            <a:spLocks noChangeArrowheads="1"/>
          </p:cNvSpPr>
          <p:nvPr/>
        </p:nvSpPr>
        <p:spPr bwMode="auto">
          <a:xfrm>
            <a:off x="592566" y="4437428"/>
            <a:ext cx="615874" cy="461665"/>
          </a:xfrm>
          <a:prstGeom prst="rect">
            <a:avLst/>
          </a:prstGeom>
          <a:noFill/>
          <a:ln w="9525">
            <a:noFill/>
            <a:miter lim="800000"/>
            <a:headEnd/>
            <a:tailEnd/>
          </a:ln>
          <a:effectLst/>
        </p:spPr>
        <p:txBody>
          <a:bodyPr wrap="none">
            <a:spAutoFit/>
          </a:bodyPr>
          <a:lstStyle/>
          <a:p>
            <a:pPr eaLnBrk="0" hangingPunct="0"/>
            <a:r>
              <a:rPr lang="en-US" sz="2400" dirty="0"/>
              <a:t>72</a:t>
            </a:r>
            <a:r>
              <a:rPr lang="en-US" sz="2400" dirty="0">
                <a:cs typeface="Arial" pitchFamily="34" charset="0"/>
              </a:rPr>
              <a:t>°</a:t>
            </a:r>
            <a:endParaRPr lang="en-GB" sz="2400" dirty="0"/>
          </a:p>
        </p:txBody>
      </p:sp>
      <p:sp>
        <p:nvSpPr>
          <p:cNvPr id="42" name="Oval 41">
            <a:extLst>
              <a:ext uri="{FF2B5EF4-FFF2-40B4-BE49-F238E27FC236}">
                <a16:creationId xmlns:a16="http://schemas.microsoft.com/office/drawing/2014/main" id="{F7F25CFB-7709-4529-B834-F4BD50BB2934}"/>
              </a:ext>
            </a:extLst>
          </p:cNvPr>
          <p:cNvSpPr/>
          <p:nvPr/>
        </p:nvSpPr>
        <p:spPr>
          <a:xfrm>
            <a:off x="2704797" y="4301850"/>
            <a:ext cx="45719" cy="45719"/>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Text Box 8">
            <a:extLst>
              <a:ext uri="{FF2B5EF4-FFF2-40B4-BE49-F238E27FC236}">
                <a16:creationId xmlns:a16="http://schemas.microsoft.com/office/drawing/2014/main" id="{46A66C9F-A354-4A8F-B5CC-1BCB5247CDE2}"/>
              </a:ext>
            </a:extLst>
          </p:cNvPr>
          <p:cNvSpPr txBox="1">
            <a:spLocks noChangeArrowheads="1"/>
          </p:cNvSpPr>
          <p:nvPr/>
        </p:nvSpPr>
        <p:spPr bwMode="auto">
          <a:xfrm>
            <a:off x="2592499" y="3234921"/>
            <a:ext cx="407484" cy="461665"/>
          </a:xfrm>
          <a:prstGeom prst="rect">
            <a:avLst/>
          </a:prstGeom>
          <a:noFill/>
          <a:ln w="9525">
            <a:noFill/>
            <a:miter lim="800000"/>
            <a:headEnd/>
            <a:tailEnd/>
          </a:ln>
          <a:effectLst/>
        </p:spPr>
        <p:txBody>
          <a:bodyPr wrap="none">
            <a:spAutoFit/>
          </a:bodyPr>
          <a:lstStyle/>
          <a:p>
            <a:pPr eaLnBrk="0" hangingPunct="0"/>
            <a:r>
              <a:rPr lang="en-US" sz="2400" dirty="0">
                <a:cs typeface="Times New Roman" panose="02020603050405020304" pitchFamily="18" charset="0"/>
              </a:rPr>
              <a:t>N</a:t>
            </a:r>
            <a:endParaRPr lang="en-GB" sz="2400" dirty="0">
              <a:cs typeface="Times New Roman" panose="02020603050405020304" pitchFamily="18" charset="0"/>
            </a:endParaRPr>
          </a:p>
        </p:txBody>
      </p:sp>
      <p:cxnSp>
        <p:nvCxnSpPr>
          <p:cNvPr id="44" name="Straight Connector 43">
            <a:extLst>
              <a:ext uri="{FF2B5EF4-FFF2-40B4-BE49-F238E27FC236}">
                <a16:creationId xmlns:a16="http://schemas.microsoft.com/office/drawing/2014/main" id="{A114E404-4DA9-464E-8BE8-6337154F3E25}"/>
              </a:ext>
            </a:extLst>
          </p:cNvPr>
          <p:cNvCxnSpPr/>
          <p:nvPr/>
        </p:nvCxnSpPr>
        <p:spPr>
          <a:xfrm flipV="1">
            <a:off x="2720401" y="3598209"/>
            <a:ext cx="0" cy="731520"/>
          </a:xfrm>
          <a:prstGeom prst="line">
            <a:avLst/>
          </a:prstGeom>
          <a:ln w="22225">
            <a:prstDash val="sysDash"/>
            <a:tailEnd type="triangle"/>
          </a:ln>
        </p:spPr>
        <p:style>
          <a:lnRef idx="1">
            <a:schemeClr val="accent1"/>
          </a:lnRef>
          <a:fillRef idx="0">
            <a:schemeClr val="accent1"/>
          </a:fillRef>
          <a:effectRef idx="0">
            <a:schemeClr val="accent1"/>
          </a:effectRef>
          <a:fontRef idx="minor">
            <a:schemeClr val="tx1"/>
          </a:fontRef>
        </p:style>
      </p:cxnSp>
      <p:sp>
        <p:nvSpPr>
          <p:cNvPr id="45" name="Text Box 12">
            <a:extLst>
              <a:ext uri="{FF2B5EF4-FFF2-40B4-BE49-F238E27FC236}">
                <a16:creationId xmlns:a16="http://schemas.microsoft.com/office/drawing/2014/main" id="{DA3DA480-D647-4A8E-A75A-8744DA777B34}"/>
              </a:ext>
            </a:extLst>
          </p:cNvPr>
          <p:cNvSpPr txBox="1">
            <a:spLocks noChangeArrowheads="1"/>
          </p:cNvSpPr>
          <p:nvPr/>
        </p:nvSpPr>
        <p:spPr bwMode="auto">
          <a:xfrm>
            <a:off x="3095000" y="3893319"/>
            <a:ext cx="769763" cy="461665"/>
          </a:xfrm>
          <a:prstGeom prst="rect">
            <a:avLst/>
          </a:prstGeom>
          <a:noFill/>
          <a:ln w="9525">
            <a:noFill/>
            <a:miter lim="800000"/>
            <a:headEnd/>
            <a:tailEnd/>
          </a:ln>
          <a:effectLst/>
        </p:spPr>
        <p:txBody>
          <a:bodyPr wrap="none">
            <a:spAutoFit/>
          </a:bodyPr>
          <a:lstStyle/>
          <a:p>
            <a:pPr eaLnBrk="0" hangingPunct="0"/>
            <a:r>
              <a:rPr lang="en-US" sz="2400" dirty="0"/>
              <a:t>158</a:t>
            </a:r>
            <a:r>
              <a:rPr lang="en-US" sz="2400" dirty="0">
                <a:cs typeface="Arial" pitchFamily="34" charset="0"/>
              </a:rPr>
              <a:t>°</a:t>
            </a:r>
            <a:endParaRPr lang="en-GB" sz="2400" dirty="0"/>
          </a:p>
        </p:txBody>
      </p:sp>
      <p:sp>
        <p:nvSpPr>
          <p:cNvPr id="47" name="Arc 46">
            <a:extLst>
              <a:ext uri="{FF2B5EF4-FFF2-40B4-BE49-F238E27FC236}">
                <a16:creationId xmlns:a16="http://schemas.microsoft.com/office/drawing/2014/main" id="{AC9068CB-88BE-426A-8A1D-58088CED0FF4}"/>
              </a:ext>
            </a:extLst>
          </p:cNvPr>
          <p:cNvSpPr/>
          <p:nvPr/>
        </p:nvSpPr>
        <p:spPr>
          <a:xfrm>
            <a:off x="2420971" y="4021534"/>
            <a:ext cx="640080" cy="640080"/>
          </a:xfrm>
          <a:prstGeom prst="arc">
            <a:avLst>
              <a:gd name="adj1" fmla="val 15962741"/>
              <a:gd name="adj2" fmla="val 4101080"/>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0" name="Text Box 11">
            <a:extLst>
              <a:ext uri="{FF2B5EF4-FFF2-40B4-BE49-F238E27FC236}">
                <a16:creationId xmlns:a16="http://schemas.microsoft.com/office/drawing/2014/main" id="{1C558563-9EE3-4077-8751-995DAFE22178}"/>
              </a:ext>
            </a:extLst>
          </p:cNvPr>
          <p:cNvSpPr txBox="1">
            <a:spLocks noChangeArrowheads="1"/>
          </p:cNvSpPr>
          <p:nvPr/>
        </p:nvSpPr>
        <p:spPr bwMode="auto">
          <a:xfrm>
            <a:off x="1146481" y="4171253"/>
            <a:ext cx="962123" cy="461665"/>
          </a:xfrm>
          <a:prstGeom prst="rect">
            <a:avLst/>
          </a:prstGeom>
          <a:noFill/>
          <a:ln w="9525">
            <a:noFill/>
            <a:miter lim="800000"/>
            <a:headEnd/>
            <a:tailEnd/>
          </a:ln>
          <a:effectLst/>
        </p:spPr>
        <p:txBody>
          <a:bodyPr wrap="none">
            <a:spAutoFit/>
          </a:bodyPr>
          <a:lstStyle/>
          <a:p>
            <a:pPr eaLnBrk="0" hangingPunct="0"/>
            <a:r>
              <a:rPr lang="en-US" sz="2400" dirty="0"/>
              <a:t>58 km</a:t>
            </a:r>
            <a:endParaRPr lang="en-GB" sz="2400" dirty="0"/>
          </a:p>
        </p:txBody>
      </p:sp>
      <p:sp>
        <p:nvSpPr>
          <p:cNvPr id="51" name="Text Box 12">
            <a:extLst>
              <a:ext uri="{FF2B5EF4-FFF2-40B4-BE49-F238E27FC236}">
                <a16:creationId xmlns:a16="http://schemas.microsoft.com/office/drawing/2014/main" id="{B1ECA9FA-24B1-4503-9F11-BD58F971C7FF}"/>
              </a:ext>
            </a:extLst>
          </p:cNvPr>
          <p:cNvSpPr txBox="1">
            <a:spLocks noChangeArrowheads="1"/>
          </p:cNvSpPr>
          <p:nvPr/>
        </p:nvSpPr>
        <p:spPr bwMode="auto">
          <a:xfrm>
            <a:off x="2235979" y="4607205"/>
            <a:ext cx="615874" cy="461665"/>
          </a:xfrm>
          <a:prstGeom prst="rect">
            <a:avLst/>
          </a:prstGeom>
          <a:noFill/>
          <a:ln w="9525">
            <a:noFill/>
            <a:miter lim="800000"/>
            <a:headEnd/>
            <a:tailEnd/>
          </a:ln>
          <a:effectLst/>
        </p:spPr>
        <p:txBody>
          <a:bodyPr wrap="none">
            <a:spAutoFit/>
          </a:bodyPr>
          <a:lstStyle/>
          <a:p>
            <a:pPr eaLnBrk="0" hangingPunct="0"/>
            <a:r>
              <a:rPr lang="en-US" sz="2400" dirty="0"/>
              <a:t>94</a:t>
            </a:r>
            <a:r>
              <a:rPr lang="en-US" sz="2400" dirty="0">
                <a:cs typeface="Arial" pitchFamily="34" charset="0"/>
              </a:rPr>
              <a:t>°</a:t>
            </a:r>
            <a:endParaRPr lang="en-GB" sz="2400" dirty="0"/>
          </a:p>
        </p:txBody>
      </p:sp>
      <p:sp>
        <p:nvSpPr>
          <p:cNvPr id="52" name="Text Box 3">
            <a:extLst>
              <a:ext uri="{FF2B5EF4-FFF2-40B4-BE49-F238E27FC236}">
                <a16:creationId xmlns:a16="http://schemas.microsoft.com/office/drawing/2014/main" id="{35B78907-7FB1-4A3B-A379-322372DC368A}"/>
              </a:ext>
            </a:extLst>
          </p:cNvPr>
          <p:cNvSpPr txBox="1">
            <a:spLocks noChangeArrowheads="1"/>
          </p:cNvSpPr>
          <p:nvPr/>
        </p:nvSpPr>
        <p:spPr bwMode="auto">
          <a:xfrm>
            <a:off x="0" y="2139365"/>
            <a:ext cx="9143999" cy="461665"/>
          </a:xfrm>
          <a:prstGeom prst="rect">
            <a:avLst/>
          </a:prstGeom>
          <a:noFill/>
          <a:ln w="9525">
            <a:noFill/>
            <a:miter lim="800000"/>
            <a:headEnd/>
            <a:tailEnd/>
          </a:ln>
          <a:effectLst/>
        </p:spPr>
        <p:txBody>
          <a:bodyPr wrap="square">
            <a:spAutoFit/>
          </a:bodyPr>
          <a:lstStyle/>
          <a:p>
            <a:r>
              <a:rPr lang="en-GB" sz="2400" dirty="0">
                <a:latin typeface="+mn-lt"/>
              </a:rPr>
              <a:t>Then change direction and sails 41 km to F on the bearing 158º</a:t>
            </a:r>
          </a:p>
        </p:txBody>
      </p:sp>
      <p:sp>
        <p:nvSpPr>
          <p:cNvPr id="53" name="Partial Circle 52">
            <a:extLst>
              <a:ext uri="{FF2B5EF4-FFF2-40B4-BE49-F238E27FC236}">
                <a16:creationId xmlns:a16="http://schemas.microsoft.com/office/drawing/2014/main" id="{BDDD5757-B625-41AF-84F1-8CEE725DE221}"/>
              </a:ext>
            </a:extLst>
          </p:cNvPr>
          <p:cNvSpPr/>
          <p:nvPr/>
        </p:nvSpPr>
        <p:spPr>
          <a:xfrm>
            <a:off x="2413550" y="4008630"/>
            <a:ext cx="640080" cy="640080"/>
          </a:xfrm>
          <a:prstGeom prst="pie">
            <a:avLst>
              <a:gd name="adj1" fmla="val 4052097"/>
              <a:gd name="adj2" fmla="val 9642740"/>
            </a:avLst>
          </a:prstGeom>
          <a:solidFill>
            <a:srgbClr val="FFFF00"/>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cxnSp>
        <p:nvCxnSpPr>
          <p:cNvPr id="26" name="Straight Arrow Connector 25">
            <a:extLst>
              <a:ext uri="{FF2B5EF4-FFF2-40B4-BE49-F238E27FC236}">
                <a16:creationId xmlns:a16="http://schemas.microsoft.com/office/drawing/2014/main" id="{DAB428BF-C242-46CC-A5A8-527425FE0BB1}"/>
              </a:ext>
            </a:extLst>
          </p:cNvPr>
          <p:cNvCxnSpPr>
            <a:cxnSpLocks/>
          </p:cNvCxnSpPr>
          <p:nvPr/>
        </p:nvCxnSpPr>
        <p:spPr>
          <a:xfrm flipV="1">
            <a:off x="534219" y="4323558"/>
            <a:ext cx="2218123" cy="814586"/>
          </a:xfrm>
          <a:prstGeom prst="straightConnector1">
            <a:avLst/>
          </a:prstGeom>
          <a:ln w="34925">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4" name="Text Box 3">
                <a:extLst>
                  <a:ext uri="{FF2B5EF4-FFF2-40B4-BE49-F238E27FC236}">
                    <a16:creationId xmlns:a16="http://schemas.microsoft.com/office/drawing/2014/main" id="{15909A5A-1B0F-452E-932E-3AB7838FE92E}"/>
                  </a:ext>
                </a:extLst>
              </p:cNvPr>
              <p:cNvSpPr txBox="1">
                <a:spLocks noChangeArrowheads="1"/>
              </p:cNvSpPr>
              <p:nvPr/>
            </p:nvSpPr>
            <p:spPr bwMode="auto">
              <a:xfrm>
                <a:off x="152911" y="2540737"/>
                <a:ext cx="3544150" cy="474169"/>
              </a:xfrm>
              <a:prstGeom prst="rect">
                <a:avLst/>
              </a:prstGeom>
              <a:noFill/>
              <a:ln w="9525">
                <a:noFill/>
                <a:miter lim="800000"/>
                <a:headEnd/>
                <a:tailEnd/>
              </a:ln>
              <a:effectLst/>
            </p:spPr>
            <p:txBody>
              <a:bodyPr wrap="square">
                <a:spAutoFit/>
              </a:bodyPr>
              <a:lstStyle/>
              <a:p>
                <a:r>
                  <a:rPr lang="en-GB" sz="2400" dirty="0">
                    <a:latin typeface="+mn-lt"/>
                  </a:rPr>
                  <a:t>To find the angle </a:t>
                </a:r>
                <a14:m>
                  <m:oMath xmlns:m="http://schemas.openxmlformats.org/officeDocument/2006/math">
                    <m:r>
                      <a:rPr lang="en-US" sz="2400" b="0" i="1" smtClean="0">
                        <a:latin typeface="Cambria Math" panose="02040503050406030204" pitchFamily="18" charset="0"/>
                      </a:rPr>
                      <m:t>𝑆</m:t>
                    </m:r>
                    <m:acc>
                      <m:accPr>
                        <m:chr m:val="̂"/>
                        <m:ctrlPr>
                          <a:rPr lang="en-US" sz="2400" b="0" i="1" smtClean="0">
                            <a:latin typeface="Cambria Math" panose="02040503050406030204" pitchFamily="18" charset="0"/>
                          </a:rPr>
                        </m:ctrlPr>
                      </m:accPr>
                      <m:e>
                        <m:r>
                          <a:rPr lang="en-US" sz="2400" b="0" i="1" smtClean="0">
                            <a:latin typeface="Cambria Math" panose="02040503050406030204" pitchFamily="18" charset="0"/>
                          </a:rPr>
                          <m:t>𝐴</m:t>
                        </m:r>
                      </m:e>
                    </m:acc>
                    <m:r>
                      <a:rPr lang="en-US" sz="2400" b="0" i="1" smtClean="0">
                        <a:latin typeface="Cambria Math" panose="02040503050406030204" pitchFamily="18" charset="0"/>
                      </a:rPr>
                      <m:t>𝑁</m:t>
                    </m:r>
                  </m:oMath>
                </a14:m>
                <a:endParaRPr lang="en-GB" sz="2400" dirty="0">
                  <a:latin typeface="+mn-lt"/>
                </a:endParaRPr>
              </a:p>
            </p:txBody>
          </p:sp>
        </mc:Choice>
        <mc:Fallback xmlns="">
          <p:sp>
            <p:nvSpPr>
              <p:cNvPr id="54" name="Text Box 3">
                <a:extLst>
                  <a:ext uri="{FF2B5EF4-FFF2-40B4-BE49-F238E27FC236}">
                    <a16:creationId xmlns:a16="http://schemas.microsoft.com/office/drawing/2014/main" id="{15909A5A-1B0F-452E-932E-3AB7838FE92E}"/>
                  </a:ext>
                </a:extLst>
              </p:cNvPr>
              <p:cNvSpPr txBox="1">
                <a:spLocks noRot="1" noChangeAspect="1" noMove="1" noResize="1" noEditPoints="1" noAdjustHandles="1" noChangeArrowheads="1" noChangeShapeType="1" noTextEdit="1"/>
              </p:cNvSpPr>
              <p:nvPr/>
            </p:nvSpPr>
            <p:spPr bwMode="auto">
              <a:xfrm>
                <a:off x="152911" y="2540737"/>
                <a:ext cx="3544150" cy="474169"/>
              </a:xfrm>
              <a:prstGeom prst="rect">
                <a:avLst/>
              </a:prstGeom>
              <a:blipFill>
                <a:blip r:embed="rId4"/>
                <a:stretch>
                  <a:fillRect l="-2582" t="-8974" b="-29487"/>
                </a:stretch>
              </a:blipFill>
              <a:ln w="9525">
                <a:noFill/>
                <a:miter lim="800000"/>
                <a:headEnd/>
                <a:tailEnd/>
              </a:ln>
              <a:effectLst/>
            </p:spPr>
            <p:txBody>
              <a:bodyPr/>
              <a:lstStyle/>
              <a:p>
                <a:r>
                  <a:rPr lang="en-GB">
                    <a:noFill/>
                  </a:rPr>
                  <a:t> </a:t>
                </a:r>
              </a:p>
            </p:txBody>
          </p:sp>
        </mc:Fallback>
      </mc:AlternateContent>
      <p:sp>
        <p:nvSpPr>
          <p:cNvPr id="55" name="Rectangle 16">
            <a:extLst>
              <a:ext uri="{FF2B5EF4-FFF2-40B4-BE49-F238E27FC236}">
                <a16:creationId xmlns:a16="http://schemas.microsoft.com/office/drawing/2014/main" id="{4DFA141D-1676-44B2-AE1C-B181A2A814F0}"/>
              </a:ext>
            </a:extLst>
          </p:cNvPr>
          <p:cNvSpPr>
            <a:spLocks noChangeArrowheads="1"/>
          </p:cNvSpPr>
          <p:nvPr/>
        </p:nvSpPr>
        <p:spPr bwMode="auto">
          <a:xfrm>
            <a:off x="4490795" y="2602076"/>
            <a:ext cx="1633781" cy="461665"/>
          </a:xfrm>
          <a:prstGeom prst="rect">
            <a:avLst/>
          </a:prstGeom>
          <a:noFill/>
          <a:ln w="9525">
            <a:noFill/>
            <a:miter lim="800000"/>
            <a:headEnd/>
            <a:tailEnd/>
          </a:ln>
          <a:effectLst/>
        </p:spPr>
        <p:txBody>
          <a:bodyPr wrap="none">
            <a:spAutoFit/>
          </a:bodyPr>
          <a:lstStyle/>
          <a:p>
            <a:pPr eaLnBrk="0" hangingPunct="0"/>
            <a:r>
              <a:rPr lang="en-GB" sz="2400" dirty="0">
                <a:latin typeface="+mn-lt"/>
              </a:rPr>
              <a:t>180° - 72</a:t>
            </a:r>
            <a:r>
              <a:rPr lang="en-GB" dirty="0">
                <a:latin typeface="+mn-lt"/>
              </a:rPr>
              <a:t>°</a:t>
            </a:r>
            <a:endParaRPr lang="en-GB" sz="2400" dirty="0">
              <a:latin typeface="+mn-lt"/>
            </a:endParaRPr>
          </a:p>
        </p:txBody>
      </p:sp>
      <p:sp>
        <p:nvSpPr>
          <p:cNvPr id="56" name="Rectangle 16">
            <a:extLst>
              <a:ext uri="{FF2B5EF4-FFF2-40B4-BE49-F238E27FC236}">
                <a16:creationId xmlns:a16="http://schemas.microsoft.com/office/drawing/2014/main" id="{CFFFBC84-EC6F-471F-92BC-2F5179AE8D7C}"/>
              </a:ext>
            </a:extLst>
          </p:cNvPr>
          <p:cNvSpPr>
            <a:spLocks noChangeArrowheads="1"/>
          </p:cNvSpPr>
          <p:nvPr/>
        </p:nvSpPr>
        <p:spPr bwMode="auto">
          <a:xfrm>
            <a:off x="5991411" y="2571471"/>
            <a:ext cx="1164101" cy="461665"/>
          </a:xfrm>
          <a:prstGeom prst="rect">
            <a:avLst/>
          </a:prstGeom>
          <a:noFill/>
          <a:ln w="9525">
            <a:noFill/>
            <a:miter lim="800000"/>
            <a:headEnd/>
            <a:tailEnd/>
          </a:ln>
          <a:effectLst/>
        </p:spPr>
        <p:txBody>
          <a:bodyPr wrap="none">
            <a:spAutoFit/>
          </a:bodyPr>
          <a:lstStyle/>
          <a:p>
            <a:pPr eaLnBrk="0" hangingPunct="0"/>
            <a:r>
              <a:rPr lang="en-GB" sz="2400" dirty="0">
                <a:latin typeface="+mn-lt"/>
              </a:rPr>
              <a:t>= 108° </a:t>
            </a:r>
          </a:p>
        </p:txBody>
      </p:sp>
      <p:sp>
        <p:nvSpPr>
          <p:cNvPr id="57" name="Rectangle 16">
            <a:extLst>
              <a:ext uri="{FF2B5EF4-FFF2-40B4-BE49-F238E27FC236}">
                <a16:creationId xmlns:a16="http://schemas.microsoft.com/office/drawing/2014/main" id="{3F1C48C1-3A19-4B05-A44B-3C6571CE82EB}"/>
              </a:ext>
            </a:extLst>
          </p:cNvPr>
          <p:cNvSpPr>
            <a:spLocks noChangeArrowheads="1"/>
          </p:cNvSpPr>
          <p:nvPr/>
        </p:nvSpPr>
        <p:spPr bwMode="auto">
          <a:xfrm>
            <a:off x="7003352" y="2578263"/>
            <a:ext cx="2079415" cy="369332"/>
          </a:xfrm>
          <a:prstGeom prst="rect">
            <a:avLst/>
          </a:prstGeom>
          <a:noFill/>
          <a:ln w="9525">
            <a:noFill/>
            <a:miter lim="800000"/>
            <a:headEnd/>
            <a:tailEnd/>
          </a:ln>
          <a:effectLst/>
        </p:spPr>
        <p:txBody>
          <a:bodyPr wrap="none">
            <a:spAutoFit/>
          </a:bodyPr>
          <a:lstStyle/>
          <a:p>
            <a:pPr eaLnBrk="0" hangingPunct="0"/>
            <a:r>
              <a:rPr lang="en-GB" sz="1800" dirty="0">
                <a:solidFill>
                  <a:srgbClr val="FF6600"/>
                </a:solidFill>
                <a:latin typeface="+mn-lt"/>
              </a:rPr>
              <a:t>co-interior angles</a:t>
            </a:r>
          </a:p>
        </p:txBody>
      </p:sp>
      <mc:AlternateContent xmlns:mc="http://schemas.openxmlformats.org/markup-compatibility/2006" xmlns:a14="http://schemas.microsoft.com/office/drawing/2010/main">
        <mc:Choice Requires="a14">
          <p:sp>
            <p:nvSpPr>
              <p:cNvPr id="58" name="Text Box 3">
                <a:extLst>
                  <a:ext uri="{FF2B5EF4-FFF2-40B4-BE49-F238E27FC236}">
                    <a16:creationId xmlns:a16="http://schemas.microsoft.com/office/drawing/2014/main" id="{B732F2ED-87F3-47D5-881B-4B542EF0F055}"/>
                  </a:ext>
                </a:extLst>
              </p:cNvPr>
              <p:cNvSpPr txBox="1">
                <a:spLocks noChangeArrowheads="1"/>
              </p:cNvSpPr>
              <p:nvPr/>
            </p:nvSpPr>
            <p:spPr bwMode="auto">
              <a:xfrm>
                <a:off x="162561" y="2941422"/>
                <a:ext cx="3544150" cy="474169"/>
              </a:xfrm>
              <a:prstGeom prst="rect">
                <a:avLst/>
              </a:prstGeom>
              <a:noFill/>
              <a:ln w="9525">
                <a:noFill/>
                <a:miter lim="800000"/>
                <a:headEnd/>
                <a:tailEnd/>
              </a:ln>
              <a:effectLst/>
            </p:spPr>
            <p:txBody>
              <a:bodyPr wrap="square">
                <a:spAutoFit/>
              </a:bodyPr>
              <a:lstStyle/>
              <a:p>
                <a:r>
                  <a:rPr lang="en-GB" sz="2400" dirty="0">
                    <a:latin typeface="+mn-lt"/>
                  </a:rPr>
                  <a:t>To find the angle </a:t>
                </a:r>
                <a14:m>
                  <m:oMath xmlns:m="http://schemas.openxmlformats.org/officeDocument/2006/math">
                    <m:r>
                      <a:rPr lang="en-US" sz="2400" b="0" i="1" smtClean="0">
                        <a:latin typeface="Cambria Math" panose="02040503050406030204" pitchFamily="18" charset="0"/>
                      </a:rPr>
                      <m:t>𝑆</m:t>
                    </m:r>
                    <m:acc>
                      <m:accPr>
                        <m:chr m:val="̂"/>
                        <m:ctrlPr>
                          <a:rPr lang="en-US" sz="2400" b="0" i="1" smtClean="0">
                            <a:latin typeface="Cambria Math" panose="02040503050406030204" pitchFamily="18" charset="0"/>
                          </a:rPr>
                        </m:ctrlPr>
                      </m:accPr>
                      <m:e>
                        <m:r>
                          <a:rPr lang="en-US" sz="2400" b="0" i="1" smtClean="0">
                            <a:latin typeface="Cambria Math" panose="02040503050406030204" pitchFamily="18" charset="0"/>
                          </a:rPr>
                          <m:t>𝐴</m:t>
                        </m:r>
                      </m:e>
                    </m:acc>
                    <m:r>
                      <a:rPr lang="en-US" sz="2400" b="0" i="1" smtClean="0">
                        <a:latin typeface="Cambria Math" panose="02040503050406030204" pitchFamily="18" charset="0"/>
                      </a:rPr>
                      <m:t>𝐹</m:t>
                    </m:r>
                  </m:oMath>
                </a14:m>
                <a:endParaRPr lang="en-GB" sz="2400" dirty="0">
                  <a:latin typeface="+mn-lt"/>
                </a:endParaRPr>
              </a:p>
            </p:txBody>
          </p:sp>
        </mc:Choice>
        <mc:Fallback xmlns="">
          <p:sp>
            <p:nvSpPr>
              <p:cNvPr id="58" name="Text Box 3">
                <a:extLst>
                  <a:ext uri="{FF2B5EF4-FFF2-40B4-BE49-F238E27FC236}">
                    <a16:creationId xmlns:a16="http://schemas.microsoft.com/office/drawing/2014/main" id="{B732F2ED-87F3-47D5-881B-4B542EF0F055}"/>
                  </a:ext>
                </a:extLst>
              </p:cNvPr>
              <p:cNvSpPr txBox="1">
                <a:spLocks noRot="1" noChangeAspect="1" noMove="1" noResize="1" noEditPoints="1" noAdjustHandles="1" noChangeArrowheads="1" noChangeShapeType="1" noTextEdit="1"/>
              </p:cNvSpPr>
              <p:nvPr/>
            </p:nvSpPr>
            <p:spPr bwMode="auto">
              <a:xfrm>
                <a:off x="162561" y="2941422"/>
                <a:ext cx="3544150" cy="474169"/>
              </a:xfrm>
              <a:prstGeom prst="rect">
                <a:avLst/>
              </a:prstGeom>
              <a:blipFill>
                <a:blip r:embed="rId5"/>
                <a:stretch>
                  <a:fillRect l="-2754" t="-9091" b="-31169"/>
                </a:stretch>
              </a:blipFill>
              <a:ln w="9525">
                <a:noFill/>
                <a:miter lim="800000"/>
                <a:headEnd/>
                <a:tailEnd/>
              </a:ln>
              <a:effectLst/>
            </p:spPr>
            <p:txBody>
              <a:bodyPr/>
              <a:lstStyle/>
              <a:p>
                <a:r>
                  <a:rPr lang="en-GB">
                    <a:noFill/>
                  </a:rPr>
                  <a:t> </a:t>
                </a:r>
              </a:p>
            </p:txBody>
          </p:sp>
        </mc:Fallback>
      </mc:AlternateContent>
      <p:sp>
        <p:nvSpPr>
          <p:cNvPr id="59" name="Rectangle 16">
            <a:extLst>
              <a:ext uri="{FF2B5EF4-FFF2-40B4-BE49-F238E27FC236}">
                <a16:creationId xmlns:a16="http://schemas.microsoft.com/office/drawing/2014/main" id="{56FEBADB-2224-4BED-AB8A-4EBD935B47F8}"/>
              </a:ext>
            </a:extLst>
          </p:cNvPr>
          <p:cNvSpPr>
            <a:spLocks noChangeArrowheads="1"/>
          </p:cNvSpPr>
          <p:nvPr/>
        </p:nvSpPr>
        <p:spPr bwMode="auto">
          <a:xfrm>
            <a:off x="3385721" y="2962080"/>
            <a:ext cx="2775119" cy="461665"/>
          </a:xfrm>
          <a:prstGeom prst="rect">
            <a:avLst/>
          </a:prstGeom>
          <a:noFill/>
          <a:ln w="9525">
            <a:noFill/>
            <a:miter lim="800000"/>
            <a:headEnd/>
            <a:tailEnd/>
          </a:ln>
          <a:effectLst/>
        </p:spPr>
        <p:txBody>
          <a:bodyPr wrap="none">
            <a:spAutoFit/>
          </a:bodyPr>
          <a:lstStyle/>
          <a:p>
            <a:pPr eaLnBrk="0" hangingPunct="0"/>
            <a:r>
              <a:rPr lang="en-GB" sz="2400" dirty="0">
                <a:latin typeface="+mn-lt"/>
              </a:rPr>
              <a:t>360° </a:t>
            </a:r>
            <a:r>
              <a:rPr lang="en-GB" dirty="0">
                <a:latin typeface="+mn-lt"/>
              </a:rPr>
              <a:t>- 158° </a:t>
            </a:r>
            <a:r>
              <a:rPr lang="en-GB" sz="2400" dirty="0">
                <a:latin typeface="+mn-lt"/>
              </a:rPr>
              <a:t>- 108</a:t>
            </a:r>
            <a:r>
              <a:rPr lang="en-GB" dirty="0">
                <a:latin typeface="+mn-lt"/>
              </a:rPr>
              <a:t>°</a:t>
            </a:r>
            <a:endParaRPr lang="en-GB" sz="2400" dirty="0">
              <a:latin typeface="+mn-lt"/>
            </a:endParaRPr>
          </a:p>
        </p:txBody>
      </p:sp>
      <p:sp>
        <p:nvSpPr>
          <p:cNvPr id="60" name="Rectangle 16">
            <a:extLst>
              <a:ext uri="{FF2B5EF4-FFF2-40B4-BE49-F238E27FC236}">
                <a16:creationId xmlns:a16="http://schemas.microsoft.com/office/drawing/2014/main" id="{822BEB6D-63C0-42E6-939C-E90CF698B92E}"/>
              </a:ext>
            </a:extLst>
          </p:cNvPr>
          <p:cNvSpPr>
            <a:spLocks noChangeArrowheads="1"/>
          </p:cNvSpPr>
          <p:nvPr/>
        </p:nvSpPr>
        <p:spPr bwMode="auto">
          <a:xfrm>
            <a:off x="6025637" y="2947673"/>
            <a:ext cx="1026243" cy="461665"/>
          </a:xfrm>
          <a:prstGeom prst="rect">
            <a:avLst/>
          </a:prstGeom>
          <a:noFill/>
          <a:ln w="9525">
            <a:noFill/>
            <a:miter lim="800000"/>
            <a:headEnd/>
            <a:tailEnd/>
          </a:ln>
          <a:effectLst/>
        </p:spPr>
        <p:txBody>
          <a:bodyPr wrap="none">
            <a:spAutoFit/>
          </a:bodyPr>
          <a:lstStyle/>
          <a:p>
            <a:pPr eaLnBrk="0" hangingPunct="0"/>
            <a:r>
              <a:rPr lang="en-GB" sz="2400" dirty="0">
                <a:latin typeface="+mn-lt"/>
              </a:rPr>
              <a:t>= 94° </a:t>
            </a:r>
          </a:p>
        </p:txBody>
      </p:sp>
      <p:sp>
        <p:nvSpPr>
          <p:cNvPr id="61" name="Rectangle 16">
            <a:extLst>
              <a:ext uri="{FF2B5EF4-FFF2-40B4-BE49-F238E27FC236}">
                <a16:creationId xmlns:a16="http://schemas.microsoft.com/office/drawing/2014/main" id="{7248ADF2-B8BD-4D8C-8580-1B30D71FA9A7}"/>
              </a:ext>
            </a:extLst>
          </p:cNvPr>
          <p:cNvSpPr>
            <a:spLocks noChangeArrowheads="1"/>
          </p:cNvSpPr>
          <p:nvPr/>
        </p:nvSpPr>
        <p:spPr bwMode="auto">
          <a:xfrm>
            <a:off x="7041655" y="2941422"/>
            <a:ext cx="1988045" cy="369332"/>
          </a:xfrm>
          <a:prstGeom prst="rect">
            <a:avLst/>
          </a:prstGeom>
          <a:noFill/>
          <a:ln w="9525">
            <a:noFill/>
            <a:miter lim="800000"/>
            <a:headEnd/>
            <a:tailEnd/>
          </a:ln>
          <a:effectLst/>
        </p:spPr>
        <p:txBody>
          <a:bodyPr wrap="none">
            <a:spAutoFit/>
          </a:bodyPr>
          <a:lstStyle/>
          <a:p>
            <a:pPr eaLnBrk="0" hangingPunct="0"/>
            <a:r>
              <a:rPr lang="en-GB" sz="1800" dirty="0">
                <a:solidFill>
                  <a:srgbClr val="FF6600"/>
                </a:solidFill>
                <a:latin typeface="+mn-lt"/>
              </a:rPr>
              <a:t>angles at a point</a:t>
            </a:r>
          </a:p>
        </p:txBody>
      </p:sp>
      <p:sp>
        <p:nvSpPr>
          <p:cNvPr id="62" name="Text Box 14">
            <a:extLst>
              <a:ext uri="{FF2B5EF4-FFF2-40B4-BE49-F238E27FC236}">
                <a16:creationId xmlns:a16="http://schemas.microsoft.com/office/drawing/2014/main" id="{C994C611-5060-4EF5-8F5B-87EDA2EBFAE0}"/>
              </a:ext>
            </a:extLst>
          </p:cNvPr>
          <p:cNvSpPr txBox="1">
            <a:spLocks noChangeArrowheads="1"/>
          </p:cNvSpPr>
          <p:nvPr/>
        </p:nvSpPr>
        <p:spPr bwMode="auto">
          <a:xfrm>
            <a:off x="1175354" y="4412435"/>
            <a:ext cx="269626" cy="461665"/>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f</a:t>
            </a:r>
          </a:p>
        </p:txBody>
      </p:sp>
    </p:spTree>
    <p:extLst>
      <p:ext uri="{BB962C8B-B14F-4D97-AF65-F5344CB8AC3E}">
        <p14:creationId xmlns:p14="http://schemas.microsoft.com/office/powerpoint/2010/main" val="679596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35"/>
                                        </p:tgtEl>
                                        <p:attrNameLst>
                                          <p:attrName>style.visibility</p:attrName>
                                        </p:attrNameLst>
                                      </p:cBhvr>
                                      <p:to>
                                        <p:strVal val="visible"/>
                                      </p:to>
                                    </p:set>
                                    <p:animEffect transition="in" filter="wipe(down)">
                                      <p:cBhvr>
                                        <p:cTn id="21" dur="500"/>
                                        <p:tgtEl>
                                          <p:spTgt spid="35"/>
                                        </p:tgtEl>
                                      </p:cBhvr>
                                    </p:animEffect>
                                  </p:childTnLst>
                                </p:cTn>
                              </p:par>
                              <p:par>
                                <p:cTn id="22" presetID="1" presetClass="entr" presetSubtype="0" fill="hold" grpId="0" nodeType="withEffect">
                                  <p:stCondLst>
                                    <p:cond delay="0"/>
                                  </p:stCondLst>
                                  <p:childTnLst>
                                    <p:set>
                                      <p:cBhvr>
                                        <p:cTn id="23" dur="1" fill="hold">
                                          <p:stCondLst>
                                            <p:cond delay="0"/>
                                          </p:stCondLst>
                                        </p:cTn>
                                        <p:tgtEl>
                                          <p:spTgt spid="36"/>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9"/>
                                        </p:tgtEl>
                                        <p:attrNameLst>
                                          <p:attrName>style.visibility</p:attrName>
                                        </p:attrNameLst>
                                      </p:cBhvr>
                                      <p:to>
                                        <p:strVal val="visible"/>
                                      </p:to>
                                    </p:set>
                                    <p:animEffect transition="in" filter="wipe(left)">
                                      <p:cBhvr>
                                        <p:cTn id="28" dur="500"/>
                                        <p:tgtEl>
                                          <p:spTgt spid="39"/>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wipe(down)">
                                      <p:cBhvr>
                                        <p:cTn id="37" dur="500"/>
                                        <p:tgtEl>
                                          <p:spTgt spid="26"/>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42"/>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8"/>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50"/>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52"/>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nodeType="clickEffect">
                                  <p:stCondLst>
                                    <p:cond delay="0"/>
                                  </p:stCondLst>
                                  <p:childTnLst>
                                    <p:set>
                                      <p:cBhvr>
                                        <p:cTn id="55" dur="1" fill="hold">
                                          <p:stCondLst>
                                            <p:cond delay="0"/>
                                          </p:stCondLst>
                                        </p:cTn>
                                        <p:tgtEl>
                                          <p:spTgt spid="44"/>
                                        </p:tgtEl>
                                        <p:attrNameLst>
                                          <p:attrName>style.visibility</p:attrName>
                                        </p:attrNameLst>
                                      </p:cBhvr>
                                      <p:to>
                                        <p:strVal val="visible"/>
                                      </p:to>
                                    </p:set>
                                    <p:animEffect transition="in" filter="wipe(down)">
                                      <p:cBhvr>
                                        <p:cTn id="56" dur="500"/>
                                        <p:tgtEl>
                                          <p:spTgt spid="44"/>
                                        </p:tgtEl>
                                      </p:cBhvr>
                                    </p:animEffect>
                                  </p:childTnLst>
                                </p:cTn>
                              </p:par>
                              <p:par>
                                <p:cTn id="57" presetID="1" presetClass="entr" presetSubtype="0" fill="hold" grpId="0" nodeType="withEffect">
                                  <p:stCondLst>
                                    <p:cond delay="0"/>
                                  </p:stCondLst>
                                  <p:childTnLst>
                                    <p:set>
                                      <p:cBhvr>
                                        <p:cTn id="58" dur="1" fill="hold">
                                          <p:stCondLst>
                                            <p:cond delay="0"/>
                                          </p:stCondLst>
                                        </p:cTn>
                                        <p:tgtEl>
                                          <p:spTgt spid="4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22" presetClass="entr" presetSubtype="1" fill="hold" grpId="0" nodeType="clickEffect">
                                  <p:stCondLst>
                                    <p:cond delay="0"/>
                                  </p:stCondLst>
                                  <p:childTnLst>
                                    <p:set>
                                      <p:cBhvr>
                                        <p:cTn id="62" dur="1" fill="hold">
                                          <p:stCondLst>
                                            <p:cond delay="0"/>
                                          </p:stCondLst>
                                        </p:cTn>
                                        <p:tgtEl>
                                          <p:spTgt spid="47"/>
                                        </p:tgtEl>
                                        <p:attrNameLst>
                                          <p:attrName>style.visibility</p:attrName>
                                        </p:attrNameLst>
                                      </p:cBhvr>
                                      <p:to>
                                        <p:strVal val="visible"/>
                                      </p:to>
                                    </p:set>
                                    <p:animEffect transition="in" filter="wipe(up)">
                                      <p:cBhvr>
                                        <p:cTn id="63" dur="500"/>
                                        <p:tgtEl>
                                          <p:spTgt spid="47"/>
                                        </p:tgtEl>
                                      </p:cBhvr>
                                    </p:animEffec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45"/>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22" presetClass="entr" presetSubtype="1" fill="hold" nodeType="click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wipe(up)">
                                      <p:cBhvr>
                                        <p:cTn id="72" dur="500"/>
                                        <p:tgtEl>
                                          <p:spTgt spid="24"/>
                                        </p:tgtEl>
                                      </p:cBhvr>
                                    </p:animEffec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1"/>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0"/>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4"/>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childTnLst>
                                    <p:set>
                                      <p:cBhvr>
                                        <p:cTn id="86" dur="1" fill="hold">
                                          <p:stCondLst>
                                            <p:cond delay="0"/>
                                          </p:stCondLst>
                                        </p:cTn>
                                        <p:tgtEl>
                                          <p:spTgt spid="25"/>
                                        </p:tgtEl>
                                        <p:attrNameLst>
                                          <p:attrName>style.visibility</p:attrName>
                                        </p:attrNameLst>
                                      </p:cBhvr>
                                      <p:to>
                                        <p:strVal val="visible"/>
                                      </p:to>
                                    </p:set>
                                    <p:animEffect transition="in" filter="wipe(left)">
                                      <p:cBhvr>
                                        <p:cTn id="87" dur="500"/>
                                        <p:tgtEl>
                                          <p:spTgt spid="25"/>
                                        </p:tgtEl>
                                      </p:cBhvr>
                                    </p:animEffec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11"/>
                                        </p:tgtEl>
                                        <p:attrNameLst>
                                          <p:attrName>style.visibility</p:attrName>
                                        </p:attrNameLst>
                                      </p:cBhvr>
                                      <p:to>
                                        <p:strVal val="visible"/>
                                      </p:to>
                                    </p:set>
                                  </p:childTnLst>
                                </p:cTn>
                              </p:par>
                            </p:childTnLst>
                          </p:cTn>
                        </p:par>
                      </p:childTnLst>
                    </p:cTn>
                  </p:par>
                  <p:par>
                    <p:cTn id="92" fill="hold">
                      <p:stCondLst>
                        <p:cond delay="indefinite"/>
                      </p:stCondLst>
                      <p:childTnLst>
                        <p:par>
                          <p:cTn id="93" fill="hold">
                            <p:stCondLst>
                              <p:cond delay="0"/>
                            </p:stCondLst>
                            <p:childTnLst>
                              <p:par>
                                <p:cTn id="94" presetID="1" presetClass="entr" presetSubtype="0" fill="hold" grpId="0" nodeType="clickEffect">
                                  <p:stCondLst>
                                    <p:cond delay="0"/>
                                  </p:stCondLst>
                                  <p:childTnLst>
                                    <p:set>
                                      <p:cBhvr>
                                        <p:cTn id="95" dur="1" fill="hold">
                                          <p:stCondLst>
                                            <p:cond delay="0"/>
                                          </p:stCondLst>
                                        </p:cTn>
                                        <p:tgtEl>
                                          <p:spTgt spid="54"/>
                                        </p:tgtEl>
                                        <p:attrNameLst>
                                          <p:attrName>style.visibility</p:attrName>
                                        </p:attrNameLst>
                                      </p:cBhvr>
                                      <p:to>
                                        <p:strVal val="visible"/>
                                      </p:to>
                                    </p:set>
                                  </p:childTnLst>
                                </p:cTn>
                              </p:par>
                            </p:childTnLst>
                          </p:cTn>
                        </p:par>
                      </p:childTnLst>
                    </p:cTn>
                  </p:par>
                  <p:par>
                    <p:cTn id="96" fill="hold">
                      <p:stCondLst>
                        <p:cond delay="indefinite"/>
                      </p:stCondLst>
                      <p:childTnLst>
                        <p:par>
                          <p:cTn id="97" fill="hold">
                            <p:stCondLst>
                              <p:cond delay="0"/>
                            </p:stCondLst>
                            <p:childTnLst>
                              <p:par>
                                <p:cTn id="98" presetID="1" presetClass="entr" presetSubtype="0" fill="hold" grpId="0" nodeType="clickEffect">
                                  <p:stCondLst>
                                    <p:cond delay="0"/>
                                  </p:stCondLst>
                                  <p:childTnLst>
                                    <p:set>
                                      <p:cBhvr>
                                        <p:cTn id="99" dur="1" fill="hold">
                                          <p:stCondLst>
                                            <p:cond delay="0"/>
                                          </p:stCondLst>
                                        </p:cTn>
                                        <p:tgtEl>
                                          <p:spTgt spid="37"/>
                                        </p:tgtEl>
                                        <p:attrNameLst>
                                          <p:attrName>style.visibility</p:attrName>
                                        </p:attrNameLst>
                                      </p:cBhvr>
                                      <p:to>
                                        <p:strVal val="visible"/>
                                      </p:to>
                                    </p:set>
                                  </p:childTnLst>
                                </p:cTn>
                              </p:par>
                            </p:childTnLst>
                          </p:cTn>
                        </p:par>
                      </p:childTnLst>
                    </p:cTn>
                  </p:par>
                  <p:par>
                    <p:cTn id="100" fill="hold">
                      <p:stCondLst>
                        <p:cond delay="indefinite"/>
                      </p:stCondLst>
                      <p:childTnLst>
                        <p:par>
                          <p:cTn id="101" fill="hold">
                            <p:stCondLst>
                              <p:cond delay="0"/>
                            </p:stCondLst>
                            <p:childTnLst>
                              <p:par>
                                <p:cTn id="102" presetID="1" presetClass="entr" presetSubtype="0" fill="hold" grpId="0" nodeType="clickEffect">
                                  <p:stCondLst>
                                    <p:cond delay="0"/>
                                  </p:stCondLst>
                                  <p:childTnLst>
                                    <p:set>
                                      <p:cBhvr>
                                        <p:cTn id="103" dur="1" fill="hold">
                                          <p:stCondLst>
                                            <p:cond delay="0"/>
                                          </p:stCondLst>
                                        </p:cTn>
                                        <p:tgtEl>
                                          <p:spTgt spid="55"/>
                                        </p:tgtEl>
                                        <p:attrNameLst>
                                          <p:attrName>style.visibility</p:attrName>
                                        </p:attrNameLst>
                                      </p:cBhvr>
                                      <p:to>
                                        <p:strVal val="visible"/>
                                      </p:to>
                                    </p:set>
                                  </p:childTnLst>
                                </p:cTn>
                              </p:par>
                            </p:childTnLst>
                          </p:cTn>
                        </p:par>
                      </p:childTnLst>
                    </p:cTn>
                  </p:par>
                  <p:par>
                    <p:cTn id="104" fill="hold">
                      <p:stCondLst>
                        <p:cond delay="indefinite"/>
                      </p:stCondLst>
                      <p:childTnLst>
                        <p:par>
                          <p:cTn id="105" fill="hold">
                            <p:stCondLst>
                              <p:cond delay="0"/>
                            </p:stCondLst>
                            <p:childTnLst>
                              <p:par>
                                <p:cTn id="106" presetID="1" presetClass="entr" presetSubtype="0" fill="hold" grpId="0" nodeType="clickEffect">
                                  <p:stCondLst>
                                    <p:cond delay="0"/>
                                  </p:stCondLst>
                                  <p:childTnLst>
                                    <p:set>
                                      <p:cBhvr>
                                        <p:cTn id="107" dur="1" fill="hold">
                                          <p:stCondLst>
                                            <p:cond delay="0"/>
                                          </p:stCondLst>
                                        </p:cTn>
                                        <p:tgtEl>
                                          <p:spTgt spid="56"/>
                                        </p:tgtEl>
                                        <p:attrNameLst>
                                          <p:attrName>style.visibility</p:attrName>
                                        </p:attrNameLst>
                                      </p:cBhvr>
                                      <p:to>
                                        <p:strVal val="visible"/>
                                      </p:to>
                                    </p:set>
                                  </p:childTnLst>
                                </p:cTn>
                              </p:par>
                            </p:childTnLst>
                          </p:cTn>
                        </p:par>
                      </p:childTnLst>
                    </p:cTn>
                  </p:par>
                  <p:par>
                    <p:cTn id="108" fill="hold">
                      <p:stCondLst>
                        <p:cond delay="indefinite"/>
                      </p:stCondLst>
                      <p:childTnLst>
                        <p:par>
                          <p:cTn id="109" fill="hold">
                            <p:stCondLst>
                              <p:cond delay="0"/>
                            </p:stCondLst>
                            <p:childTnLst>
                              <p:par>
                                <p:cTn id="110" presetID="1" presetClass="entr" presetSubtype="0" fill="hold" grpId="0" nodeType="clickEffect">
                                  <p:stCondLst>
                                    <p:cond delay="0"/>
                                  </p:stCondLst>
                                  <p:childTnLst>
                                    <p:set>
                                      <p:cBhvr>
                                        <p:cTn id="111" dur="1" fill="hold">
                                          <p:stCondLst>
                                            <p:cond delay="0"/>
                                          </p:stCondLst>
                                        </p:cTn>
                                        <p:tgtEl>
                                          <p:spTgt spid="57"/>
                                        </p:tgtEl>
                                        <p:attrNameLst>
                                          <p:attrName>style.visibility</p:attrName>
                                        </p:attrNameLst>
                                      </p:cBhvr>
                                      <p:to>
                                        <p:strVal val="visible"/>
                                      </p:to>
                                    </p:set>
                                  </p:childTnLst>
                                </p:cTn>
                              </p:par>
                            </p:childTnLst>
                          </p:cTn>
                        </p:par>
                      </p:childTnLst>
                    </p:cTn>
                  </p:par>
                  <p:par>
                    <p:cTn id="112" fill="hold">
                      <p:stCondLst>
                        <p:cond delay="indefinite"/>
                      </p:stCondLst>
                      <p:childTnLst>
                        <p:par>
                          <p:cTn id="113" fill="hold">
                            <p:stCondLst>
                              <p:cond delay="0"/>
                            </p:stCondLst>
                            <p:childTnLst>
                              <p:par>
                                <p:cTn id="114" presetID="1" presetClass="entr" presetSubtype="0" fill="hold" grpId="0" nodeType="clickEffect">
                                  <p:stCondLst>
                                    <p:cond delay="0"/>
                                  </p:stCondLst>
                                  <p:childTnLst>
                                    <p:set>
                                      <p:cBhvr>
                                        <p:cTn id="115" dur="1" fill="hold">
                                          <p:stCondLst>
                                            <p:cond delay="0"/>
                                          </p:stCondLst>
                                        </p:cTn>
                                        <p:tgtEl>
                                          <p:spTgt spid="15"/>
                                        </p:tgtEl>
                                        <p:attrNameLst>
                                          <p:attrName>style.visibility</p:attrName>
                                        </p:attrNameLst>
                                      </p:cBhvr>
                                      <p:to>
                                        <p:strVal val="visible"/>
                                      </p:to>
                                    </p:set>
                                  </p:childTnLst>
                                </p:cTn>
                              </p:par>
                            </p:childTnLst>
                          </p:cTn>
                        </p:par>
                      </p:childTnLst>
                    </p:cTn>
                  </p:par>
                  <p:par>
                    <p:cTn id="116" fill="hold">
                      <p:stCondLst>
                        <p:cond delay="indefinite"/>
                      </p:stCondLst>
                      <p:childTnLst>
                        <p:par>
                          <p:cTn id="117" fill="hold">
                            <p:stCondLst>
                              <p:cond delay="0"/>
                            </p:stCondLst>
                            <p:childTnLst>
                              <p:par>
                                <p:cTn id="118" presetID="1" presetClass="entr" presetSubtype="0" fill="hold" grpId="0" nodeType="clickEffect">
                                  <p:stCondLst>
                                    <p:cond delay="0"/>
                                  </p:stCondLst>
                                  <p:childTnLst>
                                    <p:set>
                                      <p:cBhvr>
                                        <p:cTn id="119" dur="1" fill="hold">
                                          <p:stCondLst>
                                            <p:cond delay="0"/>
                                          </p:stCondLst>
                                        </p:cTn>
                                        <p:tgtEl>
                                          <p:spTgt spid="58"/>
                                        </p:tgtEl>
                                        <p:attrNameLst>
                                          <p:attrName>style.visibility</p:attrName>
                                        </p:attrNameLst>
                                      </p:cBhvr>
                                      <p:to>
                                        <p:strVal val="visible"/>
                                      </p:to>
                                    </p:set>
                                  </p:childTnLst>
                                </p:cTn>
                              </p:par>
                            </p:childTnLst>
                          </p:cTn>
                        </p:par>
                      </p:childTnLst>
                    </p:cTn>
                  </p:par>
                  <p:par>
                    <p:cTn id="120" fill="hold">
                      <p:stCondLst>
                        <p:cond delay="indefinite"/>
                      </p:stCondLst>
                      <p:childTnLst>
                        <p:par>
                          <p:cTn id="121" fill="hold">
                            <p:stCondLst>
                              <p:cond delay="0"/>
                            </p:stCondLst>
                            <p:childTnLst>
                              <p:par>
                                <p:cTn id="122" presetID="1" presetClass="entr" presetSubtype="0" fill="hold" grpId="0" nodeType="clickEffect">
                                  <p:stCondLst>
                                    <p:cond delay="0"/>
                                  </p:stCondLst>
                                  <p:childTnLst>
                                    <p:set>
                                      <p:cBhvr>
                                        <p:cTn id="123" dur="1" fill="hold">
                                          <p:stCondLst>
                                            <p:cond delay="0"/>
                                          </p:stCondLst>
                                        </p:cTn>
                                        <p:tgtEl>
                                          <p:spTgt spid="53"/>
                                        </p:tgtEl>
                                        <p:attrNameLst>
                                          <p:attrName>style.visibility</p:attrName>
                                        </p:attrNameLst>
                                      </p:cBhvr>
                                      <p:to>
                                        <p:strVal val="visible"/>
                                      </p:to>
                                    </p:set>
                                  </p:childTnLst>
                                </p:cTn>
                              </p:par>
                            </p:childTnLst>
                          </p:cTn>
                        </p:par>
                      </p:childTnLst>
                    </p:cTn>
                  </p:par>
                  <p:par>
                    <p:cTn id="124" fill="hold">
                      <p:stCondLst>
                        <p:cond delay="indefinite"/>
                      </p:stCondLst>
                      <p:childTnLst>
                        <p:par>
                          <p:cTn id="125" fill="hold">
                            <p:stCondLst>
                              <p:cond delay="0"/>
                            </p:stCondLst>
                            <p:childTnLst>
                              <p:par>
                                <p:cTn id="126" presetID="1" presetClass="entr" presetSubtype="0" fill="hold" grpId="0" nodeType="clickEffect">
                                  <p:stCondLst>
                                    <p:cond delay="0"/>
                                  </p:stCondLst>
                                  <p:childTnLst>
                                    <p:set>
                                      <p:cBhvr>
                                        <p:cTn id="127" dur="1" fill="hold">
                                          <p:stCondLst>
                                            <p:cond delay="0"/>
                                          </p:stCondLst>
                                        </p:cTn>
                                        <p:tgtEl>
                                          <p:spTgt spid="59"/>
                                        </p:tgtEl>
                                        <p:attrNameLst>
                                          <p:attrName>style.visibility</p:attrName>
                                        </p:attrNameLst>
                                      </p:cBhvr>
                                      <p:to>
                                        <p:strVal val="visible"/>
                                      </p:to>
                                    </p:set>
                                  </p:childTnLst>
                                </p:cTn>
                              </p:par>
                            </p:childTnLst>
                          </p:cTn>
                        </p:par>
                      </p:childTnLst>
                    </p:cTn>
                  </p:par>
                  <p:par>
                    <p:cTn id="128" fill="hold">
                      <p:stCondLst>
                        <p:cond delay="indefinite"/>
                      </p:stCondLst>
                      <p:childTnLst>
                        <p:par>
                          <p:cTn id="129" fill="hold">
                            <p:stCondLst>
                              <p:cond delay="0"/>
                            </p:stCondLst>
                            <p:childTnLst>
                              <p:par>
                                <p:cTn id="130" presetID="1" presetClass="entr" presetSubtype="0" fill="hold" grpId="0" nodeType="clickEffect">
                                  <p:stCondLst>
                                    <p:cond delay="0"/>
                                  </p:stCondLst>
                                  <p:childTnLst>
                                    <p:set>
                                      <p:cBhvr>
                                        <p:cTn id="131" dur="1" fill="hold">
                                          <p:stCondLst>
                                            <p:cond delay="0"/>
                                          </p:stCondLst>
                                        </p:cTn>
                                        <p:tgtEl>
                                          <p:spTgt spid="60"/>
                                        </p:tgtEl>
                                        <p:attrNameLst>
                                          <p:attrName>style.visibility</p:attrName>
                                        </p:attrNameLst>
                                      </p:cBhvr>
                                      <p:to>
                                        <p:strVal val="visible"/>
                                      </p:to>
                                    </p:set>
                                  </p:childTnLst>
                                </p:cTn>
                              </p:par>
                            </p:childTnLst>
                          </p:cTn>
                        </p:par>
                      </p:childTnLst>
                    </p:cTn>
                  </p:par>
                  <p:par>
                    <p:cTn id="132" fill="hold">
                      <p:stCondLst>
                        <p:cond delay="indefinite"/>
                      </p:stCondLst>
                      <p:childTnLst>
                        <p:par>
                          <p:cTn id="133" fill="hold">
                            <p:stCondLst>
                              <p:cond delay="0"/>
                            </p:stCondLst>
                            <p:childTnLst>
                              <p:par>
                                <p:cTn id="134" presetID="1" presetClass="entr" presetSubtype="0" fill="hold" grpId="0" nodeType="clickEffect">
                                  <p:stCondLst>
                                    <p:cond delay="0"/>
                                  </p:stCondLst>
                                  <p:childTnLst>
                                    <p:set>
                                      <p:cBhvr>
                                        <p:cTn id="135" dur="1" fill="hold">
                                          <p:stCondLst>
                                            <p:cond delay="0"/>
                                          </p:stCondLst>
                                        </p:cTn>
                                        <p:tgtEl>
                                          <p:spTgt spid="61"/>
                                        </p:tgtEl>
                                        <p:attrNameLst>
                                          <p:attrName>style.visibility</p:attrName>
                                        </p:attrNameLst>
                                      </p:cBhvr>
                                      <p:to>
                                        <p:strVal val="visible"/>
                                      </p:to>
                                    </p:set>
                                  </p:childTnLst>
                                </p:cTn>
                              </p:par>
                            </p:childTnLst>
                          </p:cTn>
                        </p:par>
                      </p:childTnLst>
                    </p:cTn>
                  </p:par>
                  <p:par>
                    <p:cTn id="136" fill="hold">
                      <p:stCondLst>
                        <p:cond delay="indefinite"/>
                      </p:stCondLst>
                      <p:childTnLst>
                        <p:par>
                          <p:cTn id="137" fill="hold">
                            <p:stCondLst>
                              <p:cond delay="0"/>
                            </p:stCondLst>
                            <p:childTnLst>
                              <p:par>
                                <p:cTn id="138" presetID="1" presetClass="entr" presetSubtype="0" fill="hold" grpId="0" nodeType="clickEffect">
                                  <p:stCondLst>
                                    <p:cond delay="0"/>
                                  </p:stCondLst>
                                  <p:childTnLst>
                                    <p:set>
                                      <p:cBhvr>
                                        <p:cTn id="139" dur="1" fill="hold">
                                          <p:stCondLst>
                                            <p:cond delay="0"/>
                                          </p:stCondLst>
                                        </p:cTn>
                                        <p:tgtEl>
                                          <p:spTgt spid="51"/>
                                        </p:tgtEl>
                                        <p:attrNameLst>
                                          <p:attrName>style.visibility</p:attrName>
                                        </p:attrNameLst>
                                      </p:cBhvr>
                                      <p:to>
                                        <p:strVal val="visible"/>
                                      </p:to>
                                    </p:set>
                                  </p:childTnLst>
                                </p:cTn>
                              </p:par>
                            </p:childTnLst>
                          </p:cTn>
                        </p:par>
                      </p:childTnLst>
                    </p:cTn>
                  </p:par>
                  <p:par>
                    <p:cTn id="140" fill="hold">
                      <p:stCondLst>
                        <p:cond delay="indefinite"/>
                      </p:stCondLst>
                      <p:childTnLst>
                        <p:par>
                          <p:cTn id="141" fill="hold">
                            <p:stCondLst>
                              <p:cond delay="0"/>
                            </p:stCondLst>
                            <p:childTnLst>
                              <p:par>
                                <p:cTn id="142" presetID="1" presetClass="entr" presetSubtype="0" fill="hold" grpId="0" nodeType="clickEffect">
                                  <p:stCondLst>
                                    <p:cond delay="0"/>
                                  </p:stCondLst>
                                  <p:childTnLst>
                                    <p:set>
                                      <p:cBhvr>
                                        <p:cTn id="143" dur="1" fill="hold">
                                          <p:stCondLst>
                                            <p:cond delay="0"/>
                                          </p:stCondLst>
                                        </p:cTn>
                                        <p:tgtEl>
                                          <p:spTgt spid="31"/>
                                        </p:tgtEl>
                                        <p:attrNameLst>
                                          <p:attrName>style.visibility</p:attrName>
                                        </p:attrNameLst>
                                      </p:cBhvr>
                                      <p:to>
                                        <p:strVal val="visible"/>
                                      </p:to>
                                    </p:set>
                                  </p:childTnLst>
                                </p:cTn>
                              </p:par>
                            </p:childTnLst>
                          </p:cTn>
                        </p:par>
                      </p:childTnLst>
                    </p:cTn>
                  </p:par>
                  <p:par>
                    <p:cTn id="144" fill="hold">
                      <p:stCondLst>
                        <p:cond delay="indefinite"/>
                      </p:stCondLst>
                      <p:childTnLst>
                        <p:par>
                          <p:cTn id="145" fill="hold">
                            <p:stCondLst>
                              <p:cond delay="0"/>
                            </p:stCondLst>
                            <p:childTnLst>
                              <p:par>
                                <p:cTn id="146" presetID="1" presetClass="entr" presetSubtype="0" fill="hold" grpId="0" nodeType="clickEffect">
                                  <p:stCondLst>
                                    <p:cond delay="0"/>
                                  </p:stCondLst>
                                  <p:childTnLst>
                                    <p:set>
                                      <p:cBhvr>
                                        <p:cTn id="147" dur="1" fill="hold">
                                          <p:stCondLst>
                                            <p:cond delay="0"/>
                                          </p:stCondLst>
                                        </p:cTn>
                                        <p:tgtEl>
                                          <p:spTgt spid="62"/>
                                        </p:tgtEl>
                                        <p:attrNameLst>
                                          <p:attrName>style.visibility</p:attrName>
                                        </p:attrNameLst>
                                      </p:cBhvr>
                                      <p:to>
                                        <p:strVal val="visible"/>
                                      </p:to>
                                    </p:set>
                                  </p:childTnLst>
                                </p:cTn>
                              </p:par>
                            </p:childTnLst>
                          </p:cTn>
                        </p:par>
                      </p:childTnLst>
                    </p:cTn>
                  </p:par>
                  <p:par>
                    <p:cTn id="148" fill="hold">
                      <p:stCondLst>
                        <p:cond delay="indefinite"/>
                      </p:stCondLst>
                      <p:childTnLst>
                        <p:par>
                          <p:cTn id="149" fill="hold">
                            <p:stCondLst>
                              <p:cond delay="0"/>
                            </p:stCondLst>
                            <p:childTnLst>
                              <p:par>
                                <p:cTn id="150" presetID="1" presetClass="entr" presetSubtype="0" fill="hold" grpId="0" nodeType="clickEffect">
                                  <p:stCondLst>
                                    <p:cond delay="0"/>
                                  </p:stCondLst>
                                  <p:childTnLst>
                                    <p:set>
                                      <p:cBhvr>
                                        <p:cTn id="151" dur="1" fill="hold">
                                          <p:stCondLst>
                                            <p:cond delay="0"/>
                                          </p:stCondLst>
                                        </p:cTn>
                                        <p:tgtEl>
                                          <p:spTgt spid="27"/>
                                        </p:tgtEl>
                                        <p:attrNameLst>
                                          <p:attrName>style.visibility</p:attrName>
                                        </p:attrNameLst>
                                      </p:cBhvr>
                                      <p:to>
                                        <p:strVal val="visible"/>
                                      </p:to>
                                    </p:set>
                                  </p:childTnLst>
                                </p:cTn>
                              </p:par>
                            </p:childTnLst>
                          </p:cTn>
                        </p:par>
                      </p:childTnLst>
                    </p:cTn>
                  </p:par>
                  <p:par>
                    <p:cTn id="152" fill="hold">
                      <p:stCondLst>
                        <p:cond delay="indefinite"/>
                      </p:stCondLst>
                      <p:childTnLst>
                        <p:par>
                          <p:cTn id="153" fill="hold">
                            <p:stCondLst>
                              <p:cond delay="0"/>
                            </p:stCondLst>
                            <p:childTnLst>
                              <p:par>
                                <p:cTn id="154" presetID="1" presetClass="entr" presetSubtype="0" fill="hold" grpId="0" nodeType="clickEffect">
                                  <p:stCondLst>
                                    <p:cond delay="0"/>
                                  </p:stCondLst>
                                  <p:childTnLst>
                                    <p:set>
                                      <p:cBhvr>
                                        <p:cTn id="155" dur="1" fill="hold">
                                          <p:stCondLst>
                                            <p:cond delay="0"/>
                                          </p:stCondLst>
                                        </p:cTn>
                                        <p:tgtEl>
                                          <p:spTgt spid="18"/>
                                        </p:tgtEl>
                                        <p:attrNameLst>
                                          <p:attrName>style.visibility</p:attrName>
                                        </p:attrNameLst>
                                      </p:cBhvr>
                                      <p:to>
                                        <p:strVal val="visible"/>
                                      </p:to>
                                    </p:set>
                                  </p:childTnLst>
                                </p:cTn>
                              </p:par>
                            </p:childTnLst>
                          </p:cTn>
                        </p:par>
                      </p:childTnLst>
                    </p:cTn>
                  </p:par>
                  <p:par>
                    <p:cTn id="156" fill="hold">
                      <p:stCondLst>
                        <p:cond delay="indefinite"/>
                      </p:stCondLst>
                      <p:childTnLst>
                        <p:par>
                          <p:cTn id="157" fill="hold">
                            <p:stCondLst>
                              <p:cond delay="0"/>
                            </p:stCondLst>
                            <p:childTnLst>
                              <p:par>
                                <p:cTn id="158" presetID="1" presetClass="entr" presetSubtype="0" fill="hold" grpId="0" nodeType="clickEffect">
                                  <p:stCondLst>
                                    <p:cond delay="0"/>
                                  </p:stCondLst>
                                  <p:childTnLst>
                                    <p:set>
                                      <p:cBhvr>
                                        <p:cTn id="159" dur="1" fill="hold">
                                          <p:stCondLst>
                                            <p:cond delay="0"/>
                                          </p:stCondLst>
                                        </p:cTn>
                                        <p:tgtEl>
                                          <p:spTgt spid="19"/>
                                        </p:tgtEl>
                                        <p:attrNameLst>
                                          <p:attrName>style.visibility</p:attrName>
                                        </p:attrNameLst>
                                      </p:cBhvr>
                                      <p:to>
                                        <p:strVal val="visible"/>
                                      </p:to>
                                    </p:set>
                                  </p:childTnLst>
                                </p:cTn>
                              </p:par>
                            </p:childTnLst>
                          </p:cTn>
                        </p:par>
                      </p:childTnLst>
                    </p:cTn>
                  </p:par>
                  <p:par>
                    <p:cTn id="160" fill="hold">
                      <p:stCondLst>
                        <p:cond delay="indefinite"/>
                      </p:stCondLst>
                      <p:childTnLst>
                        <p:par>
                          <p:cTn id="161" fill="hold">
                            <p:stCondLst>
                              <p:cond delay="0"/>
                            </p:stCondLst>
                            <p:childTnLst>
                              <p:par>
                                <p:cTn id="162" presetID="1" presetClass="entr" presetSubtype="0" fill="hold" grpId="0" nodeType="clickEffect">
                                  <p:stCondLst>
                                    <p:cond delay="0"/>
                                  </p:stCondLst>
                                  <p:childTnLst>
                                    <p:set>
                                      <p:cBhvr>
                                        <p:cTn id="163"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4" grpId="0"/>
      <p:bldP spid="15" grpId="0"/>
      <p:bldP spid="18" grpId="0"/>
      <p:bldP spid="19" grpId="0"/>
      <p:bldP spid="20" grpId="0"/>
      <p:bldP spid="21" grpId="0" animBg="1"/>
      <p:bldP spid="23" grpId="0" animBg="1"/>
      <p:bldP spid="27" grpId="0" animBg="1"/>
      <p:bldP spid="31" grpId="0"/>
      <p:bldP spid="32" grpId="0"/>
      <p:bldP spid="33" grpId="0"/>
      <p:bldP spid="36" grpId="0"/>
      <p:bldP spid="37" grpId="0" animBg="1"/>
      <p:bldP spid="39" grpId="0" animBg="1"/>
      <p:bldP spid="40" grpId="0"/>
      <p:bldP spid="42" grpId="0" animBg="1"/>
      <p:bldP spid="43" grpId="0"/>
      <p:bldP spid="45" grpId="0"/>
      <p:bldP spid="47" grpId="0" animBg="1"/>
      <p:bldP spid="50" grpId="0"/>
      <p:bldP spid="51" grpId="0"/>
      <p:bldP spid="52" grpId="0"/>
      <p:bldP spid="53" grpId="0" animBg="1"/>
      <p:bldP spid="54" grpId="0"/>
      <p:bldP spid="55" grpId="0"/>
      <p:bldP spid="56" grpId="0"/>
      <p:bldP spid="57" grpId="0"/>
      <p:bldP spid="58" grpId="0"/>
      <p:bldP spid="59" grpId="0"/>
      <p:bldP spid="60" grpId="0"/>
      <p:bldP spid="61" grpId="0"/>
      <p:bldP spid="6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4"/>
          <p:cNvSpPr txBox="1">
            <a:spLocks noChangeArrowheads="1"/>
          </p:cNvSpPr>
          <p:nvPr/>
        </p:nvSpPr>
        <p:spPr bwMode="auto">
          <a:xfrm>
            <a:off x="698752" y="669308"/>
            <a:ext cx="7928105" cy="2308324"/>
          </a:xfrm>
          <a:prstGeom prst="rect">
            <a:avLst/>
          </a:prstGeom>
          <a:solidFill>
            <a:srgbClr val="FFFFCC"/>
          </a:solidFill>
          <a:ln w="28575">
            <a:solidFill>
              <a:schemeClr val="tx1"/>
            </a:solidFill>
            <a:miter lim="800000"/>
            <a:headEnd/>
            <a:tailEnd/>
          </a:ln>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GB" altLang="en-US" dirty="0">
                <a:latin typeface="+mn-lt"/>
              </a:rPr>
              <a:t>Two ships leave a dock at the same time. </a:t>
            </a:r>
            <a:r>
              <a:rPr lang="en-US" altLang="en-US" dirty="0">
                <a:latin typeface="+mn-lt"/>
              </a:rPr>
              <a:t>Ship A sails due north for 30 km before dropping anchor. Ship B sails on a bearing of 050</a:t>
            </a:r>
            <a:r>
              <a:rPr lang="en-GB" altLang="en-US" dirty="0">
                <a:latin typeface="+mn-lt"/>
              </a:rPr>
              <a:t>º for 65 km before dropping anchor.</a:t>
            </a:r>
          </a:p>
          <a:p>
            <a:r>
              <a:rPr lang="en-US" altLang="en-US" dirty="0">
                <a:latin typeface="+mn-lt"/>
              </a:rPr>
              <a:t>Find the distance between the ships when they are stationary, to the nearest </a:t>
            </a:r>
            <a:r>
              <a:rPr lang="en-GB" altLang="en-US" dirty="0">
                <a:latin typeface="+mn-lt"/>
              </a:rPr>
              <a:t>kilometre</a:t>
            </a:r>
          </a:p>
        </p:txBody>
      </p:sp>
      <p:grpSp>
        <p:nvGrpSpPr>
          <p:cNvPr id="7" name="Group 5"/>
          <p:cNvGrpSpPr>
            <a:grpSpLocks/>
          </p:cNvGrpSpPr>
          <p:nvPr/>
        </p:nvGrpSpPr>
        <p:grpSpPr bwMode="auto">
          <a:xfrm>
            <a:off x="352212" y="5452534"/>
            <a:ext cx="433388" cy="461963"/>
            <a:chOff x="1475" y="2491"/>
            <a:chExt cx="273" cy="291"/>
          </a:xfrm>
        </p:grpSpPr>
        <p:sp>
          <p:nvSpPr>
            <p:cNvPr id="8" name="Oval 6"/>
            <p:cNvSpPr>
              <a:spLocks noChangeArrowheads="1"/>
            </p:cNvSpPr>
            <p:nvPr/>
          </p:nvSpPr>
          <p:spPr bwMode="auto">
            <a:xfrm>
              <a:off x="1680" y="2514"/>
              <a:ext cx="68" cy="68"/>
            </a:xfrm>
            <a:prstGeom prst="ellipse">
              <a:avLst/>
            </a:prstGeom>
            <a:solidFill>
              <a:schemeClr val="tx1"/>
            </a:solidFill>
            <a:ln w="9525">
              <a:solidFill>
                <a:schemeClr val="tx1"/>
              </a:solidFill>
              <a:round/>
              <a:headEnd/>
              <a:tailEnd/>
            </a:ln>
          </p:spPr>
          <p:txBody>
            <a:bodyPr wrap="none" anchor="ct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endParaRPr lang="en-US" altLang="en-US"/>
            </a:p>
          </p:txBody>
        </p:sp>
        <p:sp>
          <p:nvSpPr>
            <p:cNvPr id="9" name="Text Box 7"/>
            <p:cNvSpPr txBox="1">
              <a:spLocks noChangeArrowheads="1"/>
            </p:cNvSpPr>
            <p:nvPr/>
          </p:nvSpPr>
          <p:spPr bwMode="auto">
            <a:xfrm>
              <a:off x="1475" y="2491"/>
              <a:ext cx="257"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GB" altLang="en-US" dirty="0"/>
                <a:t>D</a:t>
              </a:r>
            </a:p>
          </p:txBody>
        </p:sp>
      </p:grpSp>
      <p:sp>
        <p:nvSpPr>
          <p:cNvPr id="15" name="Text Box 14"/>
          <p:cNvSpPr txBox="1">
            <a:spLocks noChangeArrowheads="1"/>
          </p:cNvSpPr>
          <p:nvPr/>
        </p:nvSpPr>
        <p:spPr bwMode="auto">
          <a:xfrm>
            <a:off x="677650" y="4703114"/>
            <a:ext cx="6397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GB" altLang="en-US" dirty="0"/>
              <a:t>50º</a:t>
            </a:r>
          </a:p>
        </p:txBody>
      </p:sp>
      <p:sp>
        <p:nvSpPr>
          <p:cNvPr id="16" name="Text Box 17"/>
          <p:cNvSpPr txBox="1">
            <a:spLocks noChangeArrowheads="1"/>
          </p:cNvSpPr>
          <p:nvPr/>
        </p:nvSpPr>
        <p:spPr bwMode="auto">
          <a:xfrm>
            <a:off x="2057096" y="3409254"/>
            <a:ext cx="387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GB" altLang="en-US" dirty="0"/>
              <a:t>B</a:t>
            </a:r>
          </a:p>
        </p:txBody>
      </p:sp>
      <p:sp>
        <p:nvSpPr>
          <p:cNvPr id="17" name="Line 23"/>
          <p:cNvSpPr>
            <a:spLocks noChangeShapeType="1"/>
          </p:cNvSpPr>
          <p:nvPr/>
        </p:nvSpPr>
        <p:spPr bwMode="auto">
          <a:xfrm rot="6300000" flipH="1" flipV="1">
            <a:off x="1013393" y="3405251"/>
            <a:ext cx="835273" cy="1244474"/>
          </a:xfrm>
          <a:prstGeom prst="line">
            <a:avLst/>
          </a:prstGeom>
          <a:noFill/>
          <a:ln w="28575">
            <a:solidFill>
              <a:srgbClr val="FF66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8" name="Pie 17"/>
          <p:cNvSpPr/>
          <p:nvPr/>
        </p:nvSpPr>
        <p:spPr>
          <a:xfrm>
            <a:off x="337087" y="5092365"/>
            <a:ext cx="769629" cy="874559"/>
          </a:xfrm>
          <a:prstGeom prst="pie">
            <a:avLst>
              <a:gd name="adj1" fmla="val 16105794"/>
              <a:gd name="adj2" fmla="val 1848231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9" name="Rectangle 18"/>
          <p:cNvSpPr/>
          <p:nvPr/>
        </p:nvSpPr>
        <p:spPr>
          <a:xfrm>
            <a:off x="1304474" y="4559557"/>
            <a:ext cx="527709" cy="461665"/>
          </a:xfrm>
          <a:prstGeom prst="rect">
            <a:avLst/>
          </a:prstGeom>
        </p:spPr>
        <p:txBody>
          <a:bodyPr wrap="none">
            <a:spAutoFit/>
          </a:bodyPr>
          <a:lstStyle/>
          <a:p>
            <a:r>
              <a:rPr lang="en-GB" altLang="en-US" sz="2400" dirty="0">
                <a:solidFill>
                  <a:srgbClr val="010066"/>
                </a:solidFill>
                <a:latin typeface="Arial" panose="020B0604020202020204" pitchFamily="34" charset="0"/>
                <a:cs typeface="Arial" panose="020B0604020202020204" pitchFamily="34" charset="0"/>
              </a:rPr>
              <a:t>65</a:t>
            </a:r>
            <a:endParaRPr lang="en-GB" sz="2400" dirty="0">
              <a:solidFill>
                <a:srgbClr val="010066"/>
              </a:solidFill>
              <a:latin typeface="Arial" panose="020B0604020202020204" pitchFamily="34" charset="0"/>
              <a:cs typeface="Arial" panose="020B0604020202020204" pitchFamily="34" charset="0"/>
            </a:endParaRPr>
          </a:p>
        </p:txBody>
      </p:sp>
      <p:sp>
        <p:nvSpPr>
          <p:cNvPr id="20" name="Rectangle 19"/>
          <p:cNvSpPr/>
          <p:nvPr/>
        </p:nvSpPr>
        <p:spPr>
          <a:xfrm>
            <a:off x="232491" y="4766236"/>
            <a:ext cx="527709" cy="461665"/>
          </a:xfrm>
          <a:prstGeom prst="rect">
            <a:avLst/>
          </a:prstGeom>
        </p:spPr>
        <p:txBody>
          <a:bodyPr wrap="none">
            <a:spAutoFit/>
          </a:bodyPr>
          <a:lstStyle/>
          <a:p>
            <a:r>
              <a:rPr lang="en-GB" altLang="en-US" sz="2400" dirty="0">
                <a:solidFill>
                  <a:srgbClr val="010066"/>
                </a:solidFill>
                <a:latin typeface="Arial" panose="020B0604020202020204" pitchFamily="34" charset="0"/>
                <a:cs typeface="Arial" panose="020B0604020202020204" pitchFamily="34" charset="0"/>
              </a:rPr>
              <a:t>30</a:t>
            </a:r>
            <a:endParaRPr lang="en-GB" sz="2400" dirty="0">
              <a:solidFill>
                <a:srgbClr val="010066"/>
              </a:solidFill>
              <a:latin typeface="Arial" panose="020B0604020202020204" pitchFamily="34" charset="0"/>
              <a:cs typeface="Arial" panose="020B0604020202020204" pitchFamily="34" charset="0"/>
            </a:endParaRPr>
          </a:p>
        </p:txBody>
      </p:sp>
      <p:sp>
        <p:nvSpPr>
          <p:cNvPr id="25" name="Text Box 17"/>
          <p:cNvSpPr txBox="1">
            <a:spLocks noChangeArrowheads="1"/>
          </p:cNvSpPr>
          <p:nvPr/>
        </p:nvSpPr>
        <p:spPr bwMode="auto">
          <a:xfrm>
            <a:off x="395750" y="3895633"/>
            <a:ext cx="3898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GB" altLang="en-US" dirty="0"/>
              <a:t>A</a:t>
            </a:r>
          </a:p>
        </p:txBody>
      </p:sp>
      <p:sp>
        <p:nvSpPr>
          <p:cNvPr id="29" name="Text Box 24"/>
          <p:cNvSpPr txBox="1">
            <a:spLocks noChangeArrowheads="1"/>
          </p:cNvSpPr>
          <p:nvPr/>
        </p:nvSpPr>
        <p:spPr bwMode="auto">
          <a:xfrm>
            <a:off x="3237035" y="3003177"/>
            <a:ext cx="5754566"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GB" altLang="en-US" dirty="0">
                <a:latin typeface="+mn-lt"/>
              </a:rPr>
              <a:t>You need to find the length AB, the distance between the ships when they are stationary</a:t>
            </a:r>
          </a:p>
        </p:txBody>
      </p:sp>
      <p:sp>
        <p:nvSpPr>
          <p:cNvPr id="31" name="Text Box 24"/>
          <p:cNvSpPr txBox="1">
            <a:spLocks noChangeArrowheads="1"/>
          </p:cNvSpPr>
          <p:nvPr/>
        </p:nvSpPr>
        <p:spPr bwMode="auto">
          <a:xfrm>
            <a:off x="286088" y="2973167"/>
            <a:ext cx="28123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GB" altLang="en-US" dirty="0">
                <a:latin typeface="+mn-lt"/>
              </a:rPr>
              <a:t>Sketch a diagram</a:t>
            </a:r>
          </a:p>
        </p:txBody>
      </p:sp>
      <p:sp>
        <p:nvSpPr>
          <p:cNvPr id="41" name="Rectangle 2">
            <a:extLst>
              <a:ext uri="{FF2B5EF4-FFF2-40B4-BE49-F238E27FC236}">
                <a16:creationId xmlns:a16="http://schemas.microsoft.com/office/drawing/2014/main" id="{4053B1C8-F757-4358-A5C1-EC74254361C1}"/>
              </a:ext>
            </a:extLst>
          </p:cNvPr>
          <p:cNvSpPr txBox="1">
            <a:spLocks noChangeArrowheads="1"/>
          </p:cNvSpPr>
          <p:nvPr/>
        </p:nvSpPr>
        <p:spPr>
          <a:xfrm>
            <a:off x="286088" y="74241"/>
            <a:ext cx="8229600" cy="539354"/>
          </a:xfrm>
          <a:prstGeom prst="rect">
            <a:avLst/>
          </a:prstGeom>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sz="3200" dirty="0"/>
              <a:t>Using the cosine rule to </a:t>
            </a:r>
            <a:r>
              <a:rPr lang="en-US" sz="3200" dirty="0"/>
              <a:t>solve problems</a:t>
            </a:r>
            <a:endParaRPr lang="en-GB" sz="3200" dirty="0"/>
          </a:p>
        </p:txBody>
      </p:sp>
      <p:sp>
        <p:nvSpPr>
          <p:cNvPr id="43" name="Rectangle 16">
            <a:extLst>
              <a:ext uri="{FF2B5EF4-FFF2-40B4-BE49-F238E27FC236}">
                <a16:creationId xmlns:a16="http://schemas.microsoft.com/office/drawing/2014/main" id="{70C0023A-9757-4830-BD43-60B1F2CAE02D}"/>
              </a:ext>
            </a:extLst>
          </p:cNvPr>
          <p:cNvSpPr>
            <a:spLocks noChangeArrowheads="1"/>
          </p:cNvSpPr>
          <p:nvPr/>
        </p:nvSpPr>
        <p:spPr bwMode="auto">
          <a:xfrm>
            <a:off x="3308198" y="5233182"/>
            <a:ext cx="5113900" cy="461665"/>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x</a:t>
            </a:r>
            <a:r>
              <a:rPr lang="en-GB" sz="2400" baseline="30000" dirty="0"/>
              <a:t>2</a:t>
            </a:r>
            <a:r>
              <a:rPr lang="en-GB" sz="2400" dirty="0"/>
              <a:t> = </a:t>
            </a:r>
            <a:r>
              <a:rPr lang="en-GB" sz="2400" dirty="0">
                <a:latin typeface="+mn-lt"/>
              </a:rPr>
              <a:t>30</a:t>
            </a:r>
            <a:r>
              <a:rPr lang="en-GB" sz="2400" baseline="30000" dirty="0">
                <a:latin typeface="+mn-lt"/>
              </a:rPr>
              <a:t>2</a:t>
            </a:r>
            <a:r>
              <a:rPr lang="en-GB" sz="2400" dirty="0">
                <a:latin typeface="+mn-lt"/>
              </a:rPr>
              <a:t> + 65</a:t>
            </a:r>
            <a:r>
              <a:rPr lang="en-GB" sz="2400" baseline="30000" dirty="0">
                <a:latin typeface="+mn-lt"/>
              </a:rPr>
              <a:t>2</a:t>
            </a:r>
            <a:r>
              <a:rPr lang="en-GB" sz="2400" dirty="0">
                <a:latin typeface="+mn-lt"/>
              </a:rPr>
              <a:t> – (2</a:t>
            </a:r>
            <a:r>
              <a:rPr lang="en-US" sz="2400" dirty="0">
                <a:latin typeface="+mn-lt"/>
                <a:cs typeface="Arial" pitchFamily="34" charset="0"/>
              </a:rPr>
              <a:t>×</a:t>
            </a:r>
            <a:r>
              <a:rPr lang="en-US" sz="2400" dirty="0">
                <a:latin typeface="+mn-lt"/>
                <a:cs typeface="Times New Roman" pitchFamily="18" charset="0"/>
              </a:rPr>
              <a:t>30</a:t>
            </a:r>
            <a:r>
              <a:rPr lang="en-US" sz="2400" dirty="0">
                <a:latin typeface="+mn-lt"/>
                <a:cs typeface="Arial" pitchFamily="34" charset="0"/>
              </a:rPr>
              <a:t>×</a:t>
            </a:r>
            <a:r>
              <a:rPr lang="en-US" sz="2400" dirty="0">
                <a:latin typeface="+mn-lt"/>
                <a:cs typeface="Times New Roman" pitchFamily="18" charset="0"/>
              </a:rPr>
              <a:t>65</a:t>
            </a:r>
            <a:r>
              <a:rPr lang="en-US" sz="2400" dirty="0">
                <a:latin typeface="+mn-lt"/>
                <a:cs typeface="Arial" pitchFamily="34" charset="0"/>
              </a:rPr>
              <a:t>×</a:t>
            </a:r>
            <a:r>
              <a:rPr lang="en-GB" sz="2400" dirty="0">
                <a:latin typeface="+mn-lt"/>
              </a:rPr>
              <a:t>cos 50</a:t>
            </a:r>
            <a:r>
              <a:rPr lang="en-US" sz="2400" dirty="0">
                <a:latin typeface="+mn-lt"/>
              </a:rPr>
              <a:t>°)</a:t>
            </a:r>
            <a:endParaRPr lang="en-GB" sz="2400" dirty="0">
              <a:latin typeface="+mn-lt"/>
            </a:endParaRPr>
          </a:p>
        </p:txBody>
      </p:sp>
      <mc:AlternateContent xmlns:mc="http://schemas.openxmlformats.org/markup-compatibility/2006" xmlns:a14="http://schemas.microsoft.com/office/drawing/2010/main">
        <mc:Choice Requires="a14">
          <p:sp>
            <p:nvSpPr>
              <p:cNvPr id="44" name="Rectangle 17">
                <a:extLst>
                  <a:ext uri="{FF2B5EF4-FFF2-40B4-BE49-F238E27FC236}">
                    <a16:creationId xmlns:a16="http://schemas.microsoft.com/office/drawing/2014/main" id="{95DE640F-EF65-4109-8FD9-DA8D56977585}"/>
                  </a:ext>
                </a:extLst>
              </p:cNvPr>
              <p:cNvSpPr>
                <a:spLocks noChangeArrowheads="1"/>
              </p:cNvSpPr>
              <p:nvPr/>
            </p:nvSpPr>
            <p:spPr bwMode="auto">
              <a:xfrm>
                <a:off x="3316918" y="5661094"/>
                <a:ext cx="4101957" cy="506805"/>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x</a:t>
                </a:r>
                <a:r>
                  <a:rPr lang="en-GB" sz="2400" dirty="0"/>
                  <a:t> = </a:t>
                </a:r>
                <a14:m>
                  <m:oMath xmlns:m="http://schemas.openxmlformats.org/officeDocument/2006/math">
                    <m:rad>
                      <m:radPr>
                        <m:degHide m:val="on"/>
                        <m:ctrlPr>
                          <a:rPr lang="en-GB" sz="2400" i="1" dirty="0" smtClean="0">
                            <a:latin typeface="Cambria Math" panose="02040503050406030204" pitchFamily="18" charset="0"/>
                          </a:rPr>
                        </m:ctrlPr>
                      </m:radPr>
                      <m:deg/>
                      <m:e>
                        <m:sSup>
                          <m:sSupPr>
                            <m:ctrlPr>
                              <a:rPr lang="en-GB" sz="2400" i="1" dirty="0" smtClean="0">
                                <a:latin typeface="Cambria Math" panose="02040503050406030204" pitchFamily="18" charset="0"/>
                              </a:rPr>
                            </m:ctrlPr>
                          </m:sSupPr>
                          <m:e>
                            <m:r>
                              <a:rPr lang="en-US" sz="2400" b="0" i="1" dirty="0" smtClean="0">
                                <a:latin typeface="Cambria Math" panose="02040503050406030204" pitchFamily="18" charset="0"/>
                              </a:rPr>
                              <m:t>30</m:t>
                            </m:r>
                          </m:e>
                          <m:sup>
                            <m:r>
                              <a:rPr lang="en-US" sz="2400" b="0" i="1" dirty="0" smtClean="0">
                                <a:latin typeface="Cambria Math" panose="02040503050406030204" pitchFamily="18" charset="0"/>
                              </a:rPr>
                              <m:t>2</m:t>
                            </m:r>
                          </m:sup>
                        </m:sSup>
                        <m:r>
                          <a:rPr lang="en-US" sz="2400" b="0" i="1" dirty="0" smtClean="0">
                            <a:latin typeface="Cambria Math" panose="02040503050406030204" pitchFamily="18" charset="0"/>
                          </a:rPr>
                          <m:t>+</m:t>
                        </m:r>
                        <m:sSup>
                          <m:sSupPr>
                            <m:ctrlPr>
                              <a:rPr lang="en-US" sz="2400" b="0" i="1" dirty="0" smtClean="0">
                                <a:latin typeface="Cambria Math" panose="02040503050406030204" pitchFamily="18" charset="0"/>
                              </a:rPr>
                            </m:ctrlPr>
                          </m:sSupPr>
                          <m:e>
                            <m:r>
                              <a:rPr lang="en-US" sz="2400" b="0" i="1" dirty="0" smtClean="0">
                                <a:latin typeface="Cambria Math" panose="02040503050406030204" pitchFamily="18" charset="0"/>
                              </a:rPr>
                              <m:t>65</m:t>
                            </m:r>
                          </m:e>
                          <m:sup>
                            <m:r>
                              <a:rPr lang="en-US" sz="2400" b="0" i="1" dirty="0" smtClean="0">
                                <a:latin typeface="Cambria Math" panose="02040503050406030204" pitchFamily="18" charset="0"/>
                              </a:rPr>
                              <m:t>2</m:t>
                            </m:r>
                          </m:sup>
                        </m:sSup>
                        <m:r>
                          <a:rPr lang="en-US" sz="2400" b="0" i="1" dirty="0" smtClean="0">
                            <a:latin typeface="Cambria Math" panose="02040503050406030204" pitchFamily="18" charset="0"/>
                          </a:rPr>
                          <m:t>−3900</m:t>
                        </m:r>
                        <m:func>
                          <m:funcPr>
                            <m:ctrlPr>
                              <a:rPr lang="en-US" sz="2400" b="0" i="1" dirty="0" smtClean="0">
                                <a:latin typeface="Cambria Math" panose="02040503050406030204" pitchFamily="18" charset="0"/>
                              </a:rPr>
                            </m:ctrlPr>
                          </m:funcPr>
                          <m:fName>
                            <m:r>
                              <m:rPr>
                                <m:sty m:val="p"/>
                              </m:rPr>
                              <a:rPr lang="en-US" sz="2400" b="0" i="0" dirty="0" smtClean="0">
                                <a:latin typeface="Cambria Math" panose="02040503050406030204" pitchFamily="18" charset="0"/>
                              </a:rPr>
                              <m:t>cos</m:t>
                            </m:r>
                          </m:fName>
                          <m:e>
                            <m:r>
                              <a:rPr lang="en-US" sz="2400" b="0" i="1" dirty="0" smtClean="0">
                                <a:latin typeface="Cambria Math" panose="02040503050406030204" pitchFamily="18" charset="0"/>
                              </a:rPr>
                              <m:t>50</m:t>
                            </m:r>
                          </m:e>
                        </m:func>
                      </m:e>
                    </m:rad>
                  </m:oMath>
                </a14:m>
                <a:endParaRPr lang="en-GB" sz="2400" dirty="0">
                  <a:latin typeface="+mn-lt"/>
                </a:endParaRPr>
              </a:p>
            </p:txBody>
          </p:sp>
        </mc:Choice>
        <mc:Fallback xmlns="">
          <p:sp>
            <p:nvSpPr>
              <p:cNvPr id="44" name="Rectangle 17">
                <a:extLst>
                  <a:ext uri="{FF2B5EF4-FFF2-40B4-BE49-F238E27FC236}">
                    <a16:creationId xmlns:a16="http://schemas.microsoft.com/office/drawing/2014/main" id="{95DE640F-EF65-4109-8FD9-DA8D56977585}"/>
                  </a:ext>
                </a:extLst>
              </p:cNvPr>
              <p:cNvSpPr>
                <a:spLocks noRot="1" noChangeAspect="1" noMove="1" noResize="1" noEditPoints="1" noAdjustHandles="1" noChangeArrowheads="1" noChangeShapeType="1" noTextEdit="1"/>
              </p:cNvSpPr>
              <p:nvPr/>
            </p:nvSpPr>
            <p:spPr bwMode="auto">
              <a:xfrm>
                <a:off x="3316918" y="5661094"/>
                <a:ext cx="4101957" cy="506805"/>
              </a:xfrm>
              <a:prstGeom prst="rect">
                <a:avLst/>
              </a:prstGeom>
              <a:blipFill>
                <a:blip r:embed="rId2"/>
                <a:stretch>
                  <a:fillRect l="-2229" t="-1205" b="-26506"/>
                </a:stretch>
              </a:blipFill>
              <a:ln w="9525">
                <a:noFill/>
                <a:miter lim="800000"/>
                <a:headEnd/>
                <a:tailEnd/>
              </a:ln>
              <a:effectLst/>
            </p:spPr>
            <p:txBody>
              <a:bodyPr/>
              <a:lstStyle/>
              <a:p>
                <a:r>
                  <a:rPr lang="en-GB">
                    <a:noFill/>
                  </a:rPr>
                  <a:t> </a:t>
                </a:r>
              </a:p>
            </p:txBody>
          </p:sp>
        </mc:Fallback>
      </mc:AlternateContent>
      <p:sp>
        <p:nvSpPr>
          <p:cNvPr id="45" name="Rectangle 18">
            <a:extLst>
              <a:ext uri="{FF2B5EF4-FFF2-40B4-BE49-F238E27FC236}">
                <a16:creationId xmlns:a16="http://schemas.microsoft.com/office/drawing/2014/main" id="{B3763DF9-7DCF-4C61-9EA8-467B7D507317}"/>
              </a:ext>
            </a:extLst>
          </p:cNvPr>
          <p:cNvSpPr>
            <a:spLocks noChangeArrowheads="1"/>
          </p:cNvSpPr>
          <p:nvPr/>
        </p:nvSpPr>
        <p:spPr bwMode="auto">
          <a:xfrm>
            <a:off x="3333115" y="6167735"/>
            <a:ext cx="4354077" cy="461665"/>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x</a:t>
            </a:r>
            <a:r>
              <a:rPr lang="en-GB" sz="2400" dirty="0"/>
              <a:t> ≈ </a:t>
            </a:r>
            <a:r>
              <a:rPr lang="en-GB" sz="2400" dirty="0">
                <a:solidFill>
                  <a:srgbClr val="FF6600"/>
                </a:solidFill>
                <a:latin typeface="+mn-lt"/>
              </a:rPr>
              <a:t>51 km</a:t>
            </a:r>
            <a:r>
              <a:rPr lang="en-GB" sz="2400" dirty="0">
                <a:latin typeface="+mn-lt"/>
              </a:rPr>
              <a:t> (to the nearest km)</a:t>
            </a:r>
          </a:p>
        </p:txBody>
      </p:sp>
      <p:sp>
        <p:nvSpPr>
          <p:cNvPr id="46" name="Text Box 15">
            <a:extLst>
              <a:ext uri="{FF2B5EF4-FFF2-40B4-BE49-F238E27FC236}">
                <a16:creationId xmlns:a16="http://schemas.microsoft.com/office/drawing/2014/main" id="{6AC16C7E-08DD-4112-B2B8-6D2C4DB48948}"/>
              </a:ext>
            </a:extLst>
          </p:cNvPr>
          <p:cNvSpPr txBox="1">
            <a:spLocks noChangeArrowheads="1"/>
          </p:cNvSpPr>
          <p:nvPr/>
        </p:nvSpPr>
        <p:spPr bwMode="auto">
          <a:xfrm>
            <a:off x="3353044" y="4703412"/>
            <a:ext cx="3316934" cy="461665"/>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spAutoFit/>
          </a:bodyPr>
          <a:lstStyle/>
          <a:p>
            <a:pPr eaLnBrk="0" hangingPunct="0"/>
            <a:r>
              <a:rPr lang="en-GB" sz="2400" i="1" dirty="0">
                <a:latin typeface="Times New Roman" pitchFamily="18" charset="0"/>
              </a:rPr>
              <a:t>x</a:t>
            </a:r>
            <a:r>
              <a:rPr lang="en-GB" sz="2400" baseline="30000" dirty="0"/>
              <a:t>2</a:t>
            </a:r>
            <a:r>
              <a:rPr lang="en-GB" sz="2400" dirty="0"/>
              <a:t> = </a:t>
            </a:r>
            <a:r>
              <a:rPr lang="en-GB" sz="2400" i="1" dirty="0">
                <a:latin typeface="Times New Roman" pitchFamily="18" charset="0"/>
              </a:rPr>
              <a:t>a </a:t>
            </a:r>
            <a:r>
              <a:rPr lang="en-GB" sz="2400" baseline="30000" dirty="0"/>
              <a:t>2</a:t>
            </a:r>
            <a:r>
              <a:rPr lang="en-GB" sz="2400" dirty="0"/>
              <a:t> + </a:t>
            </a:r>
            <a:r>
              <a:rPr lang="en-GB" sz="2400" i="1" dirty="0">
                <a:latin typeface="Times New Roman" pitchFamily="18" charset="0"/>
              </a:rPr>
              <a:t>b</a:t>
            </a:r>
            <a:r>
              <a:rPr lang="en-GB" sz="2400" baseline="30000" dirty="0"/>
              <a:t>2</a:t>
            </a:r>
            <a:r>
              <a:rPr lang="en-GB" sz="2400" dirty="0"/>
              <a:t> – </a:t>
            </a:r>
            <a:r>
              <a:rPr lang="en-GB" sz="2400" dirty="0">
                <a:latin typeface="+mn-lt"/>
              </a:rPr>
              <a:t>2</a:t>
            </a:r>
            <a:r>
              <a:rPr lang="en-GB" sz="2400" i="1" dirty="0">
                <a:latin typeface="Times New Roman" pitchFamily="18" charset="0"/>
              </a:rPr>
              <a:t>ab</a:t>
            </a:r>
            <a:r>
              <a:rPr lang="en-GB" sz="2400" dirty="0"/>
              <a:t> </a:t>
            </a:r>
            <a:r>
              <a:rPr lang="en-GB" sz="2400" dirty="0">
                <a:latin typeface="+mn-lt"/>
              </a:rPr>
              <a:t>cos</a:t>
            </a:r>
            <a:r>
              <a:rPr lang="en-GB" sz="2400" dirty="0"/>
              <a:t> </a:t>
            </a:r>
            <a:r>
              <a:rPr lang="en-GB" sz="2400" i="1" dirty="0">
                <a:latin typeface="Times New Roman" pitchFamily="18" charset="0"/>
              </a:rPr>
              <a:t>D</a:t>
            </a:r>
          </a:p>
        </p:txBody>
      </p:sp>
      <p:sp>
        <p:nvSpPr>
          <p:cNvPr id="47" name="Text Box 10">
            <a:extLst>
              <a:ext uri="{FF2B5EF4-FFF2-40B4-BE49-F238E27FC236}">
                <a16:creationId xmlns:a16="http://schemas.microsoft.com/office/drawing/2014/main" id="{BB0633EB-D4BE-4C1D-90B9-F6B9B4E28D20}"/>
              </a:ext>
            </a:extLst>
          </p:cNvPr>
          <p:cNvSpPr txBox="1">
            <a:spLocks noChangeArrowheads="1"/>
          </p:cNvSpPr>
          <p:nvPr/>
        </p:nvSpPr>
        <p:spPr bwMode="auto">
          <a:xfrm>
            <a:off x="909673" y="3538518"/>
            <a:ext cx="808235" cy="461665"/>
          </a:xfrm>
          <a:prstGeom prst="rect">
            <a:avLst/>
          </a:prstGeom>
          <a:noFill/>
          <a:ln w="9525">
            <a:noFill/>
            <a:miter lim="800000"/>
            <a:headEnd/>
            <a:tailEnd/>
          </a:ln>
          <a:effectLst/>
        </p:spPr>
        <p:txBody>
          <a:bodyPr wrap="none">
            <a:spAutoFit/>
          </a:bodyPr>
          <a:lstStyle/>
          <a:p>
            <a:pPr eaLnBrk="0" hangingPunct="0"/>
            <a:r>
              <a:rPr lang="en-US" sz="2400" i="1" dirty="0">
                <a:solidFill>
                  <a:srgbClr val="FF0000"/>
                </a:solidFill>
              </a:rPr>
              <a:t>x</a:t>
            </a:r>
            <a:r>
              <a:rPr lang="en-US" sz="2400" dirty="0">
                <a:solidFill>
                  <a:srgbClr val="FF0000"/>
                </a:solidFill>
              </a:rPr>
              <a:t> km</a:t>
            </a:r>
            <a:endParaRPr lang="en-GB" sz="2400" dirty="0">
              <a:solidFill>
                <a:srgbClr val="FF0000"/>
              </a:solidFill>
            </a:endParaRPr>
          </a:p>
        </p:txBody>
      </p:sp>
      <p:sp>
        <p:nvSpPr>
          <p:cNvPr id="48" name="Text Box 14">
            <a:extLst>
              <a:ext uri="{FF2B5EF4-FFF2-40B4-BE49-F238E27FC236}">
                <a16:creationId xmlns:a16="http://schemas.microsoft.com/office/drawing/2014/main" id="{914C277F-F8C3-445D-8989-B325AFD37A3F}"/>
              </a:ext>
            </a:extLst>
          </p:cNvPr>
          <p:cNvSpPr txBox="1">
            <a:spLocks noChangeArrowheads="1"/>
          </p:cNvSpPr>
          <p:nvPr/>
        </p:nvSpPr>
        <p:spPr bwMode="auto">
          <a:xfrm>
            <a:off x="1204619" y="4777248"/>
            <a:ext cx="338554" cy="461665"/>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a</a:t>
            </a:r>
          </a:p>
        </p:txBody>
      </p:sp>
      <p:sp>
        <p:nvSpPr>
          <p:cNvPr id="49" name="Text Box 14">
            <a:extLst>
              <a:ext uri="{FF2B5EF4-FFF2-40B4-BE49-F238E27FC236}">
                <a16:creationId xmlns:a16="http://schemas.microsoft.com/office/drawing/2014/main" id="{F64CA18C-F2EE-471F-8212-AD10C1152D71}"/>
              </a:ext>
            </a:extLst>
          </p:cNvPr>
          <p:cNvSpPr txBox="1">
            <a:spLocks noChangeArrowheads="1"/>
          </p:cNvSpPr>
          <p:nvPr/>
        </p:nvSpPr>
        <p:spPr bwMode="auto">
          <a:xfrm>
            <a:off x="379889" y="4413575"/>
            <a:ext cx="338554" cy="461665"/>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b</a:t>
            </a:r>
          </a:p>
        </p:txBody>
      </p:sp>
      <p:sp>
        <p:nvSpPr>
          <p:cNvPr id="11" name="Line 9"/>
          <p:cNvSpPr>
            <a:spLocks noChangeShapeType="1"/>
          </p:cNvSpPr>
          <p:nvPr/>
        </p:nvSpPr>
        <p:spPr bwMode="auto">
          <a:xfrm flipV="1">
            <a:off x="721902" y="4269847"/>
            <a:ext cx="0" cy="1219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4" name="Line 12"/>
          <p:cNvSpPr>
            <a:spLocks noChangeShapeType="1"/>
          </p:cNvSpPr>
          <p:nvPr/>
        </p:nvSpPr>
        <p:spPr bwMode="auto">
          <a:xfrm rot="6300000" flipH="1" flipV="1">
            <a:off x="445969" y="4195846"/>
            <a:ext cx="2019300" cy="876300"/>
          </a:xfrm>
          <a:prstGeom prst="line">
            <a:avLst/>
          </a:prstGeom>
          <a:noFill/>
          <a:ln w="28575">
            <a:solidFill>
              <a:schemeClr val="tx1"/>
            </a:solidFill>
            <a:round/>
            <a:headEnd/>
            <a:tailEnd type="triangle"/>
          </a:ln>
          <a:extLst>
            <a:ext uri="{909E8E84-426E-40DD-AFC4-6F175D3DCCD1}">
              <a14:hiddenFill xmlns:a14="http://schemas.microsoft.com/office/drawing/2010/main">
                <a:noFill/>
              </a14:hiddenFill>
            </a:ext>
          </a:extLst>
        </p:spPr>
        <p:txBody>
          <a:bodyPr/>
          <a:lstStyle/>
          <a:p>
            <a:endParaRPr lang="en-GB"/>
          </a:p>
        </p:txBody>
      </p:sp>
      <p:sp>
        <p:nvSpPr>
          <p:cNvPr id="52" name="Text Box 24">
            <a:extLst>
              <a:ext uri="{FF2B5EF4-FFF2-40B4-BE49-F238E27FC236}">
                <a16:creationId xmlns:a16="http://schemas.microsoft.com/office/drawing/2014/main" id="{901DAE06-CFE9-4B0D-B3A8-2C7D25917CB0}"/>
              </a:ext>
            </a:extLst>
          </p:cNvPr>
          <p:cNvSpPr txBox="1">
            <a:spLocks noChangeArrowheads="1"/>
          </p:cNvSpPr>
          <p:nvPr/>
        </p:nvSpPr>
        <p:spPr bwMode="auto">
          <a:xfrm>
            <a:off x="3237035" y="4126465"/>
            <a:ext cx="28123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altLang="en-US" dirty="0">
                <a:latin typeface="+mn-lt"/>
              </a:rPr>
              <a:t>Using </a:t>
            </a:r>
            <a:r>
              <a:rPr lang="en-US" altLang="en-US">
                <a:latin typeface="+mn-lt"/>
              </a:rPr>
              <a:t>cosine rule</a:t>
            </a:r>
            <a:endParaRPr lang="en-GB" altLang="en-US" dirty="0">
              <a:latin typeface="+mn-lt"/>
            </a:endParaRPr>
          </a:p>
        </p:txBody>
      </p:sp>
    </p:spTree>
    <p:extLst>
      <p:ext uri="{BB962C8B-B14F-4D97-AF65-F5344CB8AC3E}">
        <p14:creationId xmlns:p14="http://schemas.microsoft.com/office/powerpoint/2010/main" val="3961603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down)">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5"/>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wipe(down)">
                                      <p:cBhvr>
                                        <p:cTn id="24" dur="500"/>
                                        <p:tgtEl>
                                          <p:spTgt spid="14"/>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wipe(down)">
                                      <p:cBhvr>
                                        <p:cTn id="49" dur="500"/>
                                        <p:tgtEl>
                                          <p:spTgt spid="17"/>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499"/>
                                          </p:stCondLst>
                                        </p:cTn>
                                        <p:tgtEl>
                                          <p:spTgt spid="29"/>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47"/>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48"/>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49"/>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499"/>
                                          </p:stCondLst>
                                        </p:cTn>
                                        <p:tgtEl>
                                          <p:spTgt spid="52"/>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46"/>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43"/>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44"/>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animBg="1"/>
      <p:bldP spid="18" grpId="0" animBg="1"/>
      <p:bldP spid="19" grpId="0"/>
      <p:bldP spid="20" grpId="0"/>
      <p:bldP spid="25" grpId="0"/>
      <p:bldP spid="29" grpId="0" autoUpdateAnimBg="0"/>
      <p:bldP spid="31" grpId="0" autoUpdateAnimBg="0"/>
      <p:bldP spid="43" grpId="0"/>
      <p:bldP spid="44" grpId="0"/>
      <p:bldP spid="45" grpId="0"/>
      <p:bldP spid="46" grpId="0" animBg="1"/>
      <p:bldP spid="47" grpId="0"/>
      <p:bldP spid="48" grpId="0"/>
      <p:bldP spid="49" grpId="0"/>
      <p:bldP spid="11" grpId="0" animBg="1"/>
      <p:bldP spid="14" grpId="0" animBg="1"/>
      <p:bldP spid="52"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cage&#10;&#10;Description automatically generated">
            <a:hlinkClick r:id="rId2"/>
            <a:extLst>
              <a:ext uri="{FF2B5EF4-FFF2-40B4-BE49-F238E27FC236}">
                <a16:creationId xmlns:a16="http://schemas.microsoft.com/office/drawing/2014/main" id="{F1229F4D-42CD-45F9-A346-0BEB3F4D814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009775" y="762000"/>
            <a:ext cx="4572000" cy="2937410"/>
          </a:xfrm>
          <a:prstGeom prst="rect">
            <a:avLst/>
          </a:prstGeom>
        </p:spPr>
      </p:pic>
      <p:sp>
        <p:nvSpPr>
          <p:cNvPr id="7" name="TextBox 6">
            <a:extLst>
              <a:ext uri="{FF2B5EF4-FFF2-40B4-BE49-F238E27FC236}">
                <a16:creationId xmlns:a16="http://schemas.microsoft.com/office/drawing/2014/main" id="{834A3044-064E-4F4F-9A40-DCB022A1AF45}"/>
              </a:ext>
            </a:extLst>
          </p:cNvPr>
          <p:cNvSpPr txBox="1"/>
          <p:nvPr/>
        </p:nvSpPr>
        <p:spPr>
          <a:xfrm>
            <a:off x="1524000" y="205115"/>
            <a:ext cx="6400800"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Thank you for using resources from</a:t>
            </a:r>
            <a:endParaRPr kumimoji="0" lang="en-GB" sz="2800" b="0" i="0" u="none" strike="noStrike" kern="1200" cap="none" spc="0" normalizeH="0" baseline="0" noProof="0" dirty="0">
              <a:ln>
                <a:noFill/>
              </a:ln>
              <a:solidFill>
                <a:prstClr val="black"/>
              </a:solidFill>
              <a:effectLst/>
              <a:uLnTx/>
              <a:uFillTx/>
              <a:latin typeface="+mn-lt"/>
              <a:ea typeface="+mn-ea"/>
              <a:cs typeface="+mn-cs"/>
            </a:endParaRPr>
          </a:p>
        </p:txBody>
      </p:sp>
      <p:sp>
        <p:nvSpPr>
          <p:cNvPr id="8" name="TextBox 7">
            <a:extLst>
              <a:ext uri="{FF2B5EF4-FFF2-40B4-BE49-F238E27FC236}">
                <a16:creationId xmlns:a16="http://schemas.microsoft.com/office/drawing/2014/main" id="{63C7B91D-FA43-4DDC-AF24-F0D95F8771D8}"/>
              </a:ext>
            </a:extLst>
          </p:cNvPr>
          <p:cNvSpPr txBox="1"/>
          <p:nvPr/>
        </p:nvSpPr>
        <p:spPr>
          <a:xfrm>
            <a:off x="1816894" y="4050015"/>
            <a:ext cx="5815012"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srgbClr val="0000CC"/>
                </a:solidFill>
                <a:effectLst/>
                <a:uLnTx/>
                <a:uFillTx/>
                <a:latin typeface="Times New Roman" pitchFamily="18" charset="0"/>
                <a:ea typeface="+mn-ea"/>
                <a:cs typeface="+mn-cs"/>
                <a:hlinkClick r:id="rId2">
                  <a:extLst>
                    <a:ext uri="{A12FA001-AC4F-418D-AE19-62706E023703}">
                      <ahyp:hlinkClr xmlns:ahyp="http://schemas.microsoft.com/office/drawing/2018/hyperlinkcolor" val="tx"/>
                    </a:ext>
                  </a:extLst>
                </a:hlinkClick>
              </a:rPr>
              <a:t>https://www.mathssupport.org</a:t>
            </a:r>
            <a:r>
              <a:rPr kumimoji="0" lang="en-US" sz="2800" b="0" i="0" u="none" strike="noStrike" kern="1200" cap="none" spc="0" normalizeH="0" baseline="0" noProof="0" dirty="0">
                <a:ln>
                  <a:noFill/>
                </a:ln>
                <a:solidFill>
                  <a:srgbClr val="0000CC"/>
                </a:solidFill>
                <a:effectLst/>
                <a:uLnTx/>
                <a:uFillTx/>
                <a:latin typeface="Times New Roman" pitchFamily="18" charset="0"/>
                <a:ea typeface="+mn-ea"/>
                <a:cs typeface="+mn-cs"/>
              </a:rPr>
              <a:t> </a:t>
            </a:r>
            <a:endParaRPr kumimoji="0" lang="en-GB" sz="2800" b="0" i="0" u="none" strike="noStrike" kern="1200" cap="none" spc="0" normalizeH="0" baseline="0" noProof="0" dirty="0">
              <a:ln>
                <a:noFill/>
              </a:ln>
              <a:solidFill>
                <a:srgbClr val="0000CC"/>
              </a:solidFill>
              <a:effectLst/>
              <a:uLnTx/>
              <a:uFillTx/>
              <a:latin typeface="Times New Roman" pitchFamily="18" charset="0"/>
              <a:ea typeface="+mn-ea"/>
              <a:cs typeface="+mn-cs"/>
            </a:endParaRPr>
          </a:p>
        </p:txBody>
      </p:sp>
      <p:sp>
        <p:nvSpPr>
          <p:cNvPr id="9" name="TextBox 8">
            <a:extLst>
              <a:ext uri="{FF2B5EF4-FFF2-40B4-BE49-F238E27FC236}">
                <a16:creationId xmlns:a16="http://schemas.microsoft.com/office/drawing/2014/main" id="{BF331B16-2188-481D-902D-B24DB2D19006}"/>
              </a:ext>
            </a:extLst>
          </p:cNvPr>
          <p:cNvSpPr txBox="1"/>
          <p:nvPr/>
        </p:nvSpPr>
        <p:spPr>
          <a:xfrm>
            <a:off x="788194" y="4485620"/>
            <a:ext cx="7848600"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If you have a special request, drop us an email</a:t>
            </a:r>
            <a:endParaRPr kumimoji="0" lang="en-GB" sz="2800" b="0" i="0" u="none" strike="noStrike" kern="1200" cap="none" spc="0" normalizeH="0" baseline="0" noProof="0" dirty="0">
              <a:ln>
                <a:noFill/>
              </a:ln>
              <a:solidFill>
                <a:prstClr val="black"/>
              </a:solidFill>
              <a:effectLst/>
              <a:uLnTx/>
              <a:uFillTx/>
              <a:latin typeface="+mn-lt"/>
              <a:ea typeface="+mn-ea"/>
              <a:cs typeface="+mn-cs"/>
            </a:endParaRPr>
          </a:p>
        </p:txBody>
      </p:sp>
      <p:sp>
        <p:nvSpPr>
          <p:cNvPr id="10" name="TextBox 9">
            <a:extLst>
              <a:ext uri="{FF2B5EF4-FFF2-40B4-BE49-F238E27FC236}">
                <a16:creationId xmlns:a16="http://schemas.microsoft.com/office/drawing/2014/main" id="{B7DDA8DB-4973-4CCB-A3BF-CDF0FC0B875C}"/>
              </a:ext>
            </a:extLst>
          </p:cNvPr>
          <p:cNvSpPr txBox="1"/>
          <p:nvPr/>
        </p:nvSpPr>
        <p:spPr>
          <a:xfrm>
            <a:off x="2286000" y="4896652"/>
            <a:ext cx="4852988"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srgbClr val="0000CC"/>
                </a:solidFill>
                <a:effectLst/>
                <a:uLnTx/>
                <a:uFillTx/>
                <a:latin typeface="Times New Roman" pitchFamily="18" charset="0"/>
                <a:ea typeface="+mn-ea"/>
                <a:cs typeface="+mn-cs"/>
                <a:hlinkClick r:id="rId4">
                  <a:extLst>
                    <a:ext uri="{A12FA001-AC4F-418D-AE19-62706E023703}">
                      <ahyp:hlinkClr xmlns:ahyp="http://schemas.microsoft.com/office/drawing/2018/hyperlinkcolor" val="tx"/>
                    </a:ext>
                  </a:extLst>
                </a:hlinkClick>
              </a:rPr>
              <a:t>info@mathssupport.org</a:t>
            </a:r>
            <a:r>
              <a:rPr kumimoji="0" lang="en-US" sz="2800" b="0" i="0" u="none" strike="noStrike" kern="1200" cap="none" spc="0" normalizeH="0" baseline="0" noProof="0" dirty="0">
                <a:ln>
                  <a:noFill/>
                </a:ln>
                <a:solidFill>
                  <a:srgbClr val="0000CC"/>
                </a:solidFill>
                <a:effectLst/>
                <a:uLnTx/>
                <a:uFillTx/>
                <a:latin typeface="Times New Roman" pitchFamily="18" charset="0"/>
                <a:ea typeface="+mn-ea"/>
                <a:cs typeface="+mn-cs"/>
              </a:rPr>
              <a:t> </a:t>
            </a:r>
            <a:endParaRPr kumimoji="0" lang="en-GB" sz="2800" b="0" i="0" u="none" strike="noStrike" kern="1200" cap="none" spc="0" normalizeH="0" baseline="0" noProof="0" dirty="0">
              <a:ln>
                <a:noFill/>
              </a:ln>
              <a:solidFill>
                <a:srgbClr val="0000CC"/>
              </a:solidFill>
              <a:effectLst/>
              <a:uLnTx/>
              <a:uFillTx/>
              <a:latin typeface="Times New Roman" pitchFamily="18" charset="0"/>
              <a:ea typeface="+mn-ea"/>
              <a:cs typeface="+mn-cs"/>
            </a:endParaRPr>
          </a:p>
        </p:txBody>
      </p:sp>
      <p:sp>
        <p:nvSpPr>
          <p:cNvPr id="11" name="Rectangle 10">
            <a:hlinkClick r:id="rId5"/>
            <a:extLst>
              <a:ext uri="{FF2B5EF4-FFF2-40B4-BE49-F238E27FC236}">
                <a16:creationId xmlns:a16="http://schemas.microsoft.com/office/drawing/2014/main" id="{385B5B7E-21DC-4261-B654-DEFEDE6D8129}"/>
              </a:ext>
            </a:extLst>
          </p:cNvPr>
          <p:cNvSpPr/>
          <p:nvPr/>
        </p:nvSpPr>
        <p:spPr>
          <a:xfrm>
            <a:off x="8077200" y="7473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12" name="Rectangle 11">
            <a:hlinkClick r:id="rId5"/>
            <a:extLst>
              <a:ext uri="{FF2B5EF4-FFF2-40B4-BE49-F238E27FC236}">
                <a16:creationId xmlns:a16="http://schemas.microsoft.com/office/drawing/2014/main" id="{F35685D4-CF87-4E82-8D62-66EF53CDEA76}"/>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13" name="TextBox 12">
            <a:extLst>
              <a:ext uri="{FF2B5EF4-FFF2-40B4-BE49-F238E27FC236}">
                <a16:creationId xmlns:a16="http://schemas.microsoft.com/office/drawing/2014/main" id="{2E8983EF-CE04-4600-8A87-8640EEF47371}"/>
              </a:ext>
            </a:extLst>
          </p:cNvPr>
          <p:cNvSpPr txBox="1"/>
          <p:nvPr/>
        </p:nvSpPr>
        <p:spPr>
          <a:xfrm>
            <a:off x="1524000" y="3657600"/>
            <a:ext cx="6400800"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For more resources visit our website</a:t>
            </a:r>
            <a:endParaRPr kumimoji="0" lang="en-GB" sz="2800" b="0" i="0" u="none" strike="noStrike" kern="1200" cap="none" spc="0" normalizeH="0" baseline="0" noProof="0" dirty="0">
              <a:ln>
                <a:noFill/>
              </a:ln>
              <a:solidFill>
                <a:prstClr val="black"/>
              </a:solidFill>
              <a:effectLst/>
              <a:uLnTx/>
              <a:uFillTx/>
              <a:latin typeface="+mn-lt"/>
              <a:ea typeface="+mn-ea"/>
              <a:cs typeface="+mn-cs"/>
            </a:endParaRPr>
          </a:p>
        </p:txBody>
      </p:sp>
      <p:sp>
        <p:nvSpPr>
          <p:cNvPr id="14" name="TextBox 13">
            <a:extLst>
              <a:ext uri="{FF2B5EF4-FFF2-40B4-BE49-F238E27FC236}">
                <a16:creationId xmlns:a16="http://schemas.microsoft.com/office/drawing/2014/main" id="{6F8896E2-D8DB-4758-8A10-D5AAB1A6E5AC}"/>
              </a:ext>
            </a:extLst>
          </p:cNvPr>
          <p:cNvSpPr txBox="1"/>
          <p:nvPr/>
        </p:nvSpPr>
        <p:spPr>
          <a:xfrm>
            <a:off x="76200" y="5342672"/>
            <a:ext cx="8991600" cy="83099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mn-lt"/>
                <a:ea typeface="+mn-ea"/>
                <a:cs typeface="+mn-cs"/>
              </a:rPr>
              <a:t>Get 20% off in your next purchase from our website, just use this code when checkout: </a:t>
            </a:r>
            <a:r>
              <a:rPr kumimoji="0" lang="en-US" b="0" i="0" u="none" strike="noStrike" kern="1200" cap="none" spc="0" normalizeH="0" baseline="0" noProof="0" dirty="0">
                <a:ln>
                  <a:noFill/>
                </a:ln>
                <a:solidFill>
                  <a:srgbClr val="0000CC"/>
                </a:solidFill>
                <a:effectLst/>
                <a:uLnTx/>
                <a:uFillTx/>
                <a:latin typeface="+mn-lt"/>
                <a:ea typeface="+mn-ea"/>
                <a:cs typeface="+mn-cs"/>
              </a:rPr>
              <a:t>MSUPPORT_20</a:t>
            </a:r>
            <a:endParaRPr kumimoji="0" lang="en-GB" b="0" i="0" u="none" strike="noStrike" kern="1200" cap="none" spc="0" normalizeH="0" baseline="0" noProof="0" dirty="0">
              <a:ln>
                <a:noFill/>
              </a:ln>
              <a:solidFill>
                <a:srgbClr val="0000CC"/>
              </a:solidFill>
              <a:effectLst/>
              <a:uLnTx/>
              <a:uFillTx/>
              <a:latin typeface="+mn-lt"/>
              <a:ea typeface="+mn-ea"/>
              <a:cs typeface="+mn-cs"/>
            </a:endParaRPr>
          </a:p>
        </p:txBody>
      </p:sp>
      <p:sp>
        <p:nvSpPr>
          <p:cNvPr id="15" name="Rectangle 14">
            <a:hlinkClick r:id="rId5"/>
            <a:extLst>
              <a:ext uri="{FF2B5EF4-FFF2-40B4-BE49-F238E27FC236}">
                <a16:creationId xmlns:a16="http://schemas.microsoft.com/office/drawing/2014/main" id="{3C973669-28B2-4B31-9311-8EF7AC9BF16E}"/>
              </a:ext>
            </a:extLst>
          </p:cNvPr>
          <p:cNvSpPr/>
          <p:nvPr/>
        </p:nvSpPr>
        <p:spPr>
          <a:xfrm>
            <a:off x="8061960" y="613117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hlinkClick r:id="rId5"/>
            <a:extLst>
              <a:ext uri="{FF2B5EF4-FFF2-40B4-BE49-F238E27FC236}">
                <a16:creationId xmlns:a16="http://schemas.microsoft.com/office/drawing/2014/main" id="{D36DC034-F56A-439A-AE3D-E5C2D3AF4EE9}"/>
              </a:ext>
            </a:extLst>
          </p:cNvPr>
          <p:cNvSpPr/>
          <p:nvPr/>
        </p:nvSpPr>
        <p:spPr>
          <a:xfrm>
            <a:off x="828236"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72281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365125" y="620688"/>
            <a:ext cx="8239323" cy="830997"/>
          </a:xfrm>
          <a:prstGeom prst="rect">
            <a:avLst/>
          </a:prstGeom>
          <a:noFill/>
          <a:ln w="9525">
            <a:noFill/>
            <a:miter lim="800000"/>
            <a:headEnd/>
            <a:tailEnd/>
          </a:ln>
          <a:effectLst/>
        </p:spPr>
        <p:txBody>
          <a:bodyPr wrap="square">
            <a:spAutoFit/>
          </a:bodyPr>
          <a:lstStyle/>
          <a:p>
            <a:pPr eaLnBrk="0" hangingPunct="0"/>
            <a:r>
              <a:rPr lang="en-US" sz="2400" dirty="0">
                <a:latin typeface="+mn-lt"/>
              </a:rPr>
              <a:t>You can use trigonometry to solve triangles that are </a:t>
            </a:r>
            <a:r>
              <a:rPr lang="en-US" sz="2400" b="1" dirty="0">
                <a:solidFill>
                  <a:srgbClr val="FF0000"/>
                </a:solidFill>
                <a:latin typeface="+mn-lt"/>
              </a:rPr>
              <a:t>not</a:t>
            </a:r>
            <a:r>
              <a:rPr lang="en-US" sz="2400" dirty="0">
                <a:latin typeface="+mn-lt"/>
              </a:rPr>
              <a:t> right-angled.</a:t>
            </a:r>
            <a:endParaRPr lang="en-GB" sz="2400" dirty="0">
              <a:latin typeface="+mn-lt"/>
            </a:endParaRPr>
          </a:p>
        </p:txBody>
      </p:sp>
      <p:sp>
        <p:nvSpPr>
          <p:cNvPr id="6" name="Text Box 3"/>
          <p:cNvSpPr txBox="1">
            <a:spLocks noChangeArrowheads="1"/>
          </p:cNvSpPr>
          <p:nvPr/>
        </p:nvSpPr>
        <p:spPr bwMode="auto">
          <a:xfrm>
            <a:off x="2276680" y="983794"/>
            <a:ext cx="3782114" cy="461665"/>
          </a:xfrm>
          <a:prstGeom prst="rect">
            <a:avLst/>
          </a:prstGeom>
          <a:noFill/>
          <a:ln w="9525">
            <a:noFill/>
            <a:miter lim="800000"/>
            <a:headEnd/>
            <a:tailEnd/>
          </a:ln>
          <a:effectLst/>
        </p:spPr>
        <p:txBody>
          <a:bodyPr wrap="square">
            <a:spAutoFit/>
          </a:bodyPr>
          <a:lstStyle/>
          <a:p>
            <a:pPr eaLnBrk="0" hangingPunct="0"/>
            <a:r>
              <a:rPr lang="en-US" sz="2400" dirty="0">
                <a:latin typeface="+mn-lt"/>
              </a:rPr>
              <a:t>Look at the triangle </a:t>
            </a:r>
            <a:r>
              <a:rPr lang="en-US" sz="2400" i="1" dirty="0">
                <a:cs typeface="Times New Roman" panose="02020603050405020304" pitchFamily="18" charset="0"/>
              </a:rPr>
              <a:t>ABC</a:t>
            </a:r>
            <a:r>
              <a:rPr lang="en-US" sz="2400" dirty="0">
                <a:latin typeface="+mn-lt"/>
              </a:rPr>
              <a:t>.</a:t>
            </a:r>
            <a:endParaRPr lang="en-GB" sz="2400" dirty="0">
              <a:latin typeface="+mn-lt"/>
            </a:endParaRPr>
          </a:p>
        </p:txBody>
      </p:sp>
      <p:grpSp>
        <p:nvGrpSpPr>
          <p:cNvPr id="7" name="Group 5"/>
          <p:cNvGrpSpPr>
            <a:grpSpLocks/>
          </p:cNvGrpSpPr>
          <p:nvPr/>
        </p:nvGrpSpPr>
        <p:grpSpPr bwMode="auto">
          <a:xfrm>
            <a:off x="5123465" y="1340768"/>
            <a:ext cx="3910013" cy="2616201"/>
            <a:chOff x="233" y="1424"/>
            <a:chExt cx="2463" cy="1648"/>
          </a:xfrm>
        </p:grpSpPr>
        <p:sp>
          <p:nvSpPr>
            <p:cNvPr id="8" name="Freeform 6"/>
            <p:cNvSpPr>
              <a:spLocks/>
            </p:cNvSpPr>
            <p:nvPr/>
          </p:nvSpPr>
          <p:spPr bwMode="auto">
            <a:xfrm>
              <a:off x="459" y="1678"/>
              <a:ext cx="2010" cy="1173"/>
            </a:xfrm>
            <a:custGeom>
              <a:avLst/>
              <a:gdLst>
                <a:gd name="connsiteX0" fmla="*/ 0 w 10000"/>
                <a:gd name="connsiteY0" fmla="*/ 13816 h 13816"/>
                <a:gd name="connsiteX1" fmla="*/ 10000 w 10000"/>
                <a:gd name="connsiteY1" fmla="*/ 13816 h 13816"/>
                <a:gd name="connsiteX2" fmla="*/ 6459 w 10000"/>
                <a:gd name="connsiteY2" fmla="*/ 0 h 13816"/>
                <a:gd name="connsiteX3" fmla="*/ 0 w 10000"/>
                <a:gd name="connsiteY3" fmla="*/ 13816 h 13816"/>
              </a:gdLst>
              <a:ahLst/>
              <a:cxnLst>
                <a:cxn ang="0">
                  <a:pos x="connsiteX0" y="connsiteY0"/>
                </a:cxn>
                <a:cxn ang="0">
                  <a:pos x="connsiteX1" y="connsiteY1"/>
                </a:cxn>
                <a:cxn ang="0">
                  <a:pos x="connsiteX2" y="connsiteY2"/>
                </a:cxn>
                <a:cxn ang="0">
                  <a:pos x="connsiteX3" y="connsiteY3"/>
                </a:cxn>
              </a:cxnLst>
              <a:rect l="l" t="t" r="r" b="b"/>
              <a:pathLst>
                <a:path w="10000" h="13816">
                  <a:moveTo>
                    <a:pt x="0" y="13816"/>
                  </a:moveTo>
                  <a:lnTo>
                    <a:pt x="10000" y="13816"/>
                  </a:lnTo>
                  <a:lnTo>
                    <a:pt x="6459" y="0"/>
                  </a:lnTo>
                  <a:lnTo>
                    <a:pt x="0" y="13816"/>
                  </a:lnTo>
                  <a:close/>
                </a:path>
              </a:pathLst>
            </a:custGeom>
            <a:gradFill rotWithShape="0">
              <a:gsLst>
                <a:gs pos="0">
                  <a:schemeClr val="accent2"/>
                </a:gs>
                <a:gs pos="100000">
                  <a:schemeClr val="accent2">
                    <a:gamma/>
                    <a:tint val="51373"/>
                    <a:invGamma/>
                  </a:schemeClr>
                </a:gs>
              </a:gsLst>
              <a:lin ang="18900000" scaled="1"/>
            </a:gradFill>
            <a:ln w="28575" cmpd="sng">
              <a:solidFill>
                <a:schemeClr val="tx1"/>
              </a:solidFill>
              <a:round/>
              <a:headEnd/>
              <a:tailEnd/>
            </a:ln>
            <a:effectLst/>
          </p:spPr>
          <p:txBody>
            <a:bodyPr/>
            <a:lstStyle/>
            <a:p>
              <a:endParaRPr lang="en-GB" sz="2400"/>
            </a:p>
          </p:txBody>
        </p:sp>
        <p:sp>
          <p:nvSpPr>
            <p:cNvPr id="9" name="Text Box 7"/>
            <p:cNvSpPr txBox="1">
              <a:spLocks noChangeArrowheads="1"/>
            </p:cNvSpPr>
            <p:nvPr/>
          </p:nvSpPr>
          <p:spPr bwMode="auto">
            <a:xfrm>
              <a:off x="233" y="2781"/>
              <a:ext cx="239" cy="291"/>
            </a:xfrm>
            <a:prstGeom prst="rect">
              <a:avLst/>
            </a:prstGeom>
            <a:noFill/>
            <a:ln w="9525">
              <a:noFill/>
              <a:miter lim="800000"/>
              <a:headEnd/>
              <a:tailEnd/>
            </a:ln>
            <a:effectLst/>
          </p:spPr>
          <p:txBody>
            <a:bodyPr wrap="none">
              <a:spAutoFit/>
            </a:bodyPr>
            <a:lstStyle/>
            <a:p>
              <a:pPr eaLnBrk="0" hangingPunct="0"/>
              <a:r>
                <a:rPr lang="en-US" sz="2400" dirty="0"/>
                <a:t>B</a:t>
              </a:r>
              <a:endParaRPr lang="en-GB" sz="2400" dirty="0"/>
            </a:p>
          </p:txBody>
        </p:sp>
        <p:sp>
          <p:nvSpPr>
            <p:cNvPr id="10" name="Text Box 8"/>
            <p:cNvSpPr txBox="1">
              <a:spLocks noChangeArrowheads="1"/>
            </p:cNvSpPr>
            <p:nvPr/>
          </p:nvSpPr>
          <p:spPr bwMode="auto">
            <a:xfrm>
              <a:off x="1632" y="1424"/>
              <a:ext cx="258" cy="291"/>
            </a:xfrm>
            <a:prstGeom prst="rect">
              <a:avLst/>
            </a:prstGeom>
            <a:noFill/>
            <a:ln w="9525">
              <a:noFill/>
              <a:miter lim="800000"/>
              <a:headEnd/>
              <a:tailEnd/>
            </a:ln>
            <a:effectLst/>
          </p:spPr>
          <p:txBody>
            <a:bodyPr wrap="none">
              <a:spAutoFit/>
            </a:bodyPr>
            <a:lstStyle/>
            <a:p>
              <a:pPr eaLnBrk="0" hangingPunct="0"/>
              <a:r>
                <a:rPr lang="en-US" sz="2400" dirty="0"/>
                <a:t>A</a:t>
              </a:r>
              <a:endParaRPr lang="en-GB" sz="2400" dirty="0"/>
            </a:p>
          </p:txBody>
        </p:sp>
        <p:sp>
          <p:nvSpPr>
            <p:cNvPr id="11" name="Text Box 9"/>
            <p:cNvSpPr txBox="1">
              <a:spLocks noChangeArrowheads="1"/>
            </p:cNvSpPr>
            <p:nvPr/>
          </p:nvSpPr>
          <p:spPr bwMode="auto">
            <a:xfrm>
              <a:off x="2463" y="2672"/>
              <a:ext cx="233" cy="291"/>
            </a:xfrm>
            <a:prstGeom prst="rect">
              <a:avLst/>
            </a:prstGeom>
            <a:noFill/>
            <a:ln w="9525">
              <a:noFill/>
              <a:miter lim="800000"/>
              <a:headEnd/>
              <a:tailEnd/>
            </a:ln>
            <a:effectLst/>
          </p:spPr>
          <p:txBody>
            <a:bodyPr wrap="none">
              <a:spAutoFit/>
            </a:bodyPr>
            <a:lstStyle/>
            <a:p>
              <a:pPr eaLnBrk="0" hangingPunct="0"/>
              <a:r>
                <a:rPr lang="en-US" sz="2400"/>
                <a:t>C</a:t>
              </a:r>
              <a:endParaRPr lang="en-GB" sz="2400"/>
            </a:p>
          </p:txBody>
        </p:sp>
      </p:grpSp>
      <p:sp>
        <p:nvSpPr>
          <p:cNvPr id="13" name="Text Box 12"/>
          <p:cNvSpPr txBox="1">
            <a:spLocks noChangeArrowheads="1"/>
          </p:cNvSpPr>
          <p:nvPr/>
        </p:nvSpPr>
        <p:spPr bwMode="auto">
          <a:xfrm>
            <a:off x="8060680" y="2315498"/>
            <a:ext cx="336550" cy="457200"/>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b</a:t>
            </a:r>
          </a:p>
        </p:txBody>
      </p:sp>
      <p:sp>
        <p:nvSpPr>
          <p:cNvPr id="14" name="Text Box 13"/>
          <p:cNvSpPr txBox="1">
            <a:spLocks noChangeArrowheads="1"/>
          </p:cNvSpPr>
          <p:nvPr/>
        </p:nvSpPr>
        <p:spPr bwMode="auto">
          <a:xfrm>
            <a:off x="6517590" y="3519680"/>
            <a:ext cx="320922" cy="461665"/>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x</a:t>
            </a:r>
          </a:p>
        </p:txBody>
      </p:sp>
      <p:sp>
        <p:nvSpPr>
          <p:cNvPr id="15" name="Text Box 11"/>
          <p:cNvSpPr txBox="1">
            <a:spLocks noChangeArrowheads="1"/>
          </p:cNvSpPr>
          <p:nvPr/>
        </p:nvSpPr>
        <p:spPr bwMode="auto">
          <a:xfrm>
            <a:off x="6058794" y="2381590"/>
            <a:ext cx="319088" cy="457200"/>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c</a:t>
            </a:r>
          </a:p>
        </p:txBody>
      </p:sp>
      <p:sp>
        <p:nvSpPr>
          <p:cNvPr id="17" name="Text Box 8"/>
          <p:cNvSpPr txBox="1">
            <a:spLocks noChangeArrowheads="1"/>
          </p:cNvSpPr>
          <p:nvPr/>
        </p:nvSpPr>
        <p:spPr bwMode="auto">
          <a:xfrm>
            <a:off x="7377209" y="3553099"/>
            <a:ext cx="407484" cy="461665"/>
          </a:xfrm>
          <a:prstGeom prst="rect">
            <a:avLst/>
          </a:prstGeom>
          <a:noFill/>
          <a:ln w="9525">
            <a:noFill/>
            <a:miter lim="800000"/>
            <a:headEnd/>
            <a:tailEnd/>
          </a:ln>
          <a:effectLst/>
        </p:spPr>
        <p:txBody>
          <a:bodyPr wrap="none">
            <a:spAutoFit/>
          </a:bodyPr>
          <a:lstStyle/>
          <a:p>
            <a:pPr eaLnBrk="0" hangingPunct="0"/>
            <a:r>
              <a:rPr lang="en-US" sz="2400" dirty="0"/>
              <a:t>D</a:t>
            </a:r>
            <a:endParaRPr lang="en-GB" sz="2400" dirty="0"/>
          </a:p>
        </p:txBody>
      </p:sp>
      <p:sp>
        <p:nvSpPr>
          <p:cNvPr id="18" name="Right Triangle 17"/>
          <p:cNvSpPr/>
          <p:nvPr/>
        </p:nvSpPr>
        <p:spPr>
          <a:xfrm flipH="1">
            <a:off x="5482238" y="1731039"/>
            <a:ext cx="2051372" cy="1875091"/>
          </a:xfrm>
          <a:prstGeom prst="rtTriangle">
            <a:avLst/>
          </a:prstGeom>
          <a:solidFill>
            <a:srgbClr val="00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 Box 15"/>
          <p:cNvSpPr txBox="1">
            <a:spLocks noChangeArrowheads="1"/>
          </p:cNvSpPr>
          <p:nvPr/>
        </p:nvSpPr>
        <p:spPr bwMode="auto">
          <a:xfrm>
            <a:off x="7173793" y="2455543"/>
            <a:ext cx="336550" cy="457200"/>
          </a:xfrm>
          <a:prstGeom prst="rect">
            <a:avLst/>
          </a:prstGeom>
          <a:noFill/>
          <a:ln w="9525">
            <a:noFill/>
            <a:miter lim="800000"/>
            <a:headEnd/>
            <a:tailEnd/>
          </a:ln>
          <a:effectLst/>
        </p:spPr>
        <p:txBody>
          <a:bodyPr wrap="none">
            <a:spAutoFit/>
          </a:bodyPr>
          <a:lstStyle/>
          <a:p>
            <a:pPr eaLnBrk="0" hangingPunct="0"/>
            <a:r>
              <a:rPr lang="en-US" sz="2400" i="1" dirty="0">
                <a:latin typeface="Times New Roman" pitchFamily="18" charset="0"/>
              </a:rPr>
              <a:t>h</a:t>
            </a:r>
            <a:endParaRPr lang="en-GB" sz="2400" i="1" dirty="0">
              <a:latin typeface="Times New Roman" pitchFamily="18" charset="0"/>
            </a:endParaRPr>
          </a:p>
        </p:txBody>
      </p:sp>
      <p:sp>
        <p:nvSpPr>
          <p:cNvPr id="21" name="Text Box 3"/>
          <p:cNvSpPr txBox="1">
            <a:spLocks noChangeArrowheads="1"/>
          </p:cNvSpPr>
          <p:nvPr/>
        </p:nvSpPr>
        <p:spPr bwMode="auto">
          <a:xfrm>
            <a:off x="3340950" y="1396911"/>
            <a:ext cx="3565029" cy="461665"/>
          </a:xfrm>
          <a:prstGeom prst="rect">
            <a:avLst/>
          </a:prstGeom>
          <a:noFill/>
          <a:ln w="9525">
            <a:noFill/>
            <a:miter lim="800000"/>
            <a:headEnd/>
            <a:tailEnd/>
          </a:ln>
          <a:effectLst/>
        </p:spPr>
        <p:txBody>
          <a:bodyPr wrap="square">
            <a:spAutoFit/>
          </a:bodyPr>
          <a:lstStyle/>
          <a:p>
            <a:pPr eaLnBrk="0" hangingPunct="0"/>
            <a:r>
              <a:rPr lang="en-US" sz="2400" dirty="0">
                <a:latin typeface="+mn-lt"/>
              </a:rPr>
              <a:t>is perpendicular to </a:t>
            </a:r>
            <a:r>
              <a:rPr lang="en-US" i="1" dirty="0">
                <a:cs typeface="Times New Roman" panose="02020603050405020304" pitchFamily="18" charset="0"/>
              </a:rPr>
              <a:t>BC</a:t>
            </a:r>
            <a:r>
              <a:rPr lang="en-US" sz="2400" dirty="0">
                <a:latin typeface="+mn-lt"/>
              </a:rPr>
              <a:t>.</a:t>
            </a:r>
            <a:endParaRPr lang="en-GB" sz="2400" dirty="0">
              <a:latin typeface="+mn-lt"/>
            </a:endParaRPr>
          </a:p>
        </p:txBody>
      </p:sp>
      <p:sp>
        <p:nvSpPr>
          <p:cNvPr id="22" name="Text Box 3"/>
          <p:cNvSpPr txBox="1">
            <a:spLocks noChangeArrowheads="1"/>
          </p:cNvSpPr>
          <p:nvPr/>
        </p:nvSpPr>
        <p:spPr bwMode="auto">
          <a:xfrm>
            <a:off x="230025" y="1892020"/>
            <a:ext cx="4922665" cy="830997"/>
          </a:xfrm>
          <a:prstGeom prst="rect">
            <a:avLst/>
          </a:prstGeom>
          <a:noFill/>
          <a:ln w="9525">
            <a:noFill/>
            <a:miter lim="800000"/>
            <a:headEnd/>
            <a:tailEnd/>
          </a:ln>
          <a:effectLst/>
        </p:spPr>
        <p:txBody>
          <a:bodyPr wrap="square">
            <a:spAutoFit/>
          </a:bodyPr>
          <a:lstStyle/>
          <a:p>
            <a:pPr eaLnBrk="0" hangingPunct="0"/>
            <a:r>
              <a:rPr lang="en-US" sz="2400" dirty="0">
                <a:solidFill>
                  <a:srgbClr val="FF66CC"/>
                </a:solidFill>
                <a:latin typeface="+mn-lt"/>
              </a:rPr>
              <a:t>In the right-angled triangle </a:t>
            </a:r>
            <a:r>
              <a:rPr lang="en-US" sz="2400" i="1" dirty="0">
                <a:solidFill>
                  <a:srgbClr val="FF66CC"/>
                </a:solidFill>
                <a:cs typeface="Times New Roman" panose="02020603050405020304" pitchFamily="18" charset="0"/>
              </a:rPr>
              <a:t>ACD</a:t>
            </a:r>
            <a:r>
              <a:rPr lang="en-US" sz="2400" dirty="0">
                <a:solidFill>
                  <a:srgbClr val="FF66CC"/>
                </a:solidFill>
                <a:latin typeface="+mn-lt"/>
              </a:rPr>
              <a:t>, Pythagoras’ theorem gives</a:t>
            </a:r>
            <a:endParaRPr lang="en-GB" sz="2400" dirty="0">
              <a:solidFill>
                <a:srgbClr val="FF66CC"/>
              </a:solidFill>
              <a:latin typeface="+mn-lt"/>
            </a:endParaRPr>
          </a:p>
        </p:txBody>
      </p:sp>
      <p:sp>
        <p:nvSpPr>
          <p:cNvPr id="3" name="TextBox 2"/>
          <p:cNvSpPr txBox="1"/>
          <p:nvPr/>
        </p:nvSpPr>
        <p:spPr>
          <a:xfrm>
            <a:off x="2165795" y="2713770"/>
            <a:ext cx="2290692" cy="369332"/>
          </a:xfrm>
          <a:prstGeom prst="rect">
            <a:avLst/>
          </a:prstGeom>
          <a:noFill/>
        </p:spPr>
        <p:txBody>
          <a:bodyPr wrap="none" lIns="0" tIns="0" rIns="0" bIns="0" rtlCol="0">
            <a:spAutoFit/>
          </a:bodyPr>
          <a:lstStyle/>
          <a:p>
            <a:r>
              <a:rPr lang="en-US" sz="2400" b="1" i="1" dirty="0">
                <a:solidFill>
                  <a:srgbClr val="FF66CC"/>
                </a:solidFill>
                <a:latin typeface="Times New Roman" panose="02020603050405020304" pitchFamily="18" charset="0"/>
                <a:cs typeface="Times New Roman" panose="02020603050405020304" pitchFamily="18" charset="0"/>
              </a:rPr>
              <a:t>b</a:t>
            </a:r>
            <a:r>
              <a:rPr lang="en-US" sz="2400" b="1" baseline="30000" dirty="0">
                <a:solidFill>
                  <a:srgbClr val="FF66CC"/>
                </a:solidFill>
              </a:rPr>
              <a:t>2</a:t>
            </a:r>
            <a:r>
              <a:rPr lang="en-US" sz="2400" b="1" dirty="0">
                <a:solidFill>
                  <a:srgbClr val="FF66CC"/>
                </a:solidFill>
              </a:rPr>
              <a:t> </a:t>
            </a:r>
            <a:r>
              <a:rPr lang="en-US" sz="2400" b="1" i="1" dirty="0">
                <a:solidFill>
                  <a:srgbClr val="FF66CC"/>
                </a:solidFill>
                <a:latin typeface="Times New Roman" panose="02020603050405020304" pitchFamily="18" charset="0"/>
                <a:cs typeface="Times New Roman" panose="02020603050405020304" pitchFamily="18" charset="0"/>
              </a:rPr>
              <a:t>= h</a:t>
            </a:r>
            <a:r>
              <a:rPr lang="en-US" sz="2400" b="1" baseline="30000" dirty="0">
                <a:solidFill>
                  <a:srgbClr val="FF66CC"/>
                </a:solidFill>
              </a:rPr>
              <a:t>2</a:t>
            </a:r>
            <a:r>
              <a:rPr lang="en-US" sz="2400" b="1" dirty="0">
                <a:solidFill>
                  <a:srgbClr val="FF66CC"/>
                </a:solidFill>
              </a:rPr>
              <a:t> </a:t>
            </a:r>
            <a:r>
              <a:rPr lang="en-US" sz="2400" b="1" i="1" dirty="0">
                <a:solidFill>
                  <a:srgbClr val="FF66CC"/>
                </a:solidFill>
                <a:latin typeface="Times New Roman" panose="02020603050405020304" pitchFamily="18" charset="0"/>
                <a:cs typeface="Times New Roman" panose="02020603050405020304" pitchFamily="18" charset="0"/>
              </a:rPr>
              <a:t>+ </a:t>
            </a:r>
            <a:r>
              <a:rPr lang="en-US" sz="2400" b="1" dirty="0">
                <a:solidFill>
                  <a:srgbClr val="FF66CC"/>
                </a:solidFill>
                <a:latin typeface="Times New Roman" panose="02020603050405020304" pitchFamily="18" charset="0"/>
                <a:cs typeface="Times New Roman" panose="02020603050405020304" pitchFamily="18" charset="0"/>
              </a:rPr>
              <a:t>(</a:t>
            </a:r>
            <a:r>
              <a:rPr lang="en-US" sz="2400" b="1" i="1" dirty="0">
                <a:solidFill>
                  <a:srgbClr val="FF66CC"/>
                </a:solidFill>
                <a:latin typeface="Times New Roman" panose="02020603050405020304" pitchFamily="18" charset="0"/>
                <a:cs typeface="Times New Roman" panose="02020603050405020304" pitchFamily="18" charset="0"/>
              </a:rPr>
              <a:t>a – x</a:t>
            </a:r>
            <a:r>
              <a:rPr lang="en-US" sz="2400" b="1" dirty="0">
                <a:solidFill>
                  <a:srgbClr val="FF66CC"/>
                </a:solidFill>
                <a:latin typeface="Times New Roman" panose="02020603050405020304" pitchFamily="18" charset="0"/>
                <a:cs typeface="Times New Roman" panose="02020603050405020304" pitchFamily="18" charset="0"/>
              </a:rPr>
              <a:t>)</a:t>
            </a:r>
            <a:r>
              <a:rPr lang="en-US" sz="2400" b="1" baseline="30000" dirty="0">
                <a:solidFill>
                  <a:srgbClr val="FF66CC"/>
                </a:solidFill>
              </a:rPr>
              <a:t>2</a:t>
            </a:r>
            <a:endParaRPr lang="en-GB" sz="2400" b="1" baseline="30000" dirty="0">
              <a:solidFill>
                <a:srgbClr val="FF66CC"/>
              </a:solidFill>
            </a:endParaRPr>
          </a:p>
        </p:txBody>
      </p:sp>
      <p:sp>
        <p:nvSpPr>
          <p:cNvPr id="23" name="Pie 22"/>
          <p:cNvSpPr/>
          <p:nvPr/>
        </p:nvSpPr>
        <p:spPr>
          <a:xfrm>
            <a:off x="5062923" y="3144705"/>
            <a:ext cx="848931" cy="914400"/>
          </a:xfrm>
          <a:prstGeom prst="pie">
            <a:avLst>
              <a:gd name="adj1" fmla="val 19100117"/>
              <a:gd name="adj2" fmla="val 21536847"/>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4" name="Text Box 3"/>
          <p:cNvSpPr txBox="1">
            <a:spLocks noChangeArrowheads="1"/>
          </p:cNvSpPr>
          <p:nvPr/>
        </p:nvSpPr>
        <p:spPr bwMode="auto">
          <a:xfrm>
            <a:off x="341205" y="3024505"/>
            <a:ext cx="1802931" cy="461665"/>
          </a:xfrm>
          <a:prstGeom prst="rect">
            <a:avLst/>
          </a:prstGeom>
          <a:noFill/>
          <a:ln w="9525">
            <a:noFill/>
            <a:miter lim="800000"/>
            <a:headEnd/>
            <a:tailEnd/>
          </a:ln>
          <a:effectLst/>
        </p:spPr>
        <p:txBody>
          <a:bodyPr wrap="square">
            <a:spAutoFit/>
          </a:bodyPr>
          <a:lstStyle/>
          <a:p>
            <a:pPr eaLnBrk="0" hangingPunct="0"/>
            <a:r>
              <a:rPr lang="en-US" sz="2400" dirty="0">
                <a:solidFill>
                  <a:srgbClr val="FF66CC"/>
                </a:solidFill>
                <a:latin typeface="+mn-lt"/>
              </a:rPr>
              <a:t>This gives</a:t>
            </a:r>
            <a:endParaRPr lang="en-GB" sz="2400" dirty="0">
              <a:solidFill>
                <a:srgbClr val="FF66CC"/>
              </a:solidFill>
              <a:latin typeface="+mn-lt"/>
            </a:endParaRPr>
          </a:p>
        </p:txBody>
      </p:sp>
      <p:sp>
        <p:nvSpPr>
          <p:cNvPr id="26" name="Right Triangle 25"/>
          <p:cNvSpPr/>
          <p:nvPr/>
        </p:nvSpPr>
        <p:spPr>
          <a:xfrm>
            <a:off x="7536176" y="1746935"/>
            <a:ext cx="1136939" cy="1859195"/>
          </a:xfrm>
          <a:prstGeom prst="rtTriangle">
            <a:avLst/>
          </a:prstGeom>
          <a:solidFill>
            <a:srgbClr val="FF66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7542338" y="3379114"/>
            <a:ext cx="234950" cy="214113"/>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Line 14"/>
          <p:cNvSpPr>
            <a:spLocks noChangeShapeType="1"/>
          </p:cNvSpPr>
          <p:nvPr/>
        </p:nvSpPr>
        <p:spPr bwMode="auto">
          <a:xfrm>
            <a:off x="7540760" y="1731039"/>
            <a:ext cx="8416" cy="1883031"/>
          </a:xfrm>
          <a:prstGeom prst="line">
            <a:avLst/>
          </a:prstGeom>
          <a:noFill/>
          <a:ln w="28575">
            <a:solidFill>
              <a:srgbClr val="FF0000"/>
            </a:solidFill>
            <a:prstDash val="sysDot"/>
            <a:round/>
            <a:headEnd/>
            <a:tailEnd/>
          </a:ln>
          <a:effectLst/>
        </p:spPr>
        <p:txBody>
          <a:bodyPr/>
          <a:lstStyle/>
          <a:p>
            <a:endParaRPr lang="en-GB" sz="2400"/>
          </a:p>
        </p:txBody>
      </p:sp>
      <p:sp>
        <p:nvSpPr>
          <p:cNvPr id="27" name="Text Box 3"/>
          <p:cNvSpPr txBox="1">
            <a:spLocks noChangeArrowheads="1"/>
          </p:cNvSpPr>
          <p:nvPr/>
        </p:nvSpPr>
        <p:spPr bwMode="auto">
          <a:xfrm>
            <a:off x="319841" y="3563603"/>
            <a:ext cx="4922665" cy="461665"/>
          </a:xfrm>
          <a:prstGeom prst="rect">
            <a:avLst/>
          </a:prstGeom>
          <a:noFill/>
          <a:ln w="9525">
            <a:noFill/>
            <a:miter lim="800000"/>
            <a:headEnd/>
            <a:tailEnd/>
          </a:ln>
          <a:effectLst/>
        </p:spPr>
        <p:txBody>
          <a:bodyPr wrap="square">
            <a:spAutoFit/>
          </a:bodyPr>
          <a:lstStyle/>
          <a:p>
            <a:pPr eaLnBrk="0" hangingPunct="0"/>
            <a:r>
              <a:rPr lang="en-US" sz="2400" dirty="0">
                <a:solidFill>
                  <a:srgbClr val="00CC00"/>
                </a:solidFill>
                <a:latin typeface="+mn-lt"/>
              </a:rPr>
              <a:t>In the right-angled triangle </a:t>
            </a:r>
            <a:r>
              <a:rPr lang="en-US" sz="2400" i="1" dirty="0">
                <a:solidFill>
                  <a:srgbClr val="00CC00"/>
                </a:solidFill>
                <a:cs typeface="Times New Roman" panose="02020603050405020304" pitchFamily="18" charset="0"/>
              </a:rPr>
              <a:t>ABD</a:t>
            </a:r>
            <a:r>
              <a:rPr lang="en-US" sz="2400" dirty="0">
                <a:solidFill>
                  <a:srgbClr val="00CC00"/>
                </a:solidFill>
                <a:latin typeface="+mn-lt"/>
              </a:rPr>
              <a:t>.</a:t>
            </a:r>
            <a:endParaRPr lang="en-GB" sz="2400" dirty="0">
              <a:solidFill>
                <a:srgbClr val="00CC00"/>
              </a:solidFill>
              <a:latin typeface="+mn-lt"/>
            </a:endParaRPr>
          </a:p>
        </p:txBody>
      </p:sp>
      <p:sp>
        <p:nvSpPr>
          <p:cNvPr id="31" name="Text Box 3"/>
          <p:cNvSpPr txBox="1">
            <a:spLocks noChangeArrowheads="1"/>
          </p:cNvSpPr>
          <p:nvPr/>
        </p:nvSpPr>
        <p:spPr bwMode="auto">
          <a:xfrm>
            <a:off x="172146" y="4771650"/>
            <a:ext cx="4933454" cy="461665"/>
          </a:xfrm>
          <a:prstGeom prst="rect">
            <a:avLst/>
          </a:prstGeom>
          <a:noFill/>
          <a:ln w="9525">
            <a:noFill/>
            <a:miter lim="800000"/>
            <a:headEnd/>
            <a:tailEnd/>
          </a:ln>
          <a:effectLst/>
        </p:spPr>
        <p:txBody>
          <a:bodyPr wrap="square">
            <a:spAutoFit/>
          </a:bodyPr>
          <a:lstStyle/>
          <a:p>
            <a:pPr eaLnBrk="0" hangingPunct="0"/>
            <a:r>
              <a:rPr lang="en-US" sz="2400" dirty="0">
                <a:latin typeface="+mn-lt"/>
              </a:rPr>
              <a:t>Take the first equation,</a:t>
            </a:r>
            <a:endParaRPr lang="en-GB" sz="2400" dirty="0">
              <a:latin typeface="+mn-lt"/>
            </a:endParaRPr>
          </a:p>
        </p:txBody>
      </p:sp>
      <p:sp>
        <p:nvSpPr>
          <p:cNvPr id="34" name="Rectangle 4"/>
          <p:cNvSpPr>
            <a:spLocks noGrp="1" noChangeArrowheads="1"/>
          </p:cNvSpPr>
          <p:nvPr>
            <p:ph type="title" idx="4294967295"/>
          </p:nvPr>
        </p:nvSpPr>
        <p:spPr>
          <a:xfrm>
            <a:off x="469306" y="181744"/>
            <a:ext cx="8229600" cy="504056"/>
          </a:xfrm>
        </p:spPr>
        <p:txBody>
          <a:bodyPr>
            <a:noAutofit/>
          </a:bodyPr>
          <a:lstStyle/>
          <a:p>
            <a:r>
              <a:rPr lang="en-GB" sz="3200" dirty="0"/>
              <a:t>The cosine rule</a:t>
            </a:r>
          </a:p>
        </p:txBody>
      </p:sp>
      <p:sp>
        <p:nvSpPr>
          <p:cNvPr id="36" name="Text Box 3"/>
          <p:cNvSpPr txBox="1">
            <a:spLocks noChangeArrowheads="1"/>
          </p:cNvSpPr>
          <p:nvPr/>
        </p:nvSpPr>
        <p:spPr bwMode="auto">
          <a:xfrm>
            <a:off x="5914726" y="4108789"/>
            <a:ext cx="2950625" cy="461665"/>
          </a:xfrm>
          <a:prstGeom prst="rect">
            <a:avLst/>
          </a:prstGeom>
          <a:noFill/>
          <a:ln w="9525">
            <a:noFill/>
            <a:miter lim="800000"/>
            <a:headEnd/>
            <a:tailEnd/>
          </a:ln>
          <a:effectLst/>
        </p:spPr>
        <p:txBody>
          <a:bodyPr wrap="square">
            <a:spAutoFit/>
          </a:bodyPr>
          <a:lstStyle/>
          <a:p>
            <a:pPr eaLnBrk="0" hangingPunct="0"/>
            <a:r>
              <a:rPr lang="en-US" sz="2400" dirty="0">
                <a:latin typeface="+mn-lt"/>
              </a:rPr>
              <a:t>In triangle ABD</a:t>
            </a:r>
            <a:endParaRPr lang="en-GB" sz="2400" dirty="0">
              <a:latin typeface="+mn-lt"/>
            </a:endParaRPr>
          </a:p>
        </p:txBody>
      </p:sp>
      <mc:AlternateContent xmlns:mc="http://schemas.openxmlformats.org/markup-compatibility/2006" xmlns:a14="http://schemas.microsoft.com/office/drawing/2010/main">
        <mc:Choice Requires="a14">
          <p:sp>
            <p:nvSpPr>
              <p:cNvPr id="37" name="TextBox 36"/>
              <p:cNvSpPr txBox="1"/>
              <p:nvPr/>
            </p:nvSpPr>
            <p:spPr>
              <a:xfrm>
                <a:off x="5513959" y="4509120"/>
                <a:ext cx="1358705" cy="63267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unc>
                        <m:funcPr>
                          <m:ctrlPr>
                            <a:rPr lang="en-US" sz="2400" b="0" i="1" smtClean="0">
                              <a:latin typeface="Cambria Math" panose="02040503050406030204" pitchFamily="18" charset="0"/>
                            </a:rPr>
                          </m:ctrlPr>
                        </m:funcPr>
                        <m:fName>
                          <m:r>
                            <m:rPr>
                              <m:sty m:val="p"/>
                            </m:rPr>
                            <a:rPr lang="en-US" sz="2400" b="0" i="0" smtClean="0">
                              <a:latin typeface="Cambria Math" panose="02040503050406030204" pitchFamily="18" charset="0"/>
                            </a:rPr>
                            <m:t>cos</m:t>
                          </m:r>
                        </m:fName>
                        <m:e>
                          <m:r>
                            <a:rPr lang="en-US" sz="2400" b="0" i="1" smtClean="0">
                              <a:latin typeface="Cambria Math" panose="02040503050406030204" pitchFamily="18" charset="0"/>
                            </a:rPr>
                            <m:t>𝐵</m:t>
                          </m:r>
                        </m:e>
                      </m:func>
                      <m:r>
                        <a:rPr lang="en-US" sz="2400" b="0" i="1" smtClean="0">
                          <a:latin typeface="Cambria Math" panose="02040503050406030204" pitchFamily="18" charset="0"/>
                        </a:rPr>
                        <m:t>=</m:t>
                      </m:r>
                      <m:f>
                        <m:fPr>
                          <m:ctrlPr>
                            <a:rPr lang="en-US" sz="2400" b="0" i="1" smtClean="0">
                              <a:solidFill>
                                <a:schemeClr val="tx1"/>
                              </a:solidFill>
                              <a:latin typeface="Cambria Math" panose="02040503050406030204" pitchFamily="18" charset="0"/>
                            </a:rPr>
                          </m:ctrlPr>
                        </m:fPr>
                        <m:num>
                          <m:r>
                            <a:rPr lang="en-US" sz="2400" b="0" i="1" smtClean="0">
                              <a:solidFill>
                                <a:schemeClr val="tx1"/>
                              </a:solidFill>
                              <a:latin typeface="Cambria Math" panose="02040503050406030204" pitchFamily="18" charset="0"/>
                            </a:rPr>
                            <m:t>𝑥</m:t>
                          </m:r>
                        </m:num>
                        <m:den>
                          <m:r>
                            <a:rPr lang="en-US" sz="2400" b="0" i="1" smtClean="0">
                              <a:solidFill>
                                <a:schemeClr val="tx1"/>
                              </a:solidFill>
                              <a:latin typeface="Cambria Math" panose="02040503050406030204" pitchFamily="18" charset="0"/>
                            </a:rPr>
                            <m:t>𝑐</m:t>
                          </m:r>
                        </m:den>
                      </m:f>
                    </m:oMath>
                  </m:oMathPara>
                </a14:m>
                <a:endParaRPr lang="en-GB" sz="2400" dirty="0"/>
              </a:p>
            </p:txBody>
          </p:sp>
        </mc:Choice>
        <mc:Fallback xmlns="">
          <p:sp>
            <p:nvSpPr>
              <p:cNvPr id="37" name="TextBox 36"/>
              <p:cNvSpPr txBox="1">
                <a:spLocks noRot="1" noChangeAspect="1" noMove="1" noResize="1" noEditPoints="1" noAdjustHandles="1" noChangeArrowheads="1" noChangeShapeType="1" noTextEdit="1"/>
              </p:cNvSpPr>
              <p:nvPr/>
            </p:nvSpPr>
            <p:spPr>
              <a:xfrm>
                <a:off x="5513959" y="4509120"/>
                <a:ext cx="1358705" cy="632674"/>
              </a:xfrm>
              <a:prstGeom prst="rect">
                <a:avLst/>
              </a:prstGeom>
              <a:blipFill rotWithShape="0">
                <a:blip r:embed="rId2"/>
                <a:stretch>
                  <a:fillRect/>
                </a:stretch>
              </a:blipFill>
            </p:spPr>
            <p:txBody>
              <a:bodyPr/>
              <a:lstStyle/>
              <a:p>
                <a:r>
                  <a:rPr lang="en-GB">
                    <a:noFill/>
                  </a:rPr>
                  <a:t> </a:t>
                </a:r>
              </a:p>
            </p:txBody>
          </p:sp>
        </mc:Fallback>
      </mc:AlternateContent>
      <p:sp>
        <p:nvSpPr>
          <p:cNvPr id="38" name="Rectangle 37"/>
          <p:cNvSpPr/>
          <p:nvPr/>
        </p:nvSpPr>
        <p:spPr>
          <a:xfrm>
            <a:off x="5885536" y="983904"/>
            <a:ext cx="3369833" cy="461665"/>
          </a:xfrm>
          <a:prstGeom prst="rect">
            <a:avLst/>
          </a:prstGeom>
        </p:spPr>
        <p:txBody>
          <a:bodyPr wrap="none">
            <a:spAutoFit/>
          </a:bodyPr>
          <a:lstStyle/>
          <a:p>
            <a:r>
              <a:rPr lang="en-US" sz="2400" dirty="0">
                <a:latin typeface="+mn-lt"/>
              </a:rPr>
              <a:t>The altitude (height), </a:t>
            </a:r>
            <a:endParaRPr lang="en-GB" sz="2400" dirty="0">
              <a:latin typeface="+mn-lt"/>
            </a:endParaRPr>
          </a:p>
        </p:txBody>
      </p:sp>
      <p:sp>
        <p:nvSpPr>
          <p:cNvPr id="39" name="Rectangle 38"/>
          <p:cNvSpPr/>
          <p:nvPr/>
        </p:nvSpPr>
        <p:spPr>
          <a:xfrm>
            <a:off x="359003" y="1402183"/>
            <a:ext cx="3159839" cy="461665"/>
          </a:xfrm>
          <a:prstGeom prst="rect">
            <a:avLst/>
          </a:prstGeom>
        </p:spPr>
        <p:txBody>
          <a:bodyPr wrap="none">
            <a:spAutoFit/>
          </a:bodyPr>
          <a:lstStyle/>
          <a:p>
            <a:r>
              <a:rPr lang="en-US" i="1" dirty="0">
                <a:cs typeface="Times New Roman" panose="02020603050405020304" pitchFamily="18" charset="0"/>
              </a:rPr>
              <a:t>h</a:t>
            </a:r>
            <a:r>
              <a:rPr lang="en-US" sz="2400" dirty="0">
                <a:latin typeface="+mn-lt"/>
              </a:rPr>
              <a:t> of the triangle, </a:t>
            </a:r>
            <a:r>
              <a:rPr lang="en-US" i="1" dirty="0">
                <a:cs typeface="Times New Roman" panose="02020603050405020304" pitchFamily="18" charset="0"/>
              </a:rPr>
              <a:t>AD</a:t>
            </a:r>
            <a:endParaRPr lang="en-GB" i="1" dirty="0">
              <a:cs typeface="Times New Roman" panose="02020603050405020304" pitchFamily="18" charset="0"/>
            </a:endParaRPr>
          </a:p>
        </p:txBody>
      </p:sp>
      <p:sp>
        <p:nvSpPr>
          <p:cNvPr id="41" name="Text Box 3"/>
          <p:cNvSpPr txBox="1">
            <a:spLocks noChangeArrowheads="1"/>
          </p:cNvSpPr>
          <p:nvPr/>
        </p:nvSpPr>
        <p:spPr bwMode="auto">
          <a:xfrm>
            <a:off x="4012621" y="5911338"/>
            <a:ext cx="4140779" cy="830997"/>
          </a:xfrm>
          <a:prstGeom prst="rect">
            <a:avLst/>
          </a:prstGeom>
          <a:noFill/>
          <a:ln w="9525">
            <a:noFill/>
            <a:miter lim="800000"/>
            <a:headEnd/>
            <a:tailEnd/>
          </a:ln>
          <a:effectLst/>
        </p:spPr>
        <p:txBody>
          <a:bodyPr wrap="square">
            <a:spAutoFit/>
          </a:bodyPr>
          <a:lstStyle/>
          <a:p>
            <a:pPr eaLnBrk="0" hangingPunct="0"/>
            <a:r>
              <a:rPr lang="en-US" sz="2400" dirty="0">
                <a:latin typeface="+mn-lt"/>
              </a:rPr>
              <a:t>This equation is one form of the </a:t>
            </a:r>
            <a:r>
              <a:rPr lang="en-US" sz="2400" b="1" dirty="0">
                <a:latin typeface="+mn-lt"/>
              </a:rPr>
              <a:t>cosine rule</a:t>
            </a:r>
            <a:endParaRPr lang="en-GB" sz="2400" b="1" dirty="0">
              <a:latin typeface="+mn-lt"/>
            </a:endParaRPr>
          </a:p>
        </p:txBody>
      </p:sp>
      <p:sp>
        <p:nvSpPr>
          <p:cNvPr id="40" name="Text Box 13"/>
          <p:cNvSpPr txBox="1">
            <a:spLocks noChangeArrowheads="1"/>
          </p:cNvSpPr>
          <p:nvPr/>
        </p:nvSpPr>
        <p:spPr bwMode="auto">
          <a:xfrm>
            <a:off x="7910531" y="3528935"/>
            <a:ext cx="887615" cy="461665"/>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a – x </a:t>
            </a:r>
          </a:p>
        </p:txBody>
      </p:sp>
      <p:sp>
        <p:nvSpPr>
          <p:cNvPr id="42" name="Text Box 13"/>
          <p:cNvSpPr txBox="1">
            <a:spLocks noChangeArrowheads="1"/>
          </p:cNvSpPr>
          <p:nvPr/>
        </p:nvSpPr>
        <p:spPr bwMode="auto">
          <a:xfrm>
            <a:off x="7126202" y="3715410"/>
            <a:ext cx="336550" cy="457200"/>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a</a:t>
            </a:r>
          </a:p>
        </p:txBody>
      </p:sp>
      <p:sp>
        <p:nvSpPr>
          <p:cNvPr id="43" name="TextBox 42"/>
          <p:cNvSpPr txBox="1"/>
          <p:nvPr/>
        </p:nvSpPr>
        <p:spPr>
          <a:xfrm>
            <a:off x="2062102" y="3107810"/>
            <a:ext cx="3000821" cy="369332"/>
          </a:xfrm>
          <a:prstGeom prst="rect">
            <a:avLst/>
          </a:prstGeom>
          <a:noFill/>
        </p:spPr>
        <p:txBody>
          <a:bodyPr wrap="none" lIns="0" tIns="0" rIns="0" bIns="0" rtlCol="0">
            <a:spAutoFit/>
          </a:bodyPr>
          <a:lstStyle/>
          <a:p>
            <a:r>
              <a:rPr lang="en-US" sz="2400" b="1" i="1" dirty="0">
                <a:solidFill>
                  <a:srgbClr val="FF66CC"/>
                </a:solidFill>
                <a:latin typeface="Times New Roman" panose="02020603050405020304" pitchFamily="18" charset="0"/>
                <a:cs typeface="Times New Roman" panose="02020603050405020304" pitchFamily="18" charset="0"/>
              </a:rPr>
              <a:t>b</a:t>
            </a:r>
            <a:r>
              <a:rPr lang="en-US" sz="2400" b="1" baseline="30000" dirty="0">
                <a:solidFill>
                  <a:srgbClr val="FF66CC"/>
                </a:solidFill>
              </a:rPr>
              <a:t>2</a:t>
            </a:r>
            <a:r>
              <a:rPr lang="en-US" sz="2400" b="1" dirty="0">
                <a:solidFill>
                  <a:srgbClr val="FF66CC"/>
                </a:solidFill>
              </a:rPr>
              <a:t> </a:t>
            </a:r>
            <a:r>
              <a:rPr lang="en-US" sz="2400" b="1" i="1" dirty="0">
                <a:solidFill>
                  <a:srgbClr val="FF66CC"/>
                </a:solidFill>
                <a:latin typeface="Times New Roman" panose="02020603050405020304" pitchFamily="18" charset="0"/>
                <a:cs typeface="Times New Roman" panose="02020603050405020304" pitchFamily="18" charset="0"/>
              </a:rPr>
              <a:t>= h</a:t>
            </a:r>
            <a:r>
              <a:rPr lang="en-US" sz="2400" b="1" baseline="30000" dirty="0">
                <a:solidFill>
                  <a:srgbClr val="FF66CC"/>
                </a:solidFill>
              </a:rPr>
              <a:t>2</a:t>
            </a:r>
            <a:r>
              <a:rPr lang="en-US" sz="2400" b="1" dirty="0">
                <a:solidFill>
                  <a:srgbClr val="FF66CC"/>
                </a:solidFill>
              </a:rPr>
              <a:t> </a:t>
            </a:r>
            <a:r>
              <a:rPr lang="en-US" sz="2400" b="1" i="1" dirty="0">
                <a:solidFill>
                  <a:srgbClr val="FF66CC"/>
                </a:solidFill>
                <a:latin typeface="Times New Roman" panose="02020603050405020304" pitchFamily="18" charset="0"/>
                <a:cs typeface="Times New Roman" panose="02020603050405020304" pitchFamily="18" charset="0"/>
              </a:rPr>
              <a:t>+ a</a:t>
            </a:r>
            <a:r>
              <a:rPr lang="en-US" sz="2400" b="1" baseline="30000" dirty="0">
                <a:solidFill>
                  <a:srgbClr val="FF66CC"/>
                </a:solidFill>
              </a:rPr>
              <a:t>2</a:t>
            </a:r>
            <a:r>
              <a:rPr lang="en-US" sz="2400" b="1" i="1" dirty="0">
                <a:solidFill>
                  <a:srgbClr val="FF66CC"/>
                </a:solidFill>
                <a:latin typeface="Times New Roman" panose="02020603050405020304" pitchFamily="18" charset="0"/>
                <a:cs typeface="Times New Roman" panose="02020603050405020304" pitchFamily="18" charset="0"/>
              </a:rPr>
              <a:t> – </a:t>
            </a:r>
            <a:r>
              <a:rPr lang="en-US" sz="2400" b="1" dirty="0">
                <a:solidFill>
                  <a:srgbClr val="FF66CC"/>
                </a:solidFill>
                <a:latin typeface="Times New Roman" panose="02020603050405020304" pitchFamily="18" charset="0"/>
                <a:cs typeface="Times New Roman" panose="02020603050405020304" pitchFamily="18" charset="0"/>
              </a:rPr>
              <a:t>2</a:t>
            </a:r>
            <a:r>
              <a:rPr lang="en-US" sz="2400" b="1" i="1" dirty="0">
                <a:solidFill>
                  <a:srgbClr val="FF66CC"/>
                </a:solidFill>
                <a:latin typeface="Times New Roman" panose="02020603050405020304" pitchFamily="18" charset="0"/>
                <a:cs typeface="Times New Roman" panose="02020603050405020304" pitchFamily="18" charset="0"/>
              </a:rPr>
              <a:t>ax + x</a:t>
            </a:r>
            <a:r>
              <a:rPr lang="en-US" sz="2400" b="1" baseline="30000" dirty="0">
                <a:solidFill>
                  <a:srgbClr val="FF66CC"/>
                </a:solidFill>
              </a:rPr>
              <a:t>2</a:t>
            </a:r>
            <a:endParaRPr lang="en-GB" sz="2400" b="1" baseline="30000" dirty="0">
              <a:solidFill>
                <a:srgbClr val="FF66CC"/>
              </a:solidFill>
            </a:endParaRPr>
          </a:p>
        </p:txBody>
      </p:sp>
      <p:sp>
        <p:nvSpPr>
          <p:cNvPr id="44" name="TextBox 43"/>
          <p:cNvSpPr txBox="1"/>
          <p:nvPr/>
        </p:nvSpPr>
        <p:spPr>
          <a:xfrm>
            <a:off x="2062102" y="4051480"/>
            <a:ext cx="1606209" cy="369332"/>
          </a:xfrm>
          <a:prstGeom prst="rect">
            <a:avLst/>
          </a:prstGeom>
          <a:noFill/>
        </p:spPr>
        <p:txBody>
          <a:bodyPr wrap="none" lIns="0" tIns="0" rIns="0" bIns="0" rtlCol="0">
            <a:spAutoFit/>
          </a:bodyPr>
          <a:lstStyle/>
          <a:p>
            <a:r>
              <a:rPr lang="en-US" sz="2400" b="1" i="1" dirty="0">
                <a:solidFill>
                  <a:srgbClr val="00CC00"/>
                </a:solidFill>
                <a:latin typeface="Times New Roman" panose="02020603050405020304" pitchFamily="18" charset="0"/>
                <a:cs typeface="Times New Roman" panose="02020603050405020304" pitchFamily="18" charset="0"/>
              </a:rPr>
              <a:t>c</a:t>
            </a:r>
            <a:r>
              <a:rPr lang="en-US" sz="2400" b="1" baseline="30000" dirty="0">
                <a:solidFill>
                  <a:srgbClr val="00CC00"/>
                </a:solidFill>
              </a:rPr>
              <a:t>2</a:t>
            </a:r>
            <a:r>
              <a:rPr lang="en-US" sz="2400" b="1" dirty="0">
                <a:solidFill>
                  <a:srgbClr val="00CC00"/>
                </a:solidFill>
              </a:rPr>
              <a:t> </a:t>
            </a:r>
            <a:r>
              <a:rPr lang="en-US" sz="2400" b="1" i="1" dirty="0">
                <a:solidFill>
                  <a:srgbClr val="00CC00"/>
                </a:solidFill>
                <a:latin typeface="Times New Roman" panose="02020603050405020304" pitchFamily="18" charset="0"/>
                <a:cs typeface="Times New Roman" panose="02020603050405020304" pitchFamily="18" charset="0"/>
              </a:rPr>
              <a:t>= h</a:t>
            </a:r>
            <a:r>
              <a:rPr lang="en-US" sz="2400" b="1" baseline="30000" dirty="0">
                <a:solidFill>
                  <a:srgbClr val="00CC00"/>
                </a:solidFill>
              </a:rPr>
              <a:t>2</a:t>
            </a:r>
            <a:r>
              <a:rPr lang="en-US" sz="2400" b="1" dirty="0">
                <a:solidFill>
                  <a:srgbClr val="00CC00"/>
                </a:solidFill>
              </a:rPr>
              <a:t> </a:t>
            </a:r>
            <a:r>
              <a:rPr lang="en-US" sz="2400" b="1" i="1" dirty="0">
                <a:solidFill>
                  <a:srgbClr val="00CC00"/>
                </a:solidFill>
                <a:latin typeface="Times New Roman" panose="02020603050405020304" pitchFamily="18" charset="0"/>
                <a:cs typeface="Times New Roman" panose="02020603050405020304" pitchFamily="18" charset="0"/>
              </a:rPr>
              <a:t>+ x</a:t>
            </a:r>
            <a:r>
              <a:rPr lang="en-US" sz="2400" b="1" baseline="30000" dirty="0">
                <a:solidFill>
                  <a:srgbClr val="00CC00"/>
                </a:solidFill>
              </a:rPr>
              <a:t>2</a:t>
            </a:r>
            <a:endParaRPr lang="en-GB" sz="2400" b="1" baseline="30000" dirty="0">
              <a:solidFill>
                <a:srgbClr val="00CC00"/>
              </a:solidFill>
            </a:endParaRPr>
          </a:p>
        </p:txBody>
      </p:sp>
      <p:sp>
        <p:nvSpPr>
          <p:cNvPr id="45" name="Text Box 3"/>
          <p:cNvSpPr txBox="1">
            <a:spLocks noChangeArrowheads="1"/>
          </p:cNvSpPr>
          <p:nvPr/>
        </p:nvSpPr>
        <p:spPr bwMode="auto">
          <a:xfrm>
            <a:off x="1259858" y="4373179"/>
            <a:ext cx="774177" cy="461665"/>
          </a:xfrm>
          <a:prstGeom prst="rect">
            <a:avLst/>
          </a:prstGeom>
          <a:noFill/>
          <a:ln w="9525">
            <a:noFill/>
            <a:miter lim="800000"/>
            <a:headEnd/>
            <a:tailEnd/>
          </a:ln>
          <a:effectLst/>
        </p:spPr>
        <p:txBody>
          <a:bodyPr wrap="square">
            <a:spAutoFit/>
          </a:bodyPr>
          <a:lstStyle/>
          <a:p>
            <a:pPr eaLnBrk="0" hangingPunct="0"/>
            <a:r>
              <a:rPr lang="en-US" sz="2400" dirty="0">
                <a:solidFill>
                  <a:srgbClr val="00CC00"/>
                </a:solidFill>
              </a:rPr>
              <a:t>So</a:t>
            </a:r>
            <a:endParaRPr lang="en-GB" sz="2400" dirty="0">
              <a:solidFill>
                <a:srgbClr val="00CC00"/>
              </a:solidFill>
            </a:endParaRPr>
          </a:p>
        </p:txBody>
      </p:sp>
      <p:sp>
        <p:nvSpPr>
          <p:cNvPr id="46" name="TextBox 45"/>
          <p:cNvSpPr txBox="1"/>
          <p:nvPr/>
        </p:nvSpPr>
        <p:spPr>
          <a:xfrm>
            <a:off x="2034035" y="4460444"/>
            <a:ext cx="1585370" cy="369332"/>
          </a:xfrm>
          <a:prstGeom prst="rect">
            <a:avLst/>
          </a:prstGeom>
          <a:noFill/>
        </p:spPr>
        <p:txBody>
          <a:bodyPr wrap="none" lIns="0" tIns="0" rIns="0" bIns="0" rtlCol="0">
            <a:spAutoFit/>
          </a:bodyPr>
          <a:lstStyle/>
          <a:p>
            <a:r>
              <a:rPr lang="en-US" sz="2400" b="1" i="1" dirty="0">
                <a:solidFill>
                  <a:srgbClr val="00CC00"/>
                </a:solidFill>
                <a:latin typeface="Times New Roman" panose="02020603050405020304" pitchFamily="18" charset="0"/>
                <a:cs typeface="Times New Roman" panose="02020603050405020304" pitchFamily="18" charset="0"/>
              </a:rPr>
              <a:t>h</a:t>
            </a:r>
            <a:r>
              <a:rPr lang="en-US" sz="2400" b="1" baseline="30000" dirty="0">
                <a:solidFill>
                  <a:srgbClr val="00CC00"/>
                </a:solidFill>
              </a:rPr>
              <a:t>2</a:t>
            </a:r>
            <a:r>
              <a:rPr lang="en-US" sz="2400" b="1" dirty="0">
                <a:solidFill>
                  <a:srgbClr val="00CC00"/>
                </a:solidFill>
              </a:rPr>
              <a:t> </a:t>
            </a:r>
            <a:r>
              <a:rPr lang="en-US" sz="2400" b="1" i="1" dirty="0">
                <a:solidFill>
                  <a:srgbClr val="00CC00"/>
                </a:solidFill>
                <a:latin typeface="Times New Roman" panose="02020603050405020304" pitchFamily="18" charset="0"/>
                <a:cs typeface="Times New Roman" panose="02020603050405020304" pitchFamily="18" charset="0"/>
              </a:rPr>
              <a:t>= c</a:t>
            </a:r>
            <a:r>
              <a:rPr lang="en-US" sz="2400" b="1" baseline="30000" dirty="0">
                <a:solidFill>
                  <a:srgbClr val="00CC00"/>
                </a:solidFill>
              </a:rPr>
              <a:t>2</a:t>
            </a:r>
            <a:r>
              <a:rPr lang="en-US" sz="2400" b="1" dirty="0">
                <a:solidFill>
                  <a:srgbClr val="00CC00"/>
                </a:solidFill>
              </a:rPr>
              <a:t> </a:t>
            </a:r>
            <a:r>
              <a:rPr lang="en-US" sz="2400" b="1" i="1" dirty="0">
                <a:solidFill>
                  <a:srgbClr val="00CC00"/>
                </a:solidFill>
                <a:latin typeface="Times New Roman" panose="02020603050405020304" pitchFamily="18" charset="0"/>
                <a:cs typeface="Times New Roman" panose="02020603050405020304" pitchFamily="18" charset="0"/>
              </a:rPr>
              <a:t>– x</a:t>
            </a:r>
            <a:r>
              <a:rPr lang="en-US" sz="2400" b="1" baseline="30000" dirty="0">
                <a:solidFill>
                  <a:srgbClr val="00CC00"/>
                </a:solidFill>
              </a:rPr>
              <a:t>2</a:t>
            </a:r>
            <a:endParaRPr lang="en-GB" sz="2400" b="1" baseline="30000" dirty="0">
              <a:solidFill>
                <a:srgbClr val="00CC00"/>
              </a:solidFill>
            </a:endParaRPr>
          </a:p>
        </p:txBody>
      </p:sp>
      <p:sp>
        <p:nvSpPr>
          <p:cNvPr id="47" name="TextBox 46"/>
          <p:cNvSpPr txBox="1"/>
          <p:nvPr/>
        </p:nvSpPr>
        <p:spPr>
          <a:xfrm>
            <a:off x="2061515" y="3115750"/>
            <a:ext cx="3000821" cy="369332"/>
          </a:xfrm>
          <a:prstGeom prst="rect">
            <a:avLst/>
          </a:prstGeom>
          <a:noFill/>
        </p:spPr>
        <p:txBody>
          <a:bodyPr wrap="none" lIns="0" tIns="0" rIns="0" bIns="0" rtlCol="0">
            <a:spAutoFit/>
          </a:bodyPr>
          <a:lstStyle/>
          <a:p>
            <a:r>
              <a:rPr lang="en-US" sz="2400" b="1" i="1" dirty="0">
                <a:solidFill>
                  <a:srgbClr val="FF66CC"/>
                </a:solidFill>
                <a:latin typeface="Times New Roman" panose="02020603050405020304" pitchFamily="18" charset="0"/>
                <a:cs typeface="Times New Roman" panose="02020603050405020304" pitchFamily="18" charset="0"/>
              </a:rPr>
              <a:t>b</a:t>
            </a:r>
            <a:r>
              <a:rPr lang="en-US" sz="2400" b="1" baseline="30000" dirty="0">
                <a:solidFill>
                  <a:srgbClr val="FF66CC"/>
                </a:solidFill>
              </a:rPr>
              <a:t>2</a:t>
            </a:r>
            <a:r>
              <a:rPr lang="en-US" sz="2400" b="1" dirty="0">
                <a:solidFill>
                  <a:srgbClr val="FF66CC"/>
                </a:solidFill>
              </a:rPr>
              <a:t> </a:t>
            </a:r>
            <a:r>
              <a:rPr lang="en-US" sz="2400" b="1" i="1" dirty="0">
                <a:solidFill>
                  <a:srgbClr val="FF66CC"/>
                </a:solidFill>
                <a:latin typeface="Times New Roman" panose="02020603050405020304" pitchFamily="18" charset="0"/>
                <a:cs typeface="Times New Roman" panose="02020603050405020304" pitchFamily="18" charset="0"/>
              </a:rPr>
              <a:t>= h</a:t>
            </a:r>
            <a:r>
              <a:rPr lang="en-US" sz="2400" b="1" baseline="30000" dirty="0">
                <a:solidFill>
                  <a:srgbClr val="FF66CC"/>
                </a:solidFill>
              </a:rPr>
              <a:t>2</a:t>
            </a:r>
            <a:r>
              <a:rPr lang="en-US" sz="2400" b="1" dirty="0">
                <a:solidFill>
                  <a:srgbClr val="FF66CC"/>
                </a:solidFill>
              </a:rPr>
              <a:t> </a:t>
            </a:r>
            <a:r>
              <a:rPr lang="en-US" sz="2400" b="1" i="1" dirty="0">
                <a:solidFill>
                  <a:srgbClr val="FF66CC"/>
                </a:solidFill>
                <a:latin typeface="Times New Roman" panose="02020603050405020304" pitchFamily="18" charset="0"/>
                <a:cs typeface="Times New Roman" panose="02020603050405020304" pitchFamily="18" charset="0"/>
              </a:rPr>
              <a:t>+ a</a:t>
            </a:r>
            <a:r>
              <a:rPr lang="en-US" sz="2400" b="1" baseline="30000" dirty="0">
                <a:solidFill>
                  <a:srgbClr val="FF66CC"/>
                </a:solidFill>
              </a:rPr>
              <a:t>2</a:t>
            </a:r>
            <a:r>
              <a:rPr lang="en-US" sz="2400" b="1" i="1" dirty="0">
                <a:solidFill>
                  <a:srgbClr val="FF66CC"/>
                </a:solidFill>
                <a:latin typeface="Times New Roman" panose="02020603050405020304" pitchFamily="18" charset="0"/>
                <a:cs typeface="Times New Roman" panose="02020603050405020304" pitchFamily="18" charset="0"/>
              </a:rPr>
              <a:t> – </a:t>
            </a:r>
            <a:r>
              <a:rPr lang="en-US" sz="2400" b="1" dirty="0">
                <a:solidFill>
                  <a:srgbClr val="FF66CC"/>
                </a:solidFill>
                <a:latin typeface="Times New Roman" panose="02020603050405020304" pitchFamily="18" charset="0"/>
                <a:cs typeface="Times New Roman" panose="02020603050405020304" pitchFamily="18" charset="0"/>
              </a:rPr>
              <a:t>2</a:t>
            </a:r>
            <a:r>
              <a:rPr lang="en-US" sz="2400" b="1" i="1" dirty="0">
                <a:solidFill>
                  <a:srgbClr val="FF66CC"/>
                </a:solidFill>
                <a:latin typeface="Times New Roman" panose="02020603050405020304" pitchFamily="18" charset="0"/>
                <a:cs typeface="Times New Roman" panose="02020603050405020304" pitchFamily="18" charset="0"/>
              </a:rPr>
              <a:t>ax + x</a:t>
            </a:r>
            <a:r>
              <a:rPr lang="en-US" sz="2400" b="1" baseline="30000" dirty="0">
                <a:solidFill>
                  <a:srgbClr val="FF66CC"/>
                </a:solidFill>
              </a:rPr>
              <a:t>2</a:t>
            </a:r>
            <a:endParaRPr lang="en-GB" sz="2400" b="1" baseline="30000" dirty="0">
              <a:solidFill>
                <a:srgbClr val="FF66CC"/>
              </a:solidFill>
            </a:endParaRPr>
          </a:p>
        </p:txBody>
      </p:sp>
      <p:sp>
        <p:nvSpPr>
          <p:cNvPr id="48" name="TextBox 47"/>
          <p:cNvSpPr txBox="1"/>
          <p:nvPr/>
        </p:nvSpPr>
        <p:spPr>
          <a:xfrm>
            <a:off x="667490" y="5683148"/>
            <a:ext cx="663643" cy="369332"/>
          </a:xfrm>
          <a:prstGeom prst="rect">
            <a:avLst/>
          </a:prstGeom>
          <a:noFill/>
        </p:spPr>
        <p:txBody>
          <a:bodyPr wrap="none" lIns="0" tIns="0" rIns="0" bIns="0" rtlCol="0">
            <a:spAutoFit/>
          </a:bodyPr>
          <a:lstStyle/>
          <a:p>
            <a:r>
              <a:rPr lang="en-US" sz="2400" b="1" i="1" dirty="0">
                <a:solidFill>
                  <a:srgbClr val="FF66CC"/>
                </a:solidFill>
                <a:latin typeface="Times New Roman" panose="02020603050405020304" pitchFamily="18" charset="0"/>
                <a:cs typeface="Times New Roman" panose="02020603050405020304" pitchFamily="18" charset="0"/>
              </a:rPr>
              <a:t>b</a:t>
            </a:r>
            <a:r>
              <a:rPr lang="en-US" sz="2400" b="1" baseline="30000" dirty="0">
                <a:solidFill>
                  <a:srgbClr val="FF66CC"/>
                </a:solidFill>
              </a:rPr>
              <a:t>2</a:t>
            </a:r>
            <a:r>
              <a:rPr lang="en-US" sz="2400" b="1" dirty="0">
                <a:solidFill>
                  <a:srgbClr val="FF66CC"/>
                </a:solidFill>
              </a:rPr>
              <a:t> </a:t>
            </a:r>
            <a:r>
              <a:rPr lang="en-US" sz="2400" b="1" i="1" dirty="0">
                <a:solidFill>
                  <a:srgbClr val="FF66CC"/>
                </a:solidFill>
                <a:latin typeface="Times New Roman" panose="02020603050405020304" pitchFamily="18" charset="0"/>
                <a:cs typeface="Times New Roman" panose="02020603050405020304" pitchFamily="18" charset="0"/>
              </a:rPr>
              <a:t>= </a:t>
            </a:r>
            <a:endParaRPr lang="en-GB" sz="2400" b="1" baseline="30000" dirty="0">
              <a:solidFill>
                <a:srgbClr val="FF66CC"/>
              </a:solidFill>
            </a:endParaRPr>
          </a:p>
        </p:txBody>
      </p:sp>
      <p:sp>
        <p:nvSpPr>
          <p:cNvPr id="49" name="TextBox 48"/>
          <p:cNvSpPr txBox="1"/>
          <p:nvPr/>
        </p:nvSpPr>
        <p:spPr>
          <a:xfrm>
            <a:off x="1695339" y="5662621"/>
            <a:ext cx="1907573" cy="369332"/>
          </a:xfrm>
          <a:prstGeom prst="rect">
            <a:avLst/>
          </a:prstGeom>
          <a:noFill/>
        </p:spPr>
        <p:txBody>
          <a:bodyPr wrap="none" lIns="0" tIns="0" rIns="0" bIns="0" rtlCol="0">
            <a:spAutoFit/>
          </a:bodyPr>
          <a:lstStyle/>
          <a:p>
            <a:r>
              <a:rPr lang="en-US" sz="2400" b="1" i="1" dirty="0">
                <a:solidFill>
                  <a:srgbClr val="FF66CC"/>
                </a:solidFill>
                <a:latin typeface="Times New Roman" panose="02020603050405020304" pitchFamily="18" charset="0"/>
                <a:cs typeface="Times New Roman" panose="02020603050405020304" pitchFamily="18" charset="0"/>
              </a:rPr>
              <a:t>+ a</a:t>
            </a:r>
            <a:r>
              <a:rPr lang="en-US" sz="2400" b="1" baseline="30000" dirty="0">
                <a:solidFill>
                  <a:srgbClr val="FF66CC"/>
                </a:solidFill>
              </a:rPr>
              <a:t>2</a:t>
            </a:r>
            <a:r>
              <a:rPr lang="en-US" sz="2400" b="1" i="1" dirty="0">
                <a:solidFill>
                  <a:srgbClr val="FF66CC"/>
                </a:solidFill>
                <a:latin typeface="Times New Roman" panose="02020603050405020304" pitchFamily="18" charset="0"/>
                <a:cs typeface="Times New Roman" panose="02020603050405020304" pitchFamily="18" charset="0"/>
              </a:rPr>
              <a:t> – </a:t>
            </a:r>
            <a:r>
              <a:rPr lang="en-US" sz="2400" b="1" dirty="0">
                <a:solidFill>
                  <a:srgbClr val="FF66CC"/>
                </a:solidFill>
                <a:latin typeface="Times New Roman" panose="02020603050405020304" pitchFamily="18" charset="0"/>
                <a:cs typeface="Times New Roman" panose="02020603050405020304" pitchFamily="18" charset="0"/>
              </a:rPr>
              <a:t>2</a:t>
            </a:r>
            <a:r>
              <a:rPr lang="en-US" sz="2400" b="1" i="1" dirty="0">
                <a:solidFill>
                  <a:srgbClr val="FF66CC"/>
                </a:solidFill>
                <a:latin typeface="Times New Roman" panose="02020603050405020304" pitchFamily="18" charset="0"/>
                <a:cs typeface="Times New Roman" panose="02020603050405020304" pitchFamily="18" charset="0"/>
              </a:rPr>
              <a:t>ax + x</a:t>
            </a:r>
            <a:r>
              <a:rPr lang="en-US" sz="2400" b="1" baseline="30000" dirty="0">
                <a:solidFill>
                  <a:srgbClr val="FF66CC"/>
                </a:solidFill>
              </a:rPr>
              <a:t>2</a:t>
            </a:r>
            <a:endParaRPr lang="en-GB" sz="2400" b="1" baseline="30000" dirty="0">
              <a:solidFill>
                <a:srgbClr val="FF66CC"/>
              </a:solidFill>
            </a:endParaRPr>
          </a:p>
        </p:txBody>
      </p:sp>
      <p:sp>
        <p:nvSpPr>
          <p:cNvPr id="50" name="TextBox 49"/>
          <p:cNvSpPr txBox="1"/>
          <p:nvPr/>
        </p:nvSpPr>
        <p:spPr>
          <a:xfrm>
            <a:off x="1320723" y="5668860"/>
            <a:ext cx="296556" cy="369332"/>
          </a:xfrm>
          <a:prstGeom prst="rect">
            <a:avLst/>
          </a:prstGeom>
          <a:noFill/>
        </p:spPr>
        <p:txBody>
          <a:bodyPr wrap="none" lIns="0" tIns="0" rIns="0" bIns="0" rtlCol="0">
            <a:spAutoFit/>
          </a:bodyPr>
          <a:lstStyle/>
          <a:p>
            <a:r>
              <a:rPr lang="en-US" sz="2400" b="1" i="1" dirty="0">
                <a:solidFill>
                  <a:srgbClr val="FF66CC"/>
                </a:solidFill>
                <a:latin typeface="Times New Roman" panose="02020603050405020304" pitchFamily="18" charset="0"/>
                <a:cs typeface="Times New Roman" panose="02020603050405020304" pitchFamily="18" charset="0"/>
              </a:rPr>
              <a:t>h</a:t>
            </a:r>
            <a:r>
              <a:rPr lang="en-US" sz="2400" b="1" baseline="30000" dirty="0">
                <a:solidFill>
                  <a:srgbClr val="FF66CC"/>
                </a:solidFill>
              </a:rPr>
              <a:t>2</a:t>
            </a:r>
            <a:endParaRPr lang="en-GB" sz="2400" b="1" baseline="30000" dirty="0">
              <a:solidFill>
                <a:srgbClr val="FF66CC"/>
              </a:solidFill>
            </a:endParaRPr>
          </a:p>
        </p:txBody>
      </p:sp>
      <p:sp>
        <p:nvSpPr>
          <p:cNvPr id="51" name="TextBox 50"/>
          <p:cNvSpPr txBox="1"/>
          <p:nvPr/>
        </p:nvSpPr>
        <p:spPr>
          <a:xfrm>
            <a:off x="2715311" y="4460444"/>
            <a:ext cx="904094" cy="369332"/>
          </a:xfrm>
          <a:prstGeom prst="rect">
            <a:avLst/>
          </a:prstGeom>
          <a:noFill/>
        </p:spPr>
        <p:txBody>
          <a:bodyPr wrap="none" lIns="0" tIns="0" rIns="0" bIns="0" rtlCol="0">
            <a:spAutoFit/>
          </a:bodyPr>
          <a:lstStyle/>
          <a:p>
            <a:r>
              <a:rPr lang="en-US" sz="2400" b="1" i="1" dirty="0">
                <a:solidFill>
                  <a:srgbClr val="00CC00"/>
                </a:solidFill>
                <a:latin typeface="Times New Roman" panose="02020603050405020304" pitchFamily="18" charset="0"/>
                <a:cs typeface="Times New Roman" panose="02020603050405020304" pitchFamily="18" charset="0"/>
              </a:rPr>
              <a:t>c</a:t>
            </a:r>
            <a:r>
              <a:rPr lang="en-US" sz="2400" b="1" baseline="30000" dirty="0">
                <a:solidFill>
                  <a:srgbClr val="00CC00"/>
                </a:solidFill>
              </a:rPr>
              <a:t>2</a:t>
            </a:r>
            <a:r>
              <a:rPr lang="en-US" sz="2400" b="1" dirty="0">
                <a:solidFill>
                  <a:srgbClr val="00CC00"/>
                </a:solidFill>
              </a:rPr>
              <a:t> </a:t>
            </a:r>
            <a:r>
              <a:rPr lang="en-US" sz="2400" b="1" i="1" dirty="0">
                <a:solidFill>
                  <a:srgbClr val="00CC00"/>
                </a:solidFill>
                <a:latin typeface="Times New Roman" panose="02020603050405020304" pitchFamily="18" charset="0"/>
                <a:cs typeface="Times New Roman" panose="02020603050405020304" pitchFamily="18" charset="0"/>
              </a:rPr>
              <a:t>– x</a:t>
            </a:r>
            <a:r>
              <a:rPr lang="en-US" sz="2400" b="1" baseline="30000" dirty="0">
                <a:solidFill>
                  <a:srgbClr val="00CC00"/>
                </a:solidFill>
              </a:rPr>
              <a:t>2</a:t>
            </a:r>
            <a:endParaRPr lang="en-GB" sz="2400" b="1" baseline="30000" dirty="0">
              <a:solidFill>
                <a:srgbClr val="00CC00"/>
              </a:solidFill>
            </a:endParaRPr>
          </a:p>
        </p:txBody>
      </p:sp>
      <p:sp>
        <p:nvSpPr>
          <p:cNvPr id="52" name="Text Box 3"/>
          <p:cNvSpPr txBox="1">
            <a:spLocks noChangeArrowheads="1"/>
          </p:cNvSpPr>
          <p:nvPr/>
        </p:nvSpPr>
        <p:spPr bwMode="auto">
          <a:xfrm>
            <a:off x="258351" y="4768990"/>
            <a:ext cx="5283642" cy="830997"/>
          </a:xfrm>
          <a:prstGeom prst="rect">
            <a:avLst/>
          </a:prstGeom>
          <a:noFill/>
          <a:ln w="9525">
            <a:noFill/>
            <a:miter lim="800000"/>
            <a:headEnd/>
            <a:tailEnd/>
          </a:ln>
          <a:effectLst/>
        </p:spPr>
        <p:txBody>
          <a:bodyPr wrap="square">
            <a:spAutoFit/>
          </a:bodyPr>
          <a:lstStyle/>
          <a:p>
            <a:pPr eaLnBrk="0" hangingPunct="0"/>
            <a:r>
              <a:rPr lang="en-US" sz="2400" dirty="0">
                <a:latin typeface="+mn-lt"/>
              </a:rPr>
              <a:t>                                      substitute </a:t>
            </a:r>
          </a:p>
          <a:p>
            <a:pPr eaLnBrk="0" hangingPunct="0"/>
            <a:r>
              <a:rPr lang="en-US" sz="2400" dirty="0">
                <a:latin typeface="+mn-lt"/>
              </a:rPr>
              <a:t>the second equation for </a:t>
            </a:r>
            <a:r>
              <a:rPr lang="en-US" sz="2400" i="1" dirty="0">
                <a:cs typeface="Times New Roman" panose="02020603050405020304" pitchFamily="18" charset="0"/>
              </a:rPr>
              <a:t>h</a:t>
            </a:r>
            <a:r>
              <a:rPr lang="en-US" sz="2400" baseline="30000" dirty="0">
                <a:latin typeface="+mn-lt"/>
              </a:rPr>
              <a:t>2 </a:t>
            </a:r>
            <a:endParaRPr lang="en-GB" sz="2400" dirty="0">
              <a:latin typeface="+mn-lt"/>
            </a:endParaRPr>
          </a:p>
        </p:txBody>
      </p:sp>
      <p:sp>
        <p:nvSpPr>
          <p:cNvPr id="54" name="TextBox 53"/>
          <p:cNvSpPr txBox="1"/>
          <p:nvPr/>
        </p:nvSpPr>
        <p:spPr>
          <a:xfrm>
            <a:off x="570365" y="6172200"/>
            <a:ext cx="2358018" cy="369332"/>
          </a:xfrm>
          <a:prstGeom prst="rect">
            <a:avLst/>
          </a:prstGeom>
          <a:noFill/>
        </p:spPr>
        <p:txBody>
          <a:bodyPr wrap="none" lIns="0" tIns="0" rIns="0" bIns="0" rtlCol="0">
            <a:spAutoFit/>
          </a:bodyPr>
          <a:lstStyle/>
          <a:p>
            <a:r>
              <a:rPr lang="en-US" sz="2400" b="1" i="1" dirty="0">
                <a:solidFill>
                  <a:srgbClr val="FF66CC"/>
                </a:solidFill>
                <a:latin typeface="Times New Roman" panose="02020603050405020304" pitchFamily="18" charset="0"/>
                <a:cs typeface="Times New Roman" panose="02020603050405020304" pitchFamily="18" charset="0"/>
              </a:rPr>
              <a:t>b</a:t>
            </a:r>
            <a:r>
              <a:rPr lang="en-US" sz="2400" b="1" baseline="30000" dirty="0">
                <a:solidFill>
                  <a:srgbClr val="FF66CC"/>
                </a:solidFill>
              </a:rPr>
              <a:t>2</a:t>
            </a:r>
            <a:r>
              <a:rPr lang="en-US" sz="2400" b="1" dirty="0">
                <a:solidFill>
                  <a:srgbClr val="FF66CC"/>
                </a:solidFill>
              </a:rPr>
              <a:t> </a:t>
            </a:r>
            <a:r>
              <a:rPr lang="en-US" sz="2400" b="1" i="1" dirty="0">
                <a:solidFill>
                  <a:srgbClr val="FF66CC"/>
                </a:solidFill>
                <a:latin typeface="Times New Roman" panose="02020603050405020304" pitchFamily="18" charset="0"/>
                <a:cs typeface="Times New Roman" panose="02020603050405020304" pitchFamily="18" charset="0"/>
              </a:rPr>
              <a:t>= c</a:t>
            </a:r>
            <a:r>
              <a:rPr lang="en-US" sz="2400" b="1" baseline="30000" dirty="0">
                <a:solidFill>
                  <a:srgbClr val="FF66CC"/>
                </a:solidFill>
              </a:rPr>
              <a:t>2</a:t>
            </a:r>
            <a:r>
              <a:rPr lang="en-US" sz="2400" b="1" dirty="0">
                <a:solidFill>
                  <a:srgbClr val="FF66CC"/>
                </a:solidFill>
              </a:rPr>
              <a:t> </a:t>
            </a:r>
            <a:r>
              <a:rPr lang="en-US" sz="2400" b="1" i="1" dirty="0">
                <a:solidFill>
                  <a:srgbClr val="FF66CC"/>
                </a:solidFill>
                <a:latin typeface="Times New Roman" panose="02020603050405020304" pitchFamily="18" charset="0"/>
                <a:cs typeface="Times New Roman" panose="02020603050405020304" pitchFamily="18" charset="0"/>
              </a:rPr>
              <a:t>+ a</a:t>
            </a:r>
            <a:r>
              <a:rPr lang="en-US" sz="2400" b="1" baseline="30000" dirty="0">
                <a:solidFill>
                  <a:srgbClr val="FF66CC"/>
                </a:solidFill>
              </a:rPr>
              <a:t>2</a:t>
            </a:r>
            <a:r>
              <a:rPr lang="en-US" sz="2400" b="1" i="1" dirty="0">
                <a:solidFill>
                  <a:srgbClr val="FF66CC"/>
                </a:solidFill>
                <a:latin typeface="Times New Roman" panose="02020603050405020304" pitchFamily="18" charset="0"/>
                <a:cs typeface="Times New Roman" panose="02020603050405020304" pitchFamily="18" charset="0"/>
              </a:rPr>
              <a:t> – 2ax</a:t>
            </a:r>
            <a:endParaRPr lang="en-GB" sz="2400" b="1" baseline="30000" dirty="0">
              <a:solidFill>
                <a:srgbClr val="FF66CC"/>
              </a:solidFill>
            </a:endParaRPr>
          </a:p>
        </p:txBody>
      </p:sp>
      <p:sp>
        <p:nvSpPr>
          <p:cNvPr id="55" name="Text Box 3"/>
          <p:cNvSpPr txBox="1">
            <a:spLocks noChangeArrowheads="1"/>
          </p:cNvSpPr>
          <p:nvPr/>
        </p:nvSpPr>
        <p:spPr bwMode="auto">
          <a:xfrm>
            <a:off x="7359101" y="4583747"/>
            <a:ext cx="1615394" cy="461665"/>
          </a:xfrm>
          <a:prstGeom prst="rect">
            <a:avLst/>
          </a:prstGeom>
          <a:noFill/>
          <a:ln w="9525">
            <a:noFill/>
            <a:miter lim="800000"/>
            <a:headEnd/>
            <a:tailEnd/>
          </a:ln>
          <a:effectLst/>
        </p:spPr>
        <p:txBody>
          <a:bodyPr wrap="square">
            <a:spAutoFit/>
          </a:bodyPr>
          <a:lstStyle/>
          <a:p>
            <a:pPr eaLnBrk="0" hangingPunct="0"/>
            <a:r>
              <a:rPr lang="en-US" sz="2400" i="1" dirty="0">
                <a:latin typeface="Times New Roman" panose="02020603050405020304" pitchFamily="18" charset="0"/>
                <a:cs typeface="Times New Roman" panose="02020603050405020304" pitchFamily="18" charset="0"/>
              </a:rPr>
              <a:t>x = c cos B</a:t>
            </a:r>
            <a:endParaRPr lang="en-GB" sz="2400" i="1" dirty="0">
              <a:latin typeface="Times New Roman" panose="02020603050405020304" pitchFamily="18" charset="0"/>
              <a:cs typeface="Times New Roman" panose="02020603050405020304" pitchFamily="18" charset="0"/>
            </a:endParaRPr>
          </a:p>
        </p:txBody>
      </p:sp>
      <p:sp>
        <p:nvSpPr>
          <p:cNvPr id="56" name="Text Box 3"/>
          <p:cNvSpPr txBox="1">
            <a:spLocks noChangeArrowheads="1"/>
          </p:cNvSpPr>
          <p:nvPr/>
        </p:nvSpPr>
        <p:spPr bwMode="auto">
          <a:xfrm>
            <a:off x="6907388" y="4611447"/>
            <a:ext cx="774177" cy="461665"/>
          </a:xfrm>
          <a:prstGeom prst="rect">
            <a:avLst/>
          </a:prstGeom>
          <a:noFill/>
          <a:ln w="9525">
            <a:noFill/>
            <a:miter lim="800000"/>
            <a:headEnd/>
            <a:tailEnd/>
          </a:ln>
          <a:effectLst/>
        </p:spPr>
        <p:txBody>
          <a:bodyPr wrap="square">
            <a:spAutoFit/>
          </a:bodyPr>
          <a:lstStyle/>
          <a:p>
            <a:pPr eaLnBrk="0" hangingPunct="0"/>
            <a:r>
              <a:rPr lang="en-US" sz="2400" dirty="0"/>
              <a:t>So</a:t>
            </a:r>
            <a:endParaRPr lang="en-GB" sz="2400" dirty="0"/>
          </a:p>
        </p:txBody>
      </p:sp>
      <p:sp>
        <p:nvSpPr>
          <p:cNvPr id="57" name="TextBox 56"/>
          <p:cNvSpPr txBox="1"/>
          <p:nvPr/>
        </p:nvSpPr>
        <p:spPr>
          <a:xfrm>
            <a:off x="5552513" y="5605034"/>
            <a:ext cx="3092193" cy="369332"/>
          </a:xfrm>
          <a:prstGeom prst="rect">
            <a:avLst/>
          </a:prstGeom>
          <a:noFill/>
        </p:spPr>
        <p:txBody>
          <a:bodyPr wrap="none" lIns="0" tIns="0" rIns="0" bIns="0" rtlCol="0">
            <a:spAutoFit/>
          </a:bodyPr>
          <a:lstStyle/>
          <a:p>
            <a:r>
              <a:rPr lang="en-US" sz="2400" b="1" i="1" dirty="0">
                <a:solidFill>
                  <a:srgbClr val="FF66CC"/>
                </a:solidFill>
                <a:latin typeface="Times New Roman" panose="02020603050405020304" pitchFamily="18" charset="0"/>
                <a:cs typeface="Times New Roman" panose="02020603050405020304" pitchFamily="18" charset="0"/>
              </a:rPr>
              <a:t>b</a:t>
            </a:r>
            <a:r>
              <a:rPr lang="en-US" sz="2400" b="1" baseline="30000" dirty="0">
                <a:solidFill>
                  <a:srgbClr val="FF66CC"/>
                </a:solidFill>
              </a:rPr>
              <a:t>2</a:t>
            </a:r>
            <a:r>
              <a:rPr lang="en-US" sz="2400" b="1" dirty="0">
                <a:solidFill>
                  <a:srgbClr val="FF66CC"/>
                </a:solidFill>
              </a:rPr>
              <a:t> </a:t>
            </a:r>
            <a:r>
              <a:rPr lang="en-US" sz="2400" b="1" i="1" dirty="0">
                <a:solidFill>
                  <a:srgbClr val="FF66CC"/>
                </a:solidFill>
                <a:latin typeface="Times New Roman" panose="02020603050405020304" pitchFamily="18" charset="0"/>
                <a:cs typeface="Times New Roman" panose="02020603050405020304" pitchFamily="18" charset="0"/>
              </a:rPr>
              <a:t>= c</a:t>
            </a:r>
            <a:r>
              <a:rPr lang="en-US" sz="2400" b="1" baseline="30000" dirty="0">
                <a:solidFill>
                  <a:srgbClr val="FF66CC"/>
                </a:solidFill>
              </a:rPr>
              <a:t>2</a:t>
            </a:r>
            <a:r>
              <a:rPr lang="en-US" sz="2400" b="1" dirty="0">
                <a:solidFill>
                  <a:srgbClr val="FF66CC"/>
                </a:solidFill>
              </a:rPr>
              <a:t> </a:t>
            </a:r>
            <a:r>
              <a:rPr lang="en-US" sz="2400" b="1" i="1" dirty="0">
                <a:solidFill>
                  <a:srgbClr val="FF66CC"/>
                </a:solidFill>
                <a:latin typeface="Times New Roman" panose="02020603050405020304" pitchFamily="18" charset="0"/>
                <a:cs typeface="Times New Roman" panose="02020603050405020304" pitchFamily="18" charset="0"/>
              </a:rPr>
              <a:t>+ a</a:t>
            </a:r>
            <a:r>
              <a:rPr lang="en-US" sz="2400" b="1" baseline="30000" dirty="0">
                <a:solidFill>
                  <a:srgbClr val="FF66CC"/>
                </a:solidFill>
              </a:rPr>
              <a:t>2</a:t>
            </a:r>
            <a:r>
              <a:rPr lang="en-US" sz="2400" b="1" i="1" dirty="0">
                <a:solidFill>
                  <a:srgbClr val="FF66CC"/>
                </a:solidFill>
                <a:latin typeface="Times New Roman" panose="02020603050405020304" pitchFamily="18" charset="0"/>
                <a:cs typeface="Times New Roman" panose="02020603050405020304" pitchFamily="18" charset="0"/>
              </a:rPr>
              <a:t> – 2a</a:t>
            </a:r>
            <a:r>
              <a:rPr lang="en-US" sz="2400" b="1" i="1" dirty="0">
                <a:latin typeface="Times New Roman" panose="02020603050405020304" pitchFamily="18" charset="0"/>
                <a:cs typeface="Times New Roman" panose="02020603050405020304" pitchFamily="18" charset="0"/>
              </a:rPr>
              <a:t>c cos B</a:t>
            </a:r>
            <a:endParaRPr lang="en-GB" sz="2400" b="1" i="1" dirty="0">
              <a:latin typeface="Times New Roman" panose="02020603050405020304" pitchFamily="18" charset="0"/>
              <a:cs typeface="Times New Roman" panose="02020603050405020304" pitchFamily="18" charset="0"/>
            </a:endParaRPr>
          </a:p>
        </p:txBody>
      </p:sp>
      <p:sp>
        <p:nvSpPr>
          <p:cNvPr id="58" name="Text Box 3"/>
          <p:cNvSpPr txBox="1">
            <a:spLocks noChangeArrowheads="1"/>
          </p:cNvSpPr>
          <p:nvPr/>
        </p:nvSpPr>
        <p:spPr bwMode="auto">
          <a:xfrm>
            <a:off x="5485196" y="5177456"/>
            <a:ext cx="3270301" cy="461665"/>
          </a:xfrm>
          <a:prstGeom prst="rect">
            <a:avLst/>
          </a:prstGeom>
          <a:noFill/>
          <a:ln w="9525">
            <a:noFill/>
            <a:miter lim="800000"/>
            <a:headEnd/>
            <a:tailEnd/>
          </a:ln>
          <a:effectLst/>
        </p:spPr>
        <p:txBody>
          <a:bodyPr wrap="square">
            <a:spAutoFit/>
          </a:bodyPr>
          <a:lstStyle/>
          <a:p>
            <a:pPr eaLnBrk="0" hangingPunct="0"/>
            <a:r>
              <a:rPr lang="en-US" sz="2400" dirty="0">
                <a:latin typeface="+mn-lt"/>
              </a:rPr>
              <a:t>Substituting </a:t>
            </a:r>
            <a:r>
              <a:rPr lang="en-US" sz="2400" b="1" i="1" dirty="0">
                <a:cs typeface="Times New Roman" panose="02020603050405020304" pitchFamily="18" charset="0"/>
              </a:rPr>
              <a:t>x</a:t>
            </a:r>
            <a:endParaRPr lang="en-GB" sz="2400" b="1" i="1" dirty="0">
              <a:cs typeface="Times New Roman" panose="02020603050405020304" pitchFamily="18" charset="0"/>
            </a:endParaRPr>
          </a:p>
        </p:txBody>
      </p:sp>
      <p:sp>
        <p:nvSpPr>
          <p:cNvPr id="53" name="Rectangle 52">
            <a:hlinkClick r:id="rId3"/>
            <a:extLst>
              <a:ext uri="{FF2B5EF4-FFF2-40B4-BE49-F238E27FC236}">
                <a16:creationId xmlns:a16="http://schemas.microsoft.com/office/drawing/2014/main" id="{077CF107-574A-48E2-9CFC-DA117994D888}"/>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Rectangle 58">
            <a:hlinkClick r:id="rId3"/>
            <a:extLst>
              <a:ext uri="{FF2B5EF4-FFF2-40B4-BE49-F238E27FC236}">
                <a16:creationId xmlns:a16="http://schemas.microsoft.com/office/drawing/2014/main" id="{E53C97D7-1F47-473C-82F2-FD6561DF6661}"/>
              </a:ext>
            </a:extLst>
          </p:cNvPr>
          <p:cNvSpPr/>
          <p:nvPr/>
        </p:nvSpPr>
        <p:spPr>
          <a:xfrm>
            <a:off x="4953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55965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42"/>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0" nodeType="afterEffect">
                                  <p:stCondLst>
                                    <p:cond delay="500"/>
                                  </p:stCondLst>
                                  <p:childTnLst>
                                    <p:set>
                                      <p:cBhvr>
                                        <p:cTn id="16" dur="1" fill="hold">
                                          <p:stCondLst>
                                            <p:cond delay="0"/>
                                          </p:stCondLst>
                                        </p:cTn>
                                        <p:tgtEl>
                                          <p:spTgt spid="13"/>
                                        </p:tgtEl>
                                        <p:attrNameLst>
                                          <p:attrName>style.visibility</p:attrName>
                                        </p:attrNameLst>
                                      </p:cBhvr>
                                      <p:to>
                                        <p:strVal val="visible"/>
                                      </p:to>
                                    </p:set>
                                  </p:childTnLst>
                                </p:cTn>
                              </p:par>
                            </p:childTnLst>
                          </p:cTn>
                        </p:par>
                        <p:par>
                          <p:cTn id="17" fill="hold">
                            <p:stCondLst>
                              <p:cond delay="1000"/>
                            </p:stCondLst>
                            <p:childTnLst>
                              <p:par>
                                <p:cTn id="18" presetID="1" presetClass="entr" presetSubtype="0" fill="hold" grpId="0" nodeType="afterEffect">
                                  <p:stCondLst>
                                    <p:cond delay="500"/>
                                  </p:stCondLst>
                                  <p:childTnLst>
                                    <p:set>
                                      <p:cBhvr>
                                        <p:cTn id="19" dur="1" fill="hold">
                                          <p:stCondLst>
                                            <p:cond delay="0"/>
                                          </p:stCondLst>
                                        </p:cTn>
                                        <p:tgtEl>
                                          <p:spTgt spid="15"/>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8"/>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39"/>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up)">
                                      <p:cBhvr>
                                        <p:cTn id="30" dur="500"/>
                                        <p:tgtEl>
                                          <p:spTgt spid="12"/>
                                        </p:tgtEl>
                                      </p:cBhvr>
                                    </p:animEffect>
                                  </p:childTnLst>
                                </p:cTn>
                              </p:par>
                            </p:childTnLst>
                          </p:cTn>
                        </p:par>
                        <p:par>
                          <p:cTn id="31" fill="hold">
                            <p:stCondLst>
                              <p:cond delay="500"/>
                            </p:stCondLst>
                            <p:childTnLst>
                              <p:par>
                                <p:cTn id="32" presetID="1" presetClass="entr" presetSubtype="0" fill="hold" grpId="0" nodeType="afterEffect">
                                  <p:stCondLst>
                                    <p:cond delay="500"/>
                                  </p:stCondLst>
                                  <p:childTnLst>
                                    <p:set>
                                      <p:cBhvr>
                                        <p:cTn id="33" dur="1" fill="hold">
                                          <p:stCondLst>
                                            <p:cond delay="0"/>
                                          </p:stCondLst>
                                        </p:cTn>
                                        <p:tgtEl>
                                          <p:spTgt spid="17"/>
                                        </p:tgtEl>
                                        <p:attrNameLst>
                                          <p:attrName>style.visibility</p:attrName>
                                        </p:attrNameLst>
                                      </p:cBhvr>
                                      <p:to>
                                        <p:strVal val="visible"/>
                                      </p:to>
                                    </p:set>
                                  </p:childTnLst>
                                </p:cTn>
                              </p:par>
                            </p:childTnLst>
                          </p:cTn>
                        </p:par>
                        <p:par>
                          <p:cTn id="34" fill="hold">
                            <p:stCondLst>
                              <p:cond delay="1000"/>
                            </p:stCondLst>
                            <p:childTnLst>
                              <p:par>
                                <p:cTn id="35" presetID="1" presetClass="entr" presetSubtype="0" fill="hold" grpId="0" nodeType="after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childTnLst>
                          </p:cTn>
                        </p:par>
                        <p:par>
                          <p:cTn id="41" fill="hold">
                            <p:stCondLst>
                              <p:cond delay="0"/>
                            </p:stCondLst>
                            <p:childTnLst>
                              <p:par>
                                <p:cTn id="42" presetID="1" presetClass="entr" presetSubtype="0" fill="hold" grpId="0" nodeType="afterEffect">
                                  <p:stCondLst>
                                    <p:cond delay="500"/>
                                  </p:stCondLst>
                                  <p:childTnLst>
                                    <p:set>
                                      <p:cBhvr>
                                        <p:cTn id="43" dur="1" fill="hold">
                                          <p:stCondLst>
                                            <p:cond delay="0"/>
                                          </p:stCondLst>
                                        </p:cTn>
                                        <p:tgtEl>
                                          <p:spTgt spid="16"/>
                                        </p:tgtEl>
                                        <p:attrNameLst>
                                          <p:attrName>style.visibility</p:attrName>
                                        </p:attrNameLst>
                                      </p:cBhvr>
                                      <p:to>
                                        <p:strVal val="visible"/>
                                      </p:to>
                                    </p:set>
                                  </p:childTnLst>
                                </p:cTn>
                              </p:par>
                            </p:childTnLst>
                          </p:cTn>
                        </p:par>
                        <p:par>
                          <p:cTn id="44" fill="hold">
                            <p:stCondLst>
                              <p:cond delay="500"/>
                            </p:stCondLst>
                            <p:childTnLst>
                              <p:par>
                                <p:cTn id="45" presetID="1" presetClass="entr" presetSubtype="0"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par>
                          <p:cTn id="47" fill="hold">
                            <p:stCondLst>
                              <p:cond delay="500"/>
                            </p:stCondLst>
                            <p:childTnLst>
                              <p:par>
                                <p:cTn id="48" presetID="1" presetClass="entr" presetSubtype="0" fill="hold" grpId="0" nodeType="afterEffect">
                                  <p:stCondLst>
                                    <p:cond delay="0"/>
                                  </p:stCondLst>
                                  <p:childTnLst>
                                    <p:set>
                                      <p:cBhvr>
                                        <p:cTn id="49" dur="1" fill="hold">
                                          <p:stCondLst>
                                            <p:cond delay="0"/>
                                          </p:stCondLst>
                                        </p:cTn>
                                        <p:tgtEl>
                                          <p:spTgt spid="40"/>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22"/>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26"/>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3"/>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24"/>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43"/>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27"/>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18"/>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44"/>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45"/>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46"/>
                                        </p:tgtEl>
                                        <p:attrNameLst>
                                          <p:attrName>style.visibility</p:attrName>
                                        </p:attrNameLst>
                                      </p:cBhvr>
                                      <p:to>
                                        <p:strVal val="visible"/>
                                      </p:to>
                                    </p:set>
                                  </p:childTnLst>
                                </p:cTn>
                              </p:par>
                            </p:childTnLst>
                          </p:cTn>
                        </p:par>
                      </p:childTnLst>
                    </p:cTn>
                  </p:par>
                  <p:par>
                    <p:cTn id="90" fill="hold">
                      <p:stCondLst>
                        <p:cond delay="indefinite"/>
                      </p:stCondLst>
                      <p:childTnLst>
                        <p:par>
                          <p:cTn id="91" fill="hold">
                            <p:stCondLst>
                              <p:cond delay="0"/>
                            </p:stCondLst>
                            <p:childTnLst>
                              <p:par>
                                <p:cTn id="92" presetID="1" presetClass="entr" presetSubtype="0" fill="hold" grpId="0" nodeType="clickEffect">
                                  <p:stCondLst>
                                    <p:cond delay="0"/>
                                  </p:stCondLst>
                                  <p:childTnLst>
                                    <p:set>
                                      <p:cBhvr>
                                        <p:cTn id="93" dur="1" fill="hold">
                                          <p:stCondLst>
                                            <p:cond delay="0"/>
                                          </p:stCondLst>
                                        </p:cTn>
                                        <p:tgtEl>
                                          <p:spTgt spid="31"/>
                                        </p:tgtEl>
                                        <p:attrNameLst>
                                          <p:attrName>style.visibility</p:attrName>
                                        </p:attrNameLst>
                                      </p:cBhvr>
                                      <p:to>
                                        <p:strVal val="visible"/>
                                      </p:to>
                                    </p:se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1" nodeType="clickEffect">
                                  <p:stCondLst>
                                    <p:cond delay="0"/>
                                  </p:stCondLst>
                                  <p:childTnLst>
                                    <p:set>
                                      <p:cBhvr>
                                        <p:cTn id="97" dur="1" fill="hold">
                                          <p:stCondLst>
                                            <p:cond delay="0"/>
                                          </p:stCondLst>
                                        </p:cTn>
                                        <p:tgtEl>
                                          <p:spTgt spid="47"/>
                                        </p:tgtEl>
                                        <p:attrNameLst>
                                          <p:attrName>style.visibility</p:attrName>
                                        </p:attrNameLst>
                                      </p:cBhvr>
                                      <p:to>
                                        <p:strVal val="visible"/>
                                      </p:to>
                                    </p:set>
                                  </p:childTnLst>
                                </p:cTn>
                              </p:par>
                            </p:childTnLst>
                          </p:cTn>
                        </p:par>
                        <p:par>
                          <p:cTn id="98" fill="hold">
                            <p:stCondLst>
                              <p:cond delay="0"/>
                            </p:stCondLst>
                            <p:childTnLst>
                              <p:par>
                                <p:cTn id="99" presetID="42" presetClass="path" presetSubtype="0" accel="50000" decel="50000" fill="hold" grpId="0" nodeType="afterEffect">
                                  <p:stCondLst>
                                    <p:cond delay="250"/>
                                  </p:stCondLst>
                                  <p:childTnLst>
                                    <p:animMotion origin="layout" path="M -3.33333E-6 0 L -0.15503 0.37569 " pathEditMode="relative" rAng="0" ptsTypes="AA">
                                      <p:cBhvr>
                                        <p:cTn id="100" dur="2000" fill="hold"/>
                                        <p:tgtEl>
                                          <p:spTgt spid="47"/>
                                        </p:tgtEl>
                                        <p:attrNameLst>
                                          <p:attrName>ppt_x</p:attrName>
                                          <p:attrName>ppt_y</p:attrName>
                                        </p:attrNameLst>
                                      </p:cBhvr>
                                      <p:rCtr x="-7760" y="18773"/>
                                    </p:animMotion>
                                  </p:childTnLst>
                                </p:cTn>
                              </p:par>
                            </p:childTnLst>
                          </p:cTn>
                        </p:par>
                        <p:par>
                          <p:cTn id="101" fill="hold">
                            <p:stCondLst>
                              <p:cond delay="2250"/>
                            </p:stCondLst>
                            <p:childTnLst>
                              <p:par>
                                <p:cTn id="102" presetID="1" presetClass="entr" presetSubtype="0" fill="hold" grpId="0" nodeType="afterEffect">
                                  <p:stCondLst>
                                    <p:cond delay="0"/>
                                  </p:stCondLst>
                                  <p:childTnLst>
                                    <p:set>
                                      <p:cBhvr>
                                        <p:cTn id="103" dur="1" fill="hold">
                                          <p:stCondLst>
                                            <p:cond delay="0"/>
                                          </p:stCondLst>
                                        </p:cTn>
                                        <p:tgtEl>
                                          <p:spTgt spid="48"/>
                                        </p:tgtEl>
                                        <p:attrNameLst>
                                          <p:attrName>style.visibility</p:attrName>
                                        </p:attrNameLst>
                                      </p:cBhvr>
                                      <p:to>
                                        <p:strVal val="visible"/>
                                      </p:to>
                                    </p:set>
                                  </p:childTnLst>
                                </p:cTn>
                              </p:par>
                              <p:par>
                                <p:cTn id="104" presetID="1" presetClass="entr" presetSubtype="0" fill="hold" grpId="0" nodeType="withEffect">
                                  <p:stCondLst>
                                    <p:cond delay="0"/>
                                  </p:stCondLst>
                                  <p:childTnLst>
                                    <p:set>
                                      <p:cBhvr>
                                        <p:cTn id="105" dur="1" fill="hold">
                                          <p:stCondLst>
                                            <p:cond delay="0"/>
                                          </p:stCondLst>
                                        </p:cTn>
                                        <p:tgtEl>
                                          <p:spTgt spid="50"/>
                                        </p:tgtEl>
                                        <p:attrNameLst>
                                          <p:attrName>style.visibility</p:attrName>
                                        </p:attrNameLst>
                                      </p:cBhvr>
                                      <p:to>
                                        <p:strVal val="visible"/>
                                      </p:to>
                                    </p:set>
                                  </p:childTnLst>
                                </p:cTn>
                              </p:par>
                              <p:par>
                                <p:cTn id="106" presetID="1" presetClass="entr" presetSubtype="0" fill="hold" grpId="0" nodeType="withEffect">
                                  <p:stCondLst>
                                    <p:cond delay="0"/>
                                  </p:stCondLst>
                                  <p:childTnLst>
                                    <p:set>
                                      <p:cBhvr>
                                        <p:cTn id="107" dur="1" fill="hold">
                                          <p:stCondLst>
                                            <p:cond delay="0"/>
                                          </p:stCondLst>
                                        </p:cTn>
                                        <p:tgtEl>
                                          <p:spTgt spid="49"/>
                                        </p:tgtEl>
                                        <p:attrNameLst>
                                          <p:attrName>style.visibility</p:attrName>
                                        </p:attrNameLst>
                                      </p:cBhvr>
                                      <p:to>
                                        <p:strVal val="visible"/>
                                      </p:to>
                                    </p:set>
                                  </p:childTnLst>
                                </p:cTn>
                              </p:par>
                            </p:childTnLst>
                          </p:cTn>
                        </p:par>
                        <p:par>
                          <p:cTn id="108" fill="hold">
                            <p:stCondLst>
                              <p:cond delay="2250"/>
                            </p:stCondLst>
                            <p:childTnLst>
                              <p:par>
                                <p:cTn id="109" presetID="1" presetClass="exit" presetSubtype="0" fill="hold" grpId="2" nodeType="afterEffect">
                                  <p:stCondLst>
                                    <p:cond delay="0"/>
                                  </p:stCondLst>
                                  <p:childTnLst>
                                    <p:set>
                                      <p:cBhvr>
                                        <p:cTn id="110" dur="1" fill="hold">
                                          <p:stCondLst>
                                            <p:cond delay="0"/>
                                          </p:stCondLst>
                                        </p:cTn>
                                        <p:tgtEl>
                                          <p:spTgt spid="47"/>
                                        </p:tgtEl>
                                        <p:attrNameLst>
                                          <p:attrName>style.visibility</p:attrName>
                                        </p:attrNameLst>
                                      </p:cBhvr>
                                      <p:to>
                                        <p:strVal val="hidden"/>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52"/>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42" presetClass="path" presetSubtype="0" accel="50000" decel="50000" fill="hold" grpId="1" nodeType="clickEffect">
                                  <p:stCondLst>
                                    <p:cond delay="0"/>
                                  </p:stCondLst>
                                  <p:childTnLst>
                                    <p:animMotion origin="layout" path="M 3.05556E-6 3.7037E-6 L 0.06059 0.00439 " pathEditMode="relative" rAng="0" ptsTypes="AA">
                                      <p:cBhvr>
                                        <p:cTn id="118" dur="2000" fill="hold"/>
                                        <p:tgtEl>
                                          <p:spTgt spid="49"/>
                                        </p:tgtEl>
                                        <p:attrNameLst>
                                          <p:attrName>ppt_x</p:attrName>
                                          <p:attrName>ppt_y</p:attrName>
                                        </p:attrNameLst>
                                      </p:cBhvr>
                                      <p:rCtr x="3021" y="208"/>
                                    </p:animMotion>
                                  </p:childTnLst>
                                </p:cTn>
                              </p:par>
                            </p:childTnLst>
                          </p:cTn>
                        </p:par>
                        <p:par>
                          <p:cTn id="119" fill="hold">
                            <p:stCondLst>
                              <p:cond delay="2000"/>
                            </p:stCondLst>
                            <p:childTnLst>
                              <p:par>
                                <p:cTn id="120" presetID="1" presetClass="entr" presetSubtype="0" fill="hold" grpId="1" nodeType="afterEffect">
                                  <p:stCondLst>
                                    <p:cond delay="250"/>
                                  </p:stCondLst>
                                  <p:childTnLst>
                                    <p:set>
                                      <p:cBhvr>
                                        <p:cTn id="121" dur="1" fill="hold">
                                          <p:stCondLst>
                                            <p:cond delay="0"/>
                                          </p:stCondLst>
                                        </p:cTn>
                                        <p:tgtEl>
                                          <p:spTgt spid="51"/>
                                        </p:tgtEl>
                                        <p:attrNameLst>
                                          <p:attrName>style.visibility</p:attrName>
                                        </p:attrNameLst>
                                      </p:cBhvr>
                                      <p:to>
                                        <p:strVal val="visible"/>
                                      </p:to>
                                    </p:set>
                                  </p:childTnLst>
                                </p:cTn>
                              </p:par>
                            </p:childTnLst>
                          </p:cTn>
                        </p:par>
                        <p:par>
                          <p:cTn id="122" fill="hold">
                            <p:stCondLst>
                              <p:cond delay="2250"/>
                            </p:stCondLst>
                            <p:childTnLst>
                              <p:par>
                                <p:cTn id="123" presetID="42" presetClass="path" presetSubtype="0" accel="50000" decel="50000" fill="hold" grpId="0" nodeType="afterEffect">
                                  <p:stCondLst>
                                    <p:cond delay="250"/>
                                  </p:stCondLst>
                                  <p:childTnLst>
                                    <p:animMotion origin="layout" path="M -4.16667E-6 -4.81481E-6 L -0.14982 0.17963 " pathEditMode="relative" rAng="0" ptsTypes="AA">
                                      <p:cBhvr>
                                        <p:cTn id="124" dur="2000" fill="hold"/>
                                        <p:tgtEl>
                                          <p:spTgt spid="51"/>
                                        </p:tgtEl>
                                        <p:attrNameLst>
                                          <p:attrName>ppt_x</p:attrName>
                                          <p:attrName>ppt_y</p:attrName>
                                        </p:attrNameLst>
                                      </p:cBhvr>
                                      <p:rCtr x="-7500" y="8981"/>
                                    </p:animMotion>
                                  </p:childTnLst>
                                </p:cTn>
                              </p:par>
                            </p:childTnLst>
                          </p:cTn>
                        </p:par>
                        <p:par>
                          <p:cTn id="125" fill="hold">
                            <p:stCondLst>
                              <p:cond delay="4500"/>
                            </p:stCondLst>
                            <p:childTnLst>
                              <p:par>
                                <p:cTn id="126" presetID="1" presetClass="exit" presetSubtype="0" fill="hold" grpId="1" nodeType="afterEffect">
                                  <p:stCondLst>
                                    <p:cond delay="0"/>
                                  </p:stCondLst>
                                  <p:childTnLst>
                                    <p:set>
                                      <p:cBhvr>
                                        <p:cTn id="127" dur="1" fill="hold">
                                          <p:stCondLst>
                                            <p:cond delay="0"/>
                                          </p:stCondLst>
                                        </p:cTn>
                                        <p:tgtEl>
                                          <p:spTgt spid="50"/>
                                        </p:tgtEl>
                                        <p:attrNameLst>
                                          <p:attrName>style.visibility</p:attrName>
                                        </p:attrNameLst>
                                      </p:cBhvr>
                                      <p:to>
                                        <p:strVal val="hidden"/>
                                      </p:to>
                                    </p:set>
                                  </p:childTnLst>
                                </p:cTn>
                              </p:par>
                            </p:childTnLst>
                          </p:cTn>
                        </p:par>
                      </p:childTnLst>
                    </p:cTn>
                  </p:par>
                  <p:par>
                    <p:cTn id="128" fill="hold">
                      <p:stCondLst>
                        <p:cond delay="indefinite"/>
                      </p:stCondLst>
                      <p:childTnLst>
                        <p:par>
                          <p:cTn id="129" fill="hold">
                            <p:stCondLst>
                              <p:cond delay="0"/>
                            </p:stCondLst>
                            <p:childTnLst>
                              <p:par>
                                <p:cTn id="130" presetID="1" presetClass="entr" presetSubtype="0" fill="hold" grpId="0" nodeType="clickEffect">
                                  <p:stCondLst>
                                    <p:cond delay="0"/>
                                  </p:stCondLst>
                                  <p:childTnLst>
                                    <p:set>
                                      <p:cBhvr>
                                        <p:cTn id="131" dur="1" fill="hold">
                                          <p:stCondLst>
                                            <p:cond delay="0"/>
                                          </p:stCondLst>
                                        </p:cTn>
                                        <p:tgtEl>
                                          <p:spTgt spid="54"/>
                                        </p:tgtEl>
                                        <p:attrNameLst>
                                          <p:attrName>style.visibility</p:attrName>
                                        </p:attrNameLst>
                                      </p:cBhvr>
                                      <p:to>
                                        <p:strVal val="visible"/>
                                      </p:to>
                                    </p:set>
                                  </p:childTnLst>
                                </p:cTn>
                              </p:par>
                            </p:childTnLst>
                          </p:cTn>
                        </p:par>
                      </p:childTnLst>
                    </p:cTn>
                  </p:par>
                  <p:par>
                    <p:cTn id="132" fill="hold">
                      <p:stCondLst>
                        <p:cond delay="indefinite"/>
                      </p:stCondLst>
                      <p:childTnLst>
                        <p:par>
                          <p:cTn id="133" fill="hold">
                            <p:stCondLst>
                              <p:cond delay="0"/>
                            </p:stCondLst>
                            <p:childTnLst>
                              <p:par>
                                <p:cTn id="134" presetID="1" presetClass="entr" presetSubtype="0" fill="hold" grpId="0" nodeType="clickEffect">
                                  <p:stCondLst>
                                    <p:cond delay="0"/>
                                  </p:stCondLst>
                                  <p:childTnLst>
                                    <p:set>
                                      <p:cBhvr>
                                        <p:cTn id="135" dur="1" fill="hold">
                                          <p:stCondLst>
                                            <p:cond delay="0"/>
                                          </p:stCondLst>
                                        </p:cTn>
                                        <p:tgtEl>
                                          <p:spTgt spid="36"/>
                                        </p:tgtEl>
                                        <p:attrNameLst>
                                          <p:attrName>style.visibility</p:attrName>
                                        </p:attrNameLst>
                                      </p:cBhvr>
                                      <p:to>
                                        <p:strVal val="visible"/>
                                      </p:to>
                                    </p:set>
                                  </p:childTnLst>
                                </p:cTn>
                              </p:par>
                            </p:childTnLst>
                          </p:cTn>
                        </p:par>
                      </p:childTnLst>
                    </p:cTn>
                  </p:par>
                  <p:par>
                    <p:cTn id="136" fill="hold">
                      <p:stCondLst>
                        <p:cond delay="indefinite"/>
                      </p:stCondLst>
                      <p:childTnLst>
                        <p:par>
                          <p:cTn id="137" fill="hold">
                            <p:stCondLst>
                              <p:cond delay="0"/>
                            </p:stCondLst>
                            <p:childTnLst>
                              <p:par>
                                <p:cTn id="138" presetID="1" presetClass="entr" presetSubtype="0" fill="hold" grpId="0" nodeType="clickEffect">
                                  <p:stCondLst>
                                    <p:cond delay="0"/>
                                  </p:stCondLst>
                                  <p:childTnLst>
                                    <p:set>
                                      <p:cBhvr>
                                        <p:cTn id="139" dur="1" fill="hold">
                                          <p:stCondLst>
                                            <p:cond delay="0"/>
                                          </p:stCondLst>
                                        </p:cTn>
                                        <p:tgtEl>
                                          <p:spTgt spid="23"/>
                                        </p:tgtEl>
                                        <p:attrNameLst>
                                          <p:attrName>style.visibility</p:attrName>
                                        </p:attrNameLst>
                                      </p:cBhvr>
                                      <p:to>
                                        <p:strVal val="visible"/>
                                      </p:to>
                                    </p:set>
                                  </p:childTnLst>
                                </p:cTn>
                              </p:par>
                            </p:childTnLst>
                          </p:cTn>
                        </p:par>
                      </p:childTnLst>
                    </p:cTn>
                  </p:par>
                  <p:par>
                    <p:cTn id="140" fill="hold">
                      <p:stCondLst>
                        <p:cond delay="indefinite"/>
                      </p:stCondLst>
                      <p:childTnLst>
                        <p:par>
                          <p:cTn id="141" fill="hold">
                            <p:stCondLst>
                              <p:cond delay="0"/>
                            </p:stCondLst>
                            <p:childTnLst>
                              <p:par>
                                <p:cTn id="142" presetID="1" presetClass="entr" presetSubtype="0" fill="hold" grpId="0" nodeType="clickEffect">
                                  <p:stCondLst>
                                    <p:cond delay="0"/>
                                  </p:stCondLst>
                                  <p:childTnLst>
                                    <p:set>
                                      <p:cBhvr>
                                        <p:cTn id="143" dur="1" fill="hold">
                                          <p:stCondLst>
                                            <p:cond delay="0"/>
                                          </p:stCondLst>
                                        </p:cTn>
                                        <p:tgtEl>
                                          <p:spTgt spid="37"/>
                                        </p:tgtEl>
                                        <p:attrNameLst>
                                          <p:attrName>style.visibility</p:attrName>
                                        </p:attrNameLst>
                                      </p:cBhvr>
                                      <p:to>
                                        <p:strVal val="visible"/>
                                      </p:to>
                                    </p:set>
                                  </p:childTnLst>
                                </p:cTn>
                              </p:par>
                            </p:childTnLst>
                          </p:cTn>
                        </p:par>
                      </p:childTnLst>
                    </p:cTn>
                  </p:par>
                  <p:par>
                    <p:cTn id="144" fill="hold">
                      <p:stCondLst>
                        <p:cond delay="indefinite"/>
                      </p:stCondLst>
                      <p:childTnLst>
                        <p:par>
                          <p:cTn id="145" fill="hold">
                            <p:stCondLst>
                              <p:cond delay="0"/>
                            </p:stCondLst>
                            <p:childTnLst>
                              <p:par>
                                <p:cTn id="146" presetID="1" presetClass="entr" presetSubtype="0" fill="hold" grpId="0" nodeType="clickEffect">
                                  <p:stCondLst>
                                    <p:cond delay="0"/>
                                  </p:stCondLst>
                                  <p:childTnLst>
                                    <p:set>
                                      <p:cBhvr>
                                        <p:cTn id="147" dur="1" fill="hold">
                                          <p:stCondLst>
                                            <p:cond delay="0"/>
                                          </p:stCondLst>
                                        </p:cTn>
                                        <p:tgtEl>
                                          <p:spTgt spid="56"/>
                                        </p:tgtEl>
                                        <p:attrNameLst>
                                          <p:attrName>style.visibility</p:attrName>
                                        </p:attrNameLst>
                                      </p:cBhvr>
                                      <p:to>
                                        <p:strVal val="visible"/>
                                      </p:to>
                                    </p:set>
                                  </p:childTnLst>
                                </p:cTn>
                              </p:par>
                            </p:childTnLst>
                          </p:cTn>
                        </p:par>
                      </p:childTnLst>
                    </p:cTn>
                  </p:par>
                  <p:par>
                    <p:cTn id="148" fill="hold">
                      <p:stCondLst>
                        <p:cond delay="indefinite"/>
                      </p:stCondLst>
                      <p:childTnLst>
                        <p:par>
                          <p:cTn id="149" fill="hold">
                            <p:stCondLst>
                              <p:cond delay="0"/>
                            </p:stCondLst>
                            <p:childTnLst>
                              <p:par>
                                <p:cTn id="150" presetID="1" presetClass="entr" presetSubtype="0" fill="hold" grpId="0" nodeType="clickEffect">
                                  <p:stCondLst>
                                    <p:cond delay="0"/>
                                  </p:stCondLst>
                                  <p:childTnLst>
                                    <p:set>
                                      <p:cBhvr>
                                        <p:cTn id="151" dur="1" fill="hold">
                                          <p:stCondLst>
                                            <p:cond delay="0"/>
                                          </p:stCondLst>
                                        </p:cTn>
                                        <p:tgtEl>
                                          <p:spTgt spid="55"/>
                                        </p:tgtEl>
                                        <p:attrNameLst>
                                          <p:attrName>style.visibility</p:attrName>
                                        </p:attrNameLst>
                                      </p:cBhvr>
                                      <p:to>
                                        <p:strVal val="visible"/>
                                      </p:to>
                                    </p:set>
                                  </p:childTnLst>
                                </p:cTn>
                              </p:par>
                            </p:childTnLst>
                          </p:cTn>
                        </p:par>
                      </p:childTnLst>
                    </p:cTn>
                  </p:par>
                  <p:par>
                    <p:cTn id="152" fill="hold">
                      <p:stCondLst>
                        <p:cond delay="indefinite"/>
                      </p:stCondLst>
                      <p:childTnLst>
                        <p:par>
                          <p:cTn id="153" fill="hold">
                            <p:stCondLst>
                              <p:cond delay="0"/>
                            </p:stCondLst>
                            <p:childTnLst>
                              <p:par>
                                <p:cTn id="154" presetID="1" presetClass="entr" presetSubtype="0" fill="hold" grpId="0" nodeType="clickEffect">
                                  <p:stCondLst>
                                    <p:cond delay="0"/>
                                  </p:stCondLst>
                                  <p:childTnLst>
                                    <p:set>
                                      <p:cBhvr>
                                        <p:cTn id="155" dur="1" fill="hold">
                                          <p:stCondLst>
                                            <p:cond delay="0"/>
                                          </p:stCondLst>
                                        </p:cTn>
                                        <p:tgtEl>
                                          <p:spTgt spid="58"/>
                                        </p:tgtEl>
                                        <p:attrNameLst>
                                          <p:attrName>style.visibility</p:attrName>
                                        </p:attrNameLst>
                                      </p:cBhvr>
                                      <p:to>
                                        <p:strVal val="visible"/>
                                      </p:to>
                                    </p:set>
                                  </p:childTnLst>
                                </p:cTn>
                              </p:par>
                            </p:childTnLst>
                          </p:cTn>
                        </p:par>
                      </p:childTnLst>
                    </p:cTn>
                  </p:par>
                  <p:par>
                    <p:cTn id="156" fill="hold">
                      <p:stCondLst>
                        <p:cond delay="indefinite"/>
                      </p:stCondLst>
                      <p:childTnLst>
                        <p:par>
                          <p:cTn id="157" fill="hold">
                            <p:stCondLst>
                              <p:cond delay="0"/>
                            </p:stCondLst>
                            <p:childTnLst>
                              <p:par>
                                <p:cTn id="158" presetID="1" presetClass="entr" presetSubtype="0" fill="hold" grpId="0" nodeType="clickEffect">
                                  <p:stCondLst>
                                    <p:cond delay="0"/>
                                  </p:stCondLst>
                                  <p:childTnLst>
                                    <p:set>
                                      <p:cBhvr>
                                        <p:cTn id="159" dur="1" fill="hold">
                                          <p:stCondLst>
                                            <p:cond delay="0"/>
                                          </p:stCondLst>
                                        </p:cTn>
                                        <p:tgtEl>
                                          <p:spTgt spid="57"/>
                                        </p:tgtEl>
                                        <p:attrNameLst>
                                          <p:attrName>style.visibility</p:attrName>
                                        </p:attrNameLst>
                                      </p:cBhvr>
                                      <p:to>
                                        <p:strVal val="visible"/>
                                      </p:to>
                                    </p:set>
                                  </p:childTnLst>
                                </p:cTn>
                              </p:par>
                            </p:childTnLst>
                          </p:cTn>
                        </p:par>
                      </p:childTnLst>
                    </p:cTn>
                  </p:par>
                  <p:par>
                    <p:cTn id="160" fill="hold">
                      <p:stCondLst>
                        <p:cond delay="indefinite"/>
                      </p:stCondLst>
                      <p:childTnLst>
                        <p:par>
                          <p:cTn id="161" fill="hold">
                            <p:stCondLst>
                              <p:cond delay="0"/>
                            </p:stCondLst>
                            <p:childTnLst>
                              <p:par>
                                <p:cTn id="162" presetID="1" presetClass="entr" presetSubtype="0" fill="hold" grpId="0" nodeType="clickEffect">
                                  <p:stCondLst>
                                    <p:cond delay="0"/>
                                  </p:stCondLst>
                                  <p:childTnLst>
                                    <p:set>
                                      <p:cBhvr>
                                        <p:cTn id="163"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P spid="14" grpId="0"/>
      <p:bldP spid="15" grpId="0"/>
      <p:bldP spid="17" grpId="0"/>
      <p:bldP spid="18" grpId="0" animBg="1"/>
      <p:bldP spid="19" grpId="0"/>
      <p:bldP spid="21" grpId="0"/>
      <p:bldP spid="22" grpId="0"/>
      <p:bldP spid="3" grpId="0"/>
      <p:bldP spid="23" grpId="0" animBg="1"/>
      <p:bldP spid="24" grpId="0"/>
      <p:bldP spid="26" grpId="0" animBg="1"/>
      <p:bldP spid="16" grpId="0" animBg="1"/>
      <p:bldP spid="12" grpId="0" animBg="1"/>
      <p:bldP spid="27" grpId="0"/>
      <p:bldP spid="31" grpId="0"/>
      <p:bldP spid="36" grpId="0"/>
      <p:bldP spid="37" grpId="0"/>
      <p:bldP spid="38" grpId="0"/>
      <p:bldP spid="39" grpId="0"/>
      <p:bldP spid="41" grpId="0"/>
      <p:bldP spid="40" grpId="0"/>
      <p:bldP spid="42" grpId="0"/>
      <p:bldP spid="43" grpId="0"/>
      <p:bldP spid="44" grpId="0"/>
      <p:bldP spid="45" grpId="0"/>
      <p:bldP spid="46" grpId="0"/>
      <p:bldP spid="47" grpId="0"/>
      <p:bldP spid="47" grpId="1"/>
      <p:bldP spid="47" grpId="2"/>
      <p:bldP spid="48" grpId="0"/>
      <p:bldP spid="49" grpId="0"/>
      <p:bldP spid="49" grpId="1"/>
      <p:bldP spid="50" grpId="0"/>
      <p:bldP spid="50" grpId="1"/>
      <p:bldP spid="51" grpId="0"/>
      <p:bldP spid="51" grpId="1"/>
      <p:bldP spid="52" grpId="0"/>
      <p:bldP spid="54" grpId="0"/>
      <p:bldP spid="55" grpId="0"/>
      <p:bldP spid="56" grpId="0"/>
      <p:bldP spid="57" grpId="0"/>
      <p:bldP spid="5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hlinkClick r:id="rId2"/>
            <a:extLst>
              <a:ext uri="{FF2B5EF4-FFF2-40B4-BE49-F238E27FC236}">
                <a16:creationId xmlns:a16="http://schemas.microsoft.com/office/drawing/2014/main" id="{C7420687-DAB2-4E4E-B20B-C11AD34E2172}"/>
              </a:ext>
            </a:extLst>
          </p:cNvPr>
          <p:cNvSpPr/>
          <p:nvPr/>
        </p:nvSpPr>
        <p:spPr>
          <a:xfrm>
            <a:off x="8061960" y="613117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hlinkClick r:id="rId2"/>
            <a:extLst>
              <a:ext uri="{FF2B5EF4-FFF2-40B4-BE49-F238E27FC236}">
                <a16:creationId xmlns:a16="http://schemas.microsoft.com/office/drawing/2014/main" id="{527DBF31-B433-44DE-AD4E-E6DF7AACC59F}"/>
              </a:ext>
            </a:extLst>
          </p:cNvPr>
          <p:cNvSpPr/>
          <p:nvPr/>
        </p:nvSpPr>
        <p:spPr>
          <a:xfrm>
            <a:off x="828236"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2">
            <a:extLst>
              <a:ext uri="{FF2B5EF4-FFF2-40B4-BE49-F238E27FC236}">
                <a16:creationId xmlns:a16="http://schemas.microsoft.com/office/drawing/2014/main" id="{A79D9AFE-20E8-4CF1-8398-C7FEDFB03AE5}"/>
              </a:ext>
            </a:extLst>
          </p:cNvPr>
          <p:cNvSpPr>
            <a:spLocks noChangeArrowheads="1"/>
          </p:cNvSpPr>
          <p:nvPr/>
        </p:nvSpPr>
        <p:spPr bwMode="auto">
          <a:xfrm>
            <a:off x="304800" y="2348880"/>
            <a:ext cx="8534400" cy="3747120"/>
          </a:xfrm>
          <a:prstGeom prst="rect">
            <a:avLst/>
          </a:prstGeom>
          <a:solidFill>
            <a:srgbClr val="AFE5E5"/>
          </a:solidFill>
          <a:ln w="28575">
            <a:solidFill>
              <a:schemeClr val="tx1"/>
            </a:solidFill>
            <a:miter lim="800000"/>
            <a:headEnd/>
            <a:tailEnd/>
          </a:ln>
          <a:effectLst/>
        </p:spPr>
        <p:txBody>
          <a:bodyPr wrap="none" anchor="ctr"/>
          <a:lstStyle/>
          <a:p>
            <a:endParaRPr lang="en-GB" sz="2400"/>
          </a:p>
        </p:txBody>
      </p:sp>
      <p:sp>
        <p:nvSpPr>
          <p:cNvPr id="6" name="Text Box 5">
            <a:extLst>
              <a:ext uri="{FF2B5EF4-FFF2-40B4-BE49-F238E27FC236}">
                <a16:creationId xmlns:a16="http://schemas.microsoft.com/office/drawing/2014/main" id="{75351DEC-03A1-4AEB-8843-246DED6E716F}"/>
              </a:ext>
            </a:extLst>
          </p:cNvPr>
          <p:cNvSpPr txBox="1">
            <a:spLocks noChangeArrowheads="1"/>
          </p:cNvSpPr>
          <p:nvPr/>
        </p:nvSpPr>
        <p:spPr bwMode="auto">
          <a:xfrm>
            <a:off x="457200" y="2535287"/>
            <a:ext cx="4656023" cy="1200329"/>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square">
            <a:spAutoFit/>
          </a:bodyPr>
          <a:lstStyle/>
          <a:p>
            <a:pPr eaLnBrk="0" hangingPunct="0"/>
            <a:r>
              <a:rPr lang="en-GB" sz="2400" dirty="0">
                <a:latin typeface="+mn-lt"/>
              </a:rPr>
              <a:t>For any triangle ABC with sides a, b and c opposite to angles A, B and C respectively:</a:t>
            </a:r>
          </a:p>
        </p:txBody>
      </p:sp>
      <p:grpSp>
        <p:nvGrpSpPr>
          <p:cNvPr id="7" name="Group 6">
            <a:extLst>
              <a:ext uri="{FF2B5EF4-FFF2-40B4-BE49-F238E27FC236}">
                <a16:creationId xmlns:a16="http://schemas.microsoft.com/office/drawing/2014/main" id="{A24EFCE2-B6B5-486E-8D39-4A0674F70594}"/>
              </a:ext>
            </a:extLst>
          </p:cNvPr>
          <p:cNvGrpSpPr>
            <a:grpSpLocks/>
          </p:cNvGrpSpPr>
          <p:nvPr/>
        </p:nvGrpSpPr>
        <p:grpSpPr bwMode="auto">
          <a:xfrm>
            <a:off x="683568" y="3697287"/>
            <a:ext cx="3494087" cy="2398713"/>
            <a:chOff x="1392" y="1225"/>
            <a:chExt cx="2201" cy="1511"/>
          </a:xfrm>
        </p:grpSpPr>
        <p:sp>
          <p:nvSpPr>
            <p:cNvPr id="8" name="Freeform 7">
              <a:extLst>
                <a:ext uri="{FF2B5EF4-FFF2-40B4-BE49-F238E27FC236}">
                  <a16:creationId xmlns:a16="http://schemas.microsoft.com/office/drawing/2014/main" id="{0B0A9903-47D6-4090-8340-65AB732C6AC2}"/>
                </a:ext>
              </a:extLst>
            </p:cNvPr>
            <p:cNvSpPr>
              <a:spLocks/>
            </p:cNvSpPr>
            <p:nvPr/>
          </p:nvSpPr>
          <p:spPr bwMode="auto">
            <a:xfrm>
              <a:off x="1632" y="1536"/>
              <a:ext cx="1728" cy="960"/>
            </a:xfrm>
            <a:custGeom>
              <a:avLst/>
              <a:gdLst/>
              <a:ahLst/>
              <a:cxnLst>
                <a:cxn ang="0">
                  <a:pos x="0" y="960"/>
                </a:cxn>
                <a:cxn ang="0">
                  <a:pos x="1728" y="960"/>
                </a:cxn>
                <a:cxn ang="0">
                  <a:pos x="1296" y="0"/>
                </a:cxn>
                <a:cxn ang="0">
                  <a:pos x="0" y="960"/>
                </a:cxn>
              </a:cxnLst>
              <a:rect l="0" t="0" r="r" b="b"/>
              <a:pathLst>
                <a:path w="1728" h="960">
                  <a:moveTo>
                    <a:pt x="0" y="960"/>
                  </a:moveTo>
                  <a:lnTo>
                    <a:pt x="1728" y="960"/>
                  </a:lnTo>
                  <a:lnTo>
                    <a:pt x="1296" y="0"/>
                  </a:lnTo>
                  <a:lnTo>
                    <a:pt x="0" y="960"/>
                  </a:lnTo>
                  <a:close/>
                </a:path>
              </a:pathLst>
            </a:custGeom>
            <a:solidFill>
              <a:srgbClr val="FBA89D"/>
            </a:solidFill>
            <a:ln w="28575" cmpd="sng">
              <a:solidFill>
                <a:schemeClr val="tx1"/>
              </a:solidFill>
              <a:round/>
              <a:headEnd/>
              <a:tailEnd/>
            </a:ln>
            <a:effectLst/>
          </p:spPr>
          <p:txBody>
            <a:bodyPr/>
            <a:lstStyle/>
            <a:p>
              <a:endParaRPr lang="en-GB" sz="2400"/>
            </a:p>
          </p:txBody>
        </p:sp>
        <p:sp>
          <p:nvSpPr>
            <p:cNvPr id="9" name="PubPieSlice">
              <a:extLst>
                <a:ext uri="{FF2B5EF4-FFF2-40B4-BE49-F238E27FC236}">
                  <a16:creationId xmlns:a16="http://schemas.microsoft.com/office/drawing/2014/main" id="{6545D053-CC83-4A86-88A1-3148DA5F1DBE}"/>
                </a:ext>
              </a:extLst>
            </p:cNvPr>
            <p:cNvSpPr>
              <a:spLocks noEditPoints="1" noChangeArrowheads="1"/>
            </p:cNvSpPr>
            <p:nvPr/>
          </p:nvSpPr>
          <p:spPr bwMode="auto">
            <a:xfrm>
              <a:off x="1488" y="2352"/>
              <a:ext cx="288" cy="288"/>
            </a:xfrm>
            <a:custGeom>
              <a:avLst/>
              <a:gdLst>
                <a:gd name="G0" fmla="+- 0 0 0"/>
                <a:gd name="G1" fmla="sin 10800 -118788"/>
                <a:gd name="G2" fmla="cos 10800 -118788"/>
                <a:gd name="G3" fmla="sin 10800 -2355972"/>
                <a:gd name="G4" fmla="cos 10800 -2355972"/>
                <a:gd name="G5" fmla="+- G1 10800 0"/>
                <a:gd name="G6" fmla="+- G2 10800 0"/>
                <a:gd name="G7" fmla="+- G3 10800 0"/>
                <a:gd name="G8" fmla="+- G4 10800 0"/>
                <a:gd name="G9" fmla="+- 10800 0 0"/>
                <a:gd name="T0" fmla="*/ 21594 w 21600"/>
                <a:gd name="T1" fmla="*/ 10458 h 21600"/>
                <a:gd name="T2" fmla="*/ 10800 w 21600"/>
                <a:gd name="T3" fmla="*/ 10800 h 21600"/>
                <a:gd name="T4" fmla="*/ 19542 w 21600"/>
                <a:gd name="T5" fmla="*/ 4459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21594" y="10457"/>
                  </a:moveTo>
                  <a:cubicBezTo>
                    <a:pt x="21526" y="8297"/>
                    <a:pt x="20811" y="6208"/>
                    <a:pt x="19542" y="4458"/>
                  </a:cubicBezTo>
                  <a:lnTo>
                    <a:pt x="10800" y="10800"/>
                  </a:lnTo>
                  <a:close/>
                </a:path>
              </a:pathLst>
            </a:custGeom>
            <a:solidFill>
              <a:srgbClr val="F87260"/>
            </a:solidFill>
            <a:ln w="28575">
              <a:solidFill>
                <a:schemeClr val="tx1"/>
              </a:solidFill>
              <a:miter lim="800000"/>
              <a:headEnd/>
              <a:tailEnd/>
            </a:ln>
            <a:effectLst/>
          </p:spPr>
          <p:txBody>
            <a:bodyPr/>
            <a:lstStyle/>
            <a:p>
              <a:endParaRPr lang="en-GB" sz="2400"/>
            </a:p>
          </p:txBody>
        </p:sp>
        <p:sp>
          <p:nvSpPr>
            <p:cNvPr id="10" name="PubPieSlice">
              <a:extLst>
                <a:ext uri="{FF2B5EF4-FFF2-40B4-BE49-F238E27FC236}">
                  <a16:creationId xmlns:a16="http://schemas.microsoft.com/office/drawing/2014/main" id="{180040B4-1231-4951-9DFE-018FF26FC4B0}"/>
                </a:ext>
              </a:extLst>
            </p:cNvPr>
            <p:cNvSpPr>
              <a:spLocks noEditPoints="1" noChangeArrowheads="1"/>
            </p:cNvSpPr>
            <p:nvPr/>
          </p:nvSpPr>
          <p:spPr bwMode="auto">
            <a:xfrm>
              <a:off x="3216" y="2352"/>
              <a:ext cx="288" cy="288"/>
            </a:xfrm>
            <a:custGeom>
              <a:avLst/>
              <a:gdLst>
                <a:gd name="G0" fmla="+- 0 0 0"/>
                <a:gd name="G1" fmla="sin 10800 -7422817"/>
                <a:gd name="G2" fmla="cos 10800 -7422817"/>
                <a:gd name="G3" fmla="sin 10800 -11714269"/>
                <a:gd name="G4" fmla="cos 10800 -11714269"/>
                <a:gd name="G5" fmla="+- G1 10800 0"/>
                <a:gd name="G6" fmla="+- G2 10800 0"/>
                <a:gd name="G7" fmla="+- G3 10800 0"/>
                <a:gd name="G8" fmla="+- G4 10800 0"/>
                <a:gd name="G9" fmla="+- 10800 0 0"/>
                <a:gd name="T0" fmla="*/ 6534 w 21600"/>
                <a:gd name="T1" fmla="*/ 878 h 21600"/>
                <a:gd name="T2" fmla="*/ 10800 w 21600"/>
                <a:gd name="T3" fmla="*/ 10800 h 21600"/>
                <a:gd name="T4" fmla="*/ 2 w 21600"/>
                <a:gd name="T5" fmla="*/ 10563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6534" y="878"/>
                  </a:moveTo>
                  <a:cubicBezTo>
                    <a:pt x="2648" y="2548"/>
                    <a:pt x="95" y="6334"/>
                    <a:pt x="2" y="10563"/>
                  </a:cubicBezTo>
                  <a:lnTo>
                    <a:pt x="10800" y="10800"/>
                  </a:lnTo>
                  <a:close/>
                </a:path>
              </a:pathLst>
            </a:custGeom>
            <a:solidFill>
              <a:srgbClr val="F87260"/>
            </a:solidFill>
            <a:ln w="28575">
              <a:solidFill>
                <a:schemeClr val="tx1"/>
              </a:solidFill>
              <a:miter lim="800000"/>
              <a:headEnd/>
              <a:tailEnd/>
            </a:ln>
            <a:effectLst/>
          </p:spPr>
          <p:txBody>
            <a:bodyPr/>
            <a:lstStyle/>
            <a:p>
              <a:endParaRPr lang="en-GB" sz="2400"/>
            </a:p>
          </p:txBody>
        </p:sp>
        <p:sp>
          <p:nvSpPr>
            <p:cNvPr id="11" name="PubPieSlice">
              <a:extLst>
                <a:ext uri="{FF2B5EF4-FFF2-40B4-BE49-F238E27FC236}">
                  <a16:creationId xmlns:a16="http://schemas.microsoft.com/office/drawing/2014/main" id="{50C9841F-212B-4A16-AC2D-FAF021D65B66}"/>
                </a:ext>
              </a:extLst>
            </p:cNvPr>
            <p:cNvSpPr>
              <a:spLocks noEditPoints="1" noChangeArrowheads="1"/>
            </p:cNvSpPr>
            <p:nvPr/>
          </p:nvSpPr>
          <p:spPr bwMode="auto">
            <a:xfrm>
              <a:off x="2784" y="1392"/>
              <a:ext cx="288" cy="288"/>
            </a:xfrm>
            <a:custGeom>
              <a:avLst/>
              <a:gdLst>
                <a:gd name="G0" fmla="+- 0 0 0"/>
                <a:gd name="G1" fmla="sin 10800 9433432"/>
                <a:gd name="G2" fmla="cos 10800 9433432"/>
                <a:gd name="G3" fmla="sin 10800 4327834"/>
                <a:gd name="G4" fmla="cos 10800 4327834"/>
                <a:gd name="G5" fmla="+- G1 10800 0"/>
                <a:gd name="G6" fmla="+- G2 10800 0"/>
                <a:gd name="G7" fmla="+- G3 10800 0"/>
                <a:gd name="G8" fmla="+- G4 10800 0"/>
                <a:gd name="G9" fmla="+- 10800 0 0"/>
                <a:gd name="T0" fmla="*/ 2068 w 21600"/>
                <a:gd name="T1" fmla="*/ 17156 h 21600"/>
                <a:gd name="T2" fmla="*/ 10800 w 21600"/>
                <a:gd name="T3" fmla="*/ 10800 h 21600"/>
                <a:gd name="T4" fmla="*/ 15186 w 21600"/>
                <a:gd name="T5" fmla="*/ 20669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2068" y="17155"/>
                  </a:moveTo>
                  <a:cubicBezTo>
                    <a:pt x="4100" y="19948"/>
                    <a:pt x="7346" y="21600"/>
                    <a:pt x="10800" y="21600"/>
                  </a:cubicBezTo>
                  <a:cubicBezTo>
                    <a:pt x="12311" y="21599"/>
                    <a:pt x="13805" y="21282"/>
                    <a:pt x="15186" y="20669"/>
                  </a:cubicBezTo>
                  <a:lnTo>
                    <a:pt x="10800" y="10800"/>
                  </a:lnTo>
                  <a:close/>
                </a:path>
              </a:pathLst>
            </a:custGeom>
            <a:solidFill>
              <a:srgbClr val="F87260"/>
            </a:solidFill>
            <a:ln w="28575">
              <a:solidFill>
                <a:schemeClr val="tx1"/>
              </a:solidFill>
              <a:miter lim="800000"/>
              <a:headEnd/>
              <a:tailEnd/>
            </a:ln>
            <a:effectLst/>
          </p:spPr>
          <p:txBody>
            <a:bodyPr/>
            <a:lstStyle/>
            <a:p>
              <a:endParaRPr lang="en-GB" sz="2400"/>
            </a:p>
          </p:txBody>
        </p:sp>
        <p:sp>
          <p:nvSpPr>
            <p:cNvPr id="14" name="Text Box 11">
              <a:extLst>
                <a:ext uri="{FF2B5EF4-FFF2-40B4-BE49-F238E27FC236}">
                  <a16:creationId xmlns:a16="http://schemas.microsoft.com/office/drawing/2014/main" id="{0CB8612E-60AD-4FA2-ADF3-39432F17BDB8}"/>
                </a:ext>
              </a:extLst>
            </p:cNvPr>
            <p:cNvSpPr txBox="1">
              <a:spLocks noChangeArrowheads="1"/>
            </p:cNvSpPr>
            <p:nvPr/>
          </p:nvSpPr>
          <p:spPr bwMode="auto">
            <a:xfrm>
              <a:off x="2822" y="1225"/>
              <a:ext cx="258" cy="291"/>
            </a:xfrm>
            <a:prstGeom prst="rect">
              <a:avLst/>
            </a:prstGeom>
            <a:noFill/>
            <a:ln w="9525">
              <a:noFill/>
              <a:miter lim="800000"/>
              <a:headEnd/>
              <a:tailEnd/>
            </a:ln>
            <a:effectLst/>
          </p:spPr>
          <p:txBody>
            <a:bodyPr wrap="none">
              <a:spAutoFit/>
            </a:bodyPr>
            <a:lstStyle/>
            <a:p>
              <a:pPr eaLnBrk="0" hangingPunct="0"/>
              <a:r>
                <a:rPr lang="en-GB" sz="2400"/>
                <a:t>A</a:t>
              </a:r>
            </a:p>
          </p:txBody>
        </p:sp>
        <p:sp>
          <p:nvSpPr>
            <p:cNvPr id="15" name="Text Box 12">
              <a:extLst>
                <a:ext uri="{FF2B5EF4-FFF2-40B4-BE49-F238E27FC236}">
                  <a16:creationId xmlns:a16="http://schemas.microsoft.com/office/drawing/2014/main" id="{659F3FE1-53DA-4628-ACB1-5DA40948E2A3}"/>
                </a:ext>
              </a:extLst>
            </p:cNvPr>
            <p:cNvSpPr txBox="1">
              <a:spLocks noChangeArrowheads="1"/>
            </p:cNvSpPr>
            <p:nvPr/>
          </p:nvSpPr>
          <p:spPr bwMode="auto">
            <a:xfrm>
              <a:off x="1392" y="2352"/>
              <a:ext cx="244" cy="288"/>
            </a:xfrm>
            <a:prstGeom prst="rect">
              <a:avLst/>
            </a:prstGeom>
            <a:noFill/>
            <a:ln w="9525">
              <a:noFill/>
              <a:miter lim="800000"/>
              <a:headEnd/>
              <a:tailEnd/>
            </a:ln>
            <a:effectLst/>
          </p:spPr>
          <p:txBody>
            <a:bodyPr wrap="none">
              <a:spAutoFit/>
            </a:bodyPr>
            <a:lstStyle/>
            <a:p>
              <a:pPr eaLnBrk="0" hangingPunct="0"/>
              <a:r>
                <a:rPr lang="en-GB" sz="2400"/>
                <a:t>B</a:t>
              </a:r>
            </a:p>
          </p:txBody>
        </p:sp>
        <p:sp>
          <p:nvSpPr>
            <p:cNvPr id="16" name="Text Box 13">
              <a:extLst>
                <a:ext uri="{FF2B5EF4-FFF2-40B4-BE49-F238E27FC236}">
                  <a16:creationId xmlns:a16="http://schemas.microsoft.com/office/drawing/2014/main" id="{16F435B7-4437-40DE-9905-88B83DB955B7}"/>
                </a:ext>
              </a:extLst>
            </p:cNvPr>
            <p:cNvSpPr txBox="1">
              <a:spLocks noChangeArrowheads="1"/>
            </p:cNvSpPr>
            <p:nvPr/>
          </p:nvSpPr>
          <p:spPr bwMode="auto">
            <a:xfrm>
              <a:off x="3360" y="2352"/>
              <a:ext cx="233" cy="291"/>
            </a:xfrm>
            <a:prstGeom prst="rect">
              <a:avLst/>
            </a:prstGeom>
            <a:noFill/>
            <a:ln w="9525">
              <a:noFill/>
              <a:miter lim="800000"/>
              <a:headEnd/>
              <a:tailEnd/>
            </a:ln>
            <a:effectLst/>
          </p:spPr>
          <p:txBody>
            <a:bodyPr wrap="none">
              <a:spAutoFit/>
            </a:bodyPr>
            <a:lstStyle/>
            <a:p>
              <a:pPr eaLnBrk="0" hangingPunct="0"/>
              <a:r>
                <a:rPr lang="en-GB" sz="2400"/>
                <a:t>C</a:t>
              </a:r>
            </a:p>
          </p:txBody>
        </p:sp>
        <p:sp>
          <p:nvSpPr>
            <p:cNvPr id="17" name="Text Box 14">
              <a:extLst>
                <a:ext uri="{FF2B5EF4-FFF2-40B4-BE49-F238E27FC236}">
                  <a16:creationId xmlns:a16="http://schemas.microsoft.com/office/drawing/2014/main" id="{5BD11744-F813-4E82-8DC5-C9EB480B7899}"/>
                </a:ext>
              </a:extLst>
            </p:cNvPr>
            <p:cNvSpPr txBox="1">
              <a:spLocks noChangeArrowheads="1"/>
            </p:cNvSpPr>
            <p:nvPr/>
          </p:nvSpPr>
          <p:spPr bwMode="auto">
            <a:xfrm>
              <a:off x="2112" y="1729"/>
              <a:ext cx="201" cy="288"/>
            </a:xfrm>
            <a:prstGeom prst="rect">
              <a:avLst/>
            </a:prstGeom>
            <a:noFill/>
            <a:ln w="9525">
              <a:noFill/>
              <a:miter lim="800000"/>
              <a:headEnd/>
              <a:tailEnd/>
            </a:ln>
            <a:effectLst/>
          </p:spPr>
          <p:txBody>
            <a:bodyPr wrap="none">
              <a:spAutoFit/>
            </a:bodyPr>
            <a:lstStyle/>
            <a:p>
              <a:pPr eaLnBrk="0" hangingPunct="0"/>
              <a:r>
                <a:rPr lang="en-GB" sz="2400" i="1">
                  <a:latin typeface="Times New Roman" pitchFamily="18" charset="0"/>
                </a:rPr>
                <a:t>c</a:t>
              </a:r>
            </a:p>
          </p:txBody>
        </p:sp>
        <p:sp>
          <p:nvSpPr>
            <p:cNvPr id="18" name="Text Box 15">
              <a:extLst>
                <a:ext uri="{FF2B5EF4-FFF2-40B4-BE49-F238E27FC236}">
                  <a16:creationId xmlns:a16="http://schemas.microsoft.com/office/drawing/2014/main" id="{977E811A-A519-45E7-B9BD-D218F9030416}"/>
                </a:ext>
              </a:extLst>
            </p:cNvPr>
            <p:cNvSpPr txBox="1">
              <a:spLocks noChangeArrowheads="1"/>
            </p:cNvSpPr>
            <p:nvPr/>
          </p:nvSpPr>
          <p:spPr bwMode="auto">
            <a:xfrm>
              <a:off x="2448" y="2448"/>
              <a:ext cx="212" cy="288"/>
            </a:xfrm>
            <a:prstGeom prst="rect">
              <a:avLst/>
            </a:prstGeom>
            <a:noFill/>
            <a:ln w="9525">
              <a:noFill/>
              <a:miter lim="800000"/>
              <a:headEnd/>
              <a:tailEnd/>
            </a:ln>
            <a:effectLst/>
          </p:spPr>
          <p:txBody>
            <a:bodyPr wrap="none">
              <a:spAutoFit/>
            </a:bodyPr>
            <a:lstStyle/>
            <a:p>
              <a:pPr eaLnBrk="0" hangingPunct="0"/>
              <a:r>
                <a:rPr lang="en-GB" sz="2400" i="1">
                  <a:latin typeface="Times New Roman" pitchFamily="18" charset="0"/>
                </a:rPr>
                <a:t>a</a:t>
              </a:r>
            </a:p>
          </p:txBody>
        </p:sp>
        <p:sp>
          <p:nvSpPr>
            <p:cNvPr id="19" name="Text Box 16">
              <a:extLst>
                <a:ext uri="{FF2B5EF4-FFF2-40B4-BE49-F238E27FC236}">
                  <a16:creationId xmlns:a16="http://schemas.microsoft.com/office/drawing/2014/main" id="{092AD0D9-94B3-494C-BCDD-4764D2452512}"/>
                </a:ext>
              </a:extLst>
            </p:cNvPr>
            <p:cNvSpPr txBox="1">
              <a:spLocks noChangeArrowheads="1"/>
            </p:cNvSpPr>
            <p:nvPr/>
          </p:nvSpPr>
          <p:spPr bwMode="auto">
            <a:xfrm>
              <a:off x="3168" y="1824"/>
              <a:ext cx="212" cy="288"/>
            </a:xfrm>
            <a:prstGeom prst="rect">
              <a:avLst/>
            </a:prstGeom>
            <a:noFill/>
            <a:ln w="9525">
              <a:noFill/>
              <a:miter lim="800000"/>
              <a:headEnd/>
              <a:tailEnd/>
            </a:ln>
            <a:effectLst/>
          </p:spPr>
          <p:txBody>
            <a:bodyPr wrap="none">
              <a:spAutoFit/>
            </a:bodyPr>
            <a:lstStyle/>
            <a:p>
              <a:pPr eaLnBrk="0" hangingPunct="0"/>
              <a:r>
                <a:rPr lang="en-GB" sz="2400" i="1">
                  <a:latin typeface="Times New Roman" pitchFamily="18" charset="0"/>
                </a:rPr>
                <a:t>b</a:t>
              </a:r>
            </a:p>
          </p:txBody>
        </p:sp>
      </p:grpSp>
      <p:sp>
        <p:nvSpPr>
          <p:cNvPr id="20" name="Text Box 17">
            <a:extLst>
              <a:ext uri="{FF2B5EF4-FFF2-40B4-BE49-F238E27FC236}">
                <a16:creationId xmlns:a16="http://schemas.microsoft.com/office/drawing/2014/main" id="{3E3E6E12-25ED-42E1-9702-49B71BEE1D15}"/>
              </a:ext>
            </a:extLst>
          </p:cNvPr>
          <p:cNvSpPr txBox="1">
            <a:spLocks noChangeArrowheads="1"/>
          </p:cNvSpPr>
          <p:nvPr/>
        </p:nvSpPr>
        <p:spPr bwMode="auto">
          <a:xfrm>
            <a:off x="5326561" y="3271090"/>
            <a:ext cx="3310522" cy="461665"/>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spAutoFit/>
          </a:bodyPr>
          <a:lstStyle/>
          <a:p>
            <a:pPr eaLnBrk="0" hangingPunct="0"/>
            <a:r>
              <a:rPr lang="en-GB" sz="2400" i="1" dirty="0">
                <a:latin typeface="Times New Roman" pitchFamily="18" charset="0"/>
              </a:rPr>
              <a:t>a</a:t>
            </a:r>
            <a:r>
              <a:rPr lang="en-GB" sz="2400" baseline="30000" dirty="0"/>
              <a:t>2</a:t>
            </a:r>
            <a:r>
              <a:rPr lang="en-GB" sz="2400" dirty="0"/>
              <a:t> = </a:t>
            </a:r>
            <a:r>
              <a:rPr lang="en-GB" sz="2400" i="1" dirty="0">
                <a:latin typeface="Times New Roman" pitchFamily="18" charset="0"/>
              </a:rPr>
              <a:t>b</a:t>
            </a:r>
            <a:r>
              <a:rPr lang="en-GB" sz="2400" baseline="30000" dirty="0"/>
              <a:t>2</a:t>
            </a:r>
            <a:r>
              <a:rPr lang="en-GB" sz="2400" dirty="0"/>
              <a:t> + </a:t>
            </a:r>
            <a:r>
              <a:rPr lang="en-GB" sz="2400" i="1" dirty="0">
                <a:latin typeface="Times New Roman" pitchFamily="18" charset="0"/>
              </a:rPr>
              <a:t>c</a:t>
            </a:r>
            <a:r>
              <a:rPr lang="en-GB" sz="2400" baseline="30000" dirty="0"/>
              <a:t>2</a:t>
            </a:r>
            <a:r>
              <a:rPr lang="en-GB" sz="2400" dirty="0"/>
              <a:t> – 2</a:t>
            </a:r>
            <a:r>
              <a:rPr lang="en-GB" sz="2400" i="1" dirty="0">
                <a:latin typeface="Times New Roman" pitchFamily="18" charset="0"/>
              </a:rPr>
              <a:t>bc</a:t>
            </a:r>
            <a:r>
              <a:rPr lang="en-GB" sz="2400" dirty="0"/>
              <a:t> cos </a:t>
            </a:r>
            <a:r>
              <a:rPr lang="en-GB" sz="2400" i="1" dirty="0">
                <a:latin typeface="Times New Roman" pitchFamily="18" charset="0"/>
              </a:rPr>
              <a:t>A</a:t>
            </a:r>
          </a:p>
        </p:txBody>
      </p:sp>
      <p:sp>
        <p:nvSpPr>
          <p:cNvPr id="30" name="Text Box 3">
            <a:extLst>
              <a:ext uri="{FF2B5EF4-FFF2-40B4-BE49-F238E27FC236}">
                <a16:creationId xmlns:a16="http://schemas.microsoft.com/office/drawing/2014/main" id="{80571FAC-9ADE-4AD5-8F6F-5EFCFC416907}"/>
              </a:ext>
            </a:extLst>
          </p:cNvPr>
          <p:cNvSpPr txBox="1">
            <a:spLocks noChangeArrowheads="1"/>
          </p:cNvSpPr>
          <p:nvPr/>
        </p:nvSpPr>
        <p:spPr bwMode="auto">
          <a:xfrm>
            <a:off x="250825" y="692696"/>
            <a:ext cx="8778875" cy="1569660"/>
          </a:xfrm>
          <a:prstGeom prst="rect">
            <a:avLst/>
          </a:prstGeom>
          <a:noFill/>
          <a:ln w="9525">
            <a:noFill/>
            <a:miter lim="800000"/>
            <a:headEnd/>
            <a:tailEnd/>
          </a:ln>
          <a:effectLst/>
        </p:spPr>
        <p:txBody>
          <a:bodyPr>
            <a:spAutoFit/>
          </a:bodyPr>
          <a:lstStyle/>
          <a:p>
            <a:pPr eaLnBrk="0" hangingPunct="0"/>
            <a:r>
              <a:rPr lang="en-GB" sz="2400" dirty="0">
                <a:latin typeface="+mn-lt"/>
              </a:rPr>
              <a:t>The cosine rule is another method to calculate sides and angles of any triangle. It is used either to find the third side when two sides and the included angle are given or to find the angle when all the three sides are given</a:t>
            </a:r>
          </a:p>
        </p:txBody>
      </p:sp>
      <p:sp>
        <p:nvSpPr>
          <p:cNvPr id="31" name="Text Box 17">
            <a:extLst>
              <a:ext uri="{FF2B5EF4-FFF2-40B4-BE49-F238E27FC236}">
                <a16:creationId xmlns:a16="http://schemas.microsoft.com/office/drawing/2014/main" id="{CC7A967E-E45A-45F5-B67A-9427B2776FE3}"/>
              </a:ext>
            </a:extLst>
          </p:cNvPr>
          <p:cNvSpPr txBox="1">
            <a:spLocks noChangeArrowheads="1"/>
          </p:cNvSpPr>
          <p:nvPr/>
        </p:nvSpPr>
        <p:spPr bwMode="auto">
          <a:xfrm>
            <a:off x="5346614" y="4193300"/>
            <a:ext cx="3310522" cy="461665"/>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spAutoFit/>
          </a:bodyPr>
          <a:lstStyle/>
          <a:p>
            <a:pPr eaLnBrk="0" hangingPunct="0"/>
            <a:r>
              <a:rPr lang="en-GB" sz="2400" i="1" dirty="0">
                <a:latin typeface="Times New Roman" pitchFamily="18" charset="0"/>
              </a:rPr>
              <a:t>b</a:t>
            </a:r>
            <a:r>
              <a:rPr lang="en-GB" sz="2400" baseline="30000" dirty="0"/>
              <a:t>2</a:t>
            </a:r>
            <a:r>
              <a:rPr lang="en-GB" sz="2400" dirty="0"/>
              <a:t> = </a:t>
            </a:r>
            <a:r>
              <a:rPr lang="en-GB" sz="2400" i="1" dirty="0">
                <a:latin typeface="Times New Roman" pitchFamily="18" charset="0"/>
              </a:rPr>
              <a:t>a</a:t>
            </a:r>
            <a:r>
              <a:rPr lang="en-GB" sz="2400" baseline="30000" dirty="0"/>
              <a:t>2</a:t>
            </a:r>
            <a:r>
              <a:rPr lang="en-GB" sz="2400" dirty="0"/>
              <a:t> + </a:t>
            </a:r>
            <a:r>
              <a:rPr lang="en-GB" sz="2400" i="1" dirty="0">
                <a:latin typeface="Times New Roman" pitchFamily="18" charset="0"/>
              </a:rPr>
              <a:t>c</a:t>
            </a:r>
            <a:r>
              <a:rPr lang="en-GB" sz="2400" baseline="30000" dirty="0"/>
              <a:t>2</a:t>
            </a:r>
            <a:r>
              <a:rPr lang="en-GB" sz="2400" dirty="0"/>
              <a:t> – 2</a:t>
            </a:r>
            <a:r>
              <a:rPr lang="en-GB" sz="2400" i="1" dirty="0">
                <a:latin typeface="Times New Roman" pitchFamily="18" charset="0"/>
              </a:rPr>
              <a:t>ac</a:t>
            </a:r>
            <a:r>
              <a:rPr lang="en-GB" sz="2400" dirty="0"/>
              <a:t> cos </a:t>
            </a:r>
            <a:r>
              <a:rPr lang="en-GB" sz="2400" i="1" dirty="0">
                <a:latin typeface="Times New Roman" pitchFamily="18" charset="0"/>
              </a:rPr>
              <a:t>B</a:t>
            </a:r>
          </a:p>
        </p:txBody>
      </p:sp>
      <p:sp>
        <p:nvSpPr>
          <p:cNvPr id="32" name="Text Box 17">
            <a:extLst>
              <a:ext uri="{FF2B5EF4-FFF2-40B4-BE49-F238E27FC236}">
                <a16:creationId xmlns:a16="http://schemas.microsoft.com/office/drawing/2014/main" id="{4688AEE5-107C-49FF-9781-30E3564AC37D}"/>
              </a:ext>
            </a:extLst>
          </p:cNvPr>
          <p:cNvSpPr txBox="1">
            <a:spLocks noChangeArrowheads="1"/>
          </p:cNvSpPr>
          <p:nvPr/>
        </p:nvSpPr>
        <p:spPr bwMode="auto">
          <a:xfrm>
            <a:off x="5358645" y="4973211"/>
            <a:ext cx="3328155" cy="461665"/>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spAutoFit/>
          </a:bodyPr>
          <a:lstStyle/>
          <a:p>
            <a:pPr eaLnBrk="0" hangingPunct="0"/>
            <a:r>
              <a:rPr lang="en-GB" sz="2400" i="1" dirty="0">
                <a:latin typeface="Times New Roman" pitchFamily="18" charset="0"/>
              </a:rPr>
              <a:t>c</a:t>
            </a:r>
            <a:r>
              <a:rPr lang="en-GB" sz="2400" baseline="30000" dirty="0"/>
              <a:t>2</a:t>
            </a:r>
            <a:r>
              <a:rPr lang="en-GB" sz="2400" dirty="0"/>
              <a:t> = </a:t>
            </a:r>
            <a:r>
              <a:rPr lang="en-GB" sz="2400" i="1" dirty="0">
                <a:latin typeface="Times New Roman" pitchFamily="18" charset="0"/>
              </a:rPr>
              <a:t>a</a:t>
            </a:r>
            <a:r>
              <a:rPr lang="en-GB" sz="2400" baseline="30000" dirty="0"/>
              <a:t>2</a:t>
            </a:r>
            <a:r>
              <a:rPr lang="en-GB" sz="2400" dirty="0"/>
              <a:t> + </a:t>
            </a:r>
            <a:r>
              <a:rPr lang="en-GB" sz="2400" i="1" dirty="0">
                <a:latin typeface="Times New Roman" pitchFamily="18" charset="0"/>
              </a:rPr>
              <a:t>b</a:t>
            </a:r>
            <a:r>
              <a:rPr lang="en-GB" sz="2400" baseline="30000" dirty="0"/>
              <a:t>2</a:t>
            </a:r>
            <a:r>
              <a:rPr lang="en-GB" sz="2400" dirty="0"/>
              <a:t> – 2</a:t>
            </a:r>
            <a:r>
              <a:rPr lang="en-GB" sz="2400" i="1" dirty="0">
                <a:latin typeface="Times New Roman" pitchFamily="18" charset="0"/>
              </a:rPr>
              <a:t>ab</a:t>
            </a:r>
            <a:r>
              <a:rPr lang="en-GB" sz="2400" dirty="0"/>
              <a:t> cos </a:t>
            </a:r>
            <a:r>
              <a:rPr lang="en-GB" sz="2400" i="1" dirty="0">
                <a:latin typeface="Times New Roman" pitchFamily="18" charset="0"/>
              </a:rPr>
              <a:t>C</a:t>
            </a:r>
          </a:p>
        </p:txBody>
      </p:sp>
      <p:sp>
        <p:nvSpPr>
          <p:cNvPr id="49" name="Text Box 5">
            <a:extLst>
              <a:ext uri="{FF2B5EF4-FFF2-40B4-BE49-F238E27FC236}">
                <a16:creationId xmlns:a16="http://schemas.microsoft.com/office/drawing/2014/main" id="{7DA3BC3E-1992-4F72-A312-9579D8CF100F}"/>
              </a:ext>
            </a:extLst>
          </p:cNvPr>
          <p:cNvSpPr txBox="1">
            <a:spLocks noChangeArrowheads="1"/>
          </p:cNvSpPr>
          <p:nvPr/>
        </p:nvSpPr>
        <p:spPr bwMode="auto">
          <a:xfrm>
            <a:off x="5326561" y="2486334"/>
            <a:ext cx="3299301" cy="461665"/>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spAutoFit/>
          </a:bodyPr>
          <a:lstStyle/>
          <a:p>
            <a:pPr eaLnBrk="0" hangingPunct="0"/>
            <a:r>
              <a:rPr lang="en-GB" sz="2400" dirty="0">
                <a:latin typeface="+mn-lt"/>
              </a:rPr>
              <a:t>To work out the sides</a:t>
            </a:r>
          </a:p>
        </p:txBody>
      </p:sp>
      <p:sp>
        <p:nvSpPr>
          <p:cNvPr id="50" name="Rectangle 4">
            <a:extLst>
              <a:ext uri="{FF2B5EF4-FFF2-40B4-BE49-F238E27FC236}">
                <a16:creationId xmlns:a16="http://schemas.microsoft.com/office/drawing/2014/main" id="{40899BF5-8DF1-42F8-A222-60DA2ADB0C16}"/>
              </a:ext>
            </a:extLst>
          </p:cNvPr>
          <p:cNvSpPr txBox="1">
            <a:spLocks noChangeArrowheads="1"/>
          </p:cNvSpPr>
          <p:nvPr/>
        </p:nvSpPr>
        <p:spPr>
          <a:xfrm>
            <a:off x="167630" y="198950"/>
            <a:ext cx="8229600" cy="504056"/>
          </a:xfrm>
          <a:prstGeom prst="rect">
            <a:avLst/>
          </a:prstGeom>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sz="3200" dirty="0"/>
              <a:t>The cosine rule</a:t>
            </a:r>
          </a:p>
        </p:txBody>
      </p:sp>
    </p:spTree>
    <p:extLst>
      <p:ext uri="{BB962C8B-B14F-4D97-AF65-F5344CB8AC3E}">
        <p14:creationId xmlns:p14="http://schemas.microsoft.com/office/powerpoint/2010/main" val="3530605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31" grpId="0" animBg="1"/>
      <p:bldP spid="32" grpId="0" animBg="1"/>
      <p:bldP spid="4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hlinkClick r:id="rId2"/>
            <a:extLst>
              <a:ext uri="{FF2B5EF4-FFF2-40B4-BE49-F238E27FC236}">
                <a16:creationId xmlns:a16="http://schemas.microsoft.com/office/drawing/2014/main" id="{C7420687-DAB2-4E4E-B20B-C11AD34E2172}"/>
              </a:ext>
            </a:extLst>
          </p:cNvPr>
          <p:cNvSpPr/>
          <p:nvPr/>
        </p:nvSpPr>
        <p:spPr>
          <a:xfrm>
            <a:off x="8061960" y="613117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hlinkClick r:id="rId2"/>
            <a:extLst>
              <a:ext uri="{FF2B5EF4-FFF2-40B4-BE49-F238E27FC236}">
                <a16:creationId xmlns:a16="http://schemas.microsoft.com/office/drawing/2014/main" id="{527DBF31-B433-44DE-AD4E-E6DF7AACC59F}"/>
              </a:ext>
            </a:extLst>
          </p:cNvPr>
          <p:cNvSpPr/>
          <p:nvPr/>
        </p:nvSpPr>
        <p:spPr>
          <a:xfrm>
            <a:off x="828236"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2">
            <a:extLst>
              <a:ext uri="{FF2B5EF4-FFF2-40B4-BE49-F238E27FC236}">
                <a16:creationId xmlns:a16="http://schemas.microsoft.com/office/drawing/2014/main" id="{A79D9AFE-20E8-4CF1-8398-C7FEDFB03AE5}"/>
              </a:ext>
            </a:extLst>
          </p:cNvPr>
          <p:cNvSpPr>
            <a:spLocks noChangeArrowheads="1"/>
          </p:cNvSpPr>
          <p:nvPr/>
        </p:nvSpPr>
        <p:spPr bwMode="auto">
          <a:xfrm>
            <a:off x="304800" y="2348880"/>
            <a:ext cx="8534400" cy="3747120"/>
          </a:xfrm>
          <a:prstGeom prst="rect">
            <a:avLst/>
          </a:prstGeom>
          <a:solidFill>
            <a:srgbClr val="AFE5E5"/>
          </a:solidFill>
          <a:ln w="28575">
            <a:solidFill>
              <a:schemeClr val="tx1"/>
            </a:solidFill>
            <a:miter lim="800000"/>
            <a:headEnd/>
            <a:tailEnd/>
          </a:ln>
          <a:effectLst/>
        </p:spPr>
        <p:txBody>
          <a:bodyPr wrap="none" anchor="ctr"/>
          <a:lstStyle/>
          <a:p>
            <a:endParaRPr lang="en-GB" sz="2400"/>
          </a:p>
        </p:txBody>
      </p:sp>
      <p:sp>
        <p:nvSpPr>
          <p:cNvPr id="6" name="Text Box 5">
            <a:extLst>
              <a:ext uri="{FF2B5EF4-FFF2-40B4-BE49-F238E27FC236}">
                <a16:creationId xmlns:a16="http://schemas.microsoft.com/office/drawing/2014/main" id="{75351DEC-03A1-4AEB-8843-246DED6E716F}"/>
              </a:ext>
            </a:extLst>
          </p:cNvPr>
          <p:cNvSpPr txBox="1">
            <a:spLocks noChangeArrowheads="1"/>
          </p:cNvSpPr>
          <p:nvPr/>
        </p:nvSpPr>
        <p:spPr bwMode="auto">
          <a:xfrm>
            <a:off x="457200" y="2535287"/>
            <a:ext cx="4656023" cy="1200329"/>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square">
            <a:spAutoFit/>
          </a:bodyPr>
          <a:lstStyle/>
          <a:p>
            <a:pPr eaLnBrk="0" hangingPunct="0"/>
            <a:r>
              <a:rPr lang="en-GB" sz="2400" dirty="0">
                <a:latin typeface="+mn-lt"/>
              </a:rPr>
              <a:t>For any triangle ABC with sides a, b and c opposite to angles A, B and C respectively:</a:t>
            </a:r>
          </a:p>
        </p:txBody>
      </p:sp>
      <p:grpSp>
        <p:nvGrpSpPr>
          <p:cNvPr id="7" name="Group 6">
            <a:extLst>
              <a:ext uri="{FF2B5EF4-FFF2-40B4-BE49-F238E27FC236}">
                <a16:creationId xmlns:a16="http://schemas.microsoft.com/office/drawing/2014/main" id="{A24EFCE2-B6B5-486E-8D39-4A0674F70594}"/>
              </a:ext>
            </a:extLst>
          </p:cNvPr>
          <p:cNvGrpSpPr>
            <a:grpSpLocks/>
          </p:cNvGrpSpPr>
          <p:nvPr/>
        </p:nvGrpSpPr>
        <p:grpSpPr bwMode="auto">
          <a:xfrm>
            <a:off x="683568" y="3697287"/>
            <a:ext cx="3494087" cy="2398713"/>
            <a:chOff x="1392" y="1225"/>
            <a:chExt cx="2201" cy="1511"/>
          </a:xfrm>
        </p:grpSpPr>
        <p:sp>
          <p:nvSpPr>
            <p:cNvPr id="8" name="Freeform 7">
              <a:extLst>
                <a:ext uri="{FF2B5EF4-FFF2-40B4-BE49-F238E27FC236}">
                  <a16:creationId xmlns:a16="http://schemas.microsoft.com/office/drawing/2014/main" id="{0B0A9903-47D6-4090-8340-65AB732C6AC2}"/>
                </a:ext>
              </a:extLst>
            </p:cNvPr>
            <p:cNvSpPr>
              <a:spLocks/>
            </p:cNvSpPr>
            <p:nvPr/>
          </p:nvSpPr>
          <p:spPr bwMode="auto">
            <a:xfrm>
              <a:off x="1632" y="1536"/>
              <a:ext cx="1728" cy="960"/>
            </a:xfrm>
            <a:custGeom>
              <a:avLst/>
              <a:gdLst/>
              <a:ahLst/>
              <a:cxnLst>
                <a:cxn ang="0">
                  <a:pos x="0" y="960"/>
                </a:cxn>
                <a:cxn ang="0">
                  <a:pos x="1728" y="960"/>
                </a:cxn>
                <a:cxn ang="0">
                  <a:pos x="1296" y="0"/>
                </a:cxn>
                <a:cxn ang="0">
                  <a:pos x="0" y="960"/>
                </a:cxn>
              </a:cxnLst>
              <a:rect l="0" t="0" r="r" b="b"/>
              <a:pathLst>
                <a:path w="1728" h="960">
                  <a:moveTo>
                    <a:pt x="0" y="960"/>
                  </a:moveTo>
                  <a:lnTo>
                    <a:pt x="1728" y="960"/>
                  </a:lnTo>
                  <a:lnTo>
                    <a:pt x="1296" y="0"/>
                  </a:lnTo>
                  <a:lnTo>
                    <a:pt x="0" y="960"/>
                  </a:lnTo>
                  <a:close/>
                </a:path>
              </a:pathLst>
            </a:custGeom>
            <a:solidFill>
              <a:srgbClr val="FBA89D"/>
            </a:solidFill>
            <a:ln w="28575" cmpd="sng">
              <a:solidFill>
                <a:schemeClr val="tx1"/>
              </a:solidFill>
              <a:round/>
              <a:headEnd/>
              <a:tailEnd/>
            </a:ln>
            <a:effectLst/>
          </p:spPr>
          <p:txBody>
            <a:bodyPr/>
            <a:lstStyle/>
            <a:p>
              <a:endParaRPr lang="en-GB" sz="2400"/>
            </a:p>
          </p:txBody>
        </p:sp>
        <p:sp>
          <p:nvSpPr>
            <p:cNvPr id="9" name="PubPieSlice">
              <a:extLst>
                <a:ext uri="{FF2B5EF4-FFF2-40B4-BE49-F238E27FC236}">
                  <a16:creationId xmlns:a16="http://schemas.microsoft.com/office/drawing/2014/main" id="{6545D053-CC83-4A86-88A1-3148DA5F1DBE}"/>
                </a:ext>
              </a:extLst>
            </p:cNvPr>
            <p:cNvSpPr>
              <a:spLocks noEditPoints="1" noChangeArrowheads="1"/>
            </p:cNvSpPr>
            <p:nvPr/>
          </p:nvSpPr>
          <p:spPr bwMode="auto">
            <a:xfrm>
              <a:off x="1488" y="2352"/>
              <a:ext cx="288" cy="288"/>
            </a:xfrm>
            <a:custGeom>
              <a:avLst/>
              <a:gdLst>
                <a:gd name="G0" fmla="+- 0 0 0"/>
                <a:gd name="G1" fmla="sin 10800 -118788"/>
                <a:gd name="G2" fmla="cos 10800 -118788"/>
                <a:gd name="G3" fmla="sin 10800 -2355972"/>
                <a:gd name="G4" fmla="cos 10800 -2355972"/>
                <a:gd name="G5" fmla="+- G1 10800 0"/>
                <a:gd name="G6" fmla="+- G2 10800 0"/>
                <a:gd name="G7" fmla="+- G3 10800 0"/>
                <a:gd name="G8" fmla="+- G4 10800 0"/>
                <a:gd name="G9" fmla="+- 10800 0 0"/>
                <a:gd name="T0" fmla="*/ 21594 w 21600"/>
                <a:gd name="T1" fmla="*/ 10458 h 21600"/>
                <a:gd name="T2" fmla="*/ 10800 w 21600"/>
                <a:gd name="T3" fmla="*/ 10800 h 21600"/>
                <a:gd name="T4" fmla="*/ 19542 w 21600"/>
                <a:gd name="T5" fmla="*/ 4459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21594" y="10457"/>
                  </a:moveTo>
                  <a:cubicBezTo>
                    <a:pt x="21526" y="8297"/>
                    <a:pt x="20811" y="6208"/>
                    <a:pt x="19542" y="4458"/>
                  </a:cubicBezTo>
                  <a:lnTo>
                    <a:pt x="10800" y="10800"/>
                  </a:lnTo>
                  <a:close/>
                </a:path>
              </a:pathLst>
            </a:custGeom>
            <a:solidFill>
              <a:srgbClr val="F87260"/>
            </a:solidFill>
            <a:ln w="28575">
              <a:solidFill>
                <a:schemeClr val="tx1"/>
              </a:solidFill>
              <a:miter lim="800000"/>
              <a:headEnd/>
              <a:tailEnd/>
            </a:ln>
            <a:effectLst/>
          </p:spPr>
          <p:txBody>
            <a:bodyPr/>
            <a:lstStyle/>
            <a:p>
              <a:endParaRPr lang="en-GB" sz="2400"/>
            </a:p>
          </p:txBody>
        </p:sp>
        <p:sp>
          <p:nvSpPr>
            <p:cNvPr id="10" name="PubPieSlice">
              <a:extLst>
                <a:ext uri="{FF2B5EF4-FFF2-40B4-BE49-F238E27FC236}">
                  <a16:creationId xmlns:a16="http://schemas.microsoft.com/office/drawing/2014/main" id="{180040B4-1231-4951-9DFE-018FF26FC4B0}"/>
                </a:ext>
              </a:extLst>
            </p:cNvPr>
            <p:cNvSpPr>
              <a:spLocks noEditPoints="1" noChangeArrowheads="1"/>
            </p:cNvSpPr>
            <p:nvPr/>
          </p:nvSpPr>
          <p:spPr bwMode="auto">
            <a:xfrm>
              <a:off x="3216" y="2352"/>
              <a:ext cx="288" cy="288"/>
            </a:xfrm>
            <a:custGeom>
              <a:avLst/>
              <a:gdLst>
                <a:gd name="G0" fmla="+- 0 0 0"/>
                <a:gd name="G1" fmla="sin 10800 -7422817"/>
                <a:gd name="G2" fmla="cos 10800 -7422817"/>
                <a:gd name="G3" fmla="sin 10800 -11714269"/>
                <a:gd name="G4" fmla="cos 10800 -11714269"/>
                <a:gd name="G5" fmla="+- G1 10800 0"/>
                <a:gd name="G6" fmla="+- G2 10800 0"/>
                <a:gd name="G7" fmla="+- G3 10800 0"/>
                <a:gd name="G8" fmla="+- G4 10800 0"/>
                <a:gd name="G9" fmla="+- 10800 0 0"/>
                <a:gd name="T0" fmla="*/ 6534 w 21600"/>
                <a:gd name="T1" fmla="*/ 878 h 21600"/>
                <a:gd name="T2" fmla="*/ 10800 w 21600"/>
                <a:gd name="T3" fmla="*/ 10800 h 21600"/>
                <a:gd name="T4" fmla="*/ 2 w 21600"/>
                <a:gd name="T5" fmla="*/ 10563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6534" y="878"/>
                  </a:moveTo>
                  <a:cubicBezTo>
                    <a:pt x="2648" y="2548"/>
                    <a:pt x="95" y="6334"/>
                    <a:pt x="2" y="10563"/>
                  </a:cubicBezTo>
                  <a:lnTo>
                    <a:pt x="10800" y="10800"/>
                  </a:lnTo>
                  <a:close/>
                </a:path>
              </a:pathLst>
            </a:custGeom>
            <a:solidFill>
              <a:srgbClr val="F87260"/>
            </a:solidFill>
            <a:ln w="28575">
              <a:solidFill>
                <a:schemeClr val="tx1"/>
              </a:solidFill>
              <a:miter lim="800000"/>
              <a:headEnd/>
              <a:tailEnd/>
            </a:ln>
            <a:effectLst/>
          </p:spPr>
          <p:txBody>
            <a:bodyPr/>
            <a:lstStyle/>
            <a:p>
              <a:endParaRPr lang="en-GB" sz="2400"/>
            </a:p>
          </p:txBody>
        </p:sp>
        <p:sp>
          <p:nvSpPr>
            <p:cNvPr id="11" name="PubPieSlice">
              <a:extLst>
                <a:ext uri="{FF2B5EF4-FFF2-40B4-BE49-F238E27FC236}">
                  <a16:creationId xmlns:a16="http://schemas.microsoft.com/office/drawing/2014/main" id="{50C9841F-212B-4A16-AC2D-FAF021D65B66}"/>
                </a:ext>
              </a:extLst>
            </p:cNvPr>
            <p:cNvSpPr>
              <a:spLocks noEditPoints="1" noChangeArrowheads="1"/>
            </p:cNvSpPr>
            <p:nvPr/>
          </p:nvSpPr>
          <p:spPr bwMode="auto">
            <a:xfrm>
              <a:off x="2784" y="1392"/>
              <a:ext cx="288" cy="288"/>
            </a:xfrm>
            <a:custGeom>
              <a:avLst/>
              <a:gdLst>
                <a:gd name="G0" fmla="+- 0 0 0"/>
                <a:gd name="G1" fmla="sin 10800 9433432"/>
                <a:gd name="G2" fmla="cos 10800 9433432"/>
                <a:gd name="G3" fmla="sin 10800 4327834"/>
                <a:gd name="G4" fmla="cos 10800 4327834"/>
                <a:gd name="G5" fmla="+- G1 10800 0"/>
                <a:gd name="G6" fmla="+- G2 10800 0"/>
                <a:gd name="G7" fmla="+- G3 10800 0"/>
                <a:gd name="G8" fmla="+- G4 10800 0"/>
                <a:gd name="G9" fmla="+- 10800 0 0"/>
                <a:gd name="T0" fmla="*/ 2068 w 21600"/>
                <a:gd name="T1" fmla="*/ 17156 h 21600"/>
                <a:gd name="T2" fmla="*/ 10800 w 21600"/>
                <a:gd name="T3" fmla="*/ 10800 h 21600"/>
                <a:gd name="T4" fmla="*/ 15186 w 21600"/>
                <a:gd name="T5" fmla="*/ 20669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2068" y="17155"/>
                  </a:moveTo>
                  <a:cubicBezTo>
                    <a:pt x="4100" y="19948"/>
                    <a:pt x="7346" y="21600"/>
                    <a:pt x="10800" y="21600"/>
                  </a:cubicBezTo>
                  <a:cubicBezTo>
                    <a:pt x="12311" y="21599"/>
                    <a:pt x="13805" y="21282"/>
                    <a:pt x="15186" y="20669"/>
                  </a:cubicBezTo>
                  <a:lnTo>
                    <a:pt x="10800" y="10800"/>
                  </a:lnTo>
                  <a:close/>
                </a:path>
              </a:pathLst>
            </a:custGeom>
            <a:solidFill>
              <a:srgbClr val="F87260"/>
            </a:solidFill>
            <a:ln w="28575">
              <a:solidFill>
                <a:schemeClr val="tx1"/>
              </a:solidFill>
              <a:miter lim="800000"/>
              <a:headEnd/>
              <a:tailEnd/>
            </a:ln>
            <a:effectLst/>
          </p:spPr>
          <p:txBody>
            <a:bodyPr/>
            <a:lstStyle/>
            <a:p>
              <a:endParaRPr lang="en-GB" sz="2400"/>
            </a:p>
          </p:txBody>
        </p:sp>
        <p:sp>
          <p:nvSpPr>
            <p:cNvPr id="14" name="Text Box 11">
              <a:extLst>
                <a:ext uri="{FF2B5EF4-FFF2-40B4-BE49-F238E27FC236}">
                  <a16:creationId xmlns:a16="http://schemas.microsoft.com/office/drawing/2014/main" id="{0CB8612E-60AD-4FA2-ADF3-39432F17BDB8}"/>
                </a:ext>
              </a:extLst>
            </p:cNvPr>
            <p:cNvSpPr txBox="1">
              <a:spLocks noChangeArrowheads="1"/>
            </p:cNvSpPr>
            <p:nvPr/>
          </p:nvSpPr>
          <p:spPr bwMode="auto">
            <a:xfrm>
              <a:off x="2822" y="1225"/>
              <a:ext cx="258" cy="291"/>
            </a:xfrm>
            <a:prstGeom prst="rect">
              <a:avLst/>
            </a:prstGeom>
            <a:noFill/>
            <a:ln w="9525">
              <a:noFill/>
              <a:miter lim="800000"/>
              <a:headEnd/>
              <a:tailEnd/>
            </a:ln>
            <a:effectLst/>
          </p:spPr>
          <p:txBody>
            <a:bodyPr wrap="none">
              <a:spAutoFit/>
            </a:bodyPr>
            <a:lstStyle/>
            <a:p>
              <a:pPr eaLnBrk="0" hangingPunct="0"/>
              <a:r>
                <a:rPr lang="en-GB" sz="2400"/>
                <a:t>A</a:t>
              </a:r>
            </a:p>
          </p:txBody>
        </p:sp>
        <p:sp>
          <p:nvSpPr>
            <p:cNvPr id="15" name="Text Box 12">
              <a:extLst>
                <a:ext uri="{FF2B5EF4-FFF2-40B4-BE49-F238E27FC236}">
                  <a16:creationId xmlns:a16="http://schemas.microsoft.com/office/drawing/2014/main" id="{659F3FE1-53DA-4628-ACB1-5DA40948E2A3}"/>
                </a:ext>
              </a:extLst>
            </p:cNvPr>
            <p:cNvSpPr txBox="1">
              <a:spLocks noChangeArrowheads="1"/>
            </p:cNvSpPr>
            <p:nvPr/>
          </p:nvSpPr>
          <p:spPr bwMode="auto">
            <a:xfrm>
              <a:off x="1392" y="2352"/>
              <a:ext cx="244" cy="288"/>
            </a:xfrm>
            <a:prstGeom prst="rect">
              <a:avLst/>
            </a:prstGeom>
            <a:noFill/>
            <a:ln w="9525">
              <a:noFill/>
              <a:miter lim="800000"/>
              <a:headEnd/>
              <a:tailEnd/>
            </a:ln>
            <a:effectLst/>
          </p:spPr>
          <p:txBody>
            <a:bodyPr wrap="none">
              <a:spAutoFit/>
            </a:bodyPr>
            <a:lstStyle/>
            <a:p>
              <a:pPr eaLnBrk="0" hangingPunct="0"/>
              <a:r>
                <a:rPr lang="en-GB" sz="2400"/>
                <a:t>B</a:t>
              </a:r>
            </a:p>
          </p:txBody>
        </p:sp>
        <p:sp>
          <p:nvSpPr>
            <p:cNvPr id="16" name="Text Box 13">
              <a:extLst>
                <a:ext uri="{FF2B5EF4-FFF2-40B4-BE49-F238E27FC236}">
                  <a16:creationId xmlns:a16="http://schemas.microsoft.com/office/drawing/2014/main" id="{16F435B7-4437-40DE-9905-88B83DB955B7}"/>
                </a:ext>
              </a:extLst>
            </p:cNvPr>
            <p:cNvSpPr txBox="1">
              <a:spLocks noChangeArrowheads="1"/>
            </p:cNvSpPr>
            <p:nvPr/>
          </p:nvSpPr>
          <p:spPr bwMode="auto">
            <a:xfrm>
              <a:off x="3360" y="2352"/>
              <a:ext cx="233" cy="291"/>
            </a:xfrm>
            <a:prstGeom prst="rect">
              <a:avLst/>
            </a:prstGeom>
            <a:noFill/>
            <a:ln w="9525">
              <a:noFill/>
              <a:miter lim="800000"/>
              <a:headEnd/>
              <a:tailEnd/>
            </a:ln>
            <a:effectLst/>
          </p:spPr>
          <p:txBody>
            <a:bodyPr wrap="none">
              <a:spAutoFit/>
            </a:bodyPr>
            <a:lstStyle/>
            <a:p>
              <a:pPr eaLnBrk="0" hangingPunct="0"/>
              <a:r>
                <a:rPr lang="en-GB" sz="2400"/>
                <a:t>C</a:t>
              </a:r>
            </a:p>
          </p:txBody>
        </p:sp>
        <p:sp>
          <p:nvSpPr>
            <p:cNvPr id="17" name="Text Box 14">
              <a:extLst>
                <a:ext uri="{FF2B5EF4-FFF2-40B4-BE49-F238E27FC236}">
                  <a16:creationId xmlns:a16="http://schemas.microsoft.com/office/drawing/2014/main" id="{5BD11744-F813-4E82-8DC5-C9EB480B7899}"/>
                </a:ext>
              </a:extLst>
            </p:cNvPr>
            <p:cNvSpPr txBox="1">
              <a:spLocks noChangeArrowheads="1"/>
            </p:cNvSpPr>
            <p:nvPr/>
          </p:nvSpPr>
          <p:spPr bwMode="auto">
            <a:xfrm>
              <a:off x="2112" y="1729"/>
              <a:ext cx="201" cy="288"/>
            </a:xfrm>
            <a:prstGeom prst="rect">
              <a:avLst/>
            </a:prstGeom>
            <a:noFill/>
            <a:ln w="9525">
              <a:noFill/>
              <a:miter lim="800000"/>
              <a:headEnd/>
              <a:tailEnd/>
            </a:ln>
            <a:effectLst/>
          </p:spPr>
          <p:txBody>
            <a:bodyPr wrap="none">
              <a:spAutoFit/>
            </a:bodyPr>
            <a:lstStyle/>
            <a:p>
              <a:pPr eaLnBrk="0" hangingPunct="0"/>
              <a:r>
                <a:rPr lang="en-GB" sz="2400" i="1">
                  <a:latin typeface="Times New Roman" pitchFamily="18" charset="0"/>
                </a:rPr>
                <a:t>c</a:t>
              </a:r>
            </a:p>
          </p:txBody>
        </p:sp>
        <p:sp>
          <p:nvSpPr>
            <p:cNvPr id="18" name="Text Box 15">
              <a:extLst>
                <a:ext uri="{FF2B5EF4-FFF2-40B4-BE49-F238E27FC236}">
                  <a16:creationId xmlns:a16="http://schemas.microsoft.com/office/drawing/2014/main" id="{977E811A-A519-45E7-B9BD-D218F9030416}"/>
                </a:ext>
              </a:extLst>
            </p:cNvPr>
            <p:cNvSpPr txBox="1">
              <a:spLocks noChangeArrowheads="1"/>
            </p:cNvSpPr>
            <p:nvPr/>
          </p:nvSpPr>
          <p:spPr bwMode="auto">
            <a:xfrm>
              <a:off x="2448" y="2448"/>
              <a:ext cx="212" cy="288"/>
            </a:xfrm>
            <a:prstGeom prst="rect">
              <a:avLst/>
            </a:prstGeom>
            <a:noFill/>
            <a:ln w="9525">
              <a:noFill/>
              <a:miter lim="800000"/>
              <a:headEnd/>
              <a:tailEnd/>
            </a:ln>
            <a:effectLst/>
          </p:spPr>
          <p:txBody>
            <a:bodyPr wrap="none">
              <a:spAutoFit/>
            </a:bodyPr>
            <a:lstStyle/>
            <a:p>
              <a:pPr eaLnBrk="0" hangingPunct="0"/>
              <a:r>
                <a:rPr lang="en-GB" sz="2400" i="1">
                  <a:latin typeface="Times New Roman" pitchFamily="18" charset="0"/>
                </a:rPr>
                <a:t>a</a:t>
              </a:r>
            </a:p>
          </p:txBody>
        </p:sp>
        <p:sp>
          <p:nvSpPr>
            <p:cNvPr id="19" name="Text Box 16">
              <a:extLst>
                <a:ext uri="{FF2B5EF4-FFF2-40B4-BE49-F238E27FC236}">
                  <a16:creationId xmlns:a16="http://schemas.microsoft.com/office/drawing/2014/main" id="{092AD0D9-94B3-494C-BCDD-4764D2452512}"/>
                </a:ext>
              </a:extLst>
            </p:cNvPr>
            <p:cNvSpPr txBox="1">
              <a:spLocks noChangeArrowheads="1"/>
            </p:cNvSpPr>
            <p:nvPr/>
          </p:nvSpPr>
          <p:spPr bwMode="auto">
            <a:xfrm>
              <a:off x="3168" y="1824"/>
              <a:ext cx="212" cy="288"/>
            </a:xfrm>
            <a:prstGeom prst="rect">
              <a:avLst/>
            </a:prstGeom>
            <a:noFill/>
            <a:ln w="9525">
              <a:noFill/>
              <a:miter lim="800000"/>
              <a:headEnd/>
              <a:tailEnd/>
            </a:ln>
            <a:effectLst/>
          </p:spPr>
          <p:txBody>
            <a:bodyPr wrap="none">
              <a:spAutoFit/>
            </a:bodyPr>
            <a:lstStyle/>
            <a:p>
              <a:pPr eaLnBrk="0" hangingPunct="0"/>
              <a:r>
                <a:rPr lang="en-GB" sz="2400" i="1">
                  <a:latin typeface="Times New Roman" pitchFamily="18" charset="0"/>
                </a:rPr>
                <a:t>b</a:t>
              </a:r>
            </a:p>
          </p:txBody>
        </p:sp>
      </p:grpSp>
      <p:sp>
        <p:nvSpPr>
          <p:cNvPr id="30" name="Text Box 3">
            <a:extLst>
              <a:ext uri="{FF2B5EF4-FFF2-40B4-BE49-F238E27FC236}">
                <a16:creationId xmlns:a16="http://schemas.microsoft.com/office/drawing/2014/main" id="{80571FAC-9ADE-4AD5-8F6F-5EFCFC416907}"/>
              </a:ext>
            </a:extLst>
          </p:cNvPr>
          <p:cNvSpPr txBox="1">
            <a:spLocks noChangeArrowheads="1"/>
          </p:cNvSpPr>
          <p:nvPr/>
        </p:nvSpPr>
        <p:spPr bwMode="auto">
          <a:xfrm>
            <a:off x="250825" y="692696"/>
            <a:ext cx="8778875" cy="1569660"/>
          </a:xfrm>
          <a:prstGeom prst="rect">
            <a:avLst/>
          </a:prstGeom>
          <a:noFill/>
          <a:ln w="9525">
            <a:noFill/>
            <a:miter lim="800000"/>
            <a:headEnd/>
            <a:tailEnd/>
          </a:ln>
          <a:effectLst/>
        </p:spPr>
        <p:txBody>
          <a:bodyPr>
            <a:spAutoFit/>
          </a:bodyPr>
          <a:lstStyle/>
          <a:p>
            <a:pPr eaLnBrk="0" hangingPunct="0"/>
            <a:r>
              <a:rPr lang="en-GB" sz="2400" dirty="0">
                <a:latin typeface="+mn-lt"/>
              </a:rPr>
              <a:t>The cosine rule is another method to calculate sides and angles of any triangle. It is used either to find the third side when two sides and the included angle are given or to find the angle when all the three sides are given</a:t>
            </a:r>
          </a:p>
        </p:txBody>
      </p:sp>
      <p:sp>
        <p:nvSpPr>
          <p:cNvPr id="49" name="Text Box 5">
            <a:extLst>
              <a:ext uri="{FF2B5EF4-FFF2-40B4-BE49-F238E27FC236}">
                <a16:creationId xmlns:a16="http://schemas.microsoft.com/office/drawing/2014/main" id="{7DA3BC3E-1992-4F72-A312-9579D8CF100F}"/>
              </a:ext>
            </a:extLst>
          </p:cNvPr>
          <p:cNvSpPr txBox="1">
            <a:spLocks noChangeArrowheads="1"/>
          </p:cNvSpPr>
          <p:nvPr/>
        </p:nvSpPr>
        <p:spPr bwMode="auto">
          <a:xfrm>
            <a:off x="5326561" y="2486334"/>
            <a:ext cx="3449983" cy="461665"/>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spAutoFit/>
          </a:bodyPr>
          <a:lstStyle/>
          <a:p>
            <a:pPr eaLnBrk="0" hangingPunct="0"/>
            <a:r>
              <a:rPr lang="en-GB" sz="2400" dirty="0">
                <a:latin typeface="+mn-lt"/>
              </a:rPr>
              <a:t>To work out the angles</a:t>
            </a:r>
          </a:p>
        </p:txBody>
      </p:sp>
      <p:grpSp>
        <p:nvGrpSpPr>
          <p:cNvPr id="23" name="Group 19">
            <a:extLst>
              <a:ext uri="{FF2B5EF4-FFF2-40B4-BE49-F238E27FC236}">
                <a16:creationId xmlns:a16="http://schemas.microsoft.com/office/drawing/2014/main" id="{90BC3BD1-43D7-46F1-970C-3C12E975D7A1}"/>
              </a:ext>
            </a:extLst>
          </p:cNvPr>
          <p:cNvGrpSpPr>
            <a:grpSpLocks/>
          </p:cNvGrpSpPr>
          <p:nvPr/>
        </p:nvGrpSpPr>
        <p:grpSpPr bwMode="auto">
          <a:xfrm>
            <a:off x="5398252" y="5105400"/>
            <a:ext cx="3352800" cy="914400"/>
            <a:chOff x="3168" y="2256"/>
            <a:chExt cx="2112" cy="576"/>
          </a:xfrm>
        </p:grpSpPr>
        <p:sp>
          <p:nvSpPr>
            <p:cNvPr id="24" name="Rectangle 20">
              <a:extLst>
                <a:ext uri="{FF2B5EF4-FFF2-40B4-BE49-F238E27FC236}">
                  <a16:creationId xmlns:a16="http://schemas.microsoft.com/office/drawing/2014/main" id="{B75F4E03-29E8-4880-AEEA-FDC9AFCC3D01}"/>
                </a:ext>
              </a:extLst>
            </p:cNvPr>
            <p:cNvSpPr>
              <a:spLocks noChangeArrowheads="1"/>
            </p:cNvSpPr>
            <p:nvPr/>
          </p:nvSpPr>
          <p:spPr bwMode="auto">
            <a:xfrm>
              <a:off x="3168" y="2256"/>
              <a:ext cx="2112" cy="576"/>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sz="2400"/>
            </a:p>
          </p:txBody>
        </p:sp>
        <p:grpSp>
          <p:nvGrpSpPr>
            <p:cNvPr id="25" name="Group 21">
              <a:extLst>
                <a:ext uri="{FF2B5EF4-FFF2-40B4-BE49-F238E27FC236}">
                  <a16:creationId xmlns:a16="http://schemas.microsoft.com/office/drawing/2014/main" id="{5E811830-129E-4C0F-A236-532642B8CE7E}"/>
                </a:ext>
              </a:extLst>
            </p:cNvPr>
            <p:cNvGrpSpPr>
              <a:grpSpLocks/>
            </p:cNvGrpSpPr>
            <p:nvPr/>
          </p:nvGrpSpPr>
          <p:grpSpPr bwMode="auto">
            <a:xfrm>
              <a:off x="3254" y="2281"/>
              <a:ext cx="1940" cy="531"/>
              <a:chOff x="3216" y="2305"/>
              <a:chExt cx="1940" cy="531"/>
            </a:xfrm>
          </p:grpSpPr>
          <p:sp>
            <p:nvSpPr>
              <p:cNvPr id="26" name="Text Box 22">
                <a:extLst>
                  <a:ext uri="{FF2B5EF4-FFF2-40B4-BE49-F238E27FC236}">
                    <a16:creationId xmlns:a16="http://schemas.microsoft.com/office/drawing/2014/main" id="{D45724E8-62D5-43A7-998A-7599E398F4C3}"/>
                  </a:ext>
                </a:extLst>
              </p:cNvPr>
              <p:cNvSpPr txBox="1">
                <a:spLocks noChangeArrowheads="1"/>
              </p:cNvSpPr>
              <p:nvPr/>
            </p:nvSpPr>
            <p:spPr bwMode="auto">
              <a:xfrm>
                <a:off x="3216" y="2401"/>
                <a:ext cx="750" cy="288"/>
              </a:xfrm>
              <a:prstGeom prst="rect">
                <a:avLst/>
              </a:prstGeom>
              <a:noFill/>
              <a:ln w="9525">
                <a:noFill/>
                <a:miter lim="800000"/>
                <a:headEnd/>
                <a:tailEnd/>
              </a:ln>
              <a:effectLst/>
            </p:spPr>
            <p:txBody>
              <a:bodyPr wrap="none">
                <a:spAutoFit/>
              </a:bodyPr>
              <a:lstStyle/>
              <a:p>
                <a:pPr eaLnBrk="0" hangingPunct="0"/>
                <a:r>
                  <a:rPr lang="en-GB" sz="2400" dirty="0"/>
                  <a:t>cos </a:t>
                </a:r>
                <a:r>
                  <a:rPr lang="en-GB" sz="2400" i="1" dirty="0">
                    <a:latin typeface="Times New Roman" pitchFamily="18" charset="0"/>
                  </a:rPr>
                  <a:t>C</a:t>
                </a:r>
                <a:r>
                  <a:rPr lang="en-GB" sz="2400" dirty="0"/>
                  <a:t> =</a:t>
                </a:r>
              </a:p>
            </p:txBody>
          </p:sp>
          <p:grpSp>
            <p:nvGrpSpPr>
              <p:cNvPr id="27" name="Group 23">
                <a:extLst>
                  <a:ext uri="{FF2B5EF4-FFF2-40B4-BE49-F238E27FC236}">
                    <a16:creationId xmlns:a16="http://schemas.microsoft.com/office/drawing/2014/main" id="{5936617D-6D01-4297-AAF1-424D338FCE49}"/>
                  </a:ext>
                </a:extLst>
              </p:cNvPr>
              <p:cNvGrpSpPr>
                <a:grpSpLocks/>
              </p:cNvGrpSpPr>
              <p:nvPr/>
            </p:nvGrpSpPr>
            <p:grpSpPr bwMode="auto">
              <a:xfrm>
                <a:off x="3998" y="2305"/>
                <a:ext cx="1158" cy="531"/>
                <a:chOff x="3998" y="2305"/>
                <a:chExt cx="1158" cy="531"/>
              </a:xfrm>
            </p:grpSpPr>
            <p:sp>
              <p:nvSpPr>
                <p:cNvPr id="28" name="Text Box 24">
                  <a:extLst>
                    <a:ext uri="{FF2B5EF4-FFF2-40B4-BE49-F238E27FC236}">
                      <a16:creationId xmlns:a16="http://schemas.microsoft.com/office/drawing/2014/main" id="{C654F0F3-AF8D-49D8-9697-B668CD3C518C}"/>
                    </a:ext>
                  </a:extLst>
                </p:cNvPr>
                <p:cNvSpPr txBox="1">
                  <a:spLocks noChangeArrowheads="1"/>
                </p:cNvSpPr>
                <p:nvPr/>
              </p:nvSpPr>
              <p:spPr bwMode="auto">
                <a:xfrm>
                  <a:off x="4058" y="2305"/>
                  <a:ext cx="1052" cy="291"/>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a</a:t>
                  </a:r>
                  <a:r>
                    <a:rPr lang="en-GB" sz="2400" baseline="30000" dirty="0"/>
                    <a:t>2</a:t>
                  </a:r>
                  <a:r>
                    <a:rPr lang="en-GB" sz="2400" dirty="0"/>
                    <a:t> + </a:t>
                  </a:r>
                  <a:r>
                    <a:rPr lang="en-GB" sz="2400" i="1" dirty="0">
                      <a:latin typeface="Times New Roman" pitchFamily="18" charset="0"/>
                    </a:rPr>
                    <a:t>b</a:t>
                  </a:r>
                  <a:r>
                    <a:rPr lang="en-GB" sz="2400" baseline="30000" dirty="0"/>
                    <a:t>2</a:t>
                  </a:r>
                  <a:r>
                    <a:rPr lang="en-GB" sz="2400" dirty="0"/>
                    <a:t> – </a:t>
                  </a:r>
                  <a:r>
                    <a:rPr lang="en-GB" sz="2400" i="1" dirty="0">
                      <a:latin typeface="Times New Roman" pitchFamily="18" charset="0"/>
                    </a:rPr>
                    <a:t>c</a:t>
                  </a:r>
                  <a:r>
                    <a:rPr lang="en-GB" sz="2400" baseline="30000" dirty="0"/>
                    <a:t>2</a:t>
                  </a:r>
                </a:p>
              </p:txBody>
            </p:sp>
            <p:sp>
              <p:nvSpPr>
                <p:cNvPr id="29" name="Line 25">
                  <a:extLst>
                    <a:ext uri="{FF2B5EF4-FFF2-40B4-BE49-F238E27FC236}">
                      <a16:creationId xmlns:a16="http://schemas.microsoft.com/office/drawing/2014/main" id="{DB025B9F-25D6-4784-A963-3B3F8B44B9A4}"/>
                    </a:ext>
                  </a:extLst>
                </p:cNvPr>
                <p:cNvSpPr>
                  <a:spLocks noChangeShapeType="1"/>
                </p:cNvSpPr>
                <p:nvPr/>
              </p:nvSpPr>
              <p:spPr bwMode="auto">
                <a:xfrm>
                  <a:off x="3998" y="2569"/>
                  <a:ext cx="1158" cy="0"/>
                </a:xfrm>
                <a:prstGeom prst="line">
                  <a:avLst/>
                </a:prstGeom>
                <a:noFill/>
                <a:ln w="28575">
                  <a:solidFill>
                    <a:schemeClr val="tx1"/>
                  </a:solidFill>
                  <a:round/>
                  <a:headEnd/>
                  <a:tailEnd/>
                </a:ln>
                <a:effectLst/>
              </p:spPr>
              <p:txBody>
                <a:bodyPr/>
                <a:lstStyle/>
                <a:p>
                  <a:endParaRPr lang="en-GB" sz="2400"/>
                </a:p>
              </p:txBody>
            </p:sp>
            <p:sp>
              <p:nvSpPr>
                <p:cNvPr id="33" name="Text Box 26">
                  <a:extLst>
                    <a:ext uri="{FF2B5EF4-FFF2-40B4-BE49-F238E27FC236}">
                      <a16:creationId xmlns:a16="http://schemas.microsoft.com/office/drawing/2014/main" id="{D4653D6C-66FE-4096-BDB0-DF6122CA0E74}"/>
                    </a:ext>
                  </a:extLst>
                </p:cNvPr>
                <p:cNvSpPr txBox="1">
                  <a:spLocks noChangeArrowheads="1"/>
                </p:cNvSpPr>
                <p:nvPr/>
              </p:nvSpPr>
              <p:spPr bwMode="auto">
                <a:xfrm>
                  <a:off x="4374" y="2545"/>
                  <a:ext cx="428" cy="291"/>
                </a:xfrm>
                <a:prstGeom prst="rect">
                  <a:avLst/>
                </a:prstGeom>
                <a:noFill/>
                <a:ln w="9525">
                  <a:noFill/>
                  <a:miter lim="800000"/>
                  <a:headEnd/>
                  <a:tailEnd/>
                </a:ln>
                <a:effectLst/>
              </p:spPr>
              <p:txBody>
                <a:bodyPr wrap="none">
                  <a:spAutoFit/>
                </a:bodyPr>
                <a:lstStyle/>
                <a:p>
                  <a:pPr eaLnBrk="0" hangingPunct="0"/>
                  <a:r>
                    <a:rPr lang="en-GB" sz="2400" dirty="0"/>
                    <a:t>2</a:t>
                  </a:r>
                  <a:r>
                    <a:rPr lang="en-GB" sz="2400" i="1" dirty="0">
                      <a:latin typeface="Times New Roman" pitchFamily="18" charset="0"/>
                    </a:rPr>
                    <a:t>ab</a:t>
                  </a:r>
                </a:p>
              </p:txBody>
            </p:sp>
          </p:grpSp>
        </p:grpSp>
      </p:grpSp>
      <p:grpSp>
        <p:nvGrpSpPr>
          <p:cNvPr id="34" name="Group 19">
            <a:extLst>
              <a:ext uri="{FF2B5EF4-FFF2-40B4-BE49-F238E27FC236}">
                <a16:creationId xmlns:a16="http://schemas.microsoft.com/office/drawing/2014/main" id="{7D12CB7C-7003-499A-99AB-F0684E792544}"/>
              </a:ext>
            </a:extLst>
          </p:cNvPr>
          <p:cNvGrpSpPr>
            <a:grpSpLocks/>
          </p:cNvGrpSpPr>
          <p:nvPr/>
        </p:nvGrpSpPr>
        <p:grpSpPr bwMode="auto">
          <a:xfrm>
            <a:off x="5398252" y="3061810"/>
            <a:ext cx="3352800" cy="914400"/>
            <a:chOff x="3168" y="2256"/>
            <a:chExt cx="2112" cy="576"/>
          </a:xfrm>
        </p:grpSpPr>
        <p:sp>
          <p:nvSpPr>
            <p:cNvPr id="35" name="Rectangle 20">
              <a:extLst>
                <a:ext uri="{FF2B5EF4-FFF2-40B4-BE49-F238E27FC236}">
                  <a16:creationId xmlns:a16="http://schemas.microsoft.com/office/drawing/2014/main" id="{2D2A3314-E78B-4681-B81C-7800546B8DC6}"/>
                </a:ext>
              </a:extLst>
            </p:cNvPr>
            <p:cNvSpPr>
              <a:spLocks noChangeArrowheads="1"/>
            </p:cNvSpPr>
            <p:nvPr/>
          </p:nvSpPr>
          <p:spPr bwMode="auto">
            <a:xfrm>
              <a:off x="3168" y="2256"/>
              <a:ext cx="2112" cy="576"/>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sz="2400"/>
            </a:p>
          </p:txBody>
        </p:sp>
        <p:grpSp>
          <p:nvGrpSpPr>
            <p:cNvPr id="36" name="Group 21">
              <a:extLst>
                <a:ext uri="{FF2B5EF4-FFF2-40B4-BE49-F238E27FC236}">
                  <a16:creationId xmlns:a16="http://schemas.microsoft.com/office/drawing/2014/main" id="{A554E3DD-39A0-4BA5-A049-ACAC29C8D1D4}"/>
                </a:ext>
              </a:extLst>
            </p:cNvPr>
            <p:cNvGrpSpPr>
              <a:grpSpLocks/>
            </p:cNvGrpSpPr>
            <p:nvPr/>
          </p:nvGrpSpPr>
          <p:grpSpPr bwMode="auto">
            <a:xfrm>
              <a:off x="3254" y="2281"/>
              <a:ext cx="1940" cy="531"/>
              <a:chOff x="3216" y="2305"/>
              <a:chExt cx="1940" cy="531"/>
            </a:xfrm>
          </p:grpSpPr>
          <p:sp>
            <p:nvSpPr>
              <p:cNvPr id="37" name="Text Box 22">
                <a:extLst>
                  <a:ext uri="{FF2B5EF4-FFF2-40B4-BE49-F238E27FC236}">
                    <a16:creationId xmlns:a16="http://schemas.microsoft.com/office/drawing/2014/main" id="{D5865BED-FCF6-4E4B-8C2F-B5A19673D35B}"/>
                  </a:ext>
                </a:extLst>
              </p:cNvPr>
              <p:cNvSpPr txBox="1">
                <a:spLocks noChangeArrowheads="1"/>
              </p:cNvSpPr>
              <p:nvPr/>
            </p:nvSpPr>
            <p:spPr bwMode="auto">
              <a:xfrm>
                <a:off x="3216" y="2401"/>
                <a:ext cx="750" cy="288"/>
              </a:xfrm>
              <a:prstGeom prst="rect">
                <a:avLst/>
              </a:prstGeom>
              <a:noFill/>
              <a:ln w="9525">
                <a:noFill/>
                <a:miter lim="800000"/>
                <a:headEnd/>
                <a:tailEnd/>
              </a:ln>
              <a:effectLst/>
            </p:spPr>
            <p:txBody>
              <a:bodyPr wrap="none">
                <a:spAutoFit/>
              </a:bodyPr>
              <a:lstStyle/>
              <a:p>
                <a:pPr eaLnBrk="0" hangingPunct="0"/>
                <a:r>
                  <a:rPr lang="en-GB" sz="2400" dirty="0"/>
                  <a:t>cos </a:t>
                </a:r>
                <a:r>
                  <a:rPr lang="en-GB" sz="2400" i="1" dirty="0">
                    <a:latin typeface="Times New Roman" pitchFamily="18" charset="0"/>
                  </a:rPr>
                  <a:t>A</a:t>
                </a:r>
                <a:r>
                  <a:rPr lang="en-GB" sz="2400" dirty="0"/>
                  <a:t> =</a:t>
                </a:r>
              </a:p>
            </p:txBody>
          </p:sp>
          <p:grpSp>
            <p:nvGrpSpPr>
              <p:cNvPr id="38" name="Group 23">
                <a:extLst>
                  <a:ext uri="{FF2B5EF4-FFF2-40B4-BE49-F238E27FC236}">
                    <a16:creationId xmlns:a16="http://schemas.microsoft.com/office/drawing/2014/main" id="{814763E6-3BE1-4CB1-9313-D9FBDE5FCDC2}"/>
                  </a:ext>
                </a:extLst>
              </p:cNvPr>
              <p:cNvGrpSpPr>
                <a:grpSpLocks/>
              </p:cNvGrpSpPr>
              <p:nvPr/>
            </p:nvGrpSpPr>
            <p:grpSpPr bwMode="auto">
              <a:xfrm>
                <a:off x="3998" y="2305"/>
                <a:ext cx="1158" cy="531"/>
                <a:chOff x="3998" y="2305"/>
                <a:chExt cx="1158" cy="531"/>
              </a:xfrm>
            </p:grpSpPr>
            <p:sp>
              <p:nvSpPr>
                <p:cNvPr id="39" name="Text Box 24">
                  <a:extLst>
                    <a:ext uri="{FF2B5EF4-FFF2-40B4-BE49-F238E27FC236}">
                      <a16:creationId xmlns:a16="http://schemas.microsoft.com/office/drawing/2014/main" id="{F4E37426-6386-46DC-8437-D4DEED00570B}"/>
                    </a:ext>
                  </a:extLst>
                </p:cNvPr>
                <p:cNvSpPr txBox="1">
                  <a:spLocks noChangeArrowheads="1"/>
                </p:cNvSpPr>
                <p:nvPr/>
              </p:nvSpPr>
              <p:spPr bwMode="auto">
                <a:xfrm>
                  <a:off x="4058" y="2305"/>
                  <a:ext cx="1037" cy="288"/>
                </a:xfrm>
                <a:prstGeom prst="rect">
                  <a:avLst/>
                </a:prstGeom>
                <a:noFill/>
                <a:ln w="9525">
                  <a:noFill/>
                  <a:miter lim="800000"/>
                  <a:headEnd/>
                  <a:tailEnd/>
                </a:ln>
                <a:effectLst/>
              </p:spPr>
              <p:txBody>
                <a:bodyPr wrap="none">
                  <a:spAutoFit/>
                </a:bodyPr>
                <a:lstStyle/>
                <a:p>
                  <a:pPr eaLnBrk="0" hangingPunct="0"/>
                  <a:r>
                    <a:rPr lang="en-GB" sz="2400" i="1">
                      <a:latin typeface="Times New Roman" pitchFamily="18" charset="0"/>
                    </a:rPr>
                    <a:t>b</a:t>
                  </a:r>
                  <a:r>
                    <a:rPr lang="en-GB" sz="2400" baseline="30000"/>
                    <a:t>2</a:t>
                  </a:r>
                  <a:r>
                    <a:rPr lang="en-GB" sz="2400"/>
                    <a:t> + </a:t>
                  </a:r>
                  <a:r>
                    <a:rPr lang="en-GB" sz="2400" i="1">
                      <a:latin typeface="Times New Roman" pitchFamily="18" charset="0"/>
                    </a:rPr>
                    <a:t>c</a:t>
                  </a:r>
                  <a:r>
                    <a:rPr lang="en-GB" sz="2400" baseline="30000"/>
                    <a:t>2</a:t>
                  </a:r>
                  <a:r>
                    <a:rPr lang="en-GB" sz="2400"/>
                    <a:t> – </a:t>
                  </a:r>
                  <a:r>
                    <a:rPr lang="en-GB" sz="2400" i="1">
                      <a:latin typeface="Times New Roman" pitchFamily="18" charset="0"/>
                    </a:rPr>
                    <a:t>a</a:t>
                  </a:r>
                  <a:r>
                    <a:rPr lang="en-GB" sz="2400" baseline="30000"/>
                    <a:t>2</a:t>
                  </a:r>
                </a:p>
              </p:txBody>
            </p:sp>
            <p:sp>
              <p:nvSpPr>
                <p:cNvPr id="40" name="Line 25">
                  <a:extLst>
                    <a:ext uri="{FF2B5EF4-FFF2-40B4-BE49-F238E27FC236}">
                      <a16:creationId xmlns:a16="http://schemas.microsoft.com/office/drawing/2014/main" id="{74FE5357-9887-44FE-8C41-C10FC8C21030}"/>
                    </a:ext>
                  </a:extLst>
                </p:cNvPr>
                <p:cNvSpPr>
                  <a:spLocks noChangeShapeType="1"/>
                </p:cNvSpPr>
                <p:nvPr/>
              </p:nvSpPr>
              <p:spPr bwMode="auto">
                <a:xfrm>
                  <a:off x="3998" y="2569"/>
                  <a:ext cx="1158" cy="0"/>
                </a:xfrm>
                <a:prstGeom prst="line">
                  <a:avLst/>
                </a:prstGeom>
                <a:noFill/>
                <a:ln w="28575">
                  <a:solidFill>
                    <a:schemeClr val="tx1"/>
                  </a:solidFill>
                  <a:round/>
                  <a:headEnd/>
                  <a:tailEnd/>
                </a:ln>
                <a:effectLst/>
              </p:spPr>
              <p:txBody>
                <a:bodyPr/>
                <a:lstStyle/>
                <a:p>
                  <a:endParaRPr lang="en-GB" sz="2400"/>
                </a:p>
              </p:txBody>
            </p:sp>
            <p:sp>
              <p:nvSpPr>
                <p:cNvPr id="41" name="Text Box 26">
                  <a:extLst>
                    <a:ext uri="{FF2B5EF4-FFF2-40B4-BE49-F238E27FC236}">
                      <a16:creationId xmlns:a16="http://schemas.microsoft.com/office/drawing/2014/main" id="{4236276A-40B5-4C52-9ED0-554E177322F5}"/>
                    </a:ext>
                  </a:extLst>
                </p:cNvPr>
                <p:cNvSpPr txBox="1">
                  <a:spLocks noChangeArrowheads="1"/>
                </p:cNvSpPr>
                <p:nvPr/>
              </p:nvSpPr>
              <p:spPr bwMode="auto">
                <a:xfrm>
                  <a:off x="4374" y="2545"/>
                  <a:ext cx="417" cy="291"/>
                </a:xfrm>
                <a:prstGeom prst="rect">
                  <a:avLst/>
                </a:prstGeom>
                <a:noFill/>
                <a:ln w="9525">
                  <a:noFill/>
                  <a:miter lim="800000"/>
                  <a:headEnd/>
                  <a:tailEnd/>
                </a:ln>
                <a:effectLst/>
              </p:spPr>
              <p:txBody>
                <a:bodyPr wrap="none">
                  <a:spAutoFit/>
                </a:bodyPr>
                <a:lstStyle/>
                <a:p>
                  <a:pPr eaLnBrk="0" hangingPunct="0"/>
                  <a:r>
                    <a:rPr lang="en-GB" sz="2400"/>
                    <a:t>2</a:t>
                  </a:r>
                  <a:r>
                    <a:rPr lang="en-GB" sz="2400" i="1">
                      <a:latin typeface="Times New Roman" pitchFamily="18" charset="0"/>
                    </a:rPr>
                    <a:t>bc</a:t>
                  </a:r>
                </a:p>
              </p:txBody>
            </p:sp>
          </p:grpSp>
        </p:grpSp>
      </p:grpSp>
      <p:grpSp>
        <p:nvGrpSpPr>
          <p:cNvPr id="42" name="Group 19">
            <a:extLst>
              <a:ext uri="{FF2B5EF4-FFF2-40B4-BE49-F238E27FC236}">
                <a16:creationId xmlns:a16="http://schemas.microsoft.com/office/drawing/2014/main" id="{3F41A237-E552-4F76-AF1C-85DE38A56913}"/>
              </a:ext>
            </a:extLst>
          </p:cNvPr>
          <p:cNvGrpSpPr>
            <a:grpSpLocks/>
          </p:cNvGrpSpPr>
          <p:nvPr/>
        </p:nvGrpSpPr>
        <p:grpSpPr bwMode="auto">
          <a:xfrm>
            <a:off x="5403238" y="4090021"/>
            <a:ext cx="3352800" cy="914400"/>
            <a:chOff x="3168" y="2256"/>
            <a:chExt cx="2112" cy="576"/>
          </a:xfrm>
        </p:grpSpPr>
        <p:sp>
          <p:nvSpPr>
            <p:cNvPr id="43" name="Rectangle 20">
              <a:extLst>
                <a:ext uri="{FF2B5EF4-FFF2-40B4-BE49-F238E27FC236}">
                  <a16:creationId xmlns:a16="http://schemas.microsoft.com/office/drawing/2014/main" id="{E63848AC-F5AC-4253-85A3-D7FB706FA152}"/>
                </a:ext>
              </a:extLst>
            </p:cNvPr>
            <p:cNvSpPr>
              <a:spLocks noChangeArrowheads="1"/>
            </p:cNvSpPr>
            <p:nvPr/>
          </p:nvSpPr>
          <p:spPr bwMode="auto">
            <a:xfrm>
              <a:off x="3168" y="2256"/>
              <a:ext cx="2112" cy="576"/>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sz="2400"/>
            </a:p>
          </p:txBody>
        </p:sp>
        <p:grpSp>
          <p:nvGrpSpPr>
            <p:cNvPr id="44" name="Group 21">
              <a:extLst>
                <a:ext uri="{FF2B5EF4-FFF2-40B4-BE49-F238E27FC236}">
                  <a16:creationId xmlns:a16="http://schemas.microsoft.com/office/drawing/2014/main" id="{4481ADD0-78FB-4DAB-A71E-C249F91A3EB9}"/>
                </a:ext>
              </a:extLst>
            </p:cNvPr>
            <p:cNvGrpSpPr>
              <a:grpSpLocks/>
            </p:cNvGrpSpPr>
            <p:nvPr/>
          </p:nvGrpSpPr>
          <p:grpSpPr bwMode="auto">
            <a:xfrm>
              <a:off x="3254" y="2281"/>
              <a:ext cx="1940" cy="531"/>
              <a:chOff x="3216" y="2305"/>
              <a:chExt cx="1940" cy="531"/>
            </a:xfrm>
          </p:grpSpPr>
          <p:sp>
            <p:nvSpPr>
              <p:cNvPr id="45" name="Text Box 22">
                <a:extLst>
                  <a:ext uri="{FF2B5EF4-FFF2-40B4-BE49-F238E27FC236}">
                    <a16:creationId xmlns:a16="http://schemas.microsoft.com/office/drawing/2014/main" id="{8FF489C8-A8CC-4068-BFDB-0DDCBB437CCF}"/>
                  </a:ext>
                </a:extLst>
              </p:cNvPr>
              <p:cNvSpPr txBox="1">
                <a:spLocks noChangeArrowheads="1"/>
              </p:cNvSpPr>
              <p:nvPr/>
            </p:nvSpPr>
            <p:spPr bwMode="auto">
              <a:xfrm>
                <a:off x="3216" y="2401"/>
                <a:ext cx="750" cy="288"/>
              </a:xfrm>
              <a:prstGeom prst="rect">
                <a:avLst/>
              </a:prstGeom>
              <a:noFill/>
              <a:ln w="9525">
                <a:noFill/>
                <a:miter lim="800000"/>
                <a:headEnd/>
                <a:tailEnd/>
              </a:ln>
              <a:effectLst/>
            </p:spPr>
            <p:txBody>
              <a:bodyPr wrap="none">
                <a:spAutoFit/>
              </a:bodyPr>
              <a:lstStyle/>
              <a:p>
                <a:pPr eaLnBrk="0" hangingPunct="0"/>
                <a:r>
                  <a:rPr lang="en-GB" sz="2400" dirty="0"/>
                  <a:t>cos </a:t>
                </a:r>
                <a:r>
                  <a:rPr lang="en-GB" sz="2400" i="1" dirty="0">
                    <a:latin typeface="Times New Roman" pitchFamily="18" charset="0"/>
                  </a:rPr>
                  <a:t>B</a:t>
                </a:r>
                <a:r>
                  <a:rPr lang="en-GB" sz="2400" dirty="0"/>
                  <a:t> =</a:t>
                </a:r>
              </a:p>
            </p:txBody>
          </p:sp>
          <p:grpSp>
            <p:nvGrpSpPr>
              <p:cNvPr id="46" name="Group 23">
                <a:extLst>
                  <a:ext uri="{FF2B5EF4-FFF2-40B4-BE49-F238E27FC236}">
                    <a16:creationId xmlns:a16="http://schemas.microsoft.com/office/drawing/2014/main" id="{44B1E640-F39B-40D1-AA9C-5557BD5B48D3}"/>
                  </a:ext>
                </a:extLst>
              </p:cNvPr>
              <p:cNvGrpSpPr>
                <a:grpSpLocks/>
              </p:cNvGrpSpPr>
              <p:nvPr/>
            </p:nvGrpSpPr>
            <p:grpSpPr bwMode="auto">
              <a:xfrm>
                <a:off x="3998" y="2305"/>
                <a:ext cx="1158" cy="531"/>
                <a:chOff x="3998" y="2305"/>
                <a:chExt cx="1158" cy="531"/>
              </a:xfrm>
            </p:grpSpPr>
            <p:sp>
              <p:nvSpPr>
                <p:cNvPr id="47" name="Text Box 24">
                  <a:extLst>
                    <a:ext uri="{FF2B5EF4-FFF2-40B4-BE49-F238E27FC236}">
                      <a16:creationId xmlns:a16="http://schemas.microsoft.com/office/drawing/2014/main" id="{A83C3EF2-85D5-4E54-A0A6-74B76B83F1B8}"/>
                    </a:ext>
                  </a:extLst>
                </p:cNvPr>
                <p:cNvSpPr txBox="1">
                  <a:spLocks noChangeArrowheads="1"/>
                </p:cNvSpPr>
                <p:nvPr/>
              </p:nvSpPr>
              <p:spPr bwMode="auto">
                <a:xfrm>
                  <a:off x="4058" y="2305"/>
                  <a:ext cx="1037" cy="288"/>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a</a:t>
                  </a:r>
                  <a:r>
                    <a:rPr lang="en-GB" sz="2400" baseline="30000" dirty="0"/>
                    <a:t>2</a:t>
                  </a:r>
                  <a:r>
                    <a:rPr lang="en-GB" sz="2400" dirty="0"/>
                    <a:t> + </a:t>
                  </a:r>
                  <a:r>
                    <a:rPr lang="en-GB" sz="2400" i="1" dirty="0">
                      <a:latin typeface="Times New Roman" pitchFamily="18" charset="0"/>
                    </a:rPr>
                    <a:t>c</a:t>
                  </a:r>
                  <a:r>
                    <a:rPr lang="en-GB" sz="2400" baseline="30000" dirty="0"/>
                    <a:t>2</a:t>
                  </a:r>
                  <a:r>
                    <a:rPr lang="en-GB" sz="2400" dirty="0"/>
                    <a:t> – </a:t>
                  </a:r>
                  <a:r>
                    <a:rPr lang="en-GB" sz="2400" i="1" dirty="0">
                      <a:latin typeface="Times New Roman" pitchFamily="18" charset="0"/>
                    </a:rPr>
                    <a:t>b</a:t>
                  </a:r>
                  <a:r>
                    <a:rPr lang="en-GB" sz="2400" baseline="30000" dirty="0"/>
                    <a:t>2</a:t>
                  </a:r>
                </a:p>
              </p:txBody>
            </p:sp>
            <p:sp>
              <p:nvSpPr>
                <p:cNvPr id="48" name="Line 25">
                  <a:extLst>
                    <a:ext uri="{FF2B5EF4-FFF2-40B4-BE49-F238E27FC236}">
                      <a16:creationId xmlns:a16="http://schemas.microsoft.com/office/drawing/2014/main" id="{6F394803-E259-4CC4-AD2D-6E3415D9C932}"/>
                    </a:ext>
                  </a:extLst>
                </p:cNvPr>
                <p:cNvSpPr>
                  <a:spLocks noChangeShapeType="1"/>
                </p:cNvSpPr>
                <p:nvPr/>
              </p:nvSpPr>
              <p:spPr bwMode="auto">
                <a:xfrm>
                  <a:off x="3998" y="2569"/>
                  <a:ext cx="1158" cy="0"/>
                </a:xfrm>
                <a:prstGeom prst="line">
                  <a:avLst/>
                </a:prstGeom>
                <a:noFill/>
                <a:ln w="28575">
                  <a:solidFill>
                    <a:schemeClr val="tx1"/>
                  </a:solidFill>
                  <a:round/>
                  <a:headEnd/>
                  <a:tailEnd/>
                </a:ln>
                <a:effectLst/>
              </p:spPr>
              <p:txBody>
                <a:bodyPr/>
                <a:lstStyle/>
                <a:p>
                  <a:endParaRPr lang="en-GB" sz="2400"/>
                </a:p>
              </p:txBody>
            </p:sp>
            <p:sp>
              <p:nvSpPr>
                <p:cNvPr id="50" name="Text Box 26">
                  <a:extLst>
                    <a:ext uri="{FF2B5EF4-FFF2-40B4-BE49-F238E27FC236}">
                      <a16:creationId xmlns:a16="http://schemas.microsoft.com/office/drawing/2014/main" id="{2D3D8B02-7FD2-41F2-A891-AE2BC284FD4D}"/>
                    </a:ext>
                  </a:extLst>
                </p:cNvPr>
                <p:cNvSpPr txBox="1">
                  <a:spLocks noChangeArrowheads="1"/>
                </p:cNvSpPr>
                <p:nvPr/>
              </p:nvSpPr>
              <p:spPr bwMode="auto">
                <a:xfrm>
                  <a:off x="4374" y="2545"/>
                  <a:ext cx="417" cy="291"/>
                </a:xfrm>
                <a:prstGeom prst="rect">
                  <a:avLst/>
                </a:prstGeom>
                <a:noFill/>
                <a:ln w="9525">
                  <a:noFill/>
                  <a:miter lim="800000"/>
                  <a:headEnd/>
                  <a:tailEnd/>
                </a:ln>
                <a:effectLst/>
              </p:spPr>
              <p:txBody>
                <a:bodyPr wrap="none">
                  <a:spAutoFit/>
                </a:bodyPr>
                <a:lstStyle/>
                <a:p>
                  <a:pPr eaLnBrk="0" hangingPunct="0"/>
                  <a:r>
                    <a:rPr lang="en-GB" sz="2400" dirty="0"/>
                    <a:t>2</a:t>
                  </a:r>
                  <a:r>
                    <a:rPr lang="en-GB" sz="2400" i="1" dirty="0">
                      <a:latin typeface="Times New Roman" pitchFamily="18" charset="0"/>
                    </a:rPr>
                    <a:t>ac</a:t>
                  </a:r>
                </a:p>
              </p:txBody>
            </p:sp>
          </p:grpSp>
        </p:grpSp>
      </p:grpSp>
      <p:sp>
        <p:nvSpPr>
          <p:cNvPr id="51" name="Rectangle 4">
            <a:extLst>
              <a:ext uri="{FF2B5EF4-FFF2-40B4-BE49-F238E27FC236}">
                <a16:creationId xmlns:a16="http://schemas.microsoft.com/office/drawing/2014/main" id="{DBBBEEE9-099F-42E6-B944-BF15B92323B3}"/>
              </a:ext>
            </a:extLst>
          </p:cNvPr>
          <p:cNvSpPr txBox="1">
            <a:spLocks noChangeArrowheads="1"/>
          </p:cNvSpPr>
          <p:nvPr/>
        </p:nvSpPr>
        <p:spPr>
          <a:xfrm>
            <a:off x="167630" y="198950"/>
            <a:ext cx="8229600" cy="504056"/>
          </a:xfrm>
          <a:prstGeom prst="rect">
            <a:avLst/>
          </a:prstGeom>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sz="3200" dirty="0"/>
              <a:t>The cosine rule</a:t>
            </a:r>
          </a:p>
        </p:txBody>
      </p:sp>
    </p:spTree>
    <p:extLst>
      <p:ext uri="{BB962C8B-B14F-4D97-AF65-F5344CB8AC3E}">
        <p14:creationId xmlns:p14="http://schemas.microsoft.com/office/powerpoint/2010/main" val="1236238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2130" name="Rectangle 2"/>
          <p:cNvSpPr>
            <a:spLocks noGrp="1" noChangeArrowheads="1"/>
          </p:cNvSpPr>
          <p:nvPr>
            <p:ph type="title" idx="4294967295"/>
          </p:nvPr>
        </p:nvSpPr>
        <p:spPr>
          <a:xfrm>
            <a:off x="457200" y="132680"/>
            <a:ext cx="8229600" cy="629320"/>
          </a:xfrm>
        </p:spPr>
        <p:txBody>
          <a:bodyPr>
            <a:noAutofit/>
          </a:bodyPr>
          <a:lstStyle/>
          <a:p>
            <a:r>
              <a:rPr lang="en-GB" sz="3200" dirty="0"/>
              <a:t>Using the cosine rule to find </a:t>
            </a:r>
            <a:r>
              <a:rPr lang="en-US" sz="3200" dirty="0"/>
              <a:t>side lengths</a:t>
            </a:r>
            <a:endParaRPr lang="en-GB" sz="3200" dirty="0"/>
          </a:p>
        </p:txBody>
      </p:sp>
      <p:sp>
        <p:nvSpPr>
          <p:cNvPr id="1072131" name="Text Box 3"/>
          <p:cNvSpPr txBox="1">
            <a:spLocks noChangeArrowheads="1"/>
          </p:cNvSpPr>
          <p:nvPr/>
        </p:nvSpPr>
        <p:spPr bwMode="auto">
          <a:xfrm>
            <a:off x="3240930" y="2666529"/>
            <a:ext cx="5861720" cy="830997"/>
          </a:xfrm>
          <a:prstGeom prst="rect">
            <a:avLst/>
          </a:prstGeom>
          <a:noFill/>
          <a:ln w="9525">
            <a:noFill/>
            <a:miter lim="800000"/>
            <a:headEnd/>
            <a:tailEnd/>
          </a:ln>
          <a:effectLst/>
        </p:spPr>
        <p:txBody>
          <a:bodyPr wrap="square">
            <a:spAutoFit/>
          </a:bodyPr>
          <a:lstStyle/>
          <a:p>
            <a:pPr eaLnBrk="0" hangingPunct="0"/>
            <a:r>
              <a:rPr lang="en-GB" sz="2400" dirty="0">
                <a:latin typeface="+mn-lt"/>
              </a:rPr>
              <a:t>We can use the cosine rule to find the length of the other side. </a:t>
            </a:r>
          </a:p>
        </p:txBody>
      </p:sp>
      <p:sp>
        <p:nvSpPr>
          <p:cNvPr id="1072132" name="Text Box 4"/>
          <p:cNvSpPr txBox="1">
            <a:spLocks noChangeArrowheads="1"/>
          </p:cNvSpPr>
          <p:nvPr/>
        </p:nvSpPr>
        <p:spPr bwMode="auto">
          <a:xfrm>
            <a:off x="2805113" y="2204864"/>
            <a:ext cx="3708066" cy="461665"/>
          </a:xfrm>
          <a:prstGeom prst="rect">
            <a:avLst/>
          </a:prstGeom>
          <a:solidFill>
            <a:srgbClr val="FFFFCC"/>
          </a:solidFill>
          <a:ln w="28575">
            <a:solidFill>
              <a:schemeClr val="tx1"/>
            </a:solidFill>
            <a:miter lim="800000"/>
            <a:headEnd/>
            <a:tailEnd/>
          </a:ln>
          <a:effectLst/>
        </p:spPr>
        <p:txBody>
          <a:bodyPr wrap="none">
            <a:spAutoFit/>
          </a:bodyPr>
          <a:lstStyle/>
          <a:p>
            <a:pPr eaLnBrk="0" hangingPunct="0"/>
            <a:r>
              <a:rPr lang="en-US" sz="2400" dirty="0">
                <a:latin typeface="+mn-lt"/>
              </a:rPr>
              <a:t>Find the length of side </a:t>
            </a:r>
            <a:r>
              <a:rPr lang="en-US" sz="2400" i="1" dirty="0">
                <a:latin typeface="Times New Roman" pitchFamily="18" charset="0"/>
              </a:rPr>
              <a:t>a</a:t>
            </a:r>
            <a:endParaRPr lang="en-GB" sz="2400" dirty="0"/>
          </a:p>
        </p:txBody>
      </p:sp>
      <p:grpSp>
        <p:nvGrpSpPr>
          <p:cNvPr id="2" name="Group 5"/>
          <p:cNvGrpSpPr>
            <a:grpSpLocks/>
          </p:cNvGrpSpPr>
          <p:nvPr/>
        </p:nvGrpSpPr>
        <p:grpSpPr bwMode="auto">
          <a:xfrm>
            <a:off x="179388" y="3379789"/>
            <a:ext cx="3938587" cy="2214563"/>
            <a:chOff x="113" y="1902"/>
            <a:chExt cx="2481" cy="1395"/>
          </a:xfrm>
        </p:grpSpPr>
        <p:sp>
          <p:nvSpPr>
            <p:cNvPr id="1072134" name="Freeform 6"/>
            <p:cNvSpPr>
              <a:spLocks/>
            </p:cNvSpPr>
            <p:nvPr/>
          </p:nvSpPr>
          <p:spPr bwMode="auto">
            <a:xfrm>
              <a:off x="332" y="2153"/>
              <a:ext cx="2010" cy="849"/>
            </a:xfrm>
            <a:custGeom>
              <a:avLst/>
              <a:gdLst/>
              <a:ahLst/>
              <a:cxnLst>
                <a:cxn ang="0">
                  <a:pos x="0" y="669"/>
                </a:cxn>
                <a:cxn ang="0">
                  <a:pos x="1584" y="669"/>
                </a:cxn>
                <a:cxn ang="0">
                  <a:pos x="945" y="0"/>
                </a:cxn>
                <a:cxn ang="0">
                  <a:pos x="0" y="669"/>
                </a:cxn>
              </a:cxnLst>
              <a:rect l="0" t="0" r="r" b="b"/>
              <a:pathLst>
                <a:path w="1584" h="669">
                  <a:moveTo>
                    <a:pt x="0" y="669"/>
                  </a:moveTo>
                  <a:lnTo>
                    <a:pt x="1584" y="669"/>
                  </a:lnTo>
                  <a:lnTo>
                    <a:pt x="945" y="0"/>
                  </a:lnTo>
                  <a:lnTo>
                    <a:pt x="0" y="669"/>
                  </a:lnTo>
                  <a:close/>
                </a:path>
              </a:pathLst>
            </a:custGeom>
            <a:gradFill rotWithShape="0">
              <a:gsLst>
                <a:gs pos="0">
                  <a:schemeClr val="accent2"/>
                </a:gs>
                <a:gs pos="100000">
                  <a:schemeClr val="accent2">
                    <a:gamma/>
                    <a:tint val="51373"/>
                    <a:invGamma/>
                  </a:schemeClr>
                </a:gs>
              </a:gsLst>
              <a:lin ang="18900000" scaled="1"/>
            </a:gradFill>
            <a:ln w="28575" cmpd="sng">
              <a:solidFill>
                <a:schemeClr val="tx1"/>
              </a:solidFill>
              <a:round/>
              <a:headEnd/>
              <a:tailEnd/>
            </a:ln>
            <a:effectLst/>
          </p:spPr>
          <p:txBody>
            <a:bodyPr/>
            <a:lstStyle/>
            <a:p>
              <a:endParaRPr lang="en-GB" sz="2400"/>
            </a:p>
          </p:txBody>
        </p:sp>
        <p:sp>
          <p:nvSpPr>
            <p:cNvPr id="1072135" name="Text Box 7"/>
            <p:cNvSpPr txBox="1">
              <a:spLocks noChangeArrowheads="1"/>
            </p:cNvSpPr>
            <p:nvPr/>
          </p:nvSpPr>
          <p:spPr bwMode="auto">
            <a:xfrm>
              <a:off x="1415" y="1902"/>
              <a:ext cx="244" cy="288"/>
            </a:xfrm>
            <a:prstGeom prst="rect">
              <a:avLst/>
            </a:prstGeom>
            <a:noFill/>
            <a:ln w="9525">
              <a:noFill/>
              <a:miter lim="800000"/>
              <a:headEnd/>
              <a:tailEnd/>
            </a:ln>
            <a:effectLst/>
          </p:spPr>
          <p:txBody>
            <a:bodyPr wrap="none">
              <a:spAutoFit/>
            </a:bodyPr>
            <a:lstStyle/>
            <a:p>
              <a:pPr eaLnBrk="0" hangingPunct="0"/>
              <a:r>
                <a:rPr lang="en-US" sz="2400"/>
                <a:t>B</a:t>
              </a:r>
              <a:endParaRPr lang="en-GB" sz="2400"/>
            </a:p>
          </p:txBody>
        </p:sp>
        <p:sp>
          <p:nvSpPr>
            <p:cNvPr id="1072136" name="Text Box 8"/>
            <p:cNvSpPr txBox="1">
              <a:spLocks noChangeArrowheads="1"/>
            </p:cNvSpPr>
            <p:nvPr/>
          </p:nvSpPr>
          <p:spPr bwMode="auto">
            <a:xfrm>
              <a:off x="113" y="2840"/>
              <a:ext cx="233" cy="291"/>
            </a:xfrm>
            <a:prstGeom prst="rect">
              <a:avLst/>
            </a:prstGeom>
            <a:noFill/>
            <a:ln w="9525">
              <a:noFill/>
              <a:miter lim="800000"/>
              <a:headEnd/>
              <a:tailEnd/>
            </a:ln>
            <a:effectLst/>
          </p:spPr>
          <p:txBody>
            <a:bodyPr wrap="none">
              <a:spAutoFit/>
            </a:bodyPr>
            <a:lstStyle/>
            <a:p>
              <a:pPr eaLnBrk="0" hangingPunct="0"/>
              <a:r>
                <a:rPr lang="en-US" sz="2400"/>
                <a:t>C</a:t>
              </a:r>
              <a:endParaRPr lang="en-GB" sz="2400"/>
            </a:p>
          </p:txBody>
        </p:sp>
        <p:sp>
          <p:nvSpPr>
            <p:cNvPr id="1072137" name="Text Box 9"/>
            <p:cNvSpPr txBox="1">
              <a:spLocks noChangeArrowheads="1"/>
            </p:cNvSpPr>
            <p:nvPr/>
          </p:nvSpPr>
          <p:spPr bwMode="auto">
            <a:xfrm>
              <a:off x="2336" y="2823"/>
              <a:ext cx="258" cy="291"/>
            </a:xfrm>
            <a:prstGeom prst="rect">
              <a:avLst/>
            </a:prstGeom>
            <a:noFill/>
            <a:ln w="9525">
              <a:noFill/>
              <a:miter lim="800000"/>
              <a:headEnd/>
              <a:tailEnd/>
            </a:ln>
            <a:effectLst/>
          </p:spPr>
          <p:txBody>
            <a:bodyPr wrap="none">
              <a:spAutoFit/>
            </a:bodyPr>
            <a:lstStyle/>
            <a:p>
              <a:pPr eaLnBrk="0" hangingPunct="0"/>
              <a:r>
                <a:rPr lang="en-US" sz="2400"/>
                <a:t>A</a:t>
              </a:r>
              <a:endParaRPr lang="en-GB" sz="2400"/>
            </a:p>
          </p:txBody>
        </p:sp>
        <p:sp>
          <p:nvSpPr>
            <p:cNvPr id="1072138" name="Text Box 10"/>
            <p:cNvSpPr txBox="1">
              <a:spLocks noChangeArrowheads="1"/>
            </p:cNvSpPr>
            <p:nvPr/>
          </p:nvSpPr>
          <p:spPr bwMode="auto">
            <a:xfrm>
              <a:off x="1147" y="3006"/>
              <a:ext cx="542" cy="291"/>
            </a:xfrm>
            <a:prstGeom prst="rect">
              <a:avLst/>
            </a:prstGeom>
            <a:noFill/>
            <a:ln w="9525">
              <a:noFill/>
              <a:miter lim="800000"/>
              <a:headEnd/>
              <a:tailEnd/>
            </a:ln>
            <a:effectLst/>
          </p:spPr>
          <p:txBody>
            <a:bodyPr wrap="none">
              <a:spAutoFit/>
            </a:bodyPr>
            <a:lstStyle/>
            <a:p>
              <a:pPr eaLnBrk="0" hangingPunct="0"/>
              <a:r>
                <a:rPr lang="en-US" sz="2400"/>
                <a:t>7 cm</a:t>
              </a:r>
              <a:endParaRPr lang="en-GB" sz="2400"/>
            </a:p>
          </p:txBody>
        </p:sp>
        <p:sp>
          <p:nvSpPr>
            <p:cNvPr id="1072139" name="Text Box 11"/>
            <p:cNvSpPr txBox="1">
              <a:spLocks noChangeArrowheads="1"/>
            </p:cNvSpPr>
            <p:nvPr/>
          </p:nvSpPr>
          <p:spPr bwMode="auto">
            <a:xfrm>
              <a:off x="1915" y="2325"/>
              <a:ext cx="542" cy="291"/>
            </a:xfrm>
            <a:prstGeom prst="rect">
              <a:avLst/>
            </a:prstGeom>
            <a:noFill/>
            <a:ln w="9525">
              <a:noFill/>
              <a:miter lim="800000"/>
              <a:headEnd/>
              <a:tailEnd/>
            </a:ln>
            <a:effectLst/>
          </p:spPr>
          <p:txBody>
            <a:bodyPr wrap="none">
              <a:spAutoFit/>
            </a:bodyPr>
            <a:lstStyle/>
            <a:p>
              <a:pPr eaLnBrk="0" hangingPunct="0"/>
              <a:r>
                <a:rPr lang="en-US" sz="2400"/>
                <a:t>4 cm</a:t>
              </a:r>
              <a:endParaRPr lang="en-GB" sz="2400"/>
            </a:p>
          </p:txBody>
        </p:sp>
        <p:sp>
          <p:nvSpPr>
            <p:cNvPr id="1072140" name="Text Box 12"/>
            <p:cNvSpPr txBox="1">
              <a:spLocks noChangeArrowheads="1"/>
            </p:cNvSpPr>
            <p:nvPr/>
          </p:nvSpPr>
          <p:spPr bwMode="auto">
            <a:xfrm>
              <a:off x="1810" y="2742"/>
              <a:ext cx="430" cy="291"/>
            </a:xfrm>
            <a:prstGeom prst="rect">
              <a:avLst/>
            </a:prstGeom>
            <a:noFill/>
            <a:ln w="9525">
              <a:noFill/>
              <a:miter lim="800000"/>
              <a:headEnd/>
              <a:tailEnd/>
            </a:ln>
            <a:effectLst/>
          </p:spPr>
          <p:txBody>
            <a:bodyPr wrap="none">
              <a:spAutoFit/>
            </a:bodyPr>
            <a:lstStyle/>
            <a:p>
              <a:pPr eaLnBrk="0" hangingPunct="0"/>
              <a:r>
                <a:rPr lang="en-US" sz="2400"/>
                <a:t>48</a:t>
              </a:r>
              <a:r>
                <a:rPr lang="en-US" sz="2400">
                  <a:cs typeface="Arial" pitchFamily="34" charset="0"/>
                </a:rPr>
                <a:t>°</a:t>
              </a:r>
              <a:endParaRPr lang="en-GB" sz="2400"/>
            </a:p>
          </p:txBody>
        </p:sp>
        <p:sp>
          <p:nvSpPr>
            <p:cNvPr id="1072141" name="PubPieSlice"/>
            <p:cNvSpPr>
              <a:spLocks noEditPoints="1" noChangeArrowheads="1"/>
            </p:cNvSpPr>
            <p:nvPr/>
          </p:nvSpPr>
          <p:spPr bwMode="auto">
            <a:xfrm>
              <a:off x="2184" y="2845"/>
              <a:ext cx="308" cy="308"/>
            </a:xfrm>
            <a:custGeom>
              <a:avLst/>
              <a:gdLst>
                <a:gd name="G0" fmla="+- 0 0 0"/>
                <a:gd name="G1" fmla="sin 10800 -8710891"/>
                <a:gd name="G2" fmla="cos 10800 -8710891"/>
                <a:gd name="G3" fmla="sin 10800 -11770405"/>
                <a:gd name="G4" fmla="cos 10800 -11770405"/>
                <a:gd name="G5" fmla="+- G1 10800 0"/>
                <a:gd name="G6" fmla="+- G2 10800 0"/>
                <a:gd name="G7" fmla="+- G3 10800 0"/>
                <a:gd name="G8" fmla="+- G4 10800 0"/>
                <a:gd name="G9" fmla="+- 10800 0 0"/>
                <a:gd name="T0" fmla="*/ 3445 w 21600"/>
                <a:gd name="T1" fmla="*/ 2890 h 21600"/>
                <a:gd name="T2" fmla="*/ 10800 w 21600"/>
                <a:gd name="T3" fmla="*/ 10800 h 21600"/>
                <a:gd name="T4" fmla="*/ 0 w 21600"/>
                <a:gd name="T5" fmla="*/ 10725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3445" y="2890"/>
                  </a:moveTo>
                  <a:cubicBezTo>
                    <a:pt x="1267" y="4916"/>
                    <a:pt x="20" y="7750"/>
                    <a:pt x="0" y="10725"/>
                  </a:cubicBezTo>
                  <a:lnTo>
                    <a:pt x="10800" y="10800"/>
                  </a:lnTo>
                  <a:close/>
                </a:path>
              </a:pathLst>
            </a:custGeom>
            <a:solidFill>
              <a:srgbClr val="2FB1D9"/>
            </a:solidFill>
            <a:ln w="28575">
              <a:solidFill>
                <a:schemeClr val="tx1"/>
              </a:solidFill>
              <a:miter lim="800000"/>
              <a:headEnd/>
              <a:tailEnd/>
            </a:ln>
            <a:effectLst/>
          </p:spPr>
          <p:txBody>
            <a:bodyPr/>
            <a:lstStyle/>
            <a:p>
              <a:endParaRPr lang="en-GB" sz="2400"/>
            </a:p>
          </p:txBody>
        </p:sp>
        <p:sp>
          <p:nvSpPr>
            <p:cNvPr id="1072142" name="Text Box 14"/>
            <p:cNvSpPr txBox="1">
              <a:spLocks noChangeArrowheads="1"/>
            </p:cNvSpPr>
            <p:nvPr/>
          </p:nvSpPr>
          <p:spPr bwMode="auto">
            <a:xfrm>
              <a:off x="803" y="2311"/>
              <a:ext cx="212" cy="288"/>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a</a:t>
              </a:r>
            </a:p>
          </p:txBody>
        </p:sp>
      </p:grpSp>
      <p:sp>
        <p:nvSpPr>
          <p:cNvPr id="1072143" name="Text Box 15"/>
          <p:cNvSpPr txBox="1">
            <a:spLocks noChangeArrowheads="1"/>
          </p:cNvSpPr>
          <p:nvPr/>
        </p:nvSpPr>
        <p:spPr bwMode="auto">
          <a:xfrm>
            <a:off x="4251325" y="3500438"/>
            <a:ext cx="3310522" cy="461665"/>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spAutoFit/>
          </a:bodyPr>
          <a:lstStyle/>
          <a:p>
            <a:pPr eaLnBrk="0" hangingPunct="0"/>
            <a:r>
              <a:rPr lang="en-GB" sz="2400" i="1">
                <a:latin typeface="Times New Roman" pitchFamily="18" charset="0"/>
              </a:rPr>
              <a:t>a</a:t>
            </a:r>
            <a:r>
              <a:rPr lang="en-GB" sz="2400" baseline="30000"/>
              <a:t>2</a:t>
            </a:r>
            <a:r>
              <a:rPr lang="en-GB" sz="2400"/>
              <a:t> = </a:t>
            </a:r>
            <a:r>
              <a:rPr lang="en-GB" sz="2400" i="1">
                <a:latin typeface="Times New Roman" pitchFamily="18" charset="0"/>
              </a:rPr>
              <a:t>b</a:t>
            </a:r>
            <a:r>
              <a:rPr lang="en-GB" sz="2400" baseline="30000"/>
              <a:t>2</a:t>
            </a:r>
            <a:r>
              <a:rPr lang="en-GB" sz="2400"/>
              <a:t> + </a:t>
            </a:r>
            <a:r>
              <a:rPr lang="en-GB" sz="2400" i="1">
                <a:latin typeface="Times New Roman" pitchFamily="18" charset="0"/>
              </a:rPr>
              <a:t>c</a:t>
            </a:r>
            <a:r>
              <a:rPr lang="en-GB" sz="2400" baseline="30000"/>
              <a:t>2</a:t>
            </a:r>
            <a:r>
              <a:rPr lang="en-GB" sz="2400"/>
              <a:t> – 2</a:t>
            </a:r>
            <a:r>
              <a:rPr lang="en-GB" sz="2400" i="1">
                <a:latin typeface="Times New Roman" pitchFamily="18" charset="0"/>
              </a:rPr>
              <a:t>bc</a:t>
            </a:r>
            <a:r>
              <a:rPr lang="en-GB" sz="2400"/>
              <a:t> cos </a:t>
            </a:r>
            <a:r>
              <a:rPr lang="en-GB" sz="2400" i="1">
                <a:latin typeface="Times New Roman" pitchFamily="18" charset="0"/>
              </a:rPr>
              <a:t>A</a:t>
            </a:r>
          </a:p>
        </p:txBody>
      </p:sp>
      <p:sp>
        <p:nvSpPr>
          <p:cNvPr id="1072144" name="Rectangle 16"/>
          <p:cNvSpPr>
            <a:spLocks noChangeArrowheads="1"/>
          </p:cNvSpPr>
          <p:nvPr/>
        </p:nvSpPr>
        <p:spPr bwMode="auto">
          <a:xfrm>
            <a:off x="4264025" y="4365625"/>
            <a:ext cx="5000087" cy="461665"/>
          </a:xfrm>
          <a:prstGeom prst="rect">
            <a:avLst/>
          </a:prstGeom>
          <a:noFill/>
          <a:ln w="9525">
            <a:noFill/>
            <a:miter lim="800000"/>
            <a:headEnd/>
            <a:tailEnd/>
          </a:ln>
          <a:effectLst/>
        </p:spPr>
        <p:txBody>
          <a:bodyPr wrap="none">
            <a:spAutoFit/>
          </a:bodyPr>
          <a:lstStyle/>
          <a:p>
            <a:pPr eaLnBrk="0" hangingPunct="0"/>
            <a:r>
              <a:rPr lang="en-GB" sz="2400" i="1">
                <a:latin typeface="Times New Roman" pitchFamily="18" charset="0"/>
              </a:rPr>
              <a:t>a</a:t>
            </a:r>
            <a:r>
              <a:rPr lang="en-GB" sz="2400" baseline="30000"/>
              <a:t>2</a:t>
            </a:r>
            <a:r>
              <a:rPr lang="en-GB" sz="2400"/>
              <a:t> = 7</a:t>
            </a:r>
            <a:r>
              <a:rPr lang="en-GB" sz="2400" baseline="30000"/>
              <a:t>2</a:t>
            </a:r>
            <a:r>
              <a:rPr lang="en-GB" sz="2400"/>
              <a:t> + 4</a:t>
            </a:r>
            <a:r>
              <a:rPr lang="en-GB" sz="2400" baseline="30000"/>
              <a:t>2</a:t>
            </a:r>
            <a:r>
              <a:rPr lang="en-GB" sz="2400"/>
              <a:t> – (2</a:t>
            </a:r>
            <a:r>
              <a:rPr lang="en-GB" sz="2400" i="1">
                <a:latin typeface="Times New Roman" pitchFamily="18" charset="0"/>
              </a:rPr>
              <a:t> </a:t>
            </a:r>
            <a:r>
              <a:rPr lang="en-US" sz="2400">
                <a:cs typeface="Arial" pitchFamily="34" charset="0"/>
              </a:rPr>
              <a:t>×</a:t>
            </a:r>
            <a:r>
              <a:rPr lang="en-US" sz="2400">
                <a:cs typeface="Times New Roman" pitchFamily="18" charset="0"/>
              </a:rPr>
              <a:t> 7 </a:t>
            </a:r>
            <a:r>
              <a:rPr lang="en-US" sz="2400">
                <a:cs typeface="Arial" pitchFamily="34" charset="0"/>
              </a:rPr>
              <a:t>×</a:t>
            </a:r>
            <a:r>
              <a:rPr lang="en-US" sz="2400">
                <a:cs typeface="Times New Roman" pitchFamily="18" charset="0"/>
              </a:rPr>
              <a:t> 4 </a:t>
            </a:r>
            <a:r>
              <a:rPr lang="en-US" sz="2400">
                <a:cs typeface="Arial" pitchFamily="34" charset="0"/>
              </a:rPr>
              <a:t>×</a:t>
            </a:r>
            <a:r>
              <a:rPr lang="en-GB" sz="2400"/>
              <a:t> cos </a:t>
            </a:r>
            <a:r>
              <a:rPr lang="en-US" sz="2400"/>
              <a:t>48°)</a:t>
            </a:r>
            <a:endParaRPr lang="en-GB" sz="2400"/>
          </a:p>
        </p:txBody>
      </p:sp>
      <p:sp>
        <p:nvSpPr>
          <p:cNvPr id="1072145" name="Rectangle 17"/>
          <p:cNvSpPr>
            <a:spLocks noChangeArrowheads="1"/>
          </p:cNvSpPr>
          <p:nvPr/>
        </p:nvSpPr>
        <p:spPr bwMode="auto">
          <a:xfrm>
            <a:off x="4264025" y="4987925"/>
            <a:ext cx="3122971" cy="461665"/>
          </a:xfrm>
          <a:prstGeom prst="rect">
            <a:avLst/>
          </a:prstGeom>
          <a:noFill/>
          <a:ln w="9525">
            <a:noFill/>
            <a:miter lim="800000"/>
            <a:headEnd/>
            <a:tailEnd/>
          </a:ln>
          <a:effectLst/>
        </p:spPr>
        <p:txBody>
          <a:bodyPr wrap="none">
            <a:spAutoFit/>
          </a:bodyPr>
          <a:lstStyle/>
          <a:p>
            <a:pPr eaLnBrk="0" hangingPunct="0"/>
            <a:r>
              <a:rPr lang="en-GB" sz="2400" i="1">
                <a:latin typeface="Times New Roman" pitchFamily="18" charset="0"/>
              </a:rPr>
              <a:t>a</a:t>
            </a:r>
            <a:r>
              <a:rPr lang="en-GB" sz="2400" baseline="30000"/>
              <a:t>2</a:t>
            </a:r>
            <a:r>
              <a:rPr lang="en-GB" sz="2400"/>
              <a:t> = 27.53 (to 2 d.p.)</a:t>
            </a:r>
          </a:p>
        </p:txBody>
      </p:sp>
      <p:sp>
        <p:nvSpPr>
          <p:cNvPr id="1072146" name="Rectangle 18"/>
          <p:cNvSpPr>
            <a:spLocks noChangeArrowheads="1"/>
          </p:cNvSpPr>
          <p:nvPr/>
        </p:nvSpPr>
        <p:spPr bwMode="auto">
          <a:xfrm>
            <a:off x="4378325" y="5635625"/>
            <a:ext cx="3259226" cy="461665"/>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a</a:t>
            </a:r>
            <a:r>
              <a:rPr lang="en-GB" sz="2400" dirty="0"/>
              <a:t> = </a:t>
            </a:r>
            <a:r>
              <a:rPr lang="en-GB" sz="2400" dirty="0">
                <a:solidFill>
                  <a:srgbClr val="FF6600"/>
                </a:solidFill>
              </a:rPr>
              <a:t>5.25 cm</a:t>
            </a:r>
            <a:r>
              <a:rPr lang="en-GB" sz="2400" dirty="0"/>
              <a:t> (to 3 </a:t>
            </a:r>
            <a:r>
              <a:rPr lang="en-GB" sz="2400" dirty="0" err="1"/>
              <a:t>s.f</a:t>
            </a:r>
            <a:r>
              <a:rPr lang="en-GB" sz="2400" dirty="0"/>
              <a:t>.)</a:t>
            </a:r>
          </a:p>
        </p:txBody>
      </p:sp>
      <p:sp>
        <p:nvSpPr>
          <p:cNvPr id="19" name="Text Box 3"/>
          <p:cNvSpPr txBox="1">
            <a:spLocks noChangeArrowheads="1"/>
          </p:cNvSpPr>
          <p:nvPr/>
        </p:nvSpPr>
        <p:spPr bwMode="auto">
          <a:xfrm>
            <a:off x="250825" y="927100"/>
            <a:ext cx="8778875" cy="1200329"/>
          </a:xfrm>
          <a:prstGeom prst="rect">
            <a:avLst/>
          </a:prstGeom>
          <a:noFill/>
          <a:ln w="9525">
            <a:noFill/>
            <a:miter lim="800000"/>
            <a:headEnd/>
            <a:tailEnd/>
          </a:ln>
          <a:effectLst/>
        </p:spPr>
        <p:txBody>
          <a:bodyPr>
            <a:spAutoFit/>
          </a:bodyPr>
          <a:lstStyle/>
          <a:p>
            <a:pPr eaLnBrk="0" hangingPunct="0"/>
            <a:r>
              <a:rPr lang="en-GB" sz="2400" dirty="0">
                <a:latin typeface="+mn-lt"/>
              </a:rPr>
              <a:t>If we are given the length of two sides in a triangle and the size of the angle between them, but we don’t know if it is a right angled triangle, What to do?. For example:</a:t>
            </a:r>
          </a:p>
        </p:txBody>
      </p:sp>
      <p:sp>
        <p:nvSpPr>
          <p:cNvPr id="20" name="Text Box 14"/>
          <p:cNvSpPr txBox="1">
            <a:spLocks noChangeArrowheads="1"/>
          </p:cNvSpPr>
          <p:nvPr/>
        </p:nvSpPr>
        <p:spPr bwMode="auto">
          <a:xfrm>
            <a:off x="1556545" y="5099845"/>
            <a:ext cx="336550" cy="457200"/>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b</a:t>
            </a:r>
          </a:p>
        </p:txBody>
      </p:sp>
      <p:sp>
        <p:nvSpPr>
          <p:cNvPr id="21" name="Text Box 14"/>
          <p:cNvSpPr txBox="1">
            <a:spLocks noChangeArrowheads="1"/>
          </p:cNvSpPr>
          <p:nvPr/>
        </p:nvSpPr>
        <p:spPr bwMode="auto">
          <a:xfrm>
            <a:off x="2841626" y="3824688"/>
            <a:ext cx="320922" cy="461665"/>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c</a:t>
            </a:r>
          </a:p>
        </p:txBody>
      </p:sp>
      <p:sp>
        <p:nvSpPr>
          <p:cNvPr id="22" name="Rectangle 21">
            <a:hlinkClick r:id="rId3"/>
            <a:extLst>
              <a:ext uri="{FF2B5EF4-FFF2-40B4-BE49-F238E27FC236}">
                <a16:creationId xmlns:a16="http://schemas.microsoft.com/office/drawing/2014/main" id="{1F1DF373-022D-40C7-A113-EE0A82CE71A8}"/>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hlinkClick r:id="rId3"/>
            <a:extLst>
              <a:ext uri="{FF2B5EF4-FFF2-40B4-BE49-F238E27FC236}">
                <a16:creationId xmlns:a16="http://schemas.microsoft.com/office/drawing/2014/main" id="{557E327D-2137-46FA-B913-F587C0889210}"/>
              </a:ext>
            </a:extLst>
          </p:cNvPr>
          <p:cNvSpPr/>
          <p:nvPr/>
        </p:nvSpPr>
        <p:spPr>
          <a:xfrm>
            <a:off x="4953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500"/>
                                  </p:stCondLst>
                                  <p:childTnLst>
                                    <p:set>
                                      <p:cBhvr>
                                        <p:cTn id="9" dur="1" fill="hold">
                                          <p:stCondLst>
                                            <p:cond delay="0"/>
                                          </p:stCondLst>
                                        </p:cTn>
                                        <p:tgtEl>
                                          <p:spTgt spid="21"/>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072131"/>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072143"/>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07214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07214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072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2131" grpId="0"/>
      <p:bldP spid="1072143" grpId="0" animBg="1"/>
      <p:bldP spid="1072144" grpId="0"/>
      <p:bldP spid="1072145" grpId="0"/>
      <p:bldP spid="1072146" grpId="0"/>
      <p:bldP spid="20" grpId="0"/>
      <p:bldP spid="2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hlinkClick r:id="rId2"/>
            <a:extLst>
              <a:ext uri="{FF2B5EF4-FFF2-40B4-BE49-F238E27FC236}">
                <a16:creationId xmlns:a16="http://schemas.microsoft.com/office/drawing/2014/main" id="{C7420687-DAB2-4E4E-B20B-C11AD34E2172}"/>
              </a:ext>
            </a:extLst>
          </p:cNvPr>
          <p:cNvSpPr/>
          <p:nvPr/>
        </p:nvSpPr>
        <p:spPr>
          <a:xfrm>
            <a:off x="8061960" y="613117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hlinkClick r:id="rId2"/>
            <a:extLst>
              <a:ext uri="{FF2B5EF4-FFF2-40B4-BE49-F238E27FC236}">
                <a16:creationId xmlns:a16="http://schemas.microsoft.com/office/drawing/2014/main" id="{527DBF31-B433-44DE-AD4E-E6DF7AACC59F}"/>
              </a:ext>
            </a:extLst>
          </p:cNvPr>
          <p:cNvSpPr/>
          <p:nvPr/>
        </p:nvSpPr>
        <p:spPr>
          <a:xfrm>
            <a:off x="828236"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2">
            <a:extLst>
              <a:ext uri="{FF2B5EF4-FFF2-40B4-BE49-F238E27FC236}">
                <a16:creationId xmlns:a16="http://schemas.microsoft.com/office/drawing/2014/main" id="{ADF7CBB5-CD85-456A-B5EB-314A0625A968}"/>
              </a:ext>
            </a:extLst>
          </p:cNvPr>
          <p:cNvSpPr txBox="1">
            <a:spLocks noChangeArrowheads="1"/>
          </p:cNvSpPr>
          <p:nvPr/>
        </p:nvSpPr>
        <p:spPr>
          <a:xfrm>
            <a:off x="250825" y="203072"/>
            <a:ext cx="8229600" cy="586046"/>
          </a:xfrm>
          <a:prstGeom prst="rect">
            <a:avLst/>
          </a:prstGeom>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sz="3200" dirty="0"/>
              <a:t>Using the cosine rule to find </a:t>
            </a:r>
            <a:r>
              <a:rPr lang="en-US" sz="3200" dirty="0"/>
              <a:t>side lengths</a:t>
            </a:r>
            <a:endParaRPr lang="en-GB" sz="3200" dirty="0"/>
          </a:p>
        </p:txBody>
      </p:sp>
      <p:sp>
        <p:nvSpPr>
          <p:cNvPr id="7" name="Text Box 3">
            <a:extLst>
              <a:ext uri="{FF2B5EF4-FFF2-40B4-BE49-F238E27FC236}">
                <a16:creationId xmlns:a16="http://schemas.microsoft.com/office/drawing/2014/main" id="{80A1A2AE-205F-4151-898E-D0FB4745A817}"/>
              </a:ext>
            </a:extLst>
          </p:cNvPr>
          <p:cNvSpPr txBox="1">
            <a:spLocks noChangeArrowheads="1"/>
          </p:cNvSpPr>
          <p:nvPr/>
        </p:nvSpPr>
        <p:spPr bwMode="auto">
          <a:xfrm>
            <a:off x="274889" y="2679147"/>
            <a:ext cx="8778874" cy="461665"/>
          </a:xfrm>
          <a:prstGeom prst="rect">
            <a:avLst/>
          </a:prstGeom>
          <a:noFill/>
          <a:ln w="9525">
            <a:noFill/>
            <a:miter lim="800000"/>
            <a:headEnd/>
            <a:tailEnd/>
          </a:ln>
          <a:effectLst/>
        </p:spPr>
        <p:txBody>
          <a:bodyPr wrap="square">
            <a:spAutoFit/>
          </a:bodyPr>
          <a:lstStyle/>
          <a:p>
            <a:pPr eaLnBrk="0" hangingPunct="0"/>
            <a:r>
              <a:rPr lang="en-GB" sz="2400" dirty="0">
                <a:latin typeface="+mn-lt"/>
              </a:rPr>
              <a:t>We can use the cosine rule to find the length of the side </a:t>
            </a:r>
            <a:r>
              <a:rPr lang="en-GB" sz="2400" i="1" dirty="0">
                <a:cs typeface="Times New Roman" panose="02020603050405020304" pitchFamily="18" charset="0"/>
              </a:rPr>
              <a:t>c</a:t>
            </a:r>
            <a:r>
              <a:rPr lang="en-GB" sz="2400" dirty="0">
                <a:latin typeface="+mn-lt"/>
              </a:rPr>
              <a:t>. </a:t>
            </a:r>
          </a:p>
        </p:txBody>
      </p:sp>
      <p:sp>
        <p:nvSpPr>
          <p:cNvPr id="8" name="Text Box 4">
            <a:extLst>
              <a:ext uri="{FF2B5EF4-FFF2-40B4-BE49-F238E27FC236}">
                <a16:creationId xmlns:a16="http://schemas.microsoft.com/office/drawing/2014/main" id="{8C4C62D9-49C8-4008-B65C-961D0084D8BB}"/>
              </a:ext>
            </a:extLst>
          </p:cNvPr>
          <p:cNvSpPr txBox="1">
            <a:spLocks noChangeArrowheads="1"/>
          </p:cNvSpPr>
          <p:nvPr/>
        </p:nvSpPr>
        <p:spPr bwMode="auto">
          <a:xfrm>
            <a:off x="667333" y="2204544"/>
            <a:ext cx="8005718" cy="461665"/>
          </a:xfrm>
          <a:prstGeom prst="rect">
            <a:avLst/>
          </a:prstGeom>
          <a:solidFill>
            <a:srgbClr val="FFFFCC"/>
          </a:solidFill>
          <a:ln w="28575">
            <a:solidFill>
              <a:schemeClr val="tx1"/>
            </a:solidFill>
            <a:miter lim="800000"/>
            <a:headEnd/>
            <a:tailEnd/>
          </a:ln>
          <a:effectLst/>
        </p:spPr>
        <p:txBody>
          <a:bodyPr wrap="none">
            <a:spAutoFit/>
          </a:bodyPr>
          <a:lstStyle/>
          <a:p>
            <a:pPr eaLnBrk="0" hangingPunct="0"/>
            <a:r>
              <a:rPr lang="en-US" sz="2400" dirty="0">
                <a:latin typeface="+mn-lt"/>
              </a:rPr>
              <a:t>Find, correct to 3 significant figures, the length of </a:t>
            </a:r>
            <a:r>
              <a:rPr lang="en-US" sz="2400" i="1" dirty="0">
                <a:latin typeface="Times New Roman" pitchFamily="18" charset="0"/>
              </a:rPr>
              <a:t>AB</a:t>
            </a:r>
            <a:endParaRPr lang="en-GB" sz="2400" dirty="0"/>
          </a:p>
        </p:txBody>
      </p:sp>
      <p:grpSp>
        <p:nvGrpSpPr>
          <p:cNvPr id="9" name="Group 5">
            <a:extLst>
              <a:ext uri="{FF2B5EF4-FFF2-40B4-BE49-F238E27FC236}">
                <a16:creationId xmlns:a16="http://schemas.microsoft.com/office/drawing/2014/main" id="{74EA56C9-4E72-4FFA-944F-8E29EAF19369}"/>
              </a:ext>
            </a:extLst>
          </p:cNvPr>
          <p:cNvGrpSpPr>
            <a:grpSpLocks/>
          </p:cNvGrpSpPr>
          <p:nvPr/>
        </p:nvGrpSpPr>
        <p:grpSpPr bwMode="auto">
          <a:xfrm>
            <a:off x="179388" y="3379789"/>
            <a:ext cx="3919537" cy="2214563"/>
            <a:chOff x="113" y="1902"/>
            <a:chExt cx="2469" cy="1395"/>
          </a:xfrm>
        </p:grpSpPr>
        <p:sp>
          <p:nvSpPr>
            <p:cNvPr id="10" name="Freeform 6">
              <a:extLst>
                <a:ext uri="{FF2B5EF4-FFF2-40B4-BE49-F238E27FC236}">
                  <a16:creationId xmlns:a16="http://schemas.microsoft.com/office/drawing/2014/main" id="{BE1F2609-3D6E-431F-A4AC-E327C3DD8C8D}"/>
                </a:ext>
              </a:extLst>
            </p:cNvPr>
            <p:cNvSpPr>
              <a:spLocks/>
            </p:cNvSpPr>
            <p:nvPr/>
          </p:nvSpPr>
          <p:spPr bwMode="auto">
            <a:xfrm>
              <a:off x="332" y="2153"/>
              <a:ext cx="2010" cy="849"/>
            </a:xfrm>
            <a:custGeom>
              <a:avLst/>
              <a:gdLst/>
              <a:ahLst/>
              <a:cxnLst>
                <a:cxn ang="0">
                  <a:pos x="0" y="669"/>
                </a:cxn>
                <a:cxn ang="0">
                  <a:pos x="1584" y="669"/>
                </a:cxn>
                <a:cxn ang="0">
                  <a:pos x="945" y="0"/>
                </a:cxn>
                <a:cxn ang="0">
                  <a:pos x="0" y="669"/>
                </a:cxn>
              </a:cxnLst>
              <a:rect l="0" t="0" r="r" b="b"/>
              <a:pathLst>
                <a:path w="1584" h="669">
                  <a:moveTo>
                    <a:pt x="0" y="669"/>
                  </a:moveTo>
                  <a:lnTo>
                    <a:pt x="1584" y="669"/>
                  </a:lnTo>
                  <a:lnTo>
                    <a:pt x="945" y="0"/>
                  </a:lnTo>
                  <a:lnTo>
                    <a:pt x="0" y="669"/>
                  </a:lnTo>
                  <a:close/>
                </a:path>
              </a:pathLst>
            </a:custGeom>
            <a:gradFill rotWithShape="0">
              <a:gsLst>
                <a:gs pos="0">
                  <a:srgbClr val="CC0099"/>
                </a:gs>
                <a:gs pos="100000">
                  <a:srgbClr val="FF97E4"/>
                </a:gs>
              </a:gsLst>
              <a:lin ang="18900000" scaled="1"/>
            </a:gradFill>
            <a:ln w="28575" cmpd="sng">
              <a:solidFill>
                <a:schemeClr val="tx1"/>
              </a:solidFill>
              <a:round/>
              <a:headEnd/>
              <a:tailEnd/>
            </a:ln>
            <a:effectLst/>
          </p:spPr>
          <p:txBody>
            <a:bodyPr/>
            <a:lstStyle/>
            <a:p>
              <a:endParaRPr lang="en-GB" sz="2400"/>
            </a:p>
          </p:txBody>
        </p:sp>
        <p:sp>
          <p:nvSpPr>
            <p:cNvPr id="11" name="Text Box 7">
              <a:extLst>
                <a:ext uri="{FF2B5EF4-FFF2-40B4-BE49-F238E27FC236}">
                  <a16:creationId xmlns:a16="http://schemas.microsoft.com/office/drawing/2014/main" id="{DCC3B0C1-2C8E-47C4-8D87-178088180228}"/>
                </a:ext>
              </a:extLst>
            </p:cNvPr>
            <p:cNvSpPr txBox="1">
              <a:spLocks noChangeArrowheads="1"/>
            </p:cNvSpPr>
            <p:nvPr/>
          </p:nvSpPr>
          <p:spPr bwMode="auto">
            <a:xfrm>
              <a:off x="1415" y="1902"/>
              <a:ext cx="244" cy="288"/>
            </a:xfrm>
            <a:prstGeom prst="rect">
              <a:avLst/>
            </a:prstGeom>
            <a:noFill/>
            <a:ln w="9525">
              <a:noFill/>
              <a:miter lim="800000"/>
              <a:headEnd/>
              <a:tailEnd/>
            </a:ln>
            <a:effectLst/>
          </p:spPr>
          <p:txBody>
            <a:bodyPr wrap="none">
              <a:spAutoFit/>
            </a:bodyPr>
            <a:lstStyle/>
            <a:p>
              <a:pPr eaLnBrk="0" hangingPunct="0"/>
              <a:r>
                <a:rPr lang="en-US" sz="2400"/>
                <a:t>B</a:t>
              </a:r>
              <a:endParaRPr lang="en-GB" sz="2400"/>
            </a:p>
          </p:txBody>
        </p:sp>
        <p:sp>
          <p:nvSpPr>
            <p:cNvPr id="14" name="Text Box 8">
              <a:extLst>
                <a:ext uri="{FF2B5EF4-FFF2-40B4-BE49-F238E27FC236}">
                  <a16:creationId xmlns:a16="http://schemas.microsoft.com/office/drawing/2014/main" id="{9E7B8D27-2E20-45BB-94B1-49D8800ABDAD}"/>
                </a:ext>
              </a:extLst>
            </p:cNvPr>
            <p:cNvSpPr txBox="1">
              <a:spLocks noChangeArrowheads="1"/>
            </p:cNvSpPr>
            <p:nvPr/>
          </p:nvSpPr>
          <p:spPr bwMode="auto">
            <a:xfrm>
              <a:off x="113" y="2840"/>
              <a:ext cx="257" cy="291"/>
            </a:xfrm>
            <a:prstGeom prst="rect">
              <a:avLst/>
            </a:prstGeom>
            <a:noFill/>
            <a:ln w="9525">
              <a:noFill/>
              <a:miter lim="800000"/>
              <a:headEnd/>
              <a:tailEnd/>
            </a:ln>
            <a:effectLst/>
          </p:spPr>
          <p:txBody>
            <a:bodyPr wrap="none">
              <a:spAutoFit/>
            </a:bodyPr>
            <a:lstStyle/>
            <a:p>
              <a:pPr eaLnBrk="0" hangingPunct="0"/>
              <a:r>
                <a:rPr lang="en-US" sz="2400" dirty="0"/>
                <a:t>A</a:t>
              </a:r>
              <a:endParaRPr lang="en-GB" sz="2400" dirty="0"/>
            </a:p>
          </p:txBody>
        </p:sp>
        <p:sp>
          <p:nvSpPr>
            <p:cNvPr id="15" name="Text Box 9">
              <a:extLst>
                <a:ext uri="{FF2B5EF4-FFF2-40B4-BE49-F238E27FC236}">
                  <a16:creationId xmlns:a16="http://schemas.microsoft.com/office/drawing/2014/main" id="{4AFCCE85-3B82-4202-A89D-B35140FA91CC}"/>
                </a:ext>
              </a:extLst>
            </p:cNvPr>
            <p:cNvSpPr txBox="1">
              <a:spLocks noChangeArrowheads="1"/>
            </p:cNvSpPr>
            <p:nvPr/>
          </p:nvSpPr>
          <p:spPr bwMode="auto">
            <a:xfrm>
              <a:off x="2336" y="2823"/>
              <a:ext cx="246" cy="291"/>
            </a:xfrm>
            <a:prstGeom prst="rect">
              <a:avLst/>
            </a:prstGeom>
            <a:noFill/>
            <a:ln w="9525">
              <a:noFill/>
              <a:miter lim="800000"/>
              <a:headEnd/>
              <a:tailEnd/>
            </a:ln>
            <a:effectLst/>
          </p:spPr>
          <p:txBody>
            <a:bodyPr wrap="none">
              <a:spAutoFit/>
            </a:bodyPr>
            <a:lstStyle/>
            <a:p>
              <a:pPr eaLnBrk="0" hangingPunct="0"/>
              <a:r>
                <a:rPr lang="en-US" sz="2400" dirty="0"/>
                <a:t>C</a:t>
              </a:r>
              <a:endParaRPr lang="en-GB" sz="2400" dirty="0"/>
            </a:p>
          </p:txBody>
        </p:sp>
        <p:sp>
          <p:nvSpPr>
            <p:cNvPr id="16" name="Text Box 10">
              <a:extLst>
                <a:ext uri="{FF2B5EF4-FFF2-40B4-BE49-F238E27FC236}">
                  <a16:creationId xmlns:a16="http://schemas.microsoft.com/office/drawing/2014/main" id="{DFE7C944-77DC-4BCB-BC50-6BACEBC79ADA}"/>
                </a:ext>
              </a:extLst>
            </p:cNvPr>
            <p:cNvSpPr txBox="1">
              <a:spLocks noChangeArrowheads="1"/>
            </p:cNvSpPr>
            <p:nvPr/>
          </p:nvSpPr>
          <p:spPr bwMode="auto">
            <a:xfrm>
              <a:off x="1147" y="3006"/>
              <a:ext cx="509" cy="291"/>
            </a:xfrm>
            <a:prstGeom prst="rect">
              <a:avLst/>
            </a:prstGeom>
            <a:noFill/>
            <a:ln w="9525">
              <a:noFill/>
              <a:miter lim="800000"/>
              <a:headEnd/>
              <a:tailEnd/>
            </a:ln>
            <a:effectLst/>
          </p:spPr>
          <p:txBody>
            <a:bodyPr wrap="none">
              <a:spAutoFit/>
            </a:bodyPr>
            <a:lstStyle/>
            <a:p>
              <a:pPr eaLnBrk="0" hangingPunct="0"/>
              <a:r>
                <a:rPr lang="en-US" sz="2400" dirty="0"/>
                <a:t>12 m</a:t>
              </a:r>
              <a:endParaRPr lang="en-GB" sz="2400" dirty="0"/>
            </a:p>
          </p:txBody>
        </p:sp>
        <p:sp>
          <p:nvSpPr>
            <p:cNvPr id="17" name="Text Box 11">
              <a:extLst>
                <a:ext uri="{FF2B5EF4-FFF2-40B4-BE49-F238E27FC236}">
                  <a16:creationId xmlns:a16="http://schemas.microsoft.com/office/drawing/2014/main" id="{5C534B3E-17DA-4514-9150-75E6EA3FFA15}"/>
                </a:ext>
              </a:extLst>
            </p:cNvPr>
            <p:cNvSpPr txBox="1">
              <a:spLocks noChangeArrowheads="1"/>
            </p:cNvSpPr>
            <p:nvPr/>
          </p:nvSpPr>
          <p:spPr bwMode="auto">
            <a:xfrm>
              <a:off x="1915" y="2325"/>
              <a:ext cx="509" cy="291"/>
            </a:xfrm>
            <a:prstGeom prst="rect">
              <a:avLst/>
            </a:prstGeom>
            <a:noFill/>
            <a:ln w="9525">
              <a:noFill/>
              <a:miter lim="800000"/>
              <a:headEnd/>
              <a:tailEnd/>
            </a:ln>
            <a:effectLst/>
          </p:spPr>
          <p:txBody>
            <a:bodyPr wrap="none">
              <a:spAutoFit/>
            </a:bodyPr>
            <a:lstStyle/>
            <a:p>
              <a:pPr eaLnBrk="0" hangingPunct="0"/>
              <a:r>
                <a:rPr lang="en-US" sz="2400" dirty="0"/>
                <a:t>10 m</a:t>
              </a:r>
              <a:endParaRPr lang="en-GB" sz="2400" dirty="0"/>
            </a:p>
          </p:txBody>
        </p:sp>
        <p:sp>
          <p:nvSpPr>
            <p:cNvPr id="18" name="Text Box 12">
              <a:extLst>
                <a:ext uri="{FF2B5EF4-FFF2-40B4-BE49-F238E27FC236}">
                  <a16:creationId xmlns:a16="http://schemas.microsoft.com/office/drawing/2014/main" id="{0D886E23-7E2D-406A-A27D-E0E0CDE6D1D6}"/>
                </a:ext>
              </a:extLst>
            </p:cNvPr>
            <p:cNvSpPr txBox="1">
              <a:spLocks noChangeArrowheads="1"/>
            </p:cNvSpPr>
            <p:nvPr/>
          </p:nvSpPr>
          <p:spPr bwMode="auto">
            <a:xfrm>
              <a:off x="1803" y="2713"/>
              <a:ext cx="388" cy="291"/>
            </a:xfrm>
            <a:prstGeom prst="rect">
              <a:avLst/>
            </a:prstGeom>
            <a:noFill/>
            <a:ln w="9525">
              <a:noFill/>
              <a:miter lim="800000"/>
              <a:headEnd/>
              <a:tailEnd/>
            </a:ln>
            <a:effectLst/>
          </p:spPr>
          <p:txBody>
            <a:bodyPr wrap="none">
              <a:spAutoFit/>
            </a:bodyPr>
            <a:lstStyle/>
            <a:p>
              <a:pPr eaLnBrk="0" hangingPunct="0"/>
              <a:r>
                <a:rPr lang="en-US" sz="2400" dirty="0"/>
                <a:t>38</a:t>
              </a:r>
              <a:r>
                <a:rPr lang="en-US" sz="2400" dirty="0">
                  <a:cs typeface="Arial" pitchFamily="34" charset="0"/>
                </a:rPr>
                <a:t>°</a:t>
              </a:r>
              <a:endParaRPr lang="en-GB" sz="2400" dirty="0"/>
            </a:p>
          </p:txBody>
        </p:sp>
        <p:sp>
          <p:nvSpPr>
            <p:cNvPr id="19" name="PubPieSlice">
              <a:extLst>
                <a:ext uri="{FF2B5EF4-FFF2-40B4-BE49-F238E27FC236}">
                  <a16:creationId xmlns:a16="http://schemas.microsoft.com/office/drawing/2014/main" id="{55F4E3F9-D361-4907-917D-E776574FEEE1}"/>
                </a:ext>
              </a:extLst>
            </p:cNvPr>
            <p:cNvSpPr>
              <a:spLocks noEditPoints="1" noChangeArrowheads="1"/>
            </p:cNvSpPr>
            <p:nvPr/>
          </p:nvSpPr>
          <p:spPr bwMode="auto">
            <a:xfrm>
              <a:off x="2184" y="2845"/>
              <a:ext cx="308" cy="308"/>
            </a:xfrm>
            <a:custGeom>
              <a:avLst/>
              <a:gdLst>
                <a:gd name="G0" fmla="+- 0 0 0"/>
                <a:gd name="G1" fmla="sin 10800 -8710891"/>
                <a:gd name="G2" fmla="cos 10800 -8710891"/>
                <a:gd name="G3" fmla="sin 10800 -11770405"/>
                <a:gd name="G4" fmla="cos 10800 -11770405"/>
                <a:gd name="G5" fmla="+- G1 10800 0"/>
                <a:gd name="G6" fmla="+- G2 10800 0"/>
                <a:gd name="G7" fmla="+- G3 10800 0"/>
                <a:gd name="G8" fmla="+- G4 10800 0"/>
                <a:gd name="G9" fmla="+- 10800 0 0"/>
                <a:gd name="T0" fmla="*/ 3445 w 21600"/>
                <a:gd name="T1" fmla="*/ 2890 h 21600"/>
                <a:gd name="T2" fmla="*/ 10800 w 21600"/>
                <a:gd name="T3" fmla="*/ 10800 h 21600"/>
                <a:gd name="T4" fmla="*/ 0 w 21600"/>
                <a:gd name="T5" fmla="*/ 10725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3445" y="2890"/>
                  </a:moveTo>
                  <a:cubicBezTo>
                    <a:pt x="1267" y="4916"/>
                    <a:pt x="20" y="7750"/>
                    <a:pt x="0" y="10725"/>
                  </a:cubicBezTo>
                  <a:lnTo>
                    <a:pt x="10800" y="10800"/>
                  </a:lnTo>
                  <a:close/>
                </a:path>
              </a:pathLst>
            </a:custGeom>
            <a:solidFill>
              <a:srgbClr val="CC0099"/>
            </a:solidFill>
            <a:ln w="28575">
              <a:solidFill>
                <a:schemeClr val="tx1"/>
              </a:solidFill>
              <a:miter lim="800000"/>
              <a:headEnd/>
              <a:tailEnd/>
            </a:ln>
            <a:effectLst/>
          </p:spPr>
          <p:txBody>
            <a:bodyPr/>
            <a:lstStyle/>
            <a:p>
              <a:endParaRPr lang="en-GB" sz="2400"/>
            </a:p>
          </p:txBody>
        </p:sp>
        <p:sp>
          <p:nvSpPr>
            <p:cNvPr id="20" name="Text Box 14">
              <a:extLst>
                <a:ext uri="{FF2B5EF4-FFF2-40B4-BE49-F238E27FC236}">
                  <a16:creationId xmlns:a16="http://schemas.microsoft.com/office/drawing/2014/main" id="{A42C5CA5-C5CF-4B89-99DA-BEFAB19923A6}"/>
                </a:ext>
              </a:extLst>
            </p:cNvPr>
            <p:cNvSpPr txBox="1">
              <a:spLocks noChangeArrowheads="1"/>
            </p:cNvSpPr>
            <p:nvPr/>
          </p:nvSpPr>
          <p:spPr bwMode="auto">
            <a:xfrm>
              <a:off x="803" y="2311"/>
              <a:ext cx="202" cy="291"/>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c</a:t>
              </a:r>
            </a:p>
          </p:txBody>
        </p:sp>
      </p:grpSp>
      <p:sp>
        <p:nvSpPr>
          <p:cNvPr id="21" name="Text Box 15">
            <a:extLst>
              <a:ext uri="{FF2B5EF4-FFF2-40B4-BE49-F238E27FC236}">
                <a16:creationId xmlns:a16="http://schemas.microsoft.com/office/drawing/2014/main" id="{40D211CD-17BA-42A9-AAAC-D99A9FE7410E}"/>
              </a:ext>
            </a:extLst>
          </p:cNvPr>
          <p:cNvSpPr txBox="1">
            <a:spLocks noChangeArrowheads="1"/>
          </p:cNvSpPr>
          <p:nvPr/>
        </p:nvSpPr>
        <p:spPr bwMode="auto">
          <a:xfrm>
            <a:off x="4251325" y="3500438"/>
            <a:ext cx="3111749" cy="461665"/>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spAutoFit/>
          </a:bodyPr>
          <a:lstStyle/>
          <a:p>
            <a:pPr eaLnBrk="0" hangingPunct="0"/>
            <a:r>
              <a:rPr lang="en-GB" sz="2400" i="1" dirty="0">
                <a:latin typeface="Times New Roman" pitchFamily="18" charset="0"/>
              </a:rPr>
              <a:t>c</a:t>
            </a:r>
            <a:r>
              <a:rPr lang="en-GB" sz="2400" baseline="30000" dirty="0"/>
              <a:t>2</a:t>
            </a:r>
            <a:r>
              <a:rPr lang="en-GB" sz="2400" dirty="0"/>
              <a:t> = </a:t>
            </a:r>
            <a:r>
              <a:rPr lang="en-GB" sz="2400" i="1" dirty="0">
                <a:latin typeface="Times New Roman" pitchFamily="18" charset="0"/>
              </a:rPr>
              <a:t>a</a:t>
            </a:r>
            <a:r>
              <a:rPr lang="en-GB" sz="2400" baseline="30000" dirty="0"/>
              <a:t>2</a:t>
            </a:r>
            <a:r>
              <a:rPr lang="en-GB" sz="2400" dirty="0"/>
              <a:t> + </a:t>
            </a:r>
            <a:r>
              <a:rPr lang="en-GB" sz="2400" i="1" dirty="0">
                <a:latin typeface="Times New Roman" pitchFamily="18" charset="0"/>
              </a:rPr>
              <a:t>b</a:t>
            </a:r>
            <a:r>
              <a:rPr lang="en-GB" sz="2400" baseline="30000" dirty="0"/>
              <a:t>2</a:t>
            </a:r>
            <a:r>
              <a:rPr lang="en-GB" sz="2400" dirty="0"/>
              <a:t> – 2</a:t>
            </a:r>
            <a:r>
              <a:rPr lang="en-GB" sz="2400" i="1" dirty="0">
                <a:latin typeface="Times New Roman" pitchFamily="18" charset="0"/>
              </a:rPr>
              <a:t>ab</a:t>
            </a:r>
            <a:r>
              <a:rPr lang="en-GB" sz="2400" dirty="0"/>
              <a:t> cos </a:t>
            </a:r>
            <a:r>
              <a:rPr lang="en-GB" sz="2400" i="1" dirty="0">
                <a:latin typeface="Times New Roman" pitchFamily="18" charset="0"/>
              </a:rPr>
              <a:t>C</a:t>
            </a:r>
          </a:p>
        </p:txBody>
      </p:sp>
      <p:sp>
        <p:nvSpPr>
          <p:cNvPr id="22" name="Rectangle 16">
            <a:extLst>
              <a:ext uri="{FF2B5EF4-FFF2-40B4-BE49-F238E27FC236}">
                <a16:creationId xmlns:a16="http://schemas.microsoft.com/office/drawing/2014/main" id="{EB1C70C7-9D85-4F89-BD4E-21CE27DD19CE}"/>
              </a:ext>
            </a:extLst>
          </p:cNvPr>
          <p:cNvSpPr>
            <a:spLocks noChangeArrowheads="1"/>
          </p:cNvSpPr>
          <p:nvPr/>
        </p:nvSpPr>
        <p:spPr bwMode="auto">
          <a:xfrm>
            <a:off x="4191000" y="4365625"/>
            <a:ext cx="4988866" cy="461665"/>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c</a:t>
            </a:r>
            <a:r>
              <a:rPr lang="en-GB" sz="2400" baseline="30000" dirty="0"/>
              <a:t>2</a:t>
            </a:r>
            <a:r>
              <a:rPr lang="en-GB" sz="2400" dirty="0"/>
              <a:t> = </a:t>
            </a:r>
            <a:r>
              <a:rPr lang="en-GB" sz="2400" dirty="0">
                <a:latin typeface="+mn-lt"/>
              </a:rPr>
              <a:t>10</a:t>
            </a:r>
            <a:r>
              <a:rPr lang="en-GB" sz="2400" baseline="30000" dirty="0">
                <a:latin typeface="+mn-lt"/>
              </a:rPr>
              <a:t>2</a:t>
            </a:r>
            <a:r>
              <a:rPr lang="en-GB" sz="2400" dirty="0">
                <a:latin typeface="+mn-lt"/>
              </a:rPr>
              <a:t> </a:t>
            </a:r>
            <a:r>
              <a:rPr lang="en-GB" sz="2400" dirty="0">
                <a:cs typeface="Times New Roman" panose="02020603050405020304" pitchFamily="18" charset="0"/>
              </a:rPr>
              <a:t>+</a:t>
            </a:r>
            <a:r>
              <a:rPr lang="en-GB" sz="2400" dirty="0">
                <a:latin typeface="+mn-lt"/>
              </a:rPr>
              <a:t> 12</a:t>
            </a:r>
            <a:r>
              <a:rPr lang="en-GB" sz="2400" baseline="30000" dirty="0">
                <a:latin typeface="+mn-lt"/>
              </a:rPr>
              <a:t>2</a:t>
            </a:r>
            <a:r>
              <a:rPr lang="en-GB" sz="2400" dirty="0">
                <a:latin typeface="+mn-lt"/>
              </a:rPr>
              <a:t> </a:t>
            </a:r>
            <a:r>
              <a:rPr lang="en-GB" sz="2400" dirty="0">
                <a:cs typeface="Times New Roman" panose="02020603050405020304" pitchFamily="18" charset="0"/>
              </a:rPr>
              <a:t>–</a:t>
            </a:r>
            <a:r>
              <a:rPr lang="en-GB" sz="2400" dirty="0">
                <a:latin typeface="+mn-lt"/>
              </a:rPr>
              <a:t> (2</a:t>
            </a:r>
            <a:r>
              <a:rPr lang="en-US" sz="2400" dirty="0">
                <a:cs typeface="Times New Roman" panose="02020603050405020304" pitchFamily="18" charset="0"/>
              </a:rPr>
              <a:t>×</a:t>
            </a:r>
            <a:r>
              <a:rPr lang="en-US" sz="2400" dirty="0">
                <a:latin typeface="+mn-lt"/>
                <a:cs typeface="Times New Roman" pitchFamily="18" charset="0"/>
              </a:rPr>
              <a:t>10</a:t>
            </a:r>
            <a:r>
              <a:rPr lang="en-US" sz="2400" dirty="0">
                <a:cs typeface="Times New Roman" panose="02020603050405020304" pitchFamily="18" charset="0"/>
              </a:rPr>
              <a:t>×</a:t>
            </a:r>
            <a:r>
              <a:rPr lang="en-US" sz="2400" dirty="0">
                <a:latin typeface="+mn-lt"/>
                <a:cs typeface="Times New Roman" pitchFamily="18" charset="0"/>
              </a:rPr>
              <a:t>12</a:t>
            </a:r>
            <a:r>
              <a:rPr lang="en-US" sz="2400" dirty="0">
                <a:cs typeface="Times New Roman" panose="02020603050405020304" pitchFamily="18" charset="0"/>
              </a:rPr>
              <a:t>×</a:t>
            </a:r>
            <a:r>
              <a:rPr lang="en-GB" sz="2400" dirty="0">
                <a:latin typeface="+mn-lt"/>
              </a:rPr>
              <a:t>cos </a:t>
            </a:r>
            <a:r>
              <a:rPr lang="en-US" sz="2400" dirty="0">
                <a:latin typeface="+mn-lt"/>
              </a:rPr>
              <a:t>38°)</a:t>
            </a:r>
            <a:endParaRPr lang="en-GB" sz="2400" dirty="0">
              <a:latin typeface="+mn-lt"/>
            </a:endParaRPr>
          </a:p>
        </p:txBody>
      </p:sp>
      <mc:AlternateContent xmlns:mc="http://schemas.openxmlformats.org/markup-compatibility/2006" xmlns:a14="http://schemas.microsoft.com/office/drawing/2010/main">
        <mc:Choice Requires="a14">
          <p:sp>
            <p:nvSpPr>
              <p:cNvPr id="23" name="Rectangle 17">
                <a:extLst>
                  <a:ext uri="{FF2B5EF4-FFF2-40B4-BE49-F238E27FC236}">
                    <a16:creationId xmlns:a16="http://schemas.microsoft.com/office/drawing/2014/main" id="{7CDB1EED-1F72-4EB6-A332-1F926C8DA806}"/>
                  </a:ext>
                </a:extLst>
              </p:cNvPr>
              <p:cNvSpPr>
                <a:spLocks noChangeArrowheads="1"/>
              </p:cNvSpPr>
              <p:nvPr/>
            </p:nvSpPr>
            <p:spPr bwMode="auto">
              <a:xfrm>
                <a:off x="4191000" y="4987925"/>
                <a:ext cx="4313681" cy="493340"/>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c</a:t>
                </a:r>
                <a:r>
                  <a:rPr lang="en-GB" sz="2400" dirty="0"/>
                  <a:t> = </a:t>
                </a:r>
                <a14:m>
                  <m:oMath xmlns:m="http://schemas.openxmlformats.org/officeDocument/2006/math">
                    <m:rad>
                      <m:radPr>
                        <m:degHide m:val="on"/>
                        <m:ctrlPr>
                          <a:rPr lang="en-GB" sz="2400" i="1" dirty="0" smtClean="0">
                            <a:latin typeface="Cambria Math" panose="02040503050406030204" pitchFamily="18" charset="0"/>
                          </a:rPr>
                        </m:ctrlPr>
                      </m:radPr>
                      <m:deg/>
                      <m:e>
                        <m:r>
                          <a:rPr lang="en-US" sz="2400" b="0" i="1" dirty="0" smtClean="0">
                            <a:latin typeface="Cambria Math" panose="02040503050406030204" pitchFamily="18" charset="0"/>
                          </a:rPr>
                          <m:t>100+144−240</m:t>
                        </m:r>
                        <m:func>
                          <m:funcPr>
                            <m:ctrlPr>
                              <a:rPr lang="en-US" sz="2400" b="0" i="1" dirty="0" smtClean="0">
                                <a:latin typeface="Cambria Math" panose="02040503050406030204" pitchFamily="18" charset="0"/>
                              </a:rPr>
                            </m:ctrlPr>
                          </m:funcPr>
                          <m:fName>
                            <m:r>
                              <m:rPr>
                                <m:sty m:val="p"/>
                              </m:rPr>
                              <a:rPr lang="en-US" sz="2400" b="0" i="0" dirty="0" smtClean="0">
                                <a:latin typeface="Cambria Math" panose="02040503050406030204" pitchFamily="18" charset="0"/>
                              </a:rPr>
                              <m:t>cos</m:t>
                            </m:r>
                          </m:fName>
                          <m:e>
                            <m:r>
                              <a:rPr lang="en-US" sz="2400" b="0" i="1" dirty="0" smtClean="0">
                                <a:latin typeface="Cambria Math" panose="02040503050406030204" pitchFamily="18" charset="0"/>
                              </a:rPr>
                              <m:t>38</m:t>
                            </m:r>
                            <m:r>
                              <a:rPr lang="en-US" sz="2400" b="0" i="1" dirty="0" smtClean="0">
                                <a:latin typeface="Cambria Math" panose="02040503050406030204" pitchFamily="18" charset="0"/>
                                <a:ea typeface="Cambria Math" panose="02040503050406030204" pitchFamily="18" charset="0"/>
                              </a:rPr>
                              <m:t>°</m:t>
                            </m:r>
                          </m:e>
                        </m:func>
                      </m:e>
                    </m:rad>
                  </m:oMath>
                </a14:m>
                <a:r>
                  <a:rPr lang="en-GB" sz="2400" dirty="0">
                    <a:latin typeface="+mn-lt"/>
                  </a:rPr>
                  <a:t> </a:t>
                </a:r>
              </a:p>
            </p:txBody>
          </p:sp>
        </mc:Choice>
        <mc:Fallback xmlns="">
          <p:sp>
            <p:nvSpPr>
              <p:cNvPr id="23" name="Rectangle 17">
                <a:extLst>
                  <a:ext uri="{FF2B5EF4-FFF2-40B4-BE49-F238E27FC236}">
                    <a16:creationId xmlns:a16="http://schemas.microsoft.com/office/drawing/2014/main" id="{7CDB1EED-1F72-4EB6-A332-1F926C8DA806}"/>
                  </a:ext>
                </a:extLst>
              </p:cNvPr>
              <p:cNvSpPr>
                <a:spLocks noRot="1" noChangeAspect="1" noMove="1" noResize="1" noEditPoints="1" noAdjustHandles="1" noChangeArrowheads="1" noChangeShapeType="1" noTextEdit="1"/>
              </p:cNvSpPr>
              <p:nvPr/>
            </p:nvSpPr>
            <p:spPr bwMode="auto">
              <a:xfrm>
                <a:off x="4191000" y="4987925"/>
                <a:ext cx="4313681" cy="493340"/>
              </a:xfrm>
              <a:prstGeom prst="rect">
                <a:avLst/>
              </a:prstGeom>
              <a:blipFill>
                <a:blip r:embed="rId3"/>
                <a:stretch>
                  <a:fillRect l="-2263" t="-3704" b="-27160"/>
                </a:stretch>
              </a:blipFill>
              <a:ln w="9525">
                <a:noFill/>
                <a:miter lim="800000"/>
                <a:headEnd/>
                <a:tailEnd/>
              </a:ln>
              <a:effectLst/>
            </p:spPr>
            <p:txBody>
              <a:bodyPr/>
              <a:lstStyle/>
              <a:p>
                <a:r>
                  <a:rPr lang="en-GB">
                    <a:noFill/>
                  </a:rPr>
                  <a:t> </a:t>
                </a:r>
              </a:p>
            </p:txBody>
          </p:sp>
        </mc:Fallback>
      </mc:AlternateContent>
      <p:sp>
        <p:nvSpPr>
          <p:cNvPr id="24" name="Text Box 3">
            <a:extLst>
              <a:ext uri="{FF2B5EF4-FFF2-40B4-BE49-F238E27FC236}">
                <a16:creationId xmlns:a16="http://schemas.microsoft.com/office/drawing/2014/main" id="{F1A52225-D92D-4511-A1BD-522CDD1AA921}"/>
              </a:ext>
            </a:extLst>
          </p:cNvPr>
          <p:cNvSpPr txBox="1">
            <a:spLocks noChangeArrowheads="1"/>
          </p:cNvSpPr>
          <p:nvPr/>
        </p:nvSpPr>
        <p:spPr bwMode="auto">
          <a:xfrm>
            <a:off x="250825" y="927100"/>
            <a:ext cx="8778875" cy="1200329"/>
          </a:xfrm>
          <a:prstGeom prst="rect">
            <a:avLst/>
          </a:prstGeom>
          <a:noFill/>
          <a:ln w="9525">
            <a:noFill/>
            <a:miter lim="800000"/>
            <a:headEnd/>
            <a:tailEnd/>
          </a:ln>
          <a:effectLst/>
        </p:spPr>
        <p:txBody>
          <a:bodyPr>
            <a:spAutoFit/>
          </a:bodyPr>
          <a:lstStyle/>
          <a:p>
            <a:pPr eaLnBrk="0" hangingPunct="0"/>
            <a:r>
              <a:rPr lang="en-GB" sz="2400" dirty="0">
                <a:latin typeface="+mn-lt"/>
              </a:rPr>
              <a:t>If we are given the length of two sides in a triangle and the size of the angle between them, but we don’t know if it is a right angled triangle, What to do?. For example:</a:t>
            </a:r>
          </a:p>
        </p:txBody>
      </p:sp>
      <p:sp>
        <p:nvSpPr>
          <p:cNvPr id="25" name="Text Box 14">
            <a:extLst>
              <a:ext uri="{FF2B5EF4-FFF2-40B4-BE49-F238E27FC236}">
                <a16:creationId xmlns:a16="http://schemas.microsoft.com/office/drawing/2014/main" id="{965DFC91-3E77-45C4-A546-49C245AF5563}"/>
              </a:ext>
            </a:extLst>
          </p:cNvPr>
          <p:cNvSpPr txBox="1">
            <a:spLocks noChangeArrowheads="1"/>
          </p:cNvSpPr>
          <p:nvPr/>
        </p:nvSpPr>
        <p:spPr bwMode="auto">
          <a:xfrm>
            <a:off x="1556545" y="5099845"/>
            <a:ext cx="336550" cy="457200"/>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b</a:t>
            </a:r>
          </a:p>
        </p:txBody>
      </p:sp>
      <p:sp>
        <p:nvSpPr>
          <p:cNvPr id="26" name="Text Box 14">
            <a:extLst>
              <a:ext uri="{FF2B5EF4-FFF2-40B4-BE49-F238E27FC236}">
                <a16:creationId xmlns:a16="http://schemas.microsoft.com/office/drawing/2014/main" id="{8DD8C39D-A90A-4429-8C7E-358C2083A5BB}"/>
              </a:ext>
            </a:extLst>
          </p:cNvPr>
          <p:cNvSpPr txBox="1">
            <a:spLocks noChangeArrowheads="1"/>
          </p:cNvSpPr>
          <p:nvPr/>
        </p:nvSpPr>
        <p:spPr bwMode="auto">
          <a:xfrm>
            <a:off x="2841626" y="3824688"/>
            <a:ext cx="338554" cy="461665"/>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a</a:t>
            </a:r>
          </a:p>
        </p:txBody>
      </p:sp>
      <p:sp>
        <p:nvSpPr>
          <p:cNvPr id="27" name="Rectangle 17">
            <a:extLst>
              <a:ext uri="{FF2B5EF4-FFF2-40B4-BE49-F238E27FC236}">
                <a16:creationId xmlns:a16="http://schemas.microsoft.com/office/drawing/2014/main" id="{4E67A6A2-A6FC-4CDD-ADE2-458347E54B63}"/>
              </a:ext>
            </a:extLst>
          </p:cNvPr>
          <p:cNvSpPr>
            <a:spLocks noChangeArrowheads="1"/>
          </p:cNvSpPr>
          <p:nvPr/>
        </p:nvSpPr>
        <p:spPr bwMode="auto">
          <a:xfrm>
            <a:off x="4158916" y="5669506"/>
            <a:ext cx="2608406" cy="461665"/>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c</a:t>
            </a:r>
            <a:r>
              <a:rPr lang="en-GB" sz="2400" dirty="0"/>
              <a:t> ≈ </a:t>
            </a:r>
            <a:r>
              <a:rPr lang="en-GB" sz="2400" dirty="0">
                <a:latin typeface="+mn-lt"/>
              </a:rPr>
              <a:t>7.41 (to 3 sf)</a:t>
            </a:r>
          </a:p>
        </p:txBody>
      </p:sp>
      <p:sp>
        <p:nvSpPr>
          <p:cNvPr id="28" name="Text Box 3">
            <a:extLst>
              <a:ext uri="{FF2B5EF4-FFF2-40B4-BE49-F238E27FC236}">
                <a16:creationId xmlns:a16="http://schemas.microsoft.com/office/drawing/2014/main" id="{686CE3B7-9575-4062-A727-0BDB91A49B24}"/>
              </a:ext>
            </a:extLst>
          </p:cNvPr>
          <p:cNvSpPr txBox="1">
            <a:spLocks noChangeArrowheads="1"/>
          </p:cNvSpPr>
          <p:nvPr/>
        </p:nvSpPr>
        <p:spPr bwMode="auto">
          <a:xfrm>
            <a:off x="2911167" y="6199088"/>
            <a:ext cx="5150794" cy="461665"/>
          </a:xfrm>
          <a:prstGeom prst="rect">
            <a:avLst/>
          </a:prstGeom>
          <a:noFill/>
          <a:ln w="9525">
            <a:noFill/>
            <a:miter lim="800000"/>
            <a:headEnd/>
            <a:tailEnd/>
          </a:ln>
          <a:effectLst/>
        </p:spPr>
        <p:txBody>
          <a:bodyPr wrap="square">
            <a:spAutoFit/>
          </a:bodyPr>
          <a:lstStyle/>
          <a:p>
            <a:pPr eaLnBrk="0" hangingPunct="0"/>
            <a:r>
              <a:rPr lang="en-GB" i="1" dirty="0">
                <a:cs typeface="Times New Roman" panose="02020603050405020304" pitchFamily="18" charset="0"/>
              </a:rPr>
              <a:t>AB</a:t>
            </a:r>
            <a:r>
              <a:rPr lang="en-GB" sz="2400" dirty="0">
                <a:latin typeface="+mn-lt"/>
              </a:rPr>
              <a:t> is approximately 7.41 m long. </a:t>
            </a:r>
          </a:p>
        </p:txBody>
      </p:sp>
    </p:spTree>
    <p:extLst>
      <p:ext uri="{BB962C8B-B14F-4D97-AF65-F5344CB8AC3E}">
        <p14:creationId xmlns:p14="http://schemas.microsoft.com/office/powerpoint/2010/main" val="639910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500"/>
                                  </p:stCondLst>
                                  <p:childTnLst>
                                    <p:set>
                                      <p:cBhvr>
                                        <p:cTn id="9" dur="1" fill="hold">
                                          <p:stCondLst>
                                            <p:cond delay="0"/>
                                          </p:stCondLst>
                                        </p:cTn>
                                        <p:tgtEl>
                                          <p:spTgt spid="26"/>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3"/>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7"/>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1" grpId="0" animBg="1"/>
      <p:bldP spid="22" grpId="0"/>
      <p:bldP spid="23" grpId="0"/>
      <p:bldP spid="25" grpId="0"/>
      <p:bldP spid="26" grpId="0"/>
      <p:bldP spid="27" grpId="0"/>
      <p:bldP spid="2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4178" name="Rectangle 2"/>
          <p:cNvSpPr>
            <a:spLocks noGrp="1" noChangeArrowheads="1"/>
          </p:cNvSpPr>
          <p:nvPr>
            <p:ph type="title" idx="4294967295"/>
          </p:nvPr>
        </p:nvSpPr>
        <p:spPr>
          <a:xfrm>
            <a:off x="457200" y="185936"/>
            <a:ext cx="8229600" cy="576064"/>
          </a:xfrm>
        </p:spPr>
        <p:txBody>
          <a:bodyPr>
            <a:noAutofit/>
          </a:bodyPr>
          <a:lstStyle/>
          <a:p>
            <a:r>
              <a:rPr lang="en-GB" sz="3200" dirty="0"/>
              <a:t>Using the cosine rule to find </a:t>
            </a:r>
            <a:r>
              <a:rPr lang="en-US" sz="3200" dirty="0"/>
              <a:t>angles</a:t>
            </a:r>
            <a:endParaRPr lang="en-GB" sz="3200" dirty="0"/>
          </a:p>
        </p:txBody>
      </p:sp>
      <p:sp>
        <p:nvSpPr>
          <p:cNvPr id="1074179" name="Text Box 3"/>
          <p:cNvSpPr txBox="1">
            <a:spLocks noChangeArrowheads="1"/>
          </p:cNvSpPr>
          <p:nvPr/>
        </p:nvSpPr>
        <p:spPr bwMode="auto">
          <a:xfrm>
            <a:off x="250825" y="927100"/>
            <a:ext cx="8778875" cy="1200329"/>
          </a:xfrm>
          <a:prstGeom prst="rect">
            <a:avLst/>
          </a:prstGeom>
          <a:noFill/>
          <a:ln w="9525">
            <a:noFill/>
            <a:miter lim="800000"/>
            <a:headEnd/>
            <a:tailEnd/>
          </a:ln>
          <a:effectLst/>
        </p:spPr>
        <p:txBody>
          <a:bodyPr>
            <a:spAutoFit/>
          </a:bodyPr>
          <a:lstStyle/>
          <a:p>
            <a:pPr eaLnBrk="0" hangingPunct="0"/>
            <a:r>
              <a:rPr lang="en-GB" sz="2400" dirty="0">
                <a:latin typeface="+mn-lt"/>
              </a:rPr>
              <a:t>If we are given the lengths of all three sides in a triangle, we can use the cosine rule to find the size of any one of the angles in the triangle. For example:</a:t>
            </a:r>
          </a:p>
        </p:txBody>
      </p:sp>
      <p:sp>
        <p:nvSpPr>
          <p:cNvPr id="1074180" name="Text Box 4"/>
          <p:cNvSpPr txBox="1">
            <a:spLocks noChangeArrowheads="1"/>
          </p:cNvSpPr>
          <p:nvPr/>
        </p:nvSpPr>
        <p:spPr bwMode="auto">
          <a:xfrm>
            <a:off x="2408238" y="2349500"/>
            <a:ext cx="4572085" cy="461665"/>
          </a:xfrm>
          <a:prstGeom prst="rect">
            <a:avLst/>
          </a:prstGeom>
          <a:solidFill>
            <a:srgbClr val="FFFFCC"/>
          </a:solidFill>
          <a:ln w="28575">
            <a:solidFill>
              <a:schemeClr val="tx1"/>
            </a:solidFill>
            <a:miter lim="800000"/>
            <a:headEnd/>
            <a:tailEnd/>
          </a:ln>
          <a:effectLst/>
        </p:spPr>
        <p:txBody>
          <a:bodyPr wrap="none">
            <a:spAutoFit/>
          </a:bodyPr>
          <a:lstStyle/>
          <a:p>
            <a:pPr eaLnBrk="0" hangingPunct="0"/>
            <a:r>
              <a:rPr lang="en-US" sz="2400" dirty="0">
                <a:latin typeface="+mn-lt"/>
              </a:rPr>
              <a:t>Find the size of the angle at </a:t>
            </a:r>
            <a:r>
              <a:rPr lang="en-US" sz="2400" i="1" dirty="0"/>
              <a:t>A</a:t>
            </a:r>
            <a:endParaRPr lang="en-GB" sz="2400" i="1" dirty="0"/>
          </a:p>
        </p:txBody>
      </p:sp>
      <p:grpSp>
        <p:nvGrpSpPr>
          <p:cNvPr id="2" name="Group 5"/>
          <p:cNvGrpSpPr>
            <a:grpSpLocks/>
          </p:cNvGrpSpPr>
          <p:nvPr/>
        </p:nvGrpSpPr>
        <p:grpSpPr bwMode="auto">
          <a:xfrm>
            <a:off x="395288" y="3098801"/>
            <a:ext cx="3308350" cy="3097213"/>
            <a:chOff x="249" y="1952"/>
            <a:chExt cx="2084" cy="1951"/>
          </a:xfrm>
        </p:grpSpPr>
        <p:sp>
          <p:nvSpPr>
            <p:cNvPr id="1074182" name="Text Box 6"/>
            <p:cNvSpPr txBox="1">
              <a:spLocks noChangeArrowheads="1"/>
            </p:cNvSpPr>
            <p:nvPr/>
          </p:nvSpPr>
          <p:spPr bwMode="auto">
            <a:xfrm>
              <a:off x="793" y="3612"/>
              <a:ext cx="542" cy="291"/>
            </a:xfrm>
            <a:prstGeom prst="rect">
              <a:avLst/>
            </a:prstGeom>
            <a:noFill/>
            <a:ln w="9525">
              <a:noFill/>
              <a:miter lim="800000"/>
              <a:headEnd/>
              <a:tailEnd/>
            </a:ln>
            <a:effectLst/>
          </p:spPr>
          <p:txBody>
            <a:bodyPr wrap="none">
              <a:spAutoFit/>
            </a:bodyPr>
            <a:lstStyle/>
            <a:p>
              <a:pPr eaLnBrk="0" hangingPunct="0"/>
              <a:r>
                <a:rPr lang="en-GB" sz="2400"/>
                <a:t>4 cm</a:t>
              </a:r>
            </a:p>
          </p:txBody>
        </p:sp>
        <p:sp>
          <p:nvSpPr>
            <p:cNvPr id="1074183" name="Freeform 7"/>
            <p:cNvSpPr>
              <a:spLocks/>
            </p:cNvSpPr>
            <p:nvPr/>
          </p:nvSpPr>
          <p:spPr bwMode="auto">
            <a:xfrm>
              <a:off x="521" y="2205"/>
              <a:ext cx="1406" cy="1406"/>
            </a:xfrm>
            <a:custGeom>
              <a:avLst/>
              <a:gdLst/>
              <a:ahLst/>
              <a:cxnLst>
                <a:cxn ang="0">
                  <a:pos x="0" y="1270"/>
                </a:cxn>
                <a:cxn ang="0">
                  <a:pos x="907" y="1270"/>
                </a:cxn>
                <a:cxn ang="0">
                  <a:pos x="1270" y="0"/>
                </a:cxn>
                <a:cxn ang="0">
                  <a:pos x="0" y="1270"/>
                </a:cxn>
              </a:cxnLst>
              <a:rect l="0" t="0" r="r" b="b"/>
              <a:pathLst>
                <a:path w="1270" h="1270">
                  <a:moveTo>
                    <a:pt x="0" y="1270"/>
                  </a:moveTo>
                  <a:lnTo>
                    <a:pt x="907" y="1270"/>
                  </a:lnTo>
                  <a:lnTo>
                    <a:pt x="1270" y="0"/>
                  </a:lnTo>
                  <a:lnTo>
                    <a:pt x="0" y="1270"/>
                  </a:lnTo>
                  <a:close/>
                </a:path>
              </a:pathLst>
            </a:custGeom>
            <a:gradFill rotWithShape="1">
              <a:gsLst>
                <a:gs pos="0">
                  <a:srgbClr val="FFFF99"/>
                </a:gs>
                <a:gs pos="100000">
                  <a:srgbClr val="FFFF99">
                    <a:gamma/>
                    <a:tint val="31765"/>
                    <a:invGamma/>
                  </a:srgbClr>
                </a:gs>
              </a:gsLst>
              <a:lin ang="18900000" scaled="1"/>
            </a:gradFill>
            <a:ln w="28575" cmpd="sng">
              <a:solidFill>
                <a:schemeClr val="tx1"/>
              </a:solidFill>
              <a:round/>
              <a:headEnd/>
              <a:tailEnd/>
            </a:ln>
            <a:effectLst/>
          </p:spPr>
          <p:txBody>
            <a:bodyPr/>
            <a:lstStyle/>
            <a:p>
              <a:endParaRPr lang="en-GB" sz="2400"/>
            </a:p>
          </p:txBody>
        </p:sp>
        <p:sp>
          <p:nvSpPr>
            <p:cNvPr id="1074184" name="Text Box 8"/>
            <p:cNvSpPr txBox="1">
              <a:spLocks noChangeArrowheads="1"/>
            </p:cNvSpPr>
            <p:nvPr/>
          </p:nvSpPr>
          <p:spPr bwMode="auto">
            <a:xfrm>
              <a:off x="612" y="2659"/>
              <a:ext cx="542" cy="291"/>
            </a:xfrm>
            <a:prstGeom prst="rect">
              <a:avLst/>
            </a:prstGeom>
            <a:noFill/>
            <a:ln w="9525">
              <a:noFill/>
              <a:miter lim="800000"/>
              <a:headEnd/>
              <a:tailEnd/>
            </a:ln>
            <a:effectLst/>
          </p:spPr>
          <p:txBody>
            <a:bodyPr wrap="none">
              <a:spAutoFit/>
            </a:bodyPr>
            <a:lstStyle/>
            <a:p>
              <a:pPr eaLnBrk="0" hangingPunct="0"/>
              <a:r>
                <a:rPr lang="en-GB" sz="2400"/>
                <a:t>8 cm</a:t>
              </a:r>
            </a:p>
          </p:txBody>
        </p:sp>
        <p:sp>
          <p:nvSpPr>
            <p:cNvPr id="1074185" name="Text Box 9"/>
            <p:cNvSpPr txBox="1">
              <a:spLocks noChangeArrowheads="1"/>
            </p:cNvSpPr>
            <p:nvPr/>
          </p:nvSpPr>
          <p:spPr bwMode="auto">
            <a:xfrm>
              <a:off x="1791" y="2886"/>
              <a:ext cx="542" cy="291"/>
            </a:xfrm>
            <a:prstGeom prst="rect">
              <a:avLst/>
            </a:prstGeom>
            <a:noFill/>
            <a:ln w="9525">
              <a:noFill/>
              <a:miter lim="800000"/>
              <a:headEnd/>
              <a:tailEnd/>
            </a:ln>
            <a:effectLst/>
          </p:spPr>
          <p:txBody>
            <a:bodyPr wrap="none">
              <a:spAutoFit/>
            </a:bodyPr>
            <a:lstStyle/>
            <a:p>
              <a:pPr eaLnBrk="0" hangingPunct="0"/>
              <a:r>
                <a:rPr lang="en-GB" sz="2400"/>
                <a:t>6 cm</a:t>
              </a:r>
            </a:p>
          </p:txBody>
        </p:sp>
        <p:sp>
          <p:nvSpPr>
            <p:cNvPr id="1074186" name="Text Box 10"/>
            <p:cNvSpPr txBox="1">
              <a:spLocks noChangeArrowheads="1"/>
            </p:cNvSpPr>
            <p:nvPr/>
          </p:nvSpPr>
          <p:spPr bwMode="auto">
            <a:xfrm>
              <a:off x="1565" y="3521"/>
              <a:ext cx="258" cy="291"/>
            </a:xfrm>
            <a:prstGeom prst="rect">
              <a:avLst/>
            </a:prstGeom>
            <a:noFill/>
            <a:ln w="9525">
              <a:noFill/>
              <a:miter lim="800000"/>
              <a:headEnd/>
              <a:tailEnd/>
            </a:ln>
            <a:effectLst/>
          </p:spPr>
          <p:txBody>
            <a:bodyPr wrap="none">
              <a:spAutoFit/>
            </a:bodyPr>
            <a:lstStyle/>
            <a:p>
              <a:pPr eaLnBrk="0" hangingPunct="0"/>
              <a:r>
                <a:rPr lang="en-GB" sz="2400"/>
                <a:t>A</a:t>
              </a:r>
            </a:p>
          </p:txBody>
        </p:sp>
        <p:sp>
          <p:nvSpPr>
            <p:cNvPr id="1074187" name="Text Box 11"/>
            <p:cNvSpPr txBox="1">
              <a:spLocks noChangeArrowheads="1"/>
            </p:cNvSpPr>
            <p:nvPr/>
          </p:nvSpPr>
          <p:spPr bwMode="auto">
            <a:xfrm>
              <a:off x="1873" y="1952"/>
              <a:ext cx="244" cy="288"/>
            </a:xfrm>
            <a:prstGeom prst="rect">
              <a:avLst/>
            </a:prstGeom>
            <a:noFill/>
            <a:ln w="9525">
              <a:noFill/>
              <a:miter lim="800000"/>
              <a:headEnd/>
              <a:tailEnd/>
            </a:ln>
            <a:effectLst/>
          </p:spPr>
          <p:txBody>
            <a:bodyPr wrap="none">
              <a:spAutoFit/>
            </a:bodyPr>
            <a:lstStyle/>
            <a:p>
              <a:pPr eaLnBrk="0" hangingPunct="0"/>
              <a:r>
                <a:rPr lang="en-GB" sz="2400"/>
                <a:t>B</a:t>
              </a:r>
            </a:p>
          </p:txBody>
        </p:sp>
        <p:sp>
          <p:nvSpPr>
            <p:cNvPr id="1074188" name="Text Box 12"/>
            <p:cNvSpPr txBox="1">
              <a:spLocks noChangeArrowheads="1"/>
            </p:cNvSpPr>
            <p:nvPr/>
          </p:nvSpPr>
          <p:spPr bwMode="auto">
            <a:xfrm>
              <a:off x="249" y="3521"/>
              <a:ext cx="233" cy="291"/>
            </a:xfrm>
            <a:prstGeom prst="rect">
              <a:avLst/>
            </a:prstGeom>
            <a:noFill/>
            <a:ln w="9525">
              <a:noFill/>
              <a:miter lim="800000"/>
              <a:headEnd/>
              <a:tailEnd/>
            </a:ln>
            <a:effectLst/>
          </p:spPr>
          <p:txBody>
            <a:bodyPr wrap="none">
              <a:spAutoFit/>
            </a:bodyPr>
            <a:lstStyle/>
            <a:p>
              <a:pPr eaLnBrk="0" hangingPunct="0"/>
              <a:r>
                <a:rPr lang="en-GB" sz="2400"/>
                <a:t>C</a:t>
              </a:r>
            </a:p>
          </p:txBody>
        </p:sp>
        <p:sp>
          <p:nvSpPr>
            <p:cNvPr id="1074189" name="PubPieSlice"/>
            <p:cNvSpPr>
              <a:spLocks noEditPoints="1" noChangeArrowheads="1"/>
            </p:cNvSpPr>
            <p:nvPr/>
          </p:nvSpPr>
          <p:spPr bwMode="auto">
            <a:xfrm>
              <a:off x="1382" y="3467"/>
              <a:ext cx="288" cy="288"/>
            </a:xfrm>
            <a:custGeom>
              <a:avLst/>
              <a:gdLst>
                <a:gd name="G0" fmla="+- 0 0 0"/>
                <a:gd name="G1" fmla="sin 10800 -4849776"/>
                <a:gd name="G2" fmla="cos 10800 -4849776"/>
                <a:gd name="G3" fmla="sin 10800 11771938"/>
                <a:gd name="G4" fmla="cos 10800 11771938"/>
                <a:gd name="G5" fmla="+- G1 10800 0"/>
                <a:gd name="G6" fmla="+- G2 10800 0"/>
                <a:gd name="G7" fmla="+- G3 10800 0"/>
                <a:gd name="G8" fmla="+- G4 10800 0"/>
                <a:gd name="G9" fmla="+- 10800 0 0"/>
                <a:gd name="T0" fmla="*/ 13776 w 21600"/>
                <a:gd name="T1" fmla="*/ 418 h 21600"/>
                <a:gd name="T2" fmla="*/ 10800 w 21600"/>
                <a:gd name="T3" fmla="*/ 10800 h 21600"/>
                <a:gd name="T4" fmla="*/ 0 w 21600"/>
                <a:gd name="T5" fmla="*/ 10870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13775" y="418"/>
                  </a:moveTo>
                  <a:cubicBezTo>
                    <a:pt x="12808" y="140"/>
                    <a:pt x="11806" y="0"/>
                    <a:pt x="10800" y="0"/>
                  </a:cubicBezTo>
                  <a:cubicBezTo>
                    <a:pt x="4835" y="0"/>
                    <a:pt x="0" y="4835"/>
                    <a:pt x="0" y="10800"/>
                  </a:cubicBezTo>
                  <a:cubicBezTo>
                    <a:pt x="-1" y="10823"/>
                    <a:pt x="0" y="10846"/>
                    <a:pt x="0" y="10869"/>
                  </a:cubicBezTo>
                  <a:lnTo>
                    <a:pt x="10800" y="10800"/>
                  </a:lnTo>
                  <a:close/>
                </a:path>
              </a:pathLst>
            </a:custGeom>
            <a:solidFill>
              <a:srgbClr val="FFFF66"/>
            </a:solidFill>
            <a:ln w="28575">
              <a:solidFill>
                <a:schemeClr val="tx1"/>
              </a:solidFill>
              <a:miter lim="800000"/>
              <a:headEnd/>
              <a:tailEnd/>
            </a:ln>
            <a:effectLst/>
          </p:spPr>
          <p:txBody>
            <a:bodyPr/>
            <a:lstStyle/>
            <a:p>
              <a:endParaRPr lang="en-GB" sz="2400"/>
            </a:p>
          </p:txBody>
        </p:sp>
      </p:grpSp>
      <p:grpSp>
        <p:nvGrpSpPr>
          <p:cNvPr id="3" name="Group 14"/>
          <p:cNvGrpSpPr>
            <a:grpSpLocks/>
          </p:cNvGrpSpPr>
          <p:nvPr/>
        </p:nvGrpSpPr>
        <p:grpSpPr bwMode="auto">
          <a:xfrm>
            <a:off x="4171950" y="3162300"/>
            <a:ext cx="3352800" cy="914400"/>
            <a:chOff x="3168" y="2256"/>
            <a:chExt cx="2112" cy="576"/>
          </a:xfrm>
        </p:grpSpPr>
        <p:sp>
          <p:nvSpPr>
            <p:cNvPr id="1074191" name="Rectangle 15"/>
            <p:cNvSpPr>
              <a:spLocks noChangeArrowheads="1"/>
            </p:cNvSpPr>
            <p:nvPr/>
          </p:nvSpPr>
          <p:spPr bwMode="auto">
            <a:xfrm>
              <a:off x="3168" y="2256"/>
              <a:ext cx="2112" cy="576"/>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sz="2400"/>
            </a:p>
          </p:txBody>
        </p:sp>
        <p:grpSp>
          <p:nvGrpSpPr>
            <p:cNvPr id="4" name="Group 16"/>
            <p:cNvGrpSpPr>
              <a:grpSpLocks/>
            </p:cNvGrpSpPr>
            <p:nvPr/>
          </p:nvGrpSpPr>
          <p:grpSpPr bwMode="auto">
            <a:xfrm>
              <a:off x="3254" y="2281"/>
              <a:ext cx="1940" cy="531"/>
              <a:chOff x="3216" y="2305"/>
              <a:chExt cx="1940" cy="531"/>
            </a:xfrm>
          </p:grpSpPr>
          <p:sp>
            <p:nvSpPr>
              <p:cNvPr id="1074193" name="Text Box 17"/>
              <p:cNvSpPr txBox="1">
                <a:spLocks noChangeArrowheads="1"/>
              </p:cNvSpPr>
              <p:nvPr/>
            </p:nvSpPr>
            <p:spPr bwMode="auto">
              <a:xfrm>
                <a:off x="3216" y="2401"/>
                <a:ext cx="750" cy="288"/>
              </a:xfrm>
              <a:prstGeom prst="rect">
                <a:avLst/>
              </a:prstGeom>
              <a:noFill/>
              <a:ln w="9525">
                <a:noFill/>
                <a:miter lim="800000"/>
                <a:headEnd/>
                <a:tailEnd/>
              </a:ln>
              <a:effectLst/>
            </p:spPr>
            <p:txBody>
              <a:bodyPr wrap="none">
                <a:spAutoFit/>
              </a:bodyPr>
              <a:lstStyle/>
              <a:p>
                <a:pPr eaLnBrk="0" hangingPunct="0"/>
                <a:r>
                  <a:rPr lang="en-GB" sz="2400"/>
                  <a:t>cos </a:t>
                </a:r>
                <a:r>
                  <a:rPr lang="en-GB" sz="2400" i="1">
                    <a:latin typeface="Times New Roman" pitchFamily="18" charset="0"/>
                  </a:rPr>
                  <a:t>A</a:t>
                </a:r>
                <a:r>
                  <a:rPr lang="en-GB" sz="2400"/>
                  <a:t> =</a:t>
                </a:r>
              </a:p>
            </p:txBody>
          </p:sp>
          <p:grpSp>
            <p:nvGrpSpPr>
              <p:cNvPr id="5" name="Group 18"/>
              <p:cNvGrpSpPr>
                <a:grpSpLocks/>
              </p:cNvGrpSpPr>
              <p:nvPr/>
            </p:nvGrpSpPr>
            <p:grpSpPr bwMode="auto">
              <a:xfrm>
                <a:off x="3998" y="2305"/>
                <a:ext cx="1158" cy="531"/>
                <a:chOff x="3998" y="2305"/>
                <a:chExt cx="1158" cy="531"/>
              </a:xfrm>
            </p:grpSpPr>
            <p:sp>
              <p:nvSpPr>
                <p:cNvPr id="1074195" name="Text Box 19"/>
                <p:cNvSpPr txBox="1">
                  <a:spLocks noChangeArrowheads="1"/>
                </p:cNvSpPr>
                <p:nvPr/>
              </p:nvSpPr>
              <p:spPr bwMode="auto">
                <a:xfrm>
                  <a:off x="4058" y="2305"/>
                  <a:ext cx="1037" cy="288"/>
                </a:xfrm>
                <a:prstGeom prst="rect">
                  <a:avLst/>
                </a:prstGeom>
                <a:noFill/>
                <a:ln w="9525">
                  <a:noFill/>
                  <a:miter lim="800000"/>
                  <a:headEnd/>
                  <a:tailEnd/>
                </a:ln>
                <a:effectLst/>
              </p:spPr>
              <p:txBody>
                <a:bodyPr wrap="none">
                  <a:spAutoFit/>
                </a:bodyPr>
                <a:lstStyle/>
                <a:p>
                  <a:pPr eaLnBrk="0" hangingPunct="0"/>
                  <a:r>
                    <a:rPr lang="en-GB" sz="2400" i="1">
                      <a:latin typeface="Times New Roman" pitchFamily="18" charset="0"/>
                    </a:rPr>
                    <a:t>b</a:t>
                  </a:r>
                  <a:r>
                    <a:rPr lang="en-GB" sz="2400" baseline="30000"/>
                    <a:t>2</a:t>
                  </a:r>
                  <a:r>
                    <a:rPr lang="en-GB" sz="2400"/>
                    <a:t> + </a:t>
                  </a:r>
                  <a:r>
                    <a:rPr lang="en-GB" sz="2400" i="1">
                      <a:latin typeface="Times New Roman" pitchFamily="18" charset="0"/>
                    </a:rPr>
                    <a:t>c</a:t>
                  </a:r>
                  <a:r>
                    <a:rPr lang="en-GB" sz="2400" baseline="30000"/>
                    <a:t>2</a:t>
                  </a:r>
                  <a:r>
                    <a:rPr lang="en-GB" sz="2400"/>
                    <a:t> – </a:t>
                  </a:r>
                  <a:r>
                    <a:rPr lang="en-GB" sz="2400" i="1">
                      <a:latin typeface="Times New Roman" pitchFamily="18" charset="0"/>
                    </a:rPr>
                    <a:t>a</a:t>
                  </a:r>
                  <a:r>
                    <a:rPr lang="en-GB" sz="2400" baseline="30000"/>
                    <a:t>2</a:t>
                  </a:r>
                </a:p>
              </p:txBody>
            </p:sp>
            <p:sp>
              <p:nvSpPr>
                <p:cNvPr id="1074196" name="Line 20"/>
                <p:cNvSpPr>
                  <a:spLocks noChangeShapeType="1"/>
                </p:cNvSpPr>
                <p:nvPr/>
              </p:nvSpPr>
              <p:spPr bwMode="auto">
                <a:xfrm>
                  <a:off x="3998" y="2569"/>
                  <a:ext cx="1158" cy="0"/>
                </a:xfrm>
                <a:prstGeom prst="line">
                  <a:avLst/>
                </a:prstGeom>
                <a:noFill/>
                <a:ln w="28575">
                  <a:solidFill>
                    <a:schemeClr val="tx1"/>
                  </a:solidFill>
                  <a:round/>
                  <a:headEnd/>
                  <a:tailEnd/>
                </a:ln>
                <a:effectLst/>
              </p:spPr>
              <p:txBody>
                <a:bodyPr/>
                <a:lstStyle/>
                <a:p>
                  <a:endParaRPr lang="en-GB" sz="2400"/>
                </a:p>
              </p:txBody>
            </p:sp>
            <p:sp>
              <p:nvSpPr>
                <p:cNvPr id="1074197" name="Text Box 21"/>
                <p:cNvSpPr txBox="1">
                  <a:spLocks noChangeArrowheads="1"/>
                </p:cNvSpPr>
                <p:nvPr/>
              </p:nvSpPr>
              <p:spPr bwMode="auto">
                <a:xfrm>
                  <a:off x="4374" y="2545"/>
                  <a:ext cx="417" cy="291"/>
                </a:xfrm>
                <a:prstGeom prst="rect">
                  <a:avLst/>
                </a:prstGeom>
                <a:noFill/>
                <a:ln w="9525">
                  <a:noFill/>
                  <a:miter lim="800000"/>
                  <a:headEnd/>
                  <a:tailEnd/>
                </a:ln>
                <a:effectLst/>
              </p:spPr>
              <p:txBody>
                <a:bodyPr wrap="none">
                  <a:spAutoFit/>
                </a:bodyPr>
                <a:lstStyle/>
                <a:p>
                  <a:pPr eaLnBrk="0" hangingPunct="0"/>
                  <a:r>
                    <a:rPr lang="en-GB" sz="2400"/>
                    <a:t>2</a:t>
                  </a:r>
                  <a:r>
                    <a:rPr lang="en-GB" sz="2400" i="1">
                      <a:latin typeface="Times New Roman" pitchFamily="18" charset="0"/>
                    </a:rPr>
                    <a:t>bc</a:t>
                  </a:r>
                </a:p>
              </p:txBody>
            </p:sp>
          </p:grpSp>
        </p:grpSp>
      </p:grpSp>
      <p:grpSp>
        <p:nvGrpSpPr>
          <p:cNvPr id="6" name="Group 22"/>
          <p:cNvGrpSpPr>
            <a:grpSpLocks/>
          </p:cNvGrpSpPr>
          <p:nvPr/>
        </p:nvGrpSpPr>
        <p:grpSpPr bwMode="auto">
          <a:xfrm>
            <a:off x="4294188" y="4281491"/>
            <a:ext cx="3079750" cy="842963"/>
            <a:chOff x="3258" y="2697"/>
            <a:chExt cx="1940" cy="531"/>
          </a:xfrm>
        </p:grpSpPr>
        <p:sp>
          <p:nvSpPr>
            <p:cNvPr id="1074199" name="Text Box 23"/>
            <p:cNvSpPr txBox="1">
              <a:spLocks noChangeArrowheads="1"/>
            </p:cNvSpPr>
            <p:nvPr/>
          </p:nvSpPr>
          <p:spPr bwMode="auto">
            <a:xfrm>
              <a:off x="3258" y="2794"/>
              <a:ext cx="750" cy="288"/>
            </a:xfrm>
            <a:prstGeom prst="rect">
              <a:avLst/>
            </a:prstGeom>
            <a:noFill/>
            <a:ln w="9525">
              <a:noFill/>
              <a:miter lim="800000"/>
              <a:headEnd/>
              <a:tailEnd/>
            </a:ln>
            <a:effectLst/>
          </p:spPr>
          <p:txBody>
            <a:bodyPr wrap="none">
              <a:spAutoFit/>
            </a:bodyPr>
            <a:lstStyle/>
            <a:p>
              <a:pPr eaLnBrk="0" hangingPunct="0"/>
              <a:r>
                <a:rPr lang="en-GB" sz="2400"/>
                <a:t>cos </a:t>
              </a:r>
              <a:r>
                <a:rPr lang="en-GB" sz="2400" i="1">
                  <a:latin typeface="Times New Roman" pitchFamily="18" charset="0"/>
                </a:rPr>
                <a:t>A</a:t>
              </a:r>
              <a:r>
                <a:rPr lang="en-GB" sz="2400"/>
                <a:t> =</a:t>
              </a:r>
            </a:p>
          </p:txBody>
        </p:sp>
        <p:sp>
          <p:nvSpPr>
            <p:cNvPr id="1074200" name="Text Box 24"/>
            <p:cNvSpPr txBox="1">
              <a:spLocks noChangeArrowheads="1"/>
            </p:cNvSpPr>
            <p:nvPr/>
          </p:nvSpPr>
          <p:spPr bwMode="auto">
            <a:xfrm>
              <a:off x="4079" y="2697"/>
              <a:ext cx="1116" cy="291"/>
            </a:xfrm>
            <a:prstGeom prst="rect">
              <a:avLst/>
            </a:prstGeom>
            <a:noFill/>
            <a:ln w="9525">
              <a:noFill/>
              <a:miter lim="800000"/>
              <a:headEnd/>
              <a:tailEnd/>
            </a:ln>
            <a:effectLst/>
          </p:spPr>
          <p:txBody>
            <a:bodyPr wrap="none">
              <a:spAutoFit/>
            </a:bodyPr>
            <a:lstStyle/>
            <a:p>
              <a:pPr eaLnBrk="0" hangingPunct="0"/>
              <a:r>
                <a:rPr lang="en-GB" sz="2400"/>
                <a:t>4</a:t>
              </a:r>
              <a:r>
                <a:rPr lang="en-GB" sz="2400" baseline="30000"/>
                <a:t>2</a:t>
              </a:r>
              <a:r>
                <a:rPr lang="en-GB" sz="2400"/>
                <a:t> + 6</a:t>
              </a:r>
              <a:r>
                <a:rPr lang="en-GB" sz="2400" baseline="30000"/>
                <a:t>2</a:t>
              </a:r>
              <a:r>
                <a:rPr lang="en-GB" sz="2400"/>
                <a:t> – 8</a:t>
              </a:r>
              <a:r>
                <a:rPr lang="en-GB" sz="2400" baseline="30000"/>
                <a:t>2</a:t>
              </a:r>
            </a:p>
          </p:txBody>
        </p:sp>
        <p:sp>
          <p:nvSpPr>
            <p:cNvPr id="1074201" name="Line 25"/>
            <p:cNvSpPr>
              <a:spLocks noChangeShapeType="1"/>
            </p:cNvSpPr>
            <p:nvPr/>
          </p:nvSpPr>
          <p:spPr bwMode="auto">
            <a:xfrm>
              <a:off x="4040" y="2962"/>
              <a:ext cx="1158" cy="0"/>
            </a:xfrm>
            <a:prstGeom prst="line">
              <a:avLst/>
            </a:prstGeom>
            <a:noFill/>
            <a:ln w="28575">
              <a:solidFill>
                <a:schemeClr val="tx1"/>
              </a:solidFill>
              <a:round/>
              <a:headEnd/>
              <a:tailEnd/>
            </a:ln>
            <a:effectLst/>
          </p:spPr>
          <p:txBody>
            <a:bodyPr/>
            <a:lstStyle/>
            <a:p>
              <a:endParaRPr lang="en-GB" sz="2400"/>
            </a:p>
          </p:txBody>
        </p:sp>
        <p:sp>
          <p:nvSpPr>
            <p:cNvPr id="1074202" name="Text Box 26"/>
            <p:cNvSpPr txBox="1">
              <a:spLocks noChangeArrowheads="1"/>
            </p:cNvSpPr>
            <p:nvPr/>
          </p:nvSpPr>
          <p:spPr bwMode="auto">
            <a:xfrm>
              <a:off x="4183" y="2937"/>
              <a:ext cx="927" cy="291"/>
            </a:xfrm>
            <a:prstGeom prst="rect">
              <a:avLst/>
            </a:prstGeom>
            <a:noFill/>
            <a:ln w="9525">
              <a:noFill/>
              <a:miter lim="800000"/>
              <a:headEnd/>
              <a:tailEnd/>
            </a:ln>
            <a:effectLst/>
          </p:spPr>
          <p:txBody>
            <a:bodyPr wrap="none">
              <a:spAutoFit/>
            </a:bodyPr>
            <a:lstStyle/>
            <a:p>
              <a:pPr eaLnBrk="0" hangingPunct="0"/>
              <a:r>
                <a:rPr lang="en-GB" sz="2400"/>
                <a:t>2 </a:t>
              </a:r>
              <a:r>
                <a:rPr lang="en-US" sz="2400">
                  <a:cs typeface="Arial" pitchFamily="34" charset="0"/>
                </a:rPr>
                <a:t>× </a:t>
              </a:r>
              <a:r>
                <a:rPr lang="en-GB" sz="2400"/>
                <a:t>4 </a:t>
              </a:r>
              <a:r>
                <a:rPr lang="en-US" sz="2400">
                  <a:cs typeface="Arial" pitchFamily="34" charset="0"/>
                </a:rPr>
                <a:t>× 6</a:t>
              </a:r>
            </a:p>
          </p:txBody>
        </p:sp>
      </p:grpSp>
      <p:sp>
        <p:nvSpPr>
          <p:cNvPr id="1074203" name="Text Box 27"/>
          <p:cNvSpPr txBox="1">
            <a:spLocks noChangeArrowheads="1"/>
          </p:cNvSpPr>
          <p:nvPr/>
        </p:nvSpPr>
        <p:spPr bwMode="auto">
          <a:xfrm>
            <a:off x="4300538" y="5132388"/>
            <a:ext cx="2038350" cy="457200"/>
          </a:xfrm>
          <a:prstGeom prst="rect">
            <a:avLst/>
          </a:prstGeom>
          <a:noFill/>
          <a:ln w="9525">
            <a:noFill/>
            <a:miter lim="800000"/>
            <a:headEnd/>
            <a:tailEnd/>
          </a:ln>
          <a:effectLst/>
        </p:spPr>
        <p:txBody>
          <a:bodyPr wrap="none">
            <a:spAutoFit/>
          </a:bodyPr>
          <a:lstStyle/>
          <a:p>
            <a:pPr eaLnBrk="0" hangingPunct="0"/>
            <a:r>
              <a:rPr lang="en-GB" sz="2400"/>
              <a:t>cos </a:t>
            </a:r>
            <a:r>
              <a:rPr lang="en-GB" sz="2400" i="1">
                <a:latin typeface="Times New Roman" pitchFamily="18" charset="0"/>
              </a:rPr>
              <a:t>A</a:t>
            </a:r>
            <a:r>
              <a:rPr lang="en-GB" sz="2400"/>
              <a:t> = </a:t>
            </a:r>
            <a:r>
              <a:rPr lang="en-GB" sz="2400">
                <a:cs typeface="Arial" pitchFamily="34" charset="0"/>
              </a:rPr>
              <a:t>–0.25</a:t>
            </a:r>
          </a:p>
        </p:txBody>
      </p:sp>
      <p:sp>
        <p:nvSpPr>
          <p:cNvPr id="1074204" name="Text Box 28"/>
          <p:cNvSpPr txBox="1">
            <a:spLocks noChangeArrowheads="1"/>
          </p:cNvSpPr>
          <p:nvPr/>
        </p:nvSpPr>
        <p:spPr bwMode="auto">
          <a:xfrm>
            <a:off x="4843463" y="5600700"/>
            <a:ext cx="2263775" cy="457200"/>
          </a:xfrm>
          <a:prstGeom prst="rect">
            <a:avLst/>
          </a:prstGeom>
          <a:noFill/>
          <a:ln w="9525">
            <a:noFill/>
            <a:miter lim="800000"/>
            <a:headEnd/>
            <a:tailEnd/>
          </a:ln>
          <a:effectLst/>
        </p:spPr>
        <p:txBody>
          <a:bodyPr wrap="none">
            <a:spAutoFit/>
          </a:bodyPr>
          <a:lstStyle/>
          <a:p>
            <a:pPr eaLnBrk="0" hangingPunct="0"/>
            <a:r>
              <a:rPr lang="en-GB" sz="2400" i="1">
                <a:latin typeface="Times New Roman" pitchFamily="18" charset="0"/>
              </a:rPr>
              <a:t>A</a:t>
            </a:r>
            <a:r>
              <a:rPr lang="en-GB" sz="2400"/>
              <a:t> = cos</a:t>
            </a:r>
            <a:r>
              <a:rPr lang="en-GB" sz="2400" baseline="30000">
                <a:cs typeface="Arial" pitchFamily="34" charset="0"/>
              </a:rPr>
              <a:t>–1</a:t>
            </a:r>
            <a:r>
              <a:rPr lang="en-GB" sz="2400">
                <a:cs typeface="Arial" pitchFamily="34" charset="0"/>
              </a:rPr>
              <a:t> –0.25</a:t>
            </a:r>
          </a:p>
        </p:txBody>
      </p:sp>
      <p:sp>
        <p:nvSpPr>
          <p:cNvPr id="1074205" name="Text Box 29"/>
          <p:cNvSpPr txBox="1">
            <a:spLocks noChangeArrowheads="1"/>
          </p:cNvSpPr>
          <p:nvPr/>
        </p:nvSpPr>
        <p:spPr bwMode="auto">
          <a:xfrm>
            <a:off x="4843463" y="6069013"/>
            <a:ext cx="2800767" cy="461665"/>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A</a:t>
            </a:r>
            <a:r>
              <a:rPr lang="en-GB" sz="2400" dirty="0"/>
              <a:t> = </a:t>
            </a:r>
            <a:r>
              <a:rPr lang="en-GB" sz="2400" dirty="0">
                <a:solidFill>
                  <a:srgbClr val="FF6600"/>
                </a:solidFill>
                <a:cs typeface="Arial" pitchFamily="34" charset="0"/>
              </a:rPr>
              <a:t>104</a:t>
            </a:r>
            <a:r>
              <a:rPr lang="en-US" sz="2400" dirty="0">
                <a:solidFill>
                  <a:srgbClr val="FF6600"/>
                </a:solidFill>
                <a:cs typeface="Arial" pitchFamily="34" charset="0"/>
              </a:rPr>
              <a:t>°</a:t>
            </a:r>
            <a:r>
              <a:rPr lang="en-US" sz="2400" dirty="0">
                <a:cs typeface="Arial" pitchFamily="34" charset="0"/>
              </a:rPr>
              <a:t> (to 3 </a:t>
            </a:r>
            <a:r>
              <a:rPr lang="en-US" sz="2400" dirty="0" err="1">
                <a:cs typeface="Arial" pitchFamily="34" charset="0"/>
              </a:rPr>
              <a:t>s.f</a:t>
            </a:r>
            <a:r>
              <a:rPr lang="en-US" sz="2400" dirty="0">
                <a:cs typeface="Arial" pitchFamily="34" charset="0"/>
              </a:rPr>
              <a:t>.)</a:t>
            </a:r>
          </a:p>
        </p:txBody>
      </p:sp>
      <p:sp>
        <p:nvSpPr>
          <p:cNvPr id="1074206" name="Line 30"/>
          <p:cNvSpPr>
            <a:spLocks noChangeShapeType="1"/>
          </p:cNvSpPr>
          <p:nvPr/>
        </p:nvSpPr>
        <p:spPr bwMode="auto">
          <a:xfrm flipH="1">
            <a:off x="6372225" y="5300663"/>
            <a:ext cx="723900" cy="73025"/>
          </a:xfrm>
          <a:prstGeom prst="line">
            <a:avLst/>
          </a:prstGeom>
          <a:noFill/>
          <a:ln w="28575">
            <a:solidFill>
              <a:srgbClr val="FF6600"/>
            </a:solidFill>
            <a:round/>
            <a:headEnd/>
            <a:tailEnd type="triangle" w="med" len="med"/>
          </a:ln>
          <a:effectLst/>
        </p:spPr>
        <p:txBody>
          <a:bodyPr/>
          <a:lstStyle/>
          <a:p>
            <a:endParaRPr lang="en-GB" sz="2400"/>
          </a:p>
        </p:txBody>
      </p:sp>
      <p:sp>
        <p:nvSpPr>
          <p:cNvPr id="1074207" name="Text Box 31"/>
          <p:cNvSpPr txBox="1">
            <a:spLocks noChangeArrowheads="1"/>
          </p:cNvSpPr>
          <p:nvPr/>
        </p:nvSpPr>
        <p:spPr bwMode="auto">
          <a:xfrm>
            <a:off x="7056438" y="5033963"/>
            <a:ext cx="2087562" cy="1015663"/>
          </a:xfrm>
          <a:prstGeom prst="rect">
            <a:avLst/>
          </a:prstGeom>
          <a:noFill/>
          <a:ln w="9525">
            <a:noFill/>
            <a:miter lim="800000"/>
            <a:headEnd/>
            <a:tailEnd/>
          </a:ln>
          <a:effectLst/>
        </p:spPr>
        <p:txBody>
          <a:bodyPr>
            <a:spAutoFit/>
          </a:bodyPr>
          <a:lstStyle/>
          <a:p>
            <a:pPr eaLnBrk="0" hangingPunct="0"/>
            <a:r>
              <a:rPr lang="en-GB" sz="2000" dirty="0">
                <a:solidFill>
                  <a:srgbClr val="FF6600"/>
                </a:solidFill>
                <a:latin typeface="+mn-lt"/>
              </a:rPr>
              <a:t>This is negative so A must be obtuse.</a:t>
            </a:r>
          </a:p>
        </p:txBody>
      </p:sp>
      <p:sp>
        <p:nvSpPr>
          <p:cNvPr id="32" name="Rectangle 31">
            <a:hlinkClick r:id="rId3"/>
            <a:extLst>
              <a:ext uri="{FF2B5EF4-FFF2-40B4-BE49-F238E27FC236}">
                <a16:creationId xmlns:a16="http://schemas.microsoft.com/office/drawing/2014/main" id="{E0203E15-1873-477F-8F38-351C37CC32E8}"/>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hlinkClick r:id="rId3"/>
            <a:extLst>
              <a:ext uri="{FF2B5EF4-FFF2-40B4-BE49-F238E27FC236}">
                <a16:creationId xmlns:a16="http://schemas.microsoft.com/office/drawing/2014/main" id="{D1085BD2-D51B-451D-9AC6-4AD5EA59C330}"/>
              </a:ext>
            </a:extLst>
          </p:cNvPr>
          <p:cNvSpPr/>
          <p:nvPr/>
        </p:nvSpPr>
        <p:spPr>
          <a:xfrm>
            <a:off x="4953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74180"/>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2"/>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074203"/>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074207"/>
                                        </p:tgtEl>
                                        <p:attrNameLst>
                                          <p:attrName>style.visibility</p:attrName>
                                        </p:attrNameLst>
                                      </p:cBhvr>
                                      <p:to>
                                        <p:strVal val="visible"/>
                                      </p:to>
                                    </p:set>
                                  </p:childTnLst>
                                </p:cTn>
                              </p:par>
                            </p:childTnLst>
                          </p:cTn>
                        </p:par>
                        <p:par>
                          <p:cTn id="26" fill="hold">
                            <p:stCondLst>
                              <p:cond delay="0"/>
                            </p:stCondLst>
                            <p:childTnLst>
                              <p:par>
                                <p:cTn id="27" presetID="22" presetClass="entr" presetSubtype="2" fill="hold" grpId="0" nodeType="afterEffect">
                                  <p:stCondLst>
                                    <p:cond delay="0"/>
                                  </p:stCondLst>
                                  <p:childTnLst>
                                    <p:set>
                                      <p:cBhvr>
                                        <p:cTn id="28" dur="1" fill="hold">
                                          <p:stCondLst>
                                            <p:cond delay="0"/>
                                          </p:stCondLst>
                                        </p:cTn>
                                        <p:tgtEl>
                                          <p:spTgt spid="1074206"/>
                                        </p:tgtEl>
                                        <p:attrNameLst>
                                          <p:attrName>style.visibility</p:attrName>
                                        </p:attrNameLst>
                                      </p:cBhvr>
                                      <p:to>
                                        <p:strVal val="visible"/>
                                      </p:to>
                                    </p:set>
                                    <p:animEffect transition="in" filter="wipe(right)">
                                      <p:cBhvr>
                                        <p:cTn id="29" dur="500"/>
                                        <p:tgtEl>
                                          <p:spTgt spid="1074206"/>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074204"/>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0742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4180" grpId="0" animBg="1"/>
      <p:bldP spid="1074203" grpId="0"/>
      <p:bldP spid="1074204" grpId="0"/>
      <p:bldP spid="1074205" grpId="0"/>
      <p:bldP spid="1074206" grpId="0" animBg="1"/>
      <p:bldP spid="107420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hlinkClick r:id="rId2"/>
            <a:extLst>
              <a:ext uri="{FF2B5EF4-FFF2-40B4-BE49-F238E27FC236}">
                <a16:creationId xmlns:a16="http://schemas.microsoft.com/office/drawing/2014/main" id="{C7420687-DAB2-4E4E-B20B-C11AD34E2172}"/>
              </a:ext>
            </a:extLst>
          </p:cNvPr>
          <p:cNvSpPr/>
          <p:nvPr/>
        </p:nvSpPr>
        <p:spPr>
          <a:xfrm>
            <a:off x="8061960" y="613117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hlinkClick r:id="rId2"/>
            <a:extLst>
              <a:ext uri="{FF2B5EF4-FFF2-40B4-BE49-F238E27FC236}">
                <a16:creationId xmlns:a16="http://schemas.microsoft.com/office/drawing/2014/main" id="{527DBF31-B433-44DE-AD4E-E6DF7AACC59F}"/>
              </a:ext>
            </a:extLst>
          </p:cNvPr>
          <p:cNvSpPr/>
          <p:nvPr/>
        </p:nvSpPr>
        <p:spPr>
          <a:xfrm>
            <a:off x="828236"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2">
            <a:extLst>
              <a:ext uri="{FF2B5EF4-FFF2-40B4-BE49-F238E27FC236}">
                <a16:creationId xmlns:a16="http://schemas.microsoft.com/office/drawing/2014/main" id="{8827E751-9F63-4410-A3C0-FA5A15A5657E}"/>
              </a:ext>
            </a:extLst>
          </p:cNvPr>
          <p:cNvSpPr txBox="1">
            <a:spLocks noChangeArrowheads="1"/>
          </p:cNvSpPr>
          <p:nvPr/>
        </p:nvSpPr>
        <p:spPr>
          <a:xfrm>
            <a:off x="250825" y="210922"/>
            <a:ext cx="8229600" cy="576064"/>
          </a:xfrm>
          <a:prstGeom prst="rect">
            <a:avLst/>
          </a:prstGeom>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sz="3200"/>
              <a:t>Using the cosine rule to find </a:t>
            </a:r>
            <a:r>
              <a:rPr lang="en-US" sz="3200"/>
              <a:t>angles</a:t>
            </a:r>
            <a:endParaRPr lang="en-GB" sz="3200" dirty="0"/>
          </a:p>
        </p:txBody>
      </p:sp>
      <p:sp>
        <p:nvSpPr>
          <p:cNvPr id="7" name="Text Box 3">
            <a:extLst>
              <a:ext uri="{FF2B5EF4-FFF2-40B4-BE49-F238E27FC236}">
                <a16:creationId xmlns:a16="http://schemas.microsoft.com/office/drawing/2014/main" id="{CA024E74-A418-449F-96B6-012E81866FC9}"/>
              </a:ext>
            </a:extLst>
          </p:cNvPr>
          <p:cNvSpPr txBox="1">
            <a:spLocks noChangeArrowheads="1"/>
          </p:cNvSpPr>
          <p:nvPr/>
        </p:nvSpPr>
        <p:spPr bwMode="auto">
          <a:xfrm>
            <a:off x="250825" y="927100"/>
            <a:ext cx="8778875" cy="1200329"/>
          </a:xfrm>
          <a:prstGeom prst="rect">
            <a:avLst/>
          </a:prstGeom>
          <a:noFill/>
          <a:ln w="9525">
            <a:noFill/>
            <a:miter lim="800000"/>
            <a:headEnd/>
            <a:tailEnd/>
          </a:ln>
          <a:effectLst/>
        </p:spPr>
        <p:txBody>
          <a:bodyPr>
            <a:spAutoFit/>
          </a:bodyPr>
          <a:lstStyle/>
          <a:p>
            <a:pPr eaLnBrk="0" hangingPunct="0"/>
            <a:r>
              <a:rPr lang="en-GB" sz="2400" dirty="0">
                <a:latin typeface="+mn-lt"/>
              </a:rPr>
              <a:t>If we are given the lengths of all three sides in a triangle, we can use the cosine rule to find the size of any one of the angles in the triangle. For example:</a:t>
            </a:r>
          </a:p>
        </p:txBody>
      </p:sp>
      <mc:AlternateContent xmlns:mc="http://schemas.openxmlformats.org/markup-compatibility/2006" xmlns:a14="http://schemas.microsoft.com/office/drawing/2010/main">
        <mc:Choice Requires="a14">
          <p:sp>
            <p:nvSpPr>
              <p:cNvPr id="8" name="Text Box 4">
                <a:extLst>
                  <a:ext uri="{FF2B5EF4-FFF2-40B4-BE49-F238E27FC236}">
                    <a16:creationId xmlns:a16="http://schemas.microsoft.com/office/drawing/2014/main" id="{894AE123-499C-4C18-A749-786F630E310C}"/>
                  </a:ext>
                </a:extLst>
              </p:cNvPr>
              <p:cNvSpPr txBox="1">
                <a:spLocks noChangeArrowheads="1"/>
              </p:cNvSpPr>
              <p:nvPr/>
            </p:nvSpPr>
            <p:spPr bwMode="auto">
              <a:xfrm>
                <a:off x="2375553" y="2240905"/>
                <a:ext cx="4600105" cy="474169"/>
              </a:xfrm>
              <a:prstGeom prst="rect">
                <a:avLst/>
              </a:prstGeom>
              <a:solidFill>
                <a:srgbClr val="FFFFCC"/>
              </a:solidFill>
              <a:ln w="28575">
                <a:solidFill>
                  <a:schemeClr val="tx1"/>
                </a:solidFill>
                <a:miter lim="800000"/>
                <a:headEnd/>
                <a:tailEnd/>
              </a:ln>
              <a:effectLst/>
            </p:spPr>
            <p:txBody>
              <a:bodyPr wrap="none">
                <a:spAutoFit/>
              </a:bodyPr>
              <a:lstStyle/>
              <a:p>
                <a:pPr eaLnBrk="0" hangingPunct="0"/>
                <a:r>
                  <a:rPr lang="en-US" sz="2400" dirty="0">
                    <a:latin typeface="+mn-lt"/>
                  </a:rPr>
                  <a:t>Find the measure of angle </a:t>
                </a:r>
                <a14:m>
                  <m:oMath xmlns:m="http://schemas.openxmlformats.org/officeDocument/2006/math">
                    <m:r>
                      <a:rPr lang="en-US" sz="2400" b="0" i="1" dirty="0" smtClean="0">
                        <a:latin typeface="Cambria Math" panose="02040503050406030204" pitchFamily="18" charset="0"/>
                      </a:rPr>
                      <m:t>𝐴</m:t>
                    </m:r>
                    <m:acc>
                      <m:accPr>
                        <m:chr m:val="̂"/>
                        <m:ctrlPr>
                          <a:rPr lang="en-US" sz="2400" i="1" dirty="0" smtClean="0">
                            <a:latin typeface="Cambria Math" panose="02040503050406030204" pitchFamily="18" charset="0"/>
                          </a:rPr>
                        </m:ctrlPr>
                      </m:accPr>
                      <m:e>
                        <m:r>
                          <a:rPr lang="en-US" sz="2400" b="0" i="1" dirty="0" smtClean="0">
                            <a:latin typeface="Cambria Math" panose="02040503050406030204" pitchFamily="18" charset="0"/>
                          </a:rPr>
                          <m:t>𝐶</m:t>
                        </m:r>
                      </m:e>
                    </m:acc>
                    <m:r>
                      <a:rPr lang="en-US" sz="2400" b="0" i="1" dirty="0" smtClean="0">
                        <a:latin typeface="Cambria Math" panose="02040503050406030204" pitchFamily="18" charset="0"/>
                      </a:rPr>
                      <m:t>𝐵</m:t>
                    </m:r>
                  </m:oMath>
                </a14:m>
                <a:endParaRPr lang="en-GB" sz="2400" i="1" dirty="0"/>
              </a:p>
            </p:txBody>
          </p:sp>
        </mc:Choice>
        <mc:Fallback xmlns="">
          <p:sp>
            <p:nvSpPr>
              <p:cNvPr id="8" name="Text Box 4">
                <a:extLst>
                  <a:ext uri="{FF2B5EF4-FFF2-40B4-BE49-F238E27FC236}">
                    <a16:creationId xmlns:a16="http://schemas.microsoft.com/office/drawing/2014/main" id="{894AE123-499C-4C18-A749-786F630E310C}"/>
                  </a:ext>
                </a:extLst>
              </p:cNvPr>
              <p:cNvSpPr txBox="1">
                <a:spLocks noRot="1" noChangeAspect="1" noMove="1" noResize="1" noEditPoints="1" noAdjustHandles="1" noChangeArrowheads="1" noChangeShapeType="1" noTextEdit="1"/>
              </p:cNvSpPr>
              <p:nvPr/>
            </p:nvSpPr>
            <p:spPr bwMode="auto">
              <a:xfrm>
                <a:off x="2375553" y="2240905"/>
                <a:ext cx="4600105" cy="474169"/>
              </a:xfrm>
              <a:prstGeom prst="rect">
                <a:avLst/>
              </a:prstGeom>
              <a:blipFill>
                <a:blip r:embed="rId3"/>
                <a:stretch>
                  <a:fillRect l="-1845" t="-6098" b="-25610"/>
                </a:stretch>
              </a:blipFill>
              <a:ln w="28575">
                <a:solidFill>
                  <a:schemeClr val="tx1"/>
                </a:solidFill>
                <a:miter lim="800000"/>
                <a:headEnd/>
                <a:tailEnd/>
              </a:ln>
              <a:effectLst/>
            </p:spPr>
            <p:txBody>
              <a:bodyPr/>
              <a:lstStyle/>
              <a:p>
                <a:r>
                  <a:rPr lang="en-GB">
                    <a:noFill/>
                  </a:rPr>
                  <a:t> </a:t>
                </a:r>
              </a:p>
            </p:txBody>
          </p:sp>
        </mc:Fallback>
      </mc:AlternateContent>
      <p:sp>
        <p:nvSpPr>
          <p:cNvPr id="10" name="Text Box 6">
            <a:extLst>
              <a:ext uri="{FF2B5EF4-FFF2-40B4-BE49-F238E27FC236}">
                <a16:creationId xmlns:a16="http://schemas.microsoft.com/office/drawing/2014/main" id="{3F917431-D402-4228-A325-8977E6439E9E}"/>
              </a:ext>
            </a:extLst>
          </p:cNvPr>
          <p:cNvSpPr txBox="1">
            <a:spLocks noChangeArrowheads="1"/>
          </p:cNvSpPr>
          <p:nvPr/>
        </p:nvSpPr>
        <p:spPr bwMode="auto">
          <a:xfrm>
            <a:off x="1806575" y="5724526"/>
            <a:ext cx="998538" cy="461963"/>
          </a:xfrm>
          <a:prstGeom prst="rect">
            <a:avLst/>
          </a:prstGeom>
          <a:noFill/>
          <a:ln w="9525">
            <a:noFill/>
            <a:miter lim="800000"/>
            <a:headEnd/>
            <a:tailEnd/>
          </a:ln>
          <a:effectLst/>
        </p:spPr>
        <p:txBody>
          <a:bodyPr wrap="none">
            <a:spAutoFit/>
          </a:bodyPr>
          <a:lstStyle/>
          <a:p>
            <a:pPr eaLnBrk="0" hangingPunct="0"/>
            <a:r>
              <a:rPr lang="en-GB" sz="2400" dirty="0">
                <a:latin typeface="+mn-lt"/>
              </a:rPr>
              <a:t>12 cm</a:t>
            </a:r>
          </a:p>
        </p:txBody>
      </p:sp>
      <p:sp>
        <p:nvSpPr>
          <p:cNvPr id="11" name="Freeform 7">
            <a:extLst>
              <a:ext uri="{FF2B5EF4-FFF2-40B4-BE49-F238E27FC236}">
                <a16:creationId xmlns:a16="http://schemas.microsoft.com/office/drawing/2014/main" id="{7A27EBE0-B3A9-431E-9D05-5E039725C0B9}"/>
              </a:ext>
            </a:extLst>
          </p:cNvPr>
          <p:cNvSpPr>
            <a:spLocks/>
          </p:cNvSpPr>
          <p:nvPr/>
        </p:nvSpPr>
        <p:spPr bwMode="auto">
          <a:xfrm>
            <a:off x="827088" y="3629026"/>
            <a:ext cx="2524125" cy="2103438"/>
          </a:xfrm>
          <a:custGeom>
            <a:avLst/>
            <a:gdLst>
              <a:gd name="connsiteX0" fmla="*/ 0 w 7142"/>
              <a:gd name="connsiteY0" fmla="*/ 9425 h 9425"/>
              <a:gd name="connsiteX1" fmla="*/ 7142 w 7142"/>
              <a:gd name="connsiteY1" fmla="*/ 9425 h 9425"/>
              <a:gd name="connsiteX2" fmla="*/ 3603 w 7142"/>
              <a:gd name="connsiteY2" fmla="*/ 0 h 9425"/>
              <a:gd name="connsiteX3" fmla="*/ 0 w 7142"/>
              <a:gd name="connsiteY3" fmla="*/ 9425 h 9425"/>
              <a:gd name="connsiteX0" fmla="*/ 0 w 15838"/>
              <a:gd name="connsiteY0" fmla="*/ 10000 h 10000"/>
              <a:gd name="connsiteX1" fmla="*/ 15838 w 15838"/>
              <a:gd name="connsiteY1" fmla="*/ 10000 h 10000"/>
              <a:gd name="connsiteX2" fmla="*/ 5045 w 15838"/>
              <a:gd name="connsiteY2" fmla="*/ 0 h 10000"/>
              <a:gd name="connsiteX3" fmla="*/ 0 w 15838"/>
              <a:gd name="connsiteY3" fmla="*/ 10000 h 10000"/>
            </a:gdLst>
            <a:ahLst/>
            <a:cxnLst>
              <a:cxn ang="0">
                <a:pos x="connsiteX0" y="connsiteY0"/>
              </a:cxn>
              <a:cxn ang="0">
                <a:pos x="connsiteX1" y="connsiteY1"/>
              </a:cxn>
              <a:cxn ang="0">
                <a:pos x="connsiteX2" y="connsiteY2"/>
              </a:cxn>
              <a:cxn ang="0">
                <a:pos x="connsiteX3" y="connsiteY3"/>
              </a:cxn>
            </a:cxnLst>
            <a:rect l="l" t="t" r="r" b="b"/>
            <a:pathLst>
              <a:path w="15838" h="10000">
                <a:moveTo>
                  <a:pt x="0" y="10000"/>
                </a:moveTo>
                <a:lnTo>
                  <a:pt x="15838" y="10000"/>
                </a:lnTo>
                <a:lnTo>
                  <a:pt x="5045" y="0"/>
                </a:lnTo>
                <a:lnTo>
                  <a:pt x="0" y="10000"/>
                </a:lnTo>
                <a:close/>
              </a:path>
            </a:pathLst>
          </a:custGeom>
          <a:gradFill rotWithShape="1">
            <a:gsLst>
              <a:gs pos="0">
                <a:srgbClr val="FFFF99"/>
              </a:gs>
              <a:gs pos="100000">
                <a:srgbClr val="FFFF99">
                  <a:gamma/>
                  <a:tint val="31765"/>
                  <a:invGamma/>
                </a:srgbClr>
              </a:gs>
            </a:gsLst>
            <a:lin ang="18900000" scaled="1"/>
          </a:gradFill>
          <a:ln w="28575" cmpd="sng">
            <a:solidFill>
              <a:schemeClr val="tx1"/>
            </a:solidFill>
            <a:round/>
            <a:headEnd/>
            <a:tailEnd/>
          </a:ln>
          <a:effectLst/>
        </p:spPr>
        <p:txBody>
          <a:bodyPr/>
          <a:lstStyle/>
          <a:p>
            <a:endParaRPr lang="en-GB" sz="2400"/>
          </a:p>
        </p:txBody>
      </p:sp>
      <p:sp>
        <p:nvSpPr>
          <p:cNvPr id="14" name="Text Box 8">
            <a:extLst>
              <a:ext uri="{FF2B5EF4-FFF2-40B4-BE49-F238E27FC236}">
                <a16:creationId xmlns:a16="http://schemas.microsoft.com/office/drawing/2014/main" id="{46F98E36-055C-4447-BC05-FEC18ACCE13C}"/>
              </a:ext>
            </a:extLst>
          </p:cNvPr>
          <p:cNvSpPr txBox="1">
            <a:spLocks noChangeArrowheads="1"/>
          </p:cNvSpPr>
          <p:nvPr/>
        </p:nvSpPr>
        <p:spPr bwMode="auto">
          <a:xfrm>
            <a:off x="490538" y="4160838"/>
            <a:ext cx="949325" cy="461963"/>
          </a:xfrm>
          <a:prstGeom prst="rect">
            <a:avLst/>
          </a:prstGeom>
          <a:noFill/>
          <a:ln w="9525">
            <a:noFill/>
            <a:miter lim="800000"/>
            <a:headEnd/>
            <a:tailEnd/>
          </a:ln>
          <a:effectLst/>
        </p:spPr>
        <p:txBody>
          <a:bodyPr wrap="none">
            <a:spAutoFit/>
          </a:bodyPr>
          <a:lstStyle/>
          <a:p>
            <a:pPr eaLnBrk="0" hangingPunct="0"/>
            <a:r>
              <a:rPr lang="en-GB" sz="2400" dirty="0">
                <a:latin typeface="+mn-lt"/>
              </a:rPr>
              <a:t>11 cm</a:t>
            </a:r>
          </a:p>
        </p:txBody>
      </p:sp>
      <p:sp>
        <p:nvSpPr>
          <p:cNvPr id="15" name="Text Box 9">
            <a:extLst>
              <a:ext uri="{FF2B5EF4-FFF2-40B4-BE49-F238E27FC236}">
                <a16:creationId xmlns:a16="http://schemas.microsoft.com/office/drawing/2014/main" id="{536A25A4-5B5A-4267-B227-60478FA22D75}"/>
              </a:ext>
            </a:extLst>
          </p:cNvPr>
          <p:cNvSpPr txBox="1">
            <a:spLocks noChangeArrowheads="1"/>
          </p:cNvSpPr>
          <p:nvPr/>
        </p:nvSpPr>
        <p:spPr bwMode="auto">
          <a:xfrm>
            <a:off x="2552700" y="4362451"/>
            <a:ext cx="998538" cy="461963"/>
          </a:xfrm>
          <a:prstGeom prst="rect">
            <a:avLst/>
          </a:prstGeom>
          <a:noFill/>
          <a:ln w="9525">
            <a:noFill/>
            <a:miter lim="800000"/>
            <a:headEnd/>
            <a:tailEnd/>
          </a:ln>
          <a:effectLst/>
        </p:spPr>
        <p:txBody>
          <a:bodyPr wrap="none">
            <a:spAutoFit/>
          </a:bodyPr>
          <a:lstStyle/>
          <a:p>
            <a:pPr eaLnBrk="0" hangingPunct="0"/>
            <a:r>
              <a:rPr lang="en-GB" sz="2400" dirty="0">
                <a:latin typeface="+mn-lt"/>
              </a:rPr>
              <a:t>14 cm</a:t>
            </a:r>
          </a:p>
        </p:txBody>
      </p:sp>
      <p:sp>
        <p:nvSpPr>
          <p:cNvPr id="16" name="Text Box 10">
            <a:extLst>
              <a:ext uri="{FF2B5EF4-FFF2-40B4-BE49-F238E27FC236}">
                <a16:creationId xmlns:a16="http://schemas.microsoft.com/office/drawing/2014/main" id="{DFBAF528-02A9-4105-A349-99B386C4439F}"/>
              </a:ext>
            </a:extLst>
          </p:cNvPr>
          <p:cNvSpPr txBox="1">
            <a:spLocks noChangeArrowheads="1"/>
          </p:cNvSpPr>
          <p:nvPr/>
        </p:nvSpPr>
        <p:spPr bwMode="auto">
          <a:xfrm>
            <a:off x="3349625" y="5413376"/>
            <a:ext cx="390525" cy="461963"/>
          </a:xfrm>
          <a:prstGeom prst="rect">
            <a:avLst/>
          </a:prstGeom>
          <a:noFill/>
          <a:ln w="9525">
            <a:noFill/>
            <a:miter lim="800000"/>
            <a:headEnd/>
            <a:tailEnd/>
          </a:ln>
          <a:effectLst/>
        </p:spPr>
        <p:txBody>
          <a:bodyPr wrap="none">
            <a:spAutoFit/>
          </a:bodyPr>
          <a:lstStyle/>
          <a:p>
            <a:pPr eaLnBrk="0" hangingPunct="0"/>
            <a:r>
              <a:rPr lang="en-GB" sz="2400" dirty="0"/>
              <a:t>C</a:t>
            </a:r>
          </a:p>
        </p:txBody>
      </p:sp>
      <p:sp>
        <p:nvSpPr>
          <p:cNvPr id="17" name="Text Box 11">
            <a:extLst>
              <a:ext uri="{FF2B5EF4-FFF2-40B4-BE49-F238E27FC236}">
                <a16:creationId xmlns:a16="http://schemas.microsoft.com/office/drawing/2014/main" id="{B4C7AE84-FB97-414C-8516-8E8C0C637BC4}"/>
              </a:ext>
            </a:extLst>
          </p:cNvPr>
          <p:cNvSpPr txBox="1">
            <a:spLocks noChangeArrowheads="1"/>
          </p:cNvSpPr>
          <p:nvPr/>
        </p:nvSpPr>
        <p:spPr bwMode="auto">
          <a:xfrm>
            <a:off x="1258888" y="3252788"/>
            <a:ext cx="407988" cy="461963"/>
          </a:xfrm>
          <a:prstGeom prst="rect">
            <a:avLst/>
          </a:prstGeom>
          <a:noFill/>
          <a:ln w="9525">
            <a:noFill/>
            <a:miter lim="800000"/>
            <a:headEnd/>
            <a:tailEnd/>
          </a:ln>
          <a:effectLst/>
        </p:spPr>
        <p:txBody>
          <a:bodyPr wrap="none">
            <a:spAutoFit/>
          </a:bodyPr>
          <a:lstStyle/>
          <a:p>
            <a:pPr eaLnBrk="0" hangingPunct="0"/>
            <a:r>
              <a:rPr lang="en-GB" sz="2400" dirty="0"/>
              <a:t>A</a:t>
            </a:r>
          </a:p>
        </p:txBody>
      </p:sp>
      <p:sp>
        <p:nvSpPr>
          <p:cNvPr id="18" name="Text Box 12">
            <a:extLst>
              <a:ext uri="{FF2B5EF4-FFF2-40B4-BE49-F238E27FC236}">
                <a16:creationId xmlns:a16="http://schemas.microsoft.com/office/drawing/2014/main" id="{53FF52F9-8BAB-4D14-BA94-3DC3309DD983}"/>
              </a:ext>
            </a:extLst>
          </p:cNvPr>
          <p:cNvSpPr txBox="1">
            <a:spLocks noChangeArrowheads="1"/>
          </p:cNvSpPr>
          <p:nvPr/>
        </p:nvSpPr>
        <p:spPr bwMode="auto">
          <a:xfrm>
            <a:off x="425450" y="5413376"/>
            <a:ext cx="390525" cy="461963"/>
          </a:xfrm>
          <a:prstGeom prst="rect">
            <a:avLst/>
          </a:prstGeom>
          <a:noFill/>
          <a:ln w="9525">
            <a:noFill/>
            <a:miter lim="800000"/>
            <a:headEnd/>
            <a:tailEnd/>
          </a:ln>
          <a:effectLst/>
        </p:spPr>
        <p:txBody>
          <a:bodyPr wrap="none">
            <a:spAutoFit/>
          </a:bodyPr>
          <a:lstStyle/>
          <a:p>
            <a:pPr eaLnBrk="0" hangingPunct="0"/>
            <a:r>
              <a:rPr lang="en-GB" sz="2400" dirty="0"/>
              <a:t>B</a:t>
            </a:r>
          </a:p>
        </p:txBody>
      </p:sp>
      <p:sp>
        <p:nvSpPr>
          <p:cNvPr id="19" name="PubPieSlice">
            <a:extLst>
              <a:ext uri="{FF2B5EF4-FFF2-40B4-BE49-F238E27FC236}">
                <a16:creationId xmlns:a16="http://schemas.microsoft.com/office/drawing/2014/main" id="{C01FD718-8069-4A77-A6B4-0331D581449E}"/>
              </a:ext>
            </a:extLst>
          </p:cNvPr>
          <p:cNvSpPr>
            <a:spLocks noEditPoints="1" noChangeArrowheads="1"/>
          </p:cNvSpPr>
          <p:nvPr/>
        </p:nvSpPr>
        <p:spPr bwMode="auto">
          <a:xfrm>
            <a:off x="3014663" y="5410201"/>
            <a:ext cx="639763" cy="639763"/>
          </a:xfrm>
          <a:prstGeom prst="pie">
            <a:avLst>
              <a:gd name="adj1" fmla="val 10862215"/>
              <a:gd name="adj2" fmla="val 13880412"/>
            </a:avLst>
          </a:prstGeom>
          <a:solidFill>
            <a:srgbClr val="FFFF66"/>
          </a:solidFill>
          <a:ln w="28575">
            <a:solidFill>
              <a:schemeClr val="tx1"/>
            </a:solidFill>
            <a:miter lim="800000"/>
            <a:headEnd/>
            <a:tailEnd/>
          </a:ln>
          <a:effectLst/>
        </p:spPr>
        <p:txBody>
          <a:bodyPr/>
          <a:lstStyle/>
          <a:p>
            <a:endParaRPr lang="en-GB" sz="2400" dirty="0"/>
          </a:p>
        </p:txBody>
      </p:sp>
      <p:grpSp>
        <p:nvGrpSpPr>
          <p:cNvPr id="20" name="Group 14">
            <a:extLst>
              <a:ext uri="{FF2B5EF4-FFF2-40B4-BE49-F238E27FC236}">
                <a16:creationId xmlns:a16="http://schemas.microsoft.com/office/drawing/2014/main" id="{A02E4EC2-7690-48DF-AE2E-18892FD1EC1E}"/>
              </a:ext>
            </a:extLst>
          </p:cNvPr>
          <p:cNvGrpSpPr>
            <a:grpSpLocks/>
          </p:cNvGrpSpPr>
          <p:nvPr/>
        </p:nvGrpSpPr>
        <p:grpSpPr bwMode="auto">
          <a:xfrm>
            <a:off x="4082218" y="2944025"/>
            <a:ext cx="3352800" cy="914400"/>
            <a:chOff x="3168" y="2256"/>
            <a:chExt cx="2112" cy="576"/>
          </a:xfrm>
        </p:grpSpPr>
        <p:sp>
          <p:nvSpPr>
            <p:cNvPr id="21" name="Rectangle 15">
              <a:extLst>
                <a:ext uri="{FF2B5EF4-FFF2-40B4-BE49-F238E27FC236}">
                  <a16:creationId xmlns:a16="http://schemas.microsoft.com/office/drawing/2014/main" id="{B4900570-148E-4416-AB40-844EF5F19CB3}"/>
                </a:ext>
              </a:extLst>
            </p:cNvPr>
            <p:cNvSpPr>
              <a:spLocks noChangeArrowheads="1"/>
            </p:cNvSpPr>
            <p:nvPr/>
          </p:nvSpPr>
          <p:spPr bwMode="auto">
            <a:xfrm>
              <a:off x="3168" y="2256"/>
              <a:ext cx="2112" cy="576"/>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sz="2400"/>
            </a:p>
          </p:txBody>
        </p:sp>
        <p:grpSp>
          <p:nvGrpSpPr>
            <p:cNvPr id="22" name="Group 16">
              <a:extLst>
                <a:ext uri="{FF2B5EF4-FFF2-40B4-BE49-F238E27FC236}">
                  <a16:creationId xmlns:a16="http://schemas.microsoft.com/office/drawing/2014/main" id="{CAA70779-8617-48F4-B66F-322C40FB0E88}"/>
                </a:ext>
              </a:extLst>
            </p:cNvPr>
            <p:cNvGrpSpPr>
              <a:grpSpLocks/>
            </p:cNvGrpSpPr>
            <p:nvPr/>
          </p:nvGrpSpPr>
          <p:grpSpPr bwMode="auto">
            <a:xfrm>
              <a:off x="3254" y="2281"/>
              <a:ext cx="1940" cy="531"/>
              <a:chOff x="3216" y="2305"/>
              <a:chExt cx="1940" cy="531"/>
            </a:xfrm>
          </p:grpSpPr>
          <p:sp>
            <p:nvSpPr>
              <p:cNvPr id="23" name="Text Box 17">
                <a:extLst>
                  <a:ext uri="{FF2B5EF4-FFF2-40B4-BE49-F238E27FC236}">
                    <a16:creationId xmlns:a16="http://schemas.microsoft.com/office/drawing/2014/main" id="{D3B16E8B-546C-4585-8AD1-C90DA765614A}"/>
                  </a:ext>
                </a:extLst>
              </p:cNvPr>
              <p:cNvSpPr txBox="1">
                <a:spLocks noChangeArrowheads="1"/>
              </p:cNvSpPr>
              <p:nvPr/>
            </p:nvSpPr>
            <p:spPr bwMode="auto">
              <a:xfrm>
                <a:off x="3216" y="2401"/>
                <a:ext cx="750" cy="288"/>
              </a:xfrm>
              <a:prstGeom prst="rect">
                <a:avLst/>
              </a:prstGeom>
              <a:noFill/>
              <a:ln w="9525">
                <a:noFill/>
                <a:miter lim="800000"/>
                <a:headEnd/>
                <a:tailEnd/>
              </a:ln>
              <a:effectLst/>
            </p:spPr>
            <p:txBody>
              <a:bodyPr wrap="none">
                <a:spAutoFit/>
              </a:bodyPr>
              <a:lstStyle/>
              <a:p>
                <a:pPr eaLnBrk="0" hangingPunct="0"/>
                <a:r>
                  <a:rPr lang="en-GB" sz="2400" dirty="0">
                    <a:latin typeface="+mn-lt"/>
                  </a:rPr>
                  <a:t>cos</a:t>
                </a:r>
                <a:r>
                  <a:rPr lang="en-GB" sz="2400" dirty="0"/>
                  <a:t> </a:t>
                </a:r>
                <a:r>
                  <a:rPr lang="en-GB" sz="2400" i="1" dirty="0">
                    <a:latin typeface="Times New Roman" pitchFamily="18" charset="0"/>
                  </a:rPr>
                  <a:t>C</a:t>
                </a:r>
                <a:r>
                  <a:rPr lang="en-GB" sz="2400" dirty="0"/>
                  <a:t> =</a:t>
                </a:r>
              </a:p>
            </p:txBody>
          </p:sp>
          <p:grpSp>
            <p:nvGrpSpPr>
              <p:cNvPr id="24" name="Group 18">
                <a:extLst>
                  <a:ext uri="{FF2B5EF4-FFF2-40B4-BE49-F238E27FC236}">
                    <a16:creationId xmlns:a16="http://schemas.microsoft.com/office/drawing/2014/main" id="{9619456C-29F9-4580-A814-117D0BD0CDD3}"/>
                  </a:ext>
                </a:extLst>
              </p:cNvPr>
              <p:cNvGrpSpPr>
                <a:grpSpLocks/>
              </p:cNvGrpSpPr>
              <p:nvPr/>
            </p:nvGrpSpPr>
            <p:grpSpPr bwMode="auto">
              <a:xfrm>
                <a:off x="3998" y="2305"/>
                <a:ext cx="1158" cy="531"/>
                <a:chOff x="3998" y="2305"/>
                <a:chExt cx="1158" cy="531"/>
              </a:xfrm>
            </p:grpSpPr>
            <p:sp>
              <p:nvSpPr>
                <p:cNvPr id="25" name="Text Box 19">
                  <a:extLst>
                    <a:ext uri="{FF2B5EF4-FFF2-40B4-BE49-F238E27FC236}">
                      <a16:creationId xmlns:a16="http://schemas.microsoft.com/office/drawing/2014/main" id="{35FCE180-7EAF-4C23-BE02-002C05276C1A}"/>
                    </a:ext>
                  </a:extLst>
                </p:cNvPr>
                <p:cNvSpPr txBox="1">
                  <a:spLocks noChangeArrowheads="1"/>
                </p:cNvSpPr>
                <p:nvPr/>
              </p:nvSpPr>
              <p:spPr bwMode="auto">
                <a:xfrm>
                  <a:off x="4058" y="2305"/>
                  <a:ext cx="1001" cy="291"/>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a</a:t>
                  </a:r>
                  <a:r>
                    <a:rPr lang="en-GB" sz="2400" baseline="30000" dirty="0"/>
                    <a:t>2</a:t>
                  </a:r>
                  <a:r>
                    <a:rPr lang="en-GB" sz="2400" dirty="0"/>
                    <a:t> + </a:t>
                  </a:r>
                  <a:r>
                    <a:rPr lang="en-GB" sz="2400" i="1" dirty="0">
                      <a:latin typeface="Times New Roman" pitchFamily="18" charset="0"/>
                    </a:rPr>
                    <a:t>b</a:t>
                  </a:r>
                  <a:r>
                    <a:rPr lang="en-GB" sz="2400" baseline="30000" dirty="0"/>
                    <a:t>2</a:t>
                  </a:r>
                  <a:r>
                    <a:rPr lang="en-GB" sz="2400" dirty="0"/>
                    <a:t> – </a:t>
                  </a:r>
                  <a:r>
                    <a:rPr lang="en-GB" sz="2400" i="1" dirty="0">
                      <a:latin typeface="Times New Roman" pitchFamily="18" charset="0"/>
                    </a:rPr>
                    <a:t>c</a:t>
                  </a:r>
                  <a:r>
                    <a:rPr lang="en-GB" sz="2400" baseline="30000" dirty="0"/>
                    <a:t>2</a:t>
                  </a:r>
                </a:p>
              </p:txBody>
            </p:sp>
            <p:sp>
              <p:nvSpPr>
                <p:cNvPr id="26" name="Line 20">
                  <a:extLst>
                    <a:ext uri="{FF2B5EF4-FFF2-40B4-BE49-F238E27FC236}">
                      <a16:creationId xmlns:a16="http://schemas.microsoft.com/office/drawing/2014/main" id="{345CBD76-6A21-42B1-AF9F-618D57A05804}"/>
                    </a:ext>
                  </a:extLst>
                </p:cNvPr>
                <p:cNvSpPr>
                  <a:spLocks noChangeShapeType="1"/>
                </p:cNvSpPr>
                <p:nvPr/>
              </p:nvSpPr>
              <p:spPr bwMode="auto">
                <a:xfrm>
                  <a:off x="3998" y="2569"/>
                  <a:ext cx="1158" cy="0"/>
                </a:xfrm>
                <a:prstGeom prst="line">
                  <a:avLst/>
                </a:prstGeom>
                <a:noFill/>
                <a:ln w="28575">
                  <a:solidFill>
                    <a:schemeClr val="tx1"/>
                  </a:solidFill>
                  <a:round/>
                  <a:headEnd/>
                  <a:tailEnd/>
                </a:ln>
                <a:effectLst/>
              </p:spPr>
              <p:txBody>
                <a:bodyPr/>
                <a:lstStyle/>
                <a:p>
                  <a:endParaRPr lang="en-GB" sz="2400"/>
                </a:p>
              </p:txBody>
            </p:sp>
            <p:sp>
              <p:nvSpPr>
                <p:cNvPr id="27" name="Text Box 21">
                  <a:extLst>
                    <a:ext uri="{FF2B5EF4-FFF2-40B4-BE49-F238E27FC236}">
                      <a16:creationId xmlns:a16="http://schemas.microsoft.com/office/drawing/2014/main" id="{58F56174-9801-4444-8A61-2B9EBB8C1BA3}"/>
                    </a:ext>
                  </a:extLst>
                </p:cNvPr>
                <p:cNvSpPr txBox="1">
                  <a:spLocks noChangeArrowheads="1"/>
                </p:cNvSpPr>
                <p:nvPr/>
              </p:nvSpPr>
              <p:spPr bwMode="auto">
                <a:xfrm>
                  <a:off x="4374" y="2545"/>
                  <a:ext cx="407" cy="291"/>
                </a:xfrm>
                <a:prstGeom prst="rect">
                  <a:avLst/>
                </a:prstGeom>
                <a:noFill/>
                <a:ln w="9525">
                  <a:noFill/>
                  <a:miter lim="800000"/>
                  <a:headEnd/>
                  <a:tailEnd/>
                </a:ln>
                <a:effectLst/>
              </p:spPr>
              <p:txBody>
                <a:bodyPr wrap="none">
                  <a:spAutoFit/>
                </a:bodyPr>
                <a:lstStyle/>
                <a:p>
                  <a:pPr eaLnBrk="0" hangingPunct="0"/>
                  <a:r>
                    <a:rPr lang="en-GB" sz="2400" dirty="0"/>
                    <a:t>2</a:t>
                  </a:r>
                  <a:r>
                    <a:rPr lang="en-GB" sz="2400" i="1" dirty="0">
                      <a:latin typeface="Times New Roman" pitchFamily="18" charset="0"/>
                    </a:rPr>
                    <a:t>ab</a:t>
                  </a:r>
                </a:p>
              </p:txBody>
            </p:sp>
          </p:grpSp>
        </p:grpSp>
      </p:grpSp>
      <p:grpSp>
        <p:nvGrpSpPr>
          <p:cNvPr id="28" name="Group 22">
            <a:extLst>
              <a:ext uri="{FF2B5EF4-FFF2-40B4-BE49-F238E27FC236}">
                <a16:creationId xmlns:a16="http://schemas.microsoft.com/office/drawing/2014/main" id="{67855CF6-9B16-404E-916D-08423952A839}"/>
              </a:ext>
            </a:extLst>
          </p:cNvPr>
          <p:cNvGrpSpPr>
            <a:grpSpLocks/>
          </p:cNvGrpSpPr>
          <p:nvPr/>
        </p:nvGrpSpPr>
        <p:grpSpPr bwMode="auto">
          <a:xfrm>
            <a:off x="4218743" y="3970337"/>
            <a:ext cx="3309938" cy="842963"/>
            <a:chOff x="3258" y="2697"/>
            <a:chExt cx="2085" cy="531"/>
          </a:xfrm>
        </p:grpSpPr>
        <p:sp>
          <p:nvSpPr>
            <p:cNvPr id="29" name="Text Box 23">
              <a:extLst>
                <a:ext uri="{FF2B5EF4-FFF2-40B4-BE49-F238E27FC236}">
                  <a16:creationId xmlns:a16="http://schemas.microsoft.com/office/drawing/2014/main" id="{C0DDAC3E-066B-4CF6-863E-3F445F372EC3}"/>
                </a:ext>
              </a:extLst>
            </p:cNvPr>
            <p:cNvSpPr txBox="1">
              <a:spLocks noChangeArrowheads="1"/>
            </p:cNvSpPr>
            <p:nvPr/>
          </p:nvSpPr>
          <p:spPr bwMode="auto">
            <a:xfrm>
              <a:off x="3258" y="2794"/>
              <a:ext cx="750" cy="288"/>
            </a:xfrm>
            <a:prstGeom prst="rect">
              <a:avLst/>
            </a:prstGeom>
            <a:noFill/>
            <a:ln w="9525">
              <a:noFill/>
              <a:miter lim="800000"/>
              <a:headEnd/>
              <a:tailEnd/>
            </a:ln>
            <a:effectLst/>
          </p:spPr>
          <p:txBody>
            <a:bodyPr wrap="none">
              <a:spAutoFit/>
            </a:bodyPr>
            <a:lstStyle/>
            <a:p>
              <a:pPr eaLnBrk="0" hangingPunct="0"/>
              <a:r>
                <a:rPr lang="en-GB" sz="2400" dirty="0">
                  <a:latin typeface="+mn-lt"/>
                </a:rPr>
                <a:t>cos</a:t>
              </a:r>
              <a:r>
                <a:rPr lang="en-GB" sz="2400" dirty="0"/>
                <a:t> </a:t>
              </a:r>
              <a:r>
                <a:rPr lang="en-GB" sz="2400" i="1" dirty="0">
                  <a:latin typeface="Times New Roman" pitchFamily="18" charset="0"/>
                </a:rPr>
                <a:t>C</a:t>
              </a:r>
              <a:r>
                <a:rPr lang="en-GB" sz="2400" dirty="0"/>
                <a:t> =</a:t>
              </a:r>
            </a:p>
          </p:txBody>
        </p:sp>
        <p:sp>
          <p:nvSpPr>
            <p:cNvPr id="30" name="Text Box 24">
              <a:extLst>
                <a:ext uri="{FF2B5EF4-FFF2-40B4-BE49-F238E27FC236}">
                  <a16:creationId xmlns:a16="http://schemas.microsoft.com/office/drawing/2014/main" id="{5895CECB-E832-4640-89BB-006A0A113632}"/>
                </a:ext>
              </a:extLst>
            </p:cNvPr>
            <p:cNvSpPr txBox="1">
              <a:spLocks noChangeArrowheads="1"/>
            </p:cNvSpPr>
            <p:nvPr/>
          </p:nvSpPr>
          <p:spPr bwMode="auto">
            <a:xfrm>
              <a:off x="3998" y="2697"/>
              <a:ext cx="1345" cy="291"/>
            </a:xfrm>
            <a:prstGeom prst="rect">
              <a:avLst/>
            </a:prstGeom>
            <a:noFill/>
            <a:ln w="9525">
              <a:noFill/>
              <a:miter lim="800000"/>
              <a:headEnd/>
              <a:tailEnd/>
            </a:ln>
            <a:effectLst/>
          </p:spPr>
          <p:txBody>
            <a:bodyPr wrap="none">
              <a:spAutoFit/>
            </a:bodyPr>
            <a:lstStyle/>
            <a:p>
              <a:pPr eaLnBrk="0" hangingPunct="0"/>
              <a:r>
                <a:rPr lang="en-GB" sz="2400" dirty="0">
                  <a:latin typeface="+mn-lt"/>
                </a:rPr>
                <a:t>12</a:t>
              </a:r>
              <a:r>
                <a:rPr lang="en-GB" sz="2400" baseline="30000" dirty="0">
                  <a:latin typeface="+mn-lt"/>
                </a:rPr>
                <a:t>2</a:t>
              </a:r>
              <a:r>
                <a:rPr lang="en-GB" sz="2400" dirty="0">
                  <a:latin typeface="+mn-lt"/>
                </a:rPr>
                <a:t> + 14</a:t>
              </a:r>
              <a:r>
                <a:rPr lang="en-GB" sz="2400" baseline="30000" dirty="0">
                  <a:latin typeface="+mn-lt"/>
                </a:rPr>
                <a:t>2</a:t>
              </a:r>
              <a:r>
                <a:rPr lang="en-GB" sz="2400" dirty="0">
                  <a:latin typeface="+mn-lt"/>
                </a:rPr>
                <a:t> – 11</a:t>
              </a:r>
              <a:r>
                <a:rPr lang="en-GB" sz="2400" baseline="30000" dirty="0">
                  <a:latin typeface="+mn-lt"/>
                </a:rPr>
                <a:t>2</a:t>
              </a:r>
            </a:p>
          </p:txBody>
        </p:sp>
        <p:sp>
          <p:nvSpPr>
            <p:cNvPr id="31" name="Line 25">
              <a:extLst>
                <a:ext uri="{FF2B5EF4-FFF2-40B4-BE49-F238E27FC236}">
                  <a16:creationId xmlns:a16="http://schemas.microsoft.com/office/drawing/2014/main" id="{0CA93B9A-A3E7-4377-9C67-C4EB752E6D4C}"/>
                </a:ext>
              </a:extLst>
            </p:cNvPr>
            <p:cNvSpPr>
              <a:spLocks noChangeShapeType="1"/>
            </p:cNvSpPr>
            <p:nvPr/>
          </p:nvSpPr>
          <p:spPr bwMode="auto">
            <a:xfrm>
              <a:off x="4040" y="2962"/>
              <a:ext cx="1158" cy="0"/>
            </a:xfrm>
            <a:prstGeom prst="line">
              <a:avLst/>
            </a:prstGeom>
            <a:noFill/>
            <a:ln w="28575">
              <a:solidFill>
                <a:schemeClr val="tx1"/>
              </a:solidFill>
              <a:round/>
              <a:headEnd/>
              <a:tailEnd/>
            </a:ln>
            <a:effectLst/>
          </p:spPr>
          <p:txBody>
            <a:bodyPr/>
            <a:lstStyle/>
            <a:p>
              <a:endParaRPr lang="en-GB" sz="2400"/>
            </a:p>
          </p:txBody>
        </p:sp>
        <p:sp>
          <p:nvSpPr>
            <p:cNvPr id="32" name="Text Box 26">
              <a:extLst>
                <a:ext uri="{FF2B5EF4-FFF2-40B4-BE49-F238E27FC236}">
                  <a16:creationId xmlns:a16="http://schemas.microsoft.com/office/drawing/2014/main" id="{1031DA29-B7CF-41DD-BF14-E112F82A01BB}"/>
                </a:ext>
              </a:extLst>
            </p:cNvPr>
            <p:cNvSpPr txBox="1">
              <a:spLocks noChangeArrowheads="1"/>
            </p:cNvSpPr>
            <p:nvPr/>
          </p:nvSpPr>
          <p:spPr bwMode="auto">
            <a:xfrm>
              <a:off x="4113" y="2937"/>
              <a:ext cx="1101" cy="291"/>
            </a:xfrm>
            <a:prstGeom prst="rect">
              <a:avLst/>
            </a:prstGeom>
            <a:noFill/>
            <a:ln w="9525">
              <a:noFill/>
              <a:miter lim="800000"/>
              <a:headEnd/>
              <a:tailEnd/>
            </a:ln>
            <a:effectLst/>
          </p:spPr>
          <p:txBody>
            <a:bodyPr wrap="none">
              <a:spAutoFit/>
            </a:bodyPr>
            <a:lstStyle/>
            <a:p>
              <a:pPr eaLnBrk="0" hangingPunct="0"/>
              <a:r>
                <a:rPr lang="en-GB" sz="2400" dirty="0">
                  <a:latin typeface="+mn-lt"/>
                </a:rPr>
                <a:t>2 </a:t>
              </a:r>
              <a:r>
                <a:rPr lang="en-US" sz="2400" dirty="0">
                  <a:latin typeface="+mn-lt"/>
                  <a:cs typeface="Arial" pitchFamily="34" charset="0"/>
                </a:rPr>
                <a:t>× </a:t>
              </a:r>
              <a:r>
                <a:rPr lang="en-GB" sz="2400" dirty="0">
                  <a:latin typeface="+mn-lt"/>
                </a:rPr>
                <a:t>12 </a:t>
              </a:r>
              <a:r>
                <a:rPr lang="en-US" sz="2400" dirty="0">
                  <a:latin typeface="+mn-lt"/>
                  <a:cs typeface="Arial" pitchFamily="34" charset="0"/>
                </a:rPr>
                <a:t>× 14</a:t>
              </a:r>
            </a:p>
          </p:txBody>
        </p:sp>
      </p:grpSp>
      <mc:AlternateContent xmlns:mc="http://schemas.openxmlformats.org/markup-compatibility/2006" xmlns:a14="http://schemas.microsoft.com/office/drawing/2010/main">
        <mc:Choice Requires="a14">
          <p:sp>
            <p:nvSpPr>
              <p:cNvPr id="33" name="Text Box 27">
                <a:extLst>
                  <a:ext uri="{FF2B5EF4-FFF2-40B4-BE49-F238E27FC236}">
                    <a16:creationId xmlns:a16="http://schemas.microsoft.com/office/drawing/2014/main" id="{47E11186-27F8-4A81-AB22-361EC00F760D}"/>
                  </a:ext>
                </a:extLst>
              </p:cNvPr>
              <p:cNvSpPr txBox="1">
                <a:spLocks noChangeArrowheads="1"/>
              </p:cNvSpPr>
              <p:nvPr/>
            </p:nvSpPr>
            <p:spPr bwMode="auto">
              <a:xfrm>
                <a:off x="4218743" y="4753725"/>
                <a:ext cx="1653017" cy="616964"/>
              </a:xfrm>
              <a:prstGeom prst="rect">
                <a:avLst/>
              </a:prstGeom>
              <a:noFill/>
              <a:ln w="9525">
                <a:noFill/>
                <a:miter lim="800000"/>
                <a:headEnd/>
                <a:tailEnd/>
              </a:ln>
              <a:effectLst/>
            </p:spPr>
            <p:txBody>
              <a:bodyPr wrap="none">
                <a:spAutoFit/>
              </a:bodyPr>
              <a:lstStyle/>
              <a:p>
                <a:pPr eaLnBrk="0" hangingPunct="0"/>
                <a:r>
                  <a:rPr lang="en-GB" sz="2400" dirty="0">
                    <a:latin typeface="+mn-lt"/>
                  </a:rPr>
                  <a:t>cos</a:t>
                </a:r>
                <a:r>
                  <a:rPr lang="en-GB" sz="2400" dirty="0"/>
                  <a:t> </a:t>
                </a:r>
                <a:r>
                  <a:rPr lang="en-GB" sz="2400" i="1" dirty="0">
                    <a:latin typeface="Times New Roman" pitchFamily="18" charset="0"/>
                  </a:rPr>
                  <a:t>C</a:t>
                </a:r>
                <a:r>
                  <a:rPr lang="en-GB" sz="2400" dirty="0"/>
                  <a:t> = </a:t>
                </a:r>
                <a14:m>
                  <m:oMath xmlns:m="http://schemas.openxmlformats.org/officeDocument/2006/math">
                    <m:f>
                      <m:fPr>
                        <m:ctrlPr>
                          <a:rPr lang="en-GB" sz="2400" i="1" dirty="0" smtClean="0">
                            <a:latin typeface="Cambria Math" panose="02040503050406030204" pitchFamily="18" charset="0"/>
                            <a:cs typeface="Arial" pitchFamily="34" charset="0"/>
                          </a:rPr>
                        </m:ctrlPr>
                      </m:fPr>
                      <m:num>
                        <m:r>
                          <a:rPr lang="en-US" sz="2400" b="0" i="1" dirty="0" smtClean="0">
                            <a:latin typeface="Cambria Math" panose="02040503050406030204" pitchFamily="18" charset="0"/>
                            <a:cs typeface="Arial" pitchFamily="34" charset="0"/>
                          </a:rPr>
                          <m:t>219</m:t>
                        </m:r>
                      </m:num>
                      <m:den>
                        <m:r>
                          <a:rPr lang="en-US" sz="2400" b="0" i="1" dirty="0" smtClean="0">
                            <a:latin typeface="Cambria Math" panose="02040503050406030204" pitchFamily="18" charset="0"/>
                            <a:cs typeface="Arial" pitchFamily="34" charset="0"/>
                          </a:rPr>
                          <m:t>336</m:t>
                        </m:r>
                      </m:den>
                    </m:f>
                  </m:oMath>
                </a14:m>
                <a:endParaRPr lang="en-GB" sz="2400" dirty="0">
                  <a:latin typeface="+mn-lt"/>
                  <a:cs typeface="Arial" pitchFamily="34" charset="0"/>
                </a:endParaRPr>
              </a:p>
            </p:txBody>
          </p:sp>
        </mc:Choice>
        <mc:Fallback xmlns="">
          <p:sp>
            <p:nvSpPr>
              <p:cNvPr id="33" name="Text Box 27">
                <a:extLst>
                  <a:ext uri="{FF2B5EF4-FFF2-40B4-BE49-F238E27FC236}">
                    <a16:creationId xmlns:a16="http://schemas.microsoft.com/office/drawing/2014/main" id="{47E11186-27F8-4A81-AB22-361EC00F760D}"/>
                  </a:ext>
                </a:extLst>
              </p:cNvPr>
              <p:cNvSpPr txBox="1">
                <a:spLocks noRot="1" noChangeAspect="1" noMove="1" noResize="1" noEditPoints="1" noAdjustHandles="1" noChangeArrowheads="1" noChangeShapeType="1" noTextEdit="1"/>
              </p:cNvSpPr>
              <p:nvPr/>
            </p:nvSpPr>
            <p:spPr bwMode="auto">
              <a:xfrm>
                <a:off x="4218743" y="4753725"/>
                <a:ext cx="1653017" cy="616964"/>
              </a:xfrm>
              <a:prstGeom prst="rect">
                <a:avLst/>
              </a:prstGeom>
              <a:blipFill>
                <a:blip r:embed="rId4"/>
                <a:stretch>
                  <a:fillRect l="-5535" b="-9901"/>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4" name="Text Box 28">
                <a:extLst>
                  <a:ext uri="{FF2B5EF4-FFF2-40B4-BE49-F238E27FC236}">
                    <a16:creationId xmlns:a16="http://schemas.microsoft.com/office/drawing/2014/main" id="{A3311F39-14FA-4840-80B7-6EEE65FBA7B5}"/>
                  </a:ext>
                </a:extLst>
              </p:cNvPr>
              <p:cNvSpPr txBox="1">
                <a:spLocks noChangeArrowheads="1"/>
              </p:cNvSpPr>
              <p:nvPr/>
            </p:nvSpPr>
            <p:spPr bwMode="auto">
              <a:xfrm>
                <a:off x="4765232" y="5350577"/>
                <a:ext cx="2153538" cy="645048"/>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C</a:t>
                </a:r>
                <a:r>
                  <a:rPr lang="en-GB" sz="2400" dirty="0"/>
                  <a:t> = </a:t>
                </a:r>
                <a:r>
                  <a:rPr lang="en-GB" sz="2400" dirty="0">
                    <a:latin typeface="+mn-lt"/>
                  </a:rPr>
                  <a:t>cos</a:t>
                </a:r>
                <a:r>
                  <a:rPr lang="en-GB" sz="2400" baseline="30000" dirty="0">
                    <a:latin typeface="+mn-lt"/>
                    <a:cs typeface="Arial" pitchFamily="34" charset="0"/>
                  </a:rPr>
                  <a:t>–1</a:t>
                </a:r>
                <a:r>
                  <a:rPr lang="en-GB" sz="2400" dirty="0">
                    <a:latin typeface="+mn-lt"/>
                    <a:cs typeface="Arial" pitchFamily="34" charset="0"/>
                  </a:rPr>
                  <a:t> </a:t>
                </a:r>
                <a14:m>
                  <m:oMath xmlns:m="http://schemas.openxmlformats.org/officeDocument/2006/math">
                    <m:d>
                      <m:dPr>
                        <m:ctrlPr>
                          <a:rPr lang="en-GB" sz="2400" i="1" dirty="0" smtClean="0">
                            <a:latin typeface="Cambria Math" panose="02040503050406030204" pitchFamily="18" charset="0"/>
                            <a:cs typeface="Arial" pitchFamily="34" charset="0"/>
                          </a:rPr>
                        </m:ctrlPr>
                      </m:dPr>
                      <m:e>
                        <m:f>
                          <m:fPr>
                            <m:ctrlPr>
                              <a:rPr lang="en-GB" i="1" dirty="0">
                                <a:latin typeface="Cambria Math" panose="02040503050406030204" pitchFamily="18" charset="0"/>
                                <a:cs typeface="Arial" pitchFamily="34" charset="0"/>
                              </a:rPr>
                            </m:ctrlPr>
                          </m:fPr>
                          <m:num>
                            <m:r>
                              <a:rPr lang="en-US" i="1" dirty="0">
                                <a:latin typeface="Cambria Math" panose="02040503050406030204" pitchFamily="18" charset="0"/>
                                <a:cs typeface="Arial" pitchFamily="34" charset="0"/>
                              </a:rPr>
                              <m:t>219</m:t>
                            </m:r>
                          </m:num>
                          <m:den>
                            <m:r>
                              <a:rPr lang="en-US" i="1" dirty="0">
                                <a:latin typeface="Cambria Math" panose="02040503050406030204" pitchFamily="18" charset="0"/>
                                <a:cs typeface="Arial" pitchFamily="34" charset="0"/>
                              </a:rPr>
                              <m:t>336</m:t>
                            </m:r>
                          </m:den>
                        </m:f>
                      </m:e>
                    </m:d>
                  </m:oMath>
                </a14:m>
                <a:endParaRPr lang="en-GB" sz="2400" dirty="0">
                  <a:latin typeface="+mn-lt"/>
                  <a:cs typeface="Arial" pitchFamily="34" charset="0"/>
                </a:endParaRPr>
              </a:p>
            </p:txBody>
          </p:sp>
        </mc:Choice>
        <mc:Fallback xmlns="">
          <p:sp>
            <p:nvSpPr>
              <p:cNvPr id="34" name="Text Box 28">
                <a:extLst>
                  <a:ext uri="{FF2B5EF4-FFF2-40B4-BE49-F238E27FC236}">
                    <a16:creationId xmlns:a16="http://schemas.microsoft.com/office/drawing/2014/main" id="{A3311F39-14FA-4840-80B7-6EEE65FBA7B5}"/>
                  </a:ext>
                </a:extLst>
              </p:cNvPr>
              <p:cNvSpPr txBox="1">
                <a:spLocks noRot="1" noChangeAspect="1" noMove="1" noResize="1" noEditPoints="1" noAdjustHandles="1" noChangeArrowheads="1" noChangeShapeType="1" noTextEdit="1"/>
              </p:cNvSpPr>
              <p:nvPr/>
            </p:nvSpPr>
            <p:spPr bwMode="auto">
              <a:xfrm>
                <a:off x="4765232" y="5350577"/>
                <a:ext cx="2153538" cy="645048"/>
              </a:xfrm>
              <a:prstGeom prst="rect">
                <a:avLst/>
              </a:prstGeom>
              <a:blipFill>
                <a:blip r:embed="rId5"/>
                <a:stretch>
                  <a:fillRect l="-4533" b="-7547"/>
                </a:stretch>
              </a:blipFill>
              <a:ln w="9525">
                <a:noFill/>
                <a:miter lim="800000"/>
                <a:headEnd/>
                <a:tailEnd/>
              </a:ln>
              <a:effectLst/>
            </p:spPr>
            <p:txBody>
              <a:bodyPr/>
              <a:lstStyle/>
              <a:p>
                <a:r>
                  <a:rPr lang="en-GB">
                    <a:noFill/>
                  </a:rPr>
                  <a:t> </a:t>
                </a:r>
              </a:p>
            </p:txBody>
          </p:sp>
        </mc:Fallback>
      </mc:AlternateContent>
      <p:sp>
        <p:nvSpPr>
          <p:cNvPr id="35" name="Text Box 29">
            <a:extLst>
              <a:ext uri="{FF2B5EF4-FFF2-40B4-BE49-F238E27FC236}">
                <a16:creationId xmlns:a16="http://schemas.microsoft.com/office/drawing/2014/main" id="{CB497A60-2831-4CC8-B884-15BA6A8A7504}"/>
              </a:ext>
            </a:extLst>
          </p:cNvPr>
          <p:cNvSpPr txBox="1">
            <a:spLocks noChangeArrowheads="1"/>
          </p:cNvSpPr>
          <p:nvPr/>
        </p:nvSpPr>
        <p:spPr bwMode="auto">
          <a:xfrm>
            <a:off x="4765232" y="6049964"/>
            <a:ext cx="2909771" cy="461665"/>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C</a:t>
            </a:r>
            <a:r>
              <a:rPr lang="en-GB" sz="2400" dirty="0"/>
              <a:t> ≈ </a:t>
            </a:r>
            <a:r>
              <a:rPr lang="en-GB" sz="2400" dirty="0">
                <a:solidFill>
                  <a:srgbClr val="FF6600"/>
                </a:solidFill>
                <a:latin typeface="+mn-lt"/>
                <a:cs typeface="Arial" pitchFamily="34" charset="0"/>
              </a:rPr>
              <a:t>49.3</a:t>
            </a:r>
            <a:r>
              <a:rPr lang="en-US" sz="2400" dirty="0">
                <a:solidFill>
                  <a:srgbClr val="FF6600"/>
                </a:solidFill>
                <a:latin typeface="+mn-lt"/>
                <a:cs typeface="Arial" pitchFamily="34" charset="0"/>
              </a:rPr>
              <a:t>°</a:t>
            </a:r>
            <a:r>
              <a:rPr lang="en-US" sz="2400" dirty="0">
                <a:latin typeface="+mn-lt"/>
                <a:cs typeface="Arial" pitchFamily="34" charset="0"/>
              </a:rPr>
              <a:t> (to 3 </a:t>
            </a:r>
            <a:r>
              <a:rPr lang="en-US" sz="2400" dirty="0" err="1">
                <a:latin typeface="+mn-lt"/>
                <a:cs typeface="Arial" pitchFamily="34" charset="0"/>
              </a:rPr>
              <a:t>s.f.</a:t>
            </a:r>
            <a:r>
              <a:rPr lang="en-US" sz="2400" dirty="0">
                <a:latin typeface="+mn-lt"/>
                <a:cs typeface="Arial" pitchFamily="34" charset="0"/>
              </a:rPr>
              <a:t>)</a:t>
            </a:r>
          </a:p>
        </p:txBody>
      </p:sp>
      <p:sp>
        <p:nvSpPr>
          <p:cNvPr id="47" name="Text Box 14">
            <a:extLst>
              <a:ext uri="{FF2B5EF4-FFF2-40B4-BE49-F238E27FC236}">
                <a16:creationId xmlns:a16="http://schemas.microsoft.com/office/drawing/2014/main" id="{2DD8F8BA-CF23-4999-BF51-F075BFDEC4DF}"/>
              </a:ext>
            </a:extLst>
          </p:cNvPr>
          <p:cNvSpPr txBox="1">
            <a:spLocks noChangeArrowheads="1"/>
          </p:cNvSpPr>
          <p:nvPr/>
        </p:nvSpPr>
        <p:spPr bwMode="auto">
          <a:xfrm>
            <a:off x="801687" y="4451499"/>
            <a:ext cx="320675" cy="461963"/>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c</a:t>
            </a:r>
          </a:p>
        </p:txBody>
      </p:sp>
      <p:sp>
        <p:nvSpPr>
          <p:cNvPr id="48" name="Text Box 14">
            <a:extLst>
              <a:ext uri="{FF2B5EF4-FFF2-40B4-BE49-F238E27FC236}">
                <a16:creationId xmlns:a16="http://schemas.microsoft.com/office/drawing/2014/main" id="{09A4851B-A152-4475-BE55-5B3E99960175}"/>
              </a:ext>
            </a:extLst>
          </p:cNvPr>
          <p:cNvSpPr txBox="1">
            <a:spLocks noChangeArrowheads="1"/>
          </p:cNvSpPr>
          <p:nvPr/>
        </p:nvSpPr>
        <p:spPr bwMode="auto">
          <a:xfrm>
            <a:off x="1392810" y="5666086"/>
            <a:ext cx="338554" cy="461665"/>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a</a:t>
            </a:r>
          </a:p>
        </p:txBody>
      </p:sp>
      <p:sp>
        <p:nvSpPr>
          <p:cNvPr id="49" name="Text Box 14">
            <a:extLst>
              <a:ext uri="{FF2B5EF4-FFF2-40B4-BE49-F238E27FC236}">
                <a16:creationId xmlns:a16="http://schemas.microsoft.com/office/drawing/2014/main" id="{4E8772B8-95A6-4D95-9696-8E3BBE696F57}"/>
              </a:ext>
            </a:extLst>
          </p:cNvPr>
          <p:cNvSpPr txBox="1">
            <a:spLocks noChangeArrowheads="1"/>
          </p:cNvSpPr>
          <p:nvPr/>
        </p:nvSpPr>
        <p:spPr bwMode="auto">
          <a:xfrm>
            <a:off x="2388442" y="4060567"/>
            <a:ext cx="338554" cy="461665"/>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b</a:t>
            </a:r>
          </a:p>
        </p:txBody>
      </p:sp>
    </p:spTree>
    <p:extLst>
      <p:ext uri="{BB962C8B-B14F-4D97-AF65-F5344CB8AC3E}">
        <p14:creationId xmlns:p14="http://schemas.microsoft.com/office/powerpoint/2010/main" val="1501075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33" grpId="0"/>
      <p:bldP spid="34" grpId="0"/>
      <p:bldP spid="35" grpId="0"/>
      <p:bldP spid="47" grpId="0"/>
      <p:bldP spid="48" grpId="0"/>
      <p:bldP spid="4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2130" name="Rectangle 2"/>
          <p:cNvSpPr>
            <a:spLocks noGrp="1" noChangeArrowheads="1"/>
          </p:cNvSpPr>
          <p:nvPr>
            <p:ph type="title" idx="4294967295"/>
          </p:nvPr>
        </p:nvSpPr>
        <p:spPr>
          <a:xfrm>
            <a:off x="457200" y="67882"/>
            <a:ext cx="8229600" cy="617918"/>
          </a:xfrm>
        </p:spPr>
        <p:txBody>
          <a:bodyPr>
            <a:noAutofit/>
          </a:bodyPr>
          <a:lstStyle/>
          <a:p>
            <a:r>
              <a:rPr lang="en-GB" sz="3200" dirty="0"/>
              <a:t>Using the cosine rule to </a:t>
            </a:r>
            <a:r>
              <a:rPr lang="en-US" sz="3200" dirty="0"/>
              <a:t>solve problems</a:t>
            </a:r>
            <a:endParaRPr lang="en-GB" sz="3200" dirty="0"/>
          </a:p>
        </p:txBody>
      </p:sp>
      <p:sp>
        <p:nvSpPr>
          <p:cNvPr id="1072131" name="Text Box 3"/>
          <p:cNvSpPr txBox="1">
            <a:spLocks noChangeArrowheads="1"/>
          </p:cNvSpPr>
          <p:nvPr/>
        </p:nvSpPr>
        <p:spPr bwMode="auto">
          <a:xfrm>
            <a:off x="250825" y="620688"/>
            <a:ext cx="8778875" cy="1569660"/>
          </a:xfrm>
          <a:prstGeom prst="rect">
            <a:avLst/>
          </a:prstGeom>
          <a:noFill/>
          <a:ln w="9525">
            <a:noFill/>
            <a:miter lim="800000"/>
            <a:headEnd/>
            <a:tailEnd/>
          </a:ln>
          <a:effectLst/>
        </p:spPr>
        <p:txBody>
          <a:bodyPr>
            <a:spAutoFit/>
          </a:bodyPr>
          <a:lstStyle/>
          <a:p>
            <a:r>
              <a:rPr lang="en-GB" sz="2400" dirty="0">
                <a:latin typeface="+mn-lt"/>
              </a:rPr>
              <a:t>Ahmed can see two flag poles from where he is standing. One is 20 metres away from him and the other is 30 metres away. In looking from one flag pole to the other, Ahmed has to rotate through 35º. How far apart are the flag poles?</a:t>
            </a:r>
          </a:p>
        </p:txBody>
      </p:sp>
      <p:sp>
        <p:nvSpPr>
          <p:cNvPr id="1072132" name="Text Box 4"/>
          <p:cNvSpPr txBox="1">
            <a:spLocks noChangeArrowheads="1"/>
          </p:cNvSpPr>
          <p:nvPr/>
        </p:nvSpPr>
        <p:spPr bwMode="auto">
          <a:xfrm>
            <a:off x="559329" y="2348880"/>
            <a:ext cx="7829095" cy="830997"/>
          </a:xfrm>
          <a:prstGeom prst="rect">
            <a:avLst/>
          </a:prstGeom>
          <a:solidFill>
            <a:srgbClr val="FFFFCC"/>
          </a:solidFill>
          <a:ln w="28575">
            <a:solidFill>
              <a:schemeClr val="tx1"/>
            </a:solidFill>
            <a:miter lim="800000"/>
            <a:headEnd/>
            <a:tailEnd/>
          </a:ln>
          <a:effectLst/>
        </p:spPr>
        <p:txBody>
          <a:bodyPr wrap="square">
            <a:spAutoFit/>
          </a:bodyPr>
          <a:lstStyle/>
          <a:p>
            <a:pPr eaLnBrk="0" hangingPunct="0"/>
            <a:r>
              <a:rPr lang="en-US" sz="2400" dirty="0">
                <a:latin typeface="+mn-lt"/>
              </a:rPr>
              <a:t>First it is essential to draw a diagram from the given</a:t>
            </a:r>
            <a:endParaRPr lang="en-GB" sz="2400" dirty="0">
              <a:latin typeface="+mn-lt"/>
            </a:endParaRPr>
          </a:p>
          <a:p>
            <a:pPr eaLnBrk="0" hangingPunct="0"/>
            <a:r>
              <a:rPr lang="en-US" sz="2400" dirty="0">
                <a:latin typeface="+mn-lt"/>
              </a:rPr>
              <a:t>information. </a:t>
            </a:r>
            <a:endParaRPr lang="en-GB" sz="2400" dirty="0">
              <a:latin typeface="+mn-lt"/>
            </a:endParaRPr>
          </a:p>
        </p:txBody>
      </p:sp>
      <p:sp>
        <p:nvSpPr>
          <p:cNvPr id="1072134" name="Freeform 6"/>
          <p:cNvSpPr>
            <a:spLocks/>
          </p:cNvSpPr>
          <p:nvPr/>
        </p:nvSpPr>
        <p:spPr bwMode="auto">
          <a:xfrm>
            <a:off x="527050" y="3778252"/>
            <a:ext cx="3190875" cy="1347788"/>
          </a:xfrm>
          <a:custGeom>
            <a:avLst/>
            <a:gdLst/>
            <a:ahLst/>
            <a:cxnLst>
              <a:cxn ang="0">
                <a:pos x="0" y="669"/>
              </a:cxn>
              <a:cxn ang="0">
                <a:pos x="1584" y="669"/>
              </a:cxn>
              <a:cxn ang="0">
                <a:pos x="945" y="0"/>
              </a:cxn>
              <a:cxn ang="0">
                <a:pos x="0" y="669"/>
              </a:cxn>
            </a:cxnLst>
            <a:rect l="0" t="0" r="r" b="b"/>
            <a:pathLst>
              <a:path w="1584" h="669">
                <a:moveTo>
                  <a:pt x="0" y="669"/>
                </a:moveTo>
                <a:lnTo>
                  <a:pt x="1584" y="669"/>
                </a:lnTo>
                <a:lnTo>
                  <a:pt x="945" y="0"/>
                </a:lnTo>
                <a:lnTo>
                  <a:pt x="0" y="669"/>
                </a:lnTo>
                <a:close/>
              </a:path>
            </a:pathLst>
          </a:custGeom>
          <a:gradFill rotWithShape="0">
            <a:gsLst>
              <a:gs pos="0">
                <a:schemeClr val="accent2"/>
              </a:gs>
              <a:gs pos="100000">
                <a:schemeClr val="accent2">
                  <a:gamma/>
                  <a:tint val="51373"/>
                  <a:invGamma/>
                </a:schemeClr>
              </a:gs>
            </a:gsLst>
            <a:lin ang="18900000" scaled="1"/>
          </a:gradFill>
          <a:ln w="28575" cmpd="sng">
            <a:solidFill>
              <a:schemeClr val="tx1"/>
            </a:solidFill>
            <a:round/>
            <a:headEnd/>
            <a:tailEnd/>
          </a:ln>
          <a:effectLst/>
        </p:spPr>
        <p:txBody>
          <a:bodyPr/>
          <a:lstStyle/>
          <a:p>
            <a:endParaRPr lang="en-GB" sz="2400"/>
          </a:p>
        </p:txBody>
      </p:sp>
      <p:sp>
        <p:nvSpPr>
          <p:cNvPr id="1072135" name="Text Box 7"/>
          <p:cNvSpPr txBox="1">
            <a:spLocks noChangeArrowheads="1"/>
          </p:cNvSpPr>
          <p:nvPr/>
        </p:nvSpPr>
        <p:spPr bwMode="auto">
          <a:xfrm>
            <a:off x="2567504" y="3369204"/>
            <a:ext cx="387350" cy="457200"/>
          </a:xfrm>
          <a:prstGeom prst="rect">
            <a:avLst/>
          </a:prstGeom>
          <a:noFill/>
          <a:ln w="9525">
            <a:noFill/>
            <a:miter lim="800000"/>
            <a:headEnd/>
            <a:tailEnd/>
          </a:ln>
          <a:effectLst/>
        </p:spPr>
        <p:txBody>
          <a:bodyPr wrap="none">
            <a:spAutoFit/>
          </a:bodyPr>
          <a:lstStyle/>
          <a:p>
            <a:pPr eaLnBrk="0" hangingPunct="0"/>
            <a:r>
              <a:rPr lang="en-US" sz="2400" dirty="0"/>
              <a:t>B</a:t>
            </a:r>
            <a:endParaRPr lang="en-GB" sz="2400" dirty="0"/>
          </a:p>
        </p:txBody>
      </p:sp>
      <p:sp>
        <p:nvSpPr>
          <p:cNvPr id="1072136" name="Text Box 8"/>
          <p:cNvSpPr txBox="1">
            <a:spLocks noChangeArrowheads="1"/>
          </p:cNvSpPr>
          <p:nvPr/>
        </p:nvSpPr>
        <p:spPr bwMode="auto">
          <a:xfrm>
            <a:off x="179388" y="4868864"/>
            <a:ext cx="369887" cy="461963"/>
          </a:xfrm>
          <a:prstGeom prst="rect">
            <a:avLst/>
          </a:prstGeom>
          <a:noFill/>
          <a:ln w="9525">
            <a:noFill/>
            <a:miter lim="800000"/>
            <a:headEnd/>
            <a:tailEnd/>
          </a:ln>
          <a:effectLst/>
        </p:spPr>
        <p:txBody>
          <a:bodyPr wrap="none">
            <a:spAutoFit/>
          </a:bodyPr>
          <a:lstStyle/>
          <a:p>
            <a:pPr eaLnBrk="0" hangingPunct="0"/>
            <a:r>
              <a:rPr lang="en-US" sz="2400" dirty="0"/>
              <a:t>C</a:t>
            </a:r>
            <a:endParaRPr lang="en-GB" sz="2400" dirty="0"/>
          </a:p>
        </p:txBody>
      </p:sp>
      <p:sp>
        <p:nvSpPr>
          <p:cNvPr id="1072137" name="Text Box 9"/>
          <p:cNvSpPr txBox="1">
            <a:spLocks noChangeArrowheads="1"/>
          </p:cNvSpPr>
          <p:nvPr/>
        </p:nvSpPr>
        <p:spPr bwMode="auto">
          <a:xfrm>
            <a:off x="3708400" y="4841877"/>
            <a:ext cx="409575" cy="461963"/>
          </a:xfrm>
          <a:prstGeom prst="rect">
            <a:avLst/>
          </a:prstGeom>
          <a:noFill/>
          <a:ln w="9525">
            <a:noFill/>
            <a:miter lim="800000"/>
            <a:headEnd/>
            <a:tailEnd/>
          </a:ln>
          <a:effectLst/>
        </p:spPr>
        <p:txBody>
          <a:bodyPr wrap="none">
            <a:spAutoFit/>
          </a:bodyPr>
          <a:lstStyle/>
          <a:p>
            <a:pPr eaLnBrk="0" hangingPunct="0"/>
            <a:r>
              <a:rPr lang="en-US" sz="2400" dirty="0"/>
              <a:t>A</a:t>
            </a:r>
            <a:endParaRPr lang="en-GB" sz="2400" dirty="0"/>
          </a:p>
        </p:txBody>
      </p:sp>
      <p:sp>
        <p:nvSpPr>
          <p:cNvPr id="1072138" name="Text Box 10"/>
          <p:cNvSpPr txBox="1">
            <a:spLocks noChangeArrowheads="1"/>
          </p:cNvSpPr>
          <p:nvPr/>
        </p:nvSpPr>
        <p:spPr bwMode="auto">
          <a:xfrm>
            <a:off x="1820863" y="5132389"/>
            <a:ext cx="889987" cy="461665"/>
          </a:xfrm>
          <a:prstGeom prst="rect">
            <a:avLst/>
          </a:prstGeom>
          <a:noFill/>
          <a:ln w="9525">
            <a:noFill/>
            <a:miter lim="800000"/>
            <a:headEnd/>
            <a:tailEnd/>
          </a:ln>
          <a:effectLst/>
        </p:spPr>
        <p:txBody>
          <a:bodyPr wrap="none">
            <a:spAutoFit/>
          </a:bodyPr>
          <a:lstStyle/>
          <a:p>
            <a:pPr eaLnBrk="0" hangingPunct="0"/>
            <a:r>
              <a:rPr lang="en-US" sz="2400" dirty="0"/>
              <a:t>30 m</a:t>
            </a:r>
            <a:endParaRPr lang="en-GB" sz="2400" dirty="0"/>
          </a:p>
        </p:txBody>
      </p:sp>
      <p:sp>
        <p:nvSpPr>
          <p:cNvPr id="1072139" name="Text Box 11"/>
          <p:cNvSpPr txBox="1">
            <a:spLocks noChangeArrowheads="1"/>
          </p:cNvSpPr>
          <p:nvPr/>
        </p:nvSpPr>
        <p:spPr bwMode="auto">
          <a:xfrm>
            <a:off x="3040063" y="4051302"/>
            <a:ext cx="889987" cy="461665"/>
          </a:xfrm>
          <a:prstGeom prst="rect">
            <a:avLst/>
          </a:prstGeom>
          <a:noFill/>
          <a:ln w="9525">
            <a:noFill/>
            <a:miter lim="800000"/>
            <a:headEnd/>
            <a:tailEnd/>
          </a:ln>
          <a:effectLst/>
        </p:spPr>
        <p:txBody>
          <a:bodyPr wrap="none">
            <a:spAutoFit/>
          </a:bodyPr>
          <a:lstStyle/>
          <a:p>
            <a:pPr eaLnBrk="0" hangingPunct="0"/>
            <a:r>
              <a:rPr lang="en-US" sz="2400" dirty="0"/>
              <a:t>20 m</a:t>
            </a:r>
            <a:endParaRPr lang="en-GB" sz="2400" dirty="0"/>
          </a:p>
        </p:txBody>
      </p:sp>
      <p:sp>
        <p:nvSpPr>
          <p:cNvPr id="1072140" name="Text Box 12"/>
          <p:cNvSpPr txBox="1">
            <a:spLocks noChangeArrowheads="1"/>
          </p:cNvSpPr>
          <p:nvPr/>
        </p:nvSpPr>
        <p:spPr bwMode="auto">
          <a:xfrm>
            <a:off x="2873375" y="4713289"/>
            <a:ext cx="683200" cy="461665"/>
          </a:xfrm>
          <a:prstGeom prst="rect">
            <a:avLst/>
          </a:prstGeom>
          <a:noFill/>
          <a:ln w="9525">
            <a:noFill/>
            <a:miter lim="800000"/>
            <a:headEnd/>
            <a:tailEnd/>
          </a:ln>
          <a:effectLst/>
        </p:spPr>
        <p:txBody>
          <a:bodyPr wrap="none">
            <a:spAutoFit/>
          </a:bodyPr>
          <a:lstStyle/>
          <a:p>
            <a:pPr eaLnBrk="0" hangingPunct="0"/>
            <a:r>
              <a:rPr lang="en-US" sz="2400" dirty="0"/>
              <a:t>35</a:t>
            </a:r>
            <a:r>
              <a:rPr lang="en-US" sz="2400" dirty="0">
                <a:cs typeface="Arial" pitchFamily="34" charset="0"/>
              </a:rPr>
              <a:t>°</a:t>
            </a:r>
            <a:endParaRPr lang="en-GB" sz="2400" dirty="0"/>
          </a:p>
        </p:txBody>
      </p:sp>
      <p:sp>
        <p:nvSpPr>
          <p:cNvPr id="1072141" name="PubPieSlice"/>
          <p:cNvSpPr>
            <a:spLocks noEditPoints="1" noChangeArrowheads="1"/>
          </p:cNvSpPr>
          <p:nvPr/>
        </p:nvSpPr>
        <p:spPr bwMode="auto">
          <a:xfrm>
            <a:off x="3467100" y="4876802"/>
            <a:ext cx="488950" cy="488950"/>
          </a:xfrm>
          <a:custGeom>
            <a:avLst/>
            <a:gdLst>
              <a:gd name="G0" fmla="+- 0 0 0"/>
              <a:gd name="G1" fmla="sin 10800 -8710891"/>
              <a:gd name="G2" fmla="cos 10800 -8710891"/>
              <a:gd name="G3" fmla="sin 10800 -11770405"/>
              <a:gd name="G4" fmla="cos 10800 -11770405"/>
              <a:gd name="G5" fmla="+- G1 10800 0"/>
              <a:gd name="G6" fmla="+- G2 10800 0"/>
              <a:gd name="G7" fmla="+- G3 10800 0"/>
              <a:gd name="G8" fmla="+- G4 10800 0"/>
              <a:gd name="G9" fmla="+- 10800 0 0"/>
              <a:gd name="T0" fmla="*/ 3445 w 21600"/>
              <a:gd name="T1" fmla="*/ 2890 h 21600"/>
              <a:gd name="T2" fmla="*/ 10800 w 21600"/>
              <a:gd name="T3" fmla="*/ 10800 h 21600"/>
              <a:gd name="T4" fmla="*/ 0 w 21600"/>
              <a:gd name="T5" fmla="*/ 10725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3445" y="2890"/>
                </a:moveTo>
                <a:cubicBezTo>
                  <a:pt x="1267" y="4916"/>
                  <a:pt x="20" y="7750"/>
                  <a:pt x="0" y="10725"/>
                </a:cubicBezTo>
                <a:lnTo>
                  <a:pt x="10800" y="10800"/>
                </a:lnTo>
                <a:close/>
              </a:path>
            </a:pathLst>
          </a:custGeom>
          <a:solidFill>
            <a:srgbClr val="2FB1D9"/>
          </a:solidFill>
          <a:ln w="28575">
            <a:solidFill>
              <a:schemeClr val="tx1"/>
            </a:solidFill>
            <a:miter lim="800000"/>
            <a:headEnd/>
            <a:tailEnd/>
          </a:ln>
          <a:effectLst/>
        </p:spPr>
        <p:txBody>
          <a:bodyPr/>
          <a:lstStyle/>
          <a:p>
            <a:endParaRPr lang="en-GB" sz="2400"/>
          </a:p>
        </p:txBody>
      </p:sp>
      <p:sp>
        <p:nvSpPr>
          <p:cNvPr id="1072142" name="Text Box 14"/>
          <p:cNvSpPr txBox="1">
            <a:spLocks noChangeArrowheads="1"/>
          </p:cNvSpPr>
          <p:nvPr/>
        </p:nvSpPr>
        <p:spPr bwMode="auto">
          <a:xfrm>
            <a:off x="1274763" y="4029077"/>
            <a:ext cx="336550" cy="457200"/>
          </a:xfrm>
          <a:prstGeom prst="rect">
            <a:avLst/>
          </a:prstGeom>
          <a:noFill/>
          <a:ln w="9525">
            <a:noFill/>
            <a:miter lim="800000"/>
            <a:headEnd/>
            <a:tailEnd/>
          </a:ln>
          <a:effectLst/>
        </p:spPr>
        <p:txBody>
          <a:bodyPr wrap="none">
            <a:spAutoFit/>
          </a:bodyPr>
          <a:lstStyle/>
          <a:p>
            <a:pPr eaLnBrk="0" hangingPunct="0"/>
            <a:r>
              <a:rPr lang="en-GB" sz="2400" i="1">
                <a:latin typeface="Times New Roman" pitchFamily="18" charset="0"/>
              </a:rPr>
              <a:t>a</a:t>
            </a:r>
          </a:p>
        </p:txBody>
      </p:sp>
      <p:sp>
        <p:nvSpPr>
          <p:cNvPr id="1072144" name="Rectangle 16"/>
          <p:cNvSpPr>
            <a:spLocks noChangeArrowheads="1"/>
          </p:cNvSpPr>
          <p:nvPr/>
        </p:nvSpPr>
        <p:spPr bwMode="auto">
          <a:xfrm>
            <a:off x="4088064" y="4308506"/>
            <a:ext cx="5750292" cy="461665"/>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a</a:t>
            </a:r>
            <a:r>
              <a:rPr lang="en-GB" sz="2400" baseline="30000" dirty="0"/>
              <a:t>2</a:t>
            </a:r>
            <a:r>
              <a:rPr lang="en-GB" sz="2400" dirty="0"/>
              <a:t> = 30</a:t>
            </a:r>
            <a:r>
              <a:rPr lang="en-GB" sz="2400" baseline="30000" dirty="0"/>
              <a:t>2</a:t>
            </a:r>
            <a:r>
              <a:rPr lang="en-GB" sz="2400" dirty="0"/>
              <a:t> + 20</a:t>
            </a:r>
            <a:r>
              <a:rPr lang="en-GB" sz="2400" baseline="30000" dirty="0"/>
              <a:t>2</a:t>
            </a:r>
            <a:r>
              <a:rPr lang="en-GB" sz="2400" dirty="0"/>
              <a:t> – (2</a:t>
            </a:r>
            <a:r>
              <a:rPr lang="en-GB" sz="2400" i="1" dirty="0">
                <a:latin typeface="Times New Roman" pitchFamily="18" charset="0"/>
              </a:rPr>
              <a:t> </a:t>
            </a:r>
            <a:r>
              <a:rPr lang="en-US" sz="2400" dirty="0">
                <a:cs typeface="Arial" pitchFamily="34" charset="0"/>
              </a:rPr>
              <a:t>×</a:t>
            </a:r>
            <a:r>
              <a:rPr lang="en-US" sz="2400" dirty="0">
                <a:cs typeface="Times New Roman" pitchFamily="18" charset="0"/>
              </a:rPr>
              <a:t> 30 </a:t>
            </a:r>
            <a:r>
              <a:rPr lang="en-US" sz="2400" dirty="0">
                <a:cs typeface="Arial" pitchFamily="34" charset="0"/>
              </a:rPr>
              <a:t>×</a:t>
            </a:r>
            <a:r>
              <a:rPr lang="en-US" sz="2400" dirty="0">
                <a:cs typeface="Times New Roman" pitchFamily="18" charset="0"/>
              </a:rPr>
              <a:t> 20 </a:t>
            </a:r>
            <a:r>
              <a:rPr lang="en-US" sz="2400" dirty="0">
                <a:cs typeface="Arial" pitchFamily="34" charset="0"/>
              </a:rPr>
              <a:t>×</a:t>
            </a:r>
            <a:r>
              <a:rPr lang="en-GB" sz="2400" dirty="0"/>
              <a:t> </a:t>
            </a:r>
            <a:r>
              <a:rPr lang="en-GB" sz="2400" dirty="0" err="1"/>
              <a:t>cos</a:t>
            </a:r>
            <a:r>
              <a:rPr lang="en-GB" sz="2400" dirty="0"/>
              <a:t> 35</a:t>
            </a:r>
            <a:r>
              <a:rPr lang="en-US" sz="2400" dirty="0"/>
              <a:t>°)</a:t>
            </a:r>
            <a:endParaRPr lang="en-GB" sz="2400" dirty="0"/>
          </a:p>
        </p:txBody>
      </p:sp>
      <p:sp>
        <p:nvSpPr>
          <p:cNvPr id="1072145" name="Rectangle 17"/>
          <p:cNvSpPr>
            <a:spLocks noChangeArrowheads="1"/>
          </p:cNvSpPr>
          <p:nvPr/>
        </p:nvSpPr>
        <p:spPr bwMode="auto">
          <a:xfrm>
            <a:off x="4088064" y="4901412"/>
            <a:ext cx="1768433" cy="461665"/>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a</a:t>
            </a:r>
            <a:r>
              <a:rPr lang="en-GB" sz="2400" baseline="30000" dirty="0"/>
              <a:t>2</a:t>
            </a:r>
            <a:r>
              <a:rPr lang="en-GB" sz="2400" dirty="0"/>
              <a:t> = 317.02</a:t>
            </a:r>
          </a:p>
        </p:txBody>
      </p:sp>
      <p:sp>
        <p:nvSpPr>
          <p:cNvPr id="1072146" name="Rectangle 18"/>
          <p:cNvSpPr>
            <a:spLocks noChangeArrowheads="1"/>
          </p:cNvSpPr>
          <p:nvPr/>
        </p:nvSpPr>
        <p:spPr bwMode="auto">
          <a:xfrm>
            <a:off x="4141859" y="5494318"/>
            <a:ext cx="3278462" cy="461665"/>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a</a:t>
            </a:r>
            <a:r>
              <a:rPr lang="en-GB" sz="2400" dirty="0"/>
              <a:t> = </a:t>
            </a:r>
            <a:r>
              <a:rPr lang="en-GB" sz="2400" dirty="0">
                <a:solidFill>
                  <a:srgbClr val="FF6600"/>
                </a:solidFill>
              </a:rPr>
              <a:t>17.80 m</a:t>
            </a:r>
            <a:r>
              <a:rPr lang="en-GB" sz="2400" dirty="0"/>
              <a:t> (to 2 </a:t>
            </a:r>
            <a:r>
              <a:rPr lang="en-GB" sz="2400" dirty="0" err="1"/>
              <a:t>d.p.</a:t>
            </a:r>
            <a:r>
              <a:rPr lang="en-GB" sz="2400" dirty="0"/>
              <a:t>)</a:t>
            </a:r>
          </a:p>
        </p:txBody>
      </p:sp>
      <p:sp>
        <p:nvSpPr>
          <p:cNvPr id="3" name="Oval 2"/>
          <p:cNvSpPr/>
          <p:nvPr/>
        </p:nvSpPr>
        <p:spPr>
          <a:xfrm>
            <a:off x="3675833" y="5094057"/>
            <a:ext cx="45719" cy="45719"/>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2398112" y="3761744"/>
            <a:ext cx="45719" cy="45719"/>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525904" y="5094057"/>
            <a:ext cx="45719" cy="45719"/>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 name="Straight Arrow Connector 4"/>
          <p:cNvCxnSpPr/>
          <p:nvPr/>
        </p:nvCxnSpPr>
        <p:spPr>
          <a:xfrm flipH="1" flipV="1">
            <a:off x="2421285" y="3751572"/>
            <a:ext cx="1288043" cy="1371712"/>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flipV="1">
            <a:off x="525904" y="5115283"/>
            <a:ext cx="3172789" cy="22859"/>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534219" y="3773125"/>
            <a:ext cx="1890294" cy="1365017"/>
          </a:xfrm>
          <a:prstGeom prst="straightConnector1">
            <a:avLst/>
          </a:prstGeom>
          <a:ln w="3492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5" name="Text Box 15"/>
          <p:cNvSpPr txBox="1">
            <a:spLocks noChangeArrowheads="1"/>
          </p:cNvSpPr>
          <p:nvPr/>
        </p:nvSpPr>
        <p:spPr bwMode="auto">
          <a:xfrm>
            <a:off x="4661871" y="3597804"/>
            <a:ext cx="3310522" cy="461665"/>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spAutoFit/>
          </a:bodyPr>
          <a:lstStyle/>
          <a:p>
            <a:pPr eaLnBrk="0" hangingPunct="0"/>
            <a:r>
              <a:rPr lang="en-GB" sz="2400" i="1">
                <a:latin typeface="Times New Roman" pitchFamily="18" charset="0"/>
              </a:rPr>
              <a:t>a</a:t>
            </a:r>
            <a:r>
              <a:rPr lang="en-GB" sz="2400" baseline="30000"/>
              <a:t>2</a:t>
            </a:r>
            <a:r>
              <a:rPr lang="en-GB" sz="2400"/>
              <a:t> = </a:t>
            </a:r>
            <a:r>
              <a:rPr lang="en-GB" sz="2400" i="1">
                <a:latin typeface="Times New Roman" pitchFamily="18" charset="0"/>
              </a:rPr>
              <a:t>b</a:t>
            </a:r>
            <a:r>
              <a:rPr lang="en-GB" sz="2400" baseline="30000"/>
              <a:t>2</a:t>
            </a:r>
            <a:r>
              <a:rPr lang="en-GB" sz="2400"/>
              <a:t> + </a:t>
            </a:r>
            <a:r>
              <a:rPr lang="en-GB" sz="2400" i="1">
                <a:latin typeface="Times New Roman" pitchFamily="18" charset="0"/>
              </a:rPr>
              <a:t>c</a:t>
            </a:r>
            <a:r>
              <a:rPr lang="en-GB" sz="2400" baseline="30000"/>
              <a:t>2</a:t>
            </a:r>
            <a:r>
              <a:rPr lang="en-GB" sz="2400"/>
              <a:t> – 2</a:t>
            </a:r>
            <a:r>
              <a:rPr lang="en-GB" sz="2400" i="1">
                <a:latin typeface="Times New Roman" pitchFamily="18" charset="0"/>
              </a:rPr>
              <a:t>bc</a:t>
            </a:r>
            <a:r>
              <a:rPr lang="en-GB" sz="2400"/>
              <a:t> cos </a:t>
            </a:r>
            <a:r>
              <a:rPr lang="en-GB" sz="2400" i="1">
                <a:latin typeface="Times New Roman" pitchFamily="18" charset="0"/>
              </a:rPr>
              <a:t>A</a:t>
            </a:r>
          </a:p>
        </p:txBody>
      </p:sp>
      <p:pic>
        <p:nvPicPr>
          <p:cNvPr id="2050" name="Picture 2" descr="http://www.clker.com/cliparts/c/5/5/f/1197118642647976053ryanlerch_flagpole.svg.med.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09057" y="3381763"/>
            <a:ext cx="158447" cy="357707"/>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2" descr="http://www.clker.com/cliparts/c/5/5/f/1197118642647976053ryanlerch_flagpole.svg.med.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1890" y="4761240"/>
            <a:ext cx="158447" cy="357707"/>
          </a:xfrm>
          <a:prstGeom prst="rect">
            <a:avLst/>
          </a:prstGeom>
          <a:noFill/>
          <a:extLst>
            <a:ext uri="{909E8E84-426E-40DD-AFC4-6F175D3DCCD1}">
              <a14:hiddenFill xmlns:a14="http://schemas.microsoft.com/office/drawing/2010/main">
                <a:solidFill>
                  <a:srgbClr val="FFFFFF"/>
                </a:solidFill>
              </a14:hiddenFill>
            </a:ext>
          </a:extLst>
        </p:spPr>
      </p:pic>
      <p:sp>
        <p:nvSpPr>
          <p:cNvPr id="26" name="Text Box 14"/>
          <p:cNvSpPr txBox="1">
            <a:spLocks noChangeArrowheads="1"/>
          </p:cNvSpPr>
          <p:nvPr/>
        </p:nvSpPr>
        <p:spPr bwMode="auto">
          <a:xfrm>
            <a:off x="1556545" y="5099845"/>
            <a:ext cx="338554" cy="461665"/>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b</a:t>
            </a:r>
          </a:p>
        </p:txBody>
      </p:sp>
      <p:sp>
        <p:nvSpPr>
          <p:cNvPr id="27" name="Text Box 14"/>
          <p:cNvSpPr txBox="1">
            <a:spLocks noChangeArrowheads="1"/>
          </p:cNvSpPr>
          <p:nvPr/>
        </p:nvSpPr>
        <p:spPr bwMode="auto">
          <a:xfrm>
            <a:off x="2841626" y="3824688"/>
            <a:ext cx="320922" cy="461665"/>
          </a:xfrm>
          <a:prstGeom prst="rect">
            <a:avLst/>
          </a:prstGeom>
          <a:noFill/>
          <a:ln w="9525">
            <a:noFill/>
            <a:miter lim="800000"/>
            <a:headEnd/>
            <a:tailEnd/>
          </a:ln>
          <a:effectLst/>
        </p:spPr>
        <p:txBody>
          <a:bodyPr wrap="none">
            <a:spAutoFit/>
          </a:bodyPr>
          <a:lstStyle/>
          <a:p>
            <a:pPr eaLnBrk="0" hangingPunct="0"/>
            <a:r>
              <a:rPr lang="en-GB" sz="2400" i="1" dirty="0">
                <a:latin typeface="Times New Roman" pitchFamily="18" charset="0"/>
              </a:rPr>
              <a:t>c</a:t>
            </a:r>
          </a:p>
        </p:txBody>
      </p:sp>
      <p:sp>
        <p:nvSpPr>
          <p:cNvPr id="28" name="Rectangle 27">
            <a:hlinkClick r:id="rId4"/>
            <a:extLst>
              <a:ext uri="{FF2B5EF4-FFF2-40B4-BE49-F238E27FC236}">
                <a16:creationId xmlns:a16="http://schemas.microsoft.com/office/drawing/2014/main" id="{1679E68D-EDEE-4C69-98C1-6DE2C47FC5B4}"/>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hlinkClick r:id="rId4"/>
            <a:extLst>
              <a:ext uri="{FF2B5EF4-FFF2-40B4-BE49-F238E27FC236}">
                <a16:creationId xmlns:a16="http://schemas.microsoft.com/office/drawing/2014/main" id="{549135F9-A36E-4A86-B400-683147488590}"/>
              </a:ext>
            </a:extLst>
          </p:cNvPr>
          <p:cNvSpPr/>
          <p:nvPr/>
        </p:nvSpPr>
        <p:spPr>
          <a:xfrm>
            <a:off x="4953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57900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721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7213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05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7213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down)">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072139"/>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1"/>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37"/>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1072136"/>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nodeType="click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wipe(right)">
                                      <p:cBhvr>
                                        <p:cTn id="42" dur="500"/>
                                        <p:tgtEl>
                                          <p:spTgt spid="25"/>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7213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07214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07214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nodeType="clickEffect">
                                  <p:stCondLst>
                                    <p:cond delay="0"/>
                                  </p:stCondLst>
                                  <p:childTnLst>
                                    <p:set>
                                      <p:cBhvr>
                                        <p:cTn id="58" dur="1" fill="hold">
                                          <p:stCondLst>
                                            <p:cond delay="0"/>
                                          </p:stCondLst>
                                        </p:cTn>
                                        <p:tgtEl>
                                          <p:spTgt spid="29"/>
                                        </p:tgtEl>
                                        <p:attrNameLst>
                                          <p:attrName>style.visibility</p:attrName>
                                        </p:attrNameLst>
                                      </p:cBhvr>
                                      <p:to>
                                        <p:strVal val="visible"/>
                                      </p:to>
                                    </p:set>
                                    <p:animEffect transition="in" filter="wipe(down)">
                                      <p:cBhvr>
                                        <p:cTn id="59" dur="500"/>
                                        <p:tgtEl>
                                          <p:spTgt spid="29"/>
                                        </p:tgtEl>
                                      </p:cBhvr>
                                    </p:animEffec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1072142"/>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1072134"/>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26"/>
                                        </p:tgtEl>
                                        <p:attrNameLst>
                                          <p:attrName>style.visibility</p:attrName>
                                        </p:attrNameLst>
                                      </p:cBhvr>
                                      <p:to>
                                        <p:strVal val="visible"/>
                                      </p:to>
                                    </p:set>
                                  </p:childTnLst>
                                </p:cTn>
                              </p:par>
                            </p:childTnLst>
                          </p:cTn>
                        </p:par>
                        <p:par>
                          <p:cTn id="72" fill="hold">
                            <p:stCondLst>
                              <p:cond delay="0"/>
                            </p:stCondLst>
                            <p:childTnLst>
                              <p:par>
                                <p:cTn id="73" presetID="1" presetClass="entr" presetSubtype="0" fill="hold" grpId="0" nodeType="afterEffect">
                                  <p:stCondLst>
                                    <p:cond delay="500"/>
                                  </p:stCondLst>
                                  <p:childTnLst>
                                    <p:set>
                                      <p:cBhvr>
                                        <p:cTn id="74" dur="1" fill="hold">
                                          <p:stCondLst>
                                            <p:cond delay="0"/>
                                          </p:stCondLst>
                                        </p:cTn>
                                        <p:tgtEl>
                                          <p:spTgt spid="27"/>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5"/>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072144"/>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072145"/>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1072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2132" grpId="0" animBg="1"/>
      <p:bldP spid="1072134" grpId="0" animBg="1"/>
      <p:bldP spid="1072135" grpId="0"/>
      <p:bldP spid="1072136" grpId="0"/>
      <p:bldP spid="1072137" grpId="0"/>
      <p:bldP spid="1072138" grpId="0"/>
      <p:bldP spid="1072139" grpId="0"/>
      <p:bldP spid="1072140" grpId="0"/>
      <p:bldP spid="1072141" grpId="0" animBg="1"/>
      <p:bldP spid="1072142" grpId="0"/>
      <p:bldP spid="1072144" grpId="0"/>
      <p:bldP spid="1072145" grpId="0"/>
      <p:bldP spid="1072146" grpId="0"/>
      <p:bldP spid="3" grpId="0" animBg="1"/>
      <p:bldP spid="20" grpId="0" animBg="1"/>
      <p:bldP spid="21" grpId="0" animBg="1"/>
      <p:bldP spid="35" grpId="0" animBg="1"/>
      <p:bldP spid="26" grpId="0"/>
      <p:bldP spid="2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Personalizado 1">
      <a:majorFont>
        <a:latin typeface="Comic Sans MS"/>
        <a:ea typeface=""/>
        <a:cs typeface=""/>
      </a:majorFont>
      <a:minorFont>
        <a:latin typeface="Comic Sans MS"/>
        <a:ea typeface=""/>
        <a:cs typeface=""/>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1_10_solvexpeqs" id="{BFB07C4A-7573-457B-9229-667375C26C2E}" vid="{31DC8531-9E75-490C-A2AB-54B4CC27F20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4_IBAA</Template>
  <TotalTime>73</TotalTime>
  <Words>1353</Words>
  <Application>Microsoft Office PowerPoint</Application>
  <PresentationFormat>On-screen Show (4:3)</PresentationFormat>
  <Paragraphs>226</Paragraphs>
  <Slides>12</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Cambria Math</vt:lpstr>
      <vt:lpstr>Comic Sans MS</vt:lpstr>
      <vt:lpstr>Times New Roman</vt:lpstr>
      <vt:lpstr>Wingdings 2</vt:lpstr>
      <vt:lpstr>Theme1</vt:lpstr>
      <vt:lpstr>The cosine rule</vt:lpstr>
      <vt:lpstr>The cosine rule</vt:lpstr>
      <vt:lpstr>PowerPoint Presentation</vt:lpstr>
      <vt:lpstr>PowerPoint Presentation</vt:lpstr>
      <vt:lpstr>Using the cosine rule to find side lengths</vt:lpstr>
      <vt:lpstr>PowerPoint Presentation</vt:lpstr>
      <vt:lpstr>Using the cosine rule to find angles</vt:lpstr>
      <vt:lpstr>PowerPoint Presentation</vt:lpstr>
      <vt:lpstr>Using the cosine rule to solve problems</vt:lpstr>
      <vt:lpstr>PowerPoint Presentation</vt:lpstr>
      <vt:lpstr>PowerPoint Presentation</vt:lpstr>
      <vt:lpstr>PowerPoint Presentation</vt:lpstr>
    </vt:vector>
  </TitlesOfParts>
  <Company>CCSD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cosine rule</dc:title>
  <dc:creator>Mathssupport</dc:creator>
  <cp:lastModifiedBy>Orlando Hurtado</cp:lastModifiedBy>
  <cp:revision>8</cp:revision>
  <dcterms:created xsi:type="dcterms:W3CDTF">2020-03-26T18:10:28Z</dcterms:created>
  <dcterms:modified xsi:type="dcterms:W3CDTF">2023-08-10T17:23:42Z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howTimer">
    <vt:bool>true</vt:bool>
  </property>
  <property fmtid="{D5CDD505-2E9C-101B-9397-08002B2CF9AE}" pid="3" name="ShowPercent">
    <vt:bool>true</vt:bool>
  </property>
</Properties>
</file>