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8" r:id="rId3"/>
    <p:sldId id="271" r:id="rId4"/>
    <p:sldId id="272" r:id="rId5"/>
    <p:sldId id="258" r:id="rId6"/>
    <p:sldId id="259" r:id="rId7"/>
    <p:sldId id="273" r:id="rId8"/>
    <p:sldId id="263" r:id="rId9"/>
    <p:sldId id="264" r:id="rId10"/>
    <p:sldId id="265" r:id="rId11"/>
    <p:sldId id="276" r:id="rId12"/>
    <p:sldId id="274" r:id="rId13"/>
    <p:sldId id="277" r:id="rId14"/>
    <p:sldId id="275" r:id="rId15"/>
    <p:sldId id="278" r:id="rId16"/>
    <p:sldId id="317" r:id="rId17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99FF"/>
    <a:srgbClr val="FF3399"/>
    <a:srgbClr val="FF7C80"/>
    <a:srgbClr val="CC0099"/>
    <a:srgbClr val="99CCFF"/>
    <a:srgbClr val="3366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65" d="100"/>
          <a:sy n="65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5B19CAC-4ADF-40D9-80E2-CF329D1A44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517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0EA90-397B-41BE-BFFD-EAEE08333F1D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23FFAF-1E6C-494C-BB6B-3F3017F4A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889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5ED58E-7B05-47A7-8F74-98D03FB8DA53}" type="slidenum">
              <a:rPr lang="en-GB"/>
              <a:pPr/>
              <a:t>5</a:t>
            </a:fld>
            <a:endParaRPr lang="en-GB"/>
          </a:p>
        </p:txBody>
      </p:sp>
      <p:sp>
        <p:nvSpPr>
          <p:cNvPr id="72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3356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77DB3C-1650-4362-B41A-D63922767208}" type="slidenum">
              <a:rPr lang="en-GB"/>
              <a:pPr/>
              <a:t>6</a:t>
            </a:fld>
            <a:endParaRPr lang="en-GB"/>
          </a:p>
        </p:txBody>
      </p:sp>
      <p:sp>
        <p:nvSpPr>
          <p:cNvPr id="72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294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5368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77DB3C-1650-4362-B41A-D63922767208}" type="slidenum">
              <a:rPr lang="en-GB"/>
              <a:pPr/>
              <a:t>7</a:t>
            </a:fld>
            <a:endParaRPr lang="en-GB"/>
          </a:p>
        </p:txBody>
      </p:sp>
      <p:sp>
        <p:nvSpPr>
          <p:cNvPr id="72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294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4832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C4557B2-B7E9-46E4-853A-63FF8F90A3CC}" type="slidenum">
              <a:rPr lang="en-GB" sz="1200">
                <a:solidFill>
                  <a:schemeClr val="tx1"/>
                </a:solidFill>
              </a:rPr>
              <a:pPr/>
              <a:t>8</a:t>
            </a:fld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/>
              <a:t>Explain that adding these two vectors is like moving right 5 and up 3 and then moving right 3 and down 2. The net effect is a movement right 8 and up 1. Point out that we can add the horizontal components together to get the horizontal component of the resultant vector (5 + 3 = 8) and we can add the vertical components together to get the vertical component of the resultant vector (3 + –2 = 1).</a:t>
            </a:r>
          </a:p>
          <a:p>
            <a:pPr eaLnBrk="1" hangingPunct="1"/>
            <a:r>
              <a:rPr lang="en-GB"/>
              <a:t>In the vector diagram the start of vector </a:t>
            </a:r>
            <a:r>
              <a:rPr lang="en-GB" b="1"/>
              <a:t>b</a:t>
            </a:r>
            <a:r>
              <a:rPr lang="en-GB"/>
              <a:t> is placed at the end of vector </a:t>
            </a:r>
            <a:r>
              <a:rPr lang="en-GB" b="1"/>
              <a:t>a</a:t>
            </a:r>
            <a:r>
              <a:rPr lang="en-GB"/>
              <a:t>. The resultant vector, </a:t>
            </a:r>
            <a:r>
              <a:rPr lang="en-GB" b="1"/>
              <a:t>a</a:t>
            </a:r>
            <a:r>
              <a:rPr lang="en-GB"/>
              <a:t> + </a:t>
            </a:r>
            <a:r>
              <a:rPr lang="en-GB" b="1"/>
              <a:t>b</a:t>
            </a:r>
            <a:r>
              <a:rPr lang="en-GB"/>
              <a:t>, goes from the start of </a:t>
            </a:r>
            <a:r>
              <a:rPr lang="en-GB" b="1"/>
              <a:t>a</a:t>
            </a:r>
            <a:r>
              <a:rPr lang="en-GB"/>
              <a:t> to the end of</a:t>
            </a:r>
            <a:r>
              <a:rPr lang="en-GB" b="1"/>
              <a:t> b</a:t>
            </a:r>
            <a:r>
              <a:rPr lang="en-GB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69203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C4557B2-B7E9-46E4-853A-63FF8F90A3CC}" type="slidenum">
              <a:rPr lang="en-GB" sz="1200">
                <a:solidFill>
                  <a:schemeClr val="tx1"/>
                </a:solidFill>
              </a:rPr>
              <a:pPr/>
              <a:t>9</a:t>
            </a:fld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/>
              <a:t>Explain that adding these two vectors is like moving right 5 and up 3 and then moving right 3 and down 2. The net effect is a movement right 8 and up 1. Point out that we can add the horizontal components together to get the horizontal component of the resultant vector (5 + 3 = 8) and we can add the vertical components together to get the vertical component of the resultant vector (3 + –2 = 1).</a:t>
            </a:r>
          </a:p>
          <a:p>
            <a:pPr eaLnBrk="1" hangingPunct="1"/>
            <a:r>
              <a:rPr lang="en-GB"/>
              <a:t>In the vector diagram the start of vector </a:t>
            </a:r>
            <a:r>
              <a:rPr lang="en-GB" b="1"/>
              <a:t>b</a:t>
            </a:r>
            <a:r>
              <a:rPr lang="en-GB"/>
              <a:t> is placed at the end of vector </a:t>
            </a:r>
            <a:r>
              <a:rPr lang="en-GB" b="1"/>
              <a:t>a</a:t>
            </a:r>
            <a:r>
              <a:rPr lang="en-GB"/>
              <a:t>. The resultant vector, </a:t>
            </a:r>
            <a:r>
              <a:rPr lang="en-GB" b="1"/>
              <a:t>a</a:t>
            </a:r>
            <a:r>
              <a:rPr lang="en-GB"/>
              <a:t> + </a:t>
            </a:r>
            <a:r>
              <a:rPr lang="en-GB" b="1"/>
              <a:t>b</a:t>
            </a:r>
            <a:r>
              <a:rPr lang="en-GB"/>
              <a:t>, goes from the start of </a:t>
            </a:r>
            <a:r>
              <a:rPr lang="en-GB" b="1"/>
              <a:t>a</a:t>
            </a:r>
            <a:r>
              <a:rPr lang="en-GB"/>
              <a:t> to the end of</a:t>
            </a:r>
            <a:r>
              <a:rPr lang="en-GB" b="1"/>
              <a:t> b</a:t>
            </a:r>
            <a:r>
              <a:rPr lang="en-GB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28403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C4557B2-B7E9-46E4-853A-63FF8F90A3CC}" type="slidenum">
              <a:rPr lang="en-GB" sz="1200">
                <a:solidFill>
                  <a:schemeClr val="tx1"/>
                </a:solidFill>
              </a:rPr>
              <a:pPr/>
              <a:t>10</a:t>
            </a:fld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/>
              <a:t>Explain that adding these two vectors is like moving right 5 and up 3 and then moving right 3 and down 2. The net effect is a movement right 8 and up 1. Point out that we can add the horizontal components together to get the horizontal component of the resultant vector (5 + 3 = 8) and we can add the vertical components together to get the vertical component of the resultant vector (3 + –2 = 1).</a:t>
            </a:r>
          </a:p>
          <a:p>
            <a:pPr eaLnBrk="1" hangingPunct="1"/>
            <a:r>
              <a:rPr lang="en-GB"/>
              <a:t>In the vector diagram the start of vector </a:t>
            </a:r>
            <a:r>
              <a:rPr lang="en-GB" b="1"/>
              <a:t>b</a:t>
            </a:r>
            <a:r>
              <a:rPr lang="en-GB"/>
              <a:t> is placed at the end of vector </a:t>
            </a:r>
            <a:r>
              <a:rPr lang="en-GB" b="1"/>
              <a:t>a</a:t>
            </a:r>
            <a:r>
              <a:rPr lang="en-GB"/>
              <a:t>. The resultant vector, </a:t>
            </a:r>
            <a:r>
              <a:rPr lang="en-GB" b="1"/>
              <a:t>a</a:t>
            </a:r>
            <a:r>
              <a:rPr lang="en-GB"/>
              <a:t> + </a:t>
            </a:r>
            <a:r>
              <a:rPr lang="en-GB" b="1"/>
              <a:t>b</a:t>
            </a:r>
            <a:r>
              <a:rPr lang="en-GB"/>
              <a:t>, goes from the start of </a:t>
            </a:r>
            <a:r>
              <a:rPr lang="en-GB" b="1"/>
              <a:t>a</a:t>
            </a:r>
            <a:r>
              <a:rPr lang="en-GB"/>
              <a:t> to the end of</a:t>
            </a:r>
            <a:r>
              <a:rPr lang="en-GB" b="1"/>
              <a:t> b</a:t>
            </a:r>
            <a:r>
              <a:rPr lang="en-GB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80729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C4557B2-B7E9-46E4-853A-63FF8F90A3CC}" type="slidenum">
              <a:rPr lang="en-GB" sz="1200">
                <a:solidFill>
                  <a:schemeClr val="tx1"/>
                </a:solidFill>
              </a:rPr>
              <a:pPr/>
              <a:t>15</a:t>
            </a:fld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/>
              <a:t>Explain that adding these two vectors is like moving right 5 and up 3 and then moving right 3 and down 2. The net effect is a movement right 8 and up 1. Point out that we can add the horizontal components together to get the horizontal component of the resultant vector (5 + 3 = 8) and we can add the vertical components together to get the vertical component of the resultant vector (3 + –2 = 1).</a:t>
            </a:r>
          </a:p>
          <a:p>
            <a:pPr eaLnBrk="1" hangingPunct="1"/>
            <a:r>
              <a:rPr lang="en-GB"/>
              <a:t>In the vector diagram the start of vector </a:t>
            </a:r>
            <a:r>
              <a:rPr lang="en-GB" b="1"/>
              <a:t>b</a:t>
            </a:r>
            <a:r>
              <a:rPr lang="en-GB"/>
              <a:t> is placed at the end of vector </a:t>
            </a:r>
            <a:r>
              <a:rPr lang="en-GB" b="1"/>
              <a:t>a</a:t>
            </a:r>
            <a:r>
              <a:rPr lang="en-GB"/>
              <a:t>. The resultant vector, </a:t>
            </a:r>
            <a:r>
              <a:rPr lang="en-GB" b="1"/>
              <a:t>a</a:t>
            </a:r>
            <a:r>
              <a:rPr lang="en-GB"/>
              <a:t> + </a:t>
            </a:r>
            <a:r>
              <a:rPr lang="en-GB" b="1"/>
              <a:t>b</a:t>
            </a:r>
            <a:r>
              <a:rPr lang="en-GB"/>
              <a:t>, goes from the start of </a:t>
            </a:r>
            <a:r>
              <a:rPr lang="en-GB" b="1"/>
              <a:t>a</a:t>
            </a:r>
            <a:r>
              <a:rPr lang="en-GB"/>
              <a:t> to the end of</a:t>
            </a:r>
            <a:r>
              <a:rPr lang="en-GB" b="1"/>
              <a:t> b</a:t>
            </a:r>
            <a:r>
              <a:rPr lang="en-GB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7617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031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210300" y="243379"/>
            <a:ext cx="2476500" cy="476250"/>
          </a:xfrm>
        </p:spPr>
        <p:txBody>
          <a:bodyPr/>
          <a:lstStyle>
            <a:lvl1pPr>
              <a:defRPr sz="2000"/>
            </a:lvl1pPr>
          </a:lstStyle>
          <a:p>
            <a:fld id="{BC5FDF6F-438B-4719-B23F-CF9DE862B1F0}" type="datetime3">
              <a:rPr lang="en-US" smtClean="0"/>
              <a:pPr/>
              <a:t>10 August 2023</a:t>
            </a:fld>
            <a:endParaRPr lang="en-U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5" name="Picture 14" descr="A close up of a cage&#10;&#10;Description automatically generated">
            <a:extLst>
              <a:ext uri="{FF2B5EF4-FFF2-40B4-BE49-F238E27FC236}">
                <a16:creationId xmlns:a16="http://schemas.microsoft.com/office/drawing/2014/main" id="{8DB13122-E156-4F56-B01E-886703548E0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2874D72C-4348-4ABB-BA1F-5B855B10B97C}"/>
              </a:ext>
            </a:extLst>
          </p:cNvPr>
          <p:cNvSpPr/>
          <p:nvPr userDrawn="1"/>
        </p:nvSpPr>
        <p:spPr>
          <a:xfrm>
            <a:off x="632876" y="6490900"/>
            <a:ext cx="1616212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www.mathssupport.org</a:t>
            </a:r>
            <a:endParaRPr lang="en-GB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6861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61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156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87064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238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5465332" y="6201849"/>
            <a:ext cx="2476500" cy="47625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A close up of a cage&#10;&#10;Description automatically generated">
            <a:extLst>
              <a:ext uri="{FF2B5EF4-FFF2-40B4-BE49-F238E27FC236}">
                <a16:creationId xmlns:a16="http://schemas.microsoft.com/office/drawing/2014/main" id="{AD73ABF7-01E0-40C9-AF32-E6F0065277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6DEEA9A-DE64-4076-A5CE-A62CB11E89F8}"/>
              </a:ext>
            </a:extLst>
          </p:cNvPr>
          <p:cNvSpPr/>
          <p:nvPr userDrawn="1"/>
        </p:nvSpPr>
        <p:spPr>
          <a:xfrm>
            <a:off x="632876" y="6490900"/>
            <a:ext cx="1616212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www.mathssupport.org</a:t>
            </a:r>
            <a:endParaRPr lang="en-GB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857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59772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01882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15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46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0E1F46-5011-4290-9A4A-A8226099851E}"/>
              </a:ext>
            </a:extLst>
          </p:cNvPr>
          <p:cNvSpPr/>
          <p:nvPr userDrawn="1"/>
        </p:nvSpPr>
        <p:spPr>
          <a:xfrm>
            <a:off x="632876" y="6490900"/>
            <a:ext cx="1616212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www.mathssupport.org</a:t>
            </a:r>
            <a:endParaRPr lang="en-GB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78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187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www.mathssupport.org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2238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8/10/2023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dirty="0">
                <a:solidFill>
                  <a:schemeClr val="tx2">
                    <a:shade val="90000"/>
                  </a:schemeClr>
                </a:solidFill>
              </a:rPr>
              <a:t>www.mathssupport.org</a:t>
            </a:r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pic>
        <p:nvPicPr>
          <p:cNvPr id="10" name="Picture 9" descr="A close up of a cage&#10;&#10;Description automatically generated">
            <a:extLst>
              <a:ext uri="{FF2B5EF4-FFF2-40B4-BE49-F238E27FC236}">
                <a16:creationId xmlns:a16="http://schemas.microsoft.com/office/drawing/2014/main" id="{3947B0CA-B858-4459-ACB0-3F8573129FF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7BDFDB0-8D90-46E4-99DE-37E7B970D526}"/>
              </a:ext>
            </a:extLst>
          </p:cNvPr>
          <p:cNvSpPr/>
          <p:nvPr userDrawn="1"/>
        </p:nvSpPr>
        <p:spPr>
          <a:xfrm>
            <a:off x="632876" y="6490900"/>
            <a:ext cx="1616212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70C0"/>
                </a:solidFill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www.mathssupport.org</a:t>
            </a:r>
            <a:endParaRPr lang="en-GB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430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png"/><Relationship Id="rId13" Type="http://schemas.openxmlformats.org/officeDocument/2006/relationships/image" Target="../media/image190.png"/><Relationship Id="rId3" Type="http://schemas.openxmlformats.org/officeDocument/2006/relationships/image" Target="../media/image90.png"/><Relationship Id="rId7" Type="http://schemas.openxmlformats.org/officeDocument/2006/relationships/image" Target="../media/image130.png"/><Relationship Id="rId12" Type="http://schemas.openxmlformats.org/officeDocument/2006/relationships/image" Target="../media/image180.png"/><Relationship Id="rId17" Type="http://schemas.openxmlformats.org/officeDocument/2006/relationships/hyperlink" Target="http://www.mathssupport.org/" TargetMode="External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0.png"/><Relationship Id="rId11" Type="http://schemas.openxmlformats.org/officeDocument/2006/relationships/image" Target="../media/image170.png"/><Relationship Id="rId5" Type="http://schemas.openxmlformats.org/officeDocument/2006/relationships/image" Target="../media/image110.png"/><Relationship Id="rId15" Type="http://schemas.openxmlformats.org/officeDocument/2006/relationships/image" Target="../media/image21.png"/><Relationship Id="rId10" Type="http://schemas.openxmlformats.org/officeDocument/2006/relationships/image" Target="../media/image160.png"/><Relationship Id="rId4" Type="http://schemas.openxmlformats.org/officeDocument/2006/relationships/image" Target="../media/image100.png"/><Relationship Id="rId9" Type="http://schemas.openxmlformats.org/officeDocument/2006/relationships/image" Target="../media/image150.png"/><Relationship Id="rId14" Type="http://schemas.openxmlformats.org/officeDocument/2006/relationships/image" Target="../media/image20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8.emf"/><Relationship Id="rId7" Type="http://schemas.openxmlformats.org/officeDocument/2006/relationships/image" Target="../media/image10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9.emf"/><Relationship Id="rId4" Type="http://schemas.openxmlformats.org/officeDocument/2006/relationships/oleObject" Target="../embeddings/oleObject6.bin"/><Relationship Id="rId9" Type="http://schemas.openxmlformats.org/officeDocument/2006/relationships/hyperlink" Target="http://www.mathssupport.org/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hyperlink" Target="http://www.mathssupport.org/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hyperlink" Target="http://www.mathssupport.org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athssupport.org/" TargetMode="Externa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mathssupport.org/" TargetMode="External"/><Relationship Id="rId4" Type="http://schemas.openxmlformats.org/officeDocument/2006/relationships/image" Target="../media/image4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www.mathssupport.org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mathssupport.org/" TargetMode="External"/><Relationship Id="rId4" Type="http://schemas.openxmlformats.org/officeDocument/2006/relationships/hyperlink" Target="mailto:info@mathssupport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athssupport.org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mathssupport.org/" TargetMode="Externa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hyperlink" Target="http://www.mathssupport.org/" TargetMode="External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athssupport.org/" TargetMode="External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mathssupport.org/" TargetMode="Externa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hyperlink" Target="http://www.mathssupport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486400" y="457200"/>
            <a:ext cx="3200400" cy="457200"/>
          </a:xfrm>
        </p:spPr>
        <p:txBody>
          <a:bodyPr/>
          <a:lstStyle/>
          <a:p>
            <a:fld id="{418FB1FA-1B83-4CC8-939D-C627A9A0057A}" type="datetime3">
              <a:rPr lang="en-US" sz="2400" smtClean="0"/>
              <a:t>10 August 2023</a:t>
            </a:fld>
            <a:endParaRPr lang="en-US" sz="2400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676400"/>
            <a:ext cx="7848600" cy="1295400"/>
          </a:xfrm>
        </p:spPr>
        <p:txBody>
          <a:bodyPr>
            <a:normAutofit fontScale="90000"/>
          </a:bodyPr>
          <a:lstStyle/>
          <a:p>
            <a:r>
              <a:rPr lang="en-US" dirty="0"/>
              <a:t>Distance between two points and their midpoint</a:t>
            </a:r>
          </a:p>
        </p:txBody>
      </p:sp>
      <p:sp>
        <p:nvSpPr>
          <p:cNvPr id="4" name="Subtitle 4"/>
          <p:cNvSpPr>
            <a:spLocks noGrp="1"/>
          </p:cNvSpPr>
          <p:nvPr>
            <p:ph type="subTitle" idx="1"/>
          </p:nvPr>
        </p:nvSpPr>
        <p:spPr>
          <a:xfrm>
            <a:off x="1143000" y="3200400"/>
            <a:ext cx="6858000" cy="1600200"/>
          </a:xfrm>
        </p:spPr>
        <p:txBody>
          <a:bodyPr>
            <a:normAutofit/>
          </a:bodyPr>
          <a:lstStyle/>
          <a:p>
            <a:pPr marL="627063" indent="-627063" algn="l"/>
            <a:r>
              <a:rPr lang="en-US" dirty="0"/>
              <a:t>LO: To calculate the distance between two points in the space and their midpoint.</a:t>
            </a:r>
            <a:endParaRPr lang="en-GB" dirty="0"/>
          </a:p>
        </p:txBody>
      </p:sp>
      <p:sp>
        <p:nvSpPr>
          <p:cNvPr id="5" name="Rectangle 4">
            <a:hlinkClick r:id="rId2"/>
            <a:extLst>
              <a:ext uri="{FF2B5EF4-FFF2-40B4-BE49-F238E27FC236}">
                <a16:creationId xmlns:a16="http://schemas.microsoft.com/office/drawing/2014/main" id="{38E681FF-ACFC-4E1E-9BFE-D69361C097A5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hlinkClick r:id="rId2"/>
            <a:extLst>
              <a:ext uri="{FF2B5EF4-FFF2-40B4-BE49-F238E27FC236}">
                <a16:creationId xmlns:a16="http://schemas.microsoft.com/office/drawing/2014/main" id="{B50B3AFB-91F3-4019-8079-C743CC45A5C2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28635" y="66492"/>
            <a:ext cx="7772400" cy="609600"/>
          </a:xfrm>
          <a:noFill/>
        </p:spPr>
        <p:txBody>
          <a:bodyPr>
            <a:noAutofit/>
          </a:bodyPr>
          <a:lstStyle/>
          <a:p>
            <a:r>
              <a:rPr lang="en-GB" sz="3200" dirty="0">
                <a:solidFill>
                  <a:srgbClr val="5B0091"/>
                </a:solidFill>
              </a:rPr>
              <a:t>Distance between two points in space</a:t>
            </a:r>
            <a:endParaRPr lang="en-GB" sz="3200" dirty="0"/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150813" y="834997"/>
            <a:ext cx="58726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Show that A=(0</a:t>
            </a:r>
            <a:r>
              <a:rPr lang="en-GB" sz="2400" dirty="0">
                <a:solidFill>
                  <a:srgbClr val="002060"/>
                </a:solidFill>
                <a:cs typeface="Arial" charset="0"/>
              </a:rPr>
              <a:t>, 4, 4</a:t>
            </a: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)</a:t>
            </a:r>
          </a:p>
        </p:txBody>
      </p:sp>
      <p:sp>
        <p:nvSpPr>
          <p:cNvPr id="604182" name="Text Box 22"/>
          <p:cNvSpPr txBox="1">
            <a:spLocks noChangeArrowheads="1"/>
          </p:cNvSpPr>
          <p:nvPr/>
        </p:nvSpPr>
        <p:spPr bwMode="auto">
          <a:xfrm>
            <a:off x="-8223" y="1665010"/>
            <a:ext cx="224863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Distance </a:t>
            </a: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</a:p>
        </p:txBody>
      </p:sp>
      <p:sp>
        <p:nvSpPr>
          <p:cNvPr id="220" name="Text Box 5"/>
          <p:cNvSpPr txBox="1">
            <a:spLocks noChangeArrowheads="1"/>
          </p:cNvSpPr>
          <p:nvPr/>
        </p:nvSpPr>
        <p:spPr bwMode="auto">
          <a:xfrm>
            <a:off x="3219071" y="831429"/>
            <a:ext cx="27901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, B=(2</a:t>
            </a:r>
            <a:r>
              <a:rPr lang="en-GB" sz="2400" dirty="0">
                <a:solidFill>
                  <a:srgbClr val="002060"/>
                </a:solidFill>
                <a:cs typeface="Arial" charset="0"/>
              </a:rPr>
              <a:t>, 6, 5</a:t>
            </a: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)</a:t>
            </a:r>
          </a:p>
        </p:txBody>
      </p:sp>
      <p:sp>
        <p:nvSpPr>
          <p:cNvPr id="224" name="Text Box 5"/>
          <p:cNvSpPr txBox="1">
            <a:spLocks noChangeArrowheads="1"/>
          </p:cNvSpPr>
          <p:nvPr/>
        </p:nvSpPr>
        <p:spPr bwMode="auto">
          <a:xfrm>
            <a:off x="5012464" y="818729"/>
            <a:ext cx="29894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and </a:t>
            </a:r>
            <a:r>
              <a:rPr lang="en-GB" sz="2400" dirty="0">
                <a:solidFill>
                  <a:srgbClr val="002060"/>
                </a:solidFill>
                <a:cs typeface="Arial" charset="0"/>
              </a:rPr>
              <a:t>C=(1, 4, 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56434" y="2105026"/>
                <a:ext cx="4286430" cy="4099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2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2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2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2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2−0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2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2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2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2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  <m:r>
                                    <a:rPr lang="en-US" sz="22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2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2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2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2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5−4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2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22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434" y="2105026"/>
                <a:ext cx="4286430" cy="40998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ext Box 5"/>
          <p:cNvSpPr txBox="1">
            <a:spLocks noChangeArrowheads="1"/>
          </p:cNvSpPr>
          <p:nvPr/>
        </p:nvSpPr>
        <p:spPr bwMode="auto">
          <a:xfrm>
            <a:off x="159421" y="1231998"/>
            <a:ext cx="834880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Are vertices of an isosceles triangle.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207943" y="3181890"/>
                <a:ext cx="1850058" cy="4128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4+4+1</m:t>
                          </m:r>
                        </m:e>
                      </m:rad>
                    </m:oMath>
                  </m:oMathPara>
                </a14:m>
                <a:endParaRPr lang="en-GB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943" y="3181890"/>
                <a:ext cx="1850058" cy="41287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256434" y="3628060"/>
                <a:ext cx="778097" cy="4128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</m:rad>
                    </m:oMath>
                  </m:oMathPara>
                </a14:m>
                <a:endParaRPr lang="en-GB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434" y="3628060"/>
                <a:ext cx="778097" cy="41287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207943" y="2638793"/>
                <a:ext cx="3070712" cy="4472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943" y="2638793"/>
                <a:ext cx="3070712" cy="44723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 Box 22"/>
          <p:cNvSpPr txBox="1">
            <a:spLocks noChangeArrowheads="1"/>
          </p:cNvSpPr>
          <p:nvPr/>
        </p:nvSpPr>
        <p:spPr bwMode="auto">
          <a:xfrm>
            <a:off x="19118" y="4111343"/>
            <a:ext cx="224863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Distance </a:t>
            </a: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256434" y="4602100"/>
                <a:ext cx="4286430" cy="4099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2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2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2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2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1−2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2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2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2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2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US" sz="22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−6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2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2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2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2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3−5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2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22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434" y="4602100"/>
                <a:ext cx="4286430" cy="40998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256434" y="5723777"/>
                <a:ext cx="1850058" cy="4128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1+4+4</m:t>
                          </m:r>
                        </m:e>
                      </m:rad>
                    </m:oMath>
                  </m:oMathPara>
                </a14:m>
                <a:endParaRPr lang="en-GB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434" y="5723777"/>
                <a:ext cx="1850058" cy="41287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04925" y="6136647"/>
                <a:ext cx="778097" cy="4128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</m:rad>
                    </m:oMath>
                  </m:oMathPara>
                </a14:m>
                <a:endParaRPr lang="en-GB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925" y="6136647"/>
                <a:ext cx="778097" cy="41287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256434" y="5188659"/>
                <a:ext cx="3758401" cy="4472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434" y="5188659"/>
                <a:ext cx="3758401" cy="447238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 Box 22"/>
          <p:cNvSpPr txBox="1">
            <a:spLocks noChangeArrowheads="1"/>
          </p:cNvSpPr>
          <p:nvPr/>
        </p:nvSpPr>
        <p:spPr bwMode="auto">
          <a:xfrm>
            <a:off x="4620254" y="1633464"/>
            <a:ext cx="224863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Distance </a:t>
            </a: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857570" y="2124221"/>
                <a:ext cx="4286430" cy="4099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2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2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2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2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1−0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2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2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2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2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US" sz="22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2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2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2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2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3−4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2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22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7570" y="2124221"/>
                <a:ext cx="4286430" cy="409984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857570" y="3245898"/>
                <a:ext cx="1850058" cy="4128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1+0+1</m:t>
                          </m:r>
                        </m:e>
                      </m:rad>
                    </m:oMath>
                  </m:oMathPara>
                </a14:m>
                <a:endParaRPr lang="en-GB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7570" y="3245898"/>
                <a:ext cx="1850058" cy="412870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906061" y="3658768"/>
                <a:ext cx="778097" cy="4128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GB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6061" y="3658768"/>
                <a:ext cx="778097" cy="412870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857570" y="2710780"/>
                <a:ext cx="3299941" cy="4472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7570" y="2710780"/>
                <a:ext cx="3299941" cy="447238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 Box 22"/>
          <p:cNvSpPr txBox="1">
            <a:spLocks noChangeArrowheads="1"/>
          </p:cNvSpPr>
          <p:nvPr/>
        </p:nvSpPr>
        <p:spPr bwMode="auto">
          <a:xfrm>
            <a:off x="5012463" y="4578492"/>
            <a:ext cx="36071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Since </a:t>
            </a: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= BC ≠ AC</a:t>
            </a:r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4945865" y="5085346"/>
            <a:ext cx="419813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l-GR" sz="2400" dirty="0">
                <a:solidFill>
                  <a:srgbClr val="002060"/>
                </a:solidFill>
                <a:latin typeface="Comic Sans MS" panose="030F0702030302020204" pitchFamily="66" charset="0"/>
                <a:cs typeface="Arial" charset="0"/>
              </a:rPr>
              <a:t>Δ</a:t>
            </a:r>
            <a:r>
              <a:rPr lang="en-US" sz="2400" dirty="0">
                <a:solidFill>
                  <a:srgbClr val="002060"/>
                </a:solidFill>
                <a:latin typeface="Comic Sans MS" panose="030F0702030302020204" pitchFamily="66" charset="0"/>
                <a:cs typeface="Arial" charset="0"/>
              </a:rPr>
              <a:t>ABC is </a:t>
            </a: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an isosceles triangle.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1194018" y="3618209"/>
                <a:ext cx="57599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4018" y="3618209"/>
                <a:ext cx="575992" cy="369332"/>
              </a:xfrm>
              <a:prstGeom prst="rect">
                <a:avLst/>
              </a:prstGeom>
              <a:blipFill rotWithShape="0">
                <a:blip r:embed="rId15"/>
                <a:stretch>
                  <a:fillRect l="-3191" r="-10638"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1194018" y="6180185"/>
                <a:ext cx="57599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4018" y="6180185"/>
                <a:ext cx="575992" cy="369332"/>
              </a:xfrm>
              <a:prstGeom prst="rect">
                <a:avLst/>
              </a:prstGeom>
              <a:blipFill rotWithShape="0">
                <a:blip r:embed="rId16"/>
                <a:stretch>
                  <a:fillRect l="-3191" r="-10638"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Rectangle 25">
            <a:hlinkClick r:id="rId17"/>
            <a:extLst>
              <a:ext uri="{FF2B5EF4-FFF2-40B4-BE49-F238E27FC236}">
                <a16:creationId xmlns:a16="http://schemas.microsoft.com/office/drawing/2014/main" id="{8DA8A49D-A4A6-4131-A424-CEF517119185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hlinkClick r:id="rId17"/>
            <a:extLst>
              <a:ext uri="{FF2B5EF4-FFF2-40B4-BE49-F238E27FC236}">
                <a16:creationId xmlns:a16="http://schemas.microsoft.com/office/drawing/2014/main" id="{E5ECC093-1571-4546-A66C-CF58839275AB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752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/>
      <p:bldP spid="604182" grpId="0"/>
      <p:bldP spid="220" grpId="0"/>
      <p:bldP spid="224" grpId="0"/>
      <p:bldP spid="2" grpId="0" animBg="1"/>
      <p:bldP spid="58" grpId="0"/>
      <p:bldP spid="63" grpId="0" animBg="1"/>
      <p:bldP spid="64" grpId="0" animBg="1"/>
      <p:bldP spid="35" grpId="0" animBg="1"/>
      <p:bldP spid="36" grpId="0"/>
      <p:bldP spid="37" grpId="0" animBg="1"/>
      <p:bldP spid="38" grpId="0" animBg="1"/>
      <p:bldP spid="39" grpId="0" animBg="1"/>
      <p:bldP spid="40" grpId="0" animBg="1"/>
      <p:bldP spid="41" grpId="0"/>
      <p:bldP spid="42" grpId="0" animBg="1"/>
      <p:bldP spid="43" grpId="0" animBg="1"/>
      <p:bldP spid="44" grpId="0" animBg="1"/>
      <p:bldP spid="45" grpId="0" animBg="1"/>
      <p:bldP spid="46" grpId="0"/>
      <p:bldP spid="47" grpId="0"/>
      <p:bldP spid="48" grpId="0" animBg="1"/>
      <p:bldP spid="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/>
          <p:cNvSpPr>
            <a:spLocks noChangeArrowheads="1"/>
          </p:cNvSpPr>
          <p:nvPr/>
        </p:nvSpPr>
        <p:spPr bwMode="auto">
          <a:xfrm>
            <a:off x="228600" y="162003"/>
            <a:ext cx="723787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buFont typeface="Symbol" pitchFamily="18" charset="2"/>
              <a:buNone/>
              <a:tabLst>
                <a:tab pos="1800225" algn="l"/>
                <a:tab pos="2520950" algn="l"/>
              </a:tabLst>
            </a:pP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A formula for the Mid-Point of AB</a:t>
            </a:r>
          </a:p>
        </p:txBody>
      </p:sp>
      <p:sp>
        <p:nvSpPr>
          <p:cNvPr id="109584" name="Rectangle 16"/>
          <p:cNvSpPr>
            <a:spLocks noChangeArrowheads="1"/>
          </p:cNvSpPr>
          <p:nvPr/>
        </p:nvSpPr>
        <p:spPr bwMode="auto">
          <a:xfrm>
            <a:off x="4616450" y="53848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buFont typeface="Symbol" pitchFamily="18" charset="2"/>
              <a:buNone/>
              <a:tabLst>
                <a:tab pos="1800225" algn="l"/>
                <a:tab pos="2520950" algn="l"/>
              </a:tabLst>
            </a:pPr>
            <a:r>
              <a:rPr lang="en-US" sz="2400" b="1"/>
              <a:t>or</a:t>
            </a:r>
          </a:p>
        </p:txBody>
      </p:sp>
      <p:graphicFrame>
        <p:nvGraphicFramePr>
          <p:cNvPr id="109592" name="Object 24"/>
          <p:cNvGraphicFramePr>
            <a:graphicFrameLocks noChangeAspect="1"/>
          </p:cNvGraphicFramePr>
          <p:nvPr/>
        </p:nvGraphicFramePr>
        <p:xfrm>
          <a:off x="228600" y="5140325"/>
          <a:ext cx="22098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12000" imgH="6998400" progId="Equation.3">
                  <p:embed/>
                </p:oleObj>
              </mc:Choice>
              <mc:Fallback>
                <p:oleObj name="Equation" r:id="rId2" imgW="17712000" imgH="6998400" progId="Equation.3">
                  <p:embed/>
                  <p:pic>
                    <p:nvPicPr>
                      <p:cNvPr id="109592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140325"/>
                        <a:ext cx="2209800" cy="8794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93" name="Object 25"/>
          <p:cNvGraphicFramePr>
            <a:graphicFrameLocks noChangeAspect="1"/>
          </p:cNvGraphicFramePr>
          <p:nvPr/>
        </p:nvGraphicFramePr>
        <p:xfrm>
          <a:off x="2540000" y="5156200"/>
          <a:ext cx="2057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669800" imgH="6998400" progId="Equation.3">
                  <p:embed/>
                </p:oleObj>
              </mc:Choice>
              <mc:Fallback>
                <p:oleObj name="Equation" r:id="rId4" imgW="16669800" imgH="6998400" progId="Equation.3">
                  <p:embed/>
                  <p:pic>
                    <p:nvPicPr>
                      <p:cNvPr id="109593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0" y="5156200"/>
                        <a:ext cx="2057400" cy="863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81" name="Rectangle 13"/>
          <p:cNvSpPr>
            <a:spLocks noChangeArrowheads="1"/>
          </p:cNvSpPr>
          <p:nvPr/>
        </p:nvSpPr>
        <p:spPr bwMode="auto">
          <a:xfrm>
            <a:off x="762000" y="4622800"/>
            <a:ext cx="749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buFont typeface="Symbol" pitchFamily="18" charset="2"/>
              <a:buNone/>
              <a:tabLst>
                <a:tab pos="1800225" algn="l"/>
                <a:tab pos="2520950" algn="l"/>
              </a:tabLst>
            </a:pPr>
            <a:r>
              <a:rPr lang="en-US" sz="2400" b="1">
                <a:latin typeface="Comic Sans MS" pitchFamily="66" charset="0"/>
              </a:rPr>
              <a:t>The mid-point is the </a:t>
            </a:r>
            <a:r>
              <a:rPr lang="en-US" sz="2400" b="1">
                <a:solidFill>
                  <a:schemeClr val="accent2"/>
                </a:solidFill>
                <a:latin typeface="Comic Sans MS" pitchFamily="66" charset="0"/>
              </a:rPr>
              <a:t>average</a:t>
            </a:r>
            <a:r>
              <a:rPr lang="en-US" sz="2400" b="1">
                <a:latin typeface="Comic Sans MS" pitchFamily="66" charset="0"/>
              </a:rPr>
              <a:t> of the end points: </a:t>
            </a:r>
          </a:p>
        </p:txBody>
      </p:sp>
      <p:graphicFrame>
        <p:nvGraphicFramePr>
          <p:cNvPr id="109594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4756722"/>
              </p:ext>
            </p:extLst>
          </p:nvPr>
        </p:nvGraphicFramePr>
        <p:xfrm>
          <a:off x="5233988" y="5141119"/>
          <a:ext cx="3681412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523400" imgH="8036280" progId="Equation.3">
                  <p:embed/>
                </p:oleObj>
              </mc:Choice>
              <mc:Fallback>
                <p:oleObj name="Equation" r:id="rId6" imgW="31523400" imgH="8036280" progId="Equation.3">
                  <p:embed/>
                  <p:pic>
                    <p:nvPicPr>
                      <p:cNvPr id="109594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3988" y="5141119"/>
                        <a:ext cx="3681412" cy="9445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2"/>
          <p:cNvSpPr txBox="1">
            <a:spLocks noChangeArrowheads="1"/>
          </p:cNvSpPr>
          <p:nvPr/>
        </p:nvSpPr>
        <p:spPr bwMode="auto">
          <a:xfrm>
            <a:off x="1712513" y="965322"/>
            <a:ext cx="7010400" cy="609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5B009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Mid-point</a:t>
            </a:r>
            <a:endParaRPr kumimoji="0" lang="en-GB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7" name="Picture 2" descr="http://people.rit.edu/andpph/misc/graph-paper-v-7x9.jpg">
            <a:extLst>
              <a:ext uri="{FF2B5EF4-FFF2-40B4-BE49-F238E27FC236}">
                <a16:creationId xmlns:a16="http://schemas.microsoft.com/office/drawing/2014/main" id="{F8C5543A-2A13-471B-995D-39EEFF5D23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796"/>
          <a:stretch/>
        </p:blipFill>
        <p:spPr bwMode="auto">
          <a:xfrm>
            <a:off x="1676400" y="988975"/>
            <a:ext cx="4038600" cy="348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http://people.rit.edu/andpph/misc/graph-paper-v-7x9.jpg">
            <a:extLst>
              <a:ext uri="{FF2B5EF4-FFF2-40B4-BE49-F238E27FC236}">
                <a16:creationId xmlns:a16="http://schemas.microsoft.com/office/drawing/2014/main" id="{50404FCB-FC46-4310-8B93-D0E25487A3C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316" b="32796"/>
          <a:stretch/>
        </p:blipFill>
        <p:spPr bwMode="auto">
          <a:xfrm>
            <a:off x="5694162" y="988974"/>
            <a:ext cx="2289249" cy="348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E7BD861-BF30-43F8-A762-F4B3911E7E93}"/>
              </a:ext>
            </a:extLst>
          </p:cNvPr>
          <p:cNvCxnSpPr/>
          <p:nvPr/>
        </p:nvCxnSpPr>
        <p:spPr>
          <a:xfrm flipV="1">
            <a:off x="4559600" y="879580"/>
            <a:ext cx="0" cy="3749040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26A0B9B-53FD-490C-9CDD-32AFA5476EAF}"/>
              </a:ext>
            </a:extLst>
          </p:cNvPr>
          <p:cNvCxnSpPr/>
          <p:nvPr/>
        </p:nvCxnSpPr>
        <p:spPr>
          <a:xfrm>
            <a:off x="1676283" y="3853316"/>
            <a:ext cx="6228000" cy="0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EEAA1C13-E61A-4181-96B8-F4047C90679E}"/>
              </a:ext>
            </a:extLst>
          </p:cNvPr>
          <p:cNvSpPr txBox="1"/>
          <p:nvPr/>
        </p:nvSpPr>
        <p:spPr>
          <a:xfrm>
            <a:off x="4048497" y="3828473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02E3550-30CC-4880-91C1-313EDC4C7173}"/>
              </a:ext>
            </a:extLst>
          </p:cNvPr>
          <p:cNvSpPr txBox="1"/>
          <p:nvPr/>
        </p:nvSpPr>
        <p:spPr>
          <a:xfrm>
            <a:off x="4508500" y="730927"/>
            <a:ext cx="531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/>
              <a:t>y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D6951AC-46BA-43FF-9FAA-9D367FFD22F0}"/>
              </a:ext>
            </a:extLst>
          </p:cNvPr>
          <p:cNvSpPr txBox="1"/>
          <p:nvPr/>
        </p:nvSpPr>
        <p:spPr>
          <a:xfrm>
            <a:off x="2497172" y="3788388"/>
            <a:ext cx="531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i="1" dirty="0"/>
              <a:t>x</a:t>
            </a:r>
            <a:r>
              <a:rPr lang="en-GB" b="1" i="1" baseline="-25000" dirty="0"/>
              <a:t>1</a:t>
            </a:r>
            <a:endParaRPr lang="en-GB" b="1" baseline="-250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F9E076D-A1DF-49A7-8773-BFD70EC09A48}"/>
              </a:ext>
            </a:extLst>
          </p:cNvPr>
          <p:cNvSpPr txBox="1"/>
          <p:nvPr/>
        </p:nvSpPr>
        <p:spPr>
          <a:xfrm>
            <a:off x="5352512" y="3788388"/>
            <a:ext cx="531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i="1" dirty="0"/>
              <a:t>x</a:t>
            </a:r>
            <a:r>
              <a:rPr lang="en-GB" b="1" baseline="-25000" dirty="0"/>
              <a:t>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A9B0F51-7690-41CF-BA5F-C35A2D8D8DED}"/>
              </a:ext>
            </a:extLst>
          </p:cNvPr>
          <p:cNvSpPr txBox="1"/>
          <p:nvPr/>
        </p:nvSpPr>
        <p:spPr>
          <a:xfrm>
            <a:off x="7406688" y="3331326"/>
            <a:ext cx="531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i="1" dirty="0"/>
              <a:t>x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A4C908B-71DD-493B-AEC4-3498AB51B1B6}"/>
              </a:ext>
            </a:extLst>
          </p:cNvPr>
          <p:cNvSpPr txBox="1"/>
          <p:nvPr/>
        </p:nvSpPr>
        <p:spPr>
          <a:xfrm>
            <a:off x="2647699" y="2515746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B6A14AE-B467-4541-BE5B-8F0C6C18DC56}"/>
              </a:ext>
            </a:extLst>
          </p:cNvPr>
          <p:cNvSpPr txBox="1"/>
          <p:nvPr/>
        </p:nvSpPr>
        <p:spPr>
          <a:xfrm>
            <a:off x="5513271" y="1378366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0F46334E-C459-4A87-8718-692612F432E2}"/>
              </a:ext>
            </a:extLst>
          </p:cNvPr>
          <p:cNvCxnSpPr/>
          <p:nvPr/>
        </p:nvCxnSpPr>
        <p:spPr>
          <a:xfrm flipV="1">
            <a:off x="2813819" y="1548957"/>
            <a:ext cx="2887025" cy="1146185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577" name="Text Box 9"/>
          <p:cNvSpPr txBox="1">
            <a:spLocks noChangeArrowheads="1"/>
          </p:cNvSpPr>
          <p:nvPr/>
        </p:nvSpPr>
        <p:spPr bwMode="auto">
          <a:xfrm>
            <a:off x="3704905" y="1954123"/>
            <a:ext cx="1066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 i="1" dirty="0">
                <a:solidFill>
                  <a:srgbClr val="0099FF"/>
                </a:solidFill>
                <a:cs typeface="Times New Roman" panose="02020603050405020304" pitchFamily="18" charset="0"/>
              </a:rPr>
              <a:t>M</a:t>
            </a:r>
            <a:r>
              <a:rPr lang="en-GB" sz="1800" dirty="0">
                <a:solidFill>
                  <a:srgbClr val="00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X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C91C711-791C-4F35-80AC-E77F8F559BF1}"/>
              </a:ext>
            </a:extLst>
          </p:cNvPr>
          <p:cNvSpPr/>
          <p:nvPr/>
        </p:nvSpPr>
        <p:spPr>
          <a:xfrm>
            <a:off x="2852851" y="2680825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cs typeface="Times New Roman" panose="02020603050405020304" pitchFamily="18" charset="0"/>
              </a:rPr>
              <a:t>A</a:t>
            </a:r>
            <a:endParaRPr lang="en-GB" i="1" dirty="0">
              <a:cs typeface="Times New Roman" panose="02020603050405020304" pitchFamily="18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305C34C-96AE-4F83-B139-B8E193DE0301}"/>
              </a:ext>
            </a:extLst>
          </p:cNvPr>
          <p:cNvSpPr/>
          <p:nvPr/>
        </p:nvSpPr>
        <p:spPr>
          <a:xfrm>
            <a:off x="5708100" y="1171398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cs typeface="Times New Roman" panose="02020603050405020304" pitchFamily="18" charset="0"/>
              </a:rPr>
              <a:t>B</a:t>
            </a:r>
            <a:endParaRPr lang="en-GB" i="1" dirty="0">
              <a:cs typeface="Times New Roman" panose="02020603050405020304" pitchFamily="18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AC84379-5CB5-4BDC-B29F-E4EA5C69049C}"/>
              </a:ext>
            </a:extLst>
          </p:cNvPr>
          <p:cNvSpPr/>
          <p:nvPr/>
        </p:nvSpPr>
        <p:spPr>
          <a:xfrm>
            <a:off x="3056567" y="2687463"/>
            <a:ext cx="10390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cs typeface="Times New Roman" panose="02020603050405020304" pitchFamily="18" charset="0"/>
              </a:rPr>
              <a:t>(</a:t>
            </a:r>
            <a:r>
              <a:rPr lang="en-US" b="1" i="1" dirty="0">
                <a:cs typeface="Times New Roman" panose="02020603050405020304" pitchFamily="18" charset="0"/>
              </a:rPr>
              <a:t>x</a:t>
            </a:r>
            <a:r>
              <a:rPr lang="en-US" b="1" baseline="-25000" dirty="0">
                <a:cs typeface="Times New Roman" panose="02020603050405020304" pitchFamily="18" charset="0"/>
              </a:rPr>
              <a:t>1</a:t>
            </a:r>
            <a:r>
              <a:rPr lang="en-US" b="1" i="1" dirty="0">
                <a:cs typeface="Times New Roman" panose="02020603050405020304" pitchFamily="18" charset="0"/>
              </a:rPr>
              <a:t>, y</a:t>
            </a:r>
            <a:r>
              <a:rPr lang="en-US" b="1" baseline="-25000" dirty="0">
                <a:cs typeface="Times New Roman" panose="02020603050405020304" pitchFamily="18" charset="0"/>
              </a:rPr>
              <a:t>1</a:t>
            </a:r>
            <a:r>
              <a:rPr lang="en-US" b="1" dirty="0">
                <a:cs typeface="Times New Roman" panose="02020603050405020304" pitchFamily="18" charset="0"/>
              </a:rPr>
              <a:t>)</a:t>
            </a:r>
            <a:endParaRPr lang="en-GB" dirty="0">
              <a:cs typeface="Times New Roman" panose="02020603050405020304" pitchFamily="18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689E0F0-440E-42E4-8169-12348031B95E}"/>
              </a:ext>
            </a:extLst>
          </p:cNvPr>
          <p:cNvSpPr/>
          <p:nvPr/>
        </p:nvSpPr>
        <p:spPr>
          <a:xfrm>
            <a:off x="5989943" y="1131395"/>
            <a:ext cx="10390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cs typeface="Times New Roman" panose="02020603050405020304" pitchFamily="18" charset="0"/>
              </a:rPr>
              <a:t>(</a:t>
            </a:r>
            <a:r>
              <a:rPr lang="en-US" b="1" i="1" dirty="0">
                <a:cs typeface="Times New Roman" panose="02020603050405020304" pitchFamily="18" charset="0"/>
              </a:rPr>
              <a:t>x</a:t>
            </a:r>
            <a:r>
              <a:rPr lang="en-US" b="1" baseline="-25000" dirty="0">
                <a:cs typeface="Times New Roman" panose="02020603050405020304" pitchFamily="18" charset="0"/>
              </a:rPr>
              <a:t>2</a:t>
            </a:r>
            <a:r>
              <a:rPr lang="en-US" b="1" i="1" dirty="0">
                <a:cs typeface="Times New Roman" panose="02020603050405020304" pitchFamily="18" charset="0"/>
              </a:rPr>
              <a:t>, y</a:t>
            </a:r>
            <a:r>
              <a:rPr lang="en-US" b="1" baseline="-25000" dirty="0">
                <a:cs typeface="Times New Roman" panose="02020603050405020304" pitchFamily="18" charset="0"/>
              </a:rPr>
              <a:t>2</a:t>
            </a:r>
            <a:r>
              <a:rPr lang="en-US" b="1" dirty="0">
                <a:cs typeface="Times New Roman" panose="02020603050405020304" pitchFamily="18" charset="0"/>
              </a:rPr>
              <a:t>)</a:t>
            </a:r>
            <a:endParaRPr lang="en-GB" dirty="0"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CED9404-471C-4164-8768-87A252F4F424}"/>
              </a:ext>
            </a:extLst>
          </p:cNvPr>
          <p:cNvCxnSpPr/>
          <p:nvPr/>
        </p:nvCxnSpPr>
        <p:spPr>
          <a:xfrm>
            <a:off x="2813819" y="1147533"/>
            <a:ext cx="0" cy="1354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0DA2089-D812-4056-BAC7-9B691C8ED752}"/>
              </a:ext>
            </a:extLst>
          </p:cNvPr>
          <p:cNvCxnSpPr/>
          <p:nvPr/>
        </p:nvCxnSpPr>
        <p:spPr>
          <a:xfrm>
            <a:off x="2813819" y="2631052"/>
            <a:ext cx="0" cy="1280160"/>
          </a:xfrm>
          <a:prstGeom prst="line">
            <a:avLst/>
          </a:prstGeom>
          <a:ln w="31750">
            <a:solidFill>
              <a:srgbClr val="FF66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14DB856-8111-4E1A-AC9D-7C16084FCDA7}"/>
              </a:ext>
            </a:extLst>
          </p:cNvPr>
          <p:cNvCxnSpPr/>
          <p:nvPr/>
        </p:nvCxnSpPr>
        <p:spPr>
          <a:xfrm>
            <a:off x="5694162" y="1538645"/>
            <a:ext cx="0" cy="2314671"/>
          </a:xfrm>
          <a:prstGeom prst="line">
            <a:avLst/>
          </a:prstGeom>
          <a:ln w="31750">
            <a:solidFill>
              <a:srgbClr val="FF66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16B37589-1A23-44DE-B173-0E02F6DD16F5}"/>
              </a:ext>
            </a:extLst>
          </p:cNvPr>
          <p:cNvCxnSpPr>
            <a:cxnSpLocks/>
          </p:cNvCxnSpPr>
          <p:nvPr/>
        </p:nvCxnSpPr>
        <p:spPr>
          <a:xfrm>
            <a:off x="2739063" y="2715931"/>
            <a:ext cx="1828800" cy="0"/>
          </a:xfrm>
          <a:prstGeom prst="line">
            <a:avLst/>
          </a:prstGeom>
          <a:ln w="31750">
            <a:solidFill>
              <a:srgbClr val="FF66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A5F40DB3-3C2A-4A01-991A-416F47A4F9D5}"/>
              </a:ext>
            </a:extLst>
          </p:cNvPr>
          <p:cNvCxnSpPr>
            <a:cxnSpLocks/>
          </p:cNvCxnSpPr>
          <p:nvPr/>
        </p:nvCxnSpPr>
        <p:spPr>
          <a:xfrm>
            <a:off x="4508500" y="1574922"/>
            <a:ext cx="1280160" cy="0"/>
          </a:xfrm>
          <a:prstGeom prst="line">
            <a:avLst/>
          </a:prstGeom>
          <a:ln w="31750">
            <a:solidFill>
              <a:srgbClr val="FF66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8CEF0505-CAFD-4C8B-A04B-0559BD13836E}"/>
              </a:ext>
            </a:extLst>
          </p:cNvPr>
          <p:cNvCxnSpPr/>
          <p:nvPr/>
        </p:nvCxnSpPr>
        <p:spPr>
          <a:xfrm>
            <a:off x="4257331" y="2122049"/>
            <a:ext cx="0" cy="1828800"/>
          </a:xfrm>
          <a:prstGeom prst="line">
            <a:avLst/>
          </a:prstGeom>
          <a:ln w="3175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1BAD3AD-985E-4854-A574-2564E6888029}"/>
              </a:ext>
            </a:extLst>
          </p:cNvPr>
          <p:cNvCxnSpPr>
            <a:cxnSpLocks/>
          </p:cNvCxnSpPr>
          <p:nvPr/>
        </p:nvCxnSpPr>
        <p:spPr>
          <a:xfrm>
            <a:off x="4206240" y="2146741"/>
            <a:ext cx="457200" cy="0"/>
          </a:xfrm>
          <a:prstGeom prst="line">
            <a:avLst/>
          </a:prstGeom>
          <a:ln w="3175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CC9B6F0F-6720-43DB-87F2-1A166FE212D2}"/>
              </a:ext>
            </a:extLst>
          </p:cNvPr>
          <p:cNvSpPr txBox="1"/>
          <p:nvPr/>
        </p:nvSpPr>
        <p:spPr>
          <a:xfrm>
            <a:off x="4081245" y="2464435"/>
            <a:ext cx="531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i="1" dirty="0"/>
              <a:t>y</a:t>
            </a:r>
            <a:r>
              <a:rPr lang="en-GB" b="1" i="1" baseline="-25000" dirty="0"/>
              <a:t>1</a:t>
            </a:r>
            <a:endParaRPr lang="en-GB" b="1" baseline="-250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9BA6B96-905D-4035-9157-CE92B51F7BE1}"/>
              </a:ext>
            </a:extLst>
          </p:cNvPr>
          <p:cNvSpPr txBox="1"/>
          <p:nvPr/>
        </p:nvSpPr>
        <p:spPr>
          <a:xfrm>
            <a:off x="4040234" y="1282970"/>
            <a:ext cx="531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i="1" dirty="0"/>
              <a:t>y</a:t>
            </a:r>
            <a:r>
              <a:rPr lang="en-GB" b="1" i="1" baseline="-25000" dirty="0"/>
              <a:t>2</a:t>
            </a:r>
            <a:endParaRPr lang="en-GB" b="1" baseline="-25000" dirty="0"/>
          </a:p>
        </p:txBody>
      </p:sp>
      <p:sp>
        <p:nvSpPr>
          <p:cNvPr id="36" name="Rectangle 35">
            <a:hlinkClick r:id="rId9"/>
            <a:extLst>
              <a:ext uri="{FF2B5EF4-FFF2-40B4-BE49-F238E27FC236}">
                <a16:creationId xmlns:a16="http://schemas.microsoft.com/office/drawing/2014/main" id="{99D039E7-34F8-4B59-BBE0-F6B6788895AB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hlinkClick r:id="rId9"/>
            <a:extLst>
              <a:ext uri="{FF2B5EF4-FFF2-40B4-BE49-F238E27FC236}">
                <a16:creationId xmlns:a16="http://schemas.microsoft.com/office/drawing/2014/main" id="{376A4414-8072-41D9-978D-37FDB72F251F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512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84" grpId="0"/>
      <p:bldP spid="109581" grpId="0"/>
      <p:bldP spid="39" grpId="0"/>
      <p:bldP spid="42" grpId="0"/>
      <p:bldP spid="49" grpId="0"/>
      <p:bldP spid="50" grpId="0"/>
      <p:bldP spid="109577" grpId="0"/>
      <p:bldP spid="3" grpId="0"/>
      <p:bldP spid="54" grpId="0"/>
      <p:bldP spid="62" grpId="0"/>
      <p:bldP spid="63" grpId="0"/>
      <p:bldP spid="30" grpId="0"/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2" descr="http://people.rit.edu/andpph/misc/graph-paper-v-7x9.jpg">
            <a:extLst>
              <a:ext uri="{FF2B5EF4-FFF2-40B4-BE49-F238E27FC236}">
                <a16:creationId xmlns:a16="http://schemas.microsoft.com/office/drawing/2014/main" id="{BA679CBB-BEEA-4C10-B533-A83CD2FD9E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375"/>
          <a:stretch/>
        </p:blipFill>
        <p:spPr bwMode="auto">
          <a:xfrm>
            <a:off x="130214" y="1897033"/>
            <a:ext cx="4038600" cy="402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 descr="http://people.rit.edu/andpph/misc/graph-paper-v-7x9.jpg">
            <a:extLst>
              <a:ext uri="{FF2B5EF4-FFF2-40B4-BE49-F238E27FC236}">
                <a16:creationId xmlns:a16="http://schemas.microsoft.com/office/drawing/2014/main" id="{4F49FCFB-FE37-42F1-98B2-32380E7E75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316" b="22375"/>
          <a:stretch/>
        </p:blipFill>
        <p:spPr bwMode="auto">
          <a:xfrm>
            <a:off x="4154959" y="1897033"/>
            <a:ext cx="2289249" cy="402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V="1">
            <a:off x="3006148" y="1798320"/>
            <a:ext cx="0" cy="4297680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122831" y="4772056"/>
            <a:ext cx="6228000" cy="0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518786" y="4730129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06415" y="5582953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-2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06415" y="5119136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-1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28053" y="4729600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22721" y="3988876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22721" y="3412812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22721" y="2852246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72298" y="1593963"/>
            <a:ext cx="531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i="1" dirty="0"/>
              <a:t>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22721" y="2286198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22721" y="183647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81401" y="4748698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10363" y="4749606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86427" y="4749606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479079" y="4749606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041288" y="4749606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58543" y="4749606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56666" y="4759096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32730" y="4749606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75618" y="4749606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5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908652" y="4805985"/>
            <a:ext cx="531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i="1" dirty="0"/>
              <a:t>x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94247" y="3432700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398503" y="2295320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810601" y="2098365"/>
            <a:ext cx="9685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D(1, 4) 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095241" y="3043429"/>
            <a:ext cx="1074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C(-3, 2) </a:t>
            </a:r>
          </a:p>
        </p:txBody>
      </p:sp>
      <p:sp>
        <p:nvSpPr>
          <p:cNvPr id="50" name="Text Box 5"/>
          <p:cNvSpPr txBox="1">
            <a:spLocks noChangeArrowheads="1"/>
          </p:cNvSpPr>
          <p:nvPr/>
        </p:nvSpPr>
        <p:spPr bwMode="auto">
          <a:xfrm>
            <a:off x="184482" y="830759"/>
            <a:ext cx="8581580" cy="769441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+mn-lt"/>
              </a:rPr>
              <a:t>What are the coordinates of the midpoint between the points C(-3, 2) and D(1, 4)?</a:t>
            </a:r>
          </a:p>
        </p:txBody>
      </p:sp>
      <p:sp>
        <p:nvSpPr>
          <p:cNvPr id="51" name="Rectangle 24"/>
          <p:cNvSpPr>
            <a:spLocks noChangeArrowheads="1"/>
          </p:cNvSpPr>
          <p:nvPr/>
        </p:nvSpPr>
        <p:spPr bwMode="auto">
          <a:xfrm>
            <a:off x="6440418" y="1600200"/>
            <a:ext cx="27041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buFont typeface="Symbol" pitchFamily="18" charset="2"/>
              <a:buNone/>
              <a:tabLst>
                <a:tab pos="1800225" algn="l"/>
                <a:tab pos="2520950" algn="l"/>
              </a:tabLst>
            </a:pPr>
            <a:r>
              <a:rPr lang="en-US" sz="2400" b="1" dirty="0">
                <a:latin typeface="Comic Sans MS" pitchFamily="66" charset="0"/>
              </a:rPr>
              <a:t>The mid-point is the </a:t>
            </a:r>
            <a:r>
              <a:rPr lang="en-US" sz="2400" b="1" dirty="0">
                <a:solidFill>
                  <a:schemeClr val="accent2"/>
                </a:solidFill>
                <a:latin typeface="Comic Sans MS" pitchFamily="66" charset="0"/>
              </a:rPr>
              <a:t>average</a:t>
            </a:r>
            <a:r>
              <a:rPr lang="en-US" sz="2400" b="1" dirty="0">
                <a:latin typeface="Comic Sans MS" pitchFamily="66" charset="0"/>
              </a:rPr>
              <a:t> of the end points: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529" name="Object 1"/>
              <p:cNvSpPr txBox="1"/>
              <p:nvPr/>
            </p:nvSpPr>
            <p:spPr bwMode="auto">
              <a:xfrm>
                <a:off x="6505421" y="2819942"/>
                <a:ext cx="2542051" cy="823913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n-GB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−3+1</m:t>
                          </m:r>
                        </m:num>
                        <m:den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529" name="Object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05421" y="2819942"/>
                <a:ext cx="2542051" cy="82391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530" name="Object 2"/>
              <p:cNvSpPr txBox="1"/>
              <p:nvPr/>
            </p:nvSpPr>
            <p:spPr bwMode="auto">
              <a:xfrm>
                <a:off x="6668351" y="4500076"/>
                <a:ext cx="2053765" cy="820737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n-GB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2+4</m:t>
                          </m:r>
                        </m:num>
                        <m:den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530" name="Object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68351" y="4500076"/>
                <a:ext cx="2053765" cy="82073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2242455" y="2858691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382279" y="2445712"/>
            <a:ext cx="1221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MP(-1, 3) </a:t>
            </a:r>
          </a:p>
        </p:txBody>
      </p:sp>
      <p:sp>
        <p:nvSpPr>
          <p:cNvPr id="54" name="Text Box 5"/>
          <p:cNvSpPr txBox="1">
            <a:spLocks noChangeArrowheads="1"/>
          </p:cNvSpPr>
          <p:nvPr/>
        </p:nvSpPr>
        <p:spPr bwMode="auto">
          <a:xfrm>
            <a:off x="463410" y="6172200"/>
            <a:ext cx="6590266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GB" sz="2400" dirty="0">
                <a:latin typeface="+mn-lt"/>
              </a:rPr>
              <a:t>The coordinates of the midpoint are (-1, 3).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Object 1">
                <a:extLst>
                  <a:ext uri="{FF2B5EF4-FFF2-40B4-BE49-F238E27FC236}">
                    <a16:creationId xmlns:a16="http://schemas.microsoft.com/office/drawing/2014/main" id="{F2BB5DAF-2C85-4BE9-9943-AAE0ED1FDAF5}"/>
                  </a:ext>
                </a:extLst>
              </p:cNvPr>
              <p:cNvSpPr txBox="1"/>
              <p:nvPr/>
            </p:nvSpPr>
            <p:spPr bwMode="auto">
              <a:xfrm>
                <a:off x="7007315" y="3645515"/>
                <a:ext cx="1042438" cy="823913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8" name="Object 1">
                <a:extLst>
                  <a:ext uri="{FF2B5EF4-FFF2-40B4-BE49-F238E27FC236}">
                    <a16:creationId xmlns:a16="http://schemas.microsoft.com/office/drawing/2014/main" id="{F2BB5DAF-2C85-4BE9-9943-AAE0ED1FDA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007315" y="3645515"/>
                <a:ext cx="1042438" cy="82391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Object 2">
                <a:extLst>
                  <a:ext uri="{FF2B5EF4-FFF2-40B4-BE49-F238E27FC236}">
                    <a16:creationId xmlns:a16="http://schemas.microsoft.com/office/drawing/2014/main" id="{733DA6B0-B183-4A06-86B5-C28F5127A9E7}"/>
                  </a:ext>
                </a:extLst>
              </p:cNvPr>
              <p:cNvSpPr txBox="1"/>
              <p:nvPr/>
            </p:nvSpPr>
            <p:spPr bwMode="auto">
              <a:xfrm>
                <a:off x="7165703" y="5383052"/>
                <a:ext cx="1556153" cy="820738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9" name="Object 2">
                <a:extLst>
                  <a:ext uri="{FF2B5EF4-FFF2-40B4-BE49-F238E27FC236}">
                    <a16:creationId xmlns:a16="http://schemas.microsoft.com/office/drawing/2014/main" id="{733DA6B0-B183-4A06-86B5-C28F5127A9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65703" y="5383052"/>
                <a:ext cx="1556153" cy="82073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Rectangle 3">
            <a:extLst>
              <a:ext uri="{FF2B5EF4-FFF2-40B4-BE49-F238E27FC236}">
                <a16:creationId xmlns:a16="http://schemas.microsoft.com/office/drawing/2014/main" id="{89E81537-BD7E-4AEA-899E-09F43F102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62003"/>
            <a:ext cx="21114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buFont typeface="Symbol" pitchFamily="18" charset="2"/>
              <a:buNone/>
              <a:tabLst>
                <a:tab pos="1800225" algn="l"/>
                <a:tab pos="2520950" algn="l"/>
              </a:tabLst>
            </a:pP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Mid-Point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Object 1">
                <a:extLst>
                  <a:ext uri="{FF2B5EF4-FFF2-40B4-BE49-F238E27FC236}">
                    <a16:creationId xmlns:a16="http://schemas.microsoft.com/office/drawing/2014/main" id="{482E6B60-26F5-4624-B65A-3A87F12D7660}"/>
                  </a:ext>
                </a:extLst>
              </p:cNvPr>
              <p:cNvSpPr txBox="1"/>
              <p:nvPr/>
            </p:nvSpPr>
            <p:spPr bwMode="auto">
              <a:xfrm>
                <a:off x="7902511" y="3802032"/>
                <a:ext cx="888933" cy="823913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1" name="Object 1">
                <a:extLst>
                  <a:ext uri="{FF2B5EF4-FFF2-40B4-BE49-F238E27FC236}">
                    <a16:creationId xmlns:a16="http://schemas.microsoft.com/office/drawing/2014/main" id="{482E6B60-26F5-4624-B65A-3A87F12D76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902511" y="3802032"/>
                <a:ext cx="888933" cy="823913"/>
              </a:xfrm>
              <a:prstGeom prst="rect">
                <a:avLst/>
              </a:prstGeom>
              <a:blipFill>
                <a:blip r:embed="rId7"/>
                <a:stretch>
                  <a:fillRect r="-20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Object 2">
                <a:extLst>
                  <a:ext uri="{FF2B5EF4-FFF2-40B4-BE49-F238E27FC236}">
                    <a16:creationId xmlns:a16="http://schemas.microsoft.com/office/drawing/2014/main" id="{C1581846-4303-4E5C-A975-71685BC2BC09}"/>
                  </a:ext>
                </a:extLst>
              </p:cNvPr>
              <p:cNvSpPr txBox="1"/>
              <p:nvPr/>
            </p:nvSpPr>
            <p:spPr bwMode="auto">
              <a:xfrm>
                <a:off x="7851998" y="5541916"/>
                <a:ext cx="841414" cy="820738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2" name="Object 2">
                <a:extLst>
                  <a:ext uri="{FF2B5EF4-FFF2-40B4-BE49-F238E27FC236}">
                    <a16:creationId xmlns:a16="http://schemas.microsoft.com/office/drawing/2014/main" id="{C1581846-4303-4E5C-A975-71685BC2BC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851998" y="5541916"/>
                <a:ext cx="841414" cy="82073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Rectangle 42">
            <a:hlinkClick r:id="rId9"/>
            <a:extLst>
              <a:ext uri="{FF2B5EF4-FFF2-40B4-BE49-F238E27FC236}">
                <a16:creationId xmlns:a16="http://schemas.microsoft.com/office/drawing/2014/main" id="{4B213918-5066-47A8-BF23-6AD02C9342F6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hlinkClick r:id="rId9"/>
            <a:extLst>
              <a:ext uri="{FF2B5EF4-FFF2-40B4-BE49-F238E27FC236}">
                <a16:creationId xmlns:a16="http://schemas.microsoft.com/office/drawing/2014/main" id="{5351BA85-3502-4AF2-9E72-6A1A46DC9AB2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616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6" grpId="0"/>
      <p:bldP spid="47" grpId="0"/>
      <p:bldP spid="51" grpId="0"/>
      <p:bldP spid="22529" grpId="0"/>
      <p:bldP spid="22530" grpId="0"/>
      <p:bldP spid="52" grpId="0"/>
      <p:bldP spid="53" grpId="0"/>
      <p:bldP spid="54" grpId="0"/>
      <p:bldP spid="58" grpId="0"/>
      <p:bldP spid="59" grpId="0"/>
      <p:bldP spid="61" grpId="0"/>
      <p:bldP spid="6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2" descr="http://people.rit.edu/andpph/misc/graph-paper-v-7x9.jpg">
            <a:extLst>
              <a:ext uri="{FF2B5EF4-FFF2-40B4-BE49-F238E27FC236}">
                <a16:creationId xmlns:a16="http://schemas.microsoft.com/office/drawing/2014/main" id="{BA679CBB-BEEA-4C10-B533-A83CD2FD9E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89" b="10740"/>
          <a:stretch/>
        </p:blipFill>
        <p:spPr bwMode="auto">
          <a:xfrm>
            <a:off x="130214" y="1795870"/>
            <a:ext cx="4038600" cy="4076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 descr="http://people.rit.edu/andpph/misc/graph-paper-v-7x9.jpg">
            <a:extLst>
              <a:ext uri="{FF2B5EF4-FFF2-40B4-BE49-F238E27FC236}">
                <a16:creationId xmlns:a16="http://schemas.microsoft.com/office/drawing/2014/main" id="{4F49FCFB-FE37-42F1-98B2-32380E7E75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90" r="43316" b="10739"/>
          <a:stretch/>
        </p:blipFill>
        <p:spPr bwMode="auto">
          <a:xfrm>
            <a:off x="4154959" y="1795870"/>
            <a:ext cx="2289249" cy="4076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V="1">
            <a:off x="3006148" y="1615440"/>
            <a:ext cx="0" cy="4480560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122831" y="4122214"/>
            <a:ext cx="6228000" cy="0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722721" y="4082110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89700" y="5537706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-3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06415" y="504463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-2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06415" y="446929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-1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28053" y="4079758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22721" y="333903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22721" y="2762970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22721" y="220240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07074" y="1443284"/>
            <a:ext cx="531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i="1" dirty="0"/>
              <a:t>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22721" y="1636356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81401" y="4098856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10363" y="409976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86427" y="409976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479079" y="409976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041288" y="409976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58543" y="409976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56666" y="410925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32730" y="409976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75618" y="409976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5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908652" y="4156143"/>
            <a:ext cx="531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i="1" dirty="0"/>
              <a:t>x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80578" y="5074301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395838" y="2216757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633373" y="2020412"/>
            <a:ext cx="11336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B(1, 3) </a:t>
            </a:r>
          </a:p>
        </p:txBody>
      </p:sp>
      <p:sp>
        <p:nvSpPr>
          <p:cNvPr id="47" name="Rectangle 46"/>
          <p:cNvSpPr/>
          <p:nvPr/>
        </p:nvSpPr>
        <p:spPr>
          <a:xfrm>
            <a:off x="704048" y="5261209"/>
            <a:ext cx="13564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A(-2, -2) </a:t>
            </a:r>
          </a:p>
        </p:txBody>
      </p:sp>
      <p:sp>
        <p:nvSpPr>
          <p:cNvPr id="50" name="Text Box 5"/>
          <p:cNvSpPr txBox="1">
            <a:spLocks noChangeArrowheads="1"/>
          </p:cNvSpPr>
          <p:nvPr/>
        </p:nvSpPr>
        <p:spPr bwMode="auto">
          <a:xfrm>
            <a:off x="256422" y="769203"/>
            <a:ext cx="8619952" cy="830997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+mn-lt"/>
              </a:rPr>
              <a:t>What are the coordinates of the midpoint between the points A(-2, -2) and B(1, 3)?</a:t>
            </a:r>
          </a:p>
        </p:txBody>
      </p:sp>
      <p:sp>
        <p:nvSpPr>
          <p:cNvPr id="51" name="Rectangle 24"/>
          <p:cNvSpPr>
            <a:spLocks noChangeArrowheads="1"/>
          </p:cNvSpPr>
          <p:nvPr/>
        </p:nvSpPr>
        <p:spPr bwMode="auto">
          <a:xfrm>
            <a:off x="6399929" y="1651079"/>
            <a:ext cx="282721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buFont typeface="Symbol" pitchFamily="18" charset="2"/>
              <a:buNone/>
              <a:tabLst>
                <a:tab pos="1800225" algn="l"/>
                <a:tab pos="2520950" algn="l"/>
              </a:tabLst>
            </a:pPr>
            <a:r>
              <a:rPr lang="en-US" sz="2400" b="1" dirty="0">
                <a:latin typeface="Comic Sans MS" pitchFamily="66" charset="0"/>
              </a:rPr>
              <a:t>The mid-point is the </a:t>
            </a:r>
            <a:r>
              <a:rPr lang="en-US" sz="2400" b="1" dirty="0">
                <a:solidFill>
                  <a:schemeClr val="accent2"/>
                </a:solidFill>
                <a:latin typeface="Comic Sans MS" pitchFamily="66" charset="0"/>
              </a:rPr>
              <a:t>average</a:t>
            </a:r>
            <a:r>
              <a:rPr lang="en-US" sz="2400" b="1" dirty="0">
                <a:latin typeface="Comic Sans MS" pitchFamily="66" charset="0"/>
              </a:rPr>
              <a:t> of the end points: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529" name="Object 1"/>
              <p:cNvSpPr txBox="1"/>
              <p:nvPr/>
            </p:nvSpPr>
            <p:spPr bwMode="auto">
              <a:xfrm>
                <a:off x="6547925" y="2974672"/>
                <a:ext cx="2542051" cy="823913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n-GB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1−2</m:t>
                          </m:r>
                        </m:num>
                        <m:den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529" name="Object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47925" y="2974672"/>
                <a:ext cx="2542051" cy="82391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530" name="Object 2"/>
              <p:cNvSpPr txBox="1"/>
              <p:nvPr/>
            </p:nvSpPr>
            <p:spPr bwMode="auto">
              <a:xfrm>
                <a:off x="6590310" y="4583001"/>
                <a:ext cx="2449513" cy="820737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n-GB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3−2</m:t>
                          </m:r>
                        </m:num>
                        <m:den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530" name="Object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90310" y="4583001"/>
                <a:ext cx="2449513" cy="82073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2542144" y="3643272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/>
            </p:nvSpPr>
            <p:spPr>
              <a:xfrm>
                <a:off x="999236" y="3356881"/>
                <a:ext cx="1702902" cy="6450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/>
                  <a:t>MP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GB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, </m:t>
                        </m:r>
                        <m:f>
                          <m:f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236" y="3356881"/>
                <a:ext cx="1702902" cy="645048"/>
              </a:xfrm>
              <a:prstGeom prst="rect">
                <a:avLst/>
              </a:prstGeom>
              <a:blipFill>
                <a:blip r:embed="rId5"/>
                <a:stretch>
                  <a:fillRect l="-5735" b="-76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 Box 5"/>
              <p:cNvSpPr txBox="1">
                <a:spLocks noChangeArrowheads="1"/>
              </p:cNvSpPr>
              <p:nvPr/>
            </p:nvSpPr>
            <p:spPr bwMode="auto">
              <a:xfrm>
                <a:off x="425038" y="6092882"/>
                <a:ext cx="6608284" cy="645048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GB" sz="2400" dirty="0">
                    <a:latin typeface="+mn-lt"/>
                  </a:rPr>
                  <a:t>The coordinates of the midpoint are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GB" sz="240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f>
                          <m:f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endParaRPr lang="en-GB" sz="2400" dirty="0">
                  <a:latin typeface="+mn-lt"/>
                </a:endParaRPr>
              </a:p>
            </p:txBody>
          </p:sp>
        </mc:Choice>
        <mc:Fallback xmlns="">
          <p:sp>
            <p:nvSpPr>
              <p:cNvPr id="54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5038" y="6092882"/>
                <a:ext cx="6608284" cy="645048"/>
              </a:xfrm>
              <a:prstGeom prst="rect">
                <a:avLst/>
              </a:prstGeom>
              <a:blipFill>
                <a:blip r:embed="rId6"/>
                <a:stretch>
                  <a:fillRect l="-1476" b="-7547"/>
                </a:stretch>
              </a:blip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Object 1">
                <a:extLst>
                  <a:ext uri="{FF2B5EF4-FFF2-40B4-BE49-F238E27FC236}">
                    <a16:creationId xmlns:a16="http://schemas.microsoft.com/office/drawing/2014/main" id="{F2BB5DAF-2C85-4BE9-9943-AAE0ED1FDAF5}"/>
                  </a:ext>
                </a:extLst>
              </p:cNvPr>
              <p:cNvSpPr txBox="1"/>
              <p:nvPr/>
            </p:nvSpPr>
            <p:spPr bwMode="auto">
              <a:xfrm>
                <a:off x="6986123" y="3759088"/>
                <a:ext cx="1271450" cy="823913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8" name="Object 1">
                <a:extLst>
                  <a:ext uri="{FF2B5EF4-FFF2-40B4-BE49-F238E27FC236}">
                    <a16:creationId xmlns:a16="http://schemas.microsoft.com/office/drawing/2014/main" id="{F2BB5DAF-2C85-4BE9-9943-AAE0ED1FDA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86123" y="3759088"/>
                <a:ext cx="1271450" cy="82391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Object 2">
                <a:extLst>
                  <a:ext uri="{FF2B5EF4-FFF2-40B4-BE49-F238E27FC236}">
                    <a16:creationId xmlns:a16="http://schemas.microsoft.com/office/drawing/2014/main" id="{733DA6B0-B183-4A06-86B5-C28F5127A9E7}"/>
                  </a:ext>
                </a:extLst>
              </p:cNvPr>
              <p:cNvSpPr txBox="1"/>
              <p:nvPr/>
            </p:nvSpPr>
            <p:spPr bwMode="auto">
              <a:xfrm>
                <a:off x="7176937" y="5351946"/>
                <a:ext cx="889822" cy="820738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9" name="Object 2">
                <a:extLst>
                  <a:ext uri="{FF2B5EF4-FFF2-40B4-BE49-F238E27FC236}">
                    <a16:creationId xmlns:a16="http://schemas.microsoft.com/office/drawing/2014/main" id="{733DA6B0-B183-4A06-86B5-C28F5127A9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76937" y="5351946"/>
                <a:ext cx="889822" cy="82073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Rectangle 3">
            <a:extLst>
              <a:ext uri="{FF2B5EF4-FFF2-40B4-BE49-F238E27FC236}">
                <a16:creationId xmlns:a16="http://schemas.microsoft.com/office/drawing/2014/main" id="{0261D159-CF03-4D12-99A7-C6096FDAD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62003"/>
            <a:ext cx="21114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buFont typeface="Symbol" pitchFamily="18" charset="2"/>
              <a:buNone/>
              <a:tabLst>
                <a:tab pos="1800225" algn="l"/>
                <a:tab pos="2520950" algn="l"/>
              </a:tabLst>
            </a:pP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Mid-Point</a:t>
            </a:r>
          </a:p>
        </p:txBody>
      </p:sp>
      <p:sp>
        <p:nvSpPr>
          <p:cNvPr id="40" name="Rectangle 39">
            <a:hlinkClick r:id="rId9"/>
            <a:extLst>
              <a:ext uri="{FF2B5EF4-FFF2-40B4-BE49-F238E27FC236}">
                <a16:creationId xmlns:a16="http://schemas.microsoft.com/office/drawing/2014/main" id="{884FF54B-8D0B-42D4-AB49-AAD41AE043F0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>
            <a:hlinkClick r:id="rId9"/>
            <a:extLst>
              <a:ext uri="{FF2B5EF4-FFF2-40B4-BE49-F238E27FC236}">
                <a16:creationId xmlns:a16="http://schemas.microsoft.com/office/drawing/2014/main" id="{64DD309C-05D7-4DD8-A64A-AF7AD6CB2118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357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6" grpId="0"/>
      <p:bldP spid="47" grpId="0"/>
      <p:bldP spid="51" grpId="0"/>
      <p:bldP spid="22529" grpId="0"/>
      <p:bldP spid="22530" grpId="0"/>
      <p:bldP spid="52" grpId="0"/>
      <p:bldP spid="53" grpId="0"/>
      <p:bldP spid="54" grpId="0"/>
      <p:bldP spid="58" grpId="0"/>
      <p:bldP spid="5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92" name="Rectangle 24"/>
          <p:cNvSpPr>
            <a:spLocks noChangeArrowheads="1"/>
          </p:cNvSpPr>
          <p:nvPr/>
        </p:nvSpPr>
        <p:spPr bwMode="auto">
          <a:xfrm>
            <a:off x="685800" y="1858580"/>
            <a:ext cx="57695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buFont typeface="Symbol" pitchFamily="18" charset="2"/>
              <a:buNone/>
              <a:tabLst>
                <a:tab pos="1800225" algn="l"/>
                <a:tab pos="2520950" algn="l"/>
              </a:tabLst>
            </a:pPr>
            <a:r>
              <a:rPr lang="en-US" sz="2400" b="1" dirty="0">
                <a:latin typeface="Comic Sans MS" pitchFamily="66" charset="0"/>
              </a:rPr>
              <a:t>The mid-point for 3D coordinates is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004" name="Object 36"/>
              <p:cNvSpPr txBox="1"/>
              <p:nvPr/>
            </p:nvSpPr>
            <p:spPr bwMode="auto">
              <a:xfrm>
                <a:off x="914400" y="2819400"/>
                <a:ext cx="2362200" cy="787400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n-GB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4004" name="Object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14400" y="2819400"/>
                <a:ext cx="2362200" cy="7874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 Box 5">
            <a:extLst>
              <a:ext uri="{FF2B5EF4-FFF2-40B4-BE49-F238E27FC236}">
                <a16:creationId xmlns:a16="http://schemas.microsoft.com/office/drawing/2014/main" id="{60081389-CDEF-4C97-BA6B-5E4DAB3F2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9189" y="1138001"/>
            <a:ext cx="26384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latin typeface="+mn-lt"/>
                <a:cs typeface="Arial" charset="0"/>
              </a:rPr>
              <a:t>If A = (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GB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 sz="2400" dirty="0">
                <a:latin typeface="+mn-lt"/>
                <a:cs typeface="Arial" charset="0"/>
              </a:rPr>
              <a:t>)</a:t>
            </a:r>
          </a:p>
        </p:txBody>
      </p:sp>
      <p:sp>
        <p:nvSpPr>
          <p:cNvPr id="14" name="Text Box 5">
            <a:extLst>
              <a:ext uri="{FF2B5EF4-FFF2-40B4-BE49-F238E27FC236}">
                <a16:creationId xmlns:a16="http://schemas.microsoft.com/office/drawing/2014/main" id="{C81776B6-DD0F-45F9-9969-FDBE5E973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1143000"/>
            <a:ext cx="27901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latin typeface="+mn-lt"/>
                <a:cs typeface="Arial" charset="0"/>
              </a:rPr>
              <a:t>and B = (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GB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400" dirty="0">
                <a:latin typeface="+mn-lt"/>
                <a:cs typeface="Arial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Object 36">
                <a:extLst>
                  <a:ext uri="{FF2B5EF4-FFF2-40B4-BE49-F238E27FC236}">
                    <a16:creationId xmlns:a16="http://schemas.microsoft.com/office/drawing/2014/main" id="{550DFA62-DE6E-49C6-A863-759652AA5678}"/>
                  </a:ext>
                </a:extLst>
              </p:cNvPr>
              <p:cNvSpPr txBox="1"/>
              <p:nvPr/>
            </p:nvSpPr>
            <p:spPr bwMode="auto">
              <a:xfrm>
                <a:off x="3286836" y="2819400"/>
                <a:ext cx="2362200" cy="787400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solidFill>
                                <a:srgbClr val="0099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99FF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GB" i="1">
                              <a:solidFill>
                                <a:srgbClr val="0099FF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n-GB" i="1">
                          <a:solidFill>
                            <a:srgbClr val="0099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solidFill>
                                <a:srgbClr val="0099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i="1" smtClean="0">
                                  <a:solidFill>
                                    <a:srgbClr val="0099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99FF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99FF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99FF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99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99FF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99FF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GB" i="1">
                              <a:solidFill>
                                <a:srgbClr val="0099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rgbClr val="0099FF"/>
                  </a:solidFill>
                </a:endParaRPr>
              </a:p>
            </p:txBody>
          </p:sp>
        </mc:Choice>
        <mc:Fallback xmlns="">
          <p:sp>
            <p:nvSpPr>
              <p:cNvPr id="20" name="Object 36">
                <a:extLst>
                  <a:ext uri="{FF2B5EF4-FFF2-40B4-BE49-F238E27FC236}">
                    <a16:creationId xmlns:a16="http://schemas.microsoft.com/office/drawing/2014/main" id="{550DFA62-DE6E-49C6-A863-759652AA56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86836" y="2819400"/>
                <a:ext cx="2362200" cy="787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Object 36">
                <a:extLst>
                  <a:ext uri="{FF2B5EF4-FFF2-40B4-BE49-F238E27FC236}">
                    <a16:creationId xmlns:a16="http://schemas.microsoft.com/office/drawing/2014/main" id="{20A184C6-FF0B-451E-8914-7621016CCE34}"/>
                  </a:ext>
                </a:extLst>
              </p:cNvPr>
              <p:cNvSpPr txBox="1"/>
              <p:nvPr/>
            </p:nvSpPr>
            <p:spPr bwMode="auto">
              <a:xfrm>
                <a:off x="5571446" y="2786418"/>
                <a:ext cx="2362200" cy="787400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GB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n-GB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GB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Object 36">
                <a:extLst>
                  <a:ext uri="{FF2B5EF4-FFF2-40B4-BE49-F238E27FC236}">
                    <a16:creationId xmlns:a16="http://schemas.microsoft.com/office/drawing/2014/main" id="{20A184C6-FF0B-451E-8914-7621016CCE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71446" y="2786418"/>
                <a:ext cx="2362200" cy="7874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Object 36">
                <a:extLst>
                  <a:ext uri="{FF2B5EF4-FFF2-40B4-BE49-F238E27FC236}">
                    <a16:creationId xmlns:a16="http://schemas.microsoft.com/office/drawing/2014/main" id="{ACBE754A-BD71-45C3-B1AA-2D52ED8CF756}"/>
                  </a:ext>
                </a:extLst>
              </p:cNvPr>
              <p:cNvSpPr txBox="1"/>
              <p:nvPr/>
            </p:nvSpPr>
            <p:spPr bwMode="auto">
              <a:xfrm>
                <a:off x="1391407" y="4234975"/>
                <a:ext cx="5049136" cy="942579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𝑀𝑃</m:t>
                      </m:r>
                      <m:r>
                        <a:rPr lang="en-GB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GB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f>
                            <m:fPr>
                              <m:ctrlPr>
                                <a:rPr lang="en-GB" i="1" smtClean="0">
                                  <a:solidFill>
                                    <a:srgbClr val="0099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GB" i="1">
                                      <a:solidFill>
                                        <a:srgbClr val="0099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0099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99FF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0099FF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99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0099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99FF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GB" i="1">
                                  <a:solidFill>
                                    <a:srgbClr val="0099FF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f>
                            <m:fPr>
                              <m:ctrlPr>
                                <a:rPr lang="en-GB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GB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GB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Object 36">
                <a:extLst>
                  <a:ext uri="{FF2B5EF4-FFF2-40B4-BE49-F238E27FC236}">
                    <a16:creationId xmlns:a16="http://schemas.microsoft.com/office/drawing/2014/main" id="{ACBE754A-BD71-45C3-B1AA-2D52ED8CF7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91407" y="4234975"/>
                <a:ext cx="5049136" cy="94257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3">
            <a:extLst>
              <a:ext uri="{FF2B5EF4-FFF2-40B4-BE49-F238E27FC236}">
                <a16:creationId xmlns:a16="http://schemas.microsoft.com/office/drawing/2014/main" id="{745051E2-D755-4221-B908-F1885F0357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62003"/>
            <a:ext cx="21114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buFont typeface="Symbol" pitchFamily="18" charset="2"/>
              <a:buNone/>
              <a:tabLst>
                <a:tab pos="1800225" algn="l"/>
                <a:tab pos="2520950" algn="l"/>
              </a:tabLst>
            </a:pP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Mid-Point</a:t>
            </a:r>
          </a:p>
        </p:txBody>
      </p:sp>
      <p:sp>
        <p:nvSpPr>
          <p:cNvPr id="11" name="Rectangle 10">
            <a:hlinkClick r:id="rId6"/>
            <a:extLst>
              <a:ext uri="{FF2B5EF4-FFF2-40B4-BE49-F238E27FC236}">
                <a16:creationId xmlns:a16="http://schemas.microsoft.com/office/drawing/2014/main" id="{79BF54A3-1662-4F93-9914-5A705878A27B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hlinkClick r:id="rId6"/>
            <a:extLst>
              <a:ext uri="{FF2B5EF4-FFF2-40B4-BE49-F238E27FC236}">
                <a16:creationId xmlns:a16="http://schemas.microsoft.com/office/drawing/2014/main" id="{B99776F1-9D74-4F68-8409-39D1C3CBB4D9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694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39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9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3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92" grpId="0"/>
      <p:bldP spid="84004" grpId="0"/>
      <p:bldP spid="20" grpId="0"/>
      <p:bldP spid="21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720385" y="985886"/>
            <a:ext cx="720441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Find the coordinates of the  Midpoint between  A = (1, 5, 4)</a:t>
            </a:r>
          </a:p>
        </p:txBody>
      </p:sp>
      <p:sp>
        <p:nvSpPr>
          <p:cNvPr id="220" name="Text Box 5"/>
          <p:cNvSpPr txBox="1">
            <a:spLocks noChangeArrowheads="1"/>
          </p:cNvSpPr>
          <p:nvPr/>
        </p:nvSpPr>
        <p:spPr bwMode="auto">
          <a:xfrm>
            <a:off x="2643527" y="1349219"/>
            <a:ext cx="27901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and B = (3, 1, 7)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bject 36">
                <a:extLst>
                  <a:ext uri="{FF2B5EF4-FFF2-40B4-BE49-F238E27FC236}">
                    <a16:creationId xmlns:a16="http://schemas.microsoft.com/office/drawing/2014/main" id="{50F23271-D0E0-48D6-9A7A-2A5E3C5957CD}"/>
                  </a:ext>
                </a:extLst>
              </p:cNvPr>
              <p:cNvSpPr txBox="1"/>
              <p:nvPr/>
            </p:nvSpPr>
            <p:spPr bwMode="auto">
              <a:xfrm>
                <a:off x="1798024" y="2113751"/>
                <a:ext cx="5049136" cy="942579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𝑀𝑃</m:t>
                      </m:r>
                      <m:r>
                        <a:rPr lang="en-GB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GB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f>
                            <m:fPr>
                              <m:ctrlPr>
                                <a:rPr lang="en-GB" i="1" smtClean="0">
                                  <a:solidFill>
                                    <a:srgbClr val="0099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GB" i="1">
                                      <a:solidFill>
                                        <a:srgbClr val="0099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0099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99FF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0099FF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99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0099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99FF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GB" i="1">
                                  <a:solidFill>
                                    <a:srgbClr val="0099FF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f>
                            <m:fPr>
                              <m:ctrlPr>
                                <a:rPr lang="en-GB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GB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GB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Object 36">
                <a:extLst>
                  <a:ext uri="{FF2B5EF4-FFF2-40B4-BE49-F238E27FC236}">
                    <a16:creationId xmlns:a16="http://schemas.microsoft.com/office/drawing/2014/main" id="{50F23271-D0E0-48D6-9A7A-2A5E3C5957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98024" y="2113751"/>
                <a:ext cx="5049136" cy="9425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bject 36">
                <a:extLst>
                  <a:ext uri="{FF2B5EF4-FFF2-40B4-BE49-F238E27FC236}">
                    <a16:creationId xmlns:a16="http://schemas.microsoft.com/office/drawing/2014/main" id="{9EBD186A-3B35-49C0-A73F-76291D5B6EC0}"/>
                  </a:ext>
                </a:extLst>
              </p:cNvPr>
              <p:cNvSpPr txBox="1"/>
              <p:nvPr/>
            </p:nvSpPr>
            <p:spPr bwMode="auto">
              <a:xfrm>
                <a:off x="1798024" y="3200400"/>
                <a:ext cx="5049136" cy="942579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𝑀𝑃</m:t>
                      </m:r>
                      <m:r>
                        <a:rPr lang="en-GB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f>
                            <m:fPr>
                              <m:ctrlPr>
                                <a:rPr lang="en-GB" i="1" smtClean="0">
                                  <a:solidFill>
                                    <a:srgbClr val="0099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0099FF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i="1">
                                  <a:solidFill>
                                    <a:srgbClr val="0099FF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rgbClr val="0099FF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i="1">
                                  <a:solidFill>
                                    <a:srgbClr val="0099FF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f>
                            <m:fPr>
                              <m:ctrlPr>
                                <a:rPr lang="en-GB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GB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Object 36">
                <a:extLst>
                  <a:ext uri="{FF2B5EF4-FFF2-40B4-BE49-F238E27FC236}">
                    <a16:creationId xmlns:a16="http://schemas.microsoft.com/office/drawing/2014/main" id="{9EBD186A-3B35-49C0-A73F-76291D5B6E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98024" y="3200400"/>
                <a:ext cx="5049136" cy="9425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 Box 5">
            <a:extLst>
              <a:ext uri="{FF2B5EF4-FFF2-40B4-BE49-F238E27FC236}">
                <a16:creationId xmlns:a16="http://schemas.microsoft.com/office/drawing/2014/main" id="{0393387B-BA73-4C51-A476-C1B7E6DB0A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495800"/>
            <a:ext cx="3581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3200" i="1" dirty="0">
                <a:solidFill>
                  <a:srgbClr val="002060"/>
                </a:solidFill>
                <a:cs typeface="Times New Roman" panose="02020603050405020304" pitchFamily="18" charset="0"/>
              </a:rPr>
              <a:t>MP</a:t>
            </a:r>
            <a:r>
              <a:rPr lang="en-GB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= (2, 3, 5.5)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4D79B9B3-03C5-4ADB-A403-92FE516463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62003"/>
            <a:ext cx="21114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buFont typeface="Symbol" pitchFamily="18" charset="2"/>
              <a:buNone/>
              <a:tabLst>
                <a:tab pos="1800225" algn="l"/>
                <a:tab pos="2520950" algn="l"/>
              </a:tabLst>
            </a:pP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Mid-Point</a:t>
            </a:r>
          </a:p>
        </p:txBody>
      </p:sp>
      <p:sp>
        <p:nvSpPr>
          <p:cNvPr id="9" name="Rectangle 8">
            <a:hlinkClick r:id="rId5"/>
            <a:extLst>
              <a:ext uri="{FF2B5EF4-FFF2-40B4-BE49-F238E27FC236}">
                <a16:creationId xmlns:a16="http://schemas.microsoft.com/office/drawing/2014/main" id="{72D2D9FA-5284-455F-A65D-78F5CE35F167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hlinkClick r:id="rId5"/>
            <a:extLst>
              <a:ext uri="{FF2B5EF4-FFF2-40B4-BE49-F238E27FC236}">
                <a16:creationId xmlns:a16="http://schemas.microsoft.com/office/drawing/2014/main" id="{CC27C50B-7ED5-4C9C-8E2E-7209929392D2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897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/>
      <p:bldP spid="220" grpId="0"/>
      <p:bldP spid="10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cage&#10;&#10;Description automatically generated">
            <a:hlinkClick r:id="rId2"/>
            <a:extLst>
              <a:ext uri="{FF2B5EF4-FFF2-40B4-BE49-F238E27FC236}">
                <a16:creationId xmlns:a16="http://schemas.microsoft.com/office/drawing/2014/main" id="{F1229F4D-42CD-45F9-A346-0BEB3F4D814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9775" y="762000"/>
            <a:ext cx="4572000" cy="293741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34A3044-064E-4F4F-9A40-DCB022A1AF45}"/>
              </a:ext>
            </a:extLst>
          </p:cNvPr>
          <p:cNvSpPr txBox="1"/>
          <p:nvPr/>
        </p:nvSpPr>
        <p:spPr>
          <a:xfrm>
            <a:off x="1524000" y="205115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Thank you for using resources from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C7B91D-FA43-4DDC-AF24-F0D95F8771D8}"/>
              </a:ext>
            </a:extLst>
          </p:cNvPr>
          <p:cNvSpPr txBox="1"/>
          <p:nvPr/>
        </p:nvSpPr>
        <p:spPr>
          <a:xfrm>
            <a:off x="1816894" y="4050015"/>
            <a:ext cx="5815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https://www.mathssupport.org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331B16-2188-481D-902D-B24DB2D19006}"/>
              </a:ext>
            </a:extLst>
          </p:cNvPr>
          <p:cNvSpPr txBox="1"/>
          <p:nvPr/>
        </p:nvSpPr>
        <p:spPr>
          <a:xfrm>
            <a:off x="788194" y="448562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you have a special request, drop us an email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DDA8DB-4973-4CCB-A3BF-CDF0FC0B875C}"/>
              </a:ext>
            </a:extLst>
          </p:cNvPr>
          <p:cNvSpPr txBox="1"/>
          <p:nvPr/>
        </p:nvSpPr>
        <p:spPr>
          <a:xfrm>
            <a:off x="2286000" y="4896652"/>
            <a:ext cx="4852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info@mathssupport.org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1" name="Rectangle 10">
            <a:hlinkClick r:id="rId5"/>
            <a:extLst>
              <a:ext uri="{FF2B5EF4-FFF2-40B4-BE49-F238E27FC236}">
                <a16:creationId xmlns:a16="http://schemas.microsoft.com/office/drawing/2014/main" id="{385B5B7E-21DC-4261-B654-DEFEDE6D8129}"/>
              </a:ext>
            </a:extLst>
          </p:cNvPr>
          <p:cNvSpPr/>
          <p:nvPr/>
        </p:nvSpPr>
        <p:spPr>
          <a:xfrm>
            <a:off x="8077200" y="74731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12" name="Rectangle 11">
            <a:hlinkClick r:id="rId5"/>
            <a:extLst>
              <a:ext uri="{FF2B5EF4-FFF2-40B4-BE49-F238E27FC236}">
                <a16:creationId xmlns:a16="http://schemas.microsoft.com/office/drawing/2014/main" id="{F35685D4-CF87-4E82-8D62-66EF53CDEA76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8983EF-CE04-4600-8A87-8640EEF47371}"/>
              </a:ext>
            </a:extLst>
          </p:cNvPr>
          <p:cNvSpPr txBox="1"/>
          <p:nvPr/>
        </p:nvSpPr>
        <p:spPr>
          <a:xfrm>
            <a:off x="1524000" y="365760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more resources visit our website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8896E2-D8DB-4758-8A10-D5AAB1A6E5AC}"/>
              </a:ext>
            </a:extLst>
          </p:cNvPr>
          <p:cNvSpPr txBox="1"/>
          <p:nvPr/>
        </p:nvSpPr>
        <p:spPr>
          <a:xfrm>
            <a:off x="76200" y="5342672"/>
            <a:ext cx="899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20% off in your next purchase from our website, just use this code when checkout: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MSUPPORT_20</a:t>
            </a: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>
            <a:hlinkClick r:id="rId5"/>
            <a:extLst>
              <a:ext uri="{FF2B5EF4-FFF2-40B4-BE49-F238E27FC236}">
                <a16:creationId xmlns:a16="http://schemas.microsoft.com/office/drawing/2014/main" id="{3C973669-28B2-4B31-9311-8EF7AC9BF16E}"/>
              </a:ext>
            </a:extLst>
          </p:cNvPr>
          <p:cNvSpPr/>
          <p:nvPr/>
        </p:nvSpPr>
        <p:spPr>
          <a:xfrm>
            <a:off x="8061960" y="6131171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hlinkClick r:id="rId5"/>
            <a:extLst>
              <a:ext uri="{FF2B5EF4-FFF2-40B4-BE49-F238E27FC236}">
                <a16:creationId xmlns:a16="http://schemas.microsoft.com/office/drawing/2014/main" id="{D36DC034-F56A-439A-AE3D-E5C2D3AF4EE9}"/>
              </a:ext>
            </a:extLst>
          </p:cNvPr>
          <p:cNvSpPr/>
          <p:nvPr/>
        </p:nvSpPr>
        <p:spPr>
          <a:xfrm>
            <a:off x="828236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281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2" descr="http://people.rit.edu/andpph/misc/graph-paper-v-7x9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59" b="11212"/>
          <a:stretch/>
        </p:blipFill>
        <p:spPr bwMode="auto">
          <a:xfrm>
            <a:off x="163006" y="1434014"/>
            <a:ext cx="4038600" cy="4291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http://people.rit.edu/andpph/misc/graph-paper-v-7x9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59" r="43316" b="11212"/>
          <a:stretch/>
        </p:blipFill>
        <p:spPr bwMode="auto">
          <a:xfrm>
            <a:off x="4187751" y="1434014"/>
            <a:ext cx="2289249" cy="4291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V="1">
            <a:off x="3046507" y="1295400"/>
            <a:ext cx="0" cy="4572000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163190" y="4000264"/>
            <a:ext cx="6228000" cy="0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763080" y="3960160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15714" y="5416406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-3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46774" y="492268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-2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46774" y="434734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-1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68412" y="3957808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63080" y="321708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63080" y="2641020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63080" y="208045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63080" y="1514406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41042" y="3976906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50722" y="397781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6786" y="397781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519438" y="397781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081647" y="397781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98902" y="397781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97025" y="398730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73089" y="397781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515977" y="397781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718964" y="3771280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134606" y="4962390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886259" y="3989271"/>
            <a:ext cx="531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i="1" dirty="0"/>
              <a:t>x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590990" y="4962390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134606" y="2658134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000178" y="1520754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3" name="Rectangle 2"/>
          <p:cNvSpPr/>
          <p:nvPr/>
        </p:nvSpPr>
        <p:spPr>
          <a:xfrm>
            <a:off x="4799102" y="5204164"/>
            <a:ext cx="10871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B(3, –2) </a:t>
            </a:r>
          </a:p>
        </p:txBody>
      </p:sp>
      <p:sp>
        <p:nvSpPr>
          <p:cNvPr id="46" name="Rectangle 45"/>
          <p:cNvSpPr/>
          <p:nvPr/>
        </p:nvSpPr>
        <p:spPr>
          <a:xfrm>
            <a:off x="4412276" y="1326573"/>
            <a:ext cx="10054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D(2, 4) 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135600" y="2271637"/>
            <a:ext cx="1074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C(-3, 2) 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048796" y="5356521"/>
            <a:ext cx="12057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A(-3, –2) </a:t>
            </a:r>
          </a:p>
        </p:txBody>
      </p:sp>
      <p:sp>
        <p:nvSpPr>
          <p:cNvPr id="49" name="Rectangle 48"/>
          <p:cNvSpPr/>
          <p:nvPr/>
        </p:nvSpPr>
        <p:spPr>
          <a:xfrm>
            <a:off x="1495210" y="3498918"/>
            <a:ext cx="10791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E(-2, 0) </a:t>
            </a:r>
          </a:p>
        </p:txBody>
      </p:sp>
      <p:sp>
        <p:nvSpPr>
          <p:cNvPr id="50" name="Text Box 5"/>
          <p:cNvSpPr txBox="1">
            <a:spLocks noChangeArrowheads="1"/>
          </p:cNvSpPr>
          <p:nvPr/>
        </p:nvSpPr>
        <p:spPr bwMode="auto">
          <a:xfrm>
            <a:off x="418478" y="723936"/>
            <a:ext cx="8103834" cy="461665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/>
              <a:t>What is the distance between the points A(-3, –2) and B(3, -2)?</a:t>
            </a:r>
          </a:p>
        </p:txBody>
      </p:sp>
      <p:grpSp>
        <p:nvGrpSpPr>
          <p:cNvPr id="51" name="Group 4"/>
          <p:cNvGrpSpPr>
            <a:grpSpLocks/>
          </p:cNvGrpSpPr>
          <p:nvPr/>
        </p:nvGrpSpPr>
        <p:grpSpPr bwMode="auto">
          <a:xfrm>
            <a:off x="418478" y="5954219"/>
            <a:ext cx="7271007" cy="830263"/>
            <a:chOff x="158" y="1344"/>
            <a:chExt cx="4790" cy="523"/>
          </a:xfrm>
        </p:grpSpPr>
        <p:sp>
          <p:nvSpPr>
            <p:cNvPr id="52" name="Text Box 5"/>
            <p:cNvSpPr txBox="1">
              <a:spLocks noChangeArrowheads="1"/>
            </p:cNvSpPr>
            <p:nvPr/>
          </p:nvSpPr>
          <p:spPr bwMode="auto">
            <a:xfrm>
              <a:off x="158" y="1344"/>
              <a:ext cx="4790" cy="52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GB" sz="2400" dirty="0">
                  <a:latin typeface="+mn-lt"/>
                </a:rPr>
                <a:t>The horizontal distance between any pair of horizontal  points is</a:t>
              </a:r>
              <a:r>
                <a:rPr lang="en-GB" sz="2400" dirty="0"/>
                <a:t>   </a:t>
              </a:r>
            </a:p>
          </p:txBody>
        </p:sp>
        <p:sp>
          <p:nvSpPr>
            <p:cNvPr id="53" name="Text Box 6"/>
            <p:cNvSpPr txBox="1">
              <a:spLocks noChangeArrowheads="1"/>
            </p:cNvSpPr>
            <p:nvPr/>
          </p:nvSpPr>
          <p:spPr bwMode="auto">
            <a:xfrm>
              <a:off x="3571" y="1533"/>
              <a:ext cx="641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GB" sz="2400" i="1" dirty="0">
                  <a:latin typeface="Times New Roman" pitchFamily="18" charset="0"/>
                </a:rPr>
                <a:t>x</a:t>
              </a:r>
              <a:r>
                <a:rPr lang="en-GB" sz="2400" baseline="-25000" dirty="0"/>
                <a:t>2</a:t>
              </a:r>
              <a:r>
                <a:rPr lang="en-GB" sz="2400" dirty="0"/>
                <a:t> – </a:t>
              </a:r>
              <a:r>
                <a:rPr lang="en-GB" sz="2400" i="1" dirty="0">
                  <a:latin typeface="Times New Roman" pitchFamily="18" charset="0"/>
                </a:rPr>
                <a:t>x</a:t>
              </a:r>
              <a:r>
                <a:rPr lang="en-GB" sz="2400" baseline="-25000" dirty="0"/>
                <a:t>1</a:t>
              </a:r>
            </a:p>
          </p:txBody>
        </p:sp>
      </p:grpSp>
      <p:grpSp>
        <p:nvGrpSpPr>
          <p:cNvPr id="54" name="Group 4"/>
          <p:cNvGrpSpPr>
            <a:grpSpLocks/>
          </p:cNvGrpSpPr>
          <p:nvPr/>
        </p:nvGrpSpPr>
        <p:grpSpPr bwMode="auto">
          <a:xfrm>
            <a:off x="6664573" y="2570194"/>
            <a:ext cx="2326691" cy="2011366"/>
            <a:chOff x="4043" y="1183"/>
            <a:chExt cx="1612" cy="1267"/>
          </a:xfrm>
        </p:grpSpPr>
        <p:sp>
          <p:nvSpPr>
            <p:cNvPr id="55" name="Text Box 5"/>
            <p:cNvSpPr txBox="1">
              <a:spLocks noChangeArrowheads="1"/>
            </p:cNvSpPr>
            <p:nvPr/>
          </p:nvSpPr>
          <p:spPr bwMode="auto">
            <a:xfrm>
              <a:off x="4043" y="1183"/>
              <a:ext cx="1612" cy="989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en-GB" sz="2400" dirty="0">
                  <a:latin typeface="+mn-lt"/>
                </a:rPr>
                <a:t>The horizontal distance between the points is   </a:t>
              </a:r>
            </a:p>
          </p:txBody>
        </p:sp>
        <p:sp>
          <p:nvSpPr>
            <p:cNvPr id="56" name="Text Box 6"/>
            <p:cNvSpPr txBox="1">
              <a:spLocks noChangeArrowheads="1"/>
            </p:cNvSpPr>
            <p:nvPr/>
          </p:nvSpPr>
          <p:spPr bwMode="auto">
            <a:xfrm>
              <a:off x="4162" y="2159"/>
              <a:ext cx="1190" cy="29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GB" sz="2400" dirty="0"/>
                <a:t>3 – </a:t>
              </a:r>
              <a:r>
                <a:rPr lang="en-GB" dirty="0"/>
                <a:t>(– 3</a:t>
              </a:r>
              <a:r>
                <a:rPr lang="en-GB" sz="2400" dirty="0"/>
                <a:t>) = 6</a:t>
              </a:r>
              <a:endParaRPr lang="en-GB" sz="2400" baseline="-25000" dirty="0"/>
            </a:p>
          </p:txBody>
        </p:sp>
      </p:grpSp>
      <p:cxnSp>
        <p:nvCxnSpPr>
          <p:cNvPr id="57" name="Straight Connector 56"/>
          <p:cNvCxnSpPr/>
          <p:nvPr/>
        </p:nvCxnSpPr>
        <p:spPr>
          <a:xfrm>
            <a:off x="1350630" y="5130304"/>
            <a:ext cx="3384376" cy="14288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031E041A-9D86-4FD7-9919-717EAF9DFE54}"/>
              </a:ext>
            </a:extLst>
          </p:cNvPr>
          <p:cNvSpPr txBox="1"/>
          <p:nvPr/>
        </p:nvSpPr>
        <p:spPr>
          <a:xfrm>
            <a:off x="2909158" y="1214417"/>
            <a:ext cx="531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i="1" dirty="0"/>
              <a:t>y</a:t>
            </a:r>
          </a:p>
        </p:txBody>
      </p:sp>
      <p:sp>
        <p:nvSpPr>
          <p:cNvPr id="59" name="Rectangle 2">
            <a:extLst>
              <a:ext uri="{FF2B5EF4-FFF2-40B4-BE49-F238E27FC236}">
                <a16:creationId xmlns:a16="http://schemas.microsoft.com/office/drawing/2014/main" id="{A2C69763-3B8B-4810-8ABE-998DCEF89373}"/>
              </a:ext>
            </a:extLst>
          </p:cNvPr>
          <p:cNvSpPr txBox="1">
            <a:spLocks noChangeArrowheads="1"/>
          </p:cNvSpPr>
          <p:nvPr/>
        </p:nvSpPr>
        <p:spPr>
          <a:xfrm>
            <a:off x="163006" y="155270"/>
            <a:ext cx="8229600" cy="564672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3200" dirty="0"/>
              <a:t>The distance between two points</a:t>
            </a:r>
          </a:p>
        </p:txBody>
      </p:sp>
      <p:sp>
        <p:nvSpPr>
          <p:cNvPr id="60" name="Rectangle 59">
            <a:hlinkClick r:id="rId3"/>
            <a:extLst>
              <a:ext uri="{FF2B5EF4-FFF2-40B4-BE49-F238E27FC236}">
                <a16:creationId xmlns:a16="http://schemas.microsoft.com/office/drawing/2014/main" id="{7F96578D-5CD9-4352-A673-712C7E375D72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>
            <a:hlinkClick r:id="rId3"/>
            <a:extLst>
              <a:ext uri="{FF2B5EF4-FFF2-40B4-BE49-F238E27FC236}">
                <a16:creationId xmlns:a16="http://schemas.microsoft.com/office/drawing/2014/main" id="{112F96D6-8E17-4741-9807-D2DEA898A355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43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3" grpId="0"/>
      <p:bldP spid="44" grpId="0"/>
      <p:bldP spid="45" grpId="0"/>
      <p:bldP spid="3" grpId="0"/>
      <p:bldP spid="46" grpId="0"/>
      <p:bldP spid="47" grpId="0"/>
      <p:bldP spid="48" grpId="0"/>
      <p:bldP spid="49" grpId="0"/>
      <p:bldP spid="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4"/>
          <p:cNvGrpSpPr>
            <a:grpSpLocks/>
          </p:cNvGrpSpPr>
          <p:nvPr/>
        </p:nvGrpSpPr>
        <p:grpSpPr bwMode="auto">
          <a:xfrm>
            <a:off x="6698119" y="2883493"/>
            <a:ext cx="2622550" cy="1955804"/>
            <a:chOff x="4166" y="1508"/>
            <a:chExt cx="1652" cy="1232"/>
          </a:xfrm>
        </p:grpSpPr>
        <p:sp>
          <p:nvSpPr>
            <p:cNvPr id="55" name="Text Box 5"/>
            <p:cNvSpPr txBox="1">
              <a:spLocks noChangeArrowheads="1"/>
            </p:cNvSpPr>
            <p:nvPr/>
          </p:nvSpPr>
          <p:spPr bwMode="auto">
            <a:xfrm>
              <a:off x="4166" y="1508"/>
              <a:ext cx="1652" cy="989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en-GB" sz="2400" dirty="0">
                  <a:latin typeface="+mn-lt"/>
                </a:rPr>
                <a:t>The vertical distance between the points is</a:t>
              </a:r>
            </a:p>
          </p:txBody>
        </p:sp>
        <p:sp>
          <p:nvSpPr>
            <p:cNvPr id="56" name="Text Box 6"/>
            <p:cNvSpPr txBox="1">
              <a:spLocks noChangeArrowheads="1"/>
            </p:cNvSpPr>
            <p:nvPr/>
          </p:nvSpPr>
          <p:spPr bwMode="auto">
            <a:xfrm>
              <a:off x="4222" y="2449"/>
              <a:ext cx="1108" cy="29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GB" sz="2400" dirty="0"/>
                <a:t>2 – (-2) = 4</a:t>
              </a:r>
              <a:endParaRPr lang="en-GB" sz="2400" baseline="-25000" dirty="0"/>
            </a:p>
          </p:txBody>
        </p:sp>
      </p:grpSp>
      <p:grpSp>
        <p:nvGrpSpPr>
          <p:cNvPr id="57" name="Group 7"/>
          <p:cNvGrpSpPr>
            <a:grpSpLocks/>
          </p:cNvGrpSpPr>
          <p:nvPr/>
        </p:nvGrpSpPr>
        <p:grpSpPr bwMode="auto">
          <a:xfrm>
            <a:off x="416490" y="5888770"/>
            <a:ext cx="6937375" cy="830263"/>
            <a:chOff x="220" y="1630"/>
            <a:chExt cx="4370" cy="523"/>
          </a:xfrm>
        </p:grpSpPr>
        <p:sp>
          <p:nvSpPr>
            <p:cNvPr id="58" name="Text Box 8"/>
            <p:cNvSpPr txBox="1">
              <a:spLocks noChangeArrowheads="1"/>
            </p:cNvSpPr>
            <p:nvPr/>
          </p:nvSpPr>
          <p:spPr bwMode="auto">
            <a:xfrm>
              <a:off x="220" y="1630"/>
              <a:ext cx="4370" cy="52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GB" sz="2400" dirty="0">
                  <a:latin typeface="+mn-lt"/>
                </a:rPr>
                <a:t>The vertical distance between any pair of vertical points is</a:t>
              </a:r>
              <a:r>
                <a:rPr lang="en-GB" sz="2400" dirty="0"/>
                <a:t>           .  </a:t>
              </a:r>
            </a:p>
          </p:txBody>
        </p:sp>
        <p:sp>
          <p:nvSpPr>
            <p:cNvPr id="59" name="Text Box 9"/>
            <p:cNvSpPr txBox="1">
              <a:spLocks noChangeArrowheads="1"/>
            </p:cNvSpPr>
            <p:nvPr/>
          </p:nvSpPr>
          <p:spPr bwMode="auto">
            <a:xfrm>
              <a:off x="2954" y="1840"/>
              <a:ext cx="641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GB" sz="2400" i="1" dirty="0">
                  <a:latin typeface="Times New Roman" pitchFamily="18" charset="0"/>
                </a:rPr>
                <a:t>y</a:t>
              </a:r>
              <a:r>
                <a:rPr lang="en-GB" sz="2400" baseline="-25000" dirty="0"/>
                <a:t>2</a:t>
              </a:r>
              <a:r>
                <a:rPr lang="en-GB" sz="2400" dirty="0"/>
                <a:t> – </a:t>
              </a:r>
              <a:r>
                <a:rPr lang="en-GB" sz="2400" i="1" dirty="0">
                  <a:latin typeface="Times New Roman" pitchFamily="18" charset="0"/>
                </a:rPr>
                <a:t>y</a:t>
              </a:r>
              <a:r>
                <a:rPr lang="en-GB" sz="2400" baseline="-25000" dirty="0"/>
                <a:t>1</a:t>
              </a:r>
            </a:p>
          </p:txBody>
        </p:sp>
      </p:grpSp>
      <p:pic>
        <p:nvPicPr>
          <p:cNvPr id="53" name="Picture 2" descr="http://people.rit.edu/andpph/misc/graph-paper-v-7x9.jpg">
            <a:extLst>
              <a:ext uri="{FF2B5EF4-FFF2-40B4-BE49-F238E27FC236}">
                <a16:creationId xmlns:a16="http://schemas.microsoft.com/office/drawing/2014/main" id="{E5204195-EA50-41DD-B21A-ABBA161502B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59" b="11213"/>
          <a:stretch/>
        </p:blipFill>
        <p:spPr bwMode="auto">
          <a:xfrm>
            <a:off x="163006" y="1452387"/>
            <a:ext cx="4038600" cy="4291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http://people.rit.edu/andpph/misc/graph-paper-v-7x9.jpg">
            <a:extLst>
              <a:ext uri="{FF2B5EF4-FFF2-40B4-BE49-F238E27FC236}">
                <a16:creationId xmlns:a16="http://schemas.microsoft.com/office/drawing/2014/main" id="{EBB83356-06A5-4234-8B4D-E5CFF7B2D4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59" r="43316" b="11213"/>
          <a:stretch/>
        </p:blipFill>
        <p:spPr bwMode="auto">
          <a:xfrm>
            <a:off x="4187751" y="1452387"/>
            <a:ext cx="2289249" cy="4291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C33F1BBA-160B-4DB7-9E90-4AE2D5E1869F}"/>
              </a:ext>
            </a:extLst>
          </p:cNvPr>
          <p:cNvCxnSpPr/>
          <p:nvPr/>
        </p:nvCxnSpPr>
        <p:spPr>
          <a:xfrm flipV="1">
            <a:off x="3046507" y="1286893"/>
            <a:ext cx="0" cy="4572000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1A2D5A99-D1B8-4F77-8AE5-6623BC2E89B1}"/>
              </a:ext>
            </a:extLst>
          </p:cNvPr>
          <p:cNvCxnSpPr/>
          <p:nvPr/>
        </p:nvCxnSpPr>
        <p:spPr>
          <a:xfrm>
            <a:off x="163190" y="4018637"/>
            <a:ext cx="6228000" cy="0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0071DE8A-6F51-46AE-A8C3-952D7DCA0563}"/>
              </a:ext>
            </a:extLst>
          </p:cNvPr>
          <p:cNvSpPr txBox="1"/>
          <p:nvPr/>
        </p:nvSpPr>
        <p:spPr>
          <a:xfrm>
            <a:off x="2763080" y="3978533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0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F5BA7A7B-9215-43A0-9A0B-090479DC9367}"/>
              </a:ext>
            </a:extLst>
          </p:cNvPr>
          <p:cNvSpPr txBox="1"/>
          <p:nvPr/>
        </p:nvSpPr>
        <p:spPr>
          <a:xfrm>
            <a:off x="2646774" y="5419319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-3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5C6522F-F235-41BD-8443-941458F0828D}"/>
              </a:ext>
            </a:extLst>
          </p:cNvPr>
          <p:cNvSpPr txBox="1"/>
          <p:nvPr/>
        </p:nvSpPr>
        <p:spPr>
          <a:xfrm>
            <a:off x="2646774" y="4941057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-2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D804839-ADD8-44A5-9759-0E280588A65A}"/>
              </a:ext>
            </a:extLst>
          </p:cNvPr>
          <p:cNvSpPr txBox="1"/>
          <p:nvPr/>
        </p:nvSpPr>
        <p:spPr>
          <a:xfrm>
            <a:off x="2646774" y="4365717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-1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2871FAA-BE12-44D0-B43D-BCDD5483C3BD}"/>
              </a:ext>
            </a:extLst>
          </p:cNvPr>
          <p:cNvSpPr txBox="1"/>
          <p:nvPr/>
        </p:nvSpPr>
        <p:spPr>
          <a:xfrm>
            <a:off x="3468412" y="3976181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1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F1BDE9B-B1C4-4EB5-A5D5-A954B7F4C4B4}"/>
              </a:ext>
            </a:extLst>
          </p:cNvPr>
          <p:cNvSpPr txBox="1"/>
          <p:nvPr/>
        </p:nvSpPr>
        <p:spPr>
          <a:xfrm>
            <a:off x="2763080" y="3235457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1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3A7BA694-151A-4238-A625-93FF87598E0D}"/>
              </a:ext>
            </a:extLst>
          </p:cNvPr>
          <p:cNvSpPr txBox="1"/>
          <p:nvPr/>
        </p:nvSpPr>
        <p:spPr>
          <a:xfrm>
            <a:off x="2763080" y="2659393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2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494991B3-E7C7-42CE-A4A4-FCDDC59DDE5D}"/>
              </a:ext>
            </a:extLst>
          </p:cNvPr>
          <p:cNvSpPr txBox="1"/>
          <p:nvPr/>
        </p:nvSpPr>
        <p:spPr>
          <a:xfrm>
            <a:off x="2763080" y="2098827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3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A8BF3B86-55BC-4755-A232-06D8A82E6EAF}"/>
              </a:ext>
            </a:extLst>
          </p:cNvPr>
          <p:cNvSpPr txBox="1"/>
          <p:nvPr/>
        </p:nvSpPr>
        <p:spPr>
          <a:xfrm>
            <a:off x="2763080" y="1532779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4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411035F6-C367-468B-9DEE-E6BF05858666}"/>
              </a:ext>
            </a:extLst>
          </p:cNvPr>
          <p:cNvSpPr txBox="1"/>
          <p:nvPr/>
        </p:nvSpPr>
        <p:spPr>
          <a:xfrm>
            <a:off x="-41042" y="3995279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-5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7A98C8FB-954B-42CD-9FBC-080B0EF79D3B}"/>
              </a:ext>
            </a:extLst>
          </p:cNvPr>
          <p:cNvSpPr txBox="1"/>
          <p:nvPr/>
        </p:nvSpPr>
        <p:spPr>
          <a:xfrm>
            <a:off x="350722" y="3996187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-4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4BC218B-62DC-4D78-B90D-040CD844B2BD}"/>
              </a:ext>
            </a:extLst>
          </p:cNvPr>
          <p:cNvSpPr txBox="1"/>
          <p:nvPr/>
        </p:nvSpPr>
        <p:spPr>
          <a:xfrm>
            <a:off x="926786" y="3996187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-3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056F7E85-A5A9-4452-9111-B49549A028C8}"/>
              </a:ext>
            </a:extLst>
          </p:cNvPr>
          <p:cNvSpPr txBox="1"/>
          <p:nvPr/>
        </p:nvSpPr>
        <p:spPr>
          <a:xfrm>
            <a:off x="1519438" y="3996187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-2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65B18CAB-5C9D-46DA-8A9C-AE74374A2C45}"/>
              </a:ext>
            </a:extLst>
          </p:cNvPr>
          <p:cNvSpPr txBox="1"/>
          <p:nvPr/>
        </p:nvSpPr>
        <p:spPr>
          <a:xfrm>
            <a:off x="2081647" y="3996187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-1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1B52CC8-3D9F-4B19-9404-AE4D823559E8}"/>
              </a:ext>
            </a:extLst>
          </p:cNvPr>
          <p:cNvSpPr txBox="1"/>
          <p:nvPr/>
        </p:nvSpPr>
        <p:spPr>
          <a:xfrm>
            <a:off x="3798902" y="3996187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2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04D1577-A4EE-462C-BF29-81B5033BF216}"/>
              </a:ext>
            </a:extLst>
          </p:cNvPr>
          <p:cNvSpPr txBox="1"/>
          <p:nvPr/>
        </p:nvSpPr>
        <p:spPr>
          <a:xfrm>
            <a:off x="4397025" y="4005677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3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CD80059D-8CC5-4D95-BE3D-699AD6153003}"/>
              </a:ext>
            </a:extLst>
          </p:cNvPr>
          <p:cNvSpPr txBox="1"/>
          <p:nvPr/>
        </p:nvSpPr>
        <p:spPr>
          <a:xfrm>
            <a:off x="4973089" y="3996187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4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C8555F1-9489-428D-97E9-74FCDDB979D0}"/>
              </a:ext>
            </a:extLst>
          </p:cNvPr>
          <p:cNvSpPr txBox="1"/>
          <p:nvPr/>
        </p:nvSpPr>
        <p:spPr>
          <a:xfrm>
            <a:off x="5515977" y="3996187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5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B8051BBF-5E9D-43C6-AEDA-E03EE54F271D}"/>
              </a:ext>
            </a:extLst>
          </p:cNvPr>
          <p:cNvSpPr txBox="1"/>
          <p:nvPr/>
        </p:nvSpPr>
        <p:spPr>
          <a:xfrm>
            <a:off x="1718964" y="3789653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20AE4B9-9DD3-4B1F-BAEA-6885598E5B96}"/>
              </a:ext>
            </a:extLst>
          </p:cNvPr>
          <p:cNvSpPr txBox="1"/>
          <p:nvPr/>
        </p:nvSpPr>
        <p:spPr>
          <a:xfrm>
            <a:off x="1134606" y="4980763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1A7A6FE1-613B-436C-895F-B33A81EFB0F0}"/>
              </a:ext>
            </a:extLst>
          </p:cNvPr>
          <p:cNvSpPr txBox="1"/>
          <p:nvPr/>
        </p:nvSpPr>
        <p:spPr>
          <a:xfrm>
            <a:off x="5886259" y="4007644"/>
            <a:ext cx="531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i="1" dirty="0"/>
              <a:t>x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B8BDDA8E-F91B-4C6F-972F-8A9B604AEE7B}"/>
              </a:ext>
            </a:extLst>
          </p:cNvPr>
          <p:cNvSpPr txBox="1"/>
          <p:nvPr/>
        </p:nvSpPr>
        <p:spPr>
          <a:xfrm>
            <a:off x="4590990" y="4980763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BF3785BE-E045-4F61-9609-0F3219A6CE43}"/>
              </a:ext>
            </a:extLst>
          </p:cNvPr>
          <p:cNvSpPr txBox="1"/>
          <p:nvPr/>
        </p:nvSpPr>
        <p:spPr>
          <a:xfrm>
            <a:off x="1134606" y="2676507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E0486D0-620E-4702-97BB-195833DA1891}"/>
              </a:ext>
            </a:extLst>
          </p:cNvPr>
          <p:cNvSpPr txBox="1"/>
          <p:nvPr/>
        </p:nvSpPr>
        <p:spPr>
          <a:xfrm>
            <a:off x="4000178" y="1539127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9608401F-D67E-499B-9911-2CEAC149D281}"/>
              </a:ext>
            </a:extLst>
          </p:cNvPr>
          <p:cNvSpPr/>
          <p:nvPr/>
        </p:nvSpPr>
        <p:spPr>
          <a:xfrm>
            <a:off x="4799102" y="5222537"/>
            <a:ext cx="10871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B(3, –2) 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94CD1AC4-B2A1-4BA8-ABDB-A97640E00783}"/>
              </a:ext>
            </a:extLst>
          </p:cNvPr>
          <p:cNvSpPr/>
          <p:nvPr/>
        </p:nvSpPr>
        <p:spPr>
          <a:xfrm>
            <a:off x="4412276" y="1344946"/>
            <a:ext cx="10054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D(2, 4) 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BBD6100B-E4D5-4E0E-97AB-AA97960E7BE3}"/>
              </a:ext>
            </a:extLst>
          </p:cNvPr>
          <p:cNvSpPr/>
          <p:nvPr/>
        </p:nvSpPr>
        <p:spPr>
          <a:xfrm>
            <a:off x="1135600" y="2290010"/>
            <a:ext cx="1074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C(-3, 2) 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9A3AD26F-A0DD-4319-8FF5-21CAA0E26D4A}"/>
              </a:ext>
            </a:extLst>
          </p:cNvPr>
          <p:cNvSpPr/>
          <p:nvPr/>
        </p:nvSpPr>
        <p:spPr>
          <a:xfrm>
            <a:off x="1048796" y="5374894"/>
            <a:ext cx="12057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A(-3, –2) 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62782B9C-8714-4EF6-8270-C6B75417BD2E}"/>
              </a:ext>
            </a:extLst>
          </p:cNvPr>
          <p:cNvSpPr/>
          <p:nvPr/>
        </p:nvSpPr>
        <p:spPr>
          <a:xfrm>
            <a:off x="1495210" y="3517291"/>
            <a:ext cx="10791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E(-2, 0) </a:t>
            </a:r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632B2972-E408-4FA8-9E67-4D6F631BB543}"/>
              </a:ext>
            </a:extLst>
          </p:cNvPr>
          <p:cNvCxnSpPr>
            <a:cxnSpLocks/>
          </p:cNvCxnSpPr>
          <p:nvPr/>
        </p:nvCxnSpPr>
        <p:spPr>
          <a:xfrm flipV="1">
            <a:off x="1307088" y="2883493"/>
            <a:ext cx="0" cy="2265184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30AF45E7-7EFD-42D3-8634-07A0D7A14894}"/>
              </a:ext>
            </a:extLst>
          </p:cNvPr>
          <p:cNvSpPr txBox="1"/>
          <p:nvPr/>
        </p:nvSpPr>
        <p:spPr>
          <a:xfrm>
            <a:off x="2936646" y="1219200"/>
            <a:ext cx="531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i="1" dirty="0"/>
              <a:t>y</a:t>
            </a:r>
          </a:p>
        </p:txBody>
      </p:sp>
      <p:sp>
        <p:nvSpPr>
          <p:cNvPr id="50" name="Text Box 5"/>
          <p:cNvSpPr txBox="1">
            <a:spLocks noChangeArrowheads="1"/>
          </p:cNvSpPr>
          <p:nvPr/>
        </p:nvSpPr>
        <p:spPr bwMode="auto">
          <a:xfrm>
            <a:off x="420624" y="722376"/>
            <a:ext cx="8196076" cy="461665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/>
              <a:t>What is the distance between the points A(-3, –2) and C(–3, 2)?</a:t>
            </a:r>
          </a:p>
        </p:txBody>
      </p:sp>
      <p:sp>
        <p:nvSpPr>
          <p:cNvPr id="51" name="Rectangle 2">
            <a:extLst>
              <a:ext uri="{FF2B5EF4-FFF2-40B4-BE49-F238E27FC236}">
                <a16:creationId xmlns:a16="http://schemas.microsoft.com/office/drawing/2014/main" id="{2296580B-66F9-4064-A453-A9114FDBD9C8}"/>
              </a:ext>
            </a:extLst>
          </p:cNvPr>
          <p:cNvSpPr txBox="1">
            <a:spLocks noChangeArrowheads="1"/>
          </p:cNvSpPr>
          <p:nvPr/>
        </p:nvSpPr>
        <p:spPr>
          <a:xfrm>
            <a:off x="163006" y="155270"/>
            <a:ext cx="8229600" cy="564672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3200" dirty="0"/>
              <a:t>The distance between two points</a:t>
            </a:r>
          </a:p>
        </p:txBody>
      </p:sp>
      <p:sp>
        <p:nvSpPr>
          <p:cNvPr id="45" name="Rectangle 44">
            <a:hlinkClick r:id="rId3"/>
            <a:extLst>
              <a:ext uri="{FF2B5EF4-FFF2-40B4-BE49-F238E27FC236}">
                <a16:creationId xmlns:a16="http://schemas.microsoft.com/office/drawing/2014/main" id="{87C21A62-B6F3-41AA-A79D-104262F94C39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>
            <a:hlinkClick r:id="rId3"/>
            <a:extLst>
              <a:ext uri="{FF2B5EF4-FFF2-40B4-BE49-F238E27FC236}">
                <a16:creationId xmlns:a16="http://schemas.microsoft.com/office/drawing/2014/main" id="{67665507-CCF4-431A-A000-30E96EDD48E1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348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2" descr="http://people.rit.edu/andpph/misc/graph-paper-v-7x9.jpg">
            <a:extLst>
              <a:ext uri="{FF2B5EF4-FFF2-40B4-BE49-F238E27FC236}">
                <a16:creationId xmlns:a16="http://schemas.microsoft.com/office/drawing/2014/main" id="{E65110A5-5D54-456F-862B-4810D9728E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52" b="11311"/>
          <a:stretch/>
        </p:blipFill>
        <p:spPr bwMode="auto">
          <a:xfrm>
            <a:off x="116287" y="1495225"/>
            <a:ext cx="4038600" cy="4297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2" descr="http://people.rit.edu/andpph/misc/graph-paper-v-7x9.jpg">
            <a:extLst>
              <a:ext uri="{FF2B5EF4-FFF2-40B4-BE49-F238E27FC236}">
                <a16:creationId xmlns:a16="http://schemas.microsoft.com/office/drawing/2014/main" id="{78642F1C-AED2-46D4-9869-F37D5E0E6E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52" r="43316" b="11311"/>
          <a:stretch/>
        </p:blipFill>
        <p:spPr bwMode="auto">
          <a:xfrm>
            <a:off x="4141032" y="1495224"/>
            <a:ext cx="2289249" cy="4297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V="1">
            <a:off x="2999487" y="1386840"/>
            <a:ext cx="0" cy="4480560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116170" y="4061474"/>
            <a:ext cx="6228000" cy="0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716060" y="4021370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84612" y="5479642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-3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99754" y="498389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-2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99754" y="440855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-1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21392" y="4019018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16060" y="327829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16060" y="2702230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16060" y="214166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328575" y="-603448"/>
            <a:ext cx="531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/>
              <a:t>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16060" y="1575616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88062" y="4038116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3702" y="403902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79766" y="403902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472418" y="403902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034627" y="403902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-1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51882" y="403902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50005" y="404851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26069" y="403902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68957" y="4039024"/>
            <a:ext cx="53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671944" y="3876032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87586" y="5028160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87586" y="2723904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953158" y="1586524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46" name="Rectangle 45"/>
          <p:cNvSpPr/>
          <p:nvPr/>
        </p:nvSpPr>
        <p:spPr>
          <a:xfrm>
            <a:off x="4299173" y="1537619"/>
            <a:ext cx="10054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D(2, 4) 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088580" y="2332847"/>
            <a:ext cx="1074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C(-3, 2) 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371245" y="4801936"/>
            <a:ext cx="12057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A(-3, –2) </a:t>
            </a:r>
          </a:p>
        </p:txBody>
      </p:sp>
      <p:sp>
        <p:nvSpPr>
          <p:cNvPr id="49" name="Rectangle 48"/>
          <p:cNvSpPr/>
          <p:nvPr/>
        </p:nvSpPr>
        <p:spPr>
          <a:xfrm>
            <a:off x="1448190" y="3560128"/>
            <a:ext cx="10791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E(-2, 0) </a:t>
            </a:r>
          </a:p>
        </p:txBody>
      </p:sp>
      <p:sp>
        <p:nvSpPr>
          <p:cNvPr id="50" name="Text Box 5"/>
          <p:cNvSpPr txBox="1">
            <a:spLocks noChangeArrowheads="1"/>
          </p:cNvSpPr>
          <p:nvPr/>
        </p:nvSpPr>
        <p:spPr bwMode="auto">
          <a:xfrm>
            <a:off x="420624" y="722376"/>
            <a:ext cx="8223568" cy="461665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What is the distance between the points C(-3, 2) and D(2, 4)?</a:t>
            </a:r>
          </a:p>
        </p:txBody>
      </p:sp>
      <p:sp>
        <p:nvSpPr>
          <p:cNvPr id="57" name="Text Box 3"/>
          <p:cNvSpPr txBox="1">
            <a:spLocks noChangeArrowheads="1"/>
          </p:cNvSpPr>
          <p:nvPr/>
        </p:nvSpPr>
        <p:spPr bwMode="auto">
          <a:xfrm>
            <a:off x="6394074" y="1362837"/>
            <a:ext cx="2738278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200" dirty="0">
                <a:latin typeface="+mn-lt"/>
              </a:rPr>
              <a:t>We can find the distance between them by adding a third point, F, to form a right-angled triangle. We then use Pythagoras’ theorem.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962400" y="2738176"/>
            <a:ext cx="332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59" name="Rectangle 58"/>
          <p:cNvSpPr/>
          <p:nvPr/>
        </p:nvSpPr>
        <p:spPr>
          <a:xfrm>
            <a:off x="4257575" y="2660443"/>
            <a:ext cx="9781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F(2, 2) 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1303610" y="2903300"/>
            <a:ext cx="2837121" cy="0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Group 4"/>
          <p:cNvGrpSpPr>
            <a:grpSpLocks/>
          </p:cNvGrpSpPr>
          <p:nvPr/>
        </p:nvGrpSpPr>
        <p:grpSpPr bwMode="auto">
          <a:xfrm>
            <a:off x="6387689" y="4144497"/>
            <a:ext cx="2803525" cy="473075"/>
            <a:chOff x="3180" y="3648"/>
            <a:chExt cx="1766" cy="298"/>
          </a:xfrm>
        </p:grpSpPr>
        <p:sp>
          <p:nvSpPr>
            <p:cNvPr id="62" name="Text Box 5"/>
            <p:cNvSpPr txBox="1">
              <a:spLocks noChangeArrowheads="1"/>
            </p:cNvSpPr>
            <p:nvPr/>
          </p:nvSpPr>
          <p:spPr bwMode="auto">
            <a:xfrm>
              <a:off x="3180" y="3648"/>
              <a:ext cx="1118" cy="29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GB" sz="2200" dirty="0">
                  <a:latin typeface="+mn-lt"/>
                </a:rPr>
                <a:t>Length</a:t>
              </a:r>
              <a:r>
                <a:rPr lang="en-GB" sz="2400" dirty="0"/>
                <a:t> </a:t>
              </a:r>
              <a:r>
                <a:rPr lang="en-GB" sz="2200" i="1" dirty="0"/>
                <a:t>CF</a:t>
              </a:r>
              <a:r>
                <a:rPr lang="en-GB" sz="2400" dirty="0"/>
                <a:t> </a:t>
              </a:r>
              <a:r>
                <a:rPr lang="en-GB" sz="2000" dirty="0"/>
                <a:t>=</a:t>
              </a:r>
              <a:endParaRPr lang="en-GB" sz="2200" dirty="0">
                <a:latin typeface="+mn-lt"/>
              </a:endParaRPr>
            </a:p>
          </p:txBody>
        </p:sp>
        <p:sp>
          <p:nvSpPr>
            <p:cNvPr id="63" name="Text Box 6"/>
            <p:cNvSpPr txBox="1">
              <a:spLocks noChangeArrowheads="1"/>
            </p:cNvSpPr>
            <p:nvPr/>
          </p:nvSpPr>
          <p:spPr bwMode="auto">
            <a:xfrm>
              <a:off x="4224" y="3655"/>
              <a:ext cx="722" cy="29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en-GB" sz="2400" dirty="0"/>
                <a:t>2 – (-3)</a:t>
              </a:r>
              <a:endParaRPr lang="en-GB" sz="2400" baseline="-25000" dirty="0"/>
            </a:p>
          </p:txBody>
        </p:sp>
      </p:grpSp>
      <p:grpSp>
        <p:nvGrpSpPr>
          <p:cNvPr id="64" name="Group 4"/>
          <p:cNvGrpSpPr>
            <a:grpSpLocks/>
          </p:cNvGrpSpPr>
          <p:nvPr/>
        </p:nvGrpSpPr>
        <p:grpSpPr bwMode="auto">
          <a:xfrm>
            <a:off x="6368649" y="4891263"/>
            <a:ext cx="2659064" cy="461963"/>
            <a:chOff x="3180" y="3648"/>
            <a:chExt cx="1675" cy="291"/>
          </a:xfrm>
        </p:grpSpPr>
        <p:sp>
          <p:nvSpPr>
            <p:cNvPr id="65" name="Text Box 5"/>
            <p:cNvSpPr txBox="1">
              <a:spLocks noChangeArrowheads="1"/>
            </p:cNvSpPr>
            <p:nvPr/>
          </p:nvSpPr>
          <p:spPr bwMode="auto">
            <a:xfrm>
              <a:off x="3180" y="3648"/>
              <a:ext cx="1115" cy="29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GB" sz="2200" dirty="0">
                  <a:latin typeface="+mn-lt"/>
                </a:rPr>
                <a:t>Length </a:t>
              </a:r>
              <a:r>
                <a:rPr lang="en-GB" sz="2200" i="1" dirty="0"/>
                <a:t>DF</a:t>
              </a:r>
              <a:r>
                <a:rPr lang="en-GB" sz="2400" dirty="0"/>
                <a:t> </a:t>
              </a:r>
              <a:r>
                <a:rPr lang="en-GB" sz="2000" dirty="0"/>
                <a:t>=</a:t>
              </a:r>
              <a:endParaRPr lang="en-GB" sz="2200" dirty="0">
                <a:latin typeface="+mn-lt"/>
              </a:endParaRPr>
            </a:p>
          </p:txBody>
        </p:sp>
        <p:sp>
          <p:nvSpPr>
            <p:cNvPr id="66" name="Text Box 6"/>
            <p:cNvSpPr txBox="1">
              <a:spLocks noChangeArrowheads="1"/>
            </p:cNvSpPr>
            <p:nvPr/>
          </p:nvSpPr>
          <p:spPr bwMode="auto">
            <a:xfrm>
              <a:off x="4264" y="3648"/>
              <a:ext cx="591" cy="29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en-GB" sz="2400" dirty="0"/>
                <a:t>4 – 2</a:t>
              </a:r>
              <a:endParaRPr lang="en-GB" sz="2400" baseline="-25000" dirty="0"/>
            </a:p>
          </p:txBody>
        </p:sp>
      </p:grpSp>
      <p:cxnSp>
        <p:nvCxnSpPr>
          <p:cNvPr id="27" name="Straight Connector 26"/>
          <p:cNvCxnSpPr/>
          <p:nvPr/>
        </p:nvCxnSpPr>
        <p:spPr>
          <a:xfrm>
            <a:off x="4140731" y="1783142"/>
            <a:ext cx="0" cy="1142836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296826" y="5960404"/>
            <a:ext cx="333790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Pythagoras’ theorem.</a:t>
            </a:r>
          </a:p>
        </p:txBody>
      </p:sp>
      <p:sp>
        <p:nvSpPr>
          <p:cNvPr id="67" name="Text Box 6"/>
          <p:cNvSpPr txBox="1">
            <a:spLocks noChangeArrowheads="1"/>
          </p:cNvSpPr>
          <p:nvPr/>
        </p:nvSpPr>
        <p:spPr bwMode="auto">
          <a:xfrm>
            <a:off x="4103998" y="5895181"/>
            <a:ext cx="2105063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GB" sz="2400" dirty="0"/>
              <a:t>CD</a:t>
            </a:r>
            <a:r>
              <a:rPr lang="en-GB" sz="2400" baseline="30000" dirty="0"/>
              <a:t>2</a:t>
            </a:r>
            <a:r>
              <a:rPr lang="en-GB" sz="2400" dirty="0"/>
              <a:t> = 5</a:t>
            </a:r>
            <a:r>
              <a:rPr lang="en-GB" sz="2400" baseline="30000" dirty="0"/>
              <a:t>2</a:t>
            </a:r>
            <a:r>
              <a:rPr lang="en-GB" sz="2400" dirty="0"/>
              <a:t> + 2</a:t>
            </a:r>
            <a:r>
              <a:rPr lang="en-GB" sz="2400" baseline="30000" dirty="0"/>
              <a:t>2</a:t>
            </a:r>
            <a:r>
              <a:rPr lang="en-GB" sz="2400" dirty="0"/>
              <a:t> </a:t>
            </a:r>
            <a:endParaRPr lang="en-GB" sz="2400" baseline="-2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 Box 6"/>
              <p:cNvSpPr txBox="1">
                <a:spLocks noChangeArrowheads="1"/>
              </p:cNvSpPr>
              <p:nvPr/>
            </p:nvSpPr>
            <p:spPr bwMode="auto">
              <a:xfrm>
                <a:off x="4192631" y="6275400"/>
                <a:ext cx="1566583" cy="496483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GB" sz="2400" dirty="0"/>
                  <a:t>CD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29</m:t>
                        </m:r>
                      </m:e>
                    </m:rad>
                  </m:oMath>
                </a14:m>
                <a:r>
                  <a:rPr lang="en-GB" sz="2400" dirty="0"/>
                  <a:t> </a:t>
                </a:r>
                <a:endParaRPr lang="en-GB" sz="2400" baseline="-25000" dirty="0"/>
              </a:p>
            </p:txBody>
          </p:sp>
        </mc:Choice>
        <mc:Fallback xmlns="">
          <p:sp>
            <p:nvSpPr>
              <p:cNvPr id="68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92631" y="6275400"/>
                <a:ext cx="1566583" cy="496483"/>
              </a:xfrm>
              <a:prstGeom prst="rect">
                <a:avLst/>
              </a:prstGeom>
              <a:blipFill>
                <a:blip r:embed="rId3"/>
                <a:stretch>
                  <a:fillRect l="-6226" t="-2439" b="-26829"/>
                </a:stretch>
              </a:blip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9" name="Straight Connector 68"/>
          <p:cNvCxnSpPr/>
          <p:nvPr/>
        </p:nvCxnSpPr>
        <p:spPr>
          <a:xfrm flipV="1">
            <a:off x="1253706" y="1757115"/>
            <a:ext cx="2887025" cy="1146185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D0CF630B-8229-4E51-BBD2-ACC3A6437BB2}"/>
              </a:ext>
            </a:extLst>
          </p:cNvPr>
          <p:cNvSpPr/>
          <p:nvPr/>
        </p:nvSpPr>
        <p:spPr>
          <a:xfrm>
            <a:off x="2444095" y="2883797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FF3399"/>
                </a:solidFill>
              </a:rPr>
              <a:t>5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D842BC06-C7DB-4B72-ADB0-73908A14598B}"/>
              </a:ext>
            </a:extLst>
          </p:cNvPr>
          <p:cNvSpPr/>
          <p:nvPr/>
        </p:nvSpPr>
        <p:spPr>
          <a:xfrm>
            <a:off x="4262785" y="2069364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99FF"/>
                </a:solidFill>
              </a:rPr>
              <a:t>2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737B3E7-8ED6-4966-A059-9F2C4BA83314}"/>
              </a:ext>
            </a:extLst>
          </p:cNvPr>
          <p:cNvSpPr txBox="1"/>
          <p:nvPr/>
        </p:nvSpPr>
        <p:spPr>
          <a:xfrm>
            <a:off x="2936646" y="1219200"/>
            <a:ext cx="531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i="1" dirty="0"/>
              <a:t>y</a:t>
            </a:r>
          </a:p>
        </p:txBody>
      </p:sp>
      <p:sp>
        <p:nvSpPr>
          <p:cNvPr id="76" name="Rectangle 2">
            <a:extLst>
              <a:ext uri="{FF2B5EF4-FFF2-40B4-BE49-F238E27FC236}">
                <a16:creationId xmlns:a16="http://schemas.microsoft.com/office/drawing/2014/main" id="{DDD03723-32AF-487E-BD64-CDE0330C7FA4}"/>
              </a:ext>
            </a:extLst>
          </p:cNvPr>
          <p:cNvSpPr txBox="1">
            <a:spLocks noChangeArrowheads="1"/>
          </p:cNvSpPr>
          <p:nvPr/>
        </p:nvSpPr>
        <p:spPr>
          <a:xfrm>
            <a:off x="163006" y="155270"/>
            <a:ext cx="8229600" cy="564672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3200" dirty="0"/>
              <a:t>The distance between two points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3BE945C-52BC-49D2-92C0-E8F59E907C24}"/>
              </a:ext>
            </a:extLst>
          </p:cNvPr>
          <p:cNvSpPr txBox="1"/>
          <p:nvPr/>
        </p:nvSpPr>
        <p:spPr>
          <a:xfrm>
            <a:off x="5886259" y="4007644"/>
            <a:ext cx="531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i="1" dirty="0"/>
              <a:t>x</a:t>
            </a:r>
          </a:p>
        </p:txBody>
      </p:sp>
      <p:sp>
        <p:nvSpPr>
          <p:cNvPr id="78" name="Text Box 6">
            <a:extLst>
              <a:ext uri="{FF2B5EF4-FFF2-40B4-BE49-F238E27FC236}">
                <a16:creationId xmlns:a16="http://schemas.microsoft.com/office/drawing/2014/main" id="{33BE207C-973C-4319-8826-8F8AB177F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1606" y="4559768"/>
            <a:ext cx="813957" cy="4619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GB" sz="2400" dirty="0"/>
              <a:t> = 5</a:t>
            </a:r>
            <a:endParaRPr lang="en-GB" sz="2400" baseline="-25000" dirty="0"/>
          </a:p>
        </p:txBody>
      </p:sp>
      <p:sp>
        <p:nvSpPr>
          <p:cNvPr id="79" name="Text Box 6">
            <a:extLst>
              <a:ext uri="{FF2B5EF4-FFF2-40B4-BE49-F238E27FC236}">
                <a16:creationId xmlns:a16="http://schemas.microsoft.com/office/drawing/2014/main" id="{D4C5E01E-4510-4C6F-8AFD-A7D6844D7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4426" y="5319424"/>
            <a:ext cx="795937" cy="4619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GB" sz="2400" dirty="0"/>
              <a:t>= 2</a:t>
            </a:r>
            <a:endParaRPr lang="en-GB" sz="2400" baseline="-25000" dirty="0"/>
          </a:p>
        </p:txBody>
      </p:sp>
      <p:sp>
        <p:nvSpPr>
          <p:cNvPr id="56" name="Rectangle 55">
            <a:hlinkClick r:id="rId4"/>
            <a:extLst>
              <a:ext uri="{FF2B5EF4-FFF2-40B4-BE49-F238E27FC236}">
                <a16:creationId xmlns:a16="http://schemas.microsoft.com/office/drawing/2014/main" id="{27A18D87-FBF9-4286-A878-2369E99A8D8A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>
            <a:hlinkClick r:id="rId4"/>
            <a:extLst>
              <a:ext uri="{FF2B5EF4-FFF2-40B4-BE49-F238E27FC236}">
                <a16:creationId xmlns:a16="http://schemas.microsoft.com/office/drawing/2014/main" id="{B1469ADD-D4D3-427C-B71F-CAEB38AC318C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95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7" grpId="0"/>
      <p:bldP spid="58" grpId="0"/>
      <p:bldP spid="59" grpId="0"/>
      <p:bldP spid="32" grpId="0"/>
      <p:bldP spid="67" grpId="0"/>
      <p:bldP spid="68" grpId="0" animBg="1"/>
      <p:bldP spid="3" grpId="0"/>
      <p:bldP spid="74" grpId="0"/>
      <p:bldP spid="78" grpId="0"/>
      <p:bldP spid="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794825"/>
          </a:xfrm>
        </p:spPr>
        <p:txBody>
          <a:bodyPr>
            <a:noAutofit/>
          </a:bodyPr>
          <a:lstStyle/>
          <a:p>
            <a:r>
              <a:rPr lang="en-GB" sz="2800" dirty="0"/>
              <a:t>Generalization for the distance between two points</a:t>
            </a:r>
          </a:p>
        </p:txBody>
      </p:sp>
      <p:sp>
        <p:nvSpPr>
          <p:cNvPr id="719875" name="Text Box 3"/>
          <p:cNvSpPr txBox="1">
            <a:spLocks noChangeArrowheads="1"/>
          </p:cNvSpPr>
          <p:nvPr/>
        </p:nvSpPr>
        <p:spPr bwMode="auto">
          <a:xfrm>
            <a:off x="1295401" y="1066800"/>
            <a:ext cx="6781800" cy="830997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en-GB" sz="2400" dirty="0">
                <a:latin typeface="+mn-lt"/>
              </a:rPr>
              <a:t>What is the distance between two general points with coordinates A(</a:t>
            </a:r>
            <a:r>
              <a:rPr lang="en-GB" sz="2400" i="1" dirty="0">
                <a:latin typeface="+mn-lt"/>
              </a:rPr>
              <a:t>x</a:t>
            </a:r>
            <a:r>
              <a:rPr lang="en-GB" sz="2400" baseline="-25000" dirty="0">
                <a:latin typeface="+mn-lt"/>
              </a:rPr>
              <a:t>1</a:t>
            </a:r>
            <a:r>
              <a:rPr lang="en-GB" sz="2400" dirty="0">
                <a:latin typeface="+mn-lt"/>
              </a:rPr>
              <a:t>, </a:t>
            </a:r>
            <a:r>
              <a:rPr lang="en-GB" sz="2400" i="1" dirty="0">
                <a:latin typeface="+mn-lt"/>
              </a:rPr>
              <a:t>y</a:t>
            </a:r>
            <a:r>
              <a:rPr lang="en-GB" sz="2400" baseline="-25000" dirty="0">
                <a:latin typeface="+mn-lt"/>
              </a:rPr>
              <a:t>1</a:t>
            </a:r>
            <a:r>
              <a:rPr lang="en-GB" sz="2400" dirty="0">
                <a:latin typeface="+mn-lt"/>
              </a:rPr>
              <a:t>) and B(</a:t>
            </a:r>
            <a:r>
              <a:rPr lang="en-GB" sz="2400" i="1" dirty="0">
                <a:latin typeface="+mn-lt"/>
              </a:rPr>
              <a:t>x</a:t>
            </a:r>
            <a:r>
              <a:rPr lang="en-GB" sz="2400" baseline="-25000" dirty="0">
                <a:latin typeface="+mn-lt"/>
              </a:rPr>
              <a:t>2</a:t>
            </a:r>
            <a:r>
              <a:rPr lang="en-GB" sz="2400" dirty="0">
                <a:latin typeface="+mn-lt"/>
              </a:rPr>
              <a:t>, </a:t>
            </a:r>
            <a:r>
              <a:rPr lang="en-GB" sz="2400" i="1" dirty="0">
                <a:latin typeface="+mn-lt"/>
              </a:rPr>
              <a:t>y</a:t>
            </a:r>
            <a:r>
              <a:rPr lang="en-GB" sz="2400" baseline="-25000" dirty="0">
                <a:latin typeface="+mn-lt"/>
              </a:rPr>
              <a:t>2</a:t>
            </a:r>
            <a:r>
              <a:rPr lang="en-GB" sz="2400" dirty="0">
                <a:latin typeface="+mn-lt"/>
              </a:rPr>
              <a:t>)?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50825" y="2133602"/>
            <a:ext cx="8008938" cy="461963"/>
            <a:chOff x="158" y="1344"/>
            <a:chExt cx="5045" cy="291"/>
          </a:xfrm>
        </p:grpSpPr>
        <p:sp>
          <p:nvSpPr>
            <p:cNvPr id="719877" name="Text Box 5"/>
            <p:cNvSpPr txBox="1">
              <a:spLocks noChangeArrowheads="1"/>
            </p:cNvSpPr>
            <p:nvPr/>
          </p:nvSpPr>
          <p:spPr bwMode="auto">
            <a:xfrm>
              <a:off x="158" y="1344"/>
              <a:ext cx="5045" cy="29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GB" sz="2400" dirty="0">
                  <a:latin typeface="+mn-lt"/>
                </a:rPr>
                <a:t>The horizontal distance between the points is           .  </a:t>
              </a:r>
            </a:p>
          </p:txBody>
        </p:sp>
        <p:sp>
          <p:nvSpPr>
            <p:cNvPr id="719878" name="Text Box 6"/>
            <p:cNvSpPr txBox="1">
              <a:spLocks noChangeArrowheads="1"/>
            </p:cNvSpPr>
            <p:nvPr/>
          </p:nvSpPr>
          <p:spPr bwMode="auto">
            <a:xfrm>
              <a:off x="4416" y="1344"/>
              <a:ext cx="641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GB" sz="2400" i="1" dirty="0">
                  <a:latin typeface="Times New Roman" pitchFamily="18" charset="0"/>
                </a:rPr>
                <a:t>x</a:t>
              </a:r>
              <a:r>
                <a:rPr lang="en-GB" sz="2400" baseline="-25000" dirty="0"/>
                <a:t>2</a:t>
              </a:r>
              <a:r>
                <a:rPr lang="en-GB" sz="2400" dirty="0"/>
                <a:t> – </a:t>
              </a:r>
              <a:r>
                <a:rPr lang="en-GB" sz="2400" i="1" dirty="0">
                  <a:latin typeface="Times New Roman" pitchFamily="18" charset="0"/>
                </a:rPr>
                <a:t>x</a:t>
              </a:r>
              <a:r>
                <a:rPr lang="en-GB" sz="2400" baseline="-25000" dirty="0"/>
                <a:t>1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250825" y="2697166"/>
            <a:ext cx="7656513" cy="461963"/>
            <a:chOff x="158" y="1699"/>
            <a:chExt cx="4823" cy="291"/>
          </a:xfrm>
        </p:grpSpPr>
        <p:sp>
          <p:nvSpPr>
            <p:cNvPr id="719880" name="Text Box 8"/>
            <p:cNvSpPr txBox="1">
              <a:spLocks noChangeArrowheads="1"/>
            </p:cNvSpPr>
            <p:nvPr/>
          </p:nvSpPr>
          <p:spPr bwMode="auto">
            <a:xfrm>
              <a:off x="158" y="1699"/>
              <a:ext cx="4823" cy="29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GB" sz="2400" dirty="0">
                  <a:latin typeface="+mn-lt"/>
                </a:rPr>
                <a:t>The vertical distance between the points is           .  </a:t>
              </a:r>
            </a:p>
          </p:txBody>
        </p:sp>
        <p:sp>
          <p:nvSpPr>
            <p:cNvPr id="719881" name="Text Box 9"/>
            <p:cNvSpPr txBox="1">
              <a:spLocks noChangeArrowheads="1"/>
            </p:cNvSpPr>
            <p:nvPr/>
          </p:nvSpPr>
          <p:spPr bwMode="auto">
            <a:xfrm>
              <a:off x="4280" y="1699"/>
              <a:ext cx="641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GB" sz="2400" i="1" dirty="0">
                  <a:latin typeface="Times New Roman" pitchFamily="18" charset="0"/>
                </a:rPr>
                <a:t>y</a:t>
              </a:r>
              <a:r>
                <a:rPr lang="en-GB" sz="2400" baseline="-25000" dirty="0"/>
                <a:t>2</a:t>
              </a:r>
              <a:r>
                <a:rPr lang="en-GB" sz="2400" dirty="0"/>
                <a:t> – </a:t>
              </a:r>
              <a:r>
                <a:rPr lang="en-GB" sz="2400" i="1" dirty="0">
                  <a:latin typeface="Times New Roman" pitchFamily="18" charset="0"/>
                </a:rPr>
                <a:t>y</a:t>
              </a:r>
              <a:r>
                <a:rPr lang="en-GB" sz="2400" baseline="-25000" dirty="0"/>
                <a:t>1</a:t>
              </a:r>
            </a:p>
          </p:txBody>
        </p:sp>
      </p:grpSp>
      <p:sp>
        <p:nvSpPr>
          <p:cNvPr id="719882" name="Text Box 10"/>
          <p:cNvSpPr txBox="1">
            <a:spLocks noChangeArrowheads="1"/>
          </p:cNvSpPr>
          <p:nvPr/>
        </p:nvSpPr>
        <p:spPr bwMode="auto">
          <a:xfrm>
            <a:off x="250825" y="3260725"/>
            <a:ext cx="8740775" cy="83099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GB" sz="2400" dirty="0">
                <a:latin typeface="+mn-lt"/>
              </a:rPr>
              <a:t>Using Pythagoras’ Theorem, the square of the distance between the points </a:t>
            </a:r>
            <a:r>
              <a:rPr lang="en-GB" sz="2400" dirty="0"/>
              <a:t>A(</a:t>
            </a:r>
            <a:r>
              <a:rPr lang="en-GB" sz="2400" i="1" dirty="0">
                <a:latin typeface="Times New Roman" pitchFamily="18" charset="0"/>
              </a:rPr>
              <a:t>x</a:t>
            </a:r>
            <a:r>
              <a:rPr lang="en-GB" sz="2400" baseline="-25000" dirty="0"/>
              <a:t>1</a:t>
            </a:r>
            <a:r>
              <a:rPr lang="en-GB" sz="2400" dirty="0"/>
              <a:t>, </a:t>
            </a:r>
            <a:r>
              <a:rPr lang="en-GB" sz="2400" i="1" dirty="0">
                <a:latin typeface="Times New Roman" pitchFamily="18" charset="0"/>
              </a:rPr>
              <a:t>y</a:t>
            </a:r>
            <a:r>
              <a:rPr lang="en-GB" sz="2400" baseline="-25000" dirty="0"/>
              <a:t>1</a:t>
            </a:r>
            <a:r>
              <a:rPr lang="en-GB" sz="2400" dirty="0"/>
              <a:t>) </a:t>
            </a:r>
            <a:r>
              <a:rPr lang="en-GB" sz="2400" dirty="0">
                <a:latin typeface="+mn-lt"/>
              </a:rPr>
              <a:t>and</a:t>
            </a:r>
            <a:r>
              <a:rPr lang="en-GB" sz="2400" dirty="0"/>
              <a:t> B(</a:t>
            </a:r>
            <a:r>
              <a:rPr lang="en-GB" sz="2400" i="1" dirty="0">
                <a:latin typeface="Times New Roman" pitchFamily="18" charset="0"/>
              </a:rPr>
              <a:t>x</a:t>
            </a:r>
            <a:r>
              <a:rPr lang="en-GB" sz="2400" baseline="-25000" dirty="0"/>
              <a:t>2</a:t>
            </a:r>
            <a:r>
              <a:rPr lang="en-GB" sz="2400" dirty="0"/>
              <a:t>, </a:t>
            </a:r>
            <a:r>
              <a:rPr lang="en-GB" sz="2400" i="1" dirty="0">
                <a:latin typeface="Times New Roman" pitchFamily="18" charset="0"/>
              </a:rPr>
              <a:t>y</a:t>
            </a:r>
            <a:r>
              <a:rPr lang="en-GB" sz="2400" baseline="-25000" dirty="0"/>
              <a:t>2</a:t>
            </a:r>
            <a:r>
              <a:rPr lang="en-GB" sz="2400" dirty="0"/>
              <a:t>) </a:t>
            </a:r>
            <a:r>
              <a:rPr lang="en-GB" sz="2400" dirty="0">
                <a:latin typeface="+mn-lt"/>
              </a:rPr>
              <a:t>is</a:t>
            </a:r>
            <a:r>
              <a:rPr lang="en-GB" sz="2400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521149" y="4227158"/>
                <a:ext cx="4524508" cy="3776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̅"/>
                                  <m:ctrlPr>
                                    <a:rPr lang="en-GB" sz="24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𝑨𝑩</m:t>
                                  </m:r>
                                </m:e>
                              </m:acc>
                            </m:e>
                          </m:d>
                        </m:e>
                        <m:sup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24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24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1149" y="4227158"/>
                <a:ext cx="4524508" cy="377667"/>
              </a:xfrm>
              <a:prstGeom prst="rect">
                <a:avLst/>
              </a:prstGeom>
              <a:blipFill>
                <a:blip r:embed="rId3"/>
                <a:stretch>
                  <a:fillRect r="-270" b="-290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/>
          <p:cNvGrpSpPr/>
          <p:nvPr/>
        </p:nvGrpSpPr>
        <p:grpSpPr>
          <a:xfrm>
            <a:off x="600075" y="4876800"/>
            <a:ext cx="8086725" cy="1066800"/>
            <a:chOff x="600075" y="4876800"/>
            <a:chExt cx="8086725" cy="1066800"/>
          </a:xfrm>
        </p:grpSpPr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600075" y="4876800"/>
              <a:ext cx="8086725" cy="1066800"/>
              <a:chOff x="378" y="3072"/>
              <a:chExt cx="5094" cy="672"/>
            </a:xfrm>
          </p:grpSpPr>
          <p:sp>
            <p:nvSpPr>
              <p:cNvPr id="719885" name="Rectangle 13"/>
              <p:cNvSpPr>
                <a:spLocks noChangeArrowheads="1"/>
              </p:cNvSpPr>
              <p:nvPr/>
            </p:nvSpPr>
            <p:spPr bwMode="auto">
              <a:xfrm>
                <a:off x="378" y="3072"/>
                <a:ext cx="5094" cy="67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en-GB" sz="2400"/>
              </a:p>
            </p:txBody>
          </p:sp>
          <p:sp>
            <p:nvSpPr>
              <p:cNvPr id="719886" name="Rectangle 14"/>
              <p:cNvSpPr>
                <a:spLocks noChangeArrowheads="1"/>
              </p:cNvSpPr>
              <p:nvPr/>
            </p:nvSpPr>
            <p:spPr bwMode="auto">
              <a:xfrm>
                <a:off x="385" y="3097"/>
                <a:ext cx="5087" cy="291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en-GB" sz="2400" dirty="0">
                    <a:solidFill>
                      <a:schemeClr val="tx1"/>
                    </a:solidFill>
                    <a:latin typeface="+mn-lt"/>
                  </a:rPr>
                  <a:t>The distance between the points </a:t>
                </a:r>
                <a:r>
                  <a:rPr lang="en-GB" sz="2400" dirty="0">
                    <a:solidFill>
                      <a:schemeClr val="tx1"/>
                    </a:solidFill>
                  </a:rPr>
                  <a:t>A(</a:t>
                </a:r>
                <a:r>
                  <a:rPr lang="en-GB" sz="2400" i="1" dirty="0">
                    <a:solidFill>
                      <a:schemeClr val="tx1"/>
                    </a:solidFill>
                    <a:latin typeface="Times New Roman" pitchFamily="18" charset="0"/>
                  </a:rPr>
                  <a:t>x</a:t>
                </a:r>
                <a:r>
                  <a:rPr lang="en-GB" sz="2400" baseline="-25000" dirty="0">
                    <a:solidFill>
                      <a:schemeClr val="tx1"/>
                    </a:solidFill>
                  </a:rPr>
                  <a:t>1</a:t>
                </a:r>
                <a:r>
                  <a:rPr lang="en-GB" sz="2400" dirty="0">
                    <a:solidFill>
                      <a:schemeClr val="tx1"/>
                    </a:solidFill>
                  </a:rPr>
                  <a:t>, </a:t>
                </a:r>
                <a:r>
                  <a:rPr lang="en-GB" sz="2400" i="1" dirty="0">
                    <a:solidFill>
                      <a:schemeClr val="tx1"/>
                    </a:solidFill>
                    <a:latin typeface="Times New Roman" pitchFamily="18" charset="0"/>
                  </a:rPr>
                  <a:t>y</a:t>
                </a:r>
                <a:r>
                  <a:rPr lang="en-GB" sz="2400" baseline="-25000" dirty="0">
                    <a:solidFill>
                      <a:schemeClr val="tx1"/>
                    </a:solidFill>
                  </a:rPr>
                  <a:t>1</a:t>
                </a:r>
                <a:r>
                  <a:rPr lang="en-GB" sz="2400" dirty="0">
                    <a:solidFill>
                      <a:schemeClr val="tx1"/>
                    </a:solidFill>
                  </a:rPr>
                  <a:t>) </a:t>
                </a:r>
                <a:r>
                  <a:rPr lang="en-GB" sz="2400" dirty="0">
                    <a:solidFill>
                      <a:schemeClr val="tx1"/>
                    </a:solidFill>
                    <a:latin typeface="+mn-lt"/>
                  </a:rPr>
                  <a:t>and</a:t>
                </a:r>
                <a:r>
                  <a:rPr lang="en-GB" sz="2400" dirty="0">
                    <a:solidFill>
                      <a:schemeClr val="tx1"/>
                    </a:solidFill>
                  </a:rPr>
                  <a:t> B(</a:t>
                </a:r>
                <a:r>
                  <a:rPr lang="en-GB" sz="2400" i="1" dirty="0">
                    <a:solidFill>
                      <a:schemeClr val="tx1"/>
                    </a:solidFill>
                    <a:latin typeface="Times New Roman" pitchFamily="18" charset="0"/>
                  </a:rPr>
                  <a:t>x</a:t>
                </a:r>
                <a:r>
                  <a:rPr lang="en-GB" sz="2400" baseline="-25000" dirty="0">
                    <a:solidFill>
                      <a:schemeClr val="tx1"/>
                    </a:solidFill>
                  </a:rPr>
                  <a:t>2</a:t>
                </a:r>
                <a:r>
                  <a:rPr lang="en-GB" sz="2400" dirty="0">
                    <a:solidFill>
                      <a:schemeClr val="tx1"/>
                    </a:solidFill>
                  </a:rPr>
                  <a:t>, </a:t>
                </a:r>
                <a:r>
                  <a:rPr lang="en-GB" sz="2400" i="1" dirty="0">
                    <a:solidFill>
                      <a:schemeClr val="tx1"/>
                    </a:solidFill>
                    <a:latin typeface="Times New Roman" pitchFamily="18" charset="0"/>
                  </a:rPr>
                  <a:t>y</a:t>
                </a:r>
                <a:r>
                  <a:rPr lang="en-GB" sz="2400" baseline="-25000" dirty="0">
                    <a:solidFill>
                      <a:schemeClr val="tx1"/>
                    </a:solidFill>
                  </a:rPr>
                  <a:t>2</a:t>
                </a:r>
                <a:r>
                  <a:rPr lang="en-GB" sz="2400" dirty="0">
                    <a:solidFill>
                      <a:schemeClr val="tx1"/>
                    </a:solidFill>
                  </a:rPr>
                  <a:t>) </a:t>
                </a:r>
                <a:r>
                  <a:rPr lang="en-GB" sz="2400" dirty="0">
                    <a:solidFill>
                      <a:schemeClr val="tx1"/>
                    </a:solidFill>
                    <a:latin typeface="+mn-lt"/>
                  </a:rPr>
                  <a:t>is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465412" y="5348596"/>
                  <a:ext cx="4417556" cy="44922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n-GB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𝑨𝑩</m:t>
                            </m:r>
                          </m:e>
                        </m:acc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GB" sz="24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GB" sz="24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GB" sz="2400" b="1" i="1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GB" sz="2400" b="1" i="1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b="1" i="1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en-US" sz="2400" b="1" i="1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  <m:r>
                                      <a:rPr lang="en-US" sz="2400" b="1" i="1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sz="2400" b="1" i="1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b="1" i="1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en-US" sz="2400" b="1" i="1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en-US" sz="24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2400" b="1" i="1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400" b="1" i="1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b="1" i="1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𝒚</m:t>
                                        </m:r>
                                      </m:e>
                                      <m:sub>
                                        <m:r>
                                          <a:rPr lang="en-US" sz="2400" b="1" i="1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  <m:r>
                                      <a:rPr lang="en-US" sz="2400" b="1" i="1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sz="2400" b="1" i="1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b="1" i="1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𝒚</m:t>
                                        </m:r>
                                      </m:e>
                                      <m:sub>
                                        <m:r>
                                          <a:rPr lang="en-US" sz="2400" b="1" i="1">
                                            <a:solidFill>
                                              <a:srgbClr val="00206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en-US" sz="24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</m:oMath>
                    </m:oMathPara>
                  </a14:m>
                  <a:endParaRPr lang="en-GB" sz="2400" b="1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65412" y="5348596"/>
                  <a:ext cx="4417556" cy="449226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7" name="Rectangle 16">
            <a:hlinkClick r:id="rId5"/>
            <a:extLst>
              <a:ext uri="{FF2B5EF4-FFF2-40B4-BE49-F238E27FC236}">
                <a16:creationId xmlns:a16="http://schemas.microsoft.com/office/drawing/2014/main" id="{75AB2622-71D3-4155-9014-B50A052AB08F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hlinkClick r:id="rId5"/>
            <a:extLst>
              <a:ext uri="{FF2B5EF4-FFF2-40B4-BE49-F238E27FC236}">
                <a16:creationId xmlns:a16="http://schemas.microsoft.com/office/drawing/2014/main" id="{7C33ABC6-EAA7-4D98-90C9-D3BE8EF71964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88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9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4503" y="162163"/>
            <a:ext cx="8229600" cy="620688"/>
          </a:xfrm>
        </p:spPr>
        <p:txBody>
          <a:bodyPr>
            <a:noAutofit/>
          </a:bodyPr>
          <a:lstStyle/>
          <a:p>
            <a:r>
              <a:rPr lang="en-GB" sz="3200" dirty="0"/>
              <a:t>Worked example</a:t>
            </a:r>
          </a:p>
        </p:txBody>
      </p:sp>
      <p:sp>
        <p:nvSpPr>
          <p:cNvPr id="721923" name="Text Box 3"/>
          <p:cNvSpPr txBox="1">
            <a:spLocks noChangeArrowheads="1"/>
          </p:cNvSpPr>
          <p:nvPr/>
        </p:nvSpPr>
        <p:spPr bwMode="auto">
          <a:xfrm>
            <a:off x="250825" y="927100"/>
            <a:ext cx="8732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400" dirty="0">
                <a:latin typeface="+mn-lt"/>
              </a:rPr>
              <a:t>Given the coordinates of two points we can use the formula</a:t>
            </a:r>
          </a:p>
        </p:txBody>
      </p:sp>
      <p:sp>
        <p:nvSpPr>
          <p:cNvPr id="721924" name="Text Box 4"/>
          <p:cNvSpPr txBox="1">
            <a:spLocks noChangeArrowheads="1"/>
          </p:cNvSpPr>
          <p:nvPr/>
        </p:nvSpPr>
        <p:spPr bwMode="auto">
          <a:xfrm>
            <a:off x="250825" y="1981200"/>
            <a:ext cx="8732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400" dirty="0">
                <a:latin typeface="+mn-lt"/>
              </a:rPr>
              <a:t>to directly find the distance between them. For example:</a:t>
            </a:r>
          </a:p>
        </p:txBody>
      </p:sp>
      <p:sp>
        <p:nvSpPr>
          <p:cNvPr id="721925" name="Text Box 5"/>
          <p:cNvSpPr txBox="1">
            <a:spLocks noChangeArrowheads="1"/>
          </p:cNvSpPr>
          <p:nvPr/>
        </p:nvSpPr>
        <p:spPr bwMode="auto">
          <a:xfrm>
            <a:off x="1676400" y="2667000"/>
            <a:ext cx="6248400" cy="8509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+mn-lt"/>
              </a:rPr>
              <a:t>What is the distance between the points A(5, –1) and B(–4, 5)?</a:t>
            </a:r>
          </a:p>
        </p:txBody>
      </p:sp>
      <p:sp>
        <p:nvSpPr>
          <p:cNvPr id="721926" name="Rectangle 6"/>
          <p:cNvSpPr>
            <a:spLocks noChangeArrowheads="1"/>
          </p:cNvSpPr>
          <p:nvPr/>
        </p:nvSpPr>
        <p:spPr bwMode="auto">
          <a:xfrm>
            <a:off x="2847975" y="3930650"/>
            <a:ext cx="33826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latin typeface="+mn-lt"/>
              </a:rPr>
              <a:t>A(5, –1)           B(–4, 5)</a:t>
            </a:r>
          </a:p>
        </p:txBody>
      </p:sp>
      <p:sp>
        <p:nvSpPr>
          <p:cNvPr id="721927" name="Text Box 7"/>
          <p:cNvSpPr txBox="1">
            <a:spLocks noChangeArrowheads="1"/>
          </p:cNvSpPr>
          <p:nvPr/>
        </p:nvSpPr>
        <p:spPr bwMode="auto">
          <a:xfrm>
            <a:off x="3200400" y="3657600"/>
            <a:ext cx="3770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1800" b="1" i="1" dirty="0">
                <a:solidFill>
                  <a:srgbClr val="FF6600"/>
                </a:solidFill>
              </a:rPr>
              <a:t>x</a:t>
            </a:r>
            <a:r>
              <a:rPr lang="en-GB" sz="1800" b="1" baseline="-25000" dirty="0">
                <a:solidFill>
                  <a:srgbClr val="FF6600"/>
                </a:solidFill>
              </a:rPr>
              <a:t>1</a:t>
            </a:r>
          </a:p>
        </p:txBody>
      </p:sp>
      <p:sp>
        <p:nvSpPr>
          <p:cNvPr id="721928" name="Text Box 8"/>
          <p:cNvSpPr txBox="1">
            <a:spLocks noChangeArrowheads="1"/>
          </p:cNvSpPr>
          <p:nvPr/>
        </p:nvSpPr>
        <p:spPr bwMode="auto">
          <a:xfrm>
            <a:off x="5257800" y="3657600"/>
            <a:ext cx="3770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1800" b="1" i="1">
                <a:solidFill>
                  <a:srgbClr val="FF6600"/>
                </a:solidFill>
              </a:rPr>
              <a:t>x</a:t>
            </a:r>
            <a:r>
              <a:rPr lang="en-GB" sz="1800" b="1" baseline="-25000">
                <a:solidFill>
                  <a:srgbClr val="FF6600"/>
                </a:solidFill>
              </a:rPr>
              <a:t>2</a:t>
            </a:r>
          </a:p>
        </p:txBody>
      </p:sp>
      <p:sp>
        <p:nvSpPr>
          <p:cNvPr id="721929" name="Text Box 9"/>
          <p:cNvSpPr txBox="1">
            <a:spLocks noChangeArrowheads="1"/>
          </p:cNvSpPr>
          <p:nvPr/>
        </p:nvSpPr>
        <p:spPr bwMode="auto">
          <a:xfrm>
            <a:off x="3581400" y="3657600"/>
            <a:ext cx="3642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1800" b="1" i="1">
                <a:solidFill>
                  <a:srgbClr val="FF6600"/>
                </a:solidFill>
              </a:rPr>
              <a:t>y</a:t>
            </a:r>
            <a:r>
              <a:rPr lang="en-GB" sz="1800" b="1" baseline="-25000">
                <a:solidFill>
                  <a:srgbClr val="FF6600"/>
                </a:solidFill>
              </a:rPr>
              <a:t>1</a:t>
            </a:r>
          </a:p>
        </p:txBody>
      </p:sp>
      <p:sp>
        <p:nvSpPr>
          <p:cNvPr id="721930" name="Text Box 10"/>
          <p:cNvSpPr txBox="1">
            <a:spLocks noChangeArrowheads="1"/>
          </p:cNvSpPr>
          <p:nvPr/>
        </p:nvSpPr>
        <p:spPr bwMode="auto">
          <a:xfrm>
            <a:off x="5638800" y="3657600"/>
            <a:ext cx="3642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1800" b="1" i="1">
                <a:solidFill>
                  <a:srgbClr val="FF6600"/>
                </a:solidFill>
              </a:rPr>
              <a:t>y</a:t>
            </a:r>
            <a:r>
              <a:rPr lang="en-GB" sz="1800" b="1" baseline="-25000">
                <a:solidFill>
                  <a:srgbClr val="FF6600"/>
                </a:solidFill>
              </a:rPr>
              <a:t>2</a:t>
            </a:r>
          </a:p>
        </p:txBody>
      </p:sp>
      <p:graphicFrame>
        <p:nvGraphicFramePr>
          <p:cNvPr id="721933" name="Object 13"/>
          <p:cNvGraphicFramePr>
            <a:graphicFrameLocks noChangeAspect="1"/>
          </p:cNvGraphicFramePr>
          <p:nvPr/>
        </p:nvGraphicFramePr>
        <p:xfrm>
          <a:off x="1447800" y="4572000"/>
          <a:ext cx="4508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508500" imgH="482600" progId="">
                  <p:embed/>
                </p:oleObj>
              </mc:Choice>
              <mc:Fallback>
                <p:oleObj name="Equation" r:id="rId3" imgW="4508500" imgH="482600" progId="">
                  <p:embed/>
                  <p:pic>
                    <p:nvPicPr>
                      <p:cNvPr id="7219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572000"/>
                        <a:ext cx="4508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934" name="Object 14"/>
          <p:cNvGraphicFramePr>
            <a:graphicFrameLocks noChangeAspect="1"/>
          </p:cNvGraphicFramePr>
          <p:nvPr/>
        </p:nvGraphicFramePr>
        <p:xfrm>
          <a:off x="4224338" y="5138738"/>
          <a:ext cx="1371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71600" imgH="393700" progId="">
                  <p:embed/>
                </p:oleObj>
              </mc:Choice>
              <mc:Fallback>
                <p:oleObj name="Equation" r:id="rId5" imgW="1371600" imgH="393700" progId="">
                  <p:embed/>
                  <p:pic>
                    <p:nvPicPr>
                      <p:cNvPr id="7219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4338" y="5138738"/>
                        <a:ext cx="13716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935" name="Object 15"/>
          <p:cNvGraphicFramePr>
            <a:graphicFrameLocks noChangeAspect="1"/>
          </p:cNvGraphicFramePr>
          <p:nvPr/>
        </p:nvGraphicFramePr>
        <p:xfrm>
          <a:off x="4224338" y="5616575"/>
          <a:ext cx="977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77900" imgH="381000" progId="">
                  <p:embed/>
                </p:oleObj>
              </mc:Choice>
              <mc:Fallback>
                <p:oleObj name="Equation" r:id="rId7" imgW="977900" imgH="381000" progId="">
                  <p:embed/>
                  <p:pic>
                    <p:nvPicPr>
                      <p:cNvPr id="72193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4338" y="5616575"/>
                        <a:ext cx="977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936" name="Object 16"/>
          <p:cNvGraphicFramePr>
            <a:graphicFrameLocks noChangeAspect="1"/>
          </p:cNvGraphicFramePr>
          <p:nvPr/>
        </p:nvGraphicFramePr>
        <p:xfrm>
          <a:off x="4224338" y="6083300"/>
          <a:ext cx="977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77476" imgH="393529" progId="">
                  <p:embed/>
                </p:oleObj>
              </mc:Choice>
              <mc:Fallback>
                <p:oleObj name="Equation" r:id="rId9" imgW="977476" imgH="393529" progId="">
                  <p:embed/>
                  <p:pic>
                    <p:nvPicPr>
                      <p:cNvPr id="72193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4338" y="6083300"/>
                        <a:ext cx="9779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362006" y="1419932"/>
                <a:ext cx="3722750" cy="5415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n-US" sz="24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𝒚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n-US" sz="24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𝒚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006" y="1419932"/>
                <a:ext cx="3722750" cy="541559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>
            <a:hlinkClick r:id="rId13"/>
            <a:extLst>
              <a:ext uri="{FF2B5EF4-FFF2-40B4-BE49-F238E27FC236}">
                <a16:creationId xmlns:a16="http://schemas.microsoft.com/office/drawing/2014/main" id="{DA498BC2-6495-4C53-88E7-B69999B88863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hlinkClick r:id="rId13"/>
            <a:extLst>
              <a:ext uri="{FF2B5EF4-FFF2-40B4-BE49-F238E27FC236}">
                <a16:creationId xmlns:a16="http://schemas.microsoft.com/office/drawing/2014/main" id="{F5252033-EC08-4D9F-B6BB-6DC1755C6A97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925" grpId="0" animBg="1"/>
      <p:bldP spid="721926" grpId="0"/>
      <p:bldP spid="721927" grpId="0"/>
      <p:bldP spid="721928" grpId="0"/>
      <p:bldP spid="721929" grpId="0"/>
      <p:bldP spid="7219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9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66789"/>
            <a:ext cx="8229600" cy="620688"/>
          </a:xfrm>
        </p:spPr>
        <p:txBody>
          <a:bodyPr>
            <a:noAutofit/>
          </a:bodyPr>
          <a:lstStyle/>
          <a:p>
            <a:r>
              <a:rPr lang="en-GB" sz="3200" dirty="0"/>
              <a:t>Worked example</a:t>
            </a:r>
          </a:p>
        </p:txBody>
      </p:sp>
      <p:sp>
        <p:nvSpPr>
          <p:cNvPr id="721923" name="Text Box 3"/>
          <p:cNvSpPr txBox="1">
            <a:spLocks noChangeArrowheads="1"/>
          </p:cNvSpPr>
          <p:nvPr/>
        </p:nvSpPr>
        <p:spPr bwMode="auto">
          <a:xfrm>
            <a:off x="250825" y="927100"/>
            <a:ext cx="8732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400">
                <a:latin typeface="+mn-lt"/>
              </a:rPr>
              <a:t>Given the coordinates of two points we can use the formula</a:t>
            </a:r>
          </a:p>
        </p:txBody>
      </p:sp>
      <p:sp>
        <p:nvSpPr>
          <p:cNvPr id="721924" name="Text Box 4"/>
          <p:cNvSpPr txBox="1">
            <a:spLocks noChangeArrowheads="1"/>
          </p:cNvSpPr>
          <p:nvPr/>
        </p:nvSpPr>
        <p:spPr bwMode="auto">
          <a:xfrm>
            <a:off x="250825" y="1981200"/>
            <a:ext cx="8732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400">
                <a:latin typeface="+mn-lt"/>
              </a:rPr>
              <a:t>to directly find the distance between them. For example:</a:t>
            </a:r>
          </a:p>
        </p:txBody>
      </p:sp>
      <p:sp>
        <p:nvSpPr>
          <p:cNvPr id="721925" name="Text Box 5"/>
          <p:cNvSpPr txBox="1">
            <a:spLocks noChangeArrowheads="1"/>
          </p:cNvSpPr>
          <p:nvPr/>
        </p:nvSpPr>
        <p:spPr bwMode="auto">
          <a:xfrm>
            <a:off x="1676400" y="2667000"/>
            <a:ext cx="6096000" cy="8509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+mn-lt"/>
              </a:rPr>
              <a:t>What is the distance between the points A(6, 3) and B(8, -2)?</a:t>
            </a:r>
          </a:p>
        </p:txBody>
      </p:sp>
      <p:sp>
        <p:nvSpPr>
          <p:cNvPr id="721926" name="Rectangle 6"/>
          <p:cNvSpPr>
            <a:spLocks noChangeArrowheads="1"/>
          </p:cNvSpPr>
          <p:nvPr/>
        </p:nvSpPr>
        <p:spPr bwMode="auto">
          <a:xfrm>
            <a:off x="2847975" y="3930650"/>
            <a:ext cx="32880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latin typeface="+mn-lt"/>
              </a:rPr>
              <a:t>A(6, 3)           B(8, -2)</a:t>
            </a:r>
          </a:p>
        </p:txBody>
      </p:sp>
      <p:sp>
        <p:nvSpPr>
          <p:cNvPr id="721927" name="Text Box 7"/>
          <p:cNvSpPr txBox="1">
            <a:spLocks noChangeArrowheads="1"/>
          </p:cNvSpPr>
          <p:nvPr/>
        </p:nvSpPr>
        <p:spPr bwMode="auto">
          <a:xfrm>
            <a:off x="3200400" y="3573016"/>
            <a:ext cx="3770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1800" b="1" i="1" dirty="0">
                <a:solidFill>
                  <a:srgbClr val="FF6600"/>
                </a:solidFill>
              </a:rPr>
              <a:t>x</a:t>
            </a:r>
            <a:r>
              <a:rPr lang="en-GB" sz="1800" b="1" baseline="-25000" dirty="0">
                <a:solidFill>
                  <a:srgbClr val="FF6600"/>
                </a:solidFill>
              </a:rPr>
              <a:t>1</a:t>
            </a:r>
          </a:p>
        </p:txBody>
      </p:sp>
      <p:sp>
        <p:nvSpPr>
          <p:cNvPr id="721928" name="Text Box 8"/>
          <p:cNvSpPr txBox="1">
            <a:spLocks noChangeArrowheads="1"/>
          </p:cNvSpPr>
          <p:nvPr/>
        </p:nvSpPr>
        <p:spPr bwMode="auto">
          <a:xfrm>
            <a:off x="5148064" y="3573016"/>
            <a:ext cx="3770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1800" b="1" i="1">
                <a:solidFill>
                  <a:srgbClr val="FF6600"/>
                </a:solidFill>
              </a:rPr>
              <a:t>x</a:t>
            </a:r>
            <a:r>
              <a:rPr lang="en-GB" sz="1800" b="1" baseline="-25000">
                <a:solidFill>
                  <a:srgbClr val="FF6600"/>
                </a:solidFill>
              </a:rPr>
              <a:t>2</a:t>
            </a:r>
          </a:p>
        </p:txBody>
      </p:sp>
      <p:sp>
        <p:nvSpPr>
          <p:cNvPr id="721929" name="Text Box 9"/>
          <p:cNvSpPr txBox="1">
            <a:spLocks noChangeArrowheads="1"/>
          </p:cNvSpPr>
          <p:nvPr/>
        </p:nvSpPr>
        <p:spPr bwMode="auto">
          <a:xfrm>
            <a:off x="3581400" y="3573016"/>
            <a:ext cx="3642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1800" b="1" i="1">
                <a:solidFill>
                  <a:srgbClr val="FF6600"/>
                </a:solidFill>
              </a:rPr>
              <a:t>y</a:t>
            </a:r>
            <a:r>
              <a:rPr lang="en-GB" sz="1800" b="1" baseline="-25000">
                <a:solidFill>
                  <a:srgbClr val="FF6600"/>
                </a:solidFill>
              </a:rPr>
              <a:t>1</a:t>
            </a:r>
          </a:p>
        </p:txBody>
      </p:sp>
      <p:sp>
        <p:nvSpPr>
          <p:cNvPr id="721930" name="Text Box 10"/>
          <p:cNvSpPr txBox="1">
            <a:spLocks noChangeArrowheads="1"/>
          </p:cNvSpPr>
          <p:nvPr/>
        </p:nvSpPr>
        <p:spPr bwMode="auto">
          <a:xfrm>
            <a:off x="5638212" y="3573016"/>
            <a:ext cx="3642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1800" b="1" i="1" dirty="0">
                <a:solidFill>
                  <a:srgbClr val="FF6600"/>
                </a:solidFill>
              </a:rPr>
              <a:t>y</a:t>
            </a:r>
            <a:r>
              <a:rPr lang="en-GB" sz="1800" b="1" baseline="-25000" dirty="0">
                <a:solidFill>
                  <a:srgbClr val="FF6600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677928" y="1367520"/>
                <a:ext cx="3722750" cy="5415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n-US" sz="24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𝒚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n-US" sz="24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𝒚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7928" y="1367520"/>
                <a:ext cx="3722750" cy="54155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849183" y="4487330"/>
                <a:ext cx="3375155" cy="5415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𝟖</m:t>
                                  </m:r>
                                  <m:r>
                                    <a:rPr lang="en-US" sz="24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𝟔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24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183" y="4487330"/>
                <a:ext cx="3375155" cy="54155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4224338" y="4482567"/>
                <a:ext cx="2589042" cy="5415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4338" y="4482567"/>
                <a:ext cx="2589042" cy="54155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4215730" y="5054126"/>
                <a:ext cx="1711944" cy="5127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𝟐𝟓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5730" y="5054126"/>
                <a:ext cx="1711944" cy="51270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4229447" y="5578097"/>
                <a:ext cx="1161535" cy="5052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b="1" i="1" smtClean="0">
                              <a:solidFill>
                                <a:srgbClr val="FF66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6600"/>
                              </a:solidFill>
                              <a:latin typeface="Cambria Math" panose="02040503050406030204" pitchFamily="18" charset="0"/>
                            </a:rPr>
                            <m:t>𝟐𝟗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9447" y="5578097"/>
                <a:ext cx="1161535" cy="505203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>
            <a:hlinkClick r:id="rId8"/>
            <a:extLst>
              <a:ext uri="{FF2B5EF4-FFF2-40B4-BE49-F238E27FC236}">
                <a16:creationId xmlns:a16="http://schemas.microsoft.com/office/drawing/2014/main" id="{D8D08433-F36D-4449-B939-E10BC397B82C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hlinkClick r:id="rId8"/>
            <a:extLst>
              <a:ext uri="{FF2B5EF4-FFF2-40B4-BE49-F238E27FC236}">
                <a16:creationId xmlns:a16="http://schemas.microsoft.com/office/drawing/2014/main" id="{04EC98AF-6D29-4996-8065-460A936826C4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617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925" grpId="0" animBg="1"/>
      <p:bldP spid="721926" grpId="0"/>
      <p:bldP spid="721927" grpId="0"/>
      <p:bldP spid="721928" grpId="0"/>
      <p:bldP spid="721929" grpId="0"/>
      <p:bldP spid="721930" grpId="0"/>
      <p:bldP spid="17" grpId="0"/>
      <p:bldP spid="18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 Box 50">
            <a:extLst>
              <a:ext uri="{FF2B5EF4-FFF2-40B4-BE49-F238E27FC236}">
                <a16:creationId xmlns:a16="http://schemas.microsoft.com/office/drawing/2014/main" id="{99DDA89B-7215-4B71-8345-E7DFCA5CD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3863" y="3026218"/>
            <a:ext cx="4090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dirty="0">
                <a:latin typeface="+mn-lt"/>
                <a:cs typeface="Arial" charset="0"/>
              </a:rPr>
              <a:t>D</a:t>
            </a:r>
          </a:p>
        </p:txBody>
      </p:sp>
      <p:sp>
        <p:nvSpPr>
          <p:cNvPr id="127" name="Text Box 5">
            <a:extLst>
              <a:ext uri="{FF2B5EF4-FFF2-40B4-BE49-F238E27FC236}">
                <a16:creationId xmlns:a16="http://schemas.microsoft.com/office/drawing/2014/main" id="{3E634EDC-1105-447B-8876-133761B7E556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535447" y="2662358"/>
            <a:ext cx="86575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1800" i="1" dirty="0">
                <a:solidFill>
                  <a:srgbClr val="FF0000"/>
                </a:solidFill>
                <a:cs typeface="Times New Roman" panose="02020603050405020304" pitchFamily="18" charset="0"/>
              </a:rPr>
              <a:t>z</a:t>
            </a:r>
            <a:r>
              <a:rPr lang="en-GB" sz="1800" i="1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2</a:t>
            </a:r>
            <a:r>
              <a:rPr lang="en-GB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– </a:t>
            </a:r>
            <a:r>
              <a:rPr lang="en-GB" sz="1800" i="1" dirty="0">
                <a:solidFill>
                  <a:srgbClr val="FF0000"/>
                </a:solidFill>
                <a:cs typeface="Times New Roman" panose="02020603050405020304" pitchFamily="18" charset="0"/>
              </a:rPr>
              <a:t>z</a:t>
            </a:r>
            <a:r>
              <a:rPr lang="en-GB" sz="1800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1</a:t>
            </a:r>
            <a:endParaRPr lang="en-GB" sz="1800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2457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05922" y="83241"/>
            <a:ext cx="7772400" cy="609600"/>
          </a:xfrm>
          <a:noFill/>
        </p:spPr>
        <p:txBody>
          <a:bodyPr>
            <a:noAutofit/>
          </a:bodyPr>
          <a:lstStyle/>
          <a:p>
            <a:r>
              <a:rPr lang="en-GB" sz="3200" dirty="0">
                <a:solidFill>
                  <a:srgbClr val="5B0091"/>
                </a:solidFill>
              </a:rPr>
              <a:t>Distance between two points in space</a:t>
            </a:r>
            <a:endParaRPr lang="en-GB" sz="3200" dirty="0"/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249695" y="678259"/>
            <a:ext cx="26384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If A = (</a:t>
            </a:r>
            <a:r>
              <a:rPr lang="en-GB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4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4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GB" sz="24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)</a:t>
            </a:r>
          </a:p>
        </p:txBody>
      </p:sp>
      <p:sp>
        <p:nvSpPr>
          <p:cNvPr id="604182" name="Text Box 22"/>
          <p:cNvSpPr txBox="1">
            <a:spLocks noChangeArrowheads="1"/>
          </p:cNvSpPr>
          <p:nvPr/>
        </p:nvSpPr>
        <p:spPr bwMode="auto">
          <a:xfrm>
            <a:off x="1600378" y="5445473"/>
            <a:ext cx="224863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Distance </a:t>
            </a: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11" name="Oval 210"/>
          <p:cNvSpPr/>
          <p:nvPr/>
        </p:nvSpPr>
        <p:spPr>
          <a:xfrm>
            <a:off x="2767485" y="2501026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2" name="Text Box 50"/>
          <p:cNvSpPr txBox="1">
            <a:spLocks noChangeArrowheads="1"/>
          </p:cNvSpPr>
          <p:nvPr/>
        </p:nvSpPr>
        <p:spPr bwMode="auto">
          <a:xfrm>
            <a:off x="822840" y="3183566"/>
            <a:ext cx="4090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dirty="0">
                <a:latin typeface="+mn-lt"/>
                <a:cs typeface="Arial" charset="0"/>
              </a:rPr>
              <a:t>A</a:t>
            </a:r>
          </a:p>
        </p:txBody>
      </p:sp>
      <p:sp>
        <p:nvSpPr>
          <p:cNvPr id="214" name="Text Box 50"/>
          <p:cNvSpPr txBox="1">
            <a:spLocks noChangeArrowheads="1"/>
          </p:cNvSpPr>
          <p:nvPr/>
        </p:nvSpPr>
        <p:spPr bwMode="auto">
          <a:xfrm>
            <a:off x="2756252" y="2295539"/>
            <a:ext cx="3946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dirty="0">
                <a:latin typeface="+mn-lt"/>
                <a:cs typeface="Arial" charset="0"/>
              </a:rPr>
              <a:t>G</a:t>
            </a:r>
          </a:p>
        </p:txBody>
      </p:sp>
      <p:sp>
        <p:nvSpPr>
          <p:cNvPr id="218" name="Text Box 5"/>
          <p:cNvSpPr txBox="1">
            <a:spLocks noChangeArrowheads="1"/>
          </p:cNvSpPr>
          <p:nvPr/>
        </p:nvSpPr>
        <p:spPr bwMode="auto">
          <a:xfrm>
            <a:off x="1119021" y="3166052"/>
            <a:ext cx="11175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1800" dirty="0">
                <a:solidFill>
                  <a:srgbClr val="002060"/>
                </a:solidFill>
                <a:cs typeface="Arial" charset="0"/>
              </a:rPr>
              <a:t>(</a:t>
            </a:r>
            <a:r>
              <a:rPr lang="en-GB" sz="1800" i="1" dirty="0">
                <a:solidFill>
                  <a:srgbClr val="002060"/>
                </a:solidFill>
                <a:cs typeface="Times New Roman" panose="02020603050405020304" pitchFamily="18" charset="0"/>
              </a:rPr>
              <a:t>x</a:t>
            </a:r>
            <a:r>
              <a:rPr lang="en-GB" sz="1800" baseline="-25000" dirty="0">
                <a:solidFill>
                  <a:srgbClr val="002060"/>
                </a:solidFill>
                <a:cs typeface="Times New Roman" panose="02020603050405020304" pitchFamily="18" charset="0"/>
              </a:rPr>
              <a:t>1</a:t>
            </a:r>
            <a:r>
              <a:rPr lang="en-GB" sz="1800" dirty="0">
                <a:solidFill>
                  <a:srgbClr val="002060"/>
                </a:solidFill>
                <a:cs typeface="Times New Roman" panose="02020603050405020304" pitchFamily="18" charset="0"/>
              </a:rPr>
              <a:t>, </a:t>
            </a:r>
            <a:r>
              <a:rPr lang="en-GB" sz="1800" i="1" dirty="0">
                <a:solidFill>
                  <a:srgbClr val="002060"/>
                </a:solidFill>
                <a:cs typeface="Times New Roman" panose="02020603050405020304" pitchFamily="18" charset="0"/>
              </a:rPr>
              <a:t>y</a:t>
            </a:r>
            <a:r>
              <a:rPr lang="en-GB" sz="1800" baseline="-25000" dirty="0">
                <a:solidFill>
                  <a:srgbClr val="002060"/>
                </a:solidFill>
                <a:cs typeface="Times New Roman" panose="02020603050405020304" pitchFamily="18" charset="0"/>
              </a:rPr>
              <a:t>1</a:t>
            </a:r>
            <a:r>
              <a:rPr lang="en-GB" sz="1800" dirty="0">
                <a:solidFill>
                  <a:srgbClr val="002060"/>
                </a:solidFill>
                <a:cs typeface="Times New Roman" panose="02020603050405020304" pitchFamily="18" charset="0"/>
              </a:rPr>
              <a:t>, </a:t>
            </a:r>
            <a:r>
              <a:rPr lang="en-GB" sz="1800" i="1" dirty="0">
                <a:solidFill>
                  <a:srgbClr val="002060"/>
                </a:solidFill>
                <a:cs typeface="Times New Roman" panose="02020603050405020304" pitchFamily="18" charset="0"/>
              </a:rPr>
              <a:t>z</a:t>
            </a:r>
            <a:r>
              <a:rPr lang="en-GB" sz="1800" baseline="-25000" dirty="0">
                <a:solidFill>
                  <a:srgbClr val="002060"/>
                </a:solidFill>
                <a:cs typeface="Times New Roman" panose="02020603050405020304" pitchFamily="18" charset="0"/>
              </a:rPr>
              <a:t>1</a:t>
            </a:r>
            <a:r>
              <a:rPr lang="en-GB" sz="1800" dirty="0">
                <a:solidFill>
                  <a:srgbClr val="002060"/>
                </a:solidFill>
                <a:cs typeface="Arial" charset="0"/>
              </a:rPr>
              <a:t>)</a:t>
            </a:r>
          </a:p>
        </p:txBody>
      </p:sp>
      <p:sp>
        <p:nvSpPr>
          <p:cNvPr id="219" name="Text Box 5"/>
          <p:cNvSpPr txBox="1">
            <a:spLocks noChangeArrowheads="1"/>
          </p:cNvSpPr>
          <p:nvPr/>
        </p:nvSpPr>
        <p:spPr bwMode="auto">
          <a:xfrm>
            <a:off x="2992000" y="2297657"/>
            <a:ext cx="151458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1800" dirty="0">
                <a:solidFill>
                  <a:srgbClr val="002060"/>
                </a:solidFill>
                <a:cs typeface="Arial" charset="0"/>
              </a:rPr>
              <a:t>(</a:t>
            </a:r>
            <a:r>
              <a:rPr lang="en-GB" sz="1800" i="1" dirty="0">
                <a:solidFill>
                  <a:srgbClr val="002060"/>
                </a:solidFill>
                <a:cs typeface="Times New Roman" panose="02020603050405020304" pitchFamily="18" charset="0"/>
              </a:rPr>
              <a:t>x</a:t>
            </a:r>
            <a:r>
              <a:rPr lang="en-GB" sz="1800" baseline="-25000" dirty="0">
                <a:solidFill>
                  <a:srgbClr val="002060"/>
                </a:solidFill>
                <a:cs typeface="Times New Roman" panose="02020603050405020304" pitchFamily="18" charset="0"/>
              </a:rPr>
              <a:t>2</a:t>
            </a:r>
            <a:r>
              <a:rPr lang="en-GB" sz="1800" dirty="0">
                <a:solidFill>
                  <a:srgbClr val="002060"/>
                </a:solidFill>
                <a:cs typeface="Times New Roman" panose="02020603050405020304" pitchFamily="18" charset="0"/>
              </a:rPr>
              <a:t>, </a:t>
            </a:r>
            <a:r>
              <a:rPr lang="en-GB" sz="1800" i="1" dirty="0">
                <a:solidFill>
                  <a:srgbClr val="002060"/>
                </a:solidFill>
                <a:cs typeface="Times New Roman" panose="02020603050405020304" pitchFamily="18" charset="0"/>
              </a:rPr>
              <a:t>y</a:t>
            </a:r>
            <a:r>
              <a:rPr lang="en-GB" sz="1800" baseline="-25000" dirty="0">
                <a:solidFill>
                  <a:srgbClr val="002060"/>
                </a:solidFill>
                <a:cs typeface="Times New Roman" panose="02020603050405020304" pitchFamily="18" charset="0"/>
              </a:rPr>
              <a:t>2</a:t>
            </a:r>
            <a:r>
              <a:rPr lang="en-GB" sz="1800" dirty="0">
                <a:solidFill>
                  <a:srgbClr val="002060"/>
                </a:solidFill>
                <a:cs typeface="Times New Roman" panose="02020603050405020304" pitchFamily="18" charset="0"/>
              </a:rPr>
              <a:t>, </a:t>
            </a:r>
            <a:r>
              <a:rPr lang="en-GB" sz="1800" i="1" dirty="0">
                <a:solidFill>
                  <a:srgbClr val="002060"/>
                </a:solidFill>
                <a:cs typeface="Times New Roman" panose="02020603050405020304" pitchFamily="18" charset="0"/>
              </a:rPr>
              <a:t>z</a:t>
            </a:r>
            <a:r>
              <a:rPr lang="en-GB" sz="1800" baseline="-25000" dirty="0">
                <a:solidFill>
                  <a:srgbClr val="002060"/>
                </a:solidFill>
                <a:cs typeface="Times New Roman" panose="02020603050405020304" pitchFamily="18" charset="0"/>
              </a:rPr>
              <a:t>2</a:t>
            </a:r>
            <a:r>
              <a:rPr lang="en-GB" sz="1800" dirty="0">
                <a:solidFill>
                  <a:srgbClr val="002060"/>
                </a:solidFill>
                <a:cs typeface="Arial" charset="0"/>
              </a:rPr>
              <a:t>)</a:t>
            </a:r>
          </a:p>
        </p:txBody>
      </p:sp>
      <p:sp>
        <p:nvSpPr>
          <p:cNvPr id="220" name="Text Box 5"/>
          <p:cNvSpPr txBox="1">
            <a:spLocks noChangeArrowheads="1"/>
          </p:cNvSpPr>
          <p:nvPr/>
        </p:nvSpPr>
        <p:spPr bwMode="auto">
          <a:xfrm>
            <a:off x="2672906" y="683258"/>
            <a:ext cx="27901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And G = (</a:t>
            </a:r>
            <a:r>
              <a:rPr lang="en-GB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4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4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GB" sz="24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296217" y="5346589"/>
                <a:ext cx="5107296" cy="4472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24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6217" y="5346589"/>
                <a:ext cx="5107296" cy="4472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8A81E4A4-AA77-4A7E-AC8E-BBC8959D6FB7}"/>
              </a:ext>
            </a:extLst>
          </p:cNvPr>
          <p:cNvCxnSpPr/>
          <p:nvPr/>
        </p:nvCxnSpPr>
        <p:spPr>
          <a:xfrm flipV="1">
            <a:off x="538145" y="1369980"/>
            <a:ext cx="0" cy="210012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0541CB6-BAB2-480B-BD7C-7A3F33C91102}"/>
              </a:ext>
            </a:extLst>
          </p:cNvPr>
          <p:cNvCxnSpPr/>
          <p:nvPr/>
        </p:nvCxnSpPr>
        <p:spPr>
          <a:xfrm>
            <a:off x="538145" y="3470102"/>
            <a:ext cx="1447800" cy="125267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F568961-F980-4229-AA7D-4ACAA1324E21}"/>
              </a:ext>
            </a:extLst>
          </p:cNvPr>
          <p:cNvCxnSpPr/>
          <p:nvPr/>
        </p:nvCxnSpPr>
        <p:spPr>
          <a:xfrm flipV="1">
            <a:off x="548092" y="2443182"/>
            <a:ext cx="2179645" cy="101996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0C6DE606-78B4-48D4-84EC-911ED63322A3}"/>
              </a:ext>
            </a:extLst>
          </p:cNvPr>
          <p:cNvCxnSpPr/>
          <p:nvPr/>
        </p:nvCxnSpPr>
        <p:spPr>
          <a:xfrm flipV="1">
            <a:off x="1886461" y="2965988"/>
            <a:ext cx="0" cy="1097280"/>
          </a:xfrm>
          <a:prstGeom prst="straightConnector1">
            <a:avLst/>
          </a:prstGeom>
          <a:ln w="254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14F38CD7-91CF-431A-9612-A2E0148BBC0B}"/>
              </a:ext>
            </a:extLst>
          </p:cNvPr>
          <p:cNvCxnSpPr/>
          <p:nvPr/>
        </p:nvCxnSpPr>
        <p:spPr>
          <a:xfrm flipV="1">
            <a:off x="2803072" y="2519897"/>
            <a:ext cx="0" cy="1097280"/>
          </a:xfrm>
          <a:prstGeom prst="straightConnector1">
            <a:avLst/>
          </a:prstGeom>
          <a:ln w="254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E59462E9-E9A3-4E42-85F9-FD30FDEC2214}"/>
              </a:ext>
            </a:extLst>
          </p:cNvPr>
          <p:cNvCxnSpPr>
            <a:cxnSpLocks/>
          </p:cNvCxnSpPr>
          <p:nvPr/>
        </p:nvCxnSpPr>
        <p:spPr>
          <a:xfrm flipV="1">
            <a:off x="1218944" y="1964908"/>
            <a:ext cx="942705" cy="438038"/>
          </a:xfrm>
          <a:prstGeom prst="straightConnector1">
            <a:avLst/>
          </a:prstGeom>
          <a:ln w="254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30D47638-7610-4622-BB49-901EEA0047EA}"/>
              </a:ext>
            </a:extLst>
          </p:cNvPr>
          <p:cNvCxnSpPr>
            <a:cxnSpLocks/>
          </p:cNvCxnSpPr>
          <p:nvPr/>
        </p:nvCxnSpPr>
        <p:spPr>
          <a:xfrm flipV="1">
            <a:off x="1875935" y="2519897"/>
            <a:ext cx="942705" cy="438038"/>
          </a:xfrm>
          <a:prstGeom prst="straightConnector1">
            <a:avLst/>
          </a:prstGeom>
          <a:ln w="254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F1E64A5E-BDF4-4DD9-A0BF-5DF016CF9863}"/>
              </a:ext>
            </a:extLst>
          </p:cNvPr>
          <p:cNvCxnSpPr>
            <a:cxnSpLocks/>
          </p:cNvCxnSpPr>
          <p:nvPr/>
        </p:nvCxnSpPr>
        <p:spPr>
          <a:xfrm flipV="1">
            <a:off x="1870499" y="3608489"/>
            <a:ext cx="942705" cy="438038"/>
          </a:xfrm>
          <a:prstGeom prst="straightConnector1">
            <a:avLst/>
          </a:prstGeom>
          <a:ln w="254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B80EE5CC-917E-462F-968C-52E0BBD58D1F}"/>
              </a:ext>
            </a:extLst>
          </p:cNvPr>
          <p:cNvCxnSpPr/>
          <p:nvPr/>
        </p:nvCxnSpPr>
        <p:spPr>
          <a:xfrm flipV="1">
            <a:off x="2152975" y="1966632"/>
            <a:ext cx="0" cy="1097280"/>
          </a:xfrm>
          <a:prstGeom prst="straightConnector1">
            <a:avLst/>
          </a:prstGeom>
          <a:ln w="254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9200E5A1-0A05-4465-BB78-417F98FE0D65}"/>
              </a:ext>
            </a:extLst>
          </p:cNvPr>
          <p:cNvCxnSpPr>
            <a:cxnSpLocks/>
          </p:cNvCxnSpPr>
          <p:nvPr/>
        </p:nvCxnSpPr>
        <p:spPr>
          <a:xfrm flipV="1">
            <a:off x="1200619" y="3057925"/>
            <a:ext cx="942705" cy="438038"/>
          </a:xfrm>
          <a:prstGeom prst="straightConnector1">
            <a:avLst/>
          </a:prstGeom>
          <a:ln w="254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55A7C405-B3D8-406A-B086-B1F677D8E50D}"/>
              </a:ext>
            </a:extLst>
          </p:cNvPr>
          <p:cNvCxnSpPr>
            <a:cxnSpLocks/>
          </p:cNvCxnSpPr>
          <p:nvPr/>
        </p:nvCxnSpPr>
        <p:spPr>
          <a:xfrm>
            <a:off x="1216834" y="3487053"/>
            <a:ext cx="675169" cy="568626"/>
          </a:xfrm>
          <a:prstGeom prst="straightConnector1">
            <a:avLst/>
          </a:prstGeom>
          <a:ln w="254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F48258DD-55E3-4A86-BFFB-5EC6D4CD3D81}"/>
              </a:ext>
            </a:extLst>
          </p:cNvPr>
          <p:cNvCxnSpPr/>
          <p:nvPr/>
        </p:nvCxnSpPr>
        <p:spPr>
          <a:xfrm flipV="1">
            <a:off x="1216834" y="2389773"/>
            <a:ext cx="0" cy="1097280"/>
          </a:xfrm>
          <a:prstGeom prst="straightConnector1">
            <a:avLst/>
          </a:prstGeom>
          <a:ln w="254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61FF644D-C5E7-4CE1-8751-5D9CA03F59A6}"/>
              </a:ext>
            </a:extLst>
          </p:cNvPr>
          <p:cNvCxnSpPr>
            <a:cxnSpLocks/>
          </p:cNvCxnSpPr>
          <p:nvPr/>
        </p:nvCxnSpPr>
        <p:spPr>
          <a:xfrm>
            <a:off x="1200765" y="2404836"/>
            <a:ext cx="675169" cy="568626"/>
          </a:xfrm>
          <a:prstGeom prst="straightConnector1">
            <a:avLst/>
          </a:prstGeom>
          <a:ln w="254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4EE70569-314D-48CD-A09E-68B997153A82}"/>
              </a:ext>
            </a:extLst>
          </p:cNvPr>
          <p:cNvCxnSpPr>
            <a:cxnSpLocks/>
          </p:cNvCxnSpPr>
          <p:nvPr/>
        </p:nvCxnSpPr>
        <p:spPr>
          <a:xfrm>
            <a:off x="2145844" y="1970094"/>
            <a:ext cx="675169" cy="568626"/>
          </a:xfrm>
          <a:prstGeom prst="straightConnector1">
            <a:avLst/>
          </a:prstGeom>
          <a:ln w="254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A28D210C-0E7F-4DF3-9D75-9F7CF3DCE7C8}"/>
              </a:ext>
            </a:extLst>
          </p:cNvPr>
          <p:cNvCxnSpPr>
            <a:cxnSpLocks/>
          </p:cNvCxnSpPr>
          <p:nvPr/>
        </p:nvCxnSpPr>
        <p:spPr>
          <a:xfrm>
            <a:off x="2146387" y="3057179"/>
            <a:ext cx="675169" cy="568626"/>
          </a:xfrm>
          <a:prstGeom prst="straightConnector1">
            <a:avLst/>
          </a:prstGeom>
          <a:ln w="254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 Box 5">
            <a:extLst>
              <a:ext uri="{FF2B5EF4-FFF2-40B4-BE49-F238E27FC236}">
                <a16:creationId xmlns:a16="http://schemas.microsoft.com/office/drawing/2014/main" id="{FBAB27DB-81EB-4F33-897A-50E1D3A9B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0389" y="4567535"/>
            <a:ext cx="2359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b="1" i="1" dirty="0">
                <a:solidFill>
                  <a:srgbClr val="002060"/>
                </a:solidFill>
                <a:cs typeface="Times New Roman" panose="02020603050405020304" pitchFamily="18" charset="0"/>
              </a:rPr>
              <a:t>x</a:t>
            </a:r>
            <a:endParaRPr lang="en-GB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89" name="Text Box 5">
            <a:extLst>
              <a:ext uri="{FF2B5EF4-FFF2-40B4-BE49-F238E27FC236}">
                <a16:creationId xmlns:a16="http://schemas.microsoft.com/office/drawing/2014/main" id="{1850399A-8EB2-4AC4-AEB5-381FDC488F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6207" y="1988510"/>
            <a:ext cx="2359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b="1" i="1" dirty="0">
                <a:solidFill>
                  <a:srgbClr val="002060"/>
                </a:solidFill>
                <a:cs typeface="Times New Roman" panose="02020603050405020304" pitchFamily="18" charset="0"/>
              </a:rPr>
              <a:t>y</a:t>
            </a:r>
            <a:endParaRPr lang="en-GB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90" name="Text Box 5">
            <a:extLst>
              <a:ext uri="{FF2B5EF4-FFF2-40B4-BE49-F238E27FC236}">
                <a16:creationId xmlns:a16="http://schemas.microsoft.com/office/drawing/2014/main" id="{83270BDF-7584-455A-9F00-F2F1204A2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189731"/>
            <a:ext cx="2359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b="1" i="1" dirty="0">
                <a:solidFill>
                  <a:srgbClr val="002060"/>
                </a:solidFill>
                <a:cs typeface="Times New Roman" panose="02020603050405020304" pitchFamily="18" charset="0"/>
              </a:rPr>
              <a:t>z</a:t>
            </a:r>
            <a:endParaRPr lang="en-GB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95" name="Text Box 5">
            <a:extLst>
              <a:ext uri="{FF2B5EF4-FFF2-40B4-BE49-F238E27FC236}">
                <a16:creationId xmlns:a16="http://schemas.microsoft.com/office/drawing/2014/main" id="{E224CDDF-DC96-4EC0-8DE6-43FB40598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5635" y="3953096"/>
            <a:ext cx="4697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1800" i="1" dirty="0">
                <a:solidFill>
                  <a:srgbClr val="002060"/>
                </a:solidFill>
                <a:cs typeface="Times New Roman" panose="02020603050405020304" pitchFamily="18" charset="0"/>
              </a:rPr>
              <a:t>x</a:t>
            </a:r>
            <a:r>
              <a:rPr lang="en-GB" sz="1800" baseline="-25000" dirty="0">
                <a:solidFill>
                  <a:srgbClr val="002060"/>
                </a:solidFill>
                <a:cs typeface="Times New Roman" panose="02020603050405020304" pitchFamily="18" charset="0"/>
              </a:rPr>
              <a:t>2</a:t>
            </a:r>
            <a:endParaRPr lang="en-GB" sz="1800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96" name="Text Box 5">
            <a:extLst>
              <a:ext uri="{FF2B5EF4-FFF2-40B4-BE49-F238E27FC236}">
                <a16:creationId xmlns:a16="http://schemas.microsoft.com/office/drawing/2014/main" id="{F29F3987-8130-4674-8018-1EB79B42C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06" y="2117848"/>
            <a:ext cx="4697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1800" i="1" dirty="0">
                <a:solidFill>
                  <a:srgbClr val="002060"/>
                </a:solidFill>
                <a:cs typeface="Times New Roman" panose="02020603050405020304" pitchFamily="18" charset="0"/>
              </a:rPr>
              <a:t>z</a:t>
            </a:r>
            <a:r>
              <a:rPr lang="en-GB" sz="1800" baseline="-25000" dirty="0">
                <a:solidFill>
                  <a:srgbClr val="002060"/>
                </a:solidFill>
                <a:cs typeface="Times New Roman" panose="02020603050405020304" pitchFamily="18" charset="0"/>
              </a:rPr>
              <a:t>2</a:t>
            </a:r>
            <a:endParaRPr lang="en-GB" sz="1800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97" name="Text Box 5">
            <a:extLst>
              <a:ext uri="{FF2B5EF4-FFF2-40B4-BE49-F238E27FC236}">
                <a16:creationId xmlns:a16="http://schemas.microsoft.com/office/drawing/2014/main" id="{12F305BC-E772-40E5-A509-C5D7E003A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1594" y="2417783"/>
            <a:ext cx="4697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1800" i="1" dirty="0">
                <a:solidFill>
                  <a:srgbClr val="002060"/>
                </a:solidFill>
                <a:cs typeface="Times New Roman" panose="02020603050405020304" pitchFamily="18" charset="0"/>
              </a:rPr>
              <a:t>y</a:t>
            </a:r>
            <a:r>
              <a:rPr lang="en-GB" sz="1800" baseline="-25000" dirty="0">
                <a:solidFill>
                  <a:srgbClr val="002060"/>
                </a:solidFill>
                <a:cs typeface="Times New Roman" panose="02020603050405020304" pitchFamily="18" charset="0"/>
              </a:rPr>
              <a:t>2</a:t>
            </a:r>
            <a:endParaRPr lang="en-GB" sz="1800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118" name="Text Box 50">
            <a:extLst>
              <a:ext uri="{FF2B5EF4-FFF2-40B4-BE49-F238E27FC236}">
                <a16:creationId xmlns:a16="http://schemas.microsoft.com/office/drawing/2014/main" id="{58D2FC64-7CC6-43BA-993B-D9FA0E1CCE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536" y="2019419"/>
            <a:ext cx="3770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dirty="0">
                <a:latin typeface="+mn-lt"/>
                <a:cs typeface="Arial" charset="0"/>
              </a:rPr>
              <a:t>E</a:t>
            </a:r>
          </a:p>
        </p:txBody>
      </p:sp>
      <p:sp>
        <p:nvSpPr>
          <p:cNvPr id="119" name="Text Box 50">
            <a:extLst>
              <a:ext uri="{FF2B5EF4-FFF2-40B4-BE49-F238E27FC236}">
                <a16:creationId xmlns:a16="http://schemas.microsoft.com/office/drawing/2014/main" id="{04B5AF4C-996F-48F4-8701-FA2471F0D0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7051" y="3773857"/>
            <a:ext cx="3786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dirty="0">
                <a:latin typeface="+mn-lt"/>
                <a:cs typeface="Arial" charset="0"/>
              </a:rPr>
              <a:t>B</a:t>
            </a:r>
          </a:p>
        </p:txBody>
      </p:sp>
      <p:sp>
        <p:nvSpPr>
          <p:cNvPr id="121" name="Text Box 50">
            <a:extLst>
              <a:ext uri="{FF2B5EF4-FFF2-40B4-BE49-F238E27FC236}">
                <a16:creationId xmlns:a16="http://schemas.microsoft.com/office/drawing/2014/main" id="{58E5EA5F-35E2-4258-B92A-A977245FF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7781" y="1607912"/>
            <a:ext cx="4203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dirty="0">
                <a:latin typeface="+mn-lt"/>
                <a:cs typeface="Arial" charset="0"/>
              </a:rPr>
              <a:t>H</a:t>
            </a:r>
          </a:p>
        </p:txBody>
      </p:sp>
      <p:sp>
        <p:nvSpPr>
          <p:cNvPr id="122" name="Text Box 50">
            <a:extLst>
              <a:ext uri="{FF2B5EF4-FFF2-40B4-BE49-F238E27FC236}">
                <a16:creationId xmlns:a16="http://schemas.microsoft.com/office/drawing/2014/main" id="{98CE0002-687C-4691-882B-36E8084D6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4391" y="3399384"/>
            <a:ext cx="3706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dirty="0">
                <a:latin typeface="+mn-lt"/>
                <a:cs typeface="Arial" charset="0"/>
              </a:rPr>
              <a:t>C</a:t>
            </a:r>
          </a:p>
        </p:txBody>
      </p:sp>
      <p:sp>
        <p:nvSpPr>
          <p:cNvPr id="123" name="Text Box 50">
            <a:extLst>
              <a:ext uri="{FF2B5EF4-FFF2-40B4-BE49-F238E27FC236}">
                <a16:creationId xmlns:a16="http://schemas.microsoft.com/office/drawing/2014/main" id="{B9C71BAC-7DD5-4E55-ACE6-3CA966286C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6687" y="2739143"/>
            <a:ext cx="3770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dirty="0">
                <a:latin typeface="+mn-lt"/>
                <a:cs typeface="Arial" charset="0"/>
              </a:rPr>
              <a:t>F</a:t>
            </a:r>
          </a:p>
        </p:txBody>
      </p: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820C13AA-E302-4F13-A607-CC1171D2E2FA}"/>
              </a:ext>
            </a:extLst>
          </p:cNvPr>
          <p:cNvCxnSpPr>
            <a:cxnSpLocks/>
          </p:cNvCxnSpPr>
          <p:nvPr/>
        </p:nvCxnSpPr>
        <p:spPr>
          <a:xfrm>
            <a:off x="1250667" y="3493040"/>
            <a:ext cx="1562537" cy="109819"/>
          </a:xfrm>
          <a:prstGeom prst="straightConnector1">
            <a:avLst/>
          </a:prstGeom>
          <a:ln w="25400">
            <a:solidFill>
              <a:srgbClr val="00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 Box 5">
            <a:extLst>
              <a:ext uri="{FF2B5EF4-FFF2-40B4-BE49-F238E27FC236}">
                <a16:creationId xmlns:a16="http://schemas.microsoft.com/office/drawing/2014/main" id="{3757D630-89CA-4ECF-ACC7-2EC3EB7AD11F}"/>
              </a:ext>
            </a:extLst>
          </p:cNvPr>
          <p:cNvSpPr txBox="1">
            <a:spLocks noChangeArrowheads="1"/>
          </p:cNvSpPr>
          <p:nvPr/>
        </p:nvSpPr>
        <p:spPr bwMode="auto">
          <a:xfrm rot="2386279">
            <a:off x="971574" y="3688552"/>
            <a:ext cx="86575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1800" i="1" dirty="0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en-GB" sz="1800" i="1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2</a:t>
            </a:r>
            <a:r>
              <a:rPr lang="en-GB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– </a:t>
            </a:r>
            <a:r>
              <a:rPr lang="en-GB" sz="1800" i="1" dirty="0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en-GB" sz="1800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1</a:t>
            </a:r>
            <a:endParaRPr lang="en-GB" sz="1800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26" name="Text Box 5">
            <a:extLst>
              <a:ext uri="{FF2B5EF4-FFF2-40B4-BE49-F238E27FC236}">
                <a16:creationId xmlns:a16="http://schemas.microsoft.com/office/drawing/2014/main" id="{CD9BD0A4-66CF-40D6-90D5-CC368CDC41B4}"/>
              </a:ext>
            </a:extLst>
          </p:cNvPr>
          <p:cNvSpPr txBox="1">
            <a:spLocks noChangeArrowheads="1"/>
          </p:cNvSpPr>
          <p:nvPr/>
        </p:nvSpPr>
        <p:spPr bwMode="auto">
          <a:xfrm rot="20064798">
            <a:off x="1994782" y="3703097"/>
            <a:ext cx="86575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1800" i="1" dirty="0">
                <a:solidFill>
                  <a:srgbClr val="FF0000"/>
                </a:solidFill>
                <a:cs typeface="Times New Roman" panose="02020603050405020304" pitchFamily="18" charset="0"/>
              </a:rPr>
              <a:t>y</a:t>
            </a:r>
            <a:r>
              <a:rPr lang="en-GB" sz="1800" i="1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2</a:t>
            </a:r>
            <a:r>
              <a:rPr lang="en-GB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– </a:t>
            </a:r>
            <a:r>
              <a:rPr lang="en-GB" sz="1800" i="1" dirty="0">
                <a:solidFill>
                  <a:srgbClr val="FF0000"/>
                </a:solidFill>
                <a:cs typeface="Times New Roman" panose="02020603050405020304" pitchFamily="18" charset="0"/>
              </a:rPr>
              <a:t>y</a:t>
            </a:r>
            <a:r>
              <a:rPr lang="en-GB" sz="1800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1</a:t>
            </a:r>
            <a:endParaRPr lang="en-GB" sz="1800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28" name="Text Box 5">
            <a:extLst>
              <a:ext uri="{FF2B5EF4-FFF2-40B4-BE49-F238E27FC236}">
                <a16:creationId xmlns:a16="http://schemas.microsoft.com/office/drawing/2014/main" id="{EA5646D4-4AC8-4E78-B5D2-DA78A9E760FA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474133" y="2819843"/>
            <a:ext cx="86575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1800" i="1" dirty="0">
                <a:solidFill>
                  <a:srgbClr val="FF0000"/>
                </a:solidFill>
                <a:cs typeface="Times New Roman" panose="02020603050405020304" pitchFamily="18" charset="0"/>
              </a:rPr>
              <a:t>z</a:t>
            </a:r>
            <a:r>
              <a:rPr lang="en-GB" sz="1800" i="1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2</a:t>
            </a:r>
            <a:r>
              <a:rPr lang="en-GB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– </a:t>
            </a:r>
            <a:r>
              <a:rPr lang="en-GB" sz="1800" i="1" dirty="0">
                <a:solidFill>
                  <a:srgbClr val="FF0000"/>
                </a:solidFill>
                <a:cs typeface="Times New Roman" panose="02020603050405020304" pitchFamily="18" charset="0"/>
              </a:rPr>
              <a:t>z</a:t>
            </a:r>
            <a:r>
              <a:rPr lang="en-GB" sz="1800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1</a:t>
            </a:r>
            <a:endParaRPr lang="en-GB" sz="1800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02C84D19-6DB8-4CE8-B4F9-8CF55C5EBE1B}"/>
              </a:ext>
            </a:extLst>
          </p:cNvPr>
          <p:cNvSpPr/>
          <p:nvPr/>
        </p:nvSpPr>
        <p:spPr>
          <a:xfrm>
            <a:off x="1200462" y="3444226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Text Box 22">
            <a:extLst>
              <a:ext uri="{FF2B5EF4-FFF2-40B4-BE49-F238E27FC236}">
                <a16:creationId xmlns:a16="http://schemas.microsoft.com/office/drawing/2014/main" id="{FFD9866C-B637-4AE0-93BC-F537CE4DF6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1337" y="678258"/>
            <a:ext cx="327641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Find the distance </a:t>
            </a: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</a:t>
            </a:r>
          </a:p>
        </p:txBody>
      </p:sp>
      <p:sp>
        <p:nvSpPr>
          <p:cNvPr id="131" name="Text Box 22">
            <a:extLst>
              <a:ext uri="{FF2B5EF4-FFF2-40B4-BE49-F238E27FC236}">
                <a16:creationId xmlns:a16="http://schemas.microsoft.com/office/drawing/2014/main" id="{E0AAF511-0D2D-49D1-859E-7374D1631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4903" y="1264759"/>
            <a:ext cx="43218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Using Pythagoras’ theorem</a:t>
            </a:r>
            <a:endParaRPr lang="en-GB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DFB90F5F-3E17-47FC-8956-3EC91A33E5F0}"/>
              </a:ext>
            </a:extLst>
          </p:cNvPr>
          <p:cNvCxnSpPr/>
          <p:nvPr/>
        </p:nvCxnSpPr>
        <p:spPr>
          <a:xfrm flipV="1">
            <a:off x="2813204" y="2538720"/>
            <a:ext cx="0" cy="1097280"/>
          </a:xfrm>
          <a:prstGeom prst="straightConnector1">
            <a:avLst/>
          </a:prstGeom>
          <a:ln w="25400">
            <a:solidFill>
              <a:srgbClr val="00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57B3722F-A849-407F-934B-BB95CE54050B}"/>
              </a:ext>
            </a:extLst>
          </p:cNvPr>
          <p:cNvCxnSpPr>
            <a:cxnSpLocks/>
            <a:stCxn id="129" idx="6"/>
          </p:cNvCxnSpPr>
          <p:nvPr/>
        </p:nvCxnSpPr>
        <p:spPr>
          <a:xfrm flipV="1">
            <a:off x="1246181" y="2519897"/>
            <a:ext cx="1544486" cy="947189"/>
          </a:xfrm>
          <a:prstGeom prst="straightConnector1">
            <a:avLst/>
          </a:prstGeom>
          <a:ln w="25400">
            <a:solidFill>
              <a:srgbClr val="00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 Box 22">
            <a:extLst>
              <a:ext uri="{FF2B5EF4-FFF2-40B4-BE49-F238E27FC236}">
                <a16:creationId xmlns:a16="http://schemas.microsoft.com/office/drawing/2014/main" id="{A629AB93-33CA-4C02-9101-F48E067D21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1466" y="1831974"/>
            <a:ext cx="327641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</a:t>
            </a:r>
            <a:r>
              <a:rPr lang="en-GB" sz="2400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AC</a:t>
            </a:r>
            <a:r>
              <a:rPr lang="en-GB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CG</a:t>
            </a:r>
            <a:r>
              <a:rPr lang="en-GB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GB" sz="2400" baseline="30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Text Box 22">
            <a:extLst>
              <a:ext uri="{FF2B5EF4-FFF2-40B4-BE49-F238E27FC236}">
                <a16:creationId xmlns:a16="http://schemas.microsoft.com/office/drawing/2014/main" id="{9231FA0C-EA8F-4025-A012-C46919E22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1466" y="2410355"/>
            <a:ext cx="327641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en-GB" sz="2400" baseline="30000" dirty="0">
                <a:solidFill>
                  <a:srgbClr val="00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GB" dirty="0">
                <a:solidFill>
                  <a:srgbClr val="00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AB</a:t>
            </a:r>
            <a:r>
              <a:rPr lang="en-GB" baseline="30000" dirty="0">
                <a:solidFill>
                  <a:srgbClr val="00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GB" dirty="0">
                <a:solidFill>
                  <a:srgbClr val="00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BC</a:t>
            </a:r>
            <a:r>
              <a:rPr lang="en-GB" baseline="30000" dirty="0">
                <a:solidFill>
                  <a:srgbClr val="00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GB" sz="2400" baseline="30000" dirty="0">
              <a:solidFill>
                <a:srgbClr val="0099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Text Box 22">
            <a:extLst>
              <a:ext uri="{FF2B5EF4-FFF2-40B4-BE49-F238E27FC236}">
                <a16:creationId xmlns:a16="http://schemas.microsoft.com/office/drawing/2014/main" id="{69C04A63-0296-4641-A2AE-DFFD6A59E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8512" y="2993726"/>
            <a:ext cx="35300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</a:t>
            </a:r>
            <a:r>
              <a:rPr lang="en-GB" sz="2400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GB" dirty="0">
                <a:solidFill>
                  <a:srgbClr val="00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GB" baseline="30000" dirty="0">
                <a:solidFill>
                  <a:srgbClr val="00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GB" dirty="0">
                <a:solidFill>
                  <a:srgbClr val="00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BC</a:t>
            </a:r>
            <a:r>
              <a:rPr lang="en-GB" baseline="30000" dirty="0">
                <a:solidFill>
                  <a:srgbClr val="00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CG</a:t>
            </a:r>
            <a:r>
              <a:rPr lang="en-GB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GB" sz="2400" baseline="30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Text Box 22">
                <a:extLst>
                  <a:ext uri="{FF2B5EF4-FFF2-40B4-BE49-F238E27FC236}">
                    <a16:creationId xmlns:a16="http://schemas.microsoft.com/office/drawing/2014/main" id="{6C4F5B1F-29EB-41D4-B322-3724929276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69808" y="3651979"/>
                <a:ext cx="3745458" cy="4933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0" hangingPunct="0">
                  <a:defRPr/>
                </a:pPr>
                <a:r>
                  <a:rPr lang="en-GB" sz="2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AG</a:t>
                </a:r>
                <a:r>
                  <a:rPr lang="en-GB" sz="2400" baseline="30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i="1" dirty="0" smtClean="0">
                            <a:solidFill>
                              <a:srgbClr val="0099FF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i="1" dirty="0">
                            <a:solidFill>
                              <a:srgbClr val="0099FF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  <m:r>
                          <a:rPr lang="en-GB" i="1" baseline="30000" dirty="0">
                            <a:solidFill>
                              <a:srgbClr val="0099FF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2 </m:t>
                        </m:r>
                        <m:r>
                          <a:rPr lang="en-GB" i="1" dirty="0">
                            <a:solidFill>
                              <a:srgbClr val="0099FF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 </m:t>
                        </m:r>
                        <m:r>
                          <a:rPr lang="en-GB" i="1" dirty="0">
                            <a:solidFill>
                              <a:srgbClr val="0099FF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𝐵𝐶</m:t>
                        </m:r>
                        <m:r>
                          <a:rPr lang="en-GB" i="1" baseline="30000" dirty="0">
                            <a:solidFill>
                              <a:srgbClr val="0099FF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GB" i="1" baseline="30000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GB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 </m:t>
                        </m:r>
                        <m:r>
                          <a:rPr lang="en-GB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𝐶𝐺</m:t>
                        </m:r>
                        <m:r>
                          <a:rPr lang="en-GB" i="1" baseline="30000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rad>
                  </m:oMath>
                </a14:m>
                <a:endParaRPr lang="en-GB" sz="2400" baseline="300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7" name="Text Box 22">
                <a:extLst>
                  <a:ext uri="{FF2B5EF4-FFF2-40B4-BE49-F238E27FC236}">
                    <a16:creationId xmlns:a16="http://schemas.microsoft.com/office/drawing/2014/main" id="{6C4F5B1F-29EB-41D4-B322-3724929276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069808" y="3651979"/>
                <a:ext cx="3745458" cy="493340"/>
              </a:xfrm>
              <a:prstGeom prst="rect">
                <a:avLst/>
              </a:prstGeom>
              <a:blipFill>
                <a:blip r:embed="rId4"/>
                <a:stretch>
                  <a:fillRect l="-2606" t="-2469" b="-28395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8" name="Text Box 22">
            <a:extLst>
              <a:ext uri="{FF2B5EF4-FFF2-40B4-BE49-F238E27FC236}">
                <a16:creationId xmlns:a16="http://schemas.microsoft.com/office/drawing/2014/main" id="{27BBD5D7-B671-455F-A877-26EBBEE26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843" y="4292376"/>
            <a:ext cx="374545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</a:t>
            </a:r>
            <a:r>
              <a:rPr lang="en-GB" sz="2400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GB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√</a:t>
            </a:r>
            <a:endParaRPr lang="en-GB" sz="3200" baseline="30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Text Box 5">
            <a:extLst>
              <a:ext uri="{FF2B5EF4-FFF2-40B4-BE49-F238E27FC236}">
                <a16:creationId xmlns:a16="http://schemas.microsoft.com/office/drawing/2014/main" id="{4A92A957-BC1C-41B2-8E5C-43BFBA1C92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0637" y="4326399"/>
            <a:ext cx="12959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cs typeface="Times New Roman" panose="02020603050405020304" pitchFamily="18" charset="0"/>
              </a:rPr>
              <a:t>(</a:t>
            </a:r>
            <a:r>
              <a:rPr lang="en-GB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4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baseline="-250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GB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4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 sz="2400" dirty="0">
                <a:solidFill>
                  <a:srgbClr val="002060"/>
                </a:solidFill>
                <a:cs typeface="Times New Roman" panose="02020603050405020304" pitchFamily="18" charset="0"/>
              </a:rPr>
              <a:t>)</a:t>
            </a:r>
            <a:r>
              <a:rPr lang="en-GB" sz="2400" baseline="30000" dirty="0">
                <a:solidFill>
                  <a:srgbClr val="002060"/>
                </a:solidFill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0" name="Text Box 5">
            <a:extLst>
              <a:ext uri="{FF2B5EF4-FFF2-40B4-BE49-F238E27FC236}">
                <a16:creationId xmlns:a16="http://schemas.microsoft.com/office/drawing/2014/main" id="{839039A4-DADA-4541-AF3F-BD1709795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6999" y="4322933"/>
            <a:ext cx="154730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cs typeface="Times New Roman" panose="02020603050405020304" pitchFamily="18" charset="0"/>
              </a:rPr>
              <a:t>+ (</a:t>
            </a:r>
            <a:r>
              <a:rPr lang="en-GB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4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baseline="-250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GB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4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 sz="2400" dirty="0">
                <a:solidFill>
                  <a:srgbClr val="002060"/>
                </a:solidFill>
                <a:cs typeface="Times New Roman" panose="02020603050405020304" pitchFamily="18" charset="0"/>
              </a:rPr>
              <a:t>)</a:t>
            </a:r>
            <a:r>
              <a:rPr lang="en-GB" sz="2400" baseline="30000" dirty="0">
                <a:solidFill>
                  <a:srgbClr val="002060"/>
                </a:solidFill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1" name="Text Box 5">
            <a:extLst>
              <a:ext uri="{FF2B5EF4-FFF2-40B4-BE49-F238E27FC236}">
                <a16:creationId xmlns:a16="http://schemas.microsoft.com/office/drawing/2014/main" id="{650F5877-7B0F-4D2A-AE27-13E53C45E4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9068" y="4324886"/>
            <a:ext cx="154730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cs typeface="Times New Roman" panose="02020603050405020304" pitchFamily="18" charset="0"/>
              </a:rPr>
              <a:t>+ (</a:t>
            </a:r>
            <a:r>
              <a:rPr lang="en-GB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GB" sz="24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baseline="-250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GB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GB" sz="24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 sz="2400" dirty="0">
                <a:solidFill>
                  <a:srgbClr val="002060"/>
                </a:solidFill>
                <a:cs typeface="Times New Roman" panose="02020603050405020304" pitchFamily="18" charset="0"/>
              </a:rPr>
              <a:t>)</a:t>
            </a:r>
            <a:r>
              <a:rPr lang="en-GB" sz="2400" baseline="30000" dirty="0">
                <a:solidFill>
                  <a:srgbClr val="002060"/>
                </a:solidFill>
                <a:cs typeface="Times New Roman" panose="02020603050405020304" pitchFamily="18" charset="0"/>
              </a:rPr>
              <a:t>2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1CFA58F-B588-4133-A272-E40ABB3F7200}"/>
              </a:ext>
            </a:extLst>
          </p:cNvPr>
          <p:cNvCxnSpPr>
            <a:cxnSpLocks/>
          </p:cNvCxnSpPr>
          <p:nvPr/>
        </p:nvCxnSpPr>
        <p:spPr>
          <a:xfrm>
            <a:off x="5100975" y="4350229"/>
            <a:ext cx="388625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>
            <a:hlinkClick r:id="rId5"/>
            <a:extLst>
              <a:ext uri="{FF2B5EF4-FFF2-40B4-BE49-F238E27FC236}">
                <a16:creationId xmlns:a16="http://schemas.microsoft.com/office/drawing/2014/main" id="{D2BB4C6B-4790-4C00-8739-1178A7E59947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>
            <a:hlinkClick r:id="rId5"/>
            <a:extLst>
              <a:ext uri="{FF2B5EF4-FFF2-40B4-BE49-F238E27FC236}">
                <a16:creationId xmlns:a16="http://schemas.microsoft.com/office/drawing/2014/main" id="{A360A9E7-A920-494C-AF4E-C8D3C0C22368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72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/>
      <p:bldP spid="127" grpId="0"/>
      <p:bldP spid="604182" grpId="0"/>
      <p:bldP spid="211" grpId="0" animBg="1"/>
      <p:bldP spid="212" grpId="0"/>
      <p:bldP spid="214" grpId="0"/>
      <p:bldP spid="218" grpId="0"/>
      <p:bldP spid="219" grpId="0"/>
      <p:bldP spid="2" grpId="0"/>
      <p:bldP spid="88" grpId="0"/>
      <p:bldP spid="89" grpId="0"/>
      <p:bldP spid="90" grpId="0"/>
      <p:bldP spid="95" grpId="0"/>
      <p:bldP spid="96" grpId="0"/>
      <p:bldP spid="97" grpId="0"/>
      <p:bldP spid="118" grpId="0"/>
      <p:bldP spid="119" grpId="0"/>
      <p:bldP spid="121" grpId="0"/>
      <p:bldP spid="122" grpId="0"/>
      <p:bldP spid="123" grpId="0"/>
      <p:bldP spid="125" grpId="0"/>
      <p:bldP spid="126" grpId="0"/>
      <p:bldP spid="128" grpId="0"/>
      <p:bldP spid="129" grpId="0" animBg="1"/>
      <p:bldP spid="131" grpId="0"/>
      <p:bldP spid="134" grpId="0"/>
      <p:bldP spid="135" grpId="0"/>
      <p:bldP spid="136" grpId="0"/>
      <p:bldP spid="137" grpId="0"/>
      <p:bldP spid="138" grpId="0"/>
      <p:bldP spid="139" grpId="0"/>
      <p:bldP spid="140" grpId="0"/>
      <p:bldP spid="1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4637" y="106340"/>
            <a:ext cx="7772400" cy="609600"/>
          </a:xfrm>
          <a:noFill/>
        </p:spPr>
        <p:txBody>
          <a:bodyPr>
            <a:noAutofit/>
          </a:bodyPr>
          <a:lstStyle/>
          <a:p>
            <a:r>
              <a:rPr lang="en-GB" sz="3200" dirty="0">
                <a:solidFill>
                  <a:srgbClr val="5B0091"/>
                </a:solidFill>
              </a:rPr>
              <a:t>Distance between two points in space</a:t>
            </a:r>
            <a:endParaRPr lang="en-GB" sz="3200" dirty="0"/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720385" y="985886"/>
            <a:ext cx="58726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Find the distance from A = (1, 3, 4)</a:t>
            </a:r>
          </a:p>
        </p:txBody>
      </p:sp>
      <p:sp>
        <p:nvSpPr>
          <p:cNvPr id="604182" name="Text Box 22"/>
          <p:cNvSpPr txBox="1">
            <a:spLocks noChangeArrowheads="1"/>
          </p:cNvSpPr>
          <p:nvPr/>
        </p:nvSpPr>
        <p:spPr bwMode="auto">
          <a:xfrm>
            <a:off x="1597270" y="2057400"/>
            <a:ext cx="224863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Distance </a:t>
            </a: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=</a:t>
            </a:r>
          </a:p>
        </p:txBody>
      </p:sp>
      <p:sp>
        <p:nvSpPr>
          <p:cNvPr id="220" name="Text Box 5"/>
          <p:cNvSpPr txBox="1">
            <a:spLocks noChangeArrowheads="1"/>
          </p:cNvSpPr>
          <p:nvPr/>
        </p:nvSpPr>
        <p:spPr bwMode="auto">
          <a:xfrm>
            <a:off x="5867400" y="985886"/>
            <a:ext cx="27901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>
                <a:solidFill>
                  <a:srgbClr val="002060"/>
                </a:solidFill>
                <a:latin typeface="+mn-lt"/>
                <a:cs typeface="Arial" charset="0"/>
              </a:rPr>
              <a:t>to B = (4, 2, 7)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810000" y="2057400"/>
                <a:ext cx="2985240" cy="4472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057400"/>
                <a:ext cx="2985240" cy="4472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3447240" y="2920257"/>
                <a:ext cx="1850058" cy="4128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9+1+9</m:t>
                          </m:r>
                        </m:e>
                      </m:rad>
                    </m:oMath>
                  </m:oMathPara>
                </a14:m>
                <a:endParaRPr lang="en-GB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7240" y="2920257"/>
                <a:ext cx="1850058" cy="41287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3456829" y="3854330"/>
                <a:ext cx="948016" cy="4128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19</m:t>
                          </m:r>
                        </m:e>
                      </m:rad>
                    </m:oMath>
                  </m:oMathPara>
                </a14:m>
                <a:endParaRPr lang="en-GB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6829" y="3854330"/>
                <a:ext cx="948016" cy="41287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4857619" y="3873020"/>
                <a:ext cx="178786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=4.36</m:t>
                    </m:r>
                  </m:oMath>
                </a14:m>
                <a:r>
                  <a:rPr lang="en-GB" sz="2400" dirty="0">
                    <a:solidFill>
                      <a:srgbClr val="002060"/>
                    </a:solidFill>
                  </a:rPr>
                  <a:t> (3 </a:t>
                </a:r>
                <a:r>
                  <a:rPr lang="en-GB" sz="2400" dirty="0" err="1">
                    <a:solidFill>
                      <a:srgbClr val="002060"/>
                    </a:solidFill>
                  </a:rPr>
                  <a:t>sf</a:t>
                </a:r>
                <a:r>
                  <a:rPr lang="en-GB" sz="2400" dirty="0">
                    <a:solidFill>
                      <a:srgbClr val="002060"/>
                    </a:solidFill>
                  </a:rPr>
                  <a:t>)</a:t>
                </a: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7619" y="3873020"/>
                <a:ext cx="1787862" cy="369332"/>
              </a:xfrm>
              <a:prstGeom prst="rect">
                <a:avLst/>
              </a:prstGeom>
              <a:blipFill>
                <a:blip r:embed="rId6"/>
                <a:stretch>
                  <a:fillRect l="-3754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hlinkClick r:id="rId7"/>
            <a:extLst>
              <a:ext uri="{FF2B5EF4-FFF2-40B4-BE49-F238E27FC236}">
                <a16:creationId xmlns:a16="http://schemas.microsoft.com/office/drawing/2014/main" id="{4F656D41-C82C-4A38-A769-85306D80E3ED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hlinkClick r:id="rId7"/>
            <a:extLst>
              <a:ext uri="{FF2B5EF4-FFF2-40B4-BE49-F238E27FC236}">
                <a16:creationId xmlns:a16="http://schemas.microsoft.com/office/drawing/2014/main" id="{0993ECC0-8763-4D7B-BE5B-65FE090A2EFB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8505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/>
      <p:bldP spid="604182" grpId="0"/>
      <p:bldP spid="220" grpId="0"/>
      <p:bldP spid="2" grpId="0" animBg="1"/>
      <p:bldP spid="63" grpId="0" animBg="1"/>
      <p:bldP spid="64" grpId="0" animBg="1"/>
      <p:bldP spid="6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ersonalizado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10_solvexpeqs" id="{BFB07C4A-7573-457B-9229-667375C26C2E}" vid="{31DC8531-9E75-490C-A2AB-54B4CC27F2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4_IBAA</Template>
  <TotalTime>2151</TotalTime>
  <Words>1789</Words>
  <Application>Microsoft Office PowerPoint</Application>
  <PresentationFormat>On-screen Show (4:3)</PresentationFormat>
  <Paragraphs>344</Paragraphs>
  <Slides>16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Cambria Math</vt:lpstr>
      <vt:lpstr>Comic Sans MS</vt:lpstr>
      <vt:lpstr>Symbol</vt:lpstr>
      <vt:lpstr>Times New Roman</vt:lpstr>
      <vt:lpstr>Wingdings 2</vt:lpstr>
      <vt:lpstr>Theme1</vt:lpstr>
      <vt:lpstr>Equation</vt:lpstr>
      <vt:lpstr>Distance between two points and their midpoint</vt:lpstr>
      <vt:lpstr>PowerPoint Presentation</vt:lpstr>
      <vt:lpstr>PowerPoint Presentation</vt:lpstr>
      <vt:lpstr>PowerPoint Presentation</vt:lpstr>
      <vt:lpstr>Generalization for the distance between two points</vt:lpstr>
      <vt:lpstr>Worked example</vt:lpstr>
      <vt:lpstr>Worked example</vt:lpstr>
      <vt:lpstr>Distance between two points in space</vt:lpstr>
      <vt:lpstr>Distance between two points in space</vt:lpstr>
      <vt:lpstr>Distance between two points in space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CCSD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Mathssupport</dc:creator>
  <cp:lastModifiedBy>Orlando Hurtado</cp:lastModifiedBy>
  <cp:revision>40</cp:revision>
  <dcterms:created xsi:type="dcterms:W3CDTF">2020-03-26T11:25:22Z</dcterms:created>
  <dcterms:modified xsi:type="dcterms:W3CDTF">2023-08-10T17:04:11Z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howTimer">
    <vt:bool>true</vt:bool>
  </property>
  <property fmtid="{D5CDD505-2E9C-101B-9397-08002B2CF9AE}" pid="3" name="ShowPercent">
    <vt:bool>true</vt:bool>
  </property>
</Properties>
</file>