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3"/>
  </p:notesMasterIdLst>
  <p:handoutMasterIdLst>
    <p:handoutMasterId r:id="rId14"/>
  </p:handoutMasterIdLst>
  <p:sldIdLst>
    <p:sldId id="256" r:id="rId2"/>
    <p:sldId id="388" r:id="rId3"/>
    <p:sldId id="405" r:id="rId4"/>
    <p:sldId id="406" r:id="rId5"/>
    <p:sldId id="407" r:id="rId6"/>
    <p:sldId id="411" r:id="rId7"/>
    <p:sldId id="412" r:id="rId8"/>
    <p:sldId id="413" r:id="rId9"/>
    <p:sldId id="415" r:id="rId10"/>
    <p:sldId id="416" r:id="rId11"/>
    <p:sldId id="317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0FFFF"/>
    <a:srgbClr val="FFFF99"/>
    <a:srgbClr val="9B320E"/>
    <a:srgbClr val="FF3300"/>
    <a:srgbClr val="FEFE02"/>
    <a:srgbClr val="0000FF"/>
    <a:srgbClr val="0033CC"/>
    <a:srgbClr val="5BD4FF"/>
    <a:srgbClr val="92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94660"/>
  </p:normalViewPr>
  <p:slideViewPr>
    <p:cSldViewPr>
      <p:cViewPr varScale="1">
        <p:scale>
          <a:sx n="65" d="100"/>
          <a:sy n="65" d="100"/>
        </p:scale>
        <p:origin x="15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830411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867661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2913633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2025543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213817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254004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807956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259605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605301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10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3D04F47-210F-43B4-8CE3-E94ADC6B49AA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B505A21-E56F-47FD-9827-4FA5616F5D60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75022D-121E-4A53-B6FB-2B7B830AB48D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18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10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Constructing Voronoi diagrams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143000"/>
          </a:xfrm>
        </p:spPr>
        <p:txBody>
          <a:bodyPr/>
          <a:lstStyle/>
          <a:p>
            <a:pPr marL="633413" indent="-633413"/>
            <a:r>
              <a:rPr lang="en-GB" dirty="0">
                <a:latin typeface="Comic Sans MS" panose="030F0702030302020204" pitchFamily="66" charset="0"/>
              </a:rPr>
              <a:t>LO: Using an algorithm to construct a Voronoi diagram.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7E2424E-049A-4C69-BD06-ABD1CE1B7A7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F1690F3-6744-459E-B6CF-689B41DCC05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3374A35C-D045-401F-94E0-8746AE63FD56}"/>
              </a:ext>
            </a:extLst>
          </p:cNvPr>
          <p:cNvSpPr/>
          <p:nvPr/>
        </p:nvSpPr>
        <p:spPr>
          <a:xfrm>
            <a:off x="6628700" y="3675824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Constructing 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460">
            <a:extLst>
              <a:ext uri="{FF2B5EF4-FFF2-40B4-BE49-F238E27FC236}">
                <a16:creationId xmlns:a16="http://schemas.microsoft.com/office/drawing/2014/main" id="{FEF7D6B6-FE18-4CAD-839A-53FD37429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469557"/>
            <a:ext cx="864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Construct a Voronoi Diagram for the sites A(-5, 2), B(3, -4) and C(-3, -2)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5D4275E-BC45-8942-131C-4C81CE77566A}"/>
              </a:ext>
            </a:extLst>
          </p:cNvPr>
          <p:cNvSpPr/>
          <p:nvPr/>
        </p:nvSpPr>
        <p:spPr>
          <a:xfrm>
            <a:off x="999822" y="282811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078A85-130C-5141-AD01-67385609C67F}"/>
              </a:ext>
            </a:extLst>
          </p:cNvPr>
          <p:cNvSpPr/>
          <p:nvPr/>
        </p:nvSpPr>
        <p:spPr>
          <a:xfrm>
            <a:off x="188913" y="1381406"/>
            <a:ext cx="80610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We have drawn the perpendicular bisectors as dashed lines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E0434F-9775-6E3B-8DEF-EDFA35CC6F33}"/>
              </a:ext>
            </a:extLst>
          </p:cNvPr>
          <p:cNvSpPr/>
          <p:nvPr/>
        </p:nvSpPr>
        <p:spPr>
          <a:xfrm>
            <a:off x="214914" y="1844092"/>
            <a:ext cx="857243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Now we make solid only the parts which form the Voronoi edges.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1921CB-D3C4-1384-68C8-D7D7E1167796}"/>
              </a:ext>
            </a:extLst>
          </p:cNvPr>
          <p:cNvSpPr/>
          <p:nvPr/>
        </p:nvSpPr>
        <p:spPr>
          <a:xfrm>
            <a:off x="214914" y="2287646"/>
            <a:ext cx="55839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And delete the non used lines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93B8188-9793-4514-0821-222B5E3EED52}"/>
              </a:ext>
            </a:extLst>
          </p:cNvPr>
          <p:cNvSpPr/>
          <p:nvPr/>
        </p:nvSpPr>
        <p:spPr>
          <a:xfrm>
            <a:off x="224392" y="2717855"/>
            <a:ext cx="83760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If you have trouble determining which part of the perpendicular bisector to include as an edge, remember that all the edges surrounding a cell are perpendicular bisectors involving the corresponding site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EF7AB-8D37-0471-20F6-36E77E2E886B}"/>
              </a:ext>
            </a:extLst>
          </p:cNvPr>
          <p:cNvSpPr/>
          <p:nvPr/>
        </p:nvSpPr>
        <p:spPr>
          <a:xfrm>
            <a:off x="203489" y="4140071"/>
            <a:ext cx="59626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For cell C the boundaries are:</a:t>
            </a:r>
            <a:endParaRPr lang="en-GB" sz="2000" dirty="0">
              <a:latin typeface="+mn-lt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F0D1E4A-B41A-4DC0-8F31-6F02141299FA}"/>
              </a:ext>
            </a:extLst>
          </p:cNvPr>
          <p:cNvSpPr txBox="1"/>
          <p:nvPr/>
        </p:nvSpPr>
        <p:spPr>
          <a:xfrm>
            <a:off x="6346321" y="4250073"/>
            <a:ext cx="4834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A</a:t>
            </a:r>
            <a:endParaRPr lang="en-GB" sz="18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AB61F95-E232-F489-B166-ED8A50C8F35A}"/>
              </a:ext>
            </a:extLst>
          </p:cNvPr>
          <p:cNvCxnSpPr>
            <a:cxnSpLocks/>
          </p:cNvCxnSpPr>
          <p:nvPr/>
        </p:nvCxnSpPr>
        <p:spPr>
          <a:xfrm flipV="1">
            <a:off x="8164014" y="3662004"/>
            <a:ext cx="334691" cy="461256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0430ACFA-10A4-5C65-5B73-586507E5CD55}"/>
              </a:ext>
            </a:extLst>
          </p:cNvPr>
          <p:cNvSpPr/>
          <p:nvPr/>
        </p:nvSpPr>
        <p:spPr>
          <a:xfrm>
            <a:off x="1394079" y="4611016"/>
            <a:ext cx="39818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Perpendicular bisector of [AC]</a:t>
            </a:r>
            <a:endParaRPr lang="en-GB" sz="2000" dirty="0"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0B42775-169A-5CD9-DD6C-97480675E17B}"/>
              </a:ext>
            </a:extLst>
          </p:cNvPr>
          <p:cNvSpPr/>
          <p:nvPr/>
        </p:nvSpPr>
        <p:spPr>
          <a:xfrm>
            <a:off x="1385269" y="5062722"/>
            <a:ext cx="39818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Perpendicular bisector of [BC]</a:t>
            </a:r>
            <a:endParaRPr lang="en-GB" sz="2000" dirty="0"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9E27E9C-2A62-D9ED-C395-12E6271EA387}"/>
              </a:ext>
            </a:extLst>
          </p:cNvPr>
          <p:cNvSpPr/>
          <p:nvPr/>
        </p:nvSpPr>
        <p:spPr>
          <a:xfrm>
            <a:off x="285819" y="5428902"/>
            <a:ext cx="59433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delete them from the vertex</a:t>
            </a:r>
            <a:endParaRPr lang="en-GB" sz="2000" dirty="0"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F288D2-6B79-2B4D-F032-2FE91665DE1F}"/>
              </a:ext>
            </a:extLst>
          </p:cNvPr>
          <p:cNvSpPr/>
          <p:nvPr/>
        </p:nvSpPr>
        <p:spPr>
          <a:xfrm>
            <a:off x="240975" y="5862701"/>
            <a:ext cx="7261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perpendicular bisector of [AB] is not part of the cell C</a:t>
            </a:r>
            <a:endParaRPr lang="en-GB" sz="2000" dirty="0">
              <a:latin typeface="+mn-lt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394006A-3D56-9F52-19B1-98C4EB99B233}"/>
              </a:ext>
            </a:extLst>
          </p:cNvPr>
          <p:cNvSpPr/>
          <p:nvPr/>
        </p:nvSpPr>
        <p:spPr>
          <a:xfrm>
            <a:off x="7574616" y="3668894"/>
            <a:ext cx="1253613" cy="2204884"/>
          </a:xfrm>
          <a:custGeom>
            <a:avLst/>
            <a:gdLst>
              <a:gd name="connsiteX0" fmla="*/ 0 w 1253613"/>
              <a:gd name="connsiteY0" fmla="*/ 2190136 h 2204884"/>
              <a:gd name="connsiteX1" fmla="*/ 1253613 w 1253613"/>
              <a:gd name="connsiteY1" fmla="*/ 2204884 h 2204884"/>
              <a:gd name="connsiteX2" fmla="*/ 1246238 w 1253613"/>
              <a:gd name="connsiteY2" fmla="*/ 0 h 2204884"/>
              <a:gd name="connsiteX3" fmla="*/ 929148 w 1253613"/>
              <a:gd name="connsiteY3" fmla="*/ 0 h 2204884"/>
              <a:gd name="connsiteX4" fmla="*/ 597309 w 1253613"/>
              <a:gd name="connsiteY4" fmla="*/ 471949 h 2204884"/>
              <a:gd name="connsiteX5" fmla="*/ 0 w 1253613"/>
              <a:gd name="connsiteY5" fmla="*/ 2190136 h 2204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53613" h="2204884">
                <a:moveTo>
                  <a:pt x="0" y="2190136"/>
                </a:moveTo>
                <a:lnTo>
                  <a:pt x="1253613" y="2204884"/>
                </a:lnTo>
                <a:cubicBezTo>
                  <a:pt x="1251155" y="1469923"/>
                  <a:pt x="1248696" y="734961"/>
                  <a:pt x="1246238" y="0"/>
                </a:cubicBezTo>
                <a:lnTo>
                  <a:pt x="929148" y="0"/>
                </a:lnTo>
                <a:lnTo>
                  <a:pt x="597309" y="471949"/>
                </a:lnTo>
                <a:lnTo>
                  <a:pt x="0" y="2190136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649CC5A-EA34-1B63-5352-CFB195CBE36A}"/>
              </a:ext>
            </a:extLst>
          </p:cNvPr>
          <p:cNvSpPr/>
          <p:nvPr/>
        </p:nvSpPr>
        <p:spPr>
          <a:xfrm>
            <a:off x="6645049" y="3686575"/>
            <a:ext cx="1836174" cy="1216742"/>
          </a:xfrm>
          <a:custGeom>
            <a:avLst/>
            <a:gdLst>
              <a:gd name="connsiteX0" fmla="*/ 0 w 1836174"/>
              <a:gd name="connsiteY0" fmla="*/ 1216742 h 1216742"/>
              <a:gd name="connsiteX1" fmla="*/ 0 w 1836174"/>
              <a:gd name="connsiteY1" fmla="*/ 14749 h 1216742"/>
              <a:gd name="connsiteX2" fmla="*/ 1836174 w 1836174"/>
              <a:gd name="connsiteY2" fmla="*/ 0 h 1216742"/>
              <a:gd name="connsiteX3" fmla="*/ 1526458 w 1836174"/>
              <a:gd name="connsiteY3" fmla="*/ 435078 h 1216742"/>
              <a:gd name="connsiteX4" fmla="*/ 0 w 1836174"/>
              <a:gd name="connsiteY4" fmla="*/ 1216742 h 1216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6174" h="1216742">
                <a:moveTo>
                  <a:pt x="0" y="1216742"/>
                </a:moveTo>
                <a:lnTo>
                  <a:pt x="0" y="14749"/>
                </a:lnTo>
                <a:lnTo>
                  <a:pt x="1836174" y="0"/>
                </a:lnTo>
                <a:lnTo>
                  <a:pt x="1526458" y="435078"/>
                </a:lnTo>
                <a:lnTo>
                  <a:pt x="0" y="1216742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F5FD9EC-DC41-EE6D-5F99-3C0D5CDA2EAA}"/>
              </a:ext>
            </a:extLst>
          </p:cNvPr>
          <p:cNvSpPr/>
          <p:nvPr/>
        </p:nvSpPr>
        <p:spPr>
          <a:xfrm>
            <a:off x="6618795" y="4161399"/>
            <a:ext cx="1516574" cy="1718187"/>
          </a:xfrm>
          <a:custGeom>
            <a:avLst/>
            <a:gdLst>
              <a:gd name="connsiteX0" fmla="*/ 0 w 1511710"/>
              <a:gd name="connsiteY0" fmla="*/ 789039 h 1718187"/>
              <a:gd name="connsiteX1" fmla="*/ 1511710 w 1511710"/>
              <a:gd name="connsiteY1" fmla="*/ 0 h 1718187"/>
              <a:gd name="connsiteX2" fmla="*/ 921774 w 1511710"/>
              <a:gd name="connsiteY2" fmla="*/ 1718187 h 1718187"/>
              <a:gd name="connsiteX3" fmla="*/ 14748 w 1511710"/>
              <a:gd name="connsiteY3" fmla="*/ 1710813 h 1718187"/>
              <a:gd name="connsiteX4" fmla="*/ 0 w 1511710"/>
              <a:gd name="connsiteY4" fmla="*/ 789039 h 1718187"/>
              <a:gd name="connsiteX0" fmla="*/ 0 w 1511710"/>
              <a:gd name="connsiteY0" fmla="*/ 769583 h 1718187"/>
              <a:gd name="connsiteX1" fmla="*/ 1511710 w 1511710"/>
              <a:gd name="connsiteY1" fmla="*/ 0 h 1718187"/>
              <a:gd name="connsiteX2" fmla="*/ 921774 w 1511710"/>
              <a:gd name="connsiteY2" fmla="*/ 1718187 h 1718187"/>
              <a:gd name="connsiteX3" fmla="*/ 14748 w 1511710"/>
              <a:gd name="connsiteY3" fmla="*/ 1710813 h 1718187"/>
              <a:gd name="connsiteX4" fmla="*/ 0 w 1511710"/>
              <a:gd name="connsiteY4" fmla="*/ 769583 h 1718187"/>
              <a:gd name="connsiteX0" fmla="*/ 0 w 1516574"/>
              <a:gd name="connsiteY0" fmla="*/ 745264 h 1718187"/>
              <a:gd name="connsiteX1" fmla="*/ 1516574 w 1516574"/>
              <a:gd name="connsiteY1" fmla="*/ 0 h 1718187"/>
              <a:gd name="connsiteX2" fmla="*/ 926638 w 1516574"/>
              <a:gd name="connsiteY2" fmla="*/ 1718187 h 1718187"/>
              <a:gd name="connsiteX3" fmla="*/ 19612 w 1516574"/>
              <a:gd name="connsiteY3" fmla="*/ 1710813 h 1718187"/>
              <a:gd name="connsiteX4" fmla="*/ 0 w 1516574"/>
              <a:gd name="connsiteY4" fmla="*/ 745264 h 171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6574" h="1718187">
                <a:moveTo>
                  <a:pt x="0" y="745264"/>
                </a:moveTo>
                <a:lnTo>
                  <a:pt x="1516574" y="0"/>
                </a:lnTo>
                <a:lnTo>
                  <a:pt x="926638" y="1718187"/>
                </a:lnTo>
                <a:lnTo>
                  <a:pt x="19612" y="1710813"/>
                </a:lnTo>
                <a:lnTo>
                  <a:pt x="0" y="74526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3A9212-4C29-4749-B583-6FAF360EE400}"/>
              </a:ext>
            </a:extLst>
          </p:cNvPr>
          <p:cNvCxnSpPr/>
          <p:nvPr/>
        </p:nvCxnSpPr>
        <p:spPr>
          <a:xfrm>
            <a:off x="6632784" y="41168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C62ECFB-75B3-4CBB-B3EC-7CEA3CC556A8}"/>
              </a:ext>
            </a:extLst>
          </p:cNvPr>
          <p:cNvCxnSpPr/>
          <p:nvPr/>
        </p:nvCxnSpPr>
        <p:spPr>
          <a:xfrm>
            <a:off x="6628700" y="38974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19FAFB9-6D49-4B8E-B600-A7D6044C8B93}"/>
              </a:ext>
            </a:extLst>
          </p:cNvPr>
          <p:cNvCxnSpPr/>
          <p:nvPr/>
        </p:nvCxnSpPr>
        <p:spPr>
          <a:xfrm>
            <a:off x="6632784" y="499468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A56F906-8CF3-46DE-89E8-726617C44E7D}"/>
              </a:ext>
            </a:extLst>
          </p:cNvPr>
          <p:cNvCxnSpPr/>
          <p:nvPr/>
        </p:nvCxnSpPr>
        <p:spPr>
          <a:xfrm>
            <a:off x="6632784" y="521414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28E6D14-B782-412F-A787-A621A0484896}"/>
              </a:ext>
            </a:extLst>
          </p:cNvPr>
          <p:cNvCxnSpPr/>
          <p:nvPr/>
        </p:nvCxnSpPr>
        <p:spPr>
          <a:xfrm>
            <a:off x="6632784" y="543359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FF0EFF5-35C5-481E-8B44-C207C8D2544F}"/>
              </a:ext>
            </a:extLst>
          </p:cNvPr>
          <p:cNvCxnSpPr/>
          <p:nvPr/>
        </p:nvCxnSpPr>
        <p:spPr>
          <a:xfrm>
            <a:off x="6632784" y="565305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F817FA3-230C-4EB2-8A00-C9F3DA8077F5}"/>
              </a:ext>
            </a:extLst>
          </p:cNvPr>
          <p:cNvCxnSpPr/>
          <p:nvPr/>
        </p:nvCxnSpPr>
        <p:spPr>
          <a:xfrm>
            <a:off x="6632784" y="43363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5867B90-63ED-4F8E-A658-003321CF9332}"/>
              </a:ext>
            </a:extLst>
          </p:cNvPr>
          <p:cNvCxnSpPr/>
          <p:nvPr/>
        </p:nvCxnSpPr>
        <p:spPr>
          <a:xfrm>
            <a:off x="6632784" y="455577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E6FDD21-D320-43A3-B063-D1522E1789EB}"/>
              </a:ext>
            </a:extLst>
          </p:cNvPr>
          <p:cNvCxnSpPr/>
          <p:nvPr/>
        </p:nvCxnSpPr>
        <p:spPr>
          <a:xfrm>
            <a:off x="838843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E5A207D-B169-40AB-9B78-23B8565FE2E1}"/>
              </a:ext>
            </a:extLst>
          </p:cNvPr>
          <p:cNvCxnSpPr/>
          <p:nvPr/>
        </p:nvCxnSpPr>
        <p:spPr>
          <a:xfrm>
            <a:off x="8607888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EBDF0B8-AF3D-460A-A6A2-BC5C8B92F9FC}"/>
              </a:ext>
            </a:extLst>
          </p:cNvPr>
          <p:cNvCxnSpPr/>
          <p:nvPr/>
        </p:nvCxnSpPr>
        <p:spPr>
          <a:xfrm>
            <a:off x="684919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27AA26-805A-48AD-AE64-C769E7F74D99}"/>
              </a:ext>
            </a:extLst>
          </p:cNvPr>
          <p:cNvCxnSpPr/>
          <p:nvPr/>
        </p:nvCxnSpPr>
        <p:spPr>
          <a:xfrm>
            <a:off x="7071696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E0E85A3-B257-474C-82F1-00A57B730050}"/>
              </a:ext>
            </a:extLst>
          </p:cNvPr>
          <p:cNvCxnSpPr/>
          <p:nvPr/>
        </p:nvCxnSpPr>
        <p:spPr>
          <a:xfrm>
            <a:off x="729115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60CD57B-4BB2-4057-BACF-FC95DCE2AD4F}"/>
              </a:ext>
            </a:extLst>
          </p:cNvPr>
          <p:cNvCxnSpPr/>
          <p:nvPr/>
        </p:nvCxnSpPr>
        <p:spPr>
          <a:xfrm>
            <a:off x="7510608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6D3FE77-8727-4906-A340-B0639DE7D5FD}"/>
              </a:ext>
            </a:extLst>
          </p:cNvPr>
          <p:cNvCxnSpPr/>
          <p:nvPr/>
        </p:nvCxnSpPr>
        <p:spPr>
          <a:xfrm>
            <a:off x="7949520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CF1884E-16E2-43BF-88F2-CDC97AD3C2C3}"/>
              </a:ext>
            </a:extLst>
          </p:cNvPr>
          <p:cNvCxnSpPr/>
          <p:nvPr/>
        </p:nvCxnSpPr>
        <p:spPr>
          <a:xfrm>
            <a:off x="8168976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46F2ADD9-67A9-41A1-8AFF-864A6330C9BD}"/>
              </a:ext>
            </a:extLst>
          </p:cNvPr>
          <p:cNvSpPr/>
          <p:nvPr/>
        </p:nvSpPr>
        <p:spPr>
          <a:xfrm>
            <a:off x="6632440" y="3672146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74C480F-B90F-8013-7300-29F62F2B91C6}"/>
              </a:ext>
            </a:extLst>
          </p:cNvPr>
          <p:cNvSpPr/>
          <p:nvPr/>
        </p:nvSpPr>
        <p:spPr>
          <a:xfrm>
            <a:off x="7478604" y="4946420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7A5E26-4C88-407F-7ADB-BF75B5745AFB}"/>
              </a:ext>
            </a:extLst>
          </p:cNvPr>
          <p:cNvSpPr txBox="1"/>
          <p:nvPr/>
        </p:nvSpPr>
        <p:spPr>
          <a:xfrm>
            <a:off x="7189436" y="4585570"/>
            <a:ext cx="56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r>
              <a:rPr lang="en-US" sz="1800" baseline="-25000" dirty="0">
                <a:latin typeface="Comic Sans MS" pitchFamily="66" charset="0"/>
              </a:rPr>
              <a:t>1</a:t>
            </a:r>
            <a:endParaRPr lang="en-GB" sz="1800" baseline="-25000" dirty="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A131F1B-6A7B-417D-8DF9-6487007043EE}"/>
              </a:ext>
            </a:extLst>
          </p:cNvPr>
          <p:cNvSpPr/>
          <p:nvPr/>
        </p:nvSpPr>
        <p:spPr>
          <a:xfrm>
            <a:off x="6600260" y="4308122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BB92F76-5E31-CB79-31FC-7200768B49D4}"/>
              </a:ext>
            </a:extLst>
          </p:cNvPr>
          <p:cNvSpPr/>
          <p:nvPr/>
        </p:nvSpPr>
        <p:spPr>
          <a:xfrm>
            <a:off x="7038134" y="5166237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1B706A-B996-1F00-F587-68803475DBBB}"/>
              </a:ext>
            </a:extLst>
          </p:cNvPr>
          <p:cNvSpPr txBox="1"/>
          <p:nvPr/>
        </p:nvSpPr>
        <p:spPr>
          <a:xfrm>
            <a:off x="7046087" y="5141748"/>
            <a:ext cx="447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C</a:t>
            </a:r>
            <a:endParaRPr lang="en-GB" sz="1800" dirty="0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F81807B-C589-5855-713E-40A204268F78}"/>
              </a:ext>
            </a:extLst>
          </p:cNvPr>
          <p:cNvCxnSpPr>
            <a:cxnSpLocks/>
          </p:cNvCxnSpPr>
          <p:nvPr/>
        </p:nvCxnSpPr>
        <p:spPr>
          <a:xfrm flipV="1">
            <a:off x="8169320" y="3666338"/>
            <a:ext cx="316094" cy="432155"/>
          </a:xfrm>
          <a:prstGeom prst="straightConnector1">
            <a:avLst/>
          </a:prstGeom>
          <a:ln w="25400">
            <a:solidFill>
              <a:srgbClr val="FF0000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66DB7D5-B6FE-6EFA-1269-107A59EE9A8B}"/>
              </a:ext>
            </a:extLst>
          </p:cNvPr>
          <p:cNvCxnSpPr>
            <a:cxnSpLocks/>
          </p:cNvCxnSpPr>
          <p:nvPr/>
        </p:nvCxnSpPr>
        <p:spPr>
          <a:xfrm flipV="1">
            <a:off x="7563136" y="4116863"/>
            <a:ext cx="609613" cy="174172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E116E4A-CF88-9FC7-AEE5-456983857073}"/>
              </a:ext>
            </a:extLst>
          </p:cNvPr>
          <p:cNvCxnSpPr>
            <a:cxnSpLocks/>
          </p:cNvCxnSpPr>
          <p:nvPr/>
        </p:nvCxnSpPr>
        <p:spPr>
          <a:xfrm flipV="1">
            <a:off x="6618795" y="4123260"/>
            <a:ext cx="1545450" cy="76794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1B17B2C-373E-4872-87A5-BAA46C460594}"/>
              </a:ext>
            </a:extLst>
          </p:cNvPr>
          <p:cNvCxnSpPr/>
          <p:nvPr/>
        </p:nvCxnSpPr>
        <p:spPr>
          <a:xfrm>
            <a:off x="6461917" y="4775231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03BD47D-CC74-4A56-8BEB-130ECE3070AB}"/>
              </a:ext>
            </a:extLst>
          </p:cNvPr>
          <p:cNvCxnSpPr/>
          <p:nvPr/>
        </p:nvCxnSpPr>
        <p:spPr>
          <a:xfrm>
            <a:off x="7729720" y="349602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84DA27D4-9D63-4396-9431-EF58A55C7ECD}"/>
              </a:ext>
            </a:extLst>
          </p:cNvPr>
          <p:cNvSpPr txBox="1"/>
          <p:nvPr/>
        </p:nvSpPr>
        <p:spPr>
          <a:xfrm>
            <a:off x="8374373" y="5586432"/>
            <a:ext cx="447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B</a:t>
            </a:r>
            <a:endParaRPr lang="en-GB" sz="1800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110ADC47-EF1F-481E-A1B5-7F5C7566F443}"/>
              </a:ext>
            </a:extLst>
          </p:cNvPr>
          <p:cNvSpPr/>
          <p:nvPr/>
        </p:nvSpPr>
        <p:spPr>
          <a:xfrm>
            <a:off x="8366420" y="5610921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30B032-C779-600E-E61D-18EBD83F0C76}"/>
              </a:ext>
            </a:extLst>
          </p:cNvPr>
          <p:cNvSpPr txBox="1"/>
          <p:nvPr/>
        </p:nvSpPr>
        <p:spPr>
          <a:xfrm>
            <a:off x="6482089" y="4710996"/>
            <a:ext cx="56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r>
              <a:rPr lang="en-US" sz="1800" baseline="-25000" dirty="0">
                <a:latin typeface="Comic Sans MS" pitchFamily="66" charset="0"/>
              </a:rPr>
              <a:t>2</a:t>
            </a:r>
            <a:endParaRPr lang="en-GB" sz="1800" baseline="-25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E69C76-2018-811A-35C5-32870B12564D}"/>
              </a:ext>
            </a:extLst>
          </p:cNvPr>
          <p:cNvSpPr/>
          <p:nvPr/>
        </p:nvSpPr>
        <p:spPr>
          <a:xfrm>
            <a:off x="2300187" y="6295008"/>
            <a:ext cx="59433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This is the Voronoi diagram</a:t>
            </a:r>
            <a:endParaRPr lang="en-GB" sz="2000" dirty="0">
              <a:latin typeface="+mn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FA11EF-7442-5649-45EE-B06F4872952B}"/>
              </a:ext>
            </a:extLst>
          </p:cNvPr>
          <p:cNvSpPr txBox="1"/>
          <p:nvPr/>
        </p:nvSpPr>
        <p:spPr>
          <a:xfrm>
            <a:off x="7729720" y="5181949"/>
            <a:ext cx="56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r>
              <a:rPr lang="en-US" sz="1800" baseline="-25000" dirty="0">
                <a:latin typeface="Comic Sans MS" pitchFamily="66" charset="0"/>
              </a:rPr>
              <a:t>3</a:t>
            </a:r>
            <a:endParaRPr lang="en-GB" sz="1800" baseline="-2500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B4C45A9-22A1-6EE5-E736-08F39EA94AC5}"/>
              </a:ext>
            </a:extLst>
          </p:cNvPr>
          <p:cNvSpPr/>
          <p:nvPr/>
        </p:nvSpPr>
        <p:spPr>
          <a:xfrm>
            <a:off x="7685735" y="5390274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BFDFE9F-08A1-A930-E528-814B5036297E}"/>
              </a:ext>
            </a:extLst>
          </p:cNvPr>
          <p:cNvSpPr/>
          <p:nvPr/>
        </p:nvSpPr>
        <p:spPr>
          <a:xfrm>
            <a:off x="6827456" y="4738307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8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7" grpId="0" animBg="1"/>
      <p:bldP spid="8" grpId="0"/>
      <p:bldP spid="23" grpId="0"/>
      <p:bldP spid="12" grpId="0"/>
      <p:bldP spid="25" grpId="0"/>
      <p:bldP spid="26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Constructing 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 Box 460">
            <a:extLst>
              <a:ext uri="{FF2B5EF4-FFF2-40B4-BE49-F238E27FC236}">
                <a16:creationId xmlns:a16="http://schemas.microsoft.com/office/drawing/2014/main" id="{ACF5D3CD-31A7-40F8-B904-69991FC8F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914400"/>
            <a:ext cx="864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Let us first consider the simplest case for a Voronoi diagram</a:t>
            </a:r>
            <a:r>
              <a:rPr lang="en-US" dirty="0"/>
              <a:t>,. </a:t>
            </a:r>
            <a:endParaRPr lang="en-GB" b="1" dirty="0">
              <a:latin typeface="+mn-lt"/>
            </a:endParaRPr>
          </a:p>
        </p:txBody>
      </p:sp>
      <p:sp>
        <p:nvSpPr>
          <p:cNvPr id="43" name="Text Box 460">
            <a:extLst>
              <a:ext uri="{FF2B5EF4-FFF2-40B4-BE49-F238E27FC236}">
                <a16:creationId xmlns:a16="http://schemas.microsoft.com/office/drawing/2014/main" id="{2015C818-2BF8-4556-B3CB-CF10891E7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943312"/>
            <a:ext cx="86493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It is a diagram for only one site, S which consists of a single point</a:t>
            </a:r>
            <a:endParaRPr lang="en-GB" sz="2200" dirty="0">
              <a:latin typeface="Comic Sans MS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6AC7AB9-1A32-4CCB-AAD3-0F6CCA2DBC98}"/>
              </a:ext>
            </a:extLst>
          </p:cNvPr>
          <p:cNvSpPr/>
          <p:nvPr/>
        </p:nvSpPr>
        <p:spPr>
          <a:xfrm>
            <a:off x="6219477" y="2569822"/>
            <a:ext cx="2633472" cy="3072384"/>
          </a:xfrm>
          <a:prstGeom prst="rect">
            <a:avLst/>
          </a:prstGeom>
          <a:solidFill>
            <a:srgbClr val="F0FFFF"/>
          </a:solidFill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 Box 460">
            <a:extLst>
              <a:ext uri="{FF2B5EF4-FFF2-40B4-BE49-F238E27FC236}">
                <a16:creationId xmlns:a16="http://schemas.microsoft.com/office/drawing/2014/main" id="{BFA0D70D-9D04-41DD-ACDA-42E7D6939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6" y="2883875"/>
            <a:ext cx="495680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In this case the Voronoi region for this point is the entire plane</a:t>
            </a:r>
            <a:endParaRPr lang="en-GB" sz="2200" dirty="0">
              <a:latin typeface="Comic Sans MS" pitchFamily="66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5C86CF7-835F-4F91-AAFF-AC41B4D468F5}"/>
              </a:ext>
            </a:extLst>
          </p:cNvPr>
          <p:cNvSpPr/>
          <p:nvPr/>
        </p:nvSpPr>
        <p:spPr>
          <a:xfrm>
            <a:off x="6221016" y="2569822"/>
            <a:ext cx="2633472" cy="3072384"/>
          </a:xfrm>
          <a:prstGeom prst="rect">
            <a:avLst/>
          </a:prstGeom>
          <a:pattFill prst="pct5">
            <a:fgClr>
              <a:srgbClr val="C00000"/>
            </a:fgClr>
            <a:bgClr>
              <a:srgbClr val="FEFE02"/>
            </a:bgClr>
          </a:pattFill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E14A22C-9425-45F8-B1A1-94AA73CFD875}"/>
              </a:ext>
            </a:extLst>
          </p:cNvPr>
          <p:cNvSpPr/>
          <p:nvPr/>
        </p:nvSpPr>
        <p:spPr>
          <a:xfrm>
            <a:off x="6625100" y="3782310"/>
            <a:ext cx="73152" cy="73152"/>
          </a:xfrm>
          <a:prstGeom prst="ellipse">
            <a:avLst/>
          </a:prstGeom>
          <a:solidFill>
            <a:srgbClr val="002060"/>
          </a:solidFill>
          <a:ln>
            <a:solidFill>
              <a:srgbClr val="F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221C882-B5DF-4B05-BAB5-55380493508C}"/>
              </a:ext>
            </a:extLst>
          </p:cNvPr>
          <p:cNvSpPr txBox="1"/>
          <p:nvPr/>
        </p:nvSpPr>
        <p:spPr>
          <a:xfrm>
            <a:off x="6364443" y="3764400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7641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1" grpId="0"/>
      <p:bldP spid="44" grpId="0" animBg="1"/>
      <p:bldP spid="110" grpId="0" animBg="1"/>
      <p:bldP spid="1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Constructing 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 Box 460">
            <a:extLst>
              <a:ext uri="{FF2B5EF4-FFF2-40B4-BE49-F238E27FC236}">
                <a16:creationId xmlns:a16="http://schemas.microsoft.com/office/drawing/2014/main" id="{ACF5D3CD-31A7-40F8-B904-69991FC8F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914400"/>
            <a:ext cx="86493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Now, consider a Voronoi diagram for a set of two points.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3" name="Text Box 460">
            <a:extLst>
              <a:ext uri="{FF2B5EF4-FFF2-40B4-BE49-F238E27FC236}">
                <a16:creationId xmlns:a16="http://schemas.microsoft.com/office/drawing/2014/main" id="{2015C818-2BF8-4556-B3CB-CF10891E7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051" y="1599023"/>
            <a:ext cx="864938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It is a diagram for two sites, S</a:t>
            </a:r>
            <a:r>
              <a:rPr lang="en-US" sz="2200" baseline="-25000" dirty="0">
                <a:latin typeface="Comic Sans MS" pitchFamily="66" charset="0"/>
              </a:rPr>
              <a:t>1</a:t>
            </a:r>
            <a:r>
              <a:rPr lang="en-US" sz="2200" dirty="0">
                <a:latin typeface="Comic Sans MS" pitchFamily="66" charset="0"/>
              </a:rPr>
              <a:t> and S</a:t>
            </a:r>
            <a:r>
              <a:rPr lang="en-US" sz="2200" baseline="-25000" dirty="0">
                <a:latin typeface="Comic Sans MS" pitchFamily="66" charset="0"/>
              </a:rPr>
              <a:t>2</a:t>
            </a:r>
            <a:endParaRPr lang="en-GB" sz="2200" baseline="-25000" dirty="0">
              <a:latin typeface="Comic Sans MS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6AC7AB9-1A32-4CCB-AAD3-0F6CCA2DBC98}"/>
              </a:ext>
            </a:extLst>
          </p:cNvPr>
          <p:cNvSpPr/>
          <p:nvPr/>
        </p:nvSpPr>
        <p:spPr>
          <a:xfrm>
            <a:off x="6219477" y="2569822"/>
            <a:ext cx="2633472" cy="3072384"/>
          </a:xfrm>
          <a:prstGeom prst="rect">
            <a:avLst/>
          </a:prstGeom>
          <a:solidFill>
            <a:srgbClr val="F0FFFF"/>
          </a:solidFill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 Box 460">
            <a:extLst>
              <a:ext uri="{FF2B5EF4-FFF2-40B4-BE49-F238E27FC236}">
                <a16:creationId xmlns:a16="http://schemas.microsoft.com/office/drawing/2014/main" id="{BFA0D70D-9D04-41DD-ACDA-42E7D6939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05" y="2207203"/>
            <a:ext cx="57723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In this case there are two Voronoi regions delimited by the perpendicular bisector of the segment S</a:t>
            </a:r>
            <a:r>
              <a:rPr lang="en-US" sz="2200" baseline="-25000" dirty="0">
                <a:latin typeface="Comic Sans MS" pitchFamily="66" charset="0"/>
              </a:rPr>
              <a:t>1</a:t>
            </a:r>
            <a:r>
              <a:rPr lang="en-US" sz="2200" dirty="0">
                <a:latin typeface="Comic Sans MS" pitchFamily="66" charset="0"/>
              </a:rPr>
              <a:t> S</a:t>
            </a:r>
            <a:r>
              <a:rPr lang="en-US" sz="2200" baseline="-25000" dirty="0">
                <a:latin typeface="Comic Sans MS" pitchFamily="66" charset="0"/>
              </a:rPr>
              <a:t>2</a:t>
            </a:r>
            <a:endParaRPr lang="en-GB" sz="2200" baseline="-25000" dirty="0">
              <a:latin typeface="Comic Sans MS" pitchFamily="66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585849A-D4F3-4932-9D25-57E31AFEAF7C}"/>
              </a:ext>
            </a:extLst>
          </p:cNvPr>
          <p:cNvSpPr txBox="1"/>
          <p:nvPr/>
        </p:nvSpPr>
        <p:spPr>
          <a:xfrm>
            <a:off x="243938" y="5276372"/>
            <a:ext cx="585206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Note that the two regions are not disjoint but overlap at the set of points equidistant from both points on the ray. </a:t>
            </a:r>
            <a:endParaRPr lang="en-GB" sz="2200" dirty="0">
              <a:latin typeface="+mn-lt"/>
            </a:endParaRPr>
          </a:p>
        </p:txBody>
      </p:sp>
      <p:sp>
        <p:nvSpPr>
          <p:cNvPr id="39" name="Text Box 460">
            <a:extLst>
              <a:ext uri="{FF2B5EF4-FFF2-40B4-BE49-F238E27FC236}">
                <a16:creationId xmlns:a16="http://schemas.microsoft.com/office/drawing/2014/main" id="{46199B60-5115-4DF4-A50D-33431685A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23" y="3449889"/>
            <a:ext cx="57723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First draw a soft line segment S</a:t>
            </a:r>
            <a:r>
              <a:rPr lang="en-US" sz="2200" baseline="-25000" dirty="0">
                <a:latin typeface="Comic Sans MS" pitchFamily="66" charset="0"/>
              </a:rPr>
              <a:t>1</a:t>
            </a:r>
            <a:r>
              <a:rPr lang="en-US" sz="2200" dirty="0">
                <a:latin typeface="Comic Sans MS" pitchFamily="66" charset="0"/>
              </a:rPr>
              <a:t> S</a:t>
            </a:r>
            <a:r>
              <a:rPr lang="en-US" sz="2200" baseline="-25000" dirty="0">
                <a:latin typeface="Comic Sans MS" pitchFamily="66" charset="0"/>
              </a:rPr>
              <a:t>2</a:t>
            </a:r>
            <a:endParaRPr lang="en-GB" sz="2200" baseline="-25000" dirty="0">
              <a:latin typeface="Comic Sans MS" pitchFamily="66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7AF60CC-00A8-47FA-B14D-08367A747E96}"/>
              </a:ext>
            </a:extLst>
          </p:cNvPr>
          <p:cNvSpPr/>
          <p:nvPr/>
        </p:nvSpPr>
        <p:spPr>
          <a:xfrm>
            <a:off x="7543800" y="4449442"/>
            <a:ext cx="45720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67CF5E-A878-4005-8584-9F9C80DCE41D}"/>
              </a:ext>
            </a:extLst>
          </p:cNvPr>
          <p:cNvSpPr/>
          <p:nvPr/>
        </p:nvSpPr>
        <p:spPr>
          <a:xfrm rot="2158380">
            <a:off x="7486126" y="4298733"/>
            <a:ext cx="152400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BE24235-8B0D-4E5B-AE8C-8E17101D1865}"/>
              </a:ext>
            </a:extLst>
          </p:cNvPr>
          <p:cNvCxnSpPr>
            <a:cxnSpLocks/>
          </p:cNvCxnSpPr>
          <p:nvPr/>
        </p:nvCxnSpPr>
        <p:spPr>
          <a:xfrm flipH="1" flipV="1">
            <a:off x="6661676" y="3818886"/>
            <a:ext cx="1835514" cy="1328285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A9B0035-17E1-4045-824A-792AB9A2B99E}"/>
              </a:ext>
            </a:extLst>
          </p:cNvPr>
          <p:cNvSpPr/>
          <p:nvPr/>
        </p:nvSpPr>
        <p:spPr>
          <a:xfrm>
            <a:off x="6236846" y="2571797"/>
            <a:ext cx="2609850" cy="3054350"/>
          </a:xfrm>
          <a:custGeom>
            <a:avLst/>
            <a:gdLst>
              <a:gd name="connsiteX0" fmla="*/ 0 w 2609850"/>
              <a:gd name="connsiteY0" fmla="*/ 3048000 h 3054350"/>
              <a:gd name="connsiteX1" fmla="*/ 482600 w 2609850"/>
              <a:gd name="connsiteY1" fmla="*/ 3054350 h 3054350"/>
              <a:gd name="connsiteX2" fmla="*/ 2609850 w 2609850"/>
              <a:gd name="connsiteY2" fmla="*/ 146050 h 3054350"/>
              <a:gd name="connsiteX3" fmla="*/ 2597150 w 2609850"/>
              <a:gd name="connsiteY3" fmla="*/ 6350 h 3054350"/>
              <a:gd name="connsiteX4" fmla="*/ 0 w 2609850"/>
              <a:gd name="connsiteY4" fmla="*/ 0 h 3054350"/>
              <a:gd name="connsiteX5" fmla="*/ 0 w 2609850"/>
              <a:gd name="connsiteY5" fmla="*/ 3048000 h 305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9850" h="3054350">
                <a:moveTo>
                  <a:pt x="0" y="3048000"/>
                </a:moveTo>
                <a:lnTo>
                  <a:pt x="482600" y="3054350"/>
                </a:lnTo>
                <a:lnTo>
                  <a:pt x="2609850" y="146050"/>
                </a:lnTo>
                <a:lnTo>
                  <a:pt x="2597150" y="6350"/>
                </a:lnTo>
                <a:lnTo>
                  <a:pt x="0" y="0"/>
                </a:lnTo>
                <a:lnTo>
                  <a:pt x="0" y="3048000"/>
                </a:lnTo>
                <a:close/>
              </a:path>
            </a:pathLst>
          </a:custGeom>
          <a:pattFill prst="pct5">
            <a:fgClr>
              <a:schemeClr val="tx1">
                <a:lumMod val="50000"/>
                <a:lumOff val="50000"/>
              </a:schemeClr>
            </a:fgClr>
            <a:bgClr>
              <a:srgbClr val="5BD4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4A836FC-373E-4C71-9238-27A1078D172C}"/>
              </a:ext>
            </a:extLst>
          </p:cNvPr>
          <p:cNvSpPr/>
          <p:nvPr/>
        </p:nvSpPr>
        <p:spPr>
          <a:xfrm>
            <a:off x="6769723" y="2778003"/>
            <a:ext cx="2076450" cy="2851150"/>
          </a:xfrm>
          <a:custGeom>
            <a:avLst/>
            <a:gdLst>
              <a:gd name="connsiteX0" fmla="*/ 0 w 2076450"/>
              <a:gd name="connsiteY0" fmla="*/ 2851150 h 2851150"/>
              <a:gd name="connsiteX1" fmla="*/ 2070100 w 2076450"/>
              <a:gd name="connsiteY1" fmla="*/ 2851150 h 2851150"/>
              <a:gd name="connsiteX2" fmla="*/ 2076450 w 2076450"/>
              <a:gd name="connsiteY2" fmla="*/ 0 h 2851150"/>
              <a:gd name="connsiteX3" fmla="*/ 0 w 2076450"/>
              <a:gd name="connsiteY3" fmla="*/ 2851150 h 285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6450" h="2851150">
                <a:moveTo>
                  <a:pt x="0" y="2851150"/>
                </a:moveTo>
                <a:lnTo>
                  <a:pt x="2070100" y="2851150"/>
                </a:lnTo>
                <a:cubicBezTo>
                  <a:pt x="2072217" y="1900767"/>
                  <a:pt x="2074333" y="950383"/>
                  <a:pt x="2076450" y="0"/>
                </a:cubicBezTo>
                <a:lnTo>
                  <a:pt x="0" y="285115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rgbClr val="FEFE0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221C882-B5DF-4B05-BAB5-55380493508C}"/>
              </a:ext>
            </a:extLst>
          </p:cNvPr>
          <p:cNvSpPr txBox="1"/>
          <p:nvPr/>
        </p:nvSpPr>
        <p:spPr>
          <a:xfrm>
            <a:off x="6327144" y="3764400"/>
            <a:ext cx="4466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S</a:t>
            </a:r>
            <a:r>
              <a:rPr lang="en-US" sz="1800" baseline="-25000" dirty="0">
                <a:latin typeface="Comic Sans MS" pitchFamily="66" charset="0"/>
              </a:rPr>
              <a:t>1</a:t>
            </a:r>
            <a:endParaRPr lang="en-GB" sz="1800" dirty="0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E14A22C-9425-45F8-B1A1-94AA73CFD875}"/>
              </a:ext>
            </a:extLst>
          </p:cNvPr>
          <p:cNvSpPr/>
          <p:nvPr/>
        </p:nvSpPr>
        <p:spPr>
          <a:xfrm>
            <a:off x="6625100" y="3782310"/>
            <a:ext cx="80500" cy="73152"/>
          </a:xfrm>
          <a:prstGeom prst="ellipse">
            <a:avLst/>
          </a:prstGeom>
          <a:solidFill>
            <a:srgbClr val="002060"/>
          </a:solidFill>
          <a:ln>
            <a:solidFill>
              <a:srgbClr val="F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5DB6DDA9-1452-42BC-8F8F-61F9ACE10AE7}"/>
              </a:ext>
            </a:extLst>
          </p:cNvPr>
          <p:cNvSpPr txBox="1"/>
          <p:nvPr/>
        </p:nvSpPr>
        <p:spPr>
          <a:xfrm>
            <a:off x="8077200" y="5092685"/>
            <a:ext cx="5320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S</a:t>
            </a:r>
            <a:r>
              <a:rPr lang="en-US" sz="1800" baseline="-25000" dirty="0">
                <a:latin typeface="Comic Sans MS" pitchFamily="66" charset="0"/>
              </a:rPr>
              <a:t>2</a:t>
            </a:r>
            <a:endParaRPr lang="en-GB" sz="1800" dirty="0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544BD4BA-F18D-4B41-B525-F57873F09DDD}"/>
              </a:ext>
            </a:extLst>
          </p:cNvPr>
          <p:cNvSpPr/>
          <p:nvPr/>
        </p:nvSpPr>
        <p:spPr>
          <a:xfrm>
            <a:off x="8460614" y="5120640"/>
            <a:ext cx="73152" cy="73152"/>
          </a:xfrm>
          <a:prstGeom prst="ellipse">
            <a:avLst/>
          </a:prstGeom>
          <a:solidFill>
            <a:srgbClr val="002060"/>
          </a:solidFill>
          <a:ln>
            <a:solidFill>
              <a:srgbClr val="F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8B2C8904-0D49-42A9-AE33-33AB69B874D0}"/>
              </a:ext>
            </a:extLst>
          </p:cNvPr>
          <p:cNvCxnSpPr>
            <a:cxnSpLocks/>
          </p:cNvCxnSpPr>
          <p:nvPr/>
        </p:nvCxnSpPr>
        <p:spPr>
          <a:xfrm flipH="1">
            <a:off x="6724650" y="2714833"/>
            <a:ext cx="2135626" cy="292737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C3276CAC-4EE2-4139-B38B-D1C12EE4366B}"/>
              </a:ext>
            </a:extLst>
          </p:cNvPr>
          <p:cNvSpPr/>
          <p:nvPr/>
        </p:nvSpPr>
        <p:spPr>
          <a:xfrm>
            <a:off x="6221016" y="2569822"/>
            <a:ext cx="2633472" cy="3072384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460">
            <a:extLst>
              <a:ext uri="{FF2B5EF4-FFF2-40B4-BE49-F238E27FC236}">
                <a16:creationId xmlns:a16="http://schemas.microsoft.com/office/drawing/2014/main" id="{EE14834A-37FF-408F-9E21-409FE208A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39" y="4016343"/>
            <a:ext cx="589630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Find the midpoint of the line segment S</a:t>
            </a:r>
            <a:r>
              <a:rPr lang="en-US" sz="2200" baseline="-25000" dirty="0">
                <a:latin typeface="Comic Sans MS" pitchFamily="66" charset="0"/>
              </a:rPr>
              <a:t>1</a:t>
            </a:r>
            <a:r>
              <a:rPr lang="en-US" sz="2200" dirty="0">
                <a:latin typeface="Comic Sans MS" pitchFamily="66" charset="0"/>
              </a:rPr>
              <a:t> S</a:t>
            </a:r>
            <a:r>
              <a:rPr lang="en-US" sz="2200" baseline="-25000" dirty="0">
                <a:latin typeface="Comic Sans MS" pitchFamily="66" charset="0"/>
              </a:rPr>
              <a:t>2</a:t>
            </a:r>
            <a:endParaRPr lang="en-GB" sz="2200" baseline="-25000" dirty="0">
              <a:latin typeface="Comic Sans MS" pitchFamily="66" charset="0"/>
            </a:endParaRPr>
          </a:p>
        </p:txBody>
      </p:sp>
      <p:sp>
        <p:nvSpPr>
          <p:cNvPr id="48" name="Text Box 460">
            <a:extLst>
              <a:ext uri="{FF2B5EF4-FFF2-40B4-BE49-F238E27FC236}">
                <a16:creationId xmlns:a16="http://schemas.microsoft.com/office/drawing/2014/main" id="{BD4C84E5-A1BF-424D-B4E7-C47102298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4531314"/>
            <a:ext cx="589630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Draw the perpendicular bisector  of the line segment S</a:t>
            </a:r>
            <a:r>
              <a:rPr lang="en-US" sz="2200" baseline="-25000" dirty="0">
                <a:latin typeface="Comic Sans MS" pitchFamily="66" charset="0"/>
              </a:rPr>
              <a:t>1</a:t>
            </a:r>
            <a:r>
              <a:rPr lang="en-US" sz="2200" dirty="0">
                <a:latin typeface="Comic Sans MS" pitchFamily="66" charset="0"/>
              </a:rPr>
              <a:t> S</a:t>
            </a:r>
            <a:r>
              <a:rPr lang="en-US" sz="2200" baseline="-25000" dirty="0">
                <a:latin typeface="Comic Sans MS" pitchFamily="66" charset="0"/>
              </a:rPr>
              <a:t>2</a:t>
            </a:r>
            <a:endParaRPr lang="en-GB" sz="2200" baseline="-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86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1" grpId="0"/>
      <p:bldP spid="35" grpId="0"/>
      <p:bldP spid="39" grpId="0"/>
      <p:bldP spid="44" grpId="0" animBg="1"/>
      <p:bldP spid="5" grpId="0" animBg="1"/>
      <p:bldP spid="8" grpId="0" animBg="1"/>
      <p:bldP spid="9" grpId="0" animBg="1"/>
      <p:bldP spid="111" grpId="0"/>
      <p:bldP spid="110" grpId="0" animBg="1"/>
      <p:bldP spid="115" grpId="0"/>
      <p:bldP spid="114" grpId="0" animBg="1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F6AC7AB9-1A32-4CCB-AAD3-0F6CCA2DBC98}"/>
              </a:ext>
            </a:extLst>
          </p:cNvPr>
          <p:cNvSpPr/>
          <p:nvPr/>
        </p:nvSpPr>
        <p:spPr>
          <a:xfrm>
            <a:off x="6219477" y="2569822"/>
            <a:ext cx="2633472" cy="3072384"/>
          </a:xfrm>
          <a:prstGeom prst="rect">
            <a:avLst/>
          </a:prstGeom>
          <a:solidFill>
            <a:srgbClr val="F0FFFF"/>
          </a:solidFill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8C271C7-DEB6-47BC-A7E5-6D9B39E38BC9}"/>
              </a:ext>
            </a:extLst>
          </p:cNvPr>
          <p:cNvSpPr/>
          <p:nvPr/>
        </p:nvSpPr>
        <p:spPr>
          <a:xfrm rot="2064814">
            <a:off x="7516979" y="4517837"/>
            <a:ext cx="152400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EB9BCFC-4E7C-4FBC-80AF-0AC8C40671D2}"/>
              </a:ext>
            </a:extLst>
          </p:cNvPr>
          <p:cNvCxnSpPr>
            <a:cxnSpLocks/>
          </p:cNvCxnSpPr>
          <p:nvPr/>
        </p:nvCxnSpPr>
        <p:spPr>
          <a:xfrm flipH="1" flipV="1">
            <a:off x="6650085" y="3810490"/>
            <a:ext cx="1847106" cy="1346211"/>
          </a:xfrm>
          <a:prstGeom prst="line">
            <a:avLst/>
          </a:prstGeom>
          <a:ln w="190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36FBF71D-BEE7-46F2-BE80-457F83D8EC8C}"/>
              </a:ext>
            </a:extLst>
          </p:cNvPr>
          <p:cNvSpPr/>
          <p:nvPr/>
        </p:nvSpPr>
        <p:spPr>
          <a:xfrm>
            <a:off x="7543800" y="4453128"/>
            <a:ext cx="45720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A00CE12-A309-4968-B29F-73E24B70E066}"/>
              </a:ext>
            </a:extLst>
          </p:cNvPr>
          <p:cNvSpPr/>
          <p:nvPr/>
        </p:nvSpPr>
        <p:spPr>
          <a:xfrm rot="5000541">
            <a:off x="8232391" y="4080437"/>
            <a:ext cx="152400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08A0B1D-E4EE-47F6-A5F7-73863C646DFD}"/>
              </a:ext>
            </a:extLst>
          </p:cNvPr>
          <p:cNvCxnSpPr>
            <a:cxnSpLocks/>
          </p:cNvCxnSpPr>
          <p:nvPr/>
        </p:nvCxnSpPr>
        <p:spPr>
          <a:xfrm>
            <a:off x="8290506" y="3364992"/>
            <a:ext cx="206684" cy="1777131"/>
          </a:xfrm>
          <a:prstGeom prst="line">
            <a:avLst/>
          </a:prstGeom>
          <a:ln w="190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9E7DEB8E-1FE1-4D9E-9AF0-BB9C22F2DAA2}"/>
              </a:ext>
            </a:extLst>
          </p:cNvPr>
          <p:cNvSpPr/>
          <p:nvPr/>
        </p:nvSpPr>
        <p:spPr>
          <a:xfrm>
            <a:off x="8370316" y="4206240"/>
            <a:ext cx="45720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ADA8F1A-2AD8-44E5-99AF-82045B33A92F}"/>
              </a:ext>
            </a:extLst>
          </p:cNvPr>
          <p:cNvSpPr/>
          <p:nvPr/>
        </p:nvSpPr>
        <p:spPr>
          <a:xfrm rot="4394199">
            <a:off x="7483074" y="3547010"/>
            <a:ext cx="152400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8B2C8904-0D49-42A9-AE33-33AB69B874D0}"/>
              </a:ext>
            </a:extLst>
          </p:cNvPr>
          <p:cNvCxnSpPr>
            <a:cxnSpLocks/>
          </p:cNvCxnSpPr>
          <p:nvPr/>
        </p:nvCxnSpPr>
        <p:spPr>
          <a:xfrm flipH="1">
            <a:off x="6650085" y="3326113"/>
            <a:ext cx="1640421" cy="484377"/>
          </a:xfrm>
          <a:prstGeom prst="line">
            <a:avLst/>
          </a:prstGeom>
          <a:ln w="190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3CD5E039-B8B3-42A7-809D-3005AE1302FE}"/>
              </a:ext>
            </a:extLst>
          </p:cNvPr>
          <p:cNvSpPr/>
          <p:nvPr/>
        </p:nvSpPr>
        <p:spPr>
          <a:xfrm>
            <a:off x="7443216" y="3542847"/>
            <a:ext cx="45720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Constructing 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460">
            <a:extLst>
              <a:ext uri="{FF2B5EF4-FFF2-40B4-BE49-F238E27FC236}">
                <a16:creationId xmlns:a16="http://schemas.microsoft.com/office/drawing/2014/main" id="{FEF7D6B6-FE18-4CAD-839A-53FD37429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469557"/>
            <a:ext cx="86493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Now, consider a Voronoi diagram for a set of three points.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5" name="Text Box 460">
            <a:extLst>
              <a:ext uri="{FF2B5EF4-FFF2-40B4-BE49-F238E27FC236}">
                <a16:creationId xmlns:a16="http://schemas.microsoft.com/office/drawing/2014/main" id="{10AC8CE8-6862-4E33-B4D4-DFB760D00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051" y="932791"/>
            <a:ext cx="864938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It is a diagram for three sites, S</a:t>
            </a:r>
            <a:r>
              <a:rPr lang="en-US" sz="2200" baseline="-25000" dirty="0">
                <a:latin typeface="Comic Sans MS" pitchFamily="66" charset="0"/>
              </a:rPr>
              <a:t>1</a:t>
            </a:r>
            <a:r>
              <a:rPr lang="en-US" sz="2200" dirty="0">
                <a:latin typeface="Comic Sans MS" pitchFamily="66" charset="0"/>
              </a:rPr>
              <a:t>, S</a:t>
            </a:r>
            <a:r>
              <a:rPr lang="en-US" sz="2200" baseline="-25000" dirty="0">
                <a:latin typeface="Comic Sans MS" pitchFamily="66" charset="0"/>
              </a:rPr>
              <a:t>2</a:t>
            </a:r>
            <a:r>
              <a:rPr lang="en-US" sz="2200" dirty="0">
                <a:latin typeface="Comic Sans MS" pitchFamily="66" charset="0"/>
              </a:rPr>
              <a:t> and S</a:t>
            </a:r>
            <a:r>
              <a:rPr lang="en-US" sz="2200" baseline="-25000" dirty="0">
                <a:latin typeface="Comic Sans MS" pitchFamily="66" charset="0"/>
              </a:rPr>
              <a:t>3</a:t>
            </a:r>
            <a:endParaRPr lang="en-GB" sz="2200" baseline="-25000" dirty="0">
              <a:latin typeface="Comic Sans MS" pitchFamily="66" charset="0"/>
            </a:endParaRPr>
          </a:p>
        </p:txBody>
      </p:sp>
      <p:sp>
        <p:nvSpPr>
          <p:cNvPr id="38" name="Text Box 460">
            <a:extLst>
              <a:ext uri="{FF2B5EF4-FFF2-40B4-BE49-F238E27FC236}">
                <a16:creationId xmlns:a16="http://schemas.microsoft.com/office/drawing/2014/main" id="{99813CDE-0C4B-4FFC-9574-FE6E54A7C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04" y="1389991"/>
            <a:ext cx="881729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In this case there are three Voronoi regions delimited by the perpendicular bisectors of the segment [S</a:t>
            </a:r>
            <a:r>
              <a:rPr lang="en-US" sz="2200" baseline="-25000" dirty="0">
                <a:latin typeface="Comic Sans MS" pitchFamily="66" charset="0"/>
              </a:rPr>
              <a:t>1</a:t>
            </a:r>
            <a:r>
              <a:rPr lang="en-US" sz="2200" dirty="0">
                <a:latin typeface="Comic Sans MS" pitchFamily="66" charset="0"/>
              </a:rPr>
              <a:t>S</a:t>
            </a:r>
            <a:r>
              <a:rPr lang="en-US" sz="2200" baseline="-25000" dirty="0">
                <a:latin typeface="Comic Sans MS" pitchFamily="66" charset="0"/>
              </a:rPr>
              <a:t>2</a:t>
            </a:r>
            <a:r>
              <a:rPr lang="en-US" sz="2200" dirty="0">
                <a:latin typeface="Comic Sans MS" pitchFamily="66" charset="0"/>
              </a:rPr>
              <a:t>], [S</a:t>
            </a:r>
            <a:r>
              <a:rPr lang="en-US" sz="2200" baseline="-25000" dirty="0">
                <a:latin typeface="Comic Sans MS" pitchFamily="66" charset="0"/>
              </a:rPr>
              <a:t>2</a:t>
            </a:r>
            <a:r>
              <a:rPr lang="en-US" sz="2200" dirty="0">
                <a:latin typeface="Comic Sans MS" pitchFamily="66" charset="0"/>
              </a:rPr>
              <a:t>S</a:t>
            </a:r>
            <a:r>
              <a:rPr lang="en-US" sz="2200" baseline="-25000" dirty="0">
                <a:latin typeface="Comic Sans MS" pitchFamily="66" charset="0"/>
              </a:rPr>
              <a:t>3</a:t>
            </a:r>
            <a:r>
              <a:rPr lang="en-US" sz="2200" dirty="0">
                <a:latin typeface="Comic Sans MS" pitchFamily="66" charset="0"/>
              </a:rPr>
              <a:t>] and [S</a:t>
            </a:r>
            <a:r>
              <a:rPr lang="en-US" sz="2200" baseline="-25000" dirty="0">
                <a:latin typeface="Comic Sans MS" pitchFamily="66" charset="0"/>
              </a:rPr>
              <a:t>1</a:t>
            </a:r>
            <a:r>
              <a:rPr lang="en-US" sz="2200" dirty="0">
                <a:latin typeface="Comic Sans MS" pitchFamily="66" charset="0"/>
              </a:rPr>
              <a:t>S</a:t>
            </a:r>
            <a:r>
              <a:rPr lang="en-US" sz="2200" baseline="-25000" dirty="0">
                <a:latin typeface="Comic Sans MS" pitchFamily="66" charset="0"/>
              </a:rPr>
              <a:t>3</a:t>
            </a:r>
            <a:r>
              <a:rPr lang="en-US" sz="2200" dirty="0">
                <a:latin typeface="Comic Sans MS" pitchFamily="66" charset="0"/>
              </a:rPr>
              <a:t>] </a:t>
            </a:r>
            <a:endParaRPr lang="en-GB" sz="2200" baseline="-25000" dirty="0">
              <a:latin typeface="Comic Sans MS" pitchFamily="66" charset="0"/>
            </a:endParaRPr>
          </a:p>
        </p:txBody>
      </p:sp>
      <p:sp>
        <p:nvSpPr>
          <p:cNvPr id="45" name="Text Box 460">
            <a:extLst>
              <a:ext uri="{FF2B5EF4-FFF2-40B4-BE49-F238E27FC236}">
                <a16:creationId xmlns:a16="http://schemas.microsoft.com/office/drawing/2014/main" id="{0CE2E3A3-9CEC-4F64-BD22-58D3C14E7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2174376"/>
            <a:ext cx="589630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Draw the perpendicular bisector  of the line segment S</a:t>
            </a:r>
            <a:r>
              <a:rPr lang="en-US" sz="2200" baseline="-25000" dirty="0">
                <a:latin typeface="Comic Sans MS" pitchFamily="66" charset="0"/>
              </a:rPr>
              <a:t>1</a:t>
            </a:r>
            <a:r>
              <a:rPr lang="en-US" sz="2200" dirty="0">
                <a:latin typeface="Comic Sans MS" pitchFamily="66" charset="0"/>
              </a:rPr>
              <a:t> S</a:t>
            </a:r>
            <a:r>
              <a:rPr lang="en-US" sz="2200" baseline="-25000" dirty="0">
                <a:latin typeface="Comic Sans MS" pitchFamily="66" charset="0"/>
              </a:rPr>
              <a:t>2</a:t>
            </a:r>
            <a:endParaRPr lang="en-GB" sz="2200" baseline="-25000" dirty="0">
              <a:latin typeface="Comic Sans MS" pitchFamily="66" charset="0"/>
            </a:endParaRP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7ED807E4-1B0A-459C-9CCB-FDAD15FB701B}"/>
              </a:ext>
            </a:extLst>
          </p:cNvPr>
          <p:cNvSpPr/>
          <p:nvPr/>
        </p:nvSpPr>
        <p:spPr>
          <a:xfrm>
            <a:off x="6232691" y="2589374"/>
            <a:ext cx="1445709" cy="3054673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525898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  <a:gd name="connsiteX0" fmla="*/ 304 w 1437467"/>
              <a:gd name="connsiteY0" fmla="*/ 0 h 2132208"/>
              <a:gd name="connsiteX1" fmla="*/ 1437467 w 1437467"/>
              <a:gd name="connsiteY1" fmla="*/ 1192389 h 2132208"/>
              <a:gd name="connsiteX2" fmla="*/ 525898 w 1437467"/>
              <a:gd name="connsiteY2" fmla="*/ 2132081 h 2132208"/>
              <a:gd name="connsiteX3" fmla="*/ 480 w 1437467"/>
              <a:gd name="connsiteY3" fmla="*/ 2132208 h 2132208"/>
              <a:gd name="connsiteX4" fmla="*/ 304 w 1437467"/>
              <a:gd name="connsiteY4" fmla="*/ 0 h 2132208"/>
              <a:gd name="connsiteX0" fmla="*/ 304 w 1437467"/>
              <a:gd name="connsiteY0" fmla="*/ 0 h 2132208"/>
              <a:gd name="connsiteX1" fmla="*/ 1437467 w 1437467"/>
              <a:gd name="connsiteY1" fmla="*/ 1192389 h 2132208"/>
              <a:gd name="connsiteX2" fmla="*/ 508806 w 1437467"/>
              <a:gd name="connsiteY2" fmla="*/ 2126129 h 2132208"/>
              <a:gd name="connsiteX3" fmla="*/ 480 w 1437467"/>
              <a:gd name="connsiteY3" fmla="*/ 2132208 h 2132208"/>
              <a:gd name="connsiteX4" fmla="*/ 304 w 1437467"/>
              <a:gd name="connsiteY4" fmla="*/ 0 h 2132208"/>
              <a:gd name="connsiteX0" fmla="*/ 304 w 1437467"/>
              <a:gd name="connsiteY0" fmla="*/ 22535 h 2154743"/>
              <a:gd name="connsiteX1" fmla="*/ 911897 w 1437467"/>
              <a:gd name="connsiteY1" fmla="*/ 39124 h 2154743"/>
              <a:gd name="connsiteX2" fmla="*/ 1437467 w 1437467"/>
              <a:gd name="connsiteY2" fmla="*/ 1214924 h 2154743"/>
              <a:gd name="connsiteX3" fmla="*/ 508806 w 1437467"/>
              <a:gd name="connsiteY3" fmla="*/ 2148664 h 2154743"/>
              <a:gd name="connsiteX4" fmla="*/ 480 w 1437467"/>
              <a:gd name="connsiteY4" fmla="*/ 2154743 h 2154743"/>
              <a:gd name="connsiteX5" fmla="*/ 304 w 1437467"/>
              <a:gd name="connsiteY5" fmla="*/ 22535 h 2154743"/>
              <a:gd name="connsiteX0" fmla="*/ 304 w 1437467"/>
              <a:gd name="connsiteY0" fmla="*/ 0 h 2132208"/>
              <a:gd name="connsiteX1" fmla="*/ 911897 w 1437467"/>
              <a:gd name="connsiteY1" fmla="*/ 16589 h 2132208"/>
              <a:gd name="connsiteX2" fmla="*/ 1437467 w 1437467"/>
              <a:gd name="connsiteY2" fmla="*/ 1192389 h 2132208"/>
              <a:gd name="connsiteX3" fmla="*/ 508806 w 1437467"/>
              <a:gd name="connsiteY3" fmla="*/ 2126129 h 2132208"/>
              <a:gd name="connsiteX4" fmla="*/ 480 w 1437467"/>
              <a:gd name="connsiteY4" fmla="*/ 2132208 h 2132208"/>
              <a:gd name="connsiteX5" fmla="*/ 304 w 1437467"/>
              <a:gd name="connsiteY5" fmla="*/ 0 h 2132208"/>
              <a:gd name="connsiteX0" fmla="*/ 304 w 1437467"/>
              <a:gd name="connsiteY0" fmla="*/ 189 h 2132397"/>
              <a:gd name="connsiteX1" fmla="*/ 911897 w 1437467"/>
              <a:gd name="connsiteY1" fmla="*/ 16778 h 2132397"/>
              <a:gd name="connsiteX2" fmla="*/ 1437467 w 1437467"/>
              <a:gd name="connsiteY2" fmla="*/ 1192578 h 2132397"/>
              <a:gd name="connsiteX3" fmla="*/ 508806 w 1437467"/>
              <a:gd name="connsiteY3" fmla="*/ 2126318 h 2132397"/>
              <a:gd name="connsiteX4" fmla="*/ 480 w 1437467"/>
              <a:gd name="connsiteY4" fmla="*/ 2132397 h 2132397"/>
              <a:gd name="connsiteX5" fmla="*/ 304 w 1437467"/>
              <a:gd name="connsiteY5" fmla="*/ 189 h 2132397"/>
              <a:gd name="connsiteX0" fmla="*/ 0 w 1445709"/>
              <a:gd name="connsiteY0" fmla="*/ 1266 h 2115619"/>
              <a:gd name="connsiteX1" fmla="*/ 920139 w 1445709"/>
              <a:gd name="connsiteY1" fmla="*/ 0 h 2115619"/>
              <a:gd name="connsiteX2" fmla="*/ 1445709 w 1445709"/>
              <a:gd name="connsiteY2" fmla="*/ 1175800 h 2115619"/>
              <a:gd name="connsiteX3" fmla="*/ 517048 w 1445709"/>
              <a:gd name="connsiteY3" fmla="*/ 2109540 h 2115619"/>
              <a:gd name="connsiteX4" fmla="*/ 8722 w 1445709"/>
              <a:gd name="connsiteY4" fmla="*/ 2115619 h 2115619"/>
              <a:gd name="connsiteX5" fmla="*/ 0 w 1445709"/>
              <a:gd name="connsiteY5" fmla="*/ 1266 h 2115619"/>
              <a:gd name="connsiteX0" fmla="*/ 0 w 1445709"/>
              <a:gd name="connsiteY0" fmla="*/ 13170 h 2127523"/>
              <a:gd name="connsiteX1" fmla="*/ 928685 w 1445709"/>
              <a:gd name="connsiteY1" fmla="*/ 0 h 2127523"/>
              <a:gd name="connsiteX2" fmla="*/ 1445709 w 1445709"/>
              <a:gd name="connsiteY2" fmla="*/ 1187704 h 2127523"/>
              <a:gd name="connsiteX3" fmla="*/ 517048 w 1445709"/>
              <a:gd name="connsiteY3" fmla="*/ 2121444 h 2127523"/>
              <a:gd name="connsiteX4" fmla="*/ 8722 w 1445709"/>
              <a:gd name="connsiteY4" fmla="*/ 2127523 h 2127523"/>
              <a:gd name="connsiteX5" fmla="*/ 0 w 1445709"/>
              <a:gd name="connsiteY5" fmla="*/ 13170 h 2127523"/>
              <a:gd name="connsiteX0" fmla="*/ 0 w 1445709"/>
              <a:gd name="connsiteY0" fmla="*/ 7218 h 2127523"/>
              <a:gd name="connsiteX1" fmla="*/ 928685 w 1445709"/>
              <a:gd name="connsiteY1" fmla="*/ 0 h 2127523"/>
              <a:gd name="connsiteX2" fmla="*/ 1445709 w 1445709"/>
              <a:gd name="connsiteY2" fmla="*/ 1187704 h 2127523"/>
              <a:gd name="connsiteX3" fmla="*/ 517048 w 1445709"/>
              <a:gd name="connsiteY3" fmla="*/ 2121444 h 2127523"/>
              <a:gd name="connsiteX4" fmla="*/ 8722 w 1445709"/>
              <a:gd name="connsiteY4" fmla="*/ 2127523 h 2127523"/>
              <a:gd name="connsiteX5" fmla="*/ 0 w 1445709"/>
              <a:gd name="connsiteY5" fmla="*/ 7218 h 2127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45709" h="2127523">
                <a:moveTo>
                  <a:pt x="0" y="7218"/>
                </a:moveTo>
                <a:lnTo>
                  <a:pt x="928685" y="0"/>
                </a:lnTo>
                <a:lnTo>
                  <a:pt x="1445709" y="1187704"/>
                </a:lnTo>
                <a:lnTo>
                  <a:pt x="517048" y="2121444"/>
                </a:lnTo>
                <a:lnTo>
                  <a:pt x="8722" y="2127523"/>
                </a:lnTo>
                <a:cubicBezTo>
                  <a:pt x="7134" y="1703661"/>
                  <a:pt x="1588" y="431080"/>
                  <a:pt x="0" y="7218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2A4A092B-DE8E-452B-A311-34B1F343BCC0}"/>
              </a:ext>
            </a:extLst>
          </p:cNvPr>
          <p:cNvSpPr/>
          <p:nvPr/>
        </p:nvSpPr>
        <p:spPr>
          <a:xfrm flipV="1">
            <a:off x="6765070" y="4174445"/>
            <a:ext cx="2081836" cy="1462370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  <a:gd name="connsiteX0" fmla="*/ 2056759 w 2064502"/>
              <a:gd name="connsiteY0" fmla="*/ 5112 h 1196715"/>
              <a:gd name="connsiteX1" fmla="*/ 2063928 w 2064502"/>
              <a:gd name="connsiteY1" fmla="*/ 1196715 h 1196715"/>
              <a:gd name="connsiteX2" fmla="*/ 921611 w 2064502"/>
              <a:gd name="connsiteY2" fmla="*/ 1051786 h 1196715"/>
              <a:gd name="connsiteX3" fmla="*/ 0 w 2064502"/>
              <a:gd name="connsiteY3" fmla="*/ 0 h 1196715"/>
              <a:gd name="connsiteX4" fmla="*/ 2056759 w 2064502"/>
              <a:gd name="connsiteY4" fmla="*/ 5112 h 1196715"/>
              <a:gd name="connsiteX0" fmla="*/ 2056759 w 2064502"/>
              <a:gd name="connsiteY0" fmla="*/ 5112 h 1196715"/>
              <a:gd name="connsiteX1" fmla="*/ 2063928 w 2064502"/>
              <a:gd name="connsiteY1" fmla="*/ 1196715 h 1196715"/>
              <a:gd name="connsiteX2" fmla="*/ 916587 w 2064502"/>
              <a:gd name="connsiteY2" fmla="*/ 1072344 h 1196715"/>
              <a:gd name="connsiteX3" fmla="*/ 0 w 2064502"/>
              <a:gd name="connsiteY3" fmla="*/ 0 h 1196715"/>
              <a:gd name="connsiteX4" fmla="*/ 2056759 w 2064502"/>
              <a:gd name="connsiteY4" fmla="*/ 5112 h 1196715"/>
              <a:gd name="connsiteX0" fmla="*/ 2056759 w 2064502"/>
              <a:gd name="connsiteY0" fmla="*/ 5112 h 1196715"/>
              <a:gd name="connsiteX1" fmla="*/ 2063928 w 2064502"/>
              <a:gd name="connsiteY1" fmla="*/ 1196715 h 1196715"/>
              <a:gd name="connsiteX2" fmla="*/ 920920 w 2064502"/>
              <a:gd name="connsiteY2" fmla="*/ 1082983 h 1196715"/>
              <a:gd name="connsiteX3" fmla="*/ 0 w 2064502"/>
              <a:gd name="connsiteY3" fmla="*/ 0 h 1196715"/>
              <a:gd name="connsiteX4" fmla="*/ 2056759 w 2064502"/>
              <a:gd name="connsiteY4" fmla="*/ 5112 h 1196715"/>
              <a:gd name="connsiteX0" fmla="*/ 2056759 w 2064502"/>
              <a:gd name="connsiteY0" fmla="*/ 5112 h 1196715"/>
              <a:gd name="connsiteX1" fmla="*/ 2063928 w 2064502"/>
              <a:gd name="connsiteY1" fmla="*/ 1196715 h 1196715"/>
              <a:gd name="connsiteX2" fmla="*/ 920920 w 2064502"/>
              <a:gd name="connsiteY2" fmla="*/ 1082983 h 1196715"/>
              <a:gd name="connsiteX3" fmla="*/ 0 w 2064502"/>
              <a:gd name="connsiteY3" fmla="*/ 0 h 1196715"/>
              <a:gd name="connsiteX4" fmla="*/ 2056759 w 2064502"/>
              <a:gd name="connsiteY4" fmla="*/ 5112 h 1196715"/>
              <a:gd name="connsiteX0" fmla="*/ 2074093 w 2081836"/>
              <a:gd name="connsiteY0" fmla="*/ 5112 h 1196715"/>
              <a:gd name="connsiteX1" fmla="*/ 2081262 w 2081836"/>
              <a:gd name="connsiteY1" fmla="*/ 1196715 h 1196715"/>
              <a:gd name="connsiteX2" fmla="*/ 938254 w 2081836"/>
              <a:gd name="connsiteY2" fmla="*/ 1082983 h 1196715"/>
              <a:gd name="connsiteX3" fmla="*/ 0 w 2081836"/>
              <a:gd name="connsiteY3" fmla="*/ 0 h 1196715"/>
              <a:gd name="connsiteX4" fmla="*/ 2074093 w 2081836"/>
              <a:gd name="connsiteY4" fmla="*/ 5112 h 1196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1836" h="1196715">
                <a:moveTo>
                  <a:pt x="2074093" y="5112"/>
                </a:moveTo>
                <a:cubicBezTo>
                  <a:pt x="2070535" y="400826"/>
                  <a:pt x="2084820" y="801001"/>
                  <a:pt x="2081262" y="1196715"/>
                </a:cubicBezTo>
                <a:lnTo>
                  <a:pt x="938254" y="1082983"/>
                </a:lnTo>
                <a:cubicBezTo>
                  <a:pt x="703420" y="838153"/>
                  <a:pt x="252803" y="287606"/>
                  <a:pt x="0" y="0"/>
                </a:cubicBezTo>
                <a:lnTo>
                  <a:pt x="2074093" y="5112"/>
                </a:lnTo>
                <a:close/>
              </a:path>
            </a:pathLst>
          </a:custGeom>
          <a:pattFill prst="pct10">
            <a:fgClr>
              <a:srgbClr val="C00000"/>
            </a:fgClr>
            <a:bgClr>
              <a:srgbClr val="FEFE0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C5677500-C1D1-4AF9-90CA-070E5B804876}"/>
              </a:ext>
            </a:extLst>
          </p:cNvPr>
          <p:cNvSpPr/>
          <p:nvPr/>
        </p:nvSpPr>
        <p:spPr>
          <a:xfrm rot="16200000">
            <a:off x="7159226" y="2603236"/>
            <a:ext cx="1710077" cy="1668902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  <a:gd name="connsiteX0" fmla="*/ 0 w 1473818"/>
              <a:gd name="connsiteY0" fmla="*/ 1669858 h 1669892"/>
              <a:gd name="connsiteX1" fmla="*/ 1459624 w 1473818"/>
              <a:gd name="connsiteY1" fmla="*/ 1667430 h 1669892"/>
              <a:gd name="connsiteX2" fmla="*/ 1473818 w 1473818"/>
              <a:gd name="connsiteY2" fmla="*/ 0 h 1669892"/>
              <a:gd name="connsiteX3" fmla="*/ 332545 w 1473818"/>
              <a:gd name="connsiteY3" fmla="*/ 538224 h 1669892"/>
              <a:gd name="connsiteX4" fmla="*/ 0 w 1473818"/>
              <a:gd name="connsiteY4" fmla="*/ 1669858 h 1669892"/>
              <a:gd name="connsiteX0" fmla="*/ 0 w 1479797"/>
              <a:gd name="connsiteY0" fmla="*/ 1669858 h 1669858"/>
              <a:gd name="connsiteX1" fmla="*/ 1479721 w 1479797"/>
              <a:gd name="connsiteY1" fmla="*/ 1657381 h 1669858"/>
              <a:gd name="connsiteX2" fmla="*/ 1473818 w 1479797"/>
              <a:gd name="connsiteY2" fmla="*/ 0 h 1669858"/>
              <a:gd name="connsiteX3" fmla="*/ 332545 w 1479797"/>
              <a:gd name="connsiteY3" fmla="*/ 538224 h 1669858"/>
              <a:gd name="connsiteX4" fmla="*/ 0 w 1479797"/>
              <a:gd name="connsiteY4" fmla="*/ 1669858 h 1669858"/>
              <a:gd name="connsiteX0" fmla="*/ 0 w 1474890"/>
              <a:gd name="connsiteY0" fmla="*/ 1669858 h 1669858"/>
              <a:gd name="connsiteX1" fmla="*/ 1474697 w 1474890"/>
              <a:gd name="connsiteY1" fmla="*/ 1652360 h 1669858"/>
              <a:gd name="connsiteX2" fmla="*/ 1473818 w 1474890"/>
              <a:gd name="connsiteY2" fmla="*/ 0 h 1669858"/>
              <a:gd name="connsiteX3" fmla="*/ 332545 w 1474890"/>
              <a:gd name="connsiteY3" fmla="*/ 538224 h 1669858"/>
              <a:gd name="connsiteX4" fmla="*/ 0 w 1474890"/>
              <a:gd name="connsiteY4" fmla="*/ 1669858 h 1669858"/>
              <a:gd name="connsiteX0" fmla="*/ 0 w 1580398"/>
              <a:gd name="connsiteY0" fmla="*/ 1664834 h 1664834"/>
              <a:gd name="connsiteX1" fmla="*/ 1580205 w 1580398"/>
              <a:gd name="connsiteY1" fmla="*/ 1652360 h 1664834"/>
              <a:gd name="connsiteX2" fmla="*/ 1579326 w 1580398"/>
              <a:gd name="connsiteY2" fmla="*/ 0 h 1664834"/>
              <a:gd name="connsiteX3" fmla="*/ 438053 w 1580398"/>
              <a:gd name="connsiteY3" fmla="*/ 538224 h 1664834"/>
              <a:gd name="connsiteX4" fmla="*/ 0 w 1580398"/>
              <a:gd name="connsiteY4" fmla="*/ 1664834 h 1664834"/>
              <a:gd name="connsiteX0" fmla="*/ 0 w 1580398"/>
              <a:gd name="connsiteY0" fmla="*/ 1664834 h 1668901"/>
              <a:gd name="connsiteX1" fmla="*/ 1580205 w 1580398"/>
              <a:gd name="connsiteY1" fmla="*/ 1652360 h 1668901"/>
              <a:gd name="connsiteX2" fmla="*/ 1579326 w 1580398"/>
              <a:gd name="connsiteY2" fmla="*/ 0 h 1668901"/>
              <a:gd name="connsiteX3" fmla="*/ 438053 w 1580398"/>
              <a:gd name="connsiteY3" fmla="*/ 538224 h 1668901"/>
              <a:gd name="connsiteX4" fmla="*/ 0 w 1580398"/>
              <a:gd name="connsiteY4" fmla="*/ 1664834 h 1668901"/>
              <a:gd name="connsiteX0" fmla="*/ 0 w 1580398"/>
              <a:gd name="connsiteY0" fmla="*/ 1664834 h 1668902"/>
              <a:gd name="connsiteX1" fmla="*/ 1580205 w 1580398"/>
              <a:gd name="connsiteY1" fmla="*/ 1652360 h 1668902"/>
              <a:gd name="connsiteX2" fmla="*/ 1579326 w 1580398"/>
              <a:gd name="connsiteY2" fmla="*/ 0 h 1668902"/>
              <a:gd name="connsiteX3" fmla="*/ 438053 w 1580398"/>
              <a:gd name="connsiteY3" fmla="*/ 538224 h 1668902"/>
              <a:gd name="connsiteX4" fmla="*/ 0 w 1580398"/>
              <a:gd name="connsiteY4" fmla="*/ 1664834 h 1668902"/>
              <a:gd name="connsiteX0" fmla="*/ 129679 w 1710077"/>
              <a:gd name="connsiteY0" fmla="*/ 1664834 h 1668902"/>
              <a:gd name="connsiteX1" fmla="*/ 1709884 w 1710077"/>
              <a:gd name="connsiteY1" fmla="*/ 1652360 h 1668902"/>
              <a:gd name="connsiteX2" fmla="*/ 1709005 w 1710077"/>
              <a:gd name="connsiteY2" fmla="*/ 0 h 1668902"/>
              <a:gd name="connsiteX3" fmla="*/ 0 w 1710077"/>
              <a:gd name="connsiteY3" fmla="*/ 508079 h 1668902"/>
              <a:gd name="connsiteX4" fmla="*/ 129679 w 1710077"/>
              <a:gd name="connsiteY4" fmla="*/ 1664834 h 1668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0077" h="1668902">
                <a:moveTo>
                  <a:pt x="129679" y="1664834"/>
                </a:moveTo>
                <a:cubicBezTo>
                  <a:pt x="445808" y="1674474"/>
                  <a:pt x="1295625" y="1665638"/>
                  <a:pt x="1709884" y="1652360"/>
                </a:cubicBezTo>
                <a:cubicBezTo>
                  <a:pt x="1710805" y="1325150"/>
                  <a:pt x="1708084" y="327210"/>
                  <a:pt x="1709005" y="0"/>
                </a:cubicBezTo>
                <a:lnTo>
                  <a:pt x="0" y="508079"/>
                </a:lnTo>
                <a:lnTo>
                  <a:pt x="129679" y="16648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221C882-B5DF-4B05-BAB5-55380493508C}"/>
              </a:ext>
            </a:extLst>
          </p:cNvPr>
          <p:cNvSpPr txBox="1"/>
          <p:nvPr/>
        </p:nvSpPr>
        <p:spPr>
          <a:xfrm>
            <a:off x="6311348" y="3764400"/>
            <a:ext cx="4624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S</a:t>
            </a:r>
            <a:r>
              <a:rPr lang="en-US" sz="1800" baseline="-25000" dirty="0">
                <a:latin typeface="Comic Sans MS" pitchFamily="66" charset="0"/>
              </a:rPr>
              <a:t>1</a:t>
            </a:r>
            <a:endParaRPr lang="en-GB" sz="1800" dirty="0"/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D7D9B2E8-D0E2-446B-92FD-9E296A9DA8CC}"/>
              </a:ext>
            </a:extLst>
          </p:cNvPr>
          <p:cNvCxnSpPr>
            <a:cxnSpLocks/>
          </p:cNvCxnSpPr>
          <p:nvPr/>
        </p:nvCxnSpPr>
        <p:spPr>
          <a:xfrm flipH="1" flipV="1">
            <a:off x="7670767" y="4289778"/>
            <a:ext cx="156889" cy="50019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C2C75182-DC79-4421-A556-4498FAB53449}"/>
              </a:ext>
            </a:extLst>
          </p:cNvPr>
          <p:cNvCxnSpPr>
            <a:cxnSpLocks/>
          </p:cNvCxnSpPr>
          <p:nvPr/>
        </p:nvCxnSpPr>
        <p:spPr>
          <a:xfrm flipH="1">
            <a:off x="7698834" y="3934569"/>
            <a:ext cx="247062" cy="361841"/>
          </a:xfrm>
          <a:prstGeom prst="line">
            <a:avLst/>
          </a:prstGeom>
          <a:ln w="254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7F1DA891-8E22-4AAB-AA86-2CD7A37F8054}"/>
              </a:ext>
            </a:extLst>
          </p:cNvPr>
          <p:cNvSpPr txBox="1"/>
          <p:nvPr/>
        </p:nvSpPr>
        <p:spPr>
          <a:xfrm>
            <a:off x="7950995" y="3283984"/>
            <a:ext cx="453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S</a:t>
            </a:r>
            <a:r>
              <a:rPr lang="en-US" sz="1800" baseline="-25000" dirty="0">
                <a:latin typeface="Comic Sans MS" pitchFamily="66" charset="0"/>
              </a:rPr>
              <a:t>2</a:t>
            </a:r>
            <a:endParaRPr lang="en-GB" sz="1800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5DB6DDA9-1452-42BC-8F8F-61F9ACE10AE7}"/>
              </a:ext>
            </a:extLst>
          </p:cNvPr>
          <p:cNvSpPr txBox="1"/>
          <p:nvPr/>
        </p:nvSpPr>
        <p:spPr>
          <a:xfrm>
            <a:off x="8136317" y="5092685"/>
            <a:ext cx="4729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S</a:t>
            </a:r>
            <a:r>
              <a:rPr lang="en-US" sz="1800" baseline="-25000" dirty="0">
                <a:latin typeface="Comic Sans MS" pitchFamily="66" charset="0"/>
              </a:rPr>
              <a:t>3</a:t>
            </a:r>
            <a:endParaRPr lang="en-GB" sz="1800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6592E73D-D4FE-443D-8E1F-4C9F7D5DD436}"/>
              </a:ext>
            </a:extLst>
          </p:cNvPr>
          <p:cNvCxnSpPr>
            <a:cxnSpLocks/>
          </p:cNvCxnSpPr>
          <p:nvPr/>
        </p:nvCxnSpPr>
        <p:spPr>
          <a:xfrm flipH="1">
            <a:off x="6759831" y="4290906"/>
            <a:ext cx="939277" cy="1350172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1E8B19D-DEA1-49BD-B16A-59304B02558C}"/>
              </a:ext>
            </a:extLst>
          </p:cNvPr>
          <p:cNvCxnSpPr>
            <a:cxnSpLocks/>
          </p:cNvCxnSpPr>
          <p:nvPr/>
        </p:nvCxnSpPr>
        <p:spPr>
          <a:xfrm flipV="1">
            <a:off x="7084911" y="4308015"/>
            <a:ext cx="577012" cy="65314"/>
          </a:xfrm>
          <a:prstGeom prst="line">
            <a:avLst/>
          </a:prstGeom>
          <a:ln w="254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10933A9-59E8-49C5-8761-D497CFB26552}"/>
              </a:ext>
            </a:extLst>
          </p:cNvPr>
          <p:cNvCxnSpPr>
            <a:cxnSpLocks/>
          </p:cNvCxnSpPr>
          <p:nvPr/>
        </p:nvCxnSpPr>
        <p:spPr>
          <a:xfrm>
            <a:off x="7163759" y="2563704"/>
            <a:ext cx="510090" cy="172720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F73C927D-F957-4D2C-88E1-1BFAF4287918}"/>
              </a:ext>
            </a:extLst>
          </p:cNvPr>
          <p:cNvCxnSpPr>
            <a:cxnSpLocks/>
          </p:cNvCxnSpPr>
          <p:nvPr/>
        </p:nvCxnSpPr>
        <p:spPr>
          <a:xfrm flipH="1">
            <a:off x="7685548" y="4174445"/>
            <a:ext cx="1182185" cy="12813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 111">
            <a:extLst>
              <a:ext uri="{FF2B5EF4-FFF2-40B4-BE49-F238E27FC236}">
                <a16:creationId xmlns:a16="http://schemas.microsoft.com/office/drawing/2014/main" id="{81BBA98A-45BE-4201-BBAA-1B0FB34E60EC}"/>
              </a:ext>
            </a:extLst>
          </p:cNvPr>
          <p:cNvSpPr/>
          <p:nvPr/>
        </p:nvSpPr>
        <p:spPr>
          <a:xfrm>
            <a:off x="8255958" y="3291840"/>
            <a:ext cx="73152" cy="73152"/>
          </a:xfrm>
          <a:prstGeom prst="ellipse">
            <a:avLst/>
          </a:prstGeom>
          <a:solidFill>
            <a:srgbClr val="002060"/>
          </a:solidFill>
          <a:ln>
            <a:solidFill>
              <a:srgbClr val="F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E14A22C-9425-45F8-B1A1-94AA73CFD875}"/>
              </a:ext>
            </a:extLst>
          </p:cNvPr>
          <p:cNvSpPr/>
          <p:nvPr/>
        </p:nvSpPr>
        <p:spPr>
          <a:xfrm>
            <a:off x="6625100" y="3782310"/>
            <a:ext cx="73152" cy="73152"/>
          </a:xfrm>
          <a:prstGeom prst="ellipse">
            <a:avLst/>
          </a:prstGeom>
          <a:solidFill>
            <a:srgbClr val="002060"/>
          </a:solidFill>
          <a:ln>
            <a:solidFill>
              <a:srgbClr val="F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544BD4BA-F18D-4B41-B525-F57873F09DDD}"/>
              </a:ext>
            </a:extLst>
          </p:cNvPr>
          <p:cNvSpPr/>
          <p:nvPr/>
        </p:nvSpPr>
        <p:spPr>
          <a:xfrm>
            <a:off x="8460614" y="5120640"/>
            <a:ext cx="73152" cy="73152"/>
          </a:xfrm>
          <a:prstGeom prst="ellipse">
            <a:avLst/>
          </a:prstGeom>
          <a:solidFill>
            <a:srgbClr val="002060"/>
          </a:solidFill>
          <a:ln>
            <a:solidFill>
              <a:srgbClr val="F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A6C843B0-0209-4B10-9178-119FBCE5E030}"/>
              </a:ext>
            </a:extLst>
          </p:cNvPr>
          <p:cNvSpPr/>
          <p:nvPr/>
        </p:nvSpPr>
        <p:spPr>
          <a:xfrm>
            <a:off x="7660316" y="4280610"/>
            <a:ext cx="45720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 Box 460">
            <a:extLst>
              <a:ext uri="{FF2B5EF4-FFF2-40B4-BE49-F238E27FC236}">
                <a16:creationId xmlns:a16="http://schemas.microsoft.com/office/drawing/2014/main" id="{CE505138-1C12-4292-AA26-E6044B375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13" y="2871144"/>
            <a:ext cx="589630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Draw the perpendicular bisector  of the line segment S</a:t>
            </a:r>
            <a:r>
              <a:rPr lang="en-US" sz="2200" baseline="-25000" dirty="0">
                <a:latin typeface="Comic Sans MS" pitchFamily="66" charset="0"/>
              </a:rPr>
              <a:t>2</a:t>
            </a:r>
            <a:r>
              <a:rPr lang="en-US" sz="2200" dirty="0">
                <a:latin typeface="Comic Sans MS" pitchFamily="66" charset="0"/>
              </a:rPr>
              <a:t> S</a:t>
            </a:r>
            <a:r>
              <a:rPr lang="en-US" sz="2200" baseline="-25000" dirty="0">
                <a:latin typeface="Comic Sans MS" pitchFamily="66" charset="0"/>
              </a:rPr>
              <a:t>3</a:t>
            </a:r>
            <a:endParaRPr lang="en-GB" sz="2200" baseline="-25000" dirty="0">
              <a:latin typeface="Comic Sans MS" pitchFamily="66" charset="0"/>
            </a:endParaRPr>
          </a:p>
        </p:txBody>
      </p:sp>
      <p:sp>
        <p:nvSpPr>
          <p:cNvPr id="79" name="Text Box 460">
            <a:extLst>
              <a:ext uri="{FF2B5EF4-FFF2-40B4-BE49-F238E27FC236}">
                <a16:creationId xmlns:a16="http://schemas.microsoft.com/office/drawing/2014/main" id="{83978124-45D4-4334-8101-0D358A2F4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03" y="3575112"/>
            <a:ext cx="589630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Draw the perpendicular bisector  of the line segment S</a:t>
            </a:r>
            <a:r>
              <a:rPr lang="en-US" sz="2200" baseline="-25000" dirty="0">
                <a:latin typeface="Comic Sans MS" pitchFamily="66" charset="0"/>
              </a:rPr>
              <a:t>1</a:t>
            </a:r>
            <a:r>
              <a:rPr lang="en-US" sz="2200" dirty="0">
                <a:latin typeface="Comic Sans MS" pitchFamily="66" charset="0"/>
              </a:rPr>
              <a:t> S</a:t>
            </a:r>
            <a:r>
              <a:rPr lang="en-US" sz="2200" baseline="-25000" dirty="0">
                <a:latin typeface="Comic Sans MS" pitchFamily="66" charset="0"/>
              </a:rPr>
              <a:t>3</a:t>
            </a:r>
            <a:endParaRPr lang="en-GB" sz="2200" baseline="-25000" dirty="0">
              <a:latin typeface="Comic Sans MS" pitchFamily="66" charset="0"/>
            </a:endParaRPr>
          </a:p>
        </p:txBody>
      </p:sp>
      <p:sp>
        <p:nvSpPr>
          <p:cNvPr id="80" name="Text Box 460">
            <a:extLst>
              <a:ext uri="{FF2B5EF4-FFF2-40B4-BE49-F238E27FC236}">
                <a16:creationId xmlns:a16="http://schemas.microsoft.com/office/drawing/2014/main" id="{25F6AA5C-5CDF-4CBB-A126-734F52F47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17" y="4245967"/>
            <a:ext cx="589630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Provided S</a:t>
            </a:r>
            <a:r>
              <a:rPr lang="en-US" sz="2200" baseline="-25000" dirty="0">
                <a:latin typeface="Comic Sans MS" pitchFamily="66" charset="0"/>
              </a:rPr>
              <a:t>1</a:t>
            </a:r>
            <a:r>
              <a:rPr lang="en-US" sz="2200" dirty="0">
                <a:latin typeface="Comic Sans MS" pitchFamily="66" charset="0"/>
              </a:rPr>
              <a:t>, S</a:t>
            </a:r>
            <a:r>
              <a:rPr lang="en-US" sz="2200" baseline="-25000" dirty="0">
                <a:latin typeface="Comic Sans MS" pitchFamily="66" charset="0"/>
              </a:rPr>
              <a:t>2</a:t>
            </a:r>
            <a:r>
              <a:rPr lang="en-US" sz="2200" dirty="0">
                <a:latin typeface="Comic Sans MS" pitchFamily="66" charset="0"/>
              </a:rPr>
              <a:t> and S</a:t>
            </a:r>
            <a:r>
              <a:rPr lang="en-US" sz="2200" baseline="-25000" dirty="0">
                <a:latin typeface="Comic Sans MS" pitchFamily="66" charset="0"/>
              </a:rPr>
              <a:t>3</a:t>
            </a:r>
            <a:r>
              <a:rPr lang="en-US" sz="2200" dirty="0">
                <a:latin typeface="Comic Sans MS" pitchFamily="66" charset="0"/>
              </a:rPr>
              <a:t> are not collinear, these lines will meet at a single point, this point is a vertex of the Voronoi diagram</a:t>
            </a:r>
            <a:endParaRPr lang="en-GB" sz="2200" baseline="-25000" dirty="0">
              <a:latin typeface="Comic Sans MS" pitchFamily="66" charset="0"/>
            </a:endParaRPr>
          </a:p>
        </p:txBody>
      </p:sp>
      <p:sp>
        <p:nvSpPr>
          <p:cNvPr id="81" name="Text Box 460">
            <a:extLst>
              <a:ext uri="{FF2B5EF4-FFF2-40B4-BE49-F238E27FC236}">
                <a16:creationId xmlns:a16="http://schemas.microsoft.com/office/drawing/2014/main" id="{B1AB6407-4686-4DDE-B21D-F7BF57D22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994" y="5350406"/>
            <a:ext cx="589630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This point is equidistant from S</a:t>
            </a:r>
            <a:r>
              <a:rPr lang="en-US" sz="2200" baseline="-25000" dirty="0">
                <a:latin typeface="Comic Sans MS" pitchFamily="66" charset="0"/>
              </a:rPr>
              <a:t>1</a:t>
            </a:r>
            <a:r>
              <a:rPr lang="en-US" sz="2200" dirty="0">
                <a:latin typeface="Comic Sans MS" pitchFamily="66" charset="0"/>
              </a:rPr>
              <a:t>, S</a:t>
            </a:r>
            <a:r>
              <a:rPr lang="en-US" sz="2200" baseline="-25000" dirty="0">
                <a:latin typeface="Comic Sans MS" pitchFamily="66" charset="0"/>
              </a:rPr>
              <a:t>2</a:t>
            </a:r>
            <a:r>
              <a:rPr lang="en-US" sz="2200" dirty="0">
                <a:latin typeface="Comic Sans MS" pitchFamily="66" charset="0"/>
              </a:rPr>
              <a:t> and S</a:t>
            </a:r>
            <a:r>
              <a:rPr lang="en-US" sz="2200" baseline="-25000" dirty="0">
                <a:latin typeface="Comic Sans MS" pitchFamily="66" charset="0"/>
              </a:rPr>
              <a:t>3</a:t>
            </a:r>
            <a:r>
              <a:rPr lang="en-US" sz="2200" dirty="0">
                <a:latin typeface="Comic Sans MS" pitchFamily="66" charset="0"/>
              </a:rPr>
              <a:t> </a:t>
            </a:r>
            <a:endParaRPr lang="en-GB" sz="2200" baseline="-25000" dirty="0">
              <a:latin typeface="Comic Sans MS" pitchFamily="66" charset="0"/>
            </a:endParaRPr>
          </a:p>
        </p:txBody>
      </p:sp>
      <p:sp>
        <p:nvSpPr>
          <p:cNvPr id="82" name="Text Box 460">
            <a:extLst>
              <a:ext uri="{FF2B5EF4-FFF2-40B4-BE49-F238E27FC236}">
                <a16:creationId xmlns:a16="http://schemas.microsoft.com/office/drawing/2014/main" id="{4452ED8F-0945-4344-BC4E-869E03D5A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01" y="5715000"/>
            <a:ext cx="792861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Comic Sans MS" pitchFamily="66" charset="0"/>
              </a:rPr>
              <a:t>Notice that the Voronoi edges should not be far from the vertex</a:t>
            </a:r>
            <a:endParaRPr lang="en-GB" sz="2200" baseline="-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0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7" grpId="0" animBg="1"/>
      <p:bldP spid="50" grpId="0" animBg="1"/>
      <p:bldP spid="49" grpId="0" animBg="1"/>
      <p:bldP spid="47" grpId="0" animBg="1"/>
      <p:bldP spid="46" grpId="0" animBg="1"/>
      <p:bldP spid="35" grpId="0"/>
      <p:bldP spid="38" grpId="0"/>
      <p:bldP spid="45" grpId="0"/>
      <p:bldP spid="72" grpId="0" animBg="1"/>
      <p:bldP spid="73" grpId="0" animBg="1"/>
      <p:bldP spid="74" grpId="0" animBg="1"/>
      <p:bldP spid="111" grpId="0"/>
      <p:bldP spid="113" grpId="0"/>
      <p:bldP spid="115" grpId="0"/>
      <p:bldP spid="112" grpId="0" animBg="1"/>
      <p:bldP spid="110" grpId="0" animBg="1"/>
      <p:bldP spid="114" grpId="0" animBg="1"/>
      <p:bldP spid="75" grpId="0" animBg="1"/>
      <p:bldP spid="78" grpId="0"/>
      <p:bldP spid="79" grpId="0"/>
      <p:bldP spid="80" grpId="0"/>
      <p:bldP spid="81" grpId="0"/>
      <p:bldP spid="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Constructing 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460">
            <a:extLst>
              <a:ext uri="{FF2B5EF4-FFF2-40B4-BE49-F238E27FC236}">
                <a16:creationId xmlns:a16="http://schemas.microsoft.com/office/drawing/2014/main" id="{FEF7D6B6-FE18-4CAD-839A-53FD37429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469557"/>
            <a:ext cx="864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Construct a Voronoi Diagram for the sites A(-2, -3) and B(0, 5)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374A35C-D045-401F-94E0-8746AE63FD56}"/>
              </a:ext>
            </a:extLst>
          </p:cNvPr>
          <p:cNvSpPr/>
          <p:nvPr/>
        </p:nvSpPr>
        <p:spPr>
          <a:xfrm>
            <a:off x="6370336" y="2663664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5D4275E-BC45-8942-131C-4C81CE77566A}"/>
              </a:ext>
            </a:extLst>
          </p:cNvPr>
          <p:cNvSpPr/>
          <p:nvPr/>
        </p:nvSpPr>
        <p:spPr>
          <a:xfrm>
            <a:off x="999822" y="282811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078A85-130C-5141-AD01-67385609C67F}"/>
              </a:ext>
            </a:extLst>
          </p:cNvPr>
          <p:cNvSpPr/>
          <p:nvPr/>
        </p:nvSpPr>
        <p:spPr>
          <a:xfrm>
            <a:off x="235697" y="1328462"/>
            <a:ext cx="2711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midpoint 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BC001297-67D4-5210-748D-AA8C93C23D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70291" y="1227915"/>
                <a:ext cx="278134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b="1" dirty="0"/>
                  <a:t>(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, </a:t>
                </a:r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</a:t>
                </a:r>
                <a:r>
                  <a:rPr lang="en-GB" sz="3600" b="1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BC001297-67D4-5210-748D-AA8C93C23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0291" y="1227915"/>
                <a:ext cx="2781348" cy="646331"/>
              </a:xfrm>
              <a:prstGeom prst="rect">
                <a:avLst/>
              </a:prstGeom>
              <a:blipFill>
                <a:blip r:embed="rId4"/>
                <a:stretch>
                  <a:fillRect l="-3282" t="-19811" b="-292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D400D0BE-1846-3479-7DB8-E13CC7E0C1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52728" y="1777034"/>
                <a:ext cx="278134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b="1" dirty="0"/>
                  <a:t>(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2+0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, </a:t>
                </a:r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3+5</m:t>
                        </m:r>
                      </m:num>
                      <m:den>
                        <m: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b="1" dirty="0"/>
                  <a:t> 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D400D0BE-1846-3479-7DB8-E13CC7E0C1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52728" y="1777034"/>
                <a:ext cx="2781348" cy="646331"/>
              </a:xfrm>
              <a:prstGeom prst="rect">
                <a:avLst/>
              </a:prstGeom>
              <a:blipFill>
                <a:blip r:embed="rId5"/>
                <a:stretch>
                  <a:fillRect l="-3509" t="-20755" b="-292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7843D725-8D74-D893-C530-D8532D9839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9608" y="2290200"/>
                <a:ext cx="196211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b="1" dirty="0"/>
                  <a:t>(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b="1" dirty="0"/>
                  <a:t> , </a:t>
                </a:r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b="1" dirty="0"/>
                  <a:t> </a:t>
                </a:r>
                <a:r>
                  <a:rPr lang="en-GB" sz="3600" b="1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7843D725-8D74-D893-C530-D8532D983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09608" y="2290200"/>
                <a:ext cx="1962114" cy="646331"/>
              </a:xfrm>
              <a:prstGeom prst="rect">
                <a:avLst/>
              </a:prstGeom>
              <a:blipFill>
                <a:blip r:embed="rId6"/>
                <a:stretch>
                  <a:fillRect l="-4969" t="-16038" b="-3396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C0E0434F-9775-6E3B-8DEF-EDFA35CC6F33}"/>
              </a:ext>
            </a:extLst>
          </p:cNvPr>
          <p:cNvSpPr/>
          <p:nvPr/>
        </p:nvSpPr>
        <p:spPr>
          <a:xfrm>
            <a:off x="204194" y="3029588"/>
            <a:ext cx="61480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Finding the gradient AB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1921CB-D3C4-1384-68C8-D7D7E1167796}"/>
              </a:ext>
            </a:extLst>
          </p:cNvPr>
          <p:cNvSpPr/>
          <p:nvPr/>
        </p:nvSpPr>
        <p:spPr>
          <a:xfrm>
            <a:off x="218988" y="4502382"/>
            <a:ext cx="55839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gradient of the perpendicular to AB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E29B37-FF31-6D8F-A84D-C8D940E2DF0D}"/>
              </a:ext>
            </a:extLst>
          </p:cNvPr>
          <p:cNvSpPr/>
          <p:nvPr/>
        </p:nvSpPr>
        <p:spPr>
          <a:xfrm>
            <a:off x="6752253" y="712354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CB496B-BDC0-21C6-3855-25030B4CAA0A}"/>
              </a:ext>
            </a:extLst>
          </p:cNvPr>
          <p:cNvSpPr/>
          <p:nvPr/>
        </p:nvSpPr>
        <p:spPr>
          <a:xfrm>
            <a:off x="7231973" y="712354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1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C22650-787E-B706-5A19-1EBB7E64DC02}"/>
              </a:ext>
            </a:extLst>
          </p:cNvPr>
          <p:cNvSpPr/>
          <p:nvPr/>
        </p:nvSpPr>
        <p:spPr>
          <a:xfrm>
            <a:off x="573230" y="1080316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CF32D2-4E00-46CC-A0B7-94F23BB8A2B7}"/>
              </a:ext>
            </a:extLst>
          </p:cNvPr>
          <p:cNvSpPr/>
          <p:nvPr/>
        </p:nvSpPr>
        <p:spPr>
          <a:xfrm>
            <a:off x="920028" y="1076749"/>
            <a:ext cx="480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2</a:t>
            </a:r>
            <a:endParaRPr lang="en-US" sz="1800" dirty="0">
              <a:solidFill>
                <a:srgbClr val="0033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9">
                <a:extLst>
                  <a:ext uri="{FF2B5EF4-FFF2-40B4-BE49-F238E27FC236}">
                    <a16:creationId xmlns:a16="http://schemas.microsoft.com/office/drawing/2014/main" id="{938B441E-4437-926E-7D68-E2E11B276B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0491" y="2945365"/>
                <a:ext cx="1312226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5" name="Text Box 9">
                <a:extLst>
                  <a:ext uri="{FF2B5EF4-FFF2-40B4-BE49-F238E27FC236}">
                    <a16:creationId xmlns:a16="http://schemas.microsoft.com/office/drawing/2014/main" id="{938B441E-4437-926E-7D68-E2E11B276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40491" y="2945365"/>
                <a:ext cx="1312226" cy="585545"/>
              </a:xfrm>
              <a:prstGeom prst="rect">
                <a:avLst/>
              </a:prstGeom>
              <a:blipFill>
                <a:blip r:embed="rId7"/>
                <a:stretch>
                  <a:fillRect l="-6047" t="-1042" b="-10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9">
            <a:extLst>
              <a:ext uri="{FF2B5EF4-FFF2-40B4-BE49-F238E27FC236}">
                <a16:creationId xmlns:a16="http://schemas.microsoft.com/office/drawing/2014/main" id="{C585B92D-0095-1DD7-3D5E-1A31639D5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9098" y="4970587"/>
            <a:ext cx="1669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 err="1"/>
              <a:t>m</a:t>
            </a:r>
            <a:r>
              <a:rPr lang="en-GB" b="1" i="1" baseline="-25000" dirty="0" err="1"/>
              <a:t>P</a:t>
            </a:r>
            <a:r>
              <a:rPr lang="en-GB" b="1" i="1" baseline="-25000" dirty="0"/>
              <a:t>(AB)</a:t>
            </a:r>
            <a:r>
              <a:rPr lang="en-GB" b="1" i="1" dirty="0"/>
              <a:t> </a:t>
            </a:r>
            <a:r>
              <a:rPr lang="en-GB" b="1" dirty="0"/>
              <a:t>=</a:t>
            </a:r>
            <a:r>
              <a:rPr lang="en-GB" b="1" dirty="0">
                <a:cs typeface="Times New Roman" panose="02020603050405020304" pitchFamily="18" charset="0"/>
              </a:rPr>
              <a:t> –</a:t>
            </a:r>
            <a:endParaRPr lang="en-GB" baseline="-250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93B8188-9793-4514-0821-222B5E3EED52}"/>
              </a:ext>
            </a:extLst>
          </p:cNvPr>
          <p:cNvSpPr/>
          <p:nvPr/>
        </p:nvSpPr>
        <p:spPr>
          <a:xfrm>
            <a:off x="342828" y="5494531"/>
            <a:ext cx="55924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So, the edge passes through the point (</a:t>
            </a:r>
            <a:r>
              <a:rPr lang="en-GB" sz="2000" dirty="0">
                <a:cs typeface="Times New Roman" panose="02020603050405020304" pitchFamily="18" charset="0"/>
              </a:rPr>
              <a:t>–1 , 1</a:t>
            </a:r>
            <a:r>
              <a:rPr lang="en-GB" sz="2000" dirty="0">
                <a:latin typeface="+mn-lt"/>
              </a:rPr>
              <a:t>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9">
                <a:extLst>
                  <a:ext uri="{FF2B5EF4-FFF2-40B4-BE49-F238E27FC236}">
                    <a16:creationId xmlns:a16="http://schemas.microsoft.com/office/drawing/2014/main" id="{2F0301F5-5790-815A-EA6E-AA9D03C6E7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2194" y="3498272"/>
                <a:ext cx="970396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22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0+2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29" name="Text Box 9">
                <a:extLst>
                  <a:ext uri="{FF2B5EF4-FFF2-40B4-BE49-F238E27FC236}">
                    <a16:creationId xmlns:a16="http://schemas.microsoft.com/office/drawing/2014/main" id="{2F0301F5-5790-815A-EA6E-AA9D03C6E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2194" y="3498272"/>
                <a:ext cx="970396" cy="585545"/>
              </a:xfrm>
              <a:prstGeom prst="rect">
                <a:avLst/>
              </a:prstGeom>
              <a:blipFill>
                <a:blip r:embed="rId8"/>
                <a:stretch>
                  <a:fillRect l="-8176" b="-625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9">
            <a:extLst>
              <a:ext uri="{FF2B5EF4-FFF2-40B4-BE49-F238E27FC236}">
                <a16:creationId xmlns:a16="http://schemas.microsoft.com/office/drawing/2014/main" id="{890DE744-F966-80B3-F1C4-BB8C8226F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0491" y="4117050"/>
            <a:ext cx="105750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b="1" i="1" dirty="0"/>
              <a:t>m </a:t>
            </a:r>
            <a:r>
              <a:rPr lang="en-GB" sz="2200" b="1" dirty="0">
                <a:cs typeface="Times New Roman" panose="02020603050405020304" pitchFamily="18" charset="0"/>
              </a:rPr>
              <a:t>= </a:t>
            </a:r>
            <a:r>
              <a:rPr lang="en-GB" sz="2200" dirty="0">
                <a:cs typeface="Times New Roman" panose="02020603050405020304" pitchFamily="18" charset="0"/>
              </a:rPr>
              <a:t>4</a:t>
            </a:r>
            <a:endParaRPr lang="en-GB" sz="220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41F0CCD-9B7A-9DC4-781A-E3B72C635FAE}"/>
                  </a:ext>
                </a:extLst>
              </p:cNvPr>
              <p:cNvSpPr txBox="1"/>
              <p:nvPr/>
            </p:nvSpPr>
            <p:spPr>
              <a:xfrm>
                <a:off x="3549762" y="4895951"/>
                <a:ext cx="430490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41F0CCD-9B7A-9DC4-781A-E3B72C635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762" y="4895951"/>
                <a:ext cx="430490" cy="6109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CBEF7AB-8D37-0471-20F6-36E77E2E886B}"/>
                  </a:ext>
                </a:extLst>
              </p:cNvPr>
              <p:cNvSpPr/>
              <p:nvPr/>
            </p:nvSpPr>
            <p:spPr>
              <a:xfrm>
                <a:off x="353147" y="5916523"/>
                <a:ext cx="3419009" cy="5269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+mn-lt"/>
                  </a:rPr>
                  <a:t>And has a gradient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CBEF7AB-8D37-0471-20F6-36E77E2E88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47" y="5916523"/>
                <a:ext cx="3419009" cy="526939"/>
              </a:xfrm>
              <a:prstGeom prst="rect">
                <a:avLst/>
              </a:prstGeom>
              <a:blipFill>
                <a:blip r:embed="rId10"/>
                <a:stretch>
                  <a:fillRect l="-1961" b="-8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extLst>
              <a:ext uri="{FF2B5EF4-FFF2-40B4-BE49-F238E27FC236}">
                <a16:creationId xmlns:a16="http://schemas.microsoft.com/office/drawing/2014/main" id="{9E8767C3-9EFD-300D-77E6-6689BA9FAE71}"/>
              </a:ext>
            </a:extLst>
          </p:cNvPr>
          <p:cNvSpPr/>
          <p:nvPr/>
        </p:nvSpPr>
        <p:spPr>
          <a:xfrm>
            <a:off x="6378055" y="2679638"/>
            <a:ext cx="2184021" cy="1205120"/>
          </a:xfrm>
          <a:custGeom>
            <a:avLst/>
            <a:gdLst>
              <a:gd name="connsiteX0" fmla="*/ 0 w 2157984"/>
              <a:gd name="connsiteY0" fmla="*/ 0 h 1042416"/>
              <a:gd name="connsiteX1" fmla="*/ 2157984 w 2157984"/>
              <a:gd name="connsiteY1" fmla="*/ 0 h 1042416"/>
              <a:gd name="connsiteX2" fmla="*/ 2157984 w 2157984"/>
              <a:gd name="connsiteY2" fmla="*/ 1042416 h 1042416"/>
              <a:gd name="connsiteX3" fmla="*/ 0 w 2157984"/>
              <a:gd name="connsiteY3" fmla="*/ 1042416 h 1042416"/>
              <a:gd name="connsiteX4" fmla="*/ 0 w 2157984"/>
              <a:gd name="connsiteY4" fmla="*/ 0 h 1042416"/>
              <a:gd name="connsiteX0" fmla="*/ 0 w 2157984"/>
              <a:gd name="connsiteY0" fmla="*/ 0 h 1042416"/>
              <a:gd name="connsiteX1" fmla="*/ 2157984 w 2157984"/>
              <a:gd name="connsiteY1" fmla="*/ 0 h 1042416"/>
              <a:gd name="connsiteX2" fmla="*/ 2157984 w 2157984"/>
              <a:gd name="connsiteY2" fmla="*/ 1042416 h 1042416"/>
              <a:gd name="connsiteX3" fmla="*/ 14068 w 2157984"/>
              <a:gd name="connsiteY3" fmla="*/ 578182 h 1042416"/>
              <a:gd name="connsiteX4" fmla="*/ 0 w 2157984"/>
              <a:gd name="connsiteY4" fmla="*/ 0 h 1042416"/>
              <a:gd name="connsiteX0" fmla="*/ 0 w 2157984"/>
              <a:gd name="connsiteY0" fmla="*/ 0 h 1169025"/>
              <a:gd name="connsiteX1" fmla="*/ 2157984 w 2157984"/>
              <a:gd name="connsiteY1" fmla="*/ 0 h 1169025"/>
              <a:gd name="connsiteX2" fmla="*/ 2157984 w 2157984"/>
              <a:gd name="connsiteY2" fmla="*/ 1169025 h 1169025"/>
              <a:gd name="connsiteX3" fmla="*/ 14068 w 2157984"/>
              <a:gd name="connsiteY3" fmla="*/ 578182 h 1169025"/>
              <a:gd name="connsiteX4" fmla="*/ 0 w 2157984"/>
              <a:gd name="connsiteY4" fmla="*/ 0 h 1169025"/>
              <a:gd name="connsiteX0" fmla="*/ 0 w 2174026"/>
              <a:gd name="connsiteY0" fmla="*/ 0 h 1201109"/>
              <a:gd name="connsiteX1" fmla="*/ 2157984 w 2174026"/>
              <a:gd name="connsiteY1" fmla="*/ 0 h 1201109"/>
              <a:gd name="connsiteX2" fmla="*/ 2174026 w 2174026"/>
              <a:gd name="connsiteY2" fmla="*/ 1201109 h 1201109"/>
              <a:gd name="connsiteX3" fmla="*/ 14068 w 2174026"/>
              <a:gd name="connsiteY3" fmla="*/ 578182 h 1201109"/>
              <a:gd name="connsiteX4" fmla="*/ 0 w 2174026"/>
              <a:gd name="connsiteY4" fmla="*/ 0 h 1201109"/>
              <a:gd name="connsiteX0" fmla="*/ 9995 w 2184021"/>
              <a:gd name="connsiteY0" fmla="*/ 0 h 1201109"/>
              <a:gd name="connsiteX1" fmla="*/ 2167979 w 2184021"/>
              <a:gd name="connsiteY1" fmla="*/ 0 h 1201109"/>
              <a:gd name="connsiteX2" fmla="*/ 2184021 w 2184021"/>
              <a:gd name="connsiteY2" fmla="*/ 1201109 h 1201109"/>
              <a:gd name="connsiteX3" fmla="*/ 0 w 2184021"/>
              <a:gd name="connsiteY3" fmla="*/ 590214 h 1201109"/>
              <a:gd name="connsiteX4" fmla="*/ 9995 w 2184021"/>
              <a:gd name="connsiteY4" fmla="*/ 0 h 1201109"/>
              <a:gd name="connsiteX0" fmla="*/ 9995 w 2184021"/>
              <a:gd name="connsiteY0" fmla="*/ 4011 h 1205120"/>
              <a:gd name="connsiteX1" fmla="*/ 2176000 w 2184021"/>
              <a:gd name="connsiteY1" fmla="*/ 0 h 1205120"/>
              <a:gd name="connsiteX2" fmla="*/ 2184021 w 2184021"/>
              <a:gd name="connsiteY2" fmla="*/ 1205120 h 1205120"/>
              <a:gd name="connsiteX3" fmla="*/ 0 w 2184021"/>
              <a:gd name="connsiteY3" fmla="*/ 594225 h 1205120"/>
              <a:gd name="connsiteX4" fmla="*/ 9995 w 2184021"/>
              <a:gd name="connsiteY4" fmla="*/ 4011 h 1205120"/>
              <a:gd name="connsiteX0" fmla="*/ 9995 w 2184021"/>
              <a:gd name="connsiteY0" fmla="*/ 4011 h 1205120"/>
              <a:gd name="connsiteX1" fmla="*/ 2180010 w 2184021"/>
              <a:gd name="connsiteY1" fmla="*/ 0 h 1205120"/>
              <a:gd name="connsiteX2" fmla="*/ 2184021 w 2184021"/>
              <a:gd name="connsiteY2" fmla="*/ 1205120 h 1205120"/>
              <a:gd name="connsiteX3" fmla="*/ 0 w 2184021"/>
              <a:gd name="connsiteY3" fmla="*/ 594225 h 1205120"/>
              <a:gd name="connsiteX4" fmla="*/ 9995 w 2184021"/>
              <a:gd name="connsiteY4" fmla="*/ 4011 h 1205120"/>
              <a:gd name="connsiteX0" fmla="*/ 9995 w 2184021"/>
              <a:gd name="connsiteY0" fmla="*/ 4011 h 1205120"/>
              <a:gd name="connsiteX1" fmla="*/ 2180010 w 2184021"/>
              <a:gd name="connsiteY1" fmla="*/ 0 h 1205120"/>
              <a:gd name="connsiteX2" fmla="*/ 2184021 w 2184021"/>
              <a:gd name="connsiteY2" fmla="*/ 1205120 h 1205120"/>
              <a:gd name="connsiteX3" fmla="*/ 0 w 2184021"/>
              <a:gd name="connsiteY3" fmla="*/ 617229 h 1205120"/>
              <a:gd name="connsiteX4" fmla="*/ 9995 w 2184021"/>
              <a:gd name="connsiteY4" fmla="*/ 4011 h 1205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4021" h="1205120">
                <a:moveTo>
                  <a:pt x="9995" y="4011"/>
                </a:moveTo>
                <a:lnTo>
                  <a:pt x="2180010" y="0"/>
                </a:lnTo>
                <a:cubicBezTo>
                  <a:pt x="2182684" y="401707"/>
                  <a:pt x="2181347" y="803413"/>
                  <a:pt x="2184021" y="1205120"/>
                </a:cubicBezTo>
                <a:lnTo>
                  <a:pt x="0" y="617229"/>
                </a:lnTo>
                <a:lnTo>
                  <a:pt x="9995" y="4011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3A9212-4C29-4749-B583-6FAF360EE400}"/>
              </a:ext>
            </a:extLst>
          </p:cNvPr>
          <p:cNvCxnSpPr/>
          <p:nvPr/>
        </p:nvCxnSpPr>
        <p:spPr>
          <a:xfrm>
            <a:off x="6374420" y="310470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C62ECFB-75B3-4CBB-B3EC-7CEA3CC556A8}"/>
              </a:ext>
            </a:extLst>
          </p:cNvPr>
          <p:cNvCxnSpPr/>
          <p:nvPr/>
        </p:nvCxnSpPr>
        <p:spPr>
          <a:xfrm>
            <a:off x="6370336" y="288524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7">
            <a:extLst>
              <a:ext uri="{FF2B5EF4-FFF2-40B4-BE49-F238E27FC236}">
                <a16:creationId xmlns:a16="http://schemas.microsoft.com/office/drawing/2014/main" id="{B40E0056-4CAB-8430-5CCC-3D1DD7F370F5}"/>
              </a:ext>
            </a:extLst>
          </p:cNvPr>
          <p:cNvSpPr/>
          <p:nvPr/>
        </p:nvSpPr>
        <p:spPr>
          <a:xfrm>
            <a:off x="6386123" y="3315931"/>
            <a:ext cx="2180183" cy="1535042"/>
          </a:xfrm>
          <a:custGeom>
            <a:avLst/>
            <a:gdLst>
              <a:gd name="connsiteX0" fmla="*/ 0 w 2157984"/>
              <a:gd name="connsiteY0" fmla="*/ 0 h 1042416"/>
              <a:gd name="connsiteX1" fmla="*/ 2157984 w 2157984"/>
              <a:gd name="connsiteY1" fmla="*/ 0 h 1042416"/>
              <a:gd name="connsiteX2" fmla="*/ 2157984 w 2157984"/>
              <a:gd name="connsiteY2" fmla="*/ 1042416 h 1042416"/>
              <a:gd name="connsiteX3" fmla="*/ 0 w 2157984"/>
              <a:gd name="connsiteY3" fmla="*/ 1042416 h 1042416"/>
              <a:gd name="connsiteX4" fmla="*/ 0 w 2157984"/>
              <a:gd name="connsiteY4" fmla="*/ 0 h 1042416"/>
              <a:gd name="connsiteX0" fmla="*/ 0 w 2157984"/>
              <a:gd name="connsiteY0" fmla="*/ 0 h 1042416"/>
              <a:gd name="connsiteX1" fmla="*/ 2157984 w 2157984"/>
              <a:gd name="connsiteY1" fmla="*/ 0 h 1042416"/>
              <a:gd name="connsiteX2" fmla="*/ 2157984 w 2157984"/>
              <a:gd name="connsiteY2" fmla="*/ 1042416 h 1042416"/>
              <a:gd name="connsiteX3" fmla="*/ 14068 w 2157984"/>
              <a:gd name="connsiteY3" fmla="*/ 578182 h 1042416"/>
              <a:gd name="connsiteX4" fmla="*/ 0 w 2157984"/>
              <a:gd name="connsiteY4" fmla="*/ 0 h 1042416"/>
              <a:gd name="connsiteX0" fmla="*/ 0 w 2157984"/>
              <a:gd name="connsiteY0" fmla="*/ 0 h 1169025"/>
              <a:gd name="connsiteX1" fmla="*/ 2157984 w 2157984"/>
              <a:gd name="connsiteY1" fmla="*/ 0 h 1169025"/>
              <a:gd name="connsiteX2" fmla="*/ 2157984 w 2157984"/>
              <a:gd name="connsiteY2" fmla="*/ 1169025 h 1169025"/>
              <a:gd name="connsiteX3" fmla="*/ 14068 w 2157984"/>
              <a:gd name="connsiteY3" fmla="*/ 578182 h 1169025"/>
              <a:gd name="connsiteX4" fmla="*/ 0 w 2157984"/>
              <a:gd name="connsiteY4" fmla="*/ 0 h 1169025"/>
              <a:gd name="connsiteX0" fmla="*/ 0 w 2174026"/>
              <a:gd name="connsiteY0" fmla="*/ 0 h 1201109"/>
              <a:gd name="connsiteX1" fmla="*/ 2157984 w 2174026"/>
              <a:gd name="connsiteY1" fmla="*/ 0 h 1201109"/>
              <a:gd name="connsiteX2" fmla="*/ 2174026 w 2174026"/>
              <a:gd name="connsiteY2" fmla="*/ 1201109 h 1201109"/>
              <a:gd name="connsiteX3" fmla="*/ 14068 w 2174026"/>
              <a:gd name="connsiteY3" fmla="*/ 578182 h 1201109"/>
              <a:gd name="connsiteX4" fmla="*/ 0 w 2174026"/>
              <a:gd name="connsiteY4" fmla="*/ 0 h 1201109"/>
              <a:gd name="connsiteX0" fmla="*/ 9995 w 2184021"/>
              <a:gd name="connsiteY0" fmla="*/ 0 h 1201109"/>
              <a:gd name="connsiteX1" fmla="*/ 2167979 w 2184021"/>
              <a:gd name="connsiteY1" fmla="*/ 0 h 1201109"/>
              <a:gd name="connsiteX2" fmla="*/ 2184021 w 2184021"/>
              <a:gd name="connsiteY2" fmla="*/ 1201109 h 1201109"/>
              <a:gd name="connsiteX3" fmla="*/ 0 w 2184021"/>
              <a:gd name="connsiteY3" fmla="*/ 590214 h 1201109"/>
              <a:gd name="connsiteX4" fmla="*/ 9995 w 2184021"/>
              <a:gd name="connsiteY4" fmla="*/ 0 h 1201109"/>
              <a:gd name="connsiteX0" fmla="*/ 9995 w 2184021"/>
              <a:gd name="connsiteY0" fmla="*/ 4011 h 1205120"/>
              <a:gd name="connsiteX1" fmla="*/ 2176000 w 2184021"/>
              <a:gd name="connsiteY1" fmla="*/ 0 h 1205120"/>
              <a:gd name="connsiteX2" fmla="*/ 2184021 w 2184021"/>
              <a:gd name="connsiteY2" fmla="*/ 1205120 h 1205120"/>
              <a:gd name="connsiteX3" fmla="*/ 0 w 2184021"/>
              <a:gd name="connsiteY3" fmla="*/ 594225 h 1205120"/>
              <a:gd name="connsiteX4" fmla="*/ 9995 w 2184021"/>
              <a:gd name="connsiteY4" fmla="*/ 4011 h 1205120"/>
              <a:gd name="connsiteX0" fmla="*/ 9995 w 2184021"/>
              <a:gd name="connsiteY0" fmla="*/ 4011 h 1205120"/>
              <a:gd name="connsiteX1" fmla="*/ 2180010 w 2184021"/>
              <a:gd name="connsiteY1" fmla="*/ 0 h 1205120"/>
              <a:gd name="connsiteX2" fmla="*/ 2184021 w 2184021"/>
              <a:gd name="connsiteY2" fmla="*/ 1205120 h 1205120"/>
              <a:gd name="connsiteX3" fmla="*/ 0 w 2184021"/>
              <a:gd name="connsiteY3" fmla="*/ 594225 h 1205120"/>
              <a:gd name="connsiteX4" fmla="*/ 9995 w 2184021"/>
              <a:gd name="connsiteY4" fmla="*/ 4011 h 1205120"/>
              <a:gd name="connsiteX0" fmla="*/ 5985 w 2180011"/>
              <a:gd name="connsiteY0" fmla="*/ 4011 h 1205120"/>
              <a:gd name="connsiteX1" fmla="*/ 2176000 w 2180011"/>
              <a:gd name="connsiteY1" fmla="*/ 0 h 1205120"/>
              <a:gd name="connsiteX2" fmla="*/ 2180011 w 2180011"/>
              <a:gd name="connsiteY2" fmla="*/ 1205120 h 1205120"/>
              <a:gd name="connsiteX3" fmla="*/ 0 w 2180011"/>
              <a:gd name="connsiteY3" fmla="*/ 1191793 h 1205120"/>
              <a:gd name="connsiteX4" fmla="*/ 5985 w 2180011"/>
              <a:gd name="connsiteY4" fmla="*/ 4011 h 1205120"/>
              <a:gd name="connsiteX0" fmla="*/ 0 w 2182047"/>
              <a:gd name="connsiteY0" fmla="*/ 0 h 1533983"/>
              <a:gd name="connsiteX1" fmla="*/ 2178036 w 2182047"/>
              <a:gd name="connsiteY1" fmla="*/ 328863 h 1533983"/>
              <a:gd name="connsiteX2" fmla="*/ 2182047 w 2182047"/>
              <a:gd name="connsiteY2" fmla="*/ 1533983 h 1533983"/>
              <a:gd name="connsiteX3" fmla="*/ 2036 w 2182047"/>
              <a:gd name="connsiteY3" fmla="*/ 1520656 h 1533983"/>
              <a:gd name="connsiteX4" fmla="*/ 0 w 2182047"/>
              <a:gd name="connsiteY4" fmla="*/ 0 h 1533983"/>
              <a:gd name="connsiteX0" fmla="*/ 0 w 2182047"/>
              <a:gd name="connsiteY0" fmla="*/ 0 h 1533983"/>
              <a:gd name="connsiteX1" fmla="*/ 2157983 w 2182047"/>
              <a:gd name="connsiteY1" fmla="*/ 621631 h 1533983"/>
              <a:gd name="connsiteX2" fmla="*/ 2182047 w 2182047"/>
              <a:gd name="connsiteY2" fmla="*/ 1533983 h 1533983"/>
              <a:gd name="connsiteX3" fmla="*/ 2036 w 2182047"/>
              <a:gd name="connsiteY3" fmla="*/ 1520656 h 1533983"/>
              <a:gd name="connsiteX4" fmla="*/ 0 w 2182047"/>
              <a:gd name="connsiteY4" fmla="*/ 0 h 1533983"/>
              <a:gd name="connsiteX0" fmla="*/ 0 w 2182047"/>
              <a:gd name="connsiteY0" fmla="*/ 0 h 1533983"/>
              <a:gd name="connsiteX1" fmla="*/ 2170015 w 2182047"/>
              <a:gd name="connsiteY1" fmla="*/ 601578 h 1533983"/>
              <a:gd name="connsiteX2" fmla="*/ 2182047 w 2182047"/>
              <a:gd name="connsiteY2" fmla="*/ 1533983 h 1533983"/>
              <a:gd name="connsiteX3" fmla="*/ 2036 w 2182047"/>
              <a:gd name="connsiteY3" fmla="*/ 1520656 h 1533983"/>
              <a:gd name="connsiteX4" fmla="*/ 0 w 2182047"/>
              <a:gd name="connsiteY4" fmla="*/ 0 h 1533983"/>
              <a:gd name="connsiteX0" fmla="*/ 6030 w 2180056"/>
              <a:gd name="connsiteY0" fmla="*/ 0 h 1558046"/>
              <a:gd name="connsiteX1" fmla="*/ 2168024 w 2180056"/>
              <a:gd name="connsiteY1" fmla="*/ 625641 h 1558046"/>
              <a:gd name="connsiteX2" fmla="*/ 2180056 w 2180056"/>
              <a:gd name="connsiteY2" fmla="*/ 1558046 h 1558046"/>
              <a:gd name="connsiteX3" fmla="*/ 45 w 2180056"/>
              <a:gd name="connsiteY3" fmla="*/ 1544719 h 1558046"/>
              <a:gd name="connsiteX4" fmla="*/ 6030 w 2180056"/>
              <a:gd name="connsiteY4" fmla="*/ 0 h 1558046"/>
              <a:gd name="connsiteX0" fmla="*/ 406 w 2180183"/>
              <a:gd name="connsiteY0" fmla="*/ 0 h 1535042"/>
              <a:gd name="connsiteX1" fmla="*/ 2168151 w 2180183"/>
              <a:gd name="connsiteY1" fmla="*/ 602637 h 1535042"/>
              <a:gd name="connsiteX2" fmla="*/ 2180183 w 2180183"/>
              <a:gd name="connsiteY2" fmla="*/ 1535042 h 1535042"/>
              <a:gd name="connsiteX3" fmla="*/ 172 w 2180183"/>
              <a:gd name="connsiteY3" fmla="*/ 1521715 h 1535042"/>
              <a:gd name="connsiteX4" fmla="*/ 406 w 2180183"/>
              <a:gd name="connsiteY4" fmla="*/ 0 h 1535042"/>
              <a:gd name="connsiteX0" fmla="*/ 406 w 2180183"/>
              <a:gd name="connsiteY0" fmla="*/ 0 h 1535042"/>
              <a:gd name="connsiteX1" fmla="*/ 2156650 w 2180183"/>
              <a:gd name="connsiteY1" fmla="*/ 562380 h 1535042"/>
              <a:gd name="connsiteX2" fmla="*/ 2180183 w 2180183"/>
              <a:gd name="connsiteY2" fmla="*/ 1535042 h 1535042"/>
              <a:gd name="connsiteX3" fmla="*/ 172 w 2180183"/>
              <a:gd name="connsiteY3" fmla="*/ 1521715 h 1535042"/>
              <a:gd name="connsiteX4" fmla="*/ 406 w 2180183"/>
              <a:gd name="connsiteY4" fmla="*/ 0 h 1535042"/>
              <a:gd name="connsiteX0" fmla="*/ 406 w 2180183"/>
              <a:gd name="connsiteY0" fmla="*/ 0 h 1535042"/>
              <a:gd name="connsiteX1" fmla="*/ 2168152 w 2180183"/>
              <a:gd name="connsiteY1" fmla="*/ 562380 h 1535042"/>
              <a:gd name="connsiteX2" fmla="*/ 2180183 w 2180183"/>
              <a:gd name="connsiteY2" fmla="*/ 1535042 h 1535042"/>
              <a:gd name="connsiteX3" fmla="*/ 172 w 2180183"/>
              <a:gd name="connsiteY3" fmla="*/ 1521715 h 1535042"/>
              <a:gd name="connsiteX4" fmla="*/ 406 w 2180183"/>
              <a:gd name="connsiteY4" fmla="*/ 0 h 1535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0183" h="1535042">
                <a:moveTo>
                  <a:pt x="406" y="0"/>
                </a:moveTo>
                <a:lnTo>
                  <a:pt x="2168152" y="562380"/>
                </a:lnTo>
                <a:cubicBezTo>
                  <a:pt x="2170826" y="964087"/>
                  <a:pt x="2177509" y="1133335"/>
                  <a:pt x="2180183" y="1535042"/>
                </a:cubicBezTo>
                <a:lnTo>
                  <a:pt x="172" y="1521715"/>
                </a:lnTo>
                <a:cubicBezTo>
                  <a:pt x="-507" y="1014830"/>
                  <a:pt x="1085" y="506885"/>
                  <a:pt x="406" y="0"/>
                </a:cubicBezTo>
                <a:close/>
              </a:path>
            </a:pathLst>
          </a:cu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19FAFB9-6D49-4B8E-B600-A7D6044C8B93}"/>
              </a:ext>
            </a:extLst>
          </p:cNvPr>
          <p:cNvCxnSpPr/>
          <p:nvPr/>
        </p:nvCxnSpPr>
        <p:spPr>
          <a:xfrm>
            <a:off x="6374420" y="39825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A56F906-8CF3-46DE-89E8-726617C44E7D}"/>
              </a:ext>
            </a:extLst>
          </p:cNvPr>
          <p:cNvCxnSpPr/>
          <p:nvPr/>
        </p:nvCxnSpPr>
        <p:spPr>
          <a:xfrm>
            <a:off x="6374420" y="42019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28E6D14-B782-412F-A787-A621A0484896}"/>
              </a:ext>
            </a:extLst>
          </p:cNvPr>
          <p:cNvCxnSpPr/>
          <p:nvPr/>
        </p:nvCxnSpPr>
        <p:spPr>
          <a:xfrm>
            <a:off x="6374420" y="44214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FF0EFF5-35C5-481E-8B44-C207C8D2544F}"/>
              </a:ext>
            </a:extLst>
          </p:cNvPr>
          <p:cNvCxnSpPr/>
          <p:nvPr/>
        </p:nvCxnSpPr>
        <p:spPr>
          <a:xfrm>
            <a:off x="6374420" y="464089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3F0D1E4A-B41A-4DC0-8F31-6F02141299FA}"/>
              </a:ext>
            </a:extLst>
          </p:cNvPr>
          <p:cNvSpPr txBox="1"/>
          <p:nvPr/>
        </p:nvSpPr>
        <p:spPr>
          <a:xfrm>
            <a:off x="6752253" y="4347335"/>
            <a:ext cx="4834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A</a:t>
            </a:r>
            <a:endParaRPr lang="en-GB" sz="1800" dirty="0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1B17B2C-373E-4872-87A5-BAA46C460594}"/>
              </a:ext>
            </a:extLst>
          </p:cNvPr>
          <p:cNvCxnSpPr/>
          <p:nvPr/>
        </p:nvCxnSpPr>
        <p:spPr>
          <a:xfrm>
            <a:off x="6203553" y="3763071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F817FA3-230C-4EB2-8A00-C9F3DA8077F5}"/>
              </a:ext>
            </a:extLst>
          </p:cNvPr>
          <p:cNvCxnSpPr/>
          <p:nvPr/>
        </p:nvCxnSpPr>
        <p:spPr>
          <a:xfrm>
            <a:off x="6374420" y="332415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5867B90-63ED-4F8E-A658-003321CF9332}"/>
              </a:ext>
            </a:extLst>
          </p:cNvPr>
          <p:cNvCxnSpPr/>
          <p:nvPr/>
        </p:nvCxnSpPr>
        <p:spPr>
          <a:xfrm>
            <a:off x="6374420" y="354361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1D58EC6-9F37-4F1D-B84B-0C7EB32DA141}"/>
              </a:ext>
            </a:extLst>
          </p:cNvPr>
          <p:cNvCxnSpPr>
            <a:cxnSpLocks/>
          </p:cNvCxnSpPr>
          <p:nvPr/>
        </p:nvCxnSpPr>
        <p:spPr>
          <a:xfrm>
            <a:off x="6370336" y="3319345"/>
            <a:ext cx="2198300" cy="562318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E6FDD21-D320-43A3-B063-D1522E1789EB}"/>
              </a:ext>
            </a:extLst>
          </p:cNvPr>
          <p:cNvCxnSpPr/>
          <p:nvPr/>
        </p:nvCxnSpPr>
        <p:spPr>
          <a:xfrm>
            <a:off x="8130068" y="266579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E5A207D-B169-40AB-9B78-23B8565FE2E1}"/>
              </a:ext>
            </a:extLst>
          </p:cNvPr>
          <p:cNvCxnSpPr/>
          <p:nvPr/>
        </p:nvCxnSpPr>
        <p:spPr>
          <a:xfrm>
            <a:off x="8349524" y="266579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EBDF0B8-AF3D-460A-A6A2-BC5C8B92F9FC}"/>
              </a:ext>
            </a:extLst>
          </p:cNvPr>
          <p:cNvCxnSpPr/>
          <p:nvPr/>
        </p:nvCxnSpPr>
        <p:spPr>
          <a:xfrm>
            <a:off x="6590828" y="266579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27AA26-805A-48AD-AE64-C769E7F74D99}"/>
              </a:ext>
            </a:extLst>
          </p:cNvPr>
          <p:cNvCxnSpPr/>
          <p:nvPr/>
        </p:nvCxnSpPr>
        <p:spPr>
          <a:xfrm>
            <a:off x="6813332" y="266579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E0E85A3-B257-474C-82F1-00A57B730050}"/>
              </a:ext>
            </a:extLst>
          </p:cNvPr>
          <p:cNvCxnSpPr/>
          <p:nvPr/>
        </p:nvCxnSpPr>
        <p:spPr>
          <a:xfrm>
            <a:off x="7032788" y="266579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60CD57B-4BB2-4057-BACF-FC95DCE2AD4F}"/>
              </a:ext>
            </a:extLst>
          </p:cNvPr>
          <p:cNvCxnSpPr/>
          <p:nvPr/>
        </p:nvCxnSpPr>
        <p:spPr>
          <a:xfrm>
            <a:off x="7252244" y="266579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03BD47D-CC74-4A56-8BEB-130ECE3070AB}"/>
              </a:ext>
            </a:extLst>
          </p:cNvPr>
          <p:cNvCxnSpPr/>
          <p:nvPr/>
        </p:nvCxnSpPr>
        <p:spPr>
          <a:xfrm>
            <a:off x="7467616" y="2490276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6D3FE77-8727-4906-A340-B0639DE7D5FD}"/>
              </a:ext>
            </a:extLst>
          </p:cNvPr>
          <p:cNvCxnSpPr/>
          <p:nvPr/>
        </p:nvCxnSpPr>
        <p:spPr>
          <a:xfrm>
            <a:off x="7691156" y="266579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CF1884E-16E2-43BF-88F2-CDC97AD3C2C3}"/>
              </a:ext>
            </a:extLst>
          </p:cNvPr>
          <p:cNvCxnSpPr/>
          <p:nvPr/>
        </p:nvCxnSpPr>
        <p:spPr>
          <a:xfrm>
            <a:off x="7910612" y="266579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46F2ADD9-67A9-41A1-8AFF-864A6330C9BD}"/>
              </a:ext>
            </a:extLst>
          </p:cNvPr>
          <p:cNvSpPr/>
          <p:nvPr/>
        </p:nvSpPr>
        <p:spPr>
          <a:xfrm>
            <a:off x="6374076" y="2659986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74C480F-B90F-8013-7300-29F62F2B91C6}"/>
              </a:ext>
            </a:extLst>
          </p:cNvPr>
          <p:cNvSpPr/>
          <p:nvPr/>
        </p:nvSpPr>
        <p:spPr>
          <a:xfrm>
            <a:off x="7220443" y="3518630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7A5E26-4C88-407F-7ADB-BF75B5745AFB}"/>
              </a:ext>
            </a:extLst>
          </p:cNvPr>
          <p:cNvSpPr txBox="1"/>
          <p:nvPr/>
        </p:nvSpPr>
        <p:spPr>
          <a:xfrm>
            <a:off x="6942671" y="3238744"/>
            <a:ext cx="447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endParaRPr lang="en-GB" sz="1800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110ADC47-EF1F-481E-A1B5-7F5C7566F443}"/>
              </a:ext>
            </a:extLst>
          </p:cNvPr>
          <p:cNvSpPr/>
          <p:nvPr/>
        </p:nvSpPr>
        <p:spPr>
          <a:xfrm>
            <a:off x="7428750" y="2631756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4DA27D4-9D63-4396-9431-EF58A55C7ECD}"/>
              </a:ext>
            </a:extLst>
          </p:cNvPr>
          <p:cNvSpPr txBox="1"/>
          <p:nvPr/>
        </p:nvSpPr>
        <p:spPr>
          <a:xfrm>
            <a:off x="7436703" y="2607267"/>
            <a:ext cx="447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B</a:t>
            </a:r>
            <a:endParaRPr lang="en-GB" sz="1800" dirty="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A131F1B-6A7B-417D-8DF9-6487007043EE}"/>
              </a:ext>
            </a:extLst>
          </p:cNvPr>
          <p:cNvSpPr/>
          <p:nvPr/>
        </p:nvSpPr>
        <p:spPr>
          <a:xfrm>
            <a:off x="7006192" y="4405384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20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7" grpId="0"/>
      <p:bldP spid="28" grpId="0"/>
      <p:bldP spid="29" grpId="0"/>
      <p:bldP spid="30" grpId="0"/>
      <p:bldP spid="33" grpId="0"/>
      <p:bldP spid="35" grpId="0"/>
      <p:bldP spid="38" grpId="0" animBg="1"/>
      <p:bldP spid="39" grpId="0" animBg="1"/>
      <p:bldP spid="89" grpId="0"/>
      <p:bldP spid="7" grpId="0" animBg="1"/>
      <p:bldP spid="8" grpId="0"/>
      <p:bldP spid="86" grpId="0" animBg="1"/>
      <p:bldP spid="87" grpId="0"/>
      <p:bldP spid="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Constructing 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460">
            <a:extLst>
              <a:ext uri="{FF2B5EF4-FFF2-40B4-BE49-F238E27FC236}">
                <a16:creationId xmlns:a16="http://schemas.microsoft.com/office/drawing/2014/main" id="{FEF7D6B6-FE18-4CAD-839A-53FD37429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469557"/>
            <a:ext cx="864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Construct a Voronoi Diagram for the sites A(-5, 2), B(3, -4) and C(-3, -2)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374A35C-D045-401F-94E0-8746AE63FD56}"/>
              </a:ext>
            </a:extLst>
          </p:cNvPr>
          <p:cNvSpPr/>
          <p:nvPr/>
        </p:nvSpPr>
        <p:spPr>
          <a:xfrm>
            <a:off x="6628700" y="3675824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5D4275E-BC45-8942-131C-4C81CE77566A}"/>
              </a:ext>
            </a:extLst>
          </p:cNvPr>
          <p:cNvSpPr/>
          <p:nvPr/>
        </p:nvSpPr>
        <p:spPr>
          <a:xfrm>
            <a:off x="999822" y="282811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078A85-130C-5141-AD01-67385609C67F}"/>
              </a:ext>
            </a:extLst>
          </p:cNvPr>
          <p:cNvSpPr/>
          <p:nvPr/>
        </p:nvSpPr>
        <p:spPr>
          <a:xfrm>
            <a:off x="144256" y="1342508"/>
            <a:ext cx="27813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midpoint [AB]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BC001297-67D4-5210-748D-AA8C93C23D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1520" y="1215485"/>
                <a:ext cx="2361070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200" b="1" dirty="0"/>
                  <a:t> , 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BC001297-67D4-5210-748D-AA8C93C23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1520" y="1215485"/>
                <a:ext cx="2361070" cy="646331"/>
              </a:xfrm>
              <a:prstGeom prst="rect">
                <a:avLst/>
              </a:prstGeom>
              <a:blipFill>
                <a:blip r:embed="rId4"/>
                <a:stretch>
                  <a:fillRect l="-4134" t="-18868" r="-2067" b="-301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D400D0BE-1846-3479-7DB8-E13CC7E0C1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52728" y="1777034"/>
                <a:ext cx="2199989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5+3</m:t>
                        </m:r>
                      </m:num>
                      <m:den>
                        <m: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200" b="1" dirty="0"/>
                  <a:t> , 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2−4</m:t>
                        </m:r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D400D0BE-1846-3479-7DB8-E13CC7E0C1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52728" y="1777034"/>
                <a:ext cx="2199989" cy="646331"/>
              </a:xfrm>
              <a:prstGeom prst="rect">
                <a:avLst/>
              </a:prstGeom>
              <a:blipFill>
                <a:blip r:embed="rId5"/>
                <a:stretch>
                  <a:fillRect l="-4444" t="-19811" b="-301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7843D725-8D74-D893-C530-D8532D9839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9608" y="2290200"/>
                <a:ext cx="196211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dirty="0"/>
                  <a:t>(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b="1" dirty="0"/>
                  <a:t> , 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3600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7843D725-8D74-D893-C530-D8532D983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09608" y="2290200"/>
                <a:ext cx="1962114" cy="646331"/>
              </a:xfrm>
              <a:prstGeom prst="rect">
                <a:avLst/>
              </a:prstGeom>
              <a:blipFill>
                <a:blip r:embed="rId6"/>
                <a:stretch>
                  <a:fillRect l="-4969" t="-16038" b="-3396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C0E0434F-9775-6E3B-8DEF-EDFA35CC6F33}"/>
              </a:ext>
            </a:extLst>
          </p:cNvPr>
          <p:cNvSpPr/>
          <p:nvPr/>
        </p:nvSpPr>
        <p:spPr>
          <a:xfrm>
            <a:off x="204194" y="3027409"/>
            <a:ext cx="35526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Finding the gradient [AB]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1921CB-D3C4-1384-68C8-D7D7E1167796}"/>
              </a:ext>
            </a:extLst>
          </p:cNvPr>
          <p:cNvSpPr/>
          <p:nvPr/>
        </p:nvSpPr>
        <p:spPr>
          <a:xfrm>
            <a:off x="218987" y="4598313"/>
            <a:ext cx="57218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gradient of the perpendicular to [AB]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E29B37-FF31-6D8F-A84D-C8D940E2DF0D}"/>
              </a:ext>
            </a:extLst>
          </p:cNvPr>
          <p:cNvSpPr/>
          <p:nvPr/>
        </p:nvSpPr>
        <p:spPr>
          <a:xfrm>
            <a:off x="6752253" y="712354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CB496B-BDC0-21C6-3855-25030B4CAA0A}"/>
              </a:ext>
            </a:extLst>
          </p:cNvPr>
          <p:cNvSpPr/>
          <p:nvPr/>
        </p:nvSpPr>
        <p:spPr>
          <a:xfrm>
            <a:off x="7116455" y="728492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1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C22650-787E-B706-5A19-1EBB7E64DC02}"/>
              </a:ext>
            </a:extLst>
          </p:cNvPr>
          <p:cNvSpPr/>
          <p:nvPr/>
        </p:nvSpPr>
        <p:spPr>
          <a:xfrm>
            <a:off x="7920283" y="758123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CF32D2-4E00-46CC-A0B7-94F23BB8A2B7}"/>
              </a:ext>
            </a:extLst>
          </p:cNvPr>
          <p:cNvSpPr/>
          <p:nvPr/>
        </p:nvSpPr>
        <p:spPr>
          <a:xfrm>
            <a:off x="8332144" y="754426"/>
            <a:ext cx="480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2</a:t>
            </a:r>
            <a:endParaRPr lang="en-US" sz="1800" dirty="0">
              <a:solidFill>
                <a:srgbClr val="0033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9">
                <a:extLst>
                  <a:ext uri="{FF2B5EF4-FFF2-40B4-BE49-F238E27FC236}">
                    <a16:creationId xmlns:a16="http://schemas.microsoft.com/office/drawing/2014/main" id="{938B441E-4437-926E-7D68-E2E11B276B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0491" y="2943186"/>
                <a:ext cx="1312226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5" name="Text Box 9">
                <a:extLst>
                  <a:ext uri="{FF2B5EF4-FFF2-40B4-BE49-F238E27FC236}">
                    <a16:creationId xmlns:a16="http://schemas.microsoft.com/office/drawing/2014/main" id="{938B441E-4437-926E-7D68-E2E11B276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40491" y="2943186"/>
                <a:ext cx="1312226" cy="585545"/>
              </a:xfrm>
              <a:prstGeom prst="rect">
                <a:avLst/>
              </a:prstGeom>
              <a:blipFill>
                <a:blip r:embed="rId7"/>
                <a:stretch>
                  <a:fillRect l="-6047" t="-10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9">
            <a:extLst>
              <a:ext uri="{FF2B5EF4-FFF2-40B4-BE49-F238E27FC236}">
                <a16:creationId xmlns:a16="http://schemas.microsoft.com/office/drawing/2014/main" id="{C585B92D-0095-1DD7-3D5E-1A31639D5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9098" y="4970587"/>
            <a:ext cx="1669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 err="1"/>
              <a:t>m</a:t>
            </a:r>
            <a:r>
              <a:rPr lang="en-GB" b="1" i="1" baseline="-25000" dirty="0" err="1"/>
              <a:t>P</a:t>
            </a:r>
            <a:r>
              <a:rPr lang="en-GB" b="1" i="1" baseline="-25000" dirty="0"/>
              <a:t>(AB)</a:t>
            </a:r>
            <a:r>
              <a:rPr lang="en-GB" b="1" i="1" dirty="0"/>
              <a:t> </a:t>
            </a:r>
            <a:r>
              <a:rPr lang="en-GB" b="1" dirty="0"/>
              <a:t>=</a:t>
            </a:r>
            <a:r>
              <a:rPr lang="en-GB" b="1" dirty="0">
                <a:cs typeface="Times New Roman" panose="02020603050405020304" pitchFamily="18" charset="0"/>
              </a:rPr>
              <a:t> </a:t>
            </a:r>
            <a:endParaRPr lang="en-GB" baseline="-250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93B8188-9793-4514-0821-222B5E3EED52}"/>
              </a:ext>
            </a:extLst>
          </p:cNvPr>
          <p:cNvSpPr/>
          <p:nvPr/>
        </p:nvSpPr>
        <p:spPr>
          <a:xfrm>
            <a:off x="342827" y="5494531"/>
            <a:ext cx="5712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So, the edge passes through the point (</a:t>
            </a:r>
            <a:r>
              <a:rPr lang="en-GB" sz="2000" dirty="0">
                <a:cs typeface="Times New Roman" panose="02020603050405020304" pitchFamily="18" charset="0"/>
              </a:rPr>
              <a:t>–1 , –1</a:t>
            </a:r>
            <a:r>
              <a:rPr lang="en-GB" sz="2000" dirty="0">
                <a:latin typeface="+mn-lt"/>
              </a:rPr>
              <a:t>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9">
                <a:extLst>
                  <a:ext uri="{FF2B5EF4-FFF2-40B4-BE49-F238E27FC236}">
                    <a16:creationId xmlns:a16="http://schemas.microsoft.com/office/drawing/2014/main" id="{2F0301F5-5790-815A-EA6E-AA9D03C6E7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2194" y="3498272"/>
                <a:ext cx="970396" cy="5732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−4−2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3+5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29" name="Text Box 9">
                <a:extLst>
                  <a:ext uri="{FF2B5EF4-FFF2-40B4-BE49-F238E27FC236}">
                    <a16:creationId xmlns:a16="http://schemas.microsoft.com/office/drawing/2014/main" id="{2F0301F5-5790-815A-EA6E-AA9D03C6E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2194" y="3498272"/>
                <a:ext cx="970396" cy="573234"/>
              </a:xfrm>
              <a:prstGeom prst="rect">
                <a:avLst/>
              </a:prstGeom>
              <a:blipFill>
                <a:blip r:embed="rId8"/>
                <a:stretch>
                  <a:fillRect l="-8176" b="-744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9">
                <a:extLst>
                  <a:ext uri="{FF2B5EF4-FFF2-40B4-BE49-F238E27FC236}">
                    <a16:creationId xmlns:a16="http://schemas.microsoft.com/office/drawing/2014/main" id="{890DE744-F966-80B3-F1C4-BB8C8226F0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0491" y="4117050"/>
                <a:ext cx="1312226" cy="614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30" name="Text Box 9">
                <a:extLst>
                  <a:ext uri="{FF2B5EF4-FFF2-40B4-BE49-F238E27FC236}">
                    <a16:creationId xmlns:a16="http://schemas.microsoft.com/office/drawing/2014/main" id="{890DE744-F966-80B3-F1C4-BB8C8226F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40491" y="4117050"/>
                <a:ext cx="1312226" cy="614655"/>
              </a:xfrm>
              <a:prstGeom prst="rect">
                <a:avLst/>
              </a:prstGeom>
              <a:blipFill>
                <a:blip r:embed="rId9"/>
                <a:stretch>
                  <a:fillRect l="-6047" b="-59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41F0CCD-9B7A-9DC4-781A-E3B72C635FAE}"/>
                  </a:ext>
                </a:extLst>
              </p:cNvPr>
              <p:cNvSpPr txBox="1"/>
              <p:nvPr/>
            </p:nvSpPr>
            <p:spPr>
              <a:xfrm>
                <a:off x="3371754" y="4881233"/>
                <a:ext cx="430490" cy="6099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41F0CCD-9B7A-9DC4-781A-E3B72C635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1754" y="4881233"/>
                <a:ext cx="430490" cy="6099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CBEF7AB-8D37-0471-20F6-36E77E2E886B}"/>
                  </a:ext>
                </a:extLst>
              </p:cNvPr>
              <p:cNvSpPr/>
              <p:nvPr/>
            </p:nvSpPr>
            <p:spPr>
              <a:xfrm>
                <a:off x="353147" y="5916523"/>
                <a:ext cx="3419009" cy="5269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+mn-lt"/>
                  </a:rPr>
                  <a:t>And has a gradient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CBEF7AB-8D37-0471-20F6-36E77E2E88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47" y="5916523"/>
                <a:ext cx="3419009" cy="526939"/>
              </a:xfrm>
              <a:prstGeom prst="rect">
                <a:avLst/>
              </a:prstGeom>
              <a:blipFill>
                <a:blip r:embed="rId11"/>
                <a:stretch>
                  <a:fillRect l="-1961" b="-8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3A9212-4C29-4749-B583-6FAF360EE400}"/>
              </a:ext>
            </a:extLst>
          </p:cNvPr>
          <p:cNvCxnSpPr/>
          <p:nvPr/>
        </p:nvCxnSpPr>
        <p:spPr>
          <a:xfrm>
            <a:off x="6632784" y="41168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C62ECFB-75B3-4CBB-B3EC-7CEA3CC556A8}"/>
              </a:ext>
            </a:extLst>
          </p:cNvPr>
          <p:cNvCxnSpPr/>
          <p:nvPr/>
        </p:nvCxnSpPr>
        <p:spPr>
          <a:xfrm>
            <a:off x="6628700" y="38974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19FAFB9-6D49-4B8E-B600-A7D6044C8B93}"/>
              </a:ext>
            </a:extLst>
          </p:cNvPr>
          <p:cNvCxnSpPr/>
          <p:nvPr/>
        </p:nvCxnSpPr>
        <p:spPr>
          <a:xfrm>
            <a:off x="6632784" y="499468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A56F906-8CF3-46DE-89E8-726617C44E7D}"/>
              </a:ext>
            </a:extLst>
          </p:cNvPr>
          <p:cNvCxnSpPr/>
          <p:nvPr/>
        </p:nvCxnSpPr>
        <p:spPr>
          <a:xfrm>
            <a:off x="6632784" y="521414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28E6D14-B782-412F-A787-A621A0484896}"/>
              </a:ext>
            </a:extLst>
          </p:cNvPr>
          <p:cNvCxnSpPr/>
          <p:nvPr/>
        </p:nvCxnSpPr>
        <p:spPr>
          <a:xfrm>
            <a:off x="6632784" y="543359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FF0EFF5-35C5-481E-8B44-C207C8D2544F}"/>
              </a:ext>
            </a:extLst>
          </p:cNvPr>
          <p:cNvCxnSpPr/>
          <p:nvPr/>
        </p:nvCxnSpPr>
        <p:spPr>
          <a:xfrm>
            <a:off x="6632784" y="565305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3F0D1E4A-B41A-4DC0-8F31-6F02141299FA}"/>
              </a:ext>
            </a:extLst>
          </p:cNvPr>
          <p:cNvSpPr txBox="1"/>
          <p:nvPr/>
        </p:nvSpPr>
        <p:spPr>
          <a:xfrm>
            <a:off x="6346321" y="4250073"/>
            <a:ext cx="4834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A</a:t>
            </a:r>
            <a:endParaRPr lang="en-GB" sz="1800" dirty="0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1B17B2C-373E-4872-87A5-BAA46C460594}"/>
              </a:ext>
            </a:extLst>
          </p:cNvPr>
          <p:cNvCxnSpPr/>
          <p:nvPr/>
        </p:nvCxnSpPr>
        <p:spPr>
          <a:xfrm>
            <a:off x="6461917" y="4775231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F817FA3-230C-4EB2-8A00-C9F3DA8077F5}"/>
              </a:ext>
            </a:extLst>
          </p:cNvPr>
          <p:cNvCxnSpPr/>
          <p:nvPr/>
        </p:nvCxnSpPr>
        <p:spPr>
          <a:xfrm>
            <a:off x="6632784" y="43363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5867B90-63ED-4F8E-A658-003321CF9332}"/>
              </a:ext>
            </a:extLst>
          </p:cNvPr>
          <p:cNvCxnSpPr/>
          <p:nvPr/>
        </p:nvCxnSpPr>
        <p:spPr>
          <a:xfrm>
            <a:off x="6632784" y="455577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E6FDD21-D320-43A3-B063-D1522E1789EB}"/>
              </a:ext>
            </a:extLst>
          </p:cNvPr>
          <p:cNvCxnSpPr/>
          <p:nvPr/>
        </p:nvCxnSpPr>
        <p:spPr>
          <a:xfrm>
            <a:off x="838843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E5A207D-B169-40AB-9B78-23B8565FE2E1}"/>
              </a:ext>
            </a:extLst>
          </p:cNvPr>
          <p:cNvCxnSpPr/>
          <p:nvPr/>
        </p:nvCxnSpPr>
        <p:spPr>
          <a:xfrm>
            <a:off x="8607888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EBDF0B8-AF3D-460A-A6A2-BC5C8B92F9FC}"/>
              </a:ext>
            </a:extLst>
          </p:cNvPr>
          <p:cNvCxnSpPr/>
          <p:nvPr/>
        </p:nvCxnSpPr>
        <p:spPr>
          <a:xfrm>
            <a:off x="684919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27AA26-805A-48AD-AE64-C769E7F74D99}"/>
              </a:ext>
            </a:extLst>
          </p:cNvPr>
          <p:cNvCxnSpPr/>
          <p:nvPr/>
        </p:nvCxnSpPr>
        <p:spPr>
          <a:xfrm>
            <a:off x="7071696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E0E85A3-B257-474C-82F1-00A57B730050}"/>
              </a:ext>
            </a:extLst>
          </p:cNvPr>
          <p:cNvCxnSpPr/>
          <p:nvPr/>
        </p:nvCxnSpPr>
        <p:spPr>
          <a:xfrm>
            <a:off x="729115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60CD57B-4BB2-4057-BACF-FC95DCE2AD4F}"/>
              </a:ext>
            </a:extLst>
          </p:cNvPr>
          <p:cNvCxnSpPr/>
          <p:nvPr/>
        </p:nvCxnSpPr>
        <p:spPr>
          <a:xfrm>
            <a:off x="7510608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03BD47D-CC74-4A56-8BEB-130ECE3070AB}"/>
              </a:ext>
            </a:extLst>
          </p:cNvPr>
          <p:cNvCxnSpPr/>
          <p:nvPr/>
        </p:nvCxnSpPr>
        <p:spPr>
          <a:xfrm>
            <a:off x="7725980" y="3502436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6D3FE77-8727-4906-A340-B0639DE7D5FD}"/>
              </a:ext>
            </a:extLst>
          </p:cNvPr>
          <p:cNvCxnSpPr/>
          <p:nvPr/>
        </p:nvCxnSpPr>
        <p:spPr>
          <a:xfrm>
            <a:off x="7949520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CF1884E-16E2-43BF-88F2-CDC97AD3C2C3}"/>
              </a:ext>
            </a:extLst>
          </p:cNvPr>
          <p:cNvCxnSpPr/>
          <p:nvPr/>
        </p:nvCxnSpPr>
        <p:spPr>
          <a:xfrm>
            <a:off x="8168976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46F2ADD9-67A9-41A1-8AFF-864A6330C9BD}"/>
              </a:ext>
            </a:extLst>
          </p:cNvPr>
          <p:cNvSpPr/>
          <p:nvPr/>
        </p:nvSpPr>
        <p:spPr>
          <a:xfrm>
            <a:off x="6632440" y="3672146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7A5E26-4C88-407F-7ADB-BF75B5745AFB}"/>
              </a:ext>
            </a:extLst>
          </p:cNvPr>
          <p:cNvSpPr txBox="1"/>
          <p:nvPr/>
        </p:nvSpPr>
        <p:spPr>
          <a:xfrm>
            <a:off x="7189436" y="4585570"/>
            <a:ext cx="56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r>
              <a:rPr lang="en-US" sz="1800" baseline="-25000" dirty="0">
                <a:latin typeface="Comic Sans MS" pitchFamily="66" charset="0"/>
              </a:rPr>
              <a:t>1</a:t>
            </a:r>
            <a:endParaRPr lang="en-GB" sz="1800" baseline="-25000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110ADC47-EF1F-481E-A1B5-7F5C7566F443}"/>
              </a:ext>
            </a:extLst>
          </p:cNvPr>
          <p:cNvSpPr/>
          <p:nvPr/>
        </p:nvSpPr>
        <p:spPr>
          <a:xfrm>
            <a:off x="8366420" y="5610921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4DA27D4-9D63-4396-9431-EF58A55C7ECD}"/>
              </a:ext>
            </a:extLst>
          </p:cNvPr>
          <p:cNvSpPr txBox="1"/>
          <p:nvPr/>
        </p:nvSpPr>
        <p:spPr>
          <a:xfrm>
            <a:off x="8374373" y="5586432"/>
            <a:ext cx="447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B</a:t>
            </a:r>
            <a:endParaRPr lang="en-GB" sz="1800" dirty="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A131F1B-6A7B-417D-8DF9-6487007043EE}"/>
              </a:ext>
            </a:extLst>
          </p:cNvPr>
          <p:cNvSpPr/>
          <p:nvPr/>
        </p:nvSpPr>
        <p:spPr>
          <a:xfrm>
            <a:off x="6600260" y="4308122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BB92F76-5E31-CB79-31FC-7200768B49D4}"/>
              </a:ext>
            </a:extLst>
          </p:cNvPr>
          <p:cNvSpPr/>
          <p:nvPr/>
        </p:nvSpPr>
        <p:spPr>
          <a:xfrm>
            <a:off x="7038134" y="5166237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1B706A-B996-1F00-F587-68803475DBBB}"/>
              </a:ext>
            </a:extLst>
          </p:cNvPr>
          <p:cNvSpPr txBox="1"/>
          <p:nvPr/>
        </p:nvSpPr>
        <p:spPr>
          <a:xfrm>
            <a:off x="7046087" y="5141748"/>
            <a:ext cx="447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C</a:t>
            </a:r>
            <a:endParaRPr lang="en-GB" sz="1800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033216-D98D-24BC-AD2F-E564131475D1}"/>
              </a:ext>
            </a:extLst>
          </p:cNvPr>
          <p:cNvCxnSpPr>
            <a:cxnSpLocks/>
          </p:cNvCxnSpPr>
          <p:nvPr/>
        </p:nvCxnSpPr>
        <p:spPr>
          <a:xfrm flipV="1">
            <a:off x="6849192" y="4128787"/>
            <a:ext cx="1317811" cy="173381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F81807B-C589-5855-713E-40A204268F78}"/>
              </a:ext>
            </a:extLst>
          </p:cNvPr>
          <p:cNvCxnSpPr>
            <a:cxnSpLocks/>
          </p:cNvCxnSpPr>
          <p:nvPr/>
        </p:nvCxnSpPr>
        <p:spPr>
          <a:xfrm flipV="1">
            <a:off x="8165423" y="3691798"/>
            <a:ext cx="316094" cy="432155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574C480F-B90F-8013-7300-29F62F2B91C6}"/>
              </a:ext>
            </a:extLst>
          </p:cNvPr>
          <p:cNvSpPr/>
          <p:nvPr/>
        </p:nvSpPr>
        <p:spPr>
          <a:xfrm>
            <a:off x="7478604" y="4946420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35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7" grpId="0"/>
      <p:bldP spid="28" grpId="0"/>
      <p:bldP spid="29" grpId="0"/>
      <p:bldP spid="30" grpId="0"/>
      <p:bldP spid="33" grpId="0"/>
      <p:bldP spid="35" grpId="0"/>
      <p:bldP spid="89" grpId="0"/>
      <p:bldP spid="8" grpId="0"/>
      <p:bldP spid="86" grpId="0" animBg="1"/>
      <p:bldP spid="87" grpId="0"/>
      <p:bldP spid="88" grpId="0" animBg="1"/>
      <p:bldP spid="21" grpId="0" animBg="1"/>
      <p:bldP spid="22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Constructing 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460">
            <a:extLst>
              <a:ext uri="{FF2B5EF4-FFF2-40B4-BE49-F238E27FC236}">
                <a16:creationId xmlns:a16="http://schemas.microsoft.com/office/drawing/2014/main" id="{FEF7D6B6-FE18-4CAD-839A-53FD37429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469557"/>
            <a:ext cx="864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Construct a Voronoi Diagram for the sites A(-5, 2), B(3, -4) and C(-3, -2)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374A35C-D045-401F-94E0-8746AE63FD56}"/>
              </a:ext>
            </a:extLst>
          </p:cNvPr>
          <p:cNvSpPr/>
          <p:nvPr/>
        </p:nvSpPr>
        <p:spPr>
          <a:xfrm>
            <a:off x="6628700" y="3675824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5D4275E-BC45-8942-131C-4C81CE77566A}"/>
              </a:ext>
            </a:extLst>
          </p:cNvPr>
          <p:cNvSpPr/>
          <p:nvPr/>
        </p:nvSpPr>
        <p:spPr>
          <a:xfrm>
            <a:off x="999822" y="282811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078A85-130C-5141-AD01-67385609C67F}"/>
              </a:ext>
            </a:extLst>
          </p:cNvPr>
          <p:cNvSpPr/>
          <p:nvPr/>
        </p:nvSpPr>
        <p:spPr>
          <a:xfrm>
            <a:off x="144256" y="1342508"/>
            <a:ext cx="27813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midpoint [AC]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BC001297-67D4-5210-748D-AA8C93C23D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1520" y="1215485"/>
                <a:ext cx="2361070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200" b="1" dirty="0"/>
                  <a:t> , 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BC001297-67D4-5210-748D-AA8C93C23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1520" y="1215485"/>
                <a:ext cx="2361070" cy="646331"/>
              </a:xfrm>
              <a:prstGeom prst="rect">
                <a:avLst/>
              </a:prstGeom>
              <a:blipFill>
                <a:blip r:embed="rId4"/>
                <a:stretch>
                  <a:fillRect l="-4134" t="-18868" r="-2067" b="-301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D400D0BE-1846-3479-7DB8-E13CC7E0C1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52728" y="1777034"/>
                <a:ext cx="2199989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5−3</m:t>
                        </m:r>
                      </m:num>
                      <m:den>
                        <m: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200" b="1" dirty="0"/>
                  <a:t> , 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2−2</m:t>
                        </m:r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D400D0BE-1846-3479-7DB8-E13CC7E0C1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52728" y="1777034"/>
                <a:ext cx="2199989" cy="646331"/>
              </a:xfrm>
              <a:prstGeom prst="rect">
                <a:avLst/>
              </a:prstGeom>
              <a:blipFill>
                <a:blip r:embed="rId5"/>
                <a:stretch>
                  <a:fillRect l="-4444" t="-19811" b="-301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7843D725-8D74-D893-C530-D8532D9839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9608" y="2290200"/>
                <a:ext cx="196211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dirty="0"/>
                  <a:t>(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b="1" dirty="0"/>
                  <a:t> ,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3600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7843D725-8D74-D893-C530-D8532D983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09608" y="2290200"/>
                <a:ext cx="1962114" cy="646331"/>
              </a:xfrm>
              <a:prstGeom prst="rect">
                <a:avLst/>
              </a:prstGeom>
              <a:blipFill>
                <a:blip r:embed="rId6"/>
                <a:stretch>
                  <a:fillRect l="-4969" t="-16038" b="-3396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C0E0434F-9775-6E3B-8DEF-EDFA35CC6F33}"/>
              </a:ext>
            </a:extLst>
          </p:cNvPr>
          <p:cNvSpPr/>
          <p:nvPr/>
        </p:nvSpPr>
        <p:spPr>
          <a:xfrm>
            <a:off x="204194" y="2928597"/>
            <a:ext cx="35512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Finding the gradient [AC]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1921CB-D3C4-1384-68C8-D7D7E1167796}"/>
              </a:ext>
            </a:extLst>
          </p:cNvPr>
          <p:cNvSpPr/>
          <p:nvPr/>
        </p:nvSpPr>
        <p:spPr>
          <a:xfrm>
            <a:off x="220277" y="4833650"/>
            <a:ext cx="572299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gradient of the perpendicular to [AC]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E29B37-FF31-6D8F-A84D-C8D940E2DF0D}"/>
              </a:ext>
            </a:extLst>
          </p:cNvPr>
          <p:cNvSpPr/>
          <p:nvPr/>
        </p:nvSpPr>
        <p:spPr>
          <a:xfrm>
            <a:off x="6752253" y="712354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CB496B-BDC0-21C6-3855-25030B4CAA0A}"/>
              </a:ext>
            </a:extLst>
          </p:cNvPr>
          <p:cNvSpPr/>
          <p:nvPr/>
        </p:nvSpPr>
        <p:spPr>
          <a:xfrm>
            <a:off x="7116455" y="728492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1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C22650-787E-B706-5A19-1EBB7E64DC02}"/>
              </a:ext>
            </a:extLst>
          </p:cNvPr>
          <p:cNvSpPr/>
          <p:nvPr/>
        </p:nvSpPr>
        <p:spPr>
          <a:xfrm>
            <a:off x="1170005" y="1069421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CF32D2-4E00-46CC-A0B7-94F23BB8A2B7}"/>
              </a:ext>
            </a:extLst>
          </p:cNvPr>
          <p:cNvSpPr/>
          <p:nvPr/>
        </p:nvSpPr>
        <p:spPr>
          <a:xfrm>
            <a:off x="1581866" y="1065724"/>
            <a:ext cx="480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2</a:t>
            </a:r>
            <a:endParaRPr lang="en-US" sz="1800" dirty="0">
              <a:solidFill>
                <a:srgbClr val="0033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9">
                <a:extLst>
                  <a:ext uri="{FF2B5EF4-FFF2-40B4-BE49-F238E27FC236}">
                    <a16:creationId xmlns:a16="http://schemas.microsoft.com/office/drawing/2014/main" id="{938B441E-4437-926E-7D68-E2E11B276B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0491" y="2844374"/>
                <a:ext cx="1312226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5" name="Text Box 9">
                <a:extLst>
                  <a:ext uri="{FF2B5EF4-FFF2-40B4-BE49-F238E27FC236}">
                    <a16:creationId xmlns:a16="http://schemas.microsoft.com/office/drawing/2014/main" id="{938B441E-4437-926E-7D68-E2E11B276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40491" y="2844374"/>
                <a:ext cx="1312226" cy="585545"/>
              </a:xfrm>
              <a:prstGeom prst="rect">
                <a:avLst/>
              </a:prstGeom>
              <a:blipFill>
                <a:blip r:embed="rId7"/>
                <a:stretch>
                  <a:fillRect l="-6047" t="-10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9">
            <a:extLst>
              <a:ext uri="{FF2B5EF4-FFF2-40B4-BE49-F238E27FC236}">
                <a16:creationId xmlns:a16="http://schemas.microsoft.com/office/drawing/2014/main" id="{C585B92D-0095-1DD7-3D5E-1A31639D5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267" y="5174495"/>
            <a:ext cx="1669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 err="1"/>
              <a:t>m</a:t>
            </a:r>
            <a:r>
              <a:rPr lang="en-GB" b="1" i="1" baseline="-25000" dirty="0" err="1"/>
              <a:t>P</a:t>
            </a:r>
            <a:r>
              <a:rPr lang="en-GB" b="1" i="1" baseline="-25000" dirty="0"/>
              <a:t>(AC)</a:t>
            </a:r>
            <a:r>
              <a:rPr lang="en-GB" b="1" i="1" dirty="0"/>
              <a:t> </a:t>
            </a:r>
            <a:r>
              <a:rPr lang="en-GB" b="1" dirty="0"/>
              <a:t>=</a:t>
            </a:r>
            <a:r>
              <a:rPr lang="en-GB" b="1" dirty="0">
                <a:cs typeface="Times New Roman" panose="02020603050405020304" pitchFamily="18" charset="0"/>
              </a:rPr>
              <a:t> </a:t>
            </a:r>
            <a:endParaRPr lang="en-GB" baseline="-250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93B8188-9793-4514-0821-222B5E3EED52}"/>
              </a:ext>
            </a:extLst>
          </p:cNvPr>
          <p:cNvSpPr/>
          <p:nvPr/>
        </p:nvSpPr>
        <p:spPr>
          <a:xfrm>
            <a:off x="351654" y="5642515"/>
            <a:ext cx="55924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So, the edge passes through the point (</a:t>
            </a:r>
            <a:r>
              <a:rPr lang="en-GB" sz="2000" dirty="0">
                <a:cs typeface="Times New Roman" panose="02020603050405020304" pitchFamily="18" charset="0"/>
              </a:rPr>
              <a:t>–4 , 0</a:t>
            </a:r>
            <a:r>
              <a:rPr lang="en-GB" sz="2000" dirty="0">
                <a:latin typeface="+mn-lt"/>
              </a:rPr>
              <a:t>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9">
                <a:extLst>
                  <a:ext uri="{FF2B5EF4-FFF2-40B4-BE49-F238E27FC236}">
                    <a16:creationId xmlns:a16="http://schemas.microsoft.com/office/drawing/2014/main" id="{2F0301F5-5790-815A-EA6E-AA9D03C6E7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8980" y="3357540"/>
                <a:ext cx="970396" cy="5732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−2−2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−3+5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29" name="Text Box 9">
                <a:extLst>
                  <a:ext uri="{FF2B5EF4-FFF2-40B4-BE49-F238E27FC236}">
                    <a16:creationId xmlns:a16="http://schemas.microsoft.com/office/drawing/2014/main" id="{2F0301F5-5790-815A-EA6E-AA9D03C6E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78980" y="3357540"/>
                <a:ext cx="970396" cy="573234"/>
              </a:xfrm>
              <a:prstGeom prst="rect">
                <a:avLst/>
              </a:prstGeom>
              <a:blipFill>
                <a:blip r:embed="rId8"/>
                <a:stretch>
                  <a:fillRect l="-8176" b="-744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9">
                <a:extLst>
                  <a:ext uri="{FF2B5EF4-FFF2-40B4-BE49-F238E27FC236}">
                    <a16:creationId xmlns:a16="http://schemas.microsoft.com/office/drawing/2014/main" id="{890DE744-F966-80B3-F1C4-BB8C8226F0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25701" y="4425786"/>
                <a:ext cx="1057505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30" name="Text Box 9">
                <a:extLst>
                  <a:ext uri="{FF2B5EF4-FFF2-40B4-BE49-F238E27FC236}">
                    <a16:creationId xmlns:a16="http://schemas.microsoft.com/office/drawing/2014/main" id="{890DE744-F966-80B3-F1C4-BB8C8226F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25701" y="4425786"/>
                <a:ext cx="1057505" cy="430887"/>
              </a:xfrm>
              <a:prstGeom prst="rect">
                <a:avLst/>
              </a:prstGeom>
              <a:blipFill>
                <a:blip r:embed="rId9"/>
                <a:stretch>
                  <a:fillRect l="-7514" t="-9859" b="-2816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41F0CCD-9B7A-9DC4-781A-E3B72C635FAE}"/>
                  </a:ext>
                </a:extLst>
              </p:cNvPr>
              <p:cNvSpPr txBox="1"/>
              <p:nvPr/>
            </p:nvSpPr>
            <p:spPr>
              <a:xfrm>
                <a:off x="3578931" y="5099859"/>
                <a:ext cx="430490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41F0CCD-9B7A-9DC4-781A-E3B72C635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8931" y="5099859"/>
                <a:ext cx="430490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CBEF7AB-8D37-0471-20F6-36E77E2E886B}"/>
                  </a:ext>
                </a:extLst>
              </p:cNvPr>
              <p:cNvSpPr/>
              <p:nvPr/>
            </p:nvSpPr>
            <p:spPr>
              <a:xfrm>
                <a:off x="354470" y="6010071"/>
                <a:ext cx="3419009" cy="5269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+mn-lt"/>
                  </a:rPr>
                  <a:t>And has a gradient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CBEF7AB-8D37-0471-20F6-36E77E2E88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470" y="6010071"/>
                <a:ext cx="3419009" cy="526939"/>
              </a:xfrm>
              <a:prstGeom prst="rect">
                <a:avLst/>
              </a:prstGeom>
              <a:blipFill>
                <a:blip r:embed="rId11"/>
                <a:stretch>
                  <a:fillRect l="-1783" b="-8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3A9212-4C29-4749-B583-6FAF360EE400}"/>
              </a:ext>
            </a:extLst>
          </p:cNvPr>
          <p:cNvCxnSpPr/>
          <p:nvPr/>
        </p:nvCxnSpPr>
        <p:spPr>
          <a:xfrm>
            <a:off x="6632784" y="41168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C62ECFB-75B3-4CBB-B3EC-7CEA3CC556A8}"/>
              </a:ext>
            </a:extLst>
          </p:cNvPr>
          <p:cNvCxnSpPr/>
          <p:nvPr/>
        </p:nvCxnSpPr>
        <p:spPr>
          <a:xfrm>
            <a:off x="6628700" y="38974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19FAFB9-6D49-4B8E-B600-A7D6044C8B93}"/>
              </a:ext>
            </a:extLst>
          </p:cNvPr>
          <p:cNvCxnSpPr/>
          <p:nvPr/>
        </p:nvCxnSpPr>
        <p:spPr>
          <a:xfrm>
            <a:off x="6632784" y="499468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A56F906-8CF3-46DE-89E8-726617C44E7D}"/>
              </a:ext>
            </a:extLst>
          </p:cNvPr>
          <p:cNvCxnSpPr/>
          <p:nvPr/>
        </p:nvCxnSpPr>
        <p:spPr>
          <a:xfrm>
            <a:off x="6632784" y="521414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28E6D14-B782-412F-A787-A621A0484896}"/>
              </a:ext>
            </a:extLst>
          </p:cNvPr>
          <p:cNvCxnSpPr/>
          <p:nvPr/>
        </p:nvCxnSpPr>
        <p:spPr>
          <a:xfrm>
            <a:off x="6632784" y="543359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FF0EFF5-35C5-481E-8B44-C207C8D2544F}"/>
              </a:ext>
            </a:extLst>
          </p:cNvPr>
          <p:cNvCxnSpPr/>
          <p:nvPr/>
        </p:nvCxnSpPr>
        <p:spPr>
          <a:xfrm>
            <a:off x="6632784" y="565305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3F0D1E4A-B41A-4DC0-8F31-6F02141299FA}"/>
              </a:ext>
            </a:extLst>
          </p:cNvPr>
          <p:cNvSpPr txBox="1"/>
          <p:nvPr/>
        </p:nvSpPr>
        <p:spPr>
          <a:xfrm>
            <a:off x="6346321" y="4250073"/>
            <a:ext cx="4834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A</a:t>
            </a:r>
            <a:endParaRPr lang="en-GB" sz="1800" dirty="0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1B17B2C-373E-4872-87A5-BAA46C460594}"/>
              </a:ext>
            </a:extLst>
          </p:cNvPr>
          <p:cNvCxnSpPr/>
          <p:nvPr/>
        </p:nvCxnSpPr>
        <p:spPr>
          <a:xfrm>
            <a:off x="6461917" y="4775231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F817FA3-230C-4EB2-8A00-C9F3DA8077F5}"/>
              </a:ext>
            </a:extLst>
          </p:cNvPr>
          <p:cNvCxnSpPr/>
          <p:nvPr/>
        </p:nvCxnSpPr>
        <p:spPr>
          <a:xfrm>
            <a:off x="6632784" y="43363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5867B90-63ED-4F8E-A658-003321CF9332}"/>
              </a:ext>
            </a:extLst>
          </p:cNvPr>
          <p:cNvCxnSpPr/>
          <p:nvPr/>
        </p:nvCxnSpPr>
        <p:spPr>
          <a:xfrm>
            <a:off x="6632784" y="455577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E6FDD21-D320-43A3-B063-D1522E1789EB}"/>
              </a:ext>
            </a:extLst>
          </p:cNvPr>
          <p:cNvCxnSpPr/>
          <p:nvPr/>
        </p:nvCxnSpPr>
        <p:spPr>
          <a:xfrm>
            <a:off x="838843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E5A207D-B169-40AB-9B78-23B8565FE2E1}"/>
              </a:ext>
            </a:extLst>
          </p:cNvPr>
          <p:cNvCxnSpPr/>
          <p:nvPr/>
        </p:nvCxnSpPr>
        <p:spPr>
          <a:xfrm>
            <a:off x="8607888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EBDF0B8-AF3D-460A-A6A2-BC5C8B92F9FC}"/>
              </a:ext>
            </a:extLst>
          </p:cNvPr>
          <p:cNvCxnSpPr/>
          <p:nvPr/>
        </p:nvCxnSpPr>
        <p:spPr>
          <a:xfrm>
            <a:off x="684919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27AA26-805A-48AD-AE64-C769E7F74D99}"/>
              </a:ext>
            </a:extLst>
          </p:cNvPr>
          <p:cNvCxnSpPr/>
          <p:nvPr/>
        </p:nvCxnSpPr>
        <p:spPr>
          <a:xfrm>
            <a:off x="7071696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E0E85A3-B257-474C-82F1-00A57B730050}"/>
              </a:ext>
            </a:extLst>
          </p:cNvPr>
          <p:cNvCxnSpPr/>
          <p:nvPr/>
        </p:nvCxnSpPr>
        <p:spPr>
          <a:xfrm>
            <a:off x="729115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60CD57B-4BB2-4057-BACF-FC95DCE2AD4F}"/>
              </a:ext>
            </a:extLst>
          </p:cNvPr>
          <p:cNvCxnSpPr/>
          <p:nvPr/>
        </p:nvCxnSpPr>
        <p:spPr>
          <a:xfrm>
            <a:off x="7510608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03BD47D-CC74-4A56-8BEB-130ECE3070AB}"/>
              </a:ext>
            </a:extLst>
          </p:cNvPr>
          <p:cNvCxnSpPr/>
          <p:nvPr/>
        </p:nvCxnSpPr>
        <p:spPr>
          <a:xfrm>
            <a:off x="7725980" y="3502436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6D3FE77-8727-4906-A340-B0639DE7D5FD}"/>
              </a:ext>
            </a:extLst>
          </p:cNvPr>
          <p:cNvCxnSpPr/>
          <p:nvPr/>
        </p:nvCxnSpPr>
        <p:spPr>
          <a:xfrm>
            <a:off x="7949520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CF1884E-16E2-43BF-88F2-CDC97AD3C2C3}"/>
              </a:ext>
            </a:extLst>
          </p:cNvPr>
          <p:cNvCxnSpPr/>
          <p:nvPr/>
        </p:nvCxnSpPr>
        <p:spPr>
          <a:xfrm>
            <a:off x="8168976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46F2ADD9-67A9-41A1-8AFF-864A6330C9BD}"/>
              </a:ext>
            </a:extLst>
          </p:cNvPr>
          <p:cNvSpPr/>
          <p:nvPr/>
        </p:nvSpPr>
        <p:spPr>
          <a:xfrm>
            <a:off x="6632440" y="3672146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110ADC47-EF1F-481E-A1B5-7F5C7566F443}"/>
              </a:ext>
            </a:extLst>
          </p:cNvPr>
          <p:cNvSpPr/>
          <p:nvPr/>
        </p:nvSpPr>
        <p:spPr>
          <a:xfrm>
            <a:off x="8366420" y="5610921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4DA27D4-9D63-4396-9431-EF58A55C7ECD}"/>
              </a:ext>
            </a:extLst>
          </p:cNvPr>
          <p:cNvSpPr txBox="1"/>
          <p:nvPr/>
        </p:nvSpPr>
        <p:spPr>
          <a:xfrm>
            <a:off x="8374373" y="5586432"/>
            <a:ext cx="447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B</a:t>
            </a:r>
            <a:endParaRPr lang="en-GB" sz="1800" dirty="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A131F1B-6A7B-417D-8DF9-6487007043EE}"/>
              </a:ext>
            </a:extLst>
          </p:cNvPr>
          <p:cNvSpPr/>
          <p:nvPr/>
        </p:nvSpPr>
        <p:spPr>
          <a:xfrm>
            <a:off x="6600260" y="4308122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BB92F76-5E31-CB79-31FC-7200768B49D4}"/>
              </a:ext>
            </a:extLst>
          </p:cNvPr>
          <p:cNvSpPr/>
          <p:nvPr/>
        </p:nvSpPr>
        <p:spPr>
          <a:xfrm>
            <a:off x="7044288" y="5179847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1B706A-B996-1F00-F587-68803475DBBB}"/>
              </a:ext>
            </a:extLst>
          </p:cNvPr>
          <p:cNvSpPr txBox="1"/>
          <p:nvPr/>
        </p:nvSpPr>
        <p:spPr>
          <a:xfrm>
            <a:off x="7046087" y="5141748"/>
            <a:ext cx="447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C</a:t>
            </a:r>
            <a:endParaRPr lang="en-GB" sz="1800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033216-D98D-24BC-AD2F-E564131475D1}"/>
              </a:ext>
            </a:extLst>
          </p:cNvPr>
          <p:cNvCxnSpPr>
            <a:cxnSpLocks/>
          </p:cNvCxnSpPr>
          <p:nvPr/>
        </p:nvCxnSpPr>
        <p:spPr>
          <a:xfrm flipV="1">
            <a:off x="6849192" y="4128787"/>
            <a:ext cx="1317811" cy="173381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738B65C-60B8-D7B7-CA24-7226ED85D041}"/>
              </a:ext>
            </a:extLst>
          </p:cNvPr>
          <p:cNvCxnSpPr>
            <a:cxnSpLocks/>
          </p:cNvCxnSpPr>
          <p:nvPr/>
        </p:nvCxnSpPr>
        <p:spPr>
          <a:xfrm flipV="1">
            <a:off x="6641141" y="4115886"/>
            <a:ext cx="1545450" cy="76794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63535C2-D1B4-A41A-9FA7-8C747644B6EF}"/>
              </a:ext>
            </a:extLst>
          </p:cNvPr>
          <p:cNvCxnSpPr>
            <a:cxnSpLocks/>
          </p:cNvCxnSpPr>
          <p:nvPr/>
        </p:nvCxnSpPr>
        <p:spPr>
          <a:xfrm flipV="1">
            <a:off x="8165423" y="3804579"/>
            <a:ext cx="627341" cy="312142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F81807B-C589-5855-713E-40A204268F78}"/>
              </a:ext>
            </a:extLst>
          </p:cNvPr>
          <p:cNvCxnSpPr>
            <a:cxnSpLocks/>
          </p:cNvCxnSpPr>
          <p:nvPr/>
        </p:nvCxnSpPr>
        <p:spPr>
          <a:xfrm flipV="1">
            <a:off x="8165423" y="3691798"/>
            <a:ext cx="316094" cy="432155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9">
                <a:extLst>
                  <a:ext uri="{FF2B5EF4-FFF2-40B4-BE49-F238E27FC236}">
                    <a16:creationId xmlns:a16="http://schemas.microsoft.com/office/drawing/2014/main" id="{FCC70822-375F-FEF0-8D9B-7BAD43BBE8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5425" y="3859811"/>
                <a:ext cx="1057505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endParaRPr lang="en-GB" sz="2200" baseline="-25000" dirty="0"/>
              </a:p>
            </p:txBody>
          </p:sp>
        </mc:Choice>
        <mc:Fallback xmlns="">
          <p:sp>
            <p:nvSpPr>
              <p:cNvPr id="17" name="Text Box 9">
                <a:extLst>
                  <a:ext uri="{FF2B5EF4-FFF2-40B4-BE49-F238E27FC236}">
                    <a16:creationId xmlns:a16="http://schemas.microsoft.com/office/drawing/2014/main" id="{FCC70822-375F-FEF0-8D9B-7BAD43BBE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35425" y="3859811"/>
                <a:ext cx="1057505" cy="613886"/>
              </a:xfrm>
              <a:prstGeom prst="rect">
                <a:avLst/>
              </a:prstGeom>
              <a:blipFill>
                <a:blip r:embed="rId12"/>
                <a:stretch>
                  <a:fillRect l="-7514" b="-495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>
            <a:extLst>
              <a:ext uri="{FF2B5EF4-FFF2-40B4-BE49-F238E27FC236}">
                <a16:creationId xmlns:a16="http://schemas.microsoft.com/office/drawing/2014/main" id="{CBFDFE9F-08A1-A930-E528-814B5036297E}"/>
              </a:ext>
            </a:extLst>
          </p:cNvPr>
          <p:cNvSpPr/>
          <p:nvPr/>
        </p:nvSpPr>
        <p:spPr>
          <a:xfrm>
            <a:off x="6827456" y="4738307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30B032-C779-600E-E61D-18EBD83F0C76}"/>
              </a:ext>
            </a:extLst>
          </p:cNvPr>
          <p:cNvSpPr txBox="1"/>
          <p:nvPr/>
        </p:nvSpPr>
        <p:spPr>
          <a:xfrm>
            <a:off x="6482089" y="4710996"/>
            <a:ext cx="56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r>
              <a:rPr lang="en-US" sz="1800" baseline="-25000" dirty="0">
                <a:latin typeface="Comic Sans MS" pitchFamily="66" charset="0"/>
              </a:rPr>
              <a:t>2</a:t>
            </a:r>
            <a:endParaRPr lang="en-GB" sz="1800" baseline="-25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7A5E26-4C88-407F-7ADB-BF75B5745AFB}"/>
              </a:ext>
            </a:extLst>
          </p:cNvPr>
          <p:cNvSpPr txBox="1"/>
          <p:nvPr/>
        </p:nvSpPr>
        <p:spPr>
          <a:xfrm>
            <a:off x="7189436" y="4585570"/>
            <a:ext cx="56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r>
              <a:rPr lang="en-US" sz="1800" baseline="-25000" dirty="0">
                <a:latin typeface="Comic Sans MS" pitchFamily="66" charset="0"/>
              </a:rPr>
              <a:t>1</a:t>
            </a:r>
            <a:endParaRPr lang="en-GB" sz="1800" baseline="-250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74C480F-B90F-8013-7300-29F62F2B91C6}"/>
              </a:ext>
            </a:extLst>
          </p:cNvPr>
          <p:cNvSpPr/>
          <p:nvPr/>
        </p:nvSpPr>
        <p:spPr>
          <a:xfrm>
            <a:off x="7478214" y="4960881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94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7" grpId="0"/>
      <p:bldP spid="28" grpId="0"/>
      <p:bldP spid="29" grpId="0"/>
      <p:bldP spid="30" grpId="0"/>
      <p:bldP spid="33" grpId="0"/>
      <p:bldP spid="35" grpId="0"/>
      <p:bldP spid="17" grpId="0"/>
      <p:bldP spid="24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Constructing 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460">
            <a:extLst>
              <a:ext uri="{FF2B5EF4-FFF2-40B4-BE49-F238E27FC236}">
                <a16:creationId xmlns:a16="http://schemas.microsoft.com/office/drawing/2014/main" id="{FEF7D6B6-FE18-4CAD-839A-53FD37429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469557"/>
            <a:ext cx="864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Construct a Voronoi Diagram for the sites A(-5, 2), B(3, -4) and C(-3, -2)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374A35C-D045-401F-94E0-8746AE63FD56}"/>
              </a:ext>
            </a:extLst>
          </p:cNvPr>
          <p:cNvSpPr/>
          <p:nvPr/>
        </p:nvSpPr>
        <p:spPr>
          <a:xfrm>
            <a:off x="6628700" y="3675824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5D4275E-BC45-8942-131C-4C81CE77566A}"/>
              </a:ext>
            </a:extLst>
          </p:cNvPr>
          <p:cNvSpPr/>
          <p:nvPr/>
        </p:nvSpPr>
        <p:spPr>
          <a:xfrm>
            <a:off x="999822" y="282811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078A85-130C-5141-AD01-67385609C67F}"/>
              </a:ext>
            </a:extLst>
          </p:cNvPr>
          <p:cNvSpPr/>
          <p:nvPr/>
        </p:nvSpPr>
        <p:spPr>
          <a:xfrm>
            <a:off x="144256" y="1342508"/>
            <a:ext cx="27813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midpoint [BC]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BC001297-67D4-5210-748D-AA8C93C23D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1520" y="1215485"/>
                <a:ext cx="2361070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200" b="1" dirty="0"/>
                  <a:t> , 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BC001297-67D4-5210-748D-AA8C93C23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1520" y="1215485"/>
                <a:ext cx="2361070" cy="646331"/>
              </a:xfrm>
              <a:prstGeom prst="rect">
                <a:avLst/>
              </a:prstGeom>
              <a:blipFill>
                <a:blip r:embed="rId4"/>
                <a:stretch>
                  <a:fillRect l="-4134" t="-18868" r="-2067" b="-301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D400D0BE-1846-3479-7DB8-E13CC7E0C1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52728" y="1777034"/>
                <a:ext cx="2199989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3−3</m:t>
                        </m:r>
                      </m:num>
                      <m:den>
                        <m: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200" b="1" dirty="0"/>
                  <a:t> , 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−4−2</m:t>
                        </m:r>
                      </m:num>
                      <m:den>
                        <m:r>
                          <a:rPr lang="en-GB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D400D0BE-1846-3479-7DB8-E13CC7E0C1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52728" y="1777034"/>
                <a:ext cx="2199989" cy="646331"/>
              </a:xfrm>
              <a:prstGeom prst="rect">
                <a:avLst/>
              </a:prstGeom>
              <a:blipFill>
                <a:blip r:embed="rId5"/>
                <a:stretch>
                  <a:fillRect l="-4444" t="-19811" b="-301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7843D725-8D74-D893-C530-D8532D9839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9608" y="2290200"/>
                <a:ext cx="196211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dirty="0"/>
                  <a:t>(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b="1" dirty="0"/>
                  <a:t> , 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3600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7843D725-8D74-D893-C530-D8532D983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09608" y="2290200"/>
                <a:ext cx="1962114" cy="646331"/>
              </a:xfrm>
              <a:prstGeom prst="rect">
                <a:avLst/>
              </a:prstGeom>
              <a:blipFill>
                <a:blip r:embed="rId6"/>
                <a:stretch>
                  <a:fillRect l="-4969" t="-16038" b="-3396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C0E0434F-9775-6E3B-8DEF-EDFA35CC6F33}"/>
              </a:ext>
            </a:extLst>
          </p:cNvPr>
          <p:cNvSpPr/>
          <p:nvPr/>
        </p:nvSpPr>
        <p:spPr>
          <a:xfrm>
            <a:off x="204194" y="2878241"/>
            <a:ext cx="35941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Finding the gradient [BC]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1921CB-D3C4-1384-68C8-D7D7E1167796}"/>
              </a:ext>
            </a:extLst>
          </p:cNvPr>
          <p:cNvSpPr/>
          <p:nvPr/>
        </p:nvSpPr>
        <p:spPr>
          <a:xfrm>
            <a:off x="231218" y="4883845"/>
            <a:ext cx="573560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gradient of the perpendicular to [BC]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E29B37-FF31-6D8F-A84D-C8D940E2DF0D}"/>
              </a:ext>
            </a:extLst>
          </p:cNvPr>
          <p:cNvSpPr/>
          <p:nvPr/>
        </p:nvSpPr>
        <p:spPr>
          <a:xfrm>
            <a:off x="7939913" y="685556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CB496B-BDC0-21C6-3855-25030B4CAA0A}"/>
              </a:ext>
            </a:extLst>
          </p:cNvPr>
          <p:cNvSpPr/>
          <p:nvPr/>
        </p:nvSpPr>
        <p:spPr>
          <a:xfrm>
            <a:off x="8304115" y="701694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1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C22650-787E-B706-5A19-1EBB7E64DC02}"/>
              </a:ext>
            </a:extLst>
          </p:cNvPr>
          <p:cNvSpPr/>
          <p:nvPr/>
        </p:nvSpPr>
        <p:spPr>
          <a:xfrm>
            <a:off x="1279211" y="1071026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CF32D2-4E00-46CC-A0B7-94F23BB8A2B7}"/>
              </a:ext>
            </a:extLst>
          </p:cNvPr>
          <p:cNvSpPr/>
          <p:nvPr/>
        </p:nvSpPr>
        <p:spPr>
          <a:xfrm>
            <a:off x="1691072" y="1067329"/>
            <a:ext cx="480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2</a:t>
            </a:r>
            <a:endParaRPr lang="en-US" sz="1800" dirty="0">
              <a:solidFill>
                <a:srgbClr val="0033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9">
                <a:extLst>
                  <a:ext uri="{FF2B5EF4-FFF2-40B4-BE49-F238E27FC236}">
                    <a16:creationId xmlns:a16="http://schemas.microsoft.com/office/drawing/2014/main" id="{938B441E-4437-926E-7D68-E2E11B276B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0491" y="2794018"/>
                <a:ext cx="1312226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5" name="Text Box 9">
                <a:extLst>
                  <a:ext uri="{FF2B5EF4-FFF2-40B4-BE49-F238E27FC236}">
                    <a16:creationId xmlns:a16="http://schemas.microsoft.com/office/drawing/2014/main" id="{938B441E-4437-926E-7D68-E2E11B276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40491" y="2794018"/>
                <a:ext cx="1312226" cy="585545"/>
              </a:xfrm>
              <a:prstGeom prst="rect">
                <a:avLst/>
              </a:prstGeom>
              <a:blipFill>
                <a:blip r:embed="rId7"/>
                <a:stretch>
                  <a:fillRect l="-6047" b="-10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9">
            <a:extLst>
              <a:ext uri="{FF2B5EF4-FFF2-40B4-BE49-F238E27FC236}">
                <a16:creationId xmlns:a16="http://schemas.microsoft.com/office/drawing/2014/main" id="{C585B92D-0095-1DD7-3D5E-1A31639D5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322" y="5187740"/>
            <a:ext cx="1669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 err="1"/>
              <a:t>m</a:t>
            </a:r>
            <a:r>
              <a:rPr lang="en-GB" b="1" i="1" baseline="-25000" dirty="0" err="1"/>
              <a:t>P</a:t>
            </a:r>
            <a:r>
              <a:rPr lang="en-GB" b="1" i="1" baseline="-25000" dirty="0"/>
              <a:t>(BC)</a:t>
            </a:r>
            <a:r>
              <a:rPr lang="en-GB" b="1" i="1" dirty="0"/>
              <a:t> </a:t>
            </a:r>
            <a:r>
              <a:rPr lang="en-GB" b="1" dirty="0"/>
              <a:t>=</a:t>
            </a:r>
            <a:r>
              <a:rPr lang="en-GB" b="1" dirty="0">
                <a:cs typeface="Times New Roman" panose="02020603050405020304" pitchFamily="18" charset="0"/>
              </a:rPr>
              <a:t> 3</a:t>
            </a:r>
            <a:endParaRPr lang="en-GB" baseline="-250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93B8188-9793-4514-0821-222B5E3EED52}"/>
              </a:ext>
            </a:extLst>
          </p:cNvPr>
          <p:cNvSpPr/>
          <p:nvPr/>
        </p:nvSpPr>
        <p:spPr>
          <a:xfrm>
            <a:off x="342390" y="5632883"/>
            <a:ext cx="55924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So, the edge passes through the point (</a:t>
            </a:r>
            <a:r>
              <a:rPr lang="en-GB" sz="2000" dirty="0">
                <a:cs typeface="Times New Roman" panose="02020603050405020304" pitchFamily="18" charset="0"/>
              </a:rPr>
              <a:t>0, –3</a:t>
            </a:r>
            <a:r>
              <a:rPr lang="en-GB" sz="2000" dirty="0">
                <a:latin typeface="+mn-lt"/>
              </a:rPr>
              <a:t>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9">
                <a:extLst>
                  <a:ext uri="{FF2B5EF4-FFF2-40B4-BE49-F238E27FC236}">
                    <a16:creationId xmlns:a16="http://schemas.microsoft.com/office/drawing/2014/main" id="{2F0301F5-5790-815A-EA6E-AA9D03C6E7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9375" y="3321863"/>
                <a:ext cx="970396" cy="5728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22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−3−3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29" name="Text Box 9">
                <a:extLst>
                  <a:ext uri="{FF2B5EF4-FFF2-40B4-BE49-F238E27FC236}">
                    <a16:creationId xmlns:a16="http://schemas.microsoft.com/office/drawing/2014/main" id="{2F0301F5-5790-815A-EA6E-AA9D03C6E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79375" y="3321863"/>
                <a:ext cx="970396" cy="572849"/>
              </a:xfrm>
              <a:prstGeom prst="rect">
                <a:avLst/>
              </a:prstGeom>
              <a:blipFill>
                <a:blip r:embed="rId8"/>
                <a:stretch>
                  <a:fillRect l="-8176" b="-744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9">
                <a:extLst>
                  <a:ext uri="{FF2B5EF4-FFF2-40B4-BE49-F238E27FC236}">
                    <a16:creationId xmlns:a16="http://schemas.microsoft.com/office/drawing/2014/main" id="{890DE744-F966-80B3-F1C4-BB8C8226F0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4997" y="4374960"/>
                <a:ext cx="1237593" cy="615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30" name="Text Box 9">
                <a:extLst>
                  <a:ext uri="{FF2B5EF4-FFF2-40B4-BE49-F238E27FC236}">
                    <a16:creationId xmlns:a16="http://schemas.microsoft.com/office/drawing/2014/main" id="{890DE744-F966-80B3-F1C4-BB8C8226F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94997" y="4374960"/>
                <a:ext cx="1237593" cy="615746"/>
              </a:xfrm>
              <a:prstGeom prst="rect">
                <a:avLst/>
              </a:prstGeom>
              <a:blipFill>
                <a:blip r:embed="rId9"/>
                <a:stretch>
                  <a:fillRect l="-6404" b="-495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CBEF7AB-8D37-0471-20F6-36E77E2E886B}"/>
                  </a:ext>
                </a:extLst>
              </p:cNvPr>
              <p:cNvSpPr/>
              <p:nvPr/>
            </p:nvSpPr>
            <p:spPr>
              <a:xfrm>
                <a:off x="345998" y="6037885"/>
                <a:ext cx="341900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+mn-lt"/>
                  </a:rPr>
                  <a:t>And has a gradient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CBEF7AB-8D37-0471-20F6-36E77E2E88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98" y="6037885"/>
                <a:ext cx="3419009" cy="400110"/>
              </a:xfrm>
              <a:prstGeom prst="rect">
                <a:avLst/>
              </a:prstGeom>
              <a:blipFill>
                <a:blip r:embed="rId10"/>
                <a:stretch>
                  <a:fillRect l="-1961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3A9212-4C29-4749-B583-6FAF360EE400}"/>
              </a:ext>
            </a:extLst>
          </p:cNvPr>
          <p:cNvCxnSpPr/>
          <p:nvPr/>
        </p:nvCxnSpPr>
        <p:spPr>
          <a:xfrm>
            <a:off x="6632784" y="41168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C62ECFB-75B3-4CBB-B3EC-7CEA3CC556A8}"/>
              </a:ext>
            </a:extLst>
          </p:cNvPr>
          <p:cNvCxnSpPr/>
          <p:nvPr/>
        </p:nvCxnSpPr>
        <p:spPr>
          <a:xfrm>
            <a:off x="6628700" y="38974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19FAFB9-6D49-4B8E-B600-A7D6044C8B93}"/>
              </a:ext>
            </a:extLst>
          </p:cNvPr>
          <p:cNvCxnSpPr/>
          <p:nvPr/>
        </p:nvCxnSpPr>
        <p:spPr>
          <a:xfrm>
            <a:off x="6632784" y="499468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A56F906-8CF3-46DE-89E8-726617C44E7D}"/>
              </a:ext>
            </a:extLst>
          </p:cNvPr>
          <p:cNvCxnSpPr/>
          <p:nvPr/>
        </p:nvCxnSpPr>
        <p:spPr>
          <a:xfrm>
            <a:off x="6632784" y="521414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28E6D14-B782-412F-A787-A621A0484896}"/>
              </a:ext>
            </a:extLst>
          </p:cNvPr>
          <p:cNvCxnSpPr/>
          <p:nvPr/>
        </p:nvCxnSpPr>
        <p:spPr>
          <a:xfrm>
            <a:off x="6632784" y="543359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FF0EFF5-35C5-481E-8B44-C207C8D2544F}"/>
              </a:ext>
            </a:extLst>
          </p:cNvPr>
          <p:cNvCxnSpPr/>
          <p:nvPr/>
        </p:nvCxnSpPr>
        <p:spPr>
          <a:xfrm>
            <a:off x="6632784" y="565305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3F0D1E4A-B41A-4DC0-8F31-6F02141299FA}"/>
              </a:ext>
            </a:extLst>
          </p:cNvPr>
          <p:cNvSpPr txBox="1"/>
          <p:nvPr/>
        </p:nvSpPr>
        <p:spPr>
          <a:xfrm>
            <a:off x="6346321" y="4250073"/>
            <a:ext cx="4834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A</a:t>
            </a:r>
            <a:endParaRPr lang="en-GB" sz="1800" dirty="0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1B17B2C-373E-4872-87A5-BAA46C460594}"/>
              </a:ext>
            </a:extLst>
          </p:cNvPr>
          <p:cNvCxnSpPr/>
          <p:nvPr/>
        </p:nvCxnSpPr>
        <p:spPr>
          <a:xfrm>
            <a:off x="6461917" y="4775231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F817FA3-230C-4EB2-8A00-C9F3DA8077F5}"/>
              </a:ext>
            </a:extLst>
          </p:cNvPr>
          <p:cNvCxnSpPr/>
          <p:nvPr/>
        </p:nvCxnSpPr>
        <p:spPr>
          <a:xfrm>
            <a:off x="6632784" y="43363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5867B90-63ED-4F8E-A658-003321CF9332}"/>
              </a:ext>
            </a:extLst>
          </p:cNvPr>
          <p:cNvCxnSpPr/>
          <p:nvPr/>
        </p:nvCxnSpPr>
        <p:spPr>
          <a:xfrm>
            <a:off x="6632784" y="455577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E6FDD21-D320-43A3-B063-D1522E1789EB}"/>
              </a:ext>
            </a:extLst>
          </p:cNvPr>
          <p:cNvCxnSpPr/>
          <p:nvPr/>
        </p:nvCxnSpPr>
        <p:spPr>
          <a:xfrm>
            <a:off x="838843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E5A207D-B169-40AB-9B78-23B8565FE2E1}"/>
              </a:ext>
            </a:extLst>
          </p:cNvPr>
          <p:cNvCxnSpPr/>
          <p:nvPr/>
        </p:nvCxnSpPr>
        <p:spPr>
          <a:xfrm>
            <a:off x="8607888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EBDF0B8-AF3D-460A-A6A2-BC5C8B92F9FC}"/>
              </a:ext>
            </a:extLst>
          </p:cNvPr>
          <p:cNvCxnSpPr/>
          <p:nvPr/>
        </p:nvCxnSpPr>
        <p:spPr>
          <a:xfrm>
            <a:off x="684919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27AA26-805A-48AD-AE64-C769E7F74D99}"/>
              </a:ext>
            </a:extLst>
          </p:cNvPr>
          <p:cNvCxnSpPr/>
          <p:nvPr/>
        </p:nvCxnSpPr>
        <p:spPr>
          <a:xfrm>
            <a:off x="7071696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E0E85A3-B257-474C-82F1-00A57B730050}"/>
              </a:ext>
            </a:extLst>
          </p:cNvPr>
          <p:cNvCxnSpPr/>
          <p:nvPr/>
        </p:nvCxnSpPr>
        <p:spPr>
          <a:xfrm>
            <a:off x="729115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60CD57B-4BB2-4057-BACF-FC95DCE2AD4F}"/>
              </a:ext>
            </a:extLst>
          </p:cNvPr>
          <p:cNvCxnSpPr/>
          <p:nvPr/>
        </p:nvCxnSpPr>
        <p:spPr>
          <a:xfrm>
            <a:off x="7510608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03BD47D-CC74-4A56-8BEB-130ECE3070AB}"/>
              </a:ext>
            </a:extLst>
          </p:cNvPr>
          <p:cNvCxnSpPr/>
          <p:nvPr/>
        </p:nvCxnSpPr>
        <p:spPr>
          <a:xfrm>
            <a:off x="7725980" y="3502436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6D3FE77-8727-4906-A340-B0639DE7D5FD}"/>
              </a:ext>
            </a:extLst>
          </p:cNvPr>
          <p:cNvCxnSpPr/>
          <p:nvPr/>
        </p:nvCxnSpPr>
        <p:spPr>
          <a:xfrm>
            <a:off x="7949520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CF1884E-16E2-43BF-88F2-CDC97AD3C2C3}"/>
              </a:ext>
            </a:extLst>
          </p:cNvPr>
          <p:cNvCxnSpPr/>
          <p:nvPr/>
        </p:nvCxnSpPr>
        <p:spPr>
          <a:xfrm>
            <a:off x="8168976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46F2ADD9-67A9-41A1-8AFF-864A6330C9BD}"/>
              </a:ext>
            </a:extLst>
          </p:cNvPr>
          <p:cNvSpPr/>
          <p:nvPr/>
        </p:nvSpPr>
        <p:spPr>
          <a:xfrm>
            <a:off x="6632440" y="3672146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74C480F-B90F-8013-7300-29F62F2B91C6}"/>
              </a:ext>
            </a:extLst>
          </p:cNvPr>
          <p:cNvSpPr/>
          <p:nvPr/>
        </p:nvSpPr>
        <p:spPr>
          <a:xfrm>
            <a:off x="7478604" y="4946420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7A5E26-4C88-407F-7ADB-BF75B5745AFB}"/>
              </a:ext>
            </a:extLst>
          </p:cNvPr>
          <p:cNvSpPr txBox="1"/>
          <p:nvPr/>
        </p:nvSpPr>
        <p:spPr>
          <a:xfrm>
            <a:off x="7189436" y="4585570"/>
            <a:ext cx="56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r>
              <a:rPr lang="en-US" sz="1800" baseline="-25000" dirty="0">
                <a:latin typeface="Comic Sans MS" pitchFamily="66" charset="0"/>
              </a:rPr>
              <a:t>1</a:t>
            </a:r>
            <a:endParaRPr lang="en-GB" sz="1800" baseline="-25000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110ADC47-EF1F-481E-A1B5-7F5C7566F443}"/>
              </a:ext>
            </a:extLst>
          </p:cNvPr>
          <p:cNvSpPr/>
          <p:nvPr/>
        </p:nvSpPr>
        <p:spPr>
          <a:xfrm>
            <a:off x="8366420" y="5610921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4DA27D4-9D63-4396-9431-EF58A55C7ECD}"/>
              </a:ext>
            </a:extLst>
          </p:cNvPr>
          <p:cNvSpPr txBox="1"/>
          <p:nvPr/>
        </p:nvSpPr>
        <p:spPr>
          <a:xfrm>
            <a:off x="8374373" y="5586432"/>
            <a:ext cx="447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B</a:t>
            </a:r>
            <a:endParaRPr lang="en-GB" sz="1800" dirty="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A131F1B-6A7B-417D-8DF9-6487007043EE}"/>
              </a:ext>
            </a:extLst>
          </p:cNvPr>
          <p:cNvSpPr/>
          <p:nvPr/>
        </p:nvSpPr>
        <p:spPr>
          <a:xfrm>
            <a:off x="6600260" y="4308122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BB92F76-5E31-CB79-31FC-7200768B49D4}"/>
              </a:ext>
            </a:extLst>
          </p:cNvPr>
          <p:cNvSpPr/>
          <p:nvPr/>
        </p:nvSpPr>
        <p:spPr>
          <a:xfrm>
            <a:off x="7038134" y="5166237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1B706A-B996-1F00-F587-68803475DBBB}"/>
              </a:ext>
            </a:extLst>
          </p:cNvPr>
          <p:cNvSpPr txBox="1"/>
          <p:nvPr/>
        </p:nvSpPr>
        <p:spPr>
          <a:xfrm>
            <a:off x="7046087" y="5141748"/>
            <a:ext cx="447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C</a:t>
            </a:r>
            <a:endParaRPr lang="en-GB" sz="1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30B032-C779-600E-E61D-18EBD83F0C76}"/>
              </a:ext>
            </a:extLst>
          </p:cNvPr>
          <p:cNvSpPr txBox="1"/>
          <p:nvPr/>
        </p:nvSpPr>
        <p:spPr>
          <a:xfrm>
            <a:off x="6482089" y="4710996"/>
            <a:ext cx="56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r>
              <a:rPr lang="en-US" sz="1800" baseline="-25000" dirty="0">
                <a:latin typeface="Comic Sans MS" pitchFamily="66" charset="0"/>
              </a:rPr>
              <a:t>2</a:t>
            </a:r>
            <a:endParaRPr lang="en-GB" sz="1800" baseline="-25000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BFDFE9F-08A1-A930-E528-814B5036297E}"/>
              </a:ext>
            </a:extLst>
          </p:cNvPr>
          <p:cNvSpPr/>
          <p:nvPr/>
        </p:nvSpPr>
        <p:spPr>
          <a:xfrm>
            <a:off x="6827456" y="4738307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FA11EF-7442-5649-45EE-B06F4872952B}"/>
              </a:ext>
            </a:extLst>
          </p:cNvPr>
          <p:cNvSpPr txBox="1"/>
          <p:nvPr/>
        </p:nvSpPr>
        <p:spPr>
          <a:xfrm>
            <a:off x="7729720" y="5181949"/>
            <a:ext cx="56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r>
              <a:rPr lang="en-US" sz="1800" baseline="-25000" dirty="0">
                <a:latin typeface="Comic Sans MS" pitchFamily="66" charset="0"/>
              </a:rPr>
              <a:t>3</a:t>
            </a:r>
            <a:endParaRPr lang="en-GB" sz="1800" baseline="-2500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B4C45A9-22A1-6EE5-E736-08F39EA94AC5}"/>
              </a:ext>
            </a:extLst>
          </p:cNvPr>
          <p:cNvSpPr/>
          <p:nvPr/>
        </p:nvSpPr>
        <p:spPr>
          <a:xfrm>
            <a:off x="7685735" y="5390274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033216-D98D-24BC-AD2F-E564131475D1}"/>
              </a:ext>
            </a:extLst>
          </p:cNvPr>
          <p:cNvCxnSpPr>
            <a:cxnSpLocks/>
          </p:cNvCxnSpPr>
          <p:nvPr/>
        </p:nvCxnSpPr>
        <p:spPr>
          <a:xfrm flipV="1">
            <a:off x="6849192" y="4128787"/>
            <a:ext cx="1317811" cy="173381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C43DADB-D595-AA88-5E69-B338B5B4D286}"/>
              </a:ext>
            </a:extLst>
          </p:cNvPr>
          <p:cNvCxnSpPr>
            <a:cxnSpLocks/>
          </p:cNvCxnSpPr>
          <p:nvPr/>
        </p:nvCxnSpPr>
        <p:spPr>
          <a:xfrm flipV="1">
            <a:off x="7559363" y="4127113"/>
            <a:ext cx="609613" cy="174172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738B65C-60B8-D7B7-CA24-7226ED85D041}"/>
              </a:ext>
            </a:extLst>
          </p:cNvPr>
          <p:cNvCxnSpPr>
            <a:cxnSpLocks/>
          </p:cNvCxnSpPr>
          <p:nvPr/>
        </p:nvCxnSpPr>
        <p:spPr>
          <a:xfrm flipV="1">
            <a:off x="6641141" y="4123260"/>
            <a:ext cx="1545450" cy="76794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309DA7E-DC86-30BF-3FFB-91BCB34CB4E4}"/>
              </a:ext>
            </a:extLst>
          </p:cNvPr>
          <p:cNvCxnSpPr>
            <a:cxnSpLocks/>
          </p:cNvCxnSpPr>
          <p:nvPr/>
        </p:nvCxnSpPr>
        <p:spPr>
          <a:xfrm flipV="1">
            <a:off x="8165423" y="3667526"/>
            <a:ext cx="157421" cy="455734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63535C2-D1B4-A41A-9FA7-8C747644B6EF}"/>
              </a:ext>
            </a:extLst>
          </p:cNvPr>
          <p:cNvCxnSpPr>
            <a:cxnSpLocks/>
          </p:cNvCxnSpPr>
          <p:nvPr/>
        </p:nvCxnSpPr>
        <p:spPr>
          <a:xfrm flipV="1">
            <a:off x="8165423" y="3804579"/>
            <a:ext cx="627341" cy="312142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F81807B-C589-5855-713E-40A204268F78}"/>
              </a:ext>
            </a:extLst>
          </p:cNvPr>
          <p:cNvCxnSpPr>
            <a:cxnSpLocks/>
          </p:cNvCxnSpPr>
          <p:nvPr/>
        </p:nvCxnSpPr>
        <p:spPr>
          <a:xfrm flipV="1">
            <a:off x="8165423" y="3691798"/>
            <a:ext cx="316094" cy="432155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9">
                <a:extLst>
                  <a:ext uri="{FF2B5EF4-FFF2-40B4-BE49-F238E27FC236}">
                    <a16:creationId xmlns:a16="http://schemas.microsoft.com/office/drawing/2014/main" id="{061506F6-4520-C783-7928-503A4045ED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5425" y="3859811"/>
                <a:ext cx="1057505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−6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endParaRPr lang="en-GB" sz="2200" baseline="-25000" dirty="0"/>
              </a:p>
            </p:txBody>
          </p:sp>
        </mc:Choice>
        <mc:Fallback xmlns="">
          <p:sp>
            <p:nvSpPr>
              <p:cNvPr id="17" name="Text Box 9">
                <a:extLst>
                  <a:ext uri="{FF2B5EF4-FFF2-40B4-BE49-F238E27FC236}">
                    <a16:creationId xmlns:a16="http://schemas.microsoft.com/office/drawing/2014/main" id="{061506F6-4520-C783-7928-503A4045ED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35425" y="3859811"/>
                <a:ext cx="1057505" cy="613886"/>
              </a:xfrm>
              <a:prstGeom prst="rect">
                <a:avLst/>
              </a:prstGeom>
              <a:blipFill>
                <a:blip r:embed="rId11"/>
                <a:stretch>
                  <a:fillRect l="-7514" b="-59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230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7" grpId="0"/>
      <p:bldP spid="28" grpId="0"/>
      <p:bldP spid="29" grpId="0"/>
      <p:bldP spid="30" grpId="0"/>
      <p:bldP spid="35" grpId="0"/>
      <p:bldP spid="25" grpId="0"/>
      <p:bldP spid="26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Constructing 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Box 460">
            <a:extLst>
              <a:ext uri="{FF2B5EF4-FFF2-40B4-BE49-F238E27FC236}">
                <a16:creationId xmlns:a16="http://schemas.microsoft.com/office/drawing/2014/main" id="{FEF7D6B6-FE18-4CAD-839A-53FD37429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469557"/>
            <a:ext cx="864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Construct a Voronoi Diagram for the sites A(-5, 2), B(3, -4) and C(-3, -2)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374A35C-D045-401F-94E0-8746AE63FD56}"/>
              </a:ext>
            </a:extLst>
          </p:cNvPr>
          <p:cNvSpPr/>
          <p:nvPr/>
        </p:nvSpPr>
        <p:spPr>
          <a:xfrm>
            <a:off x="6628700" y="3675824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5D4275E-BC45-8942-131C-4C81CE77566A}"/>
              </a:ext>
            </a:extLst>
          </p:cNvPr>
          <p:cNvSpPr/>
          <p:nvPr/>
        </p:nvSpPr>
        <p:spPr>
          <a:xfrm>
            <a:off x="999822" y="282811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078A85-130C-5141-AD01-67385609C67F}"/>
              </a:ext>
            </a:extLst>
          </p:cNvPr>
          <p:cNvSpPr/>
          <p:nvPr/>
        </p:nvSpPr>
        <p:spPr>
          <a:xfrm>
            <a:off x="188913" y="1381406"/>
            <a:ext cx="80610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We have drawn the perpendicular bisectors as dashed lines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E0434F-9775-6E3B-8DEF-EDFA35CC6F33}"/>
              </a:ext>
            </a:extLst>
          </p:cNvPr>
          <p:cNvSpPr/>
          <p:nvPr/>
        </p:nvSpPr>
        <p:spPr>
          <a:xfrm>
            <a:off x="214914" y="1844092"/>
            <a:ext cx="857243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Now we make solid only the parts which form the Voronoi edges.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1921CB-D3C4-1384-68C8-D7D7E1167796}"/>
              </a:ext>
            </a:extLst>
          </p:cNvPr>
          <p:cNvSpPr/>
          <p:nvPr/>
        </p:nvSpPr>
        <p:spPr>
          <a:xfrm>
            <a:off x="214914" y="2287646"/>
            <a:ext cx="55839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And delete the non used lines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93B8188-9793-4514-0821-222B5E3EED52}"/>
              </a:ext>
            </a:extLst>
          </p:cNvPr>
          <p:cNvSpPr/>
          <p:nvPr/>
        </p:nvSpPr>
        <p:spPr>
          <a:xfrm>
            <a:off x="224392" y="2717855"/>
            <a:ext cx="83760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If you have trouble determining which part of the perpendicular bisector to include as an edge, remember that all the edges surrounding a cell are perpendicular bisectors involving the corresponding site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EF7AB-8D37-0471-20F6-36E77E2E886B}"/>
              </a:ext>
            </a:extLst>
          </p:cNvPr>
          <p:cNvSpPr/>
          <p:nvPr/>
        </p:nvSpPr>
        <p:spPr>
          <a:xfrm>
            <a:off x="203489" y="4140071"/>
            <a:ext cx="59626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For cell C the boundaries are:</a:t>
            </a:r>
            <a:endParaRPr lang="en-GB" sz="2000" dirty="0">
              <a:latin typeface="+mn-lt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3A9212-4C29-4749-B583-6FAF360EE400}"/>
              </a:ext>
            </a:extLst>
          </p:cNvPr>
          <p:cNvCxnSpPr/>
          <p:nvPr/>
        </p:nvCxnSpPr>
        <p:spPr>
          <a:xfrm>
            <a:off x="6632784" y="41168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C62ECFB-75B3-4CBB-B3EC-7CEA3CC556A8}"/>
              </a:ext>
            </a:extLst>
          </p:cNvPr>
          <p:cNvCxnSpPr/>
          <p:nvPr/>
        </p:nvCxnSpPr>
        <p:spPr>
          <a:xfrm>
            <a:off x="6628700" y="38974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19FAFB9-6D49-4B8E-B600-A7D6044C8B93}"/>
              </a:ext>
            </a:extLst>
          </p:cNvPr>
          <p:cNvCxnSpPr/>
          <p:nvPr/>
        </p:nvCxnSpPr>
        <p:spPr>
          <a:xfrm>
            <a:off x="6632784" y="499468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A56F906-8CF3-46DE-89E8-726617C44E7D}"/>
              </a:ext>
            </a:extLst>
          </p:cNvPr>
          <p:cNvCxnSpPr/>
          <p:nvPr/>
        </p:nvCxnSpPr>
        <p:spPr>
          <a:xfrm>
            <a:off x="6632784" y="521414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28E6D14-B782-412F-A787-A621A0484896}"/>
              </a:ext>
            </a:extLst>
          </p:cNvPr>
          <p:cNvCxnSpPr/>
          <p:nvPr/>
        </p:nvCxnSpPr>
        <p:spPr>
          <a:xfrm>
            <a:off x="6632784" y="543359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FF0EFF5-35C5-481E-8B44-C207C8D2544F}"/>
              </a:ext>
            </a:extLst>
          </p:cNvPr>
          <p:cNvCxnSpPr/>
          <p:nvPr/>
        </p:nvCxnSpPr>
        <p:spPr>
          <a:xfrm>
            <a:off x="6632784" y="565305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3F0D1E4A-B41A-4DC0-8F31-6F02141299FA}"/>
              </a:ext>
            </a:extLst>
          </p:cNvPr>
          <p:cNvSpPr txBox="1"/>
          <p:nvPr/>
        </p:nvSpPr>
        <p:spPr>
          <a:xfrm>
            <a:off x="6346321" y="4250073"/>
            <a:ext cx="4834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A</a:t>
            </a:r>
            <a:endParaRPr lang="en-GB" sz="1800" dirty="0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1B17B2C-373E-4872-87A5-BAA46C460594}"/>
              </a:ext>
            </a:extLst>
          </p:cNvPr>
          <p:cNvCxnSpPr/>
          <p:nvPr/>
        </p:nvCxnSpPr>
        <p:spPr>
          <a:xfrm>
            <a:off x="6461917" y="4775231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F817FA3-230C-4EB2-8A00-C9F3DA8077F5}"/>
              </a:ext>
            </a:extLst>
          </p:cNvPr>
          <p:cNvCxnSpPr/>
          <p:nvPr/>
        </p:nvCxnSpPr>
        <p:spPr>
          <a:xfrm>
            <a:off x="6632784" y="43363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5867B90-63ED-4F8E-A658-003321CF9332}"/>
              </a:ext>
            </a:extLst>
          </p:cNvPr>
          <p:cNvCxnSpPr/>
          <p:nvPr/>
        </p:nvCxnSpPr>
        <p:spPr>
          <a:xfrm>
            <a:off x="6632784" y="455577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E6FDD21-D320-43A3-B063-D1522E1789EB}"/>
              </a:ext>
            </a:extLst>
          </p:cNvPr>
          <p:cNvCxnSpPr/>
          <p:nvPr/>
        </p:nvCxnSpPr>
        <p:spPr>
          <a:xfrm>
            <a:off x="838843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E5A207D-B169-40AB-9B78-23B8565FE2E1}"/>
              </a:ext>
            </a:extLst>
          </p:cNvPr>
          <p:cNvCxnSpPr/>
          <p:nvPr/>
        </p:nvCxnSpPr>
        <p:spPr>
          <a:xfrm>
            <a:off x="8607888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EBDF0B8-AF3D-460A-A6A2-BC5C8B92F9FC}"/>
              </a:ext>
            </a:extLst>
          </p:cNvPr>
          <p:cNvCxnSpPr/>
          <p:nvPr/>
        </p:nvCxnSpPr>
        <p:spPr>
          <a:xfrm>
            <a:off x="684919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27AA26-805A-48AD-AE64-C769E7F74D99}"/>
              </a:ext>
            </a:extLst>
          </p:cNvPr>
          <p:cNvCxnSpPr/>
          <p:nvPr/>
        </p:nvCxnSpPr>
        <p:spPr>
          <a:xfrm>
            <a:off x="7071696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E0E85A3-B257-474C-82F1-00A57B730050}"/>
              </a:ext>
            </a:extLst>
          </p:cNvPr>
          <p:cNvCxnSpPr/>
          <p:nvPr/>
        </p:nvCxnSpPr>
        <p:spPr>
          <a:xfrm>
            <a:off x="7291152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60CD57B-4BB2-4057-BACF-FC95DCE2AD4F}"/>
              </a:ext>
            </a:extLst>
          </p:cNvPr>
          <p:cNvCxnSpPr/>
          <p:nvPr/>
        </p:nvCxnSpPr>
        <p:spPr>
          <a:xfrm>
            <a:off x="7510608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03BD47D-CC74-4A56-8BEB-130ECE3070AB}"/>
              </a:ext>
            </a:extLst>
          </p:cNvPr>
          <p:cNvCxnSpPr/>
          <p:nvPr/>
        </p:nvCxnSpPr>
        <p:spPr>
          <a:xfrm>
            <a:off x="7725980" y="3502436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6D3FE77-8727-4906-A340-B0639DE7D5FD}"/>
              </a:ext>
            </a:extLst>
          </p:cNvPr>
          <p:cNvCxnSpPr/>
          <p:nvPr/>
        </p:nvCxnSpPr>
        <p:spPr>
          <a:xfrm>
            <a:off x="7949520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CF1884E-16E2-43BF-88F2-CDC97AD3C2C3}"/>
              </a:ext>
            </a:extLst>
          </p:cNvPr>
          <p:cNvCxnSpPr/>
          <p:nvPr/>
        </p:nvCxnSpPr>
        <p:spPr>
          <a:xfrm>
            <a:off x="8168976" y="3677951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46F2ADD9-67A9-41A1-8AFF-864A6330C9BD}"/>
              </a:ext>
            </a:extLst>
          </p:cNvPr>
          <p:cNvSpPr/>
          <p:nvPr/>
        </p:nvSpPr>
        <p:spPr>
          <a:xfrm>
            <a:off x="6632440" y="3672146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74C480F-B90F-8013-7300-29F62F2B91C6}"/>
              </a:ext>
            </a:extLst>
          </p:cNvPr>
          <p:cNvSpPr/>
          <p:nvPr/>
        </p:nvSpPr>
        <p:spPr>
          <a:xfrm>
            <a:off x="7478604" y="4946420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7A5E26-4C88-407F-7ADB-BF75B5745AFB}"/>
              </a:ext>
            </a:extLst>
          </p:cNvPr>
          <p:cNvSpPr txBox="1"/>
          <p:nvPr/>
        </p:nvSpPr>
        <p:spPr>
          <a:xfrm>
            <a:off x="7189436" y="4585570"/>
            <a:ext cx="56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r>
              <a:rPr lang="en-US" sz="1800" baseline="-25000" dirty="0">
                <a:latin typeface="Comic Sans MS" pitchFamily="66" charset="0"/>
              </a:rPr>
              <a:t>1</a:t>
            </a:r>
            <a:endParaRPr lang="en-GB" sz="1800" baseline="-25000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110ADC47-EF1F-481E-A1B5-7F5C7566F443}"/>
              </a:ext>
            </a:extLst>
          </p:cNvPr>
          <p:cNvSpPr/>
          <p:nvPr/>
        </p:nvSpPr>
        <p:spPr>
          <a:xfrm>
            <a:off x="8366420" y="5610921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4DA27D4-9D63-4396-9431-EF58A55C7ECD}"/>
              </a:ext>
            </a:extLst>
          </p:cNvPr>
          <p:cNvSpPr txBox="1"/>
          <p:nvPr/>
        </p:nvSpPr>
        <p:spPr>
          <a:xfrm>
            <a:off x="8374373" y="5586432"/>
            <a:ext cx="447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B</a:t>
            </a:r>
            <a:endParaRPr lang="en-GB" sz="1800" dirty="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A131F1B-6A7B-417D-8DF9-6487007043EE}"/>
              </a:ext>
            </a:extLst>
          </p:cNvPr>
          <p:cNvSpPr/>
          <p:nvPr/>
        </p:nvSpPr>
        <p:spPr>
          <a:xfrm>
            <a:off x="6600260" y="4308122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BB92F76-5E31-CB79-31FC-7200768B49D4}"/>
              </a:ext>
            </a:extLst>
          </p:cNvPr>
          <p:cNvSpPr/>
          <p:nvPr/>
        </p:nvSpPr>
        <p:spPr>
          <a:xfrm>
            <a:off x="7038134" y="5166237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1B706A-B996-1F00-F587-68803475DBBB}"/>
              </a:ext>
            </a:extLst>
          </p:cNvPr>
          <p:cNvSpPr txBox="1"/>
          <p:nvPr/>
        </p:nvSpPr>
        <p:spPr>
          <a:xfrm>
            <a:off x="7046087" y="5141748"/>
            <a:ext cx="447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C</a:t>
            </a:r>
            <a:endParaRPr lang="en-GB" sz="1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30B032-C779-600E-E61D-18EBD83F0C76}"/>
              </a:ext>
            </a:extLst>
          </p:cNvPr>
          <p:cNvSpPr txBox="1"/>
          <p:nvPr/>
        </p:nvSpPr>
        <p:spPr>
          <a:xfrm>
            <a:off x="6482089" y="4710996"/>
            <a:ext cx="56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r>
              <a:rPr lang="en-US" sz="1800" baseline="-25000" dirty="0">
                <a:latin typeface="Comic Sans MS" pitchFamily="66" charset="0"/>
              </a:rPr>
              <a:t>2</a:t>
            </a:r>
            <a:endParaRPr lang="en-GB" sz="1800" baseline="-25000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BFDFE9F-08A1-A930-E528-814B5036297E}"/>
              </a:ext>
            </a:extLst>
          </p:cNvPr>
          <p:cNvSpPr/>
          <p:nvPr/>
        </p:nvSpPr>
        <p:spPr>
          <a:xfrm>
            <a:off x="6827456" y="4738307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FA11EF-7442-5649-45EE-B06F4872952B}"/>
              </a:ext>
            </a:extLst>
          </p:cNvPr>
          <p:cNvSpPr txBox="1"/>
          <p:nvPr/>
        </p:nvSpPr>
        <p:spPr>
          <a:xfrm>
            <a:off x="7729720" y="5181949"/>
            <a:ext cx="562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</a:t>
            </a:r>
            <a:r>
              <a:rPr lang="en-US" sz="1800" baseline="-25000" dirty="0">
                <a:latin typeface="Comic Sans MS" pitchFamily="66" charset="0"/>
              </a:rPr>
              <a:t>3</a:t>
            </a:r>
            <a:endParaRPr lang="en-GB" sz="1800" baseline="-2500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B4C45A9-22A1-6EE5-E736-08F39EA94AC5}"/>
              </a:ext>
            </a:extLst>
          </p:cNvPr>
          <p:cNvSpPr/>
          <p:nvPr/>
        </p:nvSpPr>
        <p:spPr>
          <a:xfrm>
            <a:off x="7685735" y="5390274"/>
            <a:ext cx="64008" cy="64008"/>
          </a:xfrm>
          <a:prstGeom prst="ellipse">
            <a:avLst/>
          </a:prstGeom>
          <a:solidFill>
            <a:srgbClr val="FFFF99"/>
          </a:solidFill>
          <a:ln>
            <a:solidFill>
              <a:srgbClr val="9B32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033216-D98D-24BC-AD2F-E564131475D1}"/>
              </a:ext>
            </a:extLst>
          </p:cNvPr>
          <p:cNvCxnSpPr>
            <a:cxnSpLocks/>
          </p:cNvCxnSpPr>
          <p:nvPr/>
        </p:nvCxnSpPr>
        <p:spPr>
          <a:xfrm flipV="1">
            <a:off x="6849192" y="4128787"/>
            <a:ext cx="1317811" cy="173381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C43DADB-D595-AA88-5E69-B338B5B4D286}"/>
              </a:ext>
            </a:extLst>
          </p:cNvPr>
          <p:cNvCxnSpPr>
            <a:cxnSpLocks/>
          </p:cNvCxnSpPr>
          <p:nvPr/>
        </p:nvCxnSpPr>
        <p:spPr>
          <a:xfrm flipV="1">
            <a:off x="7559363" y="4127113"/>
            <a:ext cx="609613" cy="174172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738B65C-60B8-D7B7-CA24-7226ED85D041}"/>
              </a:ext>
            </a:extLst>
          </p:cNvPr>
          <p:cNvCxnSpPr>
            <a:cxnSpLocks/>
          </p:cNvCxnSpPr>
          <p:nvPr/>
        </p:nvCxnSpPr>
        <p:spPr>
          <a:xfrm flipV="1">
            <a:off x="6641141" y="4123260"/>
            <a:ext cx="1545450" cy="76794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309DA7E-DC86-30BF-3FFB-91BCB34CB4E4}"/>
              </a:ext>
            </a:extLst>
          </p:cNvPr>
          <p:cNvCxnSpPr>
            <a:cxnSpLocks/>
          </p:cNvCxnSpPr>
          <p:nvPr/>
        </p:nvCxnSpPr>
        <p:spPr>
          <a:xfrm flipV="1">
            <a:off x="8165423" y="3667526"/>
            <a:ext cx="157421" cy="455734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63535C2-D1B4-A41A-9FA7-8C747644B6EF}"/>
              </a:ext>
            </a:extLst>
          </p:cNvPr>
          <p:cNvCxnSpPr>
            <a:cxnSpLocks/>
          </p:cNvCxnSpPr>
          <p:nvPr/>
        </p:nvCxnSpPr>
        <p:spPr>
          <a:xfrm flipV="1">
            <a:off x="8165423" y="3804579"/>
            <a:ext cx="627341" cy="312142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F81807B-C589-5855-713E-40A204268F78}"/>
              </a:ext>
            </a:extLst>
          </p:cNvPr>
          <p:cNvCxnSpPr>
            <a:cxnSpLocks/>
          </p:cNvCxnSpPr>
          <p:nvPr/>
        </p:nvCxnSpPr>
        <p:spPr>
          <a:xfrm flipV="1">
            <a:off x="8165423" y="3691798"/>
            <a:ext cx="316094" cy="432155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AB61F95-E232-F489-B166-ED8A50C8F35A}"/>
              </a:ext>
            </a:extLst>
          </p:cNvPr>
          <p:cNvCxnSpPr>
            <a:cxnSpLocks/>
          </p:cNvCxnSpPr>
          <p:nvPr/>
        </p:nvCxnSpPr>
        <p:spPr>
          <a:xfrm flipV="1">
            <a:off x="8164014" y="3662004"/>
            <a:ext cx="334691" cy="461256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66DB7D5-B6FE-6EFA-1269-107A59EE9A8B}"/>
              </a:ext>
            </a:extLst>
          </p:cNvPr>
          <p:cNvCxnSpPr>
            <a:cxnSpLocks/>
          </p:cNvCxnSpPr>
          <p:nvPr/>
        </p:nvCxnSpPr>
        <p:spPr>
          <a:xfrm flipV="1">
            <a:off x="7567957" y="4111436"/>
            <a:ext cx="609613" cy="174172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E116E4A-CF88-9FC7-AEE5-456983857073}"/>
              </a:ext>
            </a:extLst>
          </p:cNvPr>
          <p:cNvCxnSpPr>
            <a:cxnSpLocks/>
          </p:cNvCxnSpPr>
          <p:nvPr/>
        </p:nvCxnSpPr>
        <p:spPr>
          <a:xfrm flipV="1">
            <a:off x="6616020" y="4135269"/>
            <a:ext cx="1545450" cy="76794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0430ACFA-10A4-5C65-5B73-586507E5CD55}"/>
              </a:ext>
            </a:extLst>
          </p:cNvPr>
          <p:cNvSpPr/>
          <p:nvPr/>
        </p:nvSpPr>
        <p:spPr>
          <a:xfrm>
            <a:off x="1394079" y="4611016"/>
            <a:ext cx="39818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Perpendicular bisector of [AC]</a:t>
            </a:r>
            <a:endParaRPr lang="en-GB" sz="2000" dirty="0"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0B42775-169A-5CD9-DD6C-97480675E17B}"/>
              </a:ext>
            </a:extLst>
          </p:cNvPr>
          <p:cNvSpPr/>
          <p:nvPr/>
        </p:nvSpPr>
        <p:spPr>
          <a:xfrm>
            <a:off x="1385269" y="5062722"/>
            <a:ext cx="39818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Perpendicular bisector of [BC]</a:t>
            </a:r>
            <a:endParaRPr lang="en-GB" sz="2000" dirty="0"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9E27E9C-2A62-D9ED-C395-12E6271EA387}"/>
              </a:ext>
            </a:extLst>
          </p:cNvPr>
          <p:cNvSpPr/>
          <p:nvPr/>
        </p:nvSpPr>
        <p:spPr>
          <a:xfrm>
            <a:off x="285819" y="5428902"/>
            <a:ext cx="59433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delete them from the vertex</a:t>
            </a:r>
            <a:endParaRPr lang="en-GB" sz="2000" dirty="0"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F288D2-6B79-2B4D-F032-2FE91665DE1F}"/>
              </a:ext>
            </a:extLst>
          </p:cNvPr>
          <p:cNvSpPr/>
          <p:nvPr/>
        </p:nvSpPr>
        <p:spPr>
          <a:xfrm>
            <a:off x="250825" y="5856316"/>
            <a:ext cx="74340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perpendicular bisector of [AB] is not part of the cell C</a:t>
            </a: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66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28" grpId="0"/>
      <p:bldP spid="35" grpId="0"/>
      <p:bldP spid="39" grpId="0"/>
      <p:bldP spid="42" grpId="0"/>
      <p:bldP spid="43" grpId="0"/>
      <p:bldP spid="4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8390</TotalTime>
  <Words>1097</Words>
  <Application>Microsoft Office PowerPoint</Application>
  <PresentationFormat>On-screen Show (4:3)</PresentationFormat>
  <Paragraphs>176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Comic Sans MS</vt:lpstr>
      <vt:lpstr>Times New Roman</vt:lpstr>
      <vt:lpstr>Wingdings 2</vt:lpstr>
      <vt:lpstr>Theme1</vt:lpstr>
      <vt:lpstr>Constructing Voronoi diagrams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Constructing Voronoi Diagrams</dc:title>
  <dc:creator>Mathssupport</dc:creator>
  <cp:lastModifiedBy>Orlando Hurtado</cp:lastModifiedBy>
  <cp:revision>198</cp:revision>
  <dcterms:created xsi:type="dcterms:W3CDTF">2020-03-20T08:56:06Z</dcterms:created>
  <dcterms:modified xsi:type="dcterms:W3CDTF">2023-08-10T17:37:26Z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