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43" r:id="rId9"/>
    <p:sldId id="344" r:id="rId10"/>
    <p:sldId id="353" r:id="rId11"/>
    <p:sldId id="345" r:id="rId12"/>
    <p:sldId id="354" r:id="rId13"/>
    <p:sldId id="346" r:id="rId14"/>
    <p:sldId id="355" r:id="rId15"/>
    <p:sldId id="356" r:id="rId16"/>
    <p:sldId id="347" r:id="rId17"/>
    <p:sldId id="357" r:id="rId18"/>
    <p:sldId id="358" r:id="rId19"/>
    <p:sldId id="348" r:id="rId20"/>
    <p:sldId id="349" r:id="rId21"/>
    <p:sldId id="350" r:id="rId22"/>
    <p:sldId id="351" r:id="rId23"/>
    <p:sldId id="317" r:id="rId2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F0FFFF"/>
    <a:srgbClr val="C6E6A2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>
      <p:cViewPr varScale="1">
        <p:scale>
          <a:sx n="61" d="100"/>
          <a:sy n="61" d="100"/>
        </p:scale>
        <p:origin x="15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11 August,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11 August,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11 August,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11 August,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11 August,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11 August,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Cubic models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990600"/>
          </a:xfrm>
        </p:spPr>
        <p:txBody>
          <a:bodyPr/>
          <a:lstStyle/>
          <a:p>
            <a:pPr marL="627063" indent="-627063"/>
            <a:r>
              <a:rPr lang="en-GB" dirty="0"/>
              <a:t>LO: Use cubic functions to model rea-life situations.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8452C0E-37C8-41C3-9493-933304009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09127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923B373-613D-4410-9B55-096568FD3B2E}"/>
              </a:ext>
            </a:extLst>
          </p:cNvPr>
          <p:cNvSpPr/>
          <p:nvPr/>
        </p:nvSpPr>
        <p:spPr>
          <a:xfrm>
            <a:off x="2798064" y="4191000"/>
            <a:ext cx="363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D3F4D4-97BD-4871-AC89-8A4D97878808}"/>
              </a:ext>
            </a:extLst>
          </p:cNvPr>
          <p:cNvSpPr/>
          <p:nvPr/>
        </p:nvSpPr>
        <p:spPr>
          <a:xfrm>
            <a:off x="6261117" y="4229913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952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572000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data for Year in List 1 and Consumption in List 2</a:t>
            </a:r>
            <a:endParaRPr lang="en-GB" sz="2400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8B4A2-7A80-412F-9441-D9218CAC6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011680"/>
            <a:ext cx="1907904" cy="438912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0E7DF45-4264-415E-B992-ADA2003EFBC6}"/>
              </a:ext>
            </a:extLst>
          </p:cNvPr>
          <p:cNvSpPr/>
          <p:nvPr/>
        </p:nvSpPr>
        <p:spPr>
          <a:xfrm>
            <a:off x="2798064" y="4191000"/>
            <a:ext cx="363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F798B6-FE0C-4597-B059-4D303738747B}"/>
              </a:ext>
            </a:extLst>
          </p:cNvPr>
          <p:cNvSpPr/>
          <p:nvPr/>
        </p:nvSpPr>
        <p:spPr>
          <a:xfrm>
            <a:off x="6261117" y="4229913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01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572000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data for Year in List 1 and Consumption in List 2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EC32B-E0D4-4EC8-AF0E-92307BAED153}"/>
              </a:ext>
            </a:extLst>
          </p:cNvPr>
          <p:cNvSpPr/>
          <p:nvPr/>
        </p:nvSpPr>
        <p:spPr>
          <a:xfrm>
            <a:off x="2798065" y="5358170"/>
            <a:ext cx="166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B0BADE-616F-45A4-88AE-A62945EF6520}"/>
              </a:ext>
            </a:extLst>
          </p:cNvPr>
          <p:cNvSpPr/>
          <p:nvPr/>
        </p:nvSpPr>
        <p:spPr>
          <a:xfrm>
            <a:off x="4489704" y="53583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AA01DE-DC0C-48FF-8230-219DD992B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011680"/>
            <a:ext cx="1890552" cy="43891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DA5887B-8CB7-48E7-A2A7-B7DAF50048AC}"/>
              </a:ext>
            </a:extLst>
          </p:cNvPr>
          <p:cNvSpPr/>
          <p:nvPr/>
        </p:nvSpPr>
        <p:spPr>
          <a:xfrm>
            <a:off x="2798064" y="4191000"/>
            <a:ext cx="363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8224B66-7F1D-4CE2-A0F0-E19C875A4655}"/>
              </a:ext>
            </a:extLst>
          </p:cNvPr>
          <p:cNvSpPr/>
          <p:nvPr/>
        </p:nvSpPr>
        <p:spPr>
          <a:xfrm>
            <a:off x="6261117" y="4229913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980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D386480-6952-4095-B548-BEE8FBC6F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09553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576290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data for Year in List 1 and Consumption in List 2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EC32B-E0D4-4EC8-AF0E-92307BAED153}"/>
              </a:ext>
            </a:extLst>
          </p:cNvPr>
          <p:cNvSpPr/>
          <p:nvPr/>
        </p:nvSpPr>
        <p:spPr>
          <a:xfrm>
            <a:off x="2798065" y="5358170"/>
            <a:ext cx="1572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B0BADE-616F-45A4-88AE-A62945EF6520}"/>
              </a:ext>
            </a:extLst>
          </p:cNvPr>
          <p:cNvSpPr/>
          <p:nvPr/>
        </p:nvSpPr>
        <p:spPr>
          <a:xfrm>
            <a:off x="4489704" y="53583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EB9F87-FF6E-462D-9C8A-726A8041E918}"/>
              </a:ext>
            </a:extLst>
          </p:cNvPr>
          <p:cNvSpPr/>
          <p:nvPr/>
        </p:nvSpPr>
        <p:spPr>
          <a:xfrm>
            <a:off x="5934456" y="53583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</a:t>
            </a:r>
            <a:endParaRPr lang="en-GB" sz="24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EE8D67-ECC8-45DE-88EC-B6E96F4C8338}"/>
              </a:ext>
            </a:extLst>
          </p:cNvPr>
          <p:cNvSpPr/>
          <p:nvPr/>
        </p:nvSpPr>
        <p:spPr>
          <a:xfrm>
            <a:off x="2798064" y="4191000"/>
            <a:ext cx="363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7673974-F869-4E88-83A3-C2A27CD26AA3}"/>
              </a:ext>
            </a:extLst>
          </p:cNvPr>
          <p:cNvSpPr/>
          <p:nvPr/>
        </p:nvSpPr>
        <p:spPr>
          <a:xfrm>
            <a:off x="6261117" y="4229913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415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A2593D-FC4F-46C1-AEDF-2331B37DE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894653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576290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data for Year in List 1 and Consumption in List 2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EC32B-E0D4-4EC8-AF0E-92307BAED153}"/>
              </a:ext>
            </a:extLst>
          </p:cNvPr>
          <p:cNvSpPr/>
          <p:nvPr/>
        </p:nvSpPr>
        <p:spPr>
          <a:xfrm>
            <a:off x="2798064" y="5358170"/>
            <a:ext cx="1602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Press 2nd</a:t>
            </a:r>
            <a:endParaRPr lang="en-GB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727B0E-C98D-421D-B92F-B2589A4A3E56}"/>
              </a:ext>
            </a:extLst>
          </p:cNvPr>
          <p:cNvSpPr/>
          <p:nvPr/>
        </p:nvSpPr>
        <p:spPr>
          <a:xfrm>
            <a:off x="7085400" y="5358384"/>
            <a:ext cx="167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Plot1 ON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9C972D-05D5-4A12-BF23-7FDA999B1A72}"/>
              </a:ext>
            </a:extLst>
          </p:cNvPr>
          <p:cNvSpPr/>
          <p:nvPr/>
        </p:nvSpPr>
        <p:spPr>
          <a:xfrm>
            <a:off x="2798064" y="4191000"/>
            <a:ext cx="363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30F5DC-66FB-4CEB-9725-A0E65F774CD9}"/>
              </a:ext>
            </a:extLst>
          </p:cNvPr>
          <p:cNvSpPr/>
          <p:nvPr/>
        </p:nvSpPr>
        <p:spPr>
          <a:xfrm>
            <a:off x="6261117" y="4229913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3BA64D-CA57-4E9F-BDF5-A2D1145F49AA}"/>
              </a:ext>
            </a:extLst>
          </p:cNvPr>
          <p:cNvSpPr/>
          <p:nvPr/>
        </p:nvSpPr>
        <p:spPr>
          <a:xfrm>
            <a:off x="2798914" y="5722912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Xlist</a:t>
            </a:r>
            <a:r>
              <a:rPr lang="en-US" sz="2400" dirty="0">
                <a:latin typeface="+mn-lt"/>
              </a:rPr>
              <a:t>: L1</a:t>
            </a:r>
            <a:endParaRPr lang="en-GB" sz="24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9A39AE-2ED9-4D7C-9C2C-9C36679C28DF}"/>
              </a:ext>
            </a:extLst>
          </p:cNvPr>
          <p:cNvSpPr/>
          <p:nvPr/>
        </p:nvSpPr>
        <p:spPr>
          <a:xfrm>
            <a:off x="4279376" y="5742603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Ylist</a:t>
            </a:r>
            <a:r>
              <a:rPr lang="en-US" sz="2400" dirty="0">
                <a:latin typeface="+mn-lt"/>
              </a:rPr>
              <a:t>: L2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88837D-14A5-4BBD-9894-2EF73E8BEADB}"/>
              </a:ext>
            </a:extLst>
          </p:cNvPr>
          <p:cNvSpPr/>
          <p:nvPr/>
        </p:nvSpPr>
        <p:spPr>
          <a:xfrm>
            <a:off x="5776691" y="5753664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ZOOM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706564-AB55-4755-B123-62C49F3F41D7}"/>
              </a:ext>
            </a:extLst>
          </p:cNvPr>
          <p:cNvSpPr/>
          <p:nvPr/>
        </p:nvSpPr>
        <p:spPr>
          <a:xfrm>
            <a:off x="7123767" y="5722911"/>
            <a:ext cx="2020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</a:t>
            </a:r>
            <a:r>
              <a:rPr lang="en-US" sz="2400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B18368-8198-4AB0-B8E1-FC3F6A3AB2F8}"/>
              </a:ext>
            </a:extLst>
          </p:cNvPr>
          <p:cNvSpPr/>
          <p:nvPr/>
        </p:nvSpPr>
        <p:spPr>
          <a:xfrm>
            <a:off x="4491707" y="53583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467C3C-648F-4FF4-8784-0DE89F1C8D26}"/>
              </a:ext>
            </a:extLst>
          </p:cNvPr>
          <p:cNvSpPr/>
          <p:nvPr/>
        </p:nvSpPr>
        <p:spPr>
          <a:xfrm>
            <a:off x="5930973" y="53583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63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5BDE01-62C5-4FA2-973F-123D06019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893346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33A87A84-A977-47D2-9084-D4841426740C}"/>
              </a:ext>
            </a:extLst>
          </p:cNvPr>
          <p:cNvSpPr/>
          <p:nvPr/>
        </p:nvSpPr>
        <p:spPr>
          <a:xfrm>
            <a:off x="2795025" y="3602736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MODE.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092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923B373-613D-4410-9B55-096568FD3B2E}"/>
              </a:ext>
            </a:extLst>
          </p:cNvPr>
          <p:cNvSpPr/>
          <p:nvPr/>
        </p:nvSpPr>
        <p:spPr>
          <a:xfrm>
            <a:off x="2798064" y="4014216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98DBE0-AE99-46C5-8546-2F55F6F5A818}"/>
              </a:ext>
            </a:extLst>
          </p:cNvPr>
          <p:cNvSpPr/>
          <p:nvPr/>
        </p:nvSpPr>
        <p:spPr>
          <a:xfrm>
            <a:off x="4956048" y="4379976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782312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87985C-8ED6-48B4-A7CF-D3FA4F46D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011680"/>
            <a:ext cx="1890552" cy="43891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FEAB3F86-7121-40BB-97CD-9030F59FF02D}"/>
              </a:ext>
            </a:extLst>
          </p:cNvPr>
          <p:cNvSpPr/>
          <p:nvPr/>
        </p:nvSpPr>
        <p:spPr>
          <a:xfrm>
            <a:off x="2795025" y="3602736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MODE.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475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5D84284-FBE5-400C-985D-D6745626B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09127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923B373-613D-4410-9B55-096568FD3B2E}"/>
              </a:ext>
            </a:extLst>
          </p:cNvPr>
          <p:cNvSpPr/>
          <p:nvPr/>
        </p:nvSpPr>
        <p:spPr>
          <a:xfrm>
            <a:off x="2798064" y="4014216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98DBE0-AE99-46C5-8546-2F55F6F5A818}"/>
              </a:ext>
            </a:extLst>
          </p:cNvPr>
          <p:cNvSpPr/>
          <p:nvPr/>
        </p:nvSpPr>
        <p:spPr>
          <a:xfrm>
            <a:off x="4956048" y="4379976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782312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AB3F86-7121-40BB-97CD-9030F59FF02D}"/>
              </a:ext>
            </a:extLst>
          </p:cNvPr>
          <p:cNvSpPr/>
          <p:nvPr/>
        </p:nvSpPr>
        <p:spPr>
          <a:xfrm>
            <a:off x="2795025" y="3602736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MODE.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E94636-2FB7-4FD1-AB85-12CEF306A57F}"/>
              </a:ext>
            </a:extLst>
          </p:cNvPr>
          <p:cNvSpPr/>
          <p:nvPr/>
        </p:nvSpPr>
        <p:spPr>
          <a:xfrm>
            <a:off x="4773168" y="4782312"/>
            <a:ext cx="607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 3" panose="05040102010807070707" pitchFamily="18" charset="2"/>
              </a:rPr>
              <a:t></a:t>
            </a:r>
            <a:endParaRPr lang="en-GB" sz="2400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D3999E-3BCC-4C5A-A6C9-95B4091192E8}"/>
              </a:ext>
            </a:extLst>
          </p:cNvPr>
          <p:cNvSpPr/>
          <p:nvPr/>
        </p:nvSpPr>
        <p:spPr>
          <a:xfrm>
            <a:off x="5221224" y="4773168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973AA-3E3F-45DC-A397-FEF9FCD5A1F7}"/>
              </a:ext>
            </a:extLst>
          </p:cNvPr>
          <p:cNvSpPr/>
          <p:nvPr/>
        </p:nvSpPr>
        <p:spPr>
          <a:xfrm>
            <a:off x="2798064" y="5212080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E82142-D95D-422B-BB33-6797AE2D31D9}"/>
              </a:ext>
            </a:extLst>
          </p:cNvPr>
          <p:cNvSpPr/>
          <p:nvPr/>
        </p:nvSpPr>
        <p:spPr>
          <a:xfrm>
            <a:off x="4608576" y="5221224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6:CubicReg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759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245191-9415-4628-9B1E-D0455FB8E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19052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5600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923B373-613D-4410-9B55-096568FD3B2E}"/>
              </a:ext>
            </a:extLst>
          </p:cNvPr>
          <p:cNvSpPr/>
          <p:nvPr/>
        </p:nvSpPr>
        <p:spPr>
          <a:xfrm>
            <a:off x="2798064" y="4015071"/>
            <a:ext cx="569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98DBE0-AE99-46C5-8546-2F55F6F5A818}"/>
              </a:ext>
            </a:extLst>
          </p:cNvPr>
          <p:cNvSpPr/>
          <p:nvPr/>
        </p:nvSpPr>
        <p:spPr>
          <a:xfrm>
            <a:off x="4954250" y="4377381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98064" y="4780463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AB3F86-7121-40BB-97CD-9030F59FF02D}"/>
              </a:ext>
            </a:extLst>
          </p:cNvPr>
          <p:cNvSpPr/>
          <p:nvPr/>
        </p:nvSpPr>
        <p:spPr>
          <a:xfrm>
            <a:off x="2798064" y="3605735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MODE.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E94636-2FB7-4FD1-AB85-12CEF306A57F}"/>
              </a:ext>
            </a:extLst>
          </p:cNvPr>
          <p:cNvSpPr/>
          <p:nvPr/>
        </p:nvSpPr>
        <p:spPr>
          <a:xfrm>
            <a:off x="4769622" y="4780462"/>
            <a:ext cx="607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 3" panose="05040102010807070707" pitchFamily="18" charset="2"/>
              </a:rPr>
              <a:t></a:t>
            </a:r>
            <a:endParaRPr lang="en-GB" sz="2400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D3999E-3BCC-4C5A-A6C9-95B4091192E8}"/>
              </a:ext>
            </a:extLst>
          </p:cNvPr>
          <p:cNvSpPr/>
          <p:nvPr/>
        </p:nvSpPr>
        <p:spPr>
          <a:xfrm>
            <a:off x="5218654" y="4776569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973AA-3E3F-45DC-A397-FEF9FCD5A1F7}"/>
              </a:ext>
            </a:extLst>
          </p:cNvPr>
          <p:cNvSpPr/>
          <p:nvPr/>
        </p:nvSpPr>
        <p:spPr>
          <a:xfrm>
            <a:off x="2794626" y="5213571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E82142-D95D-422B-BB33-6797AE2D31D9}"/>
              </a:ext>
            </a:extLst>
          </p:cNvPr>
          <p:cNvSpPr/>
          <p:nvPr/>
        </p:nvSpPr>
        <p:spPr>
          <a:xfrm>
            <a:off x="4609419" y="5223677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6:CubicReg</a:t>
            </a:r>
            <a:endParaRPr lang="en-GB" sz="2400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E7ABF8-5657-4AA3-9FBF-A6644BE43DC7}"/>
              </a:ext>
            </a:extLst>
          </p:cNvPr>
          <p:cNvSpPr/>
          <p:nvPr/>
        </p:nvSpPr>
        <p:spPr>
          <a:xfrm>
            <a:off x="2757207" y="6321097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D1BAD2-1735-4D85-84C7-8FC13CCC3A04}"/>
              </a:ext>
            </a:extLst>
          </p:cNvPr>
          <p:cNvSpPr/>
          <p:nvPr/>
        </p:nvSpPr>
        <p:spPr>
          <a:xfrm>
            <a:off x="4572000" y="6331203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</a:t>
            </a:r>
            <a:endParaRPr lang="en-GB" sz="24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6A81DE-DE62-492C-BD12-714E55BAA26B}"/>
              </a:ext>
            </a:extLst>
          </p:cNvPr>
          <p:cNvSpPr/>
          <p:nvPr/>
        </p:nvSpPr>
        <p:spPr>
          <a:xfrm>
            <a:off x="6311368" y="5225389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Xlist</a:t>
            </a:r>
            <a:r>
              <a:rPr lang="en-US" sz="2400" dirty="0">
                <a:latin typeface="+mn-lt"/>
              </a:rPr>
              <a:t>: L1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42BF02-345A-400F-BF86-B63C6728A185}"/>
              </a:ext>
            </a:extLst>
          </p:cNvPr>
          <p:cNvSpPr/>
          <p:nvPr/>
        </p:nvSpPr>
        <p:spPr>
          <a:xfrm>
            <a:off x="7791830" y="5245080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Ylist</a:t>
            </a:r>
            <a:r>
              <a:rPr lang="en-US" sz="2400" dirty="0">
                <a:latin typeface="+mn-lt"/>
              </a:rPr>
              <a:t>: L2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05C0D0B-A247-4B9C-8541-F32C121B7D17}"/>
              </a:ext>
            </a:extLst>
          </p:cNvPr>
          <p:cNvSpPr/>
          <p:nvPr/>
        </p:nvSpPr>
        <p:spPr>
          <a:xfrm>
            <a:off x="2779513" y="5573275"/>
            <a:ext cx="2133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Store </a:t>
            </a:r>
            <a:r>
              <a:rPr lang="en-US" sz="2400" dirty="0" err="1">
                <a:latin typeface="+mn-lt"/>
              </a:rPr>
              <a:t>RegEq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B9CCDB-1556-4B82-94FE-0989F111C7A2}"/>
              </a:ext>
            </a:extLst>
          </p:cNvPr>
          <p:cNvSpPr/>
          <p:nvPr/>
        </p:nvSpPr>
        <p:spPr>
          <a:xfrm>
            <a:off x="4782542" y="5615843"/>
            <a:ext cx="176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Vars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41DB779-5F0E-48C8-A792-2B800FEE5B13}"/>
              </a:ext>
            </a:extLst>
          </p:cNvPr>
          <p:cNvSpPr/>
          <p:nvPr/>
        </p:nvSpPr>
        <p:spPr>
          <a:xfrm>
            <a:off x="6451577" y="5658411"/>
            <a:ext cx="16889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 3" panose="05040102010807070707" pitchFamily="18" charset="2"/>
              </a:rPr>
              <a:t> Y-VARS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1C168C3-8891-4602-B54D-0DFA32EB0613}"/>
              </a:ext>
            </a:extLst>
          </p:cNvPr>
          <p:cNvSpPr/>
          <p:nvPr/>
        </p:nvSpPr>
        <p:spPr>
          <a:xfrm>
            <a:off x="2807853" y="5954406"/>
            <a:ext cx="2133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1-Function</a:t>
            </a:r>
            <a:endParaRPr lang="en-GB" sz="24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313FE4-7EE8-4759-8E4D-E16416C977BB}"/>
              </a:ext>
            </a:extLst>
          </p:cNvPr>
          <p:cNvSpPr/>
          <p:nvPr/>
        </p:nvSpPr>
        <p:spPr>
          <a:xfrm>
            <a:off x="4611363" y="5979110"/>
            <a:ext cx="2133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1-Y1</a:t>
            </a:r>
            <a:endParaRPr lang="en-GB" sz="24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BCC3798-6A30-4052-8B4B-6611EC581EA7}"/>
              </a:ext>
            </a:extLst>
          </p:cNvPr>
          <p:cNvSpPr/>
          <p:nvPr/>
        </p:nvSpPr>
        <p:spPr>
          <a:xfrm>
            <a:off x="6061257" y="6360688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36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B10E57-59D5-4C53-A18D-D2B7DC369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885950" cy="4391025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4092795" y="3333453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a</a:t>
            </a:r>
            <a:r>
              <a:rPr lang="en-GB" altLang="en-US" i="1" dirty="0"/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b</a:t>
            </a:r>
            <a:r>
              <a:rPr lang="en-GB" altLang="en-US" i="1" dirty="0"/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c</a:t>
            </a:r>
            <a:r>
              <a:rPr lang="en-GB" altLang="en-US" i="1" dirty="0"/>
              <a:t>x </a:t>
            </a:r>
            <a:r>
              <a:rPr lang="en-GB" altLang="en-US" dirty="0"/>
              <a:t>+ d</a:t>
            </a:r>
            <a:r>
              <a:rPr lang="en-US" sz="2400" dirty="0">
                <a:latin typeface="+mn-lt"/>
              </a:rPr>
              <a:t>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C179F302-5F8C-47D0-B51D-F8DA2941B45A}"/>
              </a:ext>
            </a:extLst>
          </p:cNvPr>
          <p:cNvSpPr/>
          <p:nvPr/>
        </p:nvSpPr>
        <p:spPr>
          <a:xfrm>
            <a:off x="2793679" y="2919665"/>
            <a:ext cx="6011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general cubic function is:</a:t>
            </a:r>
            <a:endParaRPr lang="en-GB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F7C03C-29FD-4CDD-B433-855860B5A718}"/>
              </a:ext>
            </a:extLst>
          </p:cNvPr>
          <p:cNvSpPr/>
          <p:nvPr/>
        </p:nvSpPr>
        <p:spPr>
          <a:xfrm>
            <a:off x="2799541" y="3767040"/>
            <a:ext cx="6011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From the GDC we get</a:t>
            </a:r>
            <a:endParaRPr lang="en-GB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3A9916-F80A-4421-877E-722DA2C3EF22}"/>
              </a:ext>
            </a:extLst>
          </p:cNvPr>
          <p:cNvSpPr/>
          <p:nvPr/>
        </p:nvSpPr>
        <p:spPr>
          <a:xfrm>
            <a:off x="6658911" y="3732701"/>
            <a:ext cx="2408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a = –0.002206667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6AC8C0-E198-4D28-A94D-E3407CD8DC32}"/>
              </a:ext>
            </a:extLst>
          </p:cNvPr>
          <p:cNvSpPr/>
          <p:nvPr/>
        </p:nvSpPr>
        <p:spPr>
          <a:xfrm>
            <a:off x="2818830" y="4166910"/>
            <a:ext cx="18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b = </a:t>
            </a:r>
            <a:r>
              <a:rPr lang="en-GB" altLang="en-US" dirty="0">
                <a:cs typeface="Times New Roman" panose="02020603050405020304" pitchFamily="18" charset="0"/>
              </a:rPr>
              <a:t>13.3353</a:t>
            </a:r>
            <a:endParaRPr lang="en-GB" sz="24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408A5E-E185-4C65-865A-D1D8D49EB909}"/>
              </a:ext>
            </a:extLst>
          </p:cNvPr>
          <p:cNvSpPr/>
          <p:nvPr/>
        </p:nvSpPr>
        <p:spPr>
          <a:xfrm>
            <a:off x="4496192" y="4166909"/>
            <a:ext cx="2162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c = –26861.923</a:t>
            </a:r>
            <a:endParaRPr lang="en-GB" sz="24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07FAE4C-B4E7-4026-8CB3-2FDC4A18935E}"/>
              </a:ext>
            </a:extLst>
          </p:cNvPr>
          <p:cNvSpPr/>
          <p:nvPr/>
        </p:nvSpPr>
        <p:spPr>
          <a:xfrm>
            <a:off x="6638848" y="4148234"/>
            <a:ext cx="2148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d = </a:t>
            </a:r>
            <a:r>
              <a:rPr lang="en-GB" altLang="en-US" dirty="0">
                <a:cs typeface="Times New Roman" panose="02020603050405020304" pitchFamily="18" charset="0"/>
              </a:rPr>
              <a:t>18035946</a:t>
            </a:r>
            <a:endParaRPr lang="en-GB" sz="24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E1CD9D-02B2-4F5F-BFCF-B83C2F84B5F7}"/>
              </a:ext>
            </a:extLst>
          </p:cNvPr>
          <p:cNvSpPr/>
          <p:nvPr/>
        </p:nvSpPr>
        <p:spPr>
          <a:xfrm>
            <a:off x="2661213" y="4893768"/>
            <a:ext cx="63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–0.002207</a:t>
            </a:r>
            <a:r>
              <a:rPr lang="en-GB" altLang="en-US" i="1" dirty="0"/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</a:t>
            </a:r>
            <a:r>
              <a:rPr lang="en-GB" altLang="en-US" dirty="0">
                <a:cs typeface="Times New Roman" panose="02020603050405020304" pitchFamily="18" charset="0"/>
              </a:rPr>
              <a:t>+</a:t>
            </a:r>
            <a:r>
              <a:rPr lang="en-GB" altLang="en-US" dirty="0"/>
              <a:t> </a:t>
            </a:r>
            <a:r>
              <a:rPr lang="en-GB" altLang="en-US" dirty="0">
                <a:cs typeface="Times New Roman" panose="02020603050405020304" pitchFamily="18" charset="0"/>
              </a:rPr>
              <a:t>13.3</a:t>
            </a:r>
            <a:r>
              <a:rPr lang="en-GB" altLang="en-US" i="1" dirty="0"/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26861.9</a:t>
            </a:r>
            <a:r>
              <a:rPr lang="en-GB" altLang="en-US" i="1" dirty="0"/>
              <a:t>x +</a:t>
            </a:r>
            <a:r>
              <a:rPr lang="en-GB" altLang="en-US" dirty="0">
                <a:cs typeface="Times New Roman" panose="02020603050405020304" pitchFamily="18" charset="0"/>
              </a:rPr>
              <a:t> 18035946</a:t>
            </a:r>
            <a:r>
              <a:rPr lang="en-US" sz="2400" dirty="0">
                <a:latin typeface="+mn-lt"/>
              </a:rPr>
              <a:t>.</a:t>
            </a:r>
            <a:endParaRPr lang="en-GB" sz="2400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585704-9544-4E35-995F-0DB5509D3E35}"/>
              </a:ext>
            </a:extLst>
          </p:cNvPr>
          <p:cNvSpPr/>
          <p:nvPr/>
        </p:nvSpPr>
        <p:spPr>
          <a:xfrm>
            <a:off x="2660041" y="4521001"/>
            <a:ext cx="6483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can be modelled with the function</a:t>
            </a:r>
            <a:endParaRPr lang="en-GB" dirty="0">
              <a:latin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F73C07-5C2F-4B08-B5D8-66A2DA644DDF}"/>
              </a:ext>
            </a:extLst>
          </p:cNvPr>
          <p:cNvSpPr/>
          <p:nvPr/>
        </p:nvSpPr>
        <p:spPr>
          <a:xfrm>
            <a:off x="2567810" y="5310984"/>
            <a:ext cx="6483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coefficient of determination R</a:t>
            </a:r>
            <a:r>
              <a:rPr lang="en-US" baseline="30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reveals that 99.9% of the data fit the regression model</a:t>
            </a:r>
            <a:endParaRPr lang="en-GB" dirty="0"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286AB8B-930A-4036-9AF1-5BB5FCBAE6A1}"/>
              </a:ext>
            </a:extLst>
          </p:cNvPr>
          <p:cNvSpPr/>
          <p:nvPr/>
        </p:nvSpPr>
        <p:spPr>
          <a:xfrm>
            <a:off x="5192354" y="6367799"/>
            <a:ext cx="14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ZOOM</a:t>
            </a:r>
            <a:endParaRPr lang="en-GB" sz="2400" dirty="0">
              <a:latin typeface="+mn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1B0164B-22D7-4753-A988-A0D79080DEBA}"/>
              </a:ext>
            </a:extLst>
          </p:cNvPr>
          <p:cNvSpPr/>
          <p:nvPr/>
        </p:nvSpPr>
        <p:spPr>
          <a:xfrm>
            <a:off x="6229357" y="6361354"/>
            <a:ext cx="21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9</a:t>
            </a:r>
            <a:r>
              <a:rPr lang="en-US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691318-A72F-43AC-9CC2-44856A7527AC}"/>
              </a:ext>
            </a:extLst>
          </p:cNvPr>
          <p:cNvSpPr/>
          <p:nvPr/>
        </p:nvSpPr>
        <p:spPr>
          <a:xfrm>
            <a:off x="2480196" y="6354828"/>
            <a:ext cx="2847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Drawing the graph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283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9" grpId="0"/>
      <p:bldP spid="36" grpId="0"/>
      <p:bldP spid="37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08BC624-D852-45FB-989B-F5187BD74AE8}"/>
              </a:ext>
            </a:extLst>
          </p:cNvPr>
          <p:cNvSpPr/>
          <p:nvPr/>
        </p:nvSpPr>
        <p:spPr>
          <a:xfrm>
            <a:off x="1433437" y="4012622"/>
            <a:ext cx="753374" cy="2185359"/>
          </a:xfrm>
          <a:custGeom>
            <a:avLst/>
            <a:gdLst>
              <a:gd name="connsiteX0" fmla="*/ 0 w 753374"/>
              <a:gd name="connsiteY0" fmla="*/ 2185359 h 2185359"/>
              <a:gd name="connsiteX1" fmla="*/ 166778 w 753374"/>
              <a:gd name="connsiteY1" fmla="*/ 1316966 h 2185359"/>
              <a:gd name="connsiteX2" fmla="*/ 379563 w 753374"/>
              <a:gd name="connsiteY2" fmla="*/ 1092679 h 2185359"/>
              <a:gd name="connsiteX3" fmla="*/ 603849 w 753374"/>
              <a:gd name="connsiteY3" fmla="*/ 879894 h 2185359"/>
              <a:gd name="connsiteX4" fmla="*/ 753374 w 753374"/>
              <a:gd name="connsiteY4" fmla="*/ 0 h 2185359"/>
              <a:gd name="connsiteX0" fmla="*/ 0 w 753374"/>
              <a:gd name="connsiteY0" fmla="*/ 2185359 h 2185359"/>
              <a:gd name="connsiteX1" fmla="*/ 166778 w 753374"/>
              <a:gd name="connsiteY1" fmla="*/ 1316966 h 2185359"/>
              <a:gd name="connsiteX2" fmla="*/ 379563 w 753374"/>
              <a:gd name="connsiteY2" fmla="*/ 1092679 h 2185359"/>
              <a:gd name="connsiteX3" fmla="*/ 603849 w 753374"/>
              <a:gd name="connsiteY3" fmla="*/ 879894 h 2185359"/>
              <a:gd name="connsiteX4" fmla="*/ 753374 w 753374"/>
              <a:gd name="connsiteY4" fmla="*/ 0 h 218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374" h="2185359">
                <a:moveTo>
                  <a:pt x="0" y="2185359"/>
                </a:moveTo>
                <a:cubicBezTo>
                  <a:pt x="51759" y="1842219"/>
                  <a:pt x="103518" y="1499079"/>
                  <a:pt x="166778" y="1316966"/>
                </a:cubicBezTo>
                <a:cubicBezTo>
                  <a:pt x="230038" y="1134853"/>
                  <a:pt x="300967" y="1142520"/>
                  <a:pt x="379563" y="1092679"/>
                </a:cubicBezTo>
                <a:cubicBezTo>
                  <a:pt x="458159" y="1042838"/>
                  <a:pt x="541547" y="1062007"/>
                  <a:pt x="603849" y="879894"/>
                </a:cubicBezTo>
                <a:cubicBezTo>
                  <a:pt x="666151" y="697781"/>
                  <a:pt x="709762" y="348890"/>
                  <a:pt x="753374" y="0"/>
                </a:cubicBez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E08C7505-7D20-4469-B182-1C826B403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85" y="3200705"/>
            <a:ext cx="1323628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endParaRPr lang="en-GB" alt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4872874" y="3808592"/>
            <a:ext cx="925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No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9B242F-E6E1-4A04-9D50-163D322C05AE}"/>
              </a:ext>
            </a:extLst>
          </p:cNvPr>
          <p:cNvSpPr/>
          <p:nvPr/>
        </p:nvSpPr>
        <p:spPr>
          <a:xfrm>
            <a:off x="4914602" y="4446902"/>
            <a:ext cx="925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No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4380610" y="5187689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 root 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3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27" grpId="0"/>
      <p:bldP spid="28" grpId="0"/>
      <p:bldP spid="9" grpId="0" animBg="1"/>
      <p:bldP spid="50" grpId="0"/>
      <p:bldP spid="51" grpId="0"/>
      <p:bldP spid="52" grpId="0" animBg="1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152FA9C-D4B4-4A74-AFE9-CF1BE44E8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011680"/>
            <a:ext cx="1866900" cy="4391025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BEF1CCB-E7C7-4E21-AC7C-5D1749C89EDB}"/>
              </a:ext>
            </a:extLst>
          </p:cNvPr>
          <p:cNvSpPr/>
          <p:nvPr/>
        </p:nvSpPr>
        <p:spPr>
          <a:xfrm>
            <a:off x="2793679" y="2919665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natural gas consumption in 2018.</a:t>
            </a:r>
            <a:endParaRPr lang="en-GB" dirty="0">
              <a:latin typeface="+mn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1B82D7A-898A-4920-BBDC-E6AB69F9B2D4}"/>
              </a:ext>
            </a:extLst>
          </p:cNvPr>
          <p:cNvSpPr/>
          <p:nvPr/>
        </p:nvSpPr>
        <p:spPr>
          <a:xfrm>
            <a:off x="2861970" y="3734251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BDC9084-7365-48D6-A1F8-A6B74FD758AD}"/>
              </a:ext>
            </a:extLst>
          </p:cNvPr>
          <p:cNvGrpSpPr/>
          <p:nvPr/>
        </p:nvGrpSpPr>
        <p:grpSpPr>
          <a:xfrm>
            <a:off x="3649798" y="3556111"/>
            <a:ext cx="1245478" cy="681481"/>
            <a:chOff x="3649798" y="3556111"/>
            <a:chExt cx="1245478" cy="68148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A900E81-2A26-4C13-9B63-F1580BFAA757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B619DC9-2FF6-48A2-AC34-0671C06E8F7B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D217EF98-8EE3-4D45-9691-9682ADBF8882}"/>
              </a:ext>
            </a:extLst>
          </p:cNvPr>
          <p:cNvSpPr/>
          <p:nvPr/>
        </p:nvSpPr>
        <p:spPr>
          <a:xfrm>
            <a:off x="5053655" y="37554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656D55B-6FB6-4482-8FAD-9CA251A1DAF9}"/>
              </a:ext>
            </a:extLst>
          </p:cNvPr>
          <p:cNvSpPr/>
          <p:nvPr/>
        </p:nvSpPr>
        <p:spPr>
          <a:xfrm>
            <a:off x="6324601" y="376933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D46072C-C9EF-4233-9C47-63A17CF80C8B}"/>
              </a:ext>
            </a:extLst>
          </p:cNvPr>
          <p:cNvSpPr/>
          <p:nvPr/>
        </p:nvSpPr>
        <p:spPr>
          <a:xfrm>
            <a:off x="7253472" y="3734250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2018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515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5" grpId="0"/>
      <p:bldP spid="59" grpId="0"/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798240C-02EA-49C0-8290-F2F579373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011680"/>
            <a:ext cx="1905000" cy="439102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5911526-417A-4528-B8B4-7D344A26E03F}"/>
              </a:ext>
            </a:extLst>
          </p:cNvPr>
          <p:cNvSpPr/>
          <p:nvPr/>
        </p:nvSpPr>
        <p:spPr>
          <a:xfrm>
            <a:off x="2793679" y="2919665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natural gas consumption in 2018.</a:t>
            </a:r>
            <a:endParaRPr lang="en-GB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57E995-1CE6-482C-859A-DEC0ECDCB464}"/>
              </a:ext>
            </a:extLst>
          </p:cNvPr>
          <p:cNvSpPr/>
          <p:nvPr/>
        </p:nvSpPr>
        <p:spPr>
          <a:xfrm>
            <a:off x="2861970" y="3734251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DE59C3B-4E67-47F5-8327-035BC547164A}"/>
              </a:ext>
            </a:extLst>
          </p:cNvPr>
          <p:cNvGrpSpPr/>
          <p:nvPr/>
        </p:nvGrpSpPr>
        <p:grpSpPr>
          <a:xfrm>
            <a:off x="3649798" y="3556111"/>
            <a:ext cx="1245478" cy="681481"/>
            <a:chOff x="3649798" y="3556111"/>
            <a:chExt cx="1245478" cy="68148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0CD16E6-CA04-4462-A397-F171923F352D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7E5226C-9F73-453A-A8CF-EB6554FCBFF0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2480E026-70CF-48F4-96E9-7D676AD001B8}"/>
              </a:ext>
            </a:extLst>
          </p:cNvPr>
          <p:cNvSpPr/>
          <p:nvPr/>
        </p:nvSpPr>
        <p:spPr>
          <a:xfrm>
            <a:off x="5053655" y="37554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1CC635-D53D-44E7-9A09-BCF2F059A374}"/>
              </a:ext>
            </a:extLst>
          </p:cNvPr>
          <p:cNvSpPr/>
          <p:nvPr/>
        </p:nvSpPr>
        <p:spPr>
          <a:xfrm>
            <a:off x="6324601" y="376933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BB2D99-7F78-42C8-82F4-62B5F9D5434B}"/>
              </a:ext>
            </a:extLst>
          </p:cNvPr>
          <p:cNvSpPr/>
          <p:nvPr/>
        </p:nvSpPr>
        <p:spPr>
          <a:xfrm>
            <a:off x="7253472" y="3734250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2018</a:t>
            </a:r>
            <a:endParaRPr lang="en-GB" sz="24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154E113-A78A-487E-B5AC-DCBDF87B8982}"/>
              </a:ext>
            </a:extLst>
          </p:cNvPr>
          <p:cNvSpPr/>
          <p:nvPr/>
        </p:nvSpPr>
        <p:spPr>
          <a:xfrm>
            <a:off x="2898313" y="4217147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122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9B6004-0F46-46D0-B0E5-31F5B18EC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" y="2009926"/>
            <a:ext cx="1902908" cy="438912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E674D85-D200-4775-B5A2-85C68185CB79}"/>
              </a:ext>
            </a:extLst>
          </p:cNvPr>
          <p:cNvSpPr/>
          <p:nvPr/>
        </p:nvSpPr>
        <p:spPr>
          <a:xfrm>
            <a:off x="2793679" y="2919665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natural gas consumption in 2018.</a:t>
            </a:r>
            <a:endParaRPr lang="en-GB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844930-4630-4AE6-9CE3-269DEA0AF3B7}"/>
              </a:ext>
            </a:extLst>
          </p:cNvPr>
          <p:cNvSpPr/>
          <p:nvPr/>
        </p:nvSpPr>
        <p:spPr>
          <a:xfrm>
            <a:off x="2861970" y="3734251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C8642E6-66B5-4383-84E4-9513426121A4}"/>
              </a:ext>
            </a:extLst>
          </p:cNvPr>
          <p:cNvGrpSpPr/>
          <p:nvPr/>
        </p:nvGrpSpPr>
        <p:grpSpPr>
          <a:xfrm>
            <a:off x="3649798" y="3556111"/>
            <a:ext cx="1245478" cy="681481"/>
            <a:chOff x="3649798" y="3556111"/>
            <a:chExt cx="1245478" cy="68148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1550D6C-6D49-417D-8A92-C74E18645A08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D301AD5-BF77-4D15-BABA-65E192BE0E2B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7E11C746-36C6-4969-9E16-E91853C2C003}"/>
              </a:ext>
            </a:extLst>
          </p:cNvPr>
          <p:cNvSpPr/>
          <p:nvPr/>
        </p:nvSpPr>
        <p:spPr>
          <a:xfrm>
            <a:off x="5053655" y="375548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3116891-FD10-4841-82B5-24F134F0479E}"/>
              </a:ext>
            </a:extLst>
          </p:cNvPr>
          <p:cNvSpPr/>
          <p:nvPr/>
        </p:nvSpPr>
        <p:spPr>
          <a:xfrm>
            <a:off x="6324601" y="376933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64503D0-E03E-46D6-ADD7-4690907EBFD0}"/>
              </a:ext>
            </a:extLst>
          </p:cNvPr>
          <p:cNvSpPr/>
          <p:nvPr/>
        </p:nvSpPr>
        <p:spPr>
          <a:xfrm>
            <a:off x="7253472" y="3734250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2018</a:t>
            </a:r>
            <a:endParaRPr lang="en-GB" sz="2400" dirty="0">
              <a:latin typeface="+mn-lt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200F9B2-8BA9-461D-AAAF-566537439B70}"/>
              </a:ext>
            </a:extLst>
          </p:cNvPr>
          <p:cNvSpPr/>
          <p:nvPr/>
        </p:nvSpPr>
        <p:spPr>
          <a:xfrm>
            <a:off x="2898313" y="4217147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07BE736-CAA3-4DBF-B08C-B2279388041D}"/>
              </a:ext>
            </a:extLst>
          </p:cNvPr>
          <p:cNvSpPr/>
          <p:nvPr/>
        </p:nvSpPr>
        <p:spPr>
          <a:xfrm>
            <a:off x="2949517" y="4700043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y = 29.3</a:t>
            </a:r>
            <a:endParaRPr lang="en-GB" sz="24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0BE15A7-7C03-4F48-9C70-6E9AA7E100C3}"/>
              </a:ext>
            </a:extLst>
          </p:cNvPr>
          <p:cNvSpPr/>
          <p:nvPr/>
        </p:nvSpPr>
        <p:spPr>
          <a:xfrm>
            <a:off x="2877531" y="5200745"/>
            <a:ext cx="6011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natural gas consumption in 2018.</a:t>
            </a:r>
            <a:endParaRPr lang="en-GB" dirty="0">
              <a:latin typeface="+mn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8800E97-BC33-45D0-A066-73EC32251C37}"/>
              </a:ext>
            </a:extLst>
          </p:cNvPr>
          <p:cNvSpPr/>
          <p:nvPr/>
        </p:nvSpPr>
        <p:spPr>
          <a:xfrm>
            <a:off x="2877531" y="5700847"/>
            <a:ext cx="59125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Approximately 29.3 </a:t>
            </a:r>
            <a:r>
              <a:rPr lang="en-GB" dirty="0">
                <a:latin typeface="+mn-lt"/>
              </a:rPr>
              <a:t>trillion cubic feet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058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993" y="762000"/>
            <a:ext cx="5280013" cy="33922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0047" y="4750317"/>
            <a:ext cx="4583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389531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43200" y="5912751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270287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8">
            <a:extLst>
              <a:ext uri="{FF2B5EF4-FFF2-40B4-BE49-F238E27FC236}">
                <a16:creationId xmlns:a16="http://schemas.microsoft.com/office/drawing/2014/main" id="{1C6D35E1-CA5C-40CA-95EB-0120D646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71" y="3193454"/>
            <a:ext cx="2198688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y</a:t>
            </a:r>
            <a:r>
              <a:rPr lang="en-GB" altLang="en-US"/>
              <a:t> =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3</a:t>
            </a:r>
            <a:r>
              <a:rPr lang="en-GB" altLang="en-US"/>
              <a:t> – 4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 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5759FD5-D3D0-4E39-A134-0E6576B30E37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7B7402-87DA-441A-A8C2-B6AD89E35C8E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87E63-041A-4212-BE42-4636693FFE8C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35BFF5-4DC4-4AE4-BDE3-3AC8FB29BE7B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ACB6A8-DDD7-48F3-B198-08B226BE2322}"/>
              </a:ext>
            </a:extLst>
          </p:cNvPr>
          <p:cNvSpPr/>
          <p:nvPr/>
        </p:nvSpPr>
        <p:spPr>
          <a:xfrm>
            <a:off x="4872874" y="3808592"/>
            <a:ext cx="2747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1.15, 3.08)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FC010C-8159-4CB5-BC13-65E2A0789B47}"/>
              </a:ext>
            </a:extLst>
          </p:cNvPr>
          <p:cNvSpPr/>
          <p:nvPr/>
        </p:nvSpPr>
        <p:spPr>
          <a:xfrm>
            <a:off x="4914602" y="4446902"/>
            <a:ext cx="2539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(1.15, 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3.08)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6A0B762-8935-4247-A946-E570B6A80BCC}"/>
              </a:ext>
            </a:extLst>
          </p:cNvPr>
          <p:cNvSpPr/>
          <p:nvPr/>
        </p:nvSpPr>
        <p:spPr>
          <a:xfrm>
            <a:off x="4380609" y="5187689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 roots (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˗2,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0), (0, 0),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(2, 0),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B9D1E6-432E-4592-99BC-5E6651368E87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51FB83C-3568-4778-AD78-2052E8F7E668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90C4BE3-DD00-4D05-948F-6439A6194D79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9A32787F-3635-4AD8-922F-121A5DB46922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915C682F-0B11-47DF-BE8B-FB90A8EDF4F3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E6598650-3A7E-4316-84EC-4D33202F04F4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2045B4AE-8AE7-4664-9521-D49AB0F37A27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FD00FAE-DE40-4EEF-8133-C1FCBC6DEAF7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C742067F-F451-46A6-BBB6-CC25EFF9EA64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18467374-B392-422B-BED8-A62FBD9C10B1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EAA31B9-780C-4A75-AAAD-02CFFBB98E56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8F17A8BF-CBBD-4DD9-8FE9-E6D472710112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5F7CA0E4-2F21-46C0-ADA0-874B30AD56F1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9879F1A7-AACD-4806-A146-4DDE66A7BA4C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73032573-D653-4361-928C-4412B0AA9D65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2754404E-2966-48B6-9844-0405E12A9094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C900D413-CEAC-49D7-8A19-08D575134580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973CF66-6A07-4417-935C-A49C5F0A291B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6293327-9524-42B9-858D-94234BC8CE5C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01638615-C356-4B83-A677-3CAF5E42CC79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AB3122EA-D5BB-4C62-8BB0-3F9F17369710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E1D1CB7C-511D-497D-BE49-8C808434BB1D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472BEFD-081D-49D1-BCD9-3797052973AE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17EC22-D8CE-4F4A-92BE-0AD8CE2DDDAB}"/>
              </a:ext>
            </a:extLst>
          </p:cNvPr>
          <p:cNvSpPr/>
          <p:nvPr/>
        </p:nvSpPr>
        <p:spPr>
          <a:xfrm>
            <a:off x="1267326" y="3994484"/>
            <a:ext cx="1090863" cy="2197769"/>
          </a:xfrm>
          <a:custGeom>
            <a:avLst/>
            <a:gdLst>
              <a:gd name="connsiteX0" fmla="*/ 0 w 1090863"/>
              <a:gd name="connsiteY0" fmla="*/ 2197769 h 2197769"/>
              <a:gd name="connsiteX1" fmla="*/ 128337 w 1090863"/>
              <a:gd name="connsiteY1" fmla="*/ 1106905 h 2197769"/>
              <a:gd name="connsiteX2" fmla="*/ 320842 w 1090863"/>
              <a:gd name="connsiteY2" fmla="*/ 433137 h 2197769"/>
              <a:gd name="connsiteX3" fmla="*/ 545432 w 1090863"/>
              <a:gd name="connsiteY3" fmla="*/ 1122948 h 2197769"/>
              <a:gd name="connsiteX4" fmla="*/ 786063 w 1090863"/>
              <a:gd name="connsiteY4" fmla="*/ 1812758 h 2197769"/>
              <a:gd name="connsiteX5" fmla="*/ 994611 w 1090863"/>
              <a:gd name="connsiteY5" fmla="*/ 1106905 h 2197769"/>
              <a:gd name="connsiteX6" fmla="*/ 1090863 w 1090863"/>
              <a:gd name="connsiteY6" fmla="*/ 0 h 2197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0863" h="2197769">
                <a:moveTo>
                  <a:pt x="0" y="2197769"/>
                </a:moveTo>
                <a:cubicBezTo>
                  <a:pt x="37431" y="1799389"/>
                  <a:pt x="74863" y="1401010"/>
                  <a:pt x="128337" y="1106905"/>
                </a:cubicBezTo>
                <a:cubicBezTo>
                  <a:pt x="181811" y="812800"/>
                  <a:pt x="251326" y="430463"/>
                  <a:pt x="320842" y="433137"/>
                </a:cubicBezTo>
                <a:cubicBezTo>
                  <a:pt x="390358" y="435811"/>
                  <a:pt x="467895" y="893011"/>
                  <a:pt x="545432" y="1122948"/>
                </a:cubicBezTo>
                <a:cubicBezTo>
                  <a:pt x="622969" y="1352885"/>
                  <a:pt x="711200" y="1815432"/>
                  <a:pt x="786063" y="1812758"/>
                </a:cubicBezTo>
                <a:cubicBezTo>
                  <a:pt x="860926" y="1810084"/>
                  <a:pt x="943811" y="1409031"/>
                  <a:pt x="994611" y="1106905"/>
                </a:cubicBezTo>
                <a:cubicBezTo>
                  <a:pt x="1045411" y="804779"/>
                  <a:pt x="1068137" y="402389"/>
                  <a:pt x="1090863" y="0"/>
                </a:cubicBezTo>
              </a:path>
            </a:pathLst>
          </a:custGeom>
          <a:noFill/>
          <a:ln w="317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8" grpId="0"/>
      <p:bldP spid="69" grpId="0"/>
      <p:bldP spid="70" grpId="0"/>
      <p:bldP spid="71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C27648D3-88EE-4C71-AD8E-7C31B4317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42" y="3184479"/>
            <a:ext cx="2198688" cy="503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y</a:t>
            </a:r>
            <a:r>
              <a:rPr lang="en-GB" altLang="en-US"/>
              <a:t> =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3</a:t>
            </a:r>
            <a:r>
              <a:rPr lang="en-GB" altLang="en-US"/>
              <a:t> + 2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5759FD5-D3D0-4E39-A134-0E6576B30E37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7B7402-87DA-441A-A8C2-B6AD89E35C8E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87E63-041A-4212-BE42-4636693FFE8C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35BFF5-4DC4-4AE4-BDE3-3AC8FB29BE7B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ACB6A8-DDD7-48F3-B198-08B226BE2322}"/>
              </a:ext>
            </a:extLst>
          </p:cNvPr>
          <p:cNvSpPr/>
          <p:nvPr/>
        </p:nvSpPr>
        <p:spPr>
          <a:xfrm>
            <a:off x="4872874" y="3808592"/>
            <a:ext cx="2747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1.33, 1.19)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FC010C-8159-4CB5-BC13-65E2A0789B47}"/>
              </a:ext>
            </a:extLst>
          </p:cNvPr>
          <p:cNvSpPr/>
          <p:nvPr/>
        </p:nvSpPr>
        <p:spPr>
          <a:xfrm>
            <a:off x="4914602" y="4446902"/>
            <a:ext cx="2539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(0,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6A0B762-8935-4247-A946-E570B6A80BCC}"/>
              </a:ext>
            </a:extLst>
          </p:cNvPr>
          <p:cNvSpPr/>
          <p:nvPr/>
        </p:nvSpPr>
        <p:spPr>
          <a:xfrm>
            <a:off x="4380609" y="5187689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 roots (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˗2,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0), 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B9D1E6-432E-4592-99BC-5E6651368E87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51F0A4F-EE90-4A2D-8E79-5B4642331E4D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87CB8F5-AF41-4208-A526-3AB150C8F60C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6F226BE-6EAB-41DB-9613-7DA38BEDD42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8CCDCDA-1AEF-40D7-B75E-19C15926DA5D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D408CC-608F-40C3-8AC0-74D27BA9DB23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0B9741F-AEEF-452A-BAC0-F8218D00763B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272C6CD-61E8-45A5-8D62-6DC332A150C2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D44F2-FFB3-4F67-9CA8-313AAF3D05A2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A9CD87F-DC97-4B86-A564-5532884C9ECD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BA8D624-1F35-4109-98AD-3E5AF451D7B3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61CFEB0-5ECC-44F1-9252-88FC0B37B872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5E6EC7C-D34C-4D89-AC99-65543E8B2A82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51F53F4-0597-4DFE-A2D7-28E6FAFC95B3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3F9515A-C34E-440C-8C8E-03FEDC2B6D01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BF635AE-40D3-4402-8C47-DB9AD7FAB2D5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B4F5747-5247-4468-A822-8D58954931AB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B6894C5-9579-4EB6-ADDA-3DD0B1742700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4DF5EA6-C4EE-4BE4-A677-BB9992C25E48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3CD5275-E6A8-4C5B-A9F0-952DD60FFA60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A30F555-C0DF-4C69-8E1A-0C947D52C47B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2CE7F37-3415-4E8B-93C4-C54C3D04998B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A5C1D7-F188-477E-8D80-286A95AEFE4F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68E2CFF-6473-47F5-AD86-219C481265F7}"/>
              </a:ext>
            </a:extLst>
          </p:cNvPr>
          <p:cNvSpPr/>
          <p:nvPr/>
        </p:nvSpPr>
        <p:spPr>
          <a:xfrm>
            <a:off x="1251284" y="4026569"/>
            <a:ext cx="866274" cy="2181726"/>
          </a:xfrm>
          <a:custGeom>
            <a:avLst/>
            <a:gdLst>
              <a:gd name="connsiteX0" fmla="*/ 0 w 882316"/>
              <a:gd name="connsiteY0" fmla="*/ 2181726 h 2181726"/>
              <a:gd name="connsiteX1" fmla="*/ 144379 w 882316"/>
              <a:gd name="connsiteY1" fmla="*/ 1058778 h 2181726"/>
              <a:gd name="connsiteX2" fmla="*/ 288758 w 882316"/>
              <a:gd name="connsiteY2" fmla="*/ 802105 h 2181726"/>
              <a:gd name="connsiteX3" fmla="*/ 577516 w 882316"/>
              <a:gd name="connsiteY3" fmla="*/ 1058778 h 2181726"/>
              <a:gd name="connsiteX4" fmla="*/ 882316 w 882316"/>
              <a:gd name="connsiteY4" fmla="*/ 0 h 2181726"/>
              <a:gd name="connsiteX0" fmla="*/ 0 w 866274"/>
              <a:gd name="connsiteY0" fmla="*/ 2181726 h 2181726"/>
              <a:gd name="connsiteX1" fmla="*/ 144379 w 866274"/>
              <a:gd name="connsiteY1" fmla="*/ 1058778 h 2181726"/>
              <a:gd name="connsiteX2" fmla="*/ 288758 w 866274"/>
              <a:gd name="connsiteY2" fmla="*/ 802105 h 2181726"/>
              <a:gd name="connsiteX3" fmla="*/ 577516 w 866274"/>
              <a:gd name="connsiteY3" fmla="*/ 1058778 h 2181726"/>
              <a:gd name="connsiteX4" fmla="*/ 866274 w 866274"/>
              <a:gd name="connsiteY4" fmla="*/ 0 h 2181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274" h="2181726">
                <a:moveTo>
                  <a:pt x="0" y="2181726"/>
                </a:moveTo>
                <a:cubicBezTo>
                  <a:pt x="48126" y="1735220"/>
                  <a:pt x="96253" y="1288715"/>
                  <a:pt x="144379" y="1058778"/>
                </a:cubicBezTo>
                <a:cubicBezTo>
                  <a:pt x="192505" y="828841"/>
                  <a:pt x="216569" y="802105"/>
                  <a:pt x="288758" y="802105"/>
                </a:cubicBezTo>
                <a:cubicBezTo>
                  <a:pt x="360947" y="802105"/>
                  <a:pt x="478590" y="1192462"/>
                  <a:pt x="577516" y="1058778"/>
                </a:cubicBezTo>
                <a:cubicBezTo>
                  <a:pt x="676442" y="925094"/>
                  <a:pt x="763337" y="462547"/>
                  <a:pt x="866274" y="0"/>
                </a:cubicBezTo>
              </a:path>
            </a:pathLst>
          </a:custGeom>
          <a:noFill/>
          <a:ln w="317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57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8" grpId="0"/>
      <p:bldP spid="69" grpId="0"/>
      <p:bldP spid="70" grpId="0"/>
      <p:bldP spid="7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:a16="http://schemas.microsoft.com/office/drawing/2014/main" id="{D165F17A-5B7D-47F8-BB8C-86529FE7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42" y="3184479"/>
            <a:ext cx="2198687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-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5759FD5-D3D0-4E39-A134-0E6576B30E37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7B7402-87DA-441A-A8C2-B6AD89E35C8E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87E63-041A-4212-BE42-4636693FFE8C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35BFF5-4DC4-4AE4-BDE3-3AC8FB29BE7B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ACB6A8-DDD7-48F3-B198-08B226BE2322}"/>
              </a:ext>
            </a:extLst>
          </p:cNvPr>
          <p:cNvSpPr/>
          <p:nvPr/>
        </p:nvSpPr>
        <p:spPr>
          <a:xfrm>
            <a:off x="4872874" y="3808592"/>
            <a:ext cx="2747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FC010C-8159-4CB5-BC13-65E2A0789B47}"/>
              </a:ext>
            </a:extLst>
          </p:cNvPr>
          <p:cNvSpPr/>
          <p:nvPr/>
        </p:nvSpPr>
        <p:spPr>
          <a:xfrm>
            <a:off x="4914602" y="4446902"/>
            <a:ext cx="2539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˗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2, 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˗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4)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6A0B762-8935-4247-A946-E570B6A80BCC}"/>
              </a:ext>
            </a:extLst>
          </p:cNvPr>
          <p:cNvSpPr/>
          <p:nvPr/>
        </p:nvSpPr>
        <p:spPr>
          <a:xfrm>
            <a:off x="4380609" y="5187689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 roots (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˗3,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0), 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B9D1E6-432E-4592-99BC-5E6651368E87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84A676AB-6545-435C-9A51-C40F3C0DD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539" y="5667908"/>
            <a:ext cx="1100138" cy="503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endParaRPr lang="en-GB" alt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290455-3DD2-48B6-93ED-61A0BA17AAB8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AA38DAF-40EF-489C-97BE-B0448946E35D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5880ED-C36F-4C63-930D-5AC97813F22E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C7F4740-141C-498D-9825-6B00E2BC612C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62B33D7-BD41-4715-B923-92953E72AFB1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8551EB-9346-416E-8A54-191358FBBF05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64D907-B8E6-4DB0-98E1-5D7D64D6397B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09F4BAA-0A78-44AE-9A9A-B7A90EA6526B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BE984E4-DFC4-41EE-B6B6-F6897CF802FC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0921D4-431E-46D0-88C6-63918B3169AF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4B0F1E-BF0F-44B6-81AF-7084EAC2DBC3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2B0FE9E-DF4E-468A-AC32-398B847332B9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0D01A45-8488-4BA0-9037-F3698BF9204D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01C7726-8C29-4D43-A070-FD59E55DF009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D86EC1-04B0-47A2-88A6-4754DF76AB4C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BE06C87-3EA5-4CB0-B98F-833B6616323F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15A6E18-6645-4581-B833-0F1E93479F05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A8F56BB-10F7-4FBC-B976-3F642703451E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32AD9A8-882B-46B3-A2E2-D3763ACA1E34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0B053A-91A6-49A4-8963-3AD13C5A629A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CEAEDCC-3E2D-445B-A6D6-125B26247692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400680-3EB3-4196-9265-A258B2A1635A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45CDD45-AEB3-40C2-89F2-82FC271183A2}"/>
              </a:ext>
            </a:extLst>
          </p:cNvPr>
          <p:cNvSpPr/>
          <p:nvPr/>
        </p:nvSpPr>
        <p:spPr>
          <a:xfrm>
            <a:off x="1058779" y="4026568"/>
            <a:ext cx="994610" cy="2181727"/>
          </a:xfrm>
          <a:custGeom>
            <a:avLst/>
            <a:gdLst>
              <a:gd name="connsiteX0" fmla="*/ 0 w 994610"/>
              <a:gd name="connsiteY0" fmla="*/ 0 h 2181727"/>
              <a:gd name="connsiteX1" fmla="*/ 112295 w 994610"/>
              <a:gd name="connsiteY1" fmla="*/ 1074821 h 2181727"/>
              <a:gd name="connsiteX2" fmla="*/ 336884 w 994610"/>
              <a:gd name="connsiteY2" fmla="*/ 1957137 h 2181727"/>
              <a:gd name="connsiteX3" fmla="*/ 737937 w 994610"/>
              <a:gd name="connsiteY3" fmla="*/ 1090864 h 2181727"/>
              <a:gd name="connsiteX4" fmla="*/ 994610 w 994610"/>
              <a:gd name="connsiteY4" fmla="*/ 2181727 h 218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4610" h="2181727">
                <a:moveTo>
                  <a:pt x="0" y="0"/>
                </a:moveTo>
                <a:cubicBezTo>
                  <a:pt x="28074" y="374316"/>
                  <a:pt x="56148" y="748632"/>
                  <a:pt x="112295" y="1074821"/>
                </a:cubicBezTo>
                <a:cubicBezTo>
                  <a:pt x="168442" y="1401011"/>
                  <a:pt x="232610" y="1954463"/>
                  <a:pt x="336884" y="1957137"/>
                </a:cubicBezTo>
                <a:cubicBezTo>
                  <a:pt x="441158" y="1959811"/>
                  <a:pt x="628316" y="1053432"/>
                  <a:pt x="737937" y="1090864"/>
                </a:cubicBezTo>
                <a:cubicBezTo>
                  <a:pt x="847558" y="1128296"/>
                  <a:pt x="921084" y="1655011"/>
                  <a:pt x="994610" y="2181727"/>
                </a:cubicBezTo>
              </a:path>
            </a:pathLst>
          </a:custGeom>
          <a:noFill/>
          <a:ln w="317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0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8" grpId="0"/>
      <p:bldP spid="69" grpId="0"/>
      <p:bldP spid="70" grpId="0"/>
      <p:bldP spid="71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:a16="http://schemas.microsoft.com/office/drawing/2014/main" id="{D165F17A-5B7D-47F8-BB8C-86529FE7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42" y="3184479"/>
            <a:ext cx="2550178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+ 3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5759FD5-D3D0-4E39-A134-0E6576B30E37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7B7402-87DA-441A-A8C2-B6AD89E35C8E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87E63-041A-4212-BE42-4636693FFE8C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35BFF5-4DC4-4AE4-BDE3-3AC8FB29BE7B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ACB6A8-DDD7-48F3-B198-08B226BE2322}"/>
              </a:ext>
            </a:extLst>
          </p:cNvPr>
          <p:cNvSpPr/>
          <p:nvPr/>
        </p:nvSpPr>
        <p:spPr>
          <a:xfrm>
            <a:off x="4872874" y="3808592"/>
            <a:ext cx="2747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, 3)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FC010C-8159-4CB5-BC13-65E2A0789B47}"/>
              </a:ext>
            </a:extLst>
          </p:cNvPr>
          <p:cNvSpPr/>
          <p:nvPr/>
        </p:nvSpPr>
        <p:spPr>
          <a:xfrm>
            <a:off x="4914602" y="4446902"/>
            <a:ext cx="2539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1.33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1.81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6A0B762-8935-4247-A946-E570B6A80BCC}"/>
              </a:ext>
            </a:extLst>
          </p:cNvPr>
          <p:cNvSpPr/>
          <p:nvPr/>
        </p:nvSpPr>
        <p:spPr>
          <a:xfrm>
            <a:off x="4380609" y="5187689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 roots (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˗1,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B9D1E6-432E-4592-99BC-5E6651368E87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(0, 3)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84A676AB-6545-435C-9A51-C40F3C0DD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539" y="5667908"/>
            <a:ext cx="1100138" cy="503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endParaRPr lang="en-GB" alt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290455-3DD2-48B6-93ED-61A0BA17AAB8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AA38DAF-40EF-489C-97BE-B0448946E35D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5880ED-C36F-4C63-930D-5AC97813F22E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C7F4740-141C-498D-9825-6B00E2BC612C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62B33D7-BD41-4715-B923-92953E72AFB1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8551EB-9346-416E-8A54-191358FBBF05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64D907-B8E6-4DB0-98E1-5D7D64D6397B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09F4BAA-0A78-44AE-9A9A-B7A90EA6526B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BE984E4-DFC4-41EE-B6B6-F6897CF802FC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0921D4-431E-46D0-88C6-63918B3169AF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4B0F1E-BF0F-44B6-81AF-7084EAC2DBC3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2B0FE9E-DF4E-468A-AC32-398B847332B9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0D01A45-8488-4BA0-9037-F3698BF9204D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01C7726-8C29-4D43-A070-FD59E55DF009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D86EC1-04B0-47A2-88A6-4754DF76AB4C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BE06C87-3EA5-4CB0-B98F-833B6616323F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15A6E18-6645-4581-B833-0F1E93479F05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A8F56BB-10F7-4FBC-B976-3F642703451E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32AD9A8-882B-46B3-A2E2-D3763ACA1E34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0B053A-91A6-49A4-8963-3AD13C5A629A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CEAEDCC-3E2D-445B-A6D6-125B26247692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400680-3EB3-4196-9265-A258B2A1635A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8DB6E1-3A8A-4A52-AF7A-D7B6517A3374}"/>
              </a:ext>
            </a:extLst>
          </p:cNvPr>
          <p:cNvSpPr/>
          <p:nvPr/>
        </p:nvSpPr>
        <p:spPr>
          <a:xfrm>
            <a:off x="1491916" y="3999864"/>
            <a:ext cx="839379" cy="2208432"/>
          </a:xfrm>
          <a:custGeom>
            <a:avLst/>
            <a:gdLst>
              <a:gd name="connsiteX0" fmla="*/ 0 w 866273"/>
              <a:gd name="connsiteY0" fmla="*/ 2213811 h 2213811"/>
              <a:gd name="connsiteX1" fmla="*/ 96252 w 866273"/>
              <a:gd name="connsiteY1" fmla="*/ 1106905 h 2213811"/>
              <a:gd name="connsiteX2" fmla="*/ 320842 w 866273"/>
              <a:gd name="connsiteY2" fmla="*/ 465221 h 2213811"/>
              <a:gd name="connsiteX3" fmla="*/ 561473 w 866273"/>
              <a:gd name="connsiteY3" fmla="*/ 689811 h 2213811"/>
              <a:gd name="connsiteX4" fmla="*/ 737937 w 866273"/>
              <a:gd name="connsiteY4" fmla="*/ 689811 h 2213811"/>
              <a:gd name="connsiteX5" fmla="*/ 770021 w 866273"/>
              <a:gd name="connsiteY5" fmla="*/ 465221 h 2213811"/>
              <a:gd name="connsiteX6" fmla="*/ 866273 w 866273"/>
              <a:gd name="connsiteY6" fmla="*/ 0 h 2213811"/>
              <a:gd name="connsiteX0" fmla="*/ 0 w 866273"/>
              <a:gd name="connsiteY0" fmla="*/ 2213811 h 2213811"/>
              <a:gd name="connsiteX1" fmla="*/ 96252 w 866273"/>
              <a:gd name="connsiteY1" fmla="*/ 1106905 h 2213811"/>
              <a:gd name="connsiteX2" fmla="*/ 320842 w 866273"/>
              <a:gd name="connsiteY2" fmla="*/ 465221 h 2213811"/>
              <a:gd name="connsiteX3" fmla="*/ 561473 w 866273"/>
              <a:gd name="connsiteY3" fmla="*/ 689811 h 2213811"/>
              <a:gd name="connsiteX4" fmla="*/ 694906 w 866273"/>
              <a:gd name="connsiteY4" fmla="*/ 679054 h 2213811"/>
              <a:gd name="connsiteX5" fmla="*/ 770021 w 866273"/>
              <a:gd name="connsiteY5" fmla="*/ 465221 h 2213811"/>
              <a:gd name="connsiteX6" fmla="*/ 866273 w 866273"/>
              <a:gd name="connsiteY6" fmla="*/ 0 h 2213811"/>
              <a:gd name="connsiteX0" fmla="*/ 0 w 866273"/>
              <a:gd name="connsiteY0" fmla="*/ 2213811 h 2213811"/>
              <a:gd name="connsiteX1" fmla="*/ 96252 w 866273"/>
              <a:gd name="connsiteY1" fmla="*/ 1106905 h 2213811"/>
              <a:gd name="connsiteX2" fmla="*/ 186277 w 866273"/>
              <a:gd name="connsiteY2" fmla="*/ 663577 h 2213811"/>
              <a:gd name="connsiteX3" fmla="*/ 320842 w 866273"/>
              <a:gd name="connsiteY3" fmla="*/ 465221 h 2213811"/>
              <a:gd name="connsiteX4" fmla="*/ 561473 w 866273"/>
              <a:gd name="connsiteY4" fmla="*/ 689811 h 2213811"/>
              <a:gd name="connsiteX5" fmla="*/ 694906 w 866273"/>
              <a:gd name="connsiteY5" fmla="*/ 679054 h 2213811"/>
              <a:gd name="connsiteX6" fmla="*/ 770021 w 866273"/>
              <a:gd name="connsiteY6" fmla="*/ 465221 h 2213811"/>
              <a:gd name="connsiteX7" fmla="*/ 866273 w 866273"/>
              <a:gd name="connsiteY7" fmla="*/ 0 h 2213811"/>
              <a:gd name="connsiteX0" fmla="*/ 0 w 839379"/>
              <a:gd name="connsiteY0" fmla="*/ 2208432 h 2208432"/>
              <a:gd name="connsiteX1" fmla="*/ 96252 w 839379"/>
              <a:gd name="connsiteY1" fmla="*/ 1101526 h 2208432"/>
              <a:gd name="connsiteX2" fmla="*/ 186277 w 839379"/>
              <a:gd name="connsiteY2" fmla="*/ 658198 h 2208432"/>
              <a:gd name="connsiteX3" fmla="*/ 320842 w 839379"/>
              <a:gd name="connsiteY3" fmla="*/ 459842 h 2208432"/>
              <a:gd name="connsiteX4" fmla="*/ 561473 w 839379"/>
              <a:gd name="connsiteY4" fmla="*/ 684432 h 2208432"/>
              <a:gd name="connsiteX5" fmla="*/ 694906 w 839379"/>
              <a:gd name="connsiteY5" fmla="*/ 673675 h 2208432"/>
              <a:gd name="connsiteX6" fmla="*/ 770021 w 839379"/>
              <a:gd name="connsiteY6" fmla="*/ 459842 h 2208432"/>
              <a:gd name="connsiteX7" fmla="*/ 839379 w 839379"/>
              <a:gd name="connsiteY7" fmla="*/ 0 h 2208432"/>
              <a:gd name="connsiteX0" fmla="*/ 0 w 839379"/>
              <a:gd name="connsiteY0" fmla="*/ 2208432 h 2208432"/>
              <a:gd name="connsiteX1" fmla="*/ 96252 w 839379"/>
              <a:gd name="connsiteY1" fmla="*/ 1101526 h 2208432"/>
              <a:gd name="connsiteX2" fmla="*/ 186277 w 839379"/>
              <a:gd name="connsiteY2" fmla="*/ 658198 h 2208432"/>
              <a:gd name="connsiteX3" fmla="*/ 320842 w 839379"/>
              <a:gd name="connsiteY3" fmla="*/ 459842 h 2208432"/>
              <a:gd name="connsiteX4" fmla="*/ 561473 w 839379"/>
              <a:gd name="connsiteY4" fmla="*/ 684432 h 2208432"/>
              <a:gd name="connsiteX5" fmla="*/ 694906 w 839379"/>
              <a:gd name="connsiteY5" fmla="*/ 673675 h 2208432"/>
              <a:gd name="connsiteX6" fmla="*/ 770021 w 839379"/>
              <a:gd name="connsiteY6" fmla="*/ 459842 h 2208432"/>
              <a:gd name="connsiteX7" fmla="*/ 839379 w 839379"/>
              <a:gd name="connsiteY7" fmla="*/ 0 h 2208432"/>
              <a:gd name="connsiteX0" fmla="*/ 0 w 839379"/>
              <a:gd name="connsiteY0" fmla="*/ 2208432 h 2208432"/>
              <a:gd name="connsiteX1" fmla="*/ 96252 w 839379"/>
              <a:gd name="connsiteY1" fmla="*/ 1101526 h 2208432"/>
              <a:gd name="connsiteX2" fmla="*/ 186277 w 839379"/>
              <a:gd name="connsiteY2" fmla="*/ 658198 h 2208432"/>
              <a:gd name="connsiteX3" fmla="*/ 320842 w 839379"/>
              <a:gd name="connsiteY3" fmla="*/ 459842 h 2208432"/>
              <a:gd name="connsiteX4" fmla="*/ 561473 w 839379"/>
              <a:gd name="connsiteY4" fmla="*/ 684432 h 2208432"/>
              <a:gd name="connsiteX5" fmla="*/ 694906 w 839379"/>
              <a:gd name="connsiteY5" fmla="*/ 673675 h 2208432"/>
              <a:gd name="connsiteX6" fmla="*/ 770021 w 839379"/>
              <a:gd name="connsiteY6" fmla="*/ 459842 h 2208432"/>
              <a:gd name="connsiteX7" fmla="*/ 839379 w 839379"/>
              <a:gd name="connsiteY7" fmla="*/ 0 h 2208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9379" h="2208432">
                <a:moveTo>
                  <a:pt x="0" y="2208432"/>
                </a:moveTo>
                <a:cubicBezTo>
                  <a:pt x="21389" y="1800695"/>
                  <a:pt x="65206" y="1359898"/>
                  <a:pt x="96252" y="1101526"/>
                </a:cubicBezTo>
                <a:cubicBezTo>
                  <a:pt x="127298" y="843154"/>
                  <a:pt x="148845" y="765145"/>
                  <a:pt x="186277" y="658198"/>
                </a:cubicBezTo>
                <a:cubicBezTo>
                  <a:pt x="223709" y="551251"/>
                  <a:pt x="258309" y="455470"/>
                  <a:pt x="320842" y="459842"/>
                </a:cubicBezTo>
                <a:cubicBezTo>
                  <a:pt x="383375" y="464214"/>
                  <a:pt x="499129" y="648793"/>
                  <a:pt x="561473" y="684432"/>
                </a:cubicBezTo>
                <a:cubicBezTo>
                  <a:pt x="623817" y="720071"/>
                  <a:pt x="660148" y="711107"/>
                  <a:pt x="694906" y="673675"/>
                </a:cubicBezTo>
                <a:cubicBezTo>
                  <a:pt x="729664" y="636243"/>
                  <a:pt x="748632" y="574810"/>
                  <a:pt x="770021" y="459842"/>
                </a:cubicBezTo>
                <a:cubicBezTo>
                  <a:pt x="791410" y="344874"/>
                  <a:pt x="823462" y="175126"/>
                  <a:pt x="839379" y="0"/>
                </a:cubicBez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8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8" grpId="0"/>
      <p:bldP spid="69" grpId="0"/>
      <p:bldP spid="70" grpId="0"/>
      <p:bldP spid="71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:a16="http://schemas.microsoft.com/office/drawing/2014/main" id="{D165F17A-5B7D-47F8-BB8C-86529FE7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590" y="3156598"/>
            <a:ext cx="3223859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+ 3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Cubic functions are polynomial functions where the highest power of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three.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43324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 cubic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Cubic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605905" y="1918828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cs typeface="Times New Roman" panose="02020603050405020304" pitchFamily="18" charset="0"/>
              </a:rPr>
              <a:t>ax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bx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≠ 0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a, b, c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ℝ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28279" y="2428068"/>
            <a:ext cx="722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cubic functions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5759FD5-D3D0-4E39-A134-0E6576B30E37}"/>
              </a:ext>
            </a:extLst>
          </p:cNvPr>
          <p:cNvSpPr/>
          <p:nvPr/>
        </p:nvSpPr>
        <p:spPr>
          <a:xfrm>
            <a:off x="3550676" y="3456885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maximum?</a:t>
            </a:r>
            <a:endParaRPr lang="en-GB" sz="24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7B7402-87DA-441A-A8C2-B6AD89E35C8E}"/>
              </a:ext>
            </a:extLst>
          </p:cNvPr>
          <p:cNvSpPr/>
          <p:nvPr/>
        </p:nvSpPr>
        <p:spPr>
          <a:xfrm>
            <a:off x="3592483" y="4104533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Does it have a minimum?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87E63-041A-4212-BE42-4636693FFE8C}"/>
              </a:ext>
            </a:extLst>
          </p:cNvPr>
          <p:cNvSpPr/>
          <p:nvPr/>
        </p:nvSpPr>
        <p:spPr>
          <a:xfrm>
            <a:off x="3562319" y="5548431"/>
            <a:ext cx="426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35BFF5-4DC4-4AE4-BDE3-3AC8FB29BE7B}"/>
              </a:ext>
            </a:extLst>
          </p:cNvPr>
          <p:cNvSpPr/>
          <p:nvPr/>
        </p:nvSpPr>
        <p:spPr>
          <a:xfrm>
            <a:off x="3591449" y="4807946"/>
            <a:ext cx="446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How many roots does it have?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ACB6A8-DDD7-48F3-B198-08B226BE2322}"/>
              </a:ext>
            </a:extLst>
          </p:cNvPr>
          <p:cNvSpPr/>
          <p:nvPr/>
        </p:nvSpPr>
        <p:spPr>
          <a:xfrm>
            <a:off x="4872874" y="3808592"/>
            <a:ext cx="31146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(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0.145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, 1.08)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FC010C-8159-4CB5-BC13-65E2A0789B47}"/>
              </a:ext>
            </a:extLst>
          </p:cNvPr>
          <p:cNvSpPr/>
          <p:nvPr/>
        </p:nvSpPr>
        <p:spPr>
          <a:xfrm>
            <a:off x="4914602" y="4446902"/>
            <a:ext cx="2539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Yes,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1.15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1.08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6A0B762-8935-4247-A946-E570B6A80BCC}"/>
              </a:ext>
            </a:extLst>
          </p:cNvPr>
          <p:cNvSpPr/>
          <p:nvPr/>
        </p:nvSpPr>
        <p:spPr>
          <a:xfrm>
            <a:off x="3536167" y="5187689"/>
            <a:ext cx="551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 roots (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˗0.618,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0)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, (0.5, 0)</a:t>
            </a:r>
            <a:r>
              <a:rPr lang="en-GB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1.62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, 0)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B9D1E6-432E-4592-99BC-5E6651368E87}"/>
              </a:ext>
            </a:extLst>
          </p:cNvPr>
          <p:cNvSpPr/>
          <p:nvPr/>
        </p:nvSpPr>
        <p:spPr>
          <a:xfrm>
            <a:off x="4344040" y="5977107"/>
            <a:ext cx="2546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(0, 1)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84A676AB-6545-435C-9A51-C40F3C0DD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539" y="5667908"/>
            <a:ext cx="1100138" cy="503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endParaRPr lang="en-GB" alt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290455-3DD2-48B6-93ED-61A0BA17AAB8}"/>
              </a:ext>
            </a:extLst>
          </p:cNvPr>
          <p:cNvGrpSpPr/>
          <p:nvPr/>
        </p:nvGrpSpPr>
        <p:grpSpPr>
          <a:xfrm>
            <a:off x="613928" y="3917211"/>
            <a:ext cx="2377440" cy="2377440"/>
            <a:chOff x="746760" y="3663351"/>
            <a:chExt cx="2377440" cy="237744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AA38DAF-40EF-489C-97BE-B0448946E35D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5880ED-C36F-4C63-930D-5AC97813F22E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C7F4740-141C-498D-9825-6B00E2BC612C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62B33D7-BD41-4715-B923-92953E72AFB1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8551EB-9346-416E-8A54-191358FBBF05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64D907-B8E6-4DB0-98E1-5D7D64D6397B}"/>
                </a:ext>
              </a:extLst>
            </p:cNvPr>
            <p:cNvCxnSpPr/>
            <p:nvPr/>
          </p:nvCxnSpPr>
          <p:spPr>
            <a:xfrm>
              <a:off x="746760" y="4855464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09F4BAA-0A78-44AE-9A9A-B7A90EA6526B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BE984E4-DFC4-41EE-B6B6-F6897CF802FC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0921D4-431E-46D0-88C6-63918B3169AF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4B0F1E-BF0F-44B6-81AF-7084EAC2DBC3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2B0FE9E-DF4E-468A-AC32-398B847332B9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0D01A45-8488-4BA0-9037-F3698BF9204D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01C7726-8C29-4D43-A070-FD59E55DF009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D86EC1-04B0-47A2-88A6-4754DF76AB4C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BE06C87-3EA5-4CB0-B98F-833B6616323F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15A6E18-6645-4581-B833-0F1E93479F05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A8F56BB-10F7-4FBC-B976-3F642703451E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32AD9A8-882B-46B3-A2E2-D3763ACA1E34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0B053A-91A6-49A4-8963-3AD13C5A629A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CEAEDCC-3E2D-445B-A6D6-125B26247692}"/>
              </a:ext>
            </a:extLst>
          </p:cNvPr>
          <p:cNvSpPr txBox="1"/>
          <p:nvPr/>
        </p:nvSpPr>
        <p:spPr>
          <a:xfrm>
            <a:off x="1797185" y="369395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400680-3EB3-4196-9265-A258B2A1635A}"/>
              </a:ext>
            </a:extLst>
          </p:cNvPr>
          <p:cNvSpPr txBox="1"/>
          <p:nvPr/>
        </p:nvSpPr>
        <p:spPr>
          <a:xfrm>
            <a:off x="2789480" y="4982575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EDED38C-8E33-4A00-AA27-5AF137FF1E3A}"/>
              </a:ext>
            </a:extLst>
          </p:cNvPr>
          <p:cNvSpPr/>
          <p:nvPr/>
        </p:nvSpPr>
        <p:spPr>
          <a:xfrm>
            <a:off x="1562100" y="4005263"/>
            <a:ext cx="723900" cy="2200275"/>
          </a:xfrm>
          <a:custGeom>
            <a:avLst/>
            <a:gdLst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85738 w 723900"/>
              <a:gd name="connsiteY3" fmla="*/ 890587 h 2200275"/>
              <a:gd name="connsiteX4" fmla="*/ 371475 w 723900"/>
              <a:gd name="connsiteY4" fmla="*/ 1109662 h 2200275"/>
              <a:gd name="connsiteX5" fmla="*/ 495300 w 723900"/>
              <a:gd name="connsiteY5" fmla="*/ 1323975 h 2200275"/>
              <a:gd name="connsiteX6" fmla="*/ 633413 w 723900"/>
              <a:gd name="connsiteY6" fmla="*/ 1104900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85738 w 723900"/>
              <a:gd name="connsiteY3" fmla="*/ 890587 h 2200275"/>
              <a:gd name="connsiteX4" fmla="*/ 357188 w 723900"/>
              <a:gd name="connsiteY4" fmla="*/ 1109662 h 2200275"/>
              <a:gd name="connsiteX5" fmla="*/ 495300 w 723900"/>
              <a:gd name="connsiteY5" fmla="*/ 1323975 h 2200275"/>
              <a:gd name="connsiteX6" fmla="*/ 633413 w 723900"/>
              <a:gd name="connsiteY6" fmla="*/ 1104900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85738 w 723900"/>
              <a:gd name="connsiteY3" fmla="*/ 890587 h 2200275"/>
              <a:gd name="connsiteX4" fmla="*/ 357188 w 723900"/>
              <a:gd name="connsiteY4" fmla="*/ 1109662 h 2200275"/>
              <a:gd name="connsiteX5" fmla="*/ 500063 w 723900"/>
              <a:gd name="connsiteY5" fmla="*/ 1343025 h 2200275"/>
              <a:gd name="connsiteX6" fmla="*/ 633413 w 723900"/>
              <a:gd name="connsiteY6" fmla="*/ 1104900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85738 w 723900"/>
              <a:gd name="connsiteY3" fmla="*/ 890587 h 2200275"/>
              <a:gd name="connsiteX4" fmla="*/ 357188 w 723900"/>
              <a:gd name="connsiteY4" fmla="*/ 1109662 h 2200275"/>
              <a:gd name="connsiteX5" fmla="*/ 500063 w 723900"/>
              <a:gd name="connsiteY5" fmla="*/ 1343025 h 2200275"/>
              <a:gd name="connsiteX6" fmla="*/ 604838 w 723900"/>
              <a:gd name="connsiteY6" fmla="*/ 1100138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95263 w 723900"/>
              <a:gd name="connsiteY3" fmla="*/ 890587 h 2200275"/>
              <a:gd name="connsiteX4" fmla="*/ 357188 w 723900"/>
              <a:gd name="connsiteY4" fmla="*/ 1109662 h 2200275"/>
              <a:gd name="connsiteX5" fmla="*/ 500063 w 723900"/>
              <a:gd name="connsiteY5" fmla="*/ 1343025 h 2200275"/>
              <a:gd name="connsiteX6" fmla="*/ 604838 w 723900"/>
              <a:gd name="connsiteY6" fmla="*/ 1100138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90400 w 723900"/>
              <a:gd name="connsiteY3" fmla="*/ 856541 h 2200275"/>
              <a:gd name="connsiteX4" fmla="*/ 357188 w 723900"/>
              <a:gd name="connsiteY4" fmla="*/ 1109662 h 2200275"/>
              <a:gd name="connsiteX5" fmla="*/ 500063 w 723900"/>
              <a:gd name="connsiteY5" fmla="*/ 1343025 h 2200275"/>
              <a:gd name="connsiteX6" fmla="*/ 604838 w 723900"/>
              <a:gd name="connsiteY6" fmla="*/ 1100138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90400 w 723900"/>
              <a:gd name="connsiteY3" fmla="*/ 856541 h 2200275"/>
              <a:gd name="connsiteX4" fmla="*/ 357188 w 723900"/>
              <a:gd name="connsiteY4" fmla="*/ 1109662 h 2200275"/>
              <a:gd name="connsiteX5" fmla="*/ 500063 w 723900"/>
              <a:gd name="connsiteY5" fmla="*/ 1343025 h 2200275"/>
              <a:gd name="connsiteX6" fmla="*/ 604838 w 723900"/>
              <a:gd name="connsiteY6" fmla="*/ 1100138 h 2200275"/>
              <a:gd name="connsiteX7" fmla="*/ 690563 w 723900"/>
              <a:gd name="connsiteY7" fmla="*/ 447675 h 2200275"/>
              <a:gd name="connsiteX8" fmla="*/ 723900 w 723900"/>
              <a:gd name="connsiteY8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90400 w 723900"/>
              <a:gd name="connsiteY3" fmla="*/ 856541 h 2200275"/>
              <a:gd name="connsiteX4" fmla="*/ 256972 w 723900"/>
              <a:gd name="connsiteY4" fmla="*/ 882886 h 2200275"/>
              <a:gd name="connsiteX5" fmla="*/ 357188 w 723900"/>
              <a:gd name="connsiteY5" fmla="*/ 1109662 h 2200275"/>
              <a:gd name="connsiteX6" fmla="*/ 500063 w 723900"/>
              <a:gd name="connsiteY6" fmla="*/ 1343025 h 2200275"/>
              <a:gd name="connsiteX7" fmla="*/ 604838 w 723900"/>
              <a:gd name="connsiteY7" fmla="*/ 1100138 h 2200275"/>
              <a:gd name="connsiteX8" fmla="*/ 690563 w 723900"/>
              <a:gd name="connsiteY8" fmla="*/ 447675 h 2200275"/>
              <a:gd name="connsiteX9" fmla="*/ 723900 w 723900"/>
              <a:gd name="connsiteY9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70945 w 723900"/>
              <a:gd name="connsiteY3" fmla="*/ 856541 h 2200275"/>
              <a:gd name="connsiteX4" fmla="*/ 256972 w 723900"/>
              <a:gd name="connsiteY4" fmla="*/ 882886 h 2200275"/>
              <a:gd name="connsiteX5" fmla="*/ 357188 w 723900"/>
              <a:gd name="connsiteY5" fmla="*/ 1109662 h 2200275"/>
              <a:gd name="connsiteX6" fmla="*/ 500063 w 723900"/>
              <a:gd name="connsiteY6" fmla="*/ 1343025 h 2200275"/>
              <a:gd name="connsiteX7" fmla="*/ 604838 w 723900"/>
              <a:gd name="connsiteY7" fmla="*/ 1100138 h 2200275"/>
              <a:gd name="connsiteX8" fmla="*/ 690563 w 723900"/>
              <a:gd name="connsiteY8" fmla="*/ 447675 h 2200275"/>
              <a:gd name="connsiteX9" fmla="*/ 723900 w 723900"/>
              <a:gd name="connsiteY9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51490 w 723900"/>
              <a:gd name="connsiteY3" fmla="*/ 885724 h 2200275"/>
              <a:gd name="connsiteX4" fmla="*/ 256972 w 723900"/>
              <a:gd name="connsiteY4" fmla="*/ 882886 h 2200275"/>
              <a:gd name="connsiteX5" fmla="*/ 357188 w 723900"/>
              <a:gd name="connsiteY5" fmla="*/ 1109662 h 2200275"/>
              <a:gd name="connsiteX6" fmla="*/ 500063 w 723900"/>
              <a:gd name="connsiteY6" fmla="*/ 1343025 h 2200275"/>
              <a:gd name="connsiteX7" fmla="*/ 604838 w 723900"/>
              <a:gd name="connsiteY7" fmla="*/ 1100138 h 2200275"/>
              <a:gd name="connsiteX8" fmla="*/ 690563 w 723900"/>
              <a:gd name="connsiteY8" fmla="*/ 447675 h 2200275"/>
              <a:gd name="connsiteX9" fmla="*/ 723900 w 723900"/>
              <a:gd name="connsiteY9" fmla="*/ 0 h 2200275"/>
              <a:gd name="connsiteX0" fmla="*/ 0 w 723900"/>
              <a:gd name="connsiteY0" fmla="*/ 2200275 h 2200275"/>
              <a:gd name="connsiteX1" fmla="*/ 28575 w 723900"/>
              <a:gd name="connsiteY1" fmla="*/ 1766887 h 2200275"/>
              <a:gd name="connsiteX2" fmla="*/ 100013 w 723900"/>
              <a:gd name="connsiteY2" fmla="*/ 1104900 h 2200275"/>
              <a:gd name="connsiteX3" fmla="*/ 151490 w 723900"/>
              <a:gd name="connsiteY3" fmla="*/ 875996 h 2200275"/>
              <a:gd name="connsiteX4" fmla="*/ 256972 w 723900"/>
              <a:gd name="connsiteY4" fmla="*/ 882886 h 2200275"/>
              <a:gd name="connsiteX5" fmla="*/ 357188 w 723900"/>
              <a:gd name="connsiteY5" fmla="*/ 1109662 h 2200275"/>
              <a:gd name="connsiteX6" fmla="*/ 500063 w 723900"/>
              <a:gd name="connsiteY6" fmla="*/ 1343025 h 2200275"/>
              <a:gd name="connsiteX7" fmla="*/ 604838 w 723900"/>
              <a:gd name="connsiteY7" fmla="*/ 1100138 h 2200275"/>
              <a:gd name="connsiteX8" fmla="*/ 690563 w 723900"/>
              <a:gd name="connsiteY8" fmla="*/ 447675 h 2200275"/>
              <a:gd name="connsiteX9" fmla="*/ 723900 w 723900"/>
              <a:gd name="connsiteY9" fmla="*/ 0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3900" h="2200275">
                <a:moveTo>
                  <a:pt x="0" y="2200275"/>
                </a:moveTo>
                <a:cubicBezTo>
                  <a:pt x="5953" y="2074862"/>
                  <a:pt x="11906" y="1949449"/>
                  <a:pt x="28575" y="1766887"/>
                </a:cubicBezTo>
                <a:cubicBezTo>
                  <a:pt x="45244" y="1584324"/>
                  <a:pt x="79527" y="1253382"/>
                  <a:pt x="100013" y="1104900"/>
                </a:cubicBezTo>
                <a:cubicBezTo>
                  <a:pt x="120499" y="956418"/>
                  <a:pt x="125330" y="912998"/>
                  <a:pt x="151490" y="875996"/>
                </a:cubicBezTo>
                <a:cubicBezTo>
                  <a:pt x="177650" y="838994"/>
                  <a:pt x="229174" y="840699"/>
                  <a:pt x="256972" y="882886"/>
                </a:cubicBezTo>
                <a:cubicBezTo>
                  <a:pt x="284770" y="925073"/>
                  <a:pt x="316673" y="1032972"/>
                  <a:pt x="357188" y="1109662"/>
                </a:cubicBezTo>
                <a:cubicBezTo>
                  <a:pt x="397703" y="1186352"/>
                  <a:pt x="458788" y="1344612"/>
                  <a:pt x="500063" y="1343025"/>
                </a:cubicBezTo>
                <a:cubicBezTo>
                  <a:pt x="541338" y="1341438"/>
                  <a:pt x="573088" y="1249363"/>
                  <a:pt x="604838" y="1100138"/>
                </a:cubicBezTo>
                <a:cubicBezTo>
                  <a:pt x="636588" y="950913"/>
                  <a:pt x="675482" y="631825"/>
                  <a:pt x="690563" y="447675"/>
                </a:cubicBezTo>
                <a:cubicBezTo>
                  <a:pt x="705644" y="263525"/>
                  <a:pt x="714772" y="131762"/>
                  <a:pt x="723900" y="0"/>
                </a:cubicBez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83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8" grpId="0"/>
      <p:bldP spid="69" grpId="0"/>
      <p:bldP spid="70" grpId="0"/>
      <p:bldP spid="71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BCB7AC-CC38-4EFE-868B-E17C9030C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02797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You need to be careful when copying the graph from your GDC onto paper</a:t>
            </a:r>
            <a:r>
              <a:rPr lang="en-US" dirty="0">
                <a:latin typeface="+mn-lt"/>
              </a:rPr>
              <a:t>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Sketching the graph of a cubic function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1E17924-1942-4337-B05A-F0A16F476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447800"/>
            <a:ext cx="3566221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latin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</a:rPr>
              <a:t>)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7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+ 3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– 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491366"/>
            <a:ext cx="32238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Sketch the graph of 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1FDCBFC8-BA78-45B4-A132-A5B97553E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87" y="2049755"/>
            <a:ext cx="1323628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≤ </a:t>
            </a:r>
            <a:r>
              <a:rPr lang="en-GB" altLang="en-US" b="0" i="1" dirty="0">
                <a:latin typeface="Times New Roman" panose="02020603050405020304" pitchFamily="18" charset="0"/>
              </a:rPr>
              <a:t>x 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8</a:t>
            </a:r>
            <a:endParaRPr lang="en-GB" altLang="en-US" b="0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1CF4BE40-E0BA-460C-B9A2-93D8BD3E8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846" y="2049755"/>
            <a:ext cx="1705154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≤ </a:t>
            </a:r>
            <a:r>
              <a:rPr lang="en-GB" altLang="en-US" b="0" i="1" dirty="0">
                <a:latin typeface="Times New Roman" panose="02020603050405020304" pitchFamily="18" charset="0"/>
              </a:rPr>
              <a:t>y 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10</a:t>
            </a:r>
            <a:r>
              <a:rPr lang="en-GB" altLang="en-US" b="0" i="1" dirty="0">
                <a:latin typeface="Times New Roman" panose="02020603050405020304" pitchFamily="18" charset="0"/>
              </a:rPr>
              <a:t> </a:t>
            </a:r>
            <a:endParaRPr lang="en-GB" altLang="en-US" b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974CD7-3353-47D0-9B82-A8824A04CAD9}"/>
              </a:ext>
            </a:extLst>
          </p:cNvPr>
          <p:cNvCxnSpPr/>
          <p:nvPr/>
        </p:nvCxnSpPr>
        <p:spPr>
          <a:xfrm>
            <a:off x="3035115" y="3395748"/>
            <a:ext cx="2414016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2ACA07-8337-4AC9-8CD2-676E55902CA3}"/>
              </a:ext>
            </a:extLst>
          </p:cNvPr>
          <p:cNvCxnSpPr/>
          <p:nvPr/>
        </p:nvCxnSpPr>
        <p:spPr>
          <a:xfrm>
            <a:off x="3700548" y="2971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3B3EC7D-0E9D-4C29-8339-9B0A7E5A89DF}"/>
              </a:ext>
            </a:extLst>
          </p:cNvPr>
          <p:cNvSpPr/>
          <p:nvPr/>
        </p:nvSpPr>
        <p:spPr>
          <a:xfrm>
            <a:off x="5638801" y="2629223"/>
            <a:ext cx="3413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Draw your axes and label them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D9D9588D-7220-46AB-BE26-C433D04C2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970" y="3297396"/>
            <a:ext cx="486150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</a:t>
            </a:r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altLang="en-US" sz="1800" b="0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7F204022-90CE-4648-ABED-8218BF535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6310" y="3305529"/>
            <a:ext cx="460382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GB" altLang="en-US" sz="1800" b="0" dirty="0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D9DF247F-0714-4BA4-B5F8-CC0607F54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230" y="5160655"/>
            <a:ext cx="486150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˗50</a:t>
            </a:r>
            <a:endParaRPr lang="en-GB" altLang="en-US" sz="1800" b="0" dirty="0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6C61C22B-7909-4E86-9E92-4D7536FF0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998" y="2802292"/>
            <a:ext cx="460382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GB" altLang="en-US" sz="1800" b="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5666692" y="3387123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sure that any </a:t>
            </a:r>
            <a:r>
              <a:rPr lang="en-US" sz="2400" i="1" dirty="0">
                <a:cs typeface="Times New Roman" panose="02020603050405020304" pitchFamily="18" charset="0"/>
              </a:rPr>
              <a:t>x-</a:t>
            </a:r>
            <a:r>
              <a:rPr lang="en-US" sz="2400" dirty="0">
                <a:latin typeface="+mn-lt"/>
              </a:rPr>
              <a:t> and </a:t>
            </a:r>
            <a:r>
              <a:rPr lang="en-US" sz="2400" i="1" dirty="0">
                <a:cs typeface="Times New Roman" panose="02020603050405020304" pitchFamily="18" charset="0"/>
              </a:rPr>
              <a:t>y-</a:t>
            </a:r>
            <a:r>
              <a:rPr lang="en-US" sz="2400" dirty="0">
                <a:latin typeface="+mn-lt"/>
              </a:rPr>
              <a:t>intercepts are in the correct place.</a:t>
            </a:r>
            <a:endParaRPr lang="en-GB" sz="2400" dirty="0">
              <a:latin typeface="+mn-lt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7061501-A1EA-427E-9677-C36DA07A2A59}"/>
              </a:ext>
            </a:extLst>
          </p:cNvPr>
          <p:cNvSpPr/>
          <p:nvPr/>
        </p:nvSpPr>
        <p:spPr>
          <a:xfrm>
            <a:off x="3268054" y="2978346"/>
            <a:ext cx="1956507" cy="2547728"/>
          </a:xfrm>
          <a:custGeom>
            <a:avLst/>
            <a:gdLst>
              <a:gd name="connsiteX0" fmla="*/ 0 w 1546412"/>
              <a:gd name="connsiteY0" fmla="*/ 2198594 h 2198594"/>
              <a:gd name="connsiteX1" fmla="*/ 342900 w 1546412"/>
              <a:gd name="connsiteY1" fmla="*/ 705970 h 2198594"/>
              <a:gd name="connsiteX2" fmla="*/ 759759 w 1546412"/>
              <a:gd name="connsiteY2" fmla="*/ 1203511 h 2198594"/>
              <a:gd name="connsiteX3" fmla="*/ 968188 w 1546412"/>
              <a:gd name="connsiteY3" fmla="*/ 1815353 h 2198594"/>
              <a:gd name="connsiteX4" fmla="*/ 1418665 w 1546412"/>
              <a:gd name="connsiteY4" fmla="*/ 437029 h 2198594"/>
              <a:gd name="connsiteX5" fmla="*/ 1546412 w 1546412"/>
              <a:gd name="connsiteY5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759759 w 1546412"/>
              <a:gd name="connsiteY3" fmla="*/ 1203511 h 2198594"/>
              <a:gd name="connsiteX4" fmla="*/ 968188 w 1546412"/>
              <a:gd name="connsiteY4" fmla="*/ 1815353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504265 w 1546412"/>
              <a:gd name="connsiteY3" fmla="*/ 692523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504265 w 1546412"/>
              <a:gd name="connsiteY3" fmla="*/ 692523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504265 w 1546412"/>
              <a:gd name="connsiteY3" fmla="*/ 692523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504265 w 1546412"/>
              <a:gd name="connsiteY3" fmla="*/ 692523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504265 w 1546412"/>
              <a:gd name="connsiteY3" fmla="*/ 692523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59759 w 1546412"/>
              <a:gd name="connsiteY4" fmla="*/ 1203511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19418 w 1546412"/>
              <a:gd name="connsiteY4" fmla="*/ 1176617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19418 w 1546412"/>
              <a:gd name="connsiteY4" fmla="*/ 1176617 h 2198594"/>
              <a:gd name="connsiteX5" fmla="*/ 968188 w 1546412"/>
              <a:gd name="connsiteY5" fmla="*/ 1815353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19418 w 1546412"/>
              <a:gd name="connsiteY4" fmla="*/ 1176617 h 2198594"/>
              <a:gd name="connsiteX5" fmla="*/ 968188 w 1546412"/>
              <a:gd name="connsiteY5" fmla="*/ 1815353 h 2198594"/>
              <a:gd name="connsiteX6" fmla="*/ 1176618 w 1546412"/>
              <a:gd name="connsiteY6" fmla="*/ 1465729 h 2198594"/>
              <a:gd name="connsiteX7" fmla="*/ 1418665 w 1546412"/>
              <a:gd name="connsiteY7" fmla="*/ 437029 h 2198594"/>
              <a:gd name="connsiteX8" fmla="*/ 1546412 w 1546412"/>
              <a:gd name="connsiteY8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19418 w 1546412"/>
              <a:gd name="connsiteY4" fmla="*/ 1176617 h 2198594"/>
              <a:gd name="connsiteX5" fmla="*/ 968188 w 1546412"/>
              <a:gd name="connsiteY5" fmla="*/ 1815353 h 2198594"/>
              <a:gd name="connsiteX6" fmla="*/ 1176618 w 1546412"/>
              <a:gd name="connsiteY6" fmla="*/ 1465729 h 2198594"/>
              <a:gd name="connsiteX7" fmla="*/ 1418665 w 1546412"/>
              <a:gd name="connsiteY7" fmla="*/ 437029 h 2198594"/>
              <a:gd name="connsiteX8" fmla="*/ 1546412 w 1546412"/>
              <a:gd name="connsiteY8" fmla="*/ 0 h 2198594"/>
              <a:gd name="connsiteX0" fmla="*/ 0 w 1546412"/>
              <a:gd name="connsiteY0" fmla="*/ 2198594 h 2198594"/>
              <a:gd name="connsiteX1" fmla="*/ 208430 w 1546412"/>
              <a:gd name="connsiteY1" fmla="*/ 867335 h 2198594"/>
              <a:gd name="connsiteX2" fmla="*/ 342900 w 1546412"/>
              <a:gd name="connsiteY2" fmla="*/ 705970 h 2198594"/>
              <a:gd name="connsiteX3" fmla="*/ 484094 w 1546412"/>
              <a:gd name="connsiteY3" fmla="*/ 672352 h 2198594"/>
              <a:gd name="connsiteX4" fmla="*/ 719418 w 1546412"/>
              <a:gd name="connsiteY4" fmla="*/ 1176617 h 2198594"/>
              <a:gd name="connsiteX5" fmla="*/ 968188 w 1546412"/>
              <a:gd name="connsiteY5" fmla="*/ 1815353 h 2198594"/>
              <a:gd name="connsiteX6" fmla="*/ 1176618 w 1546412"/>
              <a:gd name="connsiteY6" fmla="*/ 1465729 h 2198594"/>
              <a:gd name="connsiteX7" fmla="*/ 1418665 w 1546412"/>
              <a:gd name="connsiteY7" fmla="*/ 437029 h 2198594"/>
              <a:gd name="connsiteX8" fmla="*/ 1546412 w 1546412"/>
              <a:gd name="connsiteY8" fmla="*/ 0 h 2198594"/>
              <a:gd name="connsiteX0" fmla="*/ 0 w 1546412"/>
              <a:gd name="connsiteY0" fmla="*/ 2198594 h 2198594"/>
              <a:gd name="connsiteX1" fmla="*/ 342900 w 1546412"/>
              <a:gd name="connsiteY1" fmla="*/ 705970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0 w 1546412"/>
              <a:gd name="connsiteY1" fmla="*/ 705970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0 w 1546412"/>
              <a:gd name="connsiteY1" fmla="*/ 705970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0 w 1546412"/>
              <a:gd name="connsiteY1" fmla="*/ 705970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22730 w 1546412"/>
              <a:gd name="connsiteY1" fmla="*/ 699246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7235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719418 w 1546412"/>
              <a:gd name="connsiteY3" fmla="*/ 1176617 h 2198594"/>
              <a:gd name="connsiteX4" fmla="*/ 968188 w 1546412"/>
              <a:gd name="connsiteY4" fmla="*/ 1815353 h 2198594"/>
              <a:gd name="connsiteX5" fmla="*/ 1176618 w 1546412"/>
              <a:gd name="connsiteY5" fmla="*/ 1465729 h 2198594"/>
              <a:gd name="connsiteX6" fmla="*/ 1418665 w 1546412"/>
              <a:gd name="connsiteY6" fmla="*/ 437029 h 2198594"/>
              <a:gd name="connsiteX7" fmla="*/ 1546412 w 1546412"/>
              <a:gd name="connsiteY7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84094 w 1546412"/>
              <a:gd name="connsiteY2" fmla="*/ 692522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176618 w 1546412"/>
              <a:gd name="connsiteY4" fmla="*/ 1465729 h 2198594"/>
              <a:gd name="connsiteX5" fmla="*/ 1418665 w 1546412"/>
              <a:gd name="connsiteY5" fmla="*/ 437029 h 2198594"/>
              <a:gd name="connsiteX6" fmla="*/ 1546412 w 1546412"/>
              <a:gd name="connsiteY6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418665 w 1546412"/>
              <a:gd name="connsiteY4" fmla="*/ 437029 h 2198594"/>
              <a:gd name="connsiteX5" fmla="*/ 1546412 w 1546412"/>
              <a:gd name="connsiteY5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418665 w 1546412"/>
              <a:gd name="connsiteY4" fmla="*/ 437029 h 2198594"/>
              <a:gd name="connsiteX5" fmla="*/ 1546412 w 1546412"/>
              <a:gd name="connsiteY5" fmla="*/ 0 h 2198594"/>
              <a:gd name="connsiteX0" fmla="*/ 0 w 1546412"/>
              <a:gd name="connsiteY0" fmla="*/ 2198594 h 2198594"/>
              <a:gd name="connsiteX1" fmla="*/ 342901 w 1546412"/>
              <a:gd name="connsiteY1" fmla="*/ 719416 h 2198594"/>
              <a:gd name="connsiteX2" fmla="*/ 463924 w 1546412"/>
              <a:gd name="connsiteY2" fmla="*/ 699245 h 2198594"/>
              <a:gd name="connsiteX3" fmla="*/ 968188 w 1546412"/>
              <a:gd name="connsiteY3" fmla="*/ 1815353 h 2198594"/>
              <a:gd name="connsiteX4" fmla="*/ 1418665 w 1546412"/>
              <a:gd name="connsiteY4" fmla="*/ 437029 h 2198594"/>
              <a:gd name="connsiteX5" fmla="*/ 1546412 w 1546412"/>
              <a:gd name="connsiteY5" fmla="*/ 0 h 2198594"/>
              <a:gd name="connsiteX0" fmla="*/ 0 w 1507619"/>
              <a:gd name="connsiteY0" fmla="*/ 2204136 h 2204136"/>
              <a:gd name="connsiteX1" fmla="*/ 342901 w 1507619"/>
              <a:gd name="connsiteY1" fmla="*/ 724958 h 2204136"/>
              <a:gd name="connsiteX2" fmla="*/ 463924 w 1507619"/>
              <a:gd name="connsiteY2" fmla="*/ 704787 h 2204136"/>
              <a:gd name="connsiteX3" fmla="*/ 968188 w 1507619"/>
              <a:gd name="connsiteY3" fmla="*/ 1820895 h 2204136"/>
              <a:gd name="connsiteX4" fmla="*/ 1418665 w 1507619"/>
              <a:gd name="connsiteY4" fmla="*/ 442571 h 2204136"/>
              <a:gd name="connsiteX5" fmla="*/ 1507619 w 1507619"/>
              <a:gd name="connsiteY5" fmla="*/ 0 h 2204136"/>
              <a:gd name="connsiteX0" fmla="*/ 0 w 1540870"/>
              <a:gd name="connsiteY0" fmla="*/ 2204136 h 2204136"/>
              <a:gd name="connsiteX1" fmla="*/ 342901 w 1540870"/>
              <a:gd name="connsiteY1" fmla="*/ 724958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342901 w 1540870"/>
              <a:gd name="connsiteY1" fmla="*/ 724958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342901 w 1540870"/>
              <a:gd name="connsiteY1" fmla="*/ 724958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342901 w 1540870"/>
              <a:gd name="connsiteY1" fmla="*/ 724958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342901 w 1540870"/>
              <a:gd name="connsiteY1" fmla="*/ 724958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426029 w 1540870"/>
              <a:gd name="connsiteY1" fmla="*/ 287155 h 2204136"/>
              <a:gd name="connsiteX2" fmla="*/ 463924 w 1540870"/>
              <a:gd name="connsiteY2" fmla="*/ 704787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426029 w 1540870"/>
              <a:gd name="connsiteY1" fmla="*/ 287155 h 2204136"/>
              <a:gd name="connsiteX2" fmla="*/ 497175 w 1540870"/>
              <a:gd name="connsiteY2" fmla="*/ 255900 h 2204136"/>
              <a:gd name="connsiteX3" fmla="*/ 968188 w 1540870"/>
              <a:gd name="connsiteY3" fmla="*/ 1820895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540870"/>
              <a:gd name="connsiteY0" fmla="*/ 2204136 h 2204136"/>
              <a:gd name="connsiteX1" fmla="*/ 426029 w 1540870"/>
              <a:gd name="connsiteY1" fmla="*/ 287155 h 2204136"/>
              <a:gd name="connsiteX2" fmla="*/ 497175 w 1540870"/>
              <a:gd name="connsiteY2" fmla="*/ 255900 h 2204136"/>
              <a:gd name="connsiteX3" fmla="*/ 1317323 w 1540870"/>
              <a:gd name="connsiteY3" fmla="*/ 1981608 h 2204136"/>
              <a:gd name="connsiteX4" fmla="*/ 1418665 w 1540870"/>
              <a:gd name="connsiteY4" fmla="*/ 442571 h 2204136"/>
              <a:gd name="connsiteX5" fmla="*/ 1540870 w 1540870"/>
              <a:gd name="connsiteY5" fmla="*/ 0 h 2204136"/>
              <a:gd name="connsiteX0" fmla="*/ 0 w 1897583"/>
              <a:gd name="connsiteY0" fmla="*/ 2273800 h 2273800"/>
              <a:gd name="connsiteX1" fmla="*/ 426029 w 1897583"/>
              <a:gd name="connsiteY1" fmla="*/ 356819 h 2273800"/>
              <a:gd name="connsiteX2" fmla="*/ 497175 w 1897583"/>
              <a:gd name="connsiteY2" fmla="*/ 325564 h 2273800"/>
              <a:gd name="connsiteX3" fmla="*/ 1317323 w 1897583"/>
              <a:gd name="connsiteY3" fmla="*/ 2051272 h 2273800"/>
              <a:gd name="connsiteX4" fmla="*/ 1884178 w 1897583"/>
              <a:gd name="connsiteY4" fmla="*/ 140933 h 2273800"/>
              <a:gd name="connsiteX5" fmla="*/ 1540870 w 1897583"/>
              <a:gd name="connsiteY5" fmla="*/ 69664 h 2273800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426029 w 1956507"/>
              <a:gd name="connsiteY1" fmla="*/ 630747 h 2547728"/>
              <a:gd name="connsiteX2" fmla="*/ 497175 w 1956507"/>
              <a:gd name="connsiteY2" fmla="*/ 599492 h 2547728"/>
              <a:gd name="connsiteX3" fmla="*/ 1317323 w 1956507"/>
              <a:gd name="connsiteY3" fmla="*/ 2325200 h 2547728"/>
              <a:gd name="connsiteX4" fmla="*/ 1884178 w 1956507"/>
              <a:gd name="connsiteY4" fmla="*/ 414861 h 2547728"/>
              <a:gd name="connsiteX5" fmla="*/ 1956507 w 1956507"/>
              <a:gd name="connsiteY5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26029 w 1956507"/>
              <a:gd name="connsiteY2" fmla="*/ 630747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26029 w 1956507"/>
              <a:gd name="connsiteY2" fmla="*/ 630747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26029 w 1956507"/>
              <a:gd name="connsiteY2" fmla="*/ 630747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09404 w 1956507"/>
              <a:gd name="connsiteY2" fmla="*/ 619663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09404 w 1956507"/>
              <a:gd name="connsiteY2" fmla="*/ 619663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  <a:gd name="connsiteX0" fmla="*/ 0 w 1956507"/>
              <a:gd name="connsiteY0" fmla="*/ 2547728 h 2547728"/>
              <a:gd name="connsiteX1" fmla="*/ 295335 w 1956507"/>
              <a:gd name="connsiteY1" fmla="*/ 889843 h 2547728"/>
              <a:gd name="connsiteX2" fmla="*/ 409404 w 1956507"/>
              <a:gd name="connsiteY2" fmla="*/ 619663 h 2547728"/>
              <a:gd name="connsiteX3" fmla="*/ 497175 w 1956507"/>
              <a:gd name="connsiteY3" fmla="*/ 599492 h 2547728"/>
              <a:gd name="connsiteX4" fmla="*/ 1317323 w 1956507"/>
              <a:gd name="connsiteY4" fmla="*/ 2325200 h 2547728"/>
              <a:gd name="connsiteX5" fmla="*/ 1884178 w 1956507"/>
              <a:gd name="connsiteY5" fmla="*/ 414861 h 2547728"/>
              <a:gd name="connsiteX6" fmla="*/ 1956507 w 1956507"/>
              <a:gd name="connsiteY6" fmla="*/ 0 h 254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6507" h="2547728">
                <a:moveTo>
                  <a:pt x="0" y="2547728"/>
                </a:moveTo>
                <a:cubicBezTo>
                  <a:pt x="62154" y="2257559"/>
                  <a:pt x="224330" y="1209340"/>
                  <a:pt x="295335" y="889843"/>
                </a:cubicBezTo>
                <a:cubicBezTo>
                  <a:pt x="333089" y="708892"/>
                  <a:pt x="336971" y="662513"/>
                  <a:pt x="409404" y="619663"/>
                </a:cubicBezTo>
                <a:cubicBezTo>
                  <a:pt x="481837" y="576813"/>
                  <a:pt x="347017" y="610698"/>
                  <a:pt x="497175" y="599492"/>
                </a:cubicBezTo>
                <a:cubicBezTo>
                  <a:pt x="702242" y="795595"/>
                  <a:pt x="1086156" y="2355972"/>
                  <a:pt x="1317323" y="2325200"/>
                </a:cubicBezTo>
                <a:cubicBezTo>
                  <a:pt x="1548490" y="2294428"/>
                  <a:pt x="1793350" y="761754"/>
                  <a:pt x="1884178" y="414861"/>
                </a:cubicBezTo>
                <a:cubicBezTo>
                  <a:pt x="1936214" y="195428"/>
                  <a:pt x="1929735" y="111569"/>
                  <a:pt x="195650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0A100F-3F59-454A-822D-8A91579396C4}"/>
              </a:ext>
            </a:extLst>
          </p:cNvPr>
          <p:cNvSpPr/>
          <p:nvPr/>
        </p:nvSpPr>
        <p:spPr>
          <a:xfrm>
            <a:off x="3668544" y="356141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111D912-FDA6-4FC6-86CB-82789C6EAC8A}"/>
              </a:ext>
            </a:extLst>
          </p:cNvPr>
          <p:cNvSpPr/>
          <p:nvPr/>
        </p:nvSpPr>
        <p:spPr>
          <a:xfrm>
            <a:off x="3741602" y="3533567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90BC58F-AAC5-4DAE-B152-3044624D69A9}"/>
              </a:ext>
            </a:extLst>
          </p:cNvPr>
          <p:cNvSpPr/>
          <p:nvPr/>
        </p:nvSpPr>
        <p:spPr>
          <a:xfrm>
            <a:off x="5122426" y="335511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3223EF-941D-4EDB-A773-A65492060052}"/>
              </a:ext>
            </a:extLst>
          </p:cNvPr>
          <p:cNvSpPr/>
          <p:nvPr/>
        </p:nvSpPr>
        <p:spPr>
          <a:xfrm>
            <a:off x="4571996" y="526724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5657055" y="4587452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Also, the maximum and minimum should be in the correct place.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15FF7A6B-F9AA-47FD-8E12-3A6A0B0A8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5705" y="3484050"/>
            <a:ext cx="808395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˗8)</a:t>
            </a:r>
            <a:endParaRPr lang="en-GB" altLang="en-US" sz="1800" b="0" dirty="0"/>
          </a:p>
        </p:txBody>
      </p:sp>
      <p:sp>
        <p:nvSpPr>
          <p:cNvPr id="30" name="Rectangle 8">
            <a:extLst>
              <a:ext uri="{FF2B5EF4-FFF2-40B4-BE49-F238E27FC236}">
                <a16:creationId xmlns:a16="http://schemas.microsoft.com/office/drawing/2014/main" id="{E9D99038-98EB-4A0A-B871-287D1EEEC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062" y="2967273"/>
            <a:ext cx="808395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(6.73, 0)</a:t>
            </a:r>
            <a:endParaRPr lang="en-GB" altLang="en-US" sz="1800" b="0" dirty="0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AFE63636-53CF-406B-ACDD-67B6BE1FB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1589" y="5299253"/>
            <a:ext cx="1138241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(4.44, ˗45.1)</a:t>
            </a:r>
            <a:endParaRPr lang="en-GB" altLang="en-US" sz="1800" b="0" dirty="0"/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0F23D48B-5495-4FCD-ABF5-9F0CED9B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2381" y="3344701"/>
            <a:ext cx="1407449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(0.225, ˗7.67)</a:t>
            </a:r>
            <a:endParaRPr lang="en-GB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1594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4" grpId="0" animBg="1"/>
      <p:bldP spid="24" grpId="0" animBg="1"/>
      <p:bldP spid="25" grpId="0" animBg="1"/>
      <p:bldP spid="27" grpId="0" animBg="1"/>
      <p:bldP spid="26" grpId="0" animBg="1"/>
      <p:bldP spid="28" grpId="0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34F669-41A1-4A9D-80C2-AFCAE37A1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2011680"/>
            <a:ext cx="1901020" cy="438912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Cubic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cubic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0443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natural gas consumption (in </a:t>
            </a:r>
            <a:r>
              <a:rPr lang="en-GB" dirty="0">
                <a:latin typeface="+mn-lt"/>
              </a:rPr>
              <a:t>trillion cubic feet</a:t>
            </a:r>
            <a:r>
              <a:rPr lang="en-US" dirty="0">
                <a:latin typeface="+mn-lt"/>
              </a:rPr>
              <a:t>) in the United States. 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95025" y="2898648"/>
            <a:ext cx="6011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Find a polynomial function of degree 3 that models the data</a:t>
            </a:r>
            <a:endParaRPr lang="en-GB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795025" y="3768248"/>
            <a:ext cx="3413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calculator.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2898313" y="1906700"/>
          <a:ext cx="5908705" cy="963568"/>
        </p:xfrm>
        <a:graphic>
          <a:graphicData uri="http://schemas.openxmlformats.org/drawingml/2006/table">
            <a:tbl>
              <a:tblPr/>
              <a:tblGrid>
                <a:gridCol w="170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2015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mic Sans MS" pitchFamily="66" charset="0"/>
                        </a:rPr>
                        <a:t>Consumption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30.48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923B373-613D-4410-9B55-096568FD3B2E}"/>
              </a:ext>
            </a:extLst>
          </p:cNvPr>
          <p:cNvSpPr/>
          <p:nvPr/>
        </p:nvSpPr>
        <p:spPr>
          <a:xfrm>
            <a:off x="2798064" y="4191000"/>
            <a:ext cx="569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192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8" grpId="0"/>
      <p:bldP spid="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3865</TotalTime>
  <Words>2092</Words>
  <Application>Microsoft Office PowerPoint</Application>
  <PresentationFormat>On-screen Show (4:3)</PresentationFormat>
  <Paragraphs>448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Cambria Math</vt:lpstr>
      <vt:lpstr>Comic Sans MS</vt:lpstr>
      <vt:lpstr>Times New Roman</vt:lpstr>
      <vt:lpstr>Wingdings 2</vt:lpstr>
      <vt:lpstr>Theme1</vt:lpstr>
      <vt:lpstr>Cubic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99</cp:revision>
  <dcterms:created xsi:type="dcterms:W3CDTF">2021-06-15T19:01:56Z</dcterms:created>
  <dcterms:modified xsi:type="dcterms:W3CDTF">2023-08-11T10:05:30Z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