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2" r:id="rId3"/>
  </p:sldMasterIdLst>
  <p:notesMasterIdLst>
    <p:notesMasterId r:id="rId18"/>
  </p:notesMasterIdLst>
  <p:sldIdLst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327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00FF"/>
    <a:srgbClr val="008000"/>
    <a:srgbClr val="FF0000"/>
    <a:srgbClr val="99CCFF"/>
    <a:srgbClr val="FFFF99"/>
    <a:srgbClr val="FFCC99"/>
    <a:srgbClr val="99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36" autoAdjust="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EBFB6D-8F0A-40A5-8D05-B864B7965C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88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AED98-BB9A-4DB1-AC16-C031D75451F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721132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BD002-A25B-43F7-930C-40A6EF1828F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364068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00A17-F9AD-4DDB-AB34-B76D8B63DA4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228587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6531C-758F-4C42-AF3D-E79D21FE2B2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004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ED166-66D3-4E7F-BD61-417A5D5AAA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46470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38914-615F-42AF-9D4C-1A7F12D95C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331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04BC6-5BD5-43D0-9AD8-8BBF9CBDE7D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7357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42453-E94E-49DC-8B27-2ED3FCCBFA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930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45C6B-0AEF-4FB6-BD76-A6581EC641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1463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42B9B-CEC2-40D1-9C2C-E58D5A2FD3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44107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24688-09D8-4A05-9CF7-CA4597EBB3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121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C1283-4630-4379-BF3E-2E7F9610EA0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6691070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F99FF55-6F68-4084-BE04-5BE47EC77A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75772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56CC1-D2FA-41C1-A31E-44EBF03162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9174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7040-915E-4D0F-8800-DCAAAEEFF8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06697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7CAB04F0-0CDB-433A-8331-42A511A5E415}"/>
              </a:ext>
            </a:extLst>
          </p:cNvPr>
          <p:cNvSpPr txBox="1">
            <a:spLocks/>
          </p:cNvSpPr>
          <p:nvPr/>
        </p:nvSpPr>
        <p:spPr>
          <a:xfrm>
            <a:off x="678873" y="6498855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www.mathssupport.org</a:t>
            </a:r>
            <a:endParaRPr lang="en-GB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10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485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85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26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01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1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22708-5CB7-4B5E-B675-A3538C7BB1F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7269189"/>
      </p:ext>
    </p:extLst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864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9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773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6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A393E-F099-43FA-9FC8-24596E50C2E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624012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CC459-BCD7-40C2-8169-57A2940AF7B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558752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EC900-23EC-419C-86D7-4DB1149A31B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142153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BC493-5BB9-456B-B140-946319E4981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677976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909DD-88DF-433A-8458-25C8195DD60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30705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9489D-1932-47B3-98BB-C849FCA95B9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32283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fld id="{EB668485-8972-4AA4-B3EC-AC46F1611B7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068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D68AF81-700A-4172-892F-78137DEF17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571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9B19561-AC25-4022-918A-D3EE50187615}"/>
              </a:ext>
            </a:extLst>
          </p:cNvPr>
          <p:cNvSpPr txBox="1">
            <a:spLocks/>
          </p:cNvSpPr>
          <p:nvPr/>
        </p:nvSpPr>
        <p:spPr>
          <a:xfrm>
            <a:off x="678873" y="6498855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www.mathssupport.org</a:t>
            </a:r>
            <a:endParaRPr lang="en-GB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1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DCBCFB60-933C-4EFA-AAF4-9847D66CB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3200400"/>
            <a:ext cx="7632848" cy="1812776"/>
          </a:xfrm>
        </p:spPr>
        <p:txBody>
          <a:bodyPr>
            <a:noAutofit/>
          </a:bodyPr>
          <a:lstStyle/>
          <a:p>
            <a:pPr algn="l"/>
            <a:r>
              <a:rPr lang="en-US" sz="2600" dirty="0"/>
              <a:t>LO: To understand the idea of direct variation.</a:t>
            </a:r>
          </a:p>
          <a:p>
            <a:pPr marL="630238" algn="l"/>
            <a:r>
              <a:rPr lang="en-US" sz="2600" dirty="0"/>
              <a:t>To understand the idea of inverse variation.</a:t>
            </a:r>
          </a:p>
          <a:p>
            <a:pPr marL="630238" algn="l"/>
            <a:r>
              <a:rPr lang="en-US" sz="2600" dirty="0"/>
              <a:t>To solve problems involving direct or inverse variation</a:t>
            </a: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>
                <a:latin typeface="Comic Sans MS" panose="030F0702030302020204" pitchFamily="66" charset="0"/>
              </a:rPr>
              <a:t>Direct and inverse variation</a:t>
            </a:r>
            <a:endParaRPr lang="en-GB" sz="40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44008" y="152400"/>
            <a:ext cx="427139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77093F3-E111-4E21-8FEE-195476F20DE9}" type="datetime2">
              <a:rPr lang="en-GB" altLang="en-US">
                <a:latin typeface="Comic Sans MS" panose="030F0702030302020204" pitchFamily="66" charset="0"/>
              </a:rPr>
              <a:pPr eaLnBrk="1" hangingPunct="1">
                <a:spcBef>
                  <a:spcPct val="50000"/>
                </a:spcBef>
              </a:pPr>
              <a:t>Friday, 11 August 2023</a:t>
            </a:fld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132BCB73-BB13-4D94-A14A-1156CEB2FB1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7BD79190-E9C3-438D-A32A-9FC894CEFA7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80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18F8C55-EFBC-40E2-85CD-236F40378228}"/>
              </a:ext>
            </a:extLst>
          </p:cNvPr>
          <p:cNvSpPr/>
          <p:nvPr/>
        </p:nvSpPr>
        <p:spPr>
          <a:xfrm>
            <a:off x="107950" y="864541"/>
            <a:ext cx="90360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number of hours (</a:t>
            </a:r>
            <a:r>
              <a:rPr lang="en-US" sz="2200" i="1" dirty="0">
                <a:cs typeface="Times New Roman" panose="02020603050405020304" pitchFamily="18" charset="0"/>
              </a:rPr>
              <a:t>N</a:t>
            </a:r>
            <a:r>
              <a:rPr lang="en-US" sz="2200" dirty="0">
                <a:latin typeface="+mn-lt"/>
              </a:rPr>
              <a:t>) taken to build a wall varies inversely with the number of people (</a:t>
            </a:r>
            <a:r>
              <a:rPr lang="en-US" sz="2200" i="1" dirty="0"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+mn-lt"/>
              </a:rPr>
              <a:t>) who are working on it.  If 3 people are working building the wall, takes 2 hours to build.</a:t>
            </a:r>
          </a:p>
          <a:p>
            <a:r>
              <a:rPr lang="en-US" sz="2200" dirty="0">
                <a:latin typeface="+mn-lt"/>
              </a:rPr>
              <a:t>(a) Write an equation for </a:t>
            </a:r>
            <a:r>
              <a:rPr lang="en-US" sz="2200" i="1" dirty="0">
                <a:cs typeface="Times New Roman" panose="02020603050405020304" pitchFamily="18" charset="0"/>
              </a:rPr>
              <a:t>N</a:t>
            </a:r>
            <a:r>
              <a:rPr lang="en-US" sz="2200" dirty="0">
                <a:latin typeface="+mn-lt"/>
              </a:rPr>
              <a:t> in terms of </a:t>
            </a:r>
            <a:r>
              <a:rPr lang="en-US" sz="2200" i="1" dirty="0"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+mn-lt"/>
              </a:rPr>
              <a:t>.</a:t>
            </a:r>
          </a:p>
          <a:p>
            <a:r>
              <a:rPr lang="en-US" sz="2200" dirty="0">
                <a:latin typeface="+mn-lt"/>
              </a:rPr>
              <a:t>(b) Find the time it takes to build the wall if 4 people are working.</a:t>
            </a:r>
          </a:p>
          <a:p>
            <a:r>
              <a:rPr lang="en-US" sz="2200" dirty="0">
                <a:latin typeface="+mn-lt"/>
              </a:rPr>
              <a:t>(c) Given it takes 3 hours to build the wall, state how many people worked on it?</a:t>
            </a:r>
            <a:endParaRPr lang="en-GB" sz="2200" dirty="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330970" y="3396753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use the formula found.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/>
              <p:nvPr/>
            </p:nvSpPr>
            <p:spPr>
              <a:xfrm>
                <a:off x="3869858" y="4499770"/>
                <a:ext cx="1980108" cy="61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858" y="4499770"/>
                <a:ext cx="1980108" cy="614655"/>
              </a:xfrm>
              <a:prstGeom prst="rect">
                <a:avLst/>
              </a:prstGeom>
              <a:blipFill>
                <a:blip r:embed="rId2"/>
                <a:stretch>
                  <a:fillRect l="-4923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493150" y="4580615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Substituting into the equation</a:t>
            </a:r>
            <a:endParaRPr lang="en-GB" sz="18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FEC3FC-6D08-4F1F-B8B0-2D9B3026DEEE}"/>
              </a:ext>
            </a:extLst>
          </p:cNvPr>
          <p:cNvSpPr/>
          <p:nvPr/>
        </p:nvSpPr>
        <p:spPr>
          <a:xfrm>
            <a:off x="330970" y="3988243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Knowing that </a:t>
            </a:r>
            <a:r>
              <a:rPr lang="en-US" sz="2000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latin typeface="+mn-lt"/>
              </a:rPr>
              <a:t> = 4</a:t>
            </a:r>
            <a:endParaRPr lang="en-GB" sz="20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04A2D6-6F48-477B-9B97-E7D0785557F8}"/>
              </a:ext>
            </a:extLst>
          </p:cNvPr>
          <p:cNvSpPr/>
          <p:nvPr/>
        </p:nvSpPr>
        <p:spPr>
          <a:xfrm>
            <a:off x="3970090" y="5328572"/>
            <a:ext cx="1879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= 1.5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E5AFC-728D-48A2-A6AF-BB3AE2198686}"/>
              </a:ext>
            </a:extLst>
          </p:cNvPr>
          <p:cNvSpPr/>
          <p:nvPr/>
        </p:nvSpPr>
        <p:spPr>
          <a:xfrm>
            <a:off x="526018" y="5380399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Solving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/>
              <p:nvPr/>
            </p:nvSpPr>
            <p:spPr>
              <a:xfrm>
                <a:off x="4139952" y="3216252"/>
                <a:ext cx="1879876" cy="845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i="1" dirty="0">
                    <a:cs typeface="Times New Roman" panose="02020603050405020304" pitchFamily="18" charset="0"/>
                  </a:rPr>
                  <a:t>N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sz="3200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216252"/>
                <a:ext cx="1879876" cy="845488"/>
              </a:xfrm>
              <a:prstGeom prst="rect">
                <a:avLst/>
              </a:prstGeom>
              <a:blipFill>
                <a:blip r:embed="rId3"/>
                <a:stretch>
                  <a:fillRect l="-8091" b="-3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4A0A78E1-E8C7-4AF0-93B2-354449332C86}"/>
              </a:ext>
            </a:extLst>
          </p:cNvPr>
          <p:cNvSpPr/>
          <p:nvPr/>
        </p:nvSpPr>
        <p:spPr>
          <a:xfrm>
            <a:off x="323528" y="54868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Example 3</a:t>
            </a:r>
            <a:endParaRPr lang="en-GB" dirty="0">
              <a:latin typeface="+mn-lt"/>
            </a:endParaRPr>
          </a:p>
        </p:txBody>
      </p:sp>
      <p:sp>
        <p:nvSpPr>
          <p:cNvPr id="16" name="Text Box 93">
            <a:extLst>
              <a:ext uri="{FF2B5EF4-FFF2-40B4-BE49-F238E27FC236}">
                <a16:creationId xmlns:a16="http://schemas.microsoft.com/office/drawing/2014/main" id="{2194DDFB-3905-4B66-872D-E516B01FA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Inverse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A4AE50A-4E00-4739-A847-F8994B024022}"/>
              </a:ext>
            </a:extLst>
          </p:cNvPr>
          <p:cNvSpPr/>
          <p:nvPr/>
        </p:nvSpPr>
        <p:spPr>
          <a:xfrm>
            <a:off x="111896" y="2254665"/>
            <a:ext cx="8780583" cy="36576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F4E0FC-B3AB-486F-8ED6-836B4C058D8F}"/>
              </a:ext>
            </a:extLst>
          </p:cNvPr>
          <p:cNvSpPr/>
          <p:nvPr/>
        </p:nvSpPr>
        <p:spPr>
          <a:xfrm>
            <a:off x="528738" y="5790237"/>
            <a:ext cx="78952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It takes </a:t>
            </a:r>
            <a:r>
              <a:rPr lang="en-US" dirty="0">
                <a:cs typeface="Times New Roman" panose="02020603050405020304" pitchFamily="18" charset="0"/>
              </a:rPr>
              <a:t>1.5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hours to build the wall when 4 people work on it</a:t>
            </a:r>
            <a:endParaRPr lang="en-GB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940FB181-3786-40C3-8924-5206038353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E73471C3-B6FB-4456-B2D3-E5ECA3F33D2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5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9" grpId="0"/>
      <p:bldP spid="23" grpId="0"/>
      <p:bldP spid="24" grpId="0"/>
      <p:bldP spid="25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18F8C55-EFBC-40E2-85CD-236F40378228}"/>
              </a:ext>
            </a:extLst>
          </p:cNvPr>
          <p:cNvSpPr/>
          <p:nvPr/>
        </p:nvSpPr>
        <p:spPr>
          <a:xfrm>
            <a:off x="107950" y="864541"/>
            <a:ext cx="90360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number of hours (</a:t>
            </a:r>
            <a:r>
              <a:rPr lang="en-US" sz="2200" i="1" dirty="0">
                <a:cs typeface="Times New Roman" panose="02020603050405020304" pitchFamily="18" charset="0"/>
              </a:rPr>
              <a:t>N</a:t>
            </a:r>
            <a:r>
              <a:rPr lang="en-US" sz="2200" dirty="0">
                <a:latin typeface="+mn-lt"/>
              </a:rPr>
              <a:t>) taken to build a wall varies inversely with the number of people (</a:t>
            </a:r>
            <a:r>
              <a:rPr lang="en-US" sz="2200" i="1" dirty="0"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+mn-lt"/>
              </a:rPr>
              <a:t>) who are working on it.  If 3 people are working building the wall, takes 2 hours to build.</a:t>
            </a:r>
          </a:p>
          <a:p>
            <a:r>
              <a:rPr lang="en-US" sz="2200" dirty="0">
                <a:latin typeface="+mn-lt"/>
              </a:rPr>
              <a:t>(a) Write an equation for </a:t>
            </a:r>
            <a:r>
              <a:rPr lang="en-US" sz="2200" i="1" dirty="0">
                <a:cs typeface="Times New Roman" panose="02020603050405020304" pitchFamily="18" charset="0"/>
              </a:rPr>
              <a:t>N</a:t>
            </a:r>
            <a:r>
              <a:rPr lang="en-US" sz="2200" dirty="0">
                <a:latin typeface="+mn-lt"/>
              </a:rPr>
              <a:t> in terms of </a:t>
            </a:r>
            <a:r>
              <a:rPr lang="en-US" sz="2200" i="1" dirty="0"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+mn-lt"/>
              </a:rPr>
              <a:t>.</a:t>
            </a:r>
          </a:p>
          <a:p>
            <a:r>
              <a:rPr lang="en-US" sz="2200" dirty="0">
                <a:latin typeface="+mn-lt"/>
              </a:rPr>
              <a:t>(b) Find the time it takes to build the wall if 4 people are working.</a:t>
            </a:r>
          </a:p>
          <a:p>
            <a:r>
              <a:rPr lang="en-US" sz="2200" dirty="0">
                <a:latin typeface="+mn-lt"/>
              </a:rPr>
              <a:t>(c) Given it takes 3 hours to build the wall, state how many people worked on it?</a:t>
            </a:r>
            <a:endParaRPr lang="en-GB" sz="2200" dirty="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330970" y="3396753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use the formula found.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/>
              <p:nvPr/>
            </p:nvSpPr>
            <p:spPr>
              <a:xfrm>
                <a:off x="3869858" y="4499770"/>
                <a:ext cx="1980108" cy="6572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Times New Roman" panose="02020603050405020304" pitchFamily="18" charset="0"/>
                  </a:rPr>
                  <a:t>3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858" y="4499770"/>
                <a:ext cx="1980108" cy="657231"/>
              </a:xfrm>
              <a:prstGeom prst="rect">
                <a:avLst/>
              </a:prstGeom>
              <a:blipFill>
                <a:blip r:embed="rId2"/>
                <a:stretch>
                  <a:fillRect l="-4923" b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493150" y="4580615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Substituting into the equation</a:t>
            </a:r>
            <a:endParaRPr lang="en-GB" sz="18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FEC3FC-6D08-4F1F-B8B0-2D9B3026DEEE}"/>
              </a:ext>
            </a:extLst>
          </p:cNvPr>
          <p:cNvSpPr/>
          <p:nvPr/>
        </p:nvSpPr>
        <p:spPr>
          <a:xfrm>
            <a:off x="330970" y="3988243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Knowing that </a:t>
            </a:r>
            <a:r>
              <a:rPr lang="en-US" sz="2000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+mn-lt"/>
              </a:rPr>
              <a:t> = 3</a:t>
            </a:r>
            <a:endParaRPr lang="en-GB" sz="20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04A2D6-6F48-477B-9B97-E7D0785557F8}"/>
              </a:ext>
            </a:extLst>
          </p:cNvPr>
          <p:cNvSpPr/>
          <p:nvPr/>
        </p:nvSpPr>
        <p:spPr>
          <a:xfrm>
            <a:off x="3970090" y="5328572"/>
            <a:ext cx="1879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= 2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E5AFC-728D-48A2-A6AF-BB3AE2198686}"/>
              </a:ext>
            </a:extLst>
          </p:cNvPr>
          <p:cNvSpPr/>
          <p:nvPr/>
        </p:nvSpPr>
        <p:spPr>
          <a:xfrm>
            <a:off x="526018" y="5380399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Solving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/>
              <p:nvPr/>
            </p:nvSpPr>
            <p:spPr>
              <a:xfrm>
                <a:off x="4139952" y="3216252"/>
                <a:ext cx="1879876" cy="845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i="1" dirty="0">
                    <a:cs typeface="Times New Roman" panose="02020603050405020304" pitchFamily="18" charset="0"/>
                  </a:rPr>
                  <a:t>N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sz="3200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216252"/>
                <a:ext cx="1879876" cy="845488"/>
              </a:xfrm>
              <a:prstGeom prst="rect">
                <a:avLst/>
              </a:prstGeom>
              <a:blipFill>
                <a:blip r:embed="rId3"/>
                <a:stretch>
                  <a:fillRect l="-8091" b="-3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4A0A78E1-E8C7-4AF0-93B2-354449332C86}"/>
              </a:ext>
            </a:extLst>
          </p:cNvPr>
          <p:cNvSpPr/>
          <p:nvPr/>
        </p:nvSpPr>
        <p:spPr>
          <a:xfrm>
            <a:off x="323528" y="54868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Example 3</a:t>
            </a:r>
            <a:endParaRPr lang="en-GB" dirty="0">
              <a:latin typeface="+mn-lt"/>
            </a:endParaRPr>
          </a:p>
        </p:txBody>
      </p:sp>
      <p:sp>
        <p:nvSpPr>
          <p:cNvPr id="16" name="Text Box 93">
            <a:extLst>
              <a:ext uri="{FF2B5EF4-FFF2-40B4-BE49-F238E27FC236}">
                <a16:creationId xmlns:a16="http://schemas.microsoft.com/office/drawing/2014/main" id="{2194DDFB-3905-4B66-872D-E516B01FA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Inverse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A4AE50A-4E00-4739-A847-F8994B024022}"/>
              </a:ext>
            </a:extLst>
          </p:cNvPr>
          <p:cNvSpPr/>
          <p:nvPr/>
        </p:nvSpPr>
        <p:spPr>
          <a:xfrm>
            <a:off x="107950" y="2613226"/>
            <a:ext cx="8780583" cy="67210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F4E0FC-B3AB-486F-8ED6-836B4C058D8F}"/>
              </a:ext>
            </a:extLst>
          </p:cNvPr>
          <p:cNvSpPr/>
          <p:nvPr/>
        </p:nvSpPr>
        <p:spPr>
          <a:xfrm>
            <a:off x="2636369" y="5990249"/>
            <a:ext cx="4547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2 people work on it.</a:t>
            </a:r>
            <a:endParaRPr lang="en-GB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4AF59875-6CA1-42DD-803B-773D64170F6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E2A30657-0F53-4D12-9C1F-A61D1D815E1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1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9" grpId="0"/>
      <p:bldP spid="23" grpId="0"/>
      <p:bldP spid="24" grpId="0"/>
      <p:bldP spid="25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B60CD3-6FC7-49F0-80ED-4E676D254165}"/>
              </a:ext>
            </a:extLst>
          </p:cNvPr>
          <p:cNvSpPr/>
          <p:nvPr/>
        </p:nvSpPr>
        <p:spPr>
          <a:xfrm>
            <a:off x="323528" y="54868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Example 4</a:t>
            </a:r>
            <a:endParaRPr lang="en-GB" dirty="0">
              <a:latin typeface="+mn-lt"/>
            </a:endParaRPr>
          </a:p>
        </p:txBody>
      </p:sp>
      <p:sp>
        <p:nvSpPr>
          <p:cNvPr id="5" name="Text Box 93">
            <a:extLst>
              <a:ext uri="{FF2B5EF4-FFF2-40B4-BE49-F238E27FC236}">
                <a16:creationId xmlns:a16="http://schemas.microsoft.com/office/drawing/2014/main" id="{1E5E548D-E69F-4494-8A4E-C324B5CE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Inverse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60346-A6CA-498D-BD00-0C0968F5222A}"/>
              </a:ext>
            </a:extLst>
          </p:cNvPr>
          <p:cNvSpPr/>
          <p:nvPr/>
        </p:nvSpPr>
        <p:spPr>
          <a:xfrm>
            <a:off x="439320" y="864541"/>
            <a:ext cx="8549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 is inversely proportional to the square of </a:t>
            </a:r>
            <a:r>
              <a:rPr lang="en-US" i="1" dirty="0">
                <a:cs typeface="Times New Roman" panose="02020603050405020304" pitchFamily="18" charset="0"/>
              </a:rPr>
              <a:t>q</a:t>
            </a:r>
            <a:r>
              <a:rPr lang="en-US" dirty="0">
                <a:latin typeface="+mn-lt"/>
              </a:rPr>
              <a:t>. </a:t>
            </a:r>
          </a:p>
          <a:p>
            <a:r>
              <a:rPr lang="en-US" dirty="0">
                <a:latin typeface="+mn-lt"/>
              </a:rPr>
              <a:t>When </a:t>
            </a:r>
            <a:r>
              <a:rPr lang="en-US" i="1" dirty="0">
                <a:cs typeface="Times New Roman" panose="02020603050405020304" pitchFamily="18" charset="0"/>
              </a:rPr>
              <a:t>q</a:t>
            </a:r>
            <a:r>
              <a:rPr lang="en-US" dirty="0">
                <a:latin typeface="+mn-lt"/>
              </a:rPr>
              <a:t> = 2,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 = 12.8</a:t>
            </a:r>
          </a:p>
          <a:p>
            <a:r>
              <a:rPr lang="en-US" dirty="0">
                <a:latin typeface="+mn-lt"/>
              </a:rPr>
              <a:t>(a) Write an equation for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q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>
                <a:latin typeface="+mn-lt"/>
              </a:rPr>
              <a:t>(b) Find the value of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 when </a:t>
            </a:r>
            <a:r>
              <a:rPr lang="en-US" i="1" dirty="0">
                <a:cs typeface="Times New Roman" panose="02020603050405020304" pitchFamily="18" charset="0"/>
              </a:rPr>
              <a:t>q</a:t>
            </a:r>
            <a:r>
              <a:rPr lang="en-US" dirty="0">
                <a:latin typeface="+mn-lt"/>
              </a:rPr>
              <a:t> = 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210776" y="2492896"/>
            <a:ext cx="8373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first step is always to write the statement as a proportion using the variation symbol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61B97B2-E7FF-4A4A-9B4B-740112899108}"/>
                  </a:ext>
                </a:extLst>
              </p:cNvPr>
              <p:cNvSpPr/>
              <p:nvPr/>
            </p:nvSpPr>
            <p:spPr>
              <a:xfrm>
                <a:off x="3918854" y="3075015"/>
                <a:ext cx="1403594" cy="6564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P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∝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61B97B2-E7FF-4A4A-9B4B-740112899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4" y="3075015"/>
                <a:ext cx="1403594" cy="656462"/>
              </a:xfrm>
              <a:prstGeom prst="rect">
                <a:avLst/>
              </a:prstGeom>
              <a:blipFill>
                <a:blip r:embed="rId2"/>
                <a:stretch>
                  <a:fillRect l="-6957" b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384B515F-2186-4EFD-BC78-A8FDDD0EA7C4}"/>
              </a:ext>
            </a:extLst>
          </p:cNvPr>
          <p:cNvSpPr/>
          <p:nvPr/>
        </p:nvSpPr>
        <p:spPr>
          <a:xfrm>
            <a:off x="542146" y="3155860"/>
            <a:ext cx="3122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proportionality</a:t>
            </a:r>
            <a:endParaRPr lang="en-GB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/>
              <p:nvPr/>
            </p:nvSpPr>
            <p:spPr>
              <a:xfrm>
                <a:off x="3918854" y="4003292"/>
                <a:ext cx="1403594" cy="6648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P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4" y="4003292"/>
                <a:ext cx="1403594" cy="664862"/>
              </a:xfrm>
              <a:prstGeom prst="rect">
                <a:avLst/>
              </a:prstGeom>
              <a:blipFill>
                <a:blip r:embed="rId3"/>
                <a:stretch>
                  <a:fillRect l="-6957" b="-1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542146" y="4070704"/>
            <a:ext cx="2422458" cy="335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equation</a:t>
            </a:r>
            <a:endParaRPr lang="en-GB" sz="18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841304-AD54-436A-A744-BFCC22ABDEB4}"/>
              </a:ext>
            </a:extLst>
          </p:cNvPr>
          <p:cNvSpPr/>
          <p:nvPr/>
        </p:nvSpPr>
        <p:spPr>
          <a:xfrm>
            <a:off x="542146" y="5662832"/>
            <a:ext cx="3280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and solving for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FEC3FC-6D08-4F1F-B8B0-2D9B3026DEEE}"/>
              </a:ext>
            </a:extLst>
          </p:cNvPr>
          <p:cNvSpPr/>
          <p:nvPr/>
        </p:nvSpPr>
        <p:spPr>
          <a:xfrm>
            <a:off x="426354" y="3719760"/>
            <a:ext cx="8373710" cy="330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second step is changing the proportion into an equation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E0DC69F-A213-4611-BE00-B13E8A7BE197}"/>
                  </a:ext>
                </a:extLst>
              </p:cNvPr>
              <p:cNvSpPr/>
              <p:nvPr/>
            </p:nvSpPr>
            <p:spPr>
              <a:xfrm>
                <a:off x="3632062" y="4879558"/>
                <a:ext cx="1879876" cy="622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Times New Roman" panose="02020603050405020304" pitchFamily="18" charset="0"/>
                  </a:rPr>
                  <a:t>12.8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E0DC69F-A213-4611-BE00-B13E8A7BE1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062" y="4879558"/>
                <a:ext cx="1879876" cy="622286"/>
              </a:xfrm>
              <a:prstGeom prst="rect">
                <a:avLst/>
              </a:prstGeom>
              <a:blipFill>
                <a:blip r:embed="rId4"/>
                <a:stretch>
                  <a:fillRect l="-5195" b="-7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1674BE2A-E407-46DB-B0B7-F84D86B07D13}"/>
              </a:ext>
            </a:extLst>
          </p:cNvPr>
          <p:cNvSpPr/>
          <p:nvPr/>
        </p:nvSpPr>
        <p:spPr>
          <a:xfrm>
            <a:off x="642378" y="4960403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Replacing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P</a:t>
            </a:r>
            <a:r>
              <a:rPr lang="en-GB" sz="1800" dirty="0">
                <a:solidFill>
                  <a:srgbClr val="FF6600"/>
                </a:solidFill>
                <a:latin typeface="+mn-lt"/>
              </a:rPr>
              <a:t> and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q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9B81F3-26ED-4748-AB07-460602789E27}"/>
              </a:ext>
            </a:extLst>
          </p:cNvPr>
          <p:cNvSpPr/>
          <p:nvPr/>
        </p:nvSpPr>
        <p:spPr>
          <a:xfrm>
            <a:off x="491133" y="4581073"/>
            <a:ext cx="5232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Substituting the given values to find </a:t>
            </a:r>
            <a:r>
              <a:rPr lang="en-US" sz="2000" i="1" dirty="0">
                <a:cs typeface="Times New Roman" panose="02020603050405020304" pitchFamily="18" charset="0"/>
              </a:rPr>
              <a:t>k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/>
              <p:nvPr/>
            </p:nvSpPr>
            <p:spPr>
              <a:xfrm>
                <a:off x="6593881" y="4991751"/>
                <a:ext cx="1879876" cy="855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i="1" dirty="0">
                    <a:cs typeface="Times New Roman" panose="02020603050405020304" pitchFamily="18" charset="0"/>
                  </a:rPr>
                  <a:t>P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51.2</m:t>
                        </m:r>
                      </m:num>
                      <m:den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3200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881" y="4991751"/>
                <a:ext cx="1879876" cy="855747"/>
              </a:xfrm>
              <a:prstGeom prst="rect">
                <a:avLst/>
              </a:prstGeom>
              <a:blipFill>
                <a:blip r:embed="rId5"/>
                <a:stretch>
                  <a:fillRect l="-8442"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9B5F47B-4C45-41D7-B86C-F1B2FA4F2B38}"/>
              </a:ext>
            </a:extLst>
          </p:cNvPr>
          <p:cNvSpPr/>
          <p:nvPr/>
        </p:nvSpPr>
        <p:spPr>
          <a:xfrm>
            <a:off x="6131924" y="4159236"/>
            <a:ext cx="2959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equation for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q</a:t>
            </a:r>
            <a:r>
              <a:rPr lang="en-US" dirty="0">
                <a:latin typeface="+mn-lt"/>
              </a:rPr>
              <a:t> is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CA5DB9-CD2A-4730-8491-5B69673B771D}"/>
              </a:ext>
            </a:extLst>
          </p:cNvPr>
          <p:cNvSpPr/>
          <p:nvPr/>
        </p:nvSpPr>
        <p:spPr>
          <a:xfrm>
            <a:off x="470129" y="1701591"/>
            <a:ext cx="5976664" cy="30079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6F10A2-4EAE-4EDA-B5A8-99D65B853E98}"/>
              </a:ext>
            </a:extLst>
          </p:cNvPr>
          <p:cNvSpPr/>
          <p:nvPr/>
        </p:nvSpPr>
        <p:spPr>
          <a:xfrm>
            <a:off x="4041118" y="5575122"/>
            <a:ext cx="2205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GB" dirty="0">
                <a:cs typeface="Times New Roman" panose="02020603050405020304" pitchFamily="18" charset="0"/>
              </a:rPr>
              <a:t>(12.8)(</a:t>
            </a:r>
            <a:r>
              <a:rPr lang="en-GB" i="1" dirty="0">
                <a:cs typeface="Times New Roman" panose="02020603050405020304" pitchFamily="18" charset="0"/>
              </a:rPr>
              <a:t>4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AEB224-88F6-4558-B00B-DC13218D706A}"/>
              </a:ext>
            </a:extLst>
          </p:cNvPr>
          <p:cNvSpPr/>
          <p:nvPr/>
        </p:nvSpPr>
        <p:spPr>
          <a:xfrm>
            <a:off x="4041118" y="6156035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 </a:t>
            </a:r>
            <a:r>
              <a:rPr lang="en-GB" dirty="0">
                <a:cs typeface="Times New Roman" panose="02020603050405020304" pitchFamily="18" charset="0"/>
              </a:rPr>
              <a:t>= 51.2</a:t>
            </a:r>
            <a:endParaRPr lang="en-GB" dirty="0"/>
          </a:p>
        </p:txBody>
      </p:sp>
      <p:sp>
        <p:nvSpPr>
          <p:cNvPr id="23" name="Rectangle 22">
            <a:hlinkClick r:id="rId6"/>
            <a:extLst>
              <a:ext uri="{FF2B5EF4-FFF2-40B4-BE49-F238E27FC236}">
                <a16:creationId xmlns:a16="http://schemas.microsoft.com/office/drawing/2014/main" id="{09CEE99B-2A8C-4965-865B-BE4E5CA60B1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6"/>
            <a:extLst>
              <a:ext uri="{FF2B5EF4-FFF2-40B4-BE49-F238E27FC236}">
                <a16:creationId xmlns:a16="http://schemas.microsoft.com/office/drawing/2014/main" id="{EE51B20F-B4C1-4BA7-9830-D9027DEE6D0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81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5" grpId="0"/>
      <p:bldP spid="6" grpId="0"/>
      <p:bldP spid="8" grpId="0" animBg="1"/>
      <p:bldP spid="26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330970" y="3396753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use the formula found.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/>
              <p:nvPr/>
            </p:nvSpPr>
            <p:spPr>
              <a:xfrm>
                <a:off x="4139952" y="4410101"/>
                <a:ext cx="1980108" cy="622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P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51.2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410101"/>
                <a:ext cx="1980108" cy="622414"/>
              </a:xfrm>
              <a:prstGeom prst="rect">
                <a:avLst/>
              </a:prstGeom>
              <a:blipFill>
                <a:blip r:embed="rId2"/>
                <a:stretch>
                  <a:fillRect l="-4615" b="-7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493150" y="4580615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Substituting into the equation</a:t>
            </a:r>
            <a:endParaRPr lang="en-GB" sz="18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FEC3FC-6D08-4F1F-B8B0-2D9B3026DEEE}"/>
              </a:ext>
            </a:extLst>
          </p:cNvPr>
          <p:cNvSpPr/>
          <p:nvPr/>
        </p:nvSpPr>
        <p:spPr>
          <a:xfrm>
            <a:off x="330970" y="3988243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Knowing that </a:t>
            </a:r>
            <a:r>
              <a:rPr lang="en-US" sz="2000" i="1" dirty="0">
                <a:cs typeface="Times New Roman" panose="02020603050405020304" pitchFamily="18" charset="0"/>
              </a:rPr>
              <a:t>q</a:t>
            </a:r>
            <a:r>
              <a:rPr lang="en-US" sz="2000" dirty="0">
                <a:latin typeface="+mn-lt"/>
              </a:rPr>
              <a:t> = 8</a:t>
            </a:r>
            <a:endParaRPr lang="en-GB" sz="20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04A2D6-6F48-477B-9B97-E7D0785557F8}"/>
              </a:ext>
            </a:extLst>
          </p:cNvPr>
          <p:cNvSpPr/>
          <p:nvPr/>
        </p:nvSpPr>
        <p:spPr>
          <a:xfrm>
            <a:off x="4098351" y="5328937"/>
            <a:ext cx="1879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= 3.925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E5AFC-728D-48A2-A6AF-BB3AE2198686}"/>
              </a:ext>
            </a:extLst>
          </p:cNvPr>
          <p:cNvSpPr/>
          <p:nvPr/>
        </p:nvSpPr>
        <p:spPr>
          <a:xfrm>
            <a:off x="526018" y="5380399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Solving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/>
              <p:nvPr/>
            </p:nvSpPr>
            <p:spPr>
              <a:xfrm>
                <a:off x="4139952" y="3216252"/>
                <a:ext cx="1879876" cy="845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i="1" dirty="0">
                    <a:cs typeface="Times New Roman" panose="02020603050405020304" pitchFamily="18" charset="0"/>
                  </a:rPr>
                  <a:t>P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51.2</m:t>
                        </m:r>
                      </m:num>
                      <m:den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3200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216252"/>
                <a:ext cx="1879876" cy="845488"/>
              </a:xfrm>
              <a:prstGeom prst="rect">
                <a:avLst/>
              </a:prstGeom>
              <a:blipFill>
                <a:blip r:embed="rId3"/>
                <a:stretch>
                  <a:fillRect l="-8091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93">
            <a:extLst>
              <a:ext uri="{FF2B5EF4-FFF2-40B4-BE49-F238E27FC236}">
                <a16:creationId xmlns:a16="http://schemas.microsoft.com/office/drawing/2014/main" id="{2194DDFB-3905-4B66-872D-E516B01FA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Inverse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55AEDA-4FC1-4A8E-8444-EDC70871BF2D}"/>
              </a:ext>
            </a:extLst>
          </p:cNvPr>
          <p:cNvSpPr/>
          <p:nvPr/>
        </p:nvSpPr>
        <p:spPr>
          <a:xfrm>
            <a:off x="323528" y="54868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Example 4</a:t>
            </a:r>
            <a:endParaRPr lang="en-GB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3D083B-6512-4CC2-8985-57C76EA4467D}"/>
              </a:ext>
            </a:extLst>
          </p:cNvPr>
          <p:cNvSpPr/>
          <p:nvPr/>
        </p:nvSpPr>
        <p:spPr>
          <a:xfrm>
            <a:off x="439320" y="864541"/>
            <a:ext cx="8549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 is inversely proportional to the square of </a:t>
            </a:r>
            <a:r>
              <a:rPr lang="en-US" i="1" dirty="0">
                <a:cs typeface="Times New Roman" panose="02020603050405020304" pitchFamily="18" charset="0"/>
              </a:rPr>
              <a:t>q</a:t>
            </a:r>
            <a:r>
              <a:rPr lang="en-US" dirty="0">
                <a:latin typeface="+mn-lt"/>
              </a:rPr>
              <a:t>. </a:t>
            </a:r>
          </a:p>
          <a:p>
            <a:r>
              <a:rPr lang="en-US" dirty="0">
                <a:latin typeface="+mn-lt"/>
              </a:rPr>
              <a:t>When </a:t>
            </a:r>
            <a:r>
              <a:rPr lang="en-US" i="1" dirty="0">
                <a:cs typeface="Times New Roman" panose="02020603050405020304" pitchFamily="18" charset="0"/>
              </a:rPr>
              <a:t>q</a:t>
            </a:r>
            <a:r>
              <a:rPr lang="en-US" dirty="0">
                <a:latin typeface="+mn-lt"/>
              </a:rPr>
              <a:t> = 2,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 = 12.8</a:t>
            </a:r>
          </a:p>
          <a:p>
            <a:r>
              <a:rPr lang="en-US" dirty="0">
                <a:latin typeface="+mn-lt"/>
              </a:rPr>
              <a:t>(a) Write an equation for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q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>
                <a:latin typeface="+mn-lt"/>
              </a:rPr>
              <a:t>(b) Find the value of P when q = 8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3911AC8-5D7B-4BAC-88E7-0813141AF51F}"/>
              </a:ext>
            </a:extLst>
          </p:cNvPr>
          <p:cNvSpPr/>
          <p:nvPr/>
        </p:nvSpPr>
        <p:spPr>
          <a:xfrm>
            <a:off x="493150" y="2031428"/>
            <a:ext cx="5086962" cy="34453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4FBC8A13-A34C-41C7-B8C0-2602DE6D380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4"/>
            <a:extLst>
              <a:ext uri="{FF2B5EF4-FFF2-40B4-BE49-F238E27FC236}">
                <a16:creationId xmlns:a16="http://schemas.microsoft.com/office/drawing/2014/main" id="{964B905F-715F-45BF-9143-2F4E8471139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26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9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81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B60CD3-6FC7-49F0-80ED-4E676D254165}"/>
              </a:ext>
            </a:extLst>
          </p:cNvPr>
          <p:cNvSpPr/>
          <p:nvPr/>
        </p:nvSpPr>
        <p:spPr>
          <a:xfrm>
            <a:off x="755576" y="83671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When two quantities are related by a proportion, we say they are 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proportional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 to each other.</a:t>
            </a:r>
            <a:endParaRPr lang="en-GB" dirty="0">
              <a:latin typeface="+mn-lt"/>
            </a:endParaRPr>
          </a:p>
        </p:txBody>
      </p:sp>
      <p:sp>
        <p:nvSpPr>
          <p:cNvPr id="5" name="Text Box 93">
            <a:extLst>
              <a:ext uri="{FF2B5EF4-FFF2-40B4-BE49-F238E27FC236}">
                <a16:creationId xmlns:a16="http://schemas.microsoft.com/office/drawing/2014/main" id="{1E5E548D-E69F-4494-8A4E-C324B5CE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Direct and inverse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31A8AD-6085-4778-9F34-C8BFF49D8E22}"/>
              </a:ext>
            </a:extLst>
          </p:cNvPr>
          <p:cNvSpPr/>
          <p:nvPr/>
        </p:nvSpPr>
        <p:spPr>
          <a:xfrm>
            <a:off x="755576" y="1840911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Another way to express this relation is to talk about the 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variation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 of the two quantities.</a:t>
            </a:r>
            <a:endParaRPr lang="en-GB" dirty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60346-A6CA-498D-BD00-0C0968F5222A}"/>
              </a:ext>
            </a:extLst>
          </p:cNvPr>
          <p:cNvSpPr/>
          <p:nvPr/>
        </p:nvSpPr>
        <p:spPr>
          <a:xfrm>
            <a:off x="755576" y="281851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Is talking about how one number changes relative to another number.</a:t>
            </a:r>
            <a:endParaRPr lang="en-GB" dirty="0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8A0110-95D6-4541-8FF1-04F42328798B}"/>
              </a:ext>
            </a:extLst>
          </p:cNvPr>
          <p:cNvSpPr/>
          <p:nvPr/>
        </p:nvSpPr>
        <p:spPr>
          <a:xfrm>
            <a:off x="768910" y="4219071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 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direct variation</a:t>
            </a:r>
            <a:r>
              <a:rPr lang="en-US" dirty="0">
                <a:latin typeface="+mn-lt"/>
              </a:rPr>
              <a:t>, as one number increases, so does the other. This is also called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direct proportion.</a:t>
            </a:r>
            <a:endParaRPr lang="en-GB" dirty="0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EB3D85-43C4-40F2-9D21-0F861158B818}"/>
              </a:ext>
            </a:extLst>
          </p:cNvPr>
          <p:cNvSpPr/>
          <p:nvPr/>
        </p:nvSpPr>
        <p:spPr>
          <a:xfrm>
            <a:off x="755576" y="3601508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Variation could be either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direct</a:t>
            </a:r>
            <a:r>
              <a:rPr lang="en-US" dirty="0">
                <a:latin typeface="+mn-lt"/>
              </a:rPr>
              <a:t> or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inverse</a:t>
            </a:r>
            <a:r>
              <a:rPr lang="en-US" dirty="0">
                <a:latin typeface="+mn-lt"/>
              </a:rPr>
              <a:t> variation.</a:t>
            </a:r>
            <a:endParaRPr lang="en-GB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F3B6DE-E347-45BE-9A15-97F4D0955660}"/>
              </a:ext>
            </a:extLst>
          </p:cNvPr>
          <p:cNvSpPr/>
          <p:nvPr/>
        </p:nvSpPr>
        <p:spPr>
          <a:xfrm>
            <a:off x="768910" y="5169707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 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inverse variation</a:t>
            </a:r>
            <a:r>
              <a:rPr lang="en-US" dirty="0">
                <a:latin typeface="+mn-lt"/>
              </a:rPr>
              <a:t>, </a:t>
            </a:r>
            <a:r>
              <a:rPr lang="en-US" dirty="0"/>
              <a:t> </a:t>
            </a:r>
            <a:r>
              <a:rPr lang="en-US" dirty="0">
                <a:latin typeface="+mn-lt"/>
              </a:rPr>
              <a:t>it's exactly the opposite: as one number increases, the other decreases. This is also called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inverse proportion.</a:t>
            </a:r>
            <a:endParaRPr lang="en-GB" dirty="0">
              <a:latin typeface="+mn-lt"/>
            </a:endParaRP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F64480D8-40EC-4969-A10B-A9CBD212351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48143ECE-CDE2-4B58-AD21-91F7C0D1FFC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92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B60CD3-6FC7-49F0-80ED-4E676D254165}"/>
              </a:ext>
            </a:extLst>
          </p:cNvPr>
          <p:cNvSpPr/>
          <p:nvPr/>
        </p:nvSpPr>
        <p:spPr>
          <a:xfrm>
            <a:off x="323528" y="69969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The symbol for variation is:</a:t>
            </a:r>
            <a:endParaRPr lang="en-GB" dirty="0">
              <a:latin typeface="+mn-lt"/>
            </a:endParaRPr>
          </a:p>
        </p:txBody>
      </p:sp>
      <p:sp>
        <p:nvSpPr>
          <p:cNvPr id="5" name="Text Box 93">
            <a:extLst>
              <a:ext uri="{FF2B5EF4-FFF2-40B4-BE49-F238E27FC236}">
                <a16:creationId xmlns:a16="http://schemas.microsoft.com/office/drawing/2014/main" id="{1E5E548D-E69F-4494-8A4E-C324B5CE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Direct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60346-A6CA-498D-BD00-0C0968F5222A}"/>
              </a:ext>
            </a:extLst>
          </p:cNvPr>
          <p:cNvSpPr/>
          <p:nvPr/>
        </p:nvSpPr>
        <p:spPr>
          <a:xfrm>
            <a:off x="330970" y="2472848"/>
            <a:ext cx="8604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To change the proportion into an equation we replace </a:t>
            </a:r>
            <a:r>
              <a:rPr lang="en-GB" dirty="0">
                <a:latin typeface="Comic Sans MS" panose="030F0702030302020204" pitchFamily="66" charset="0"/>
              </a:rPr>
              <a:t>∝</a:t>
            </a:r>
            <a:r>
              <a:rPr lang="en-US" dirty="0">
                <a:latin typeface="+mn-lt"/>
              </a:rPr>
              <a:t> by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“</a:t>
            </a:r>
            <a:r>
              <a:rPr lang="en-US" dirty="0">
                <a:cs typeface="Times New Roman" panose="02020603050405020304" pitchFamily="18" charset="0"/>
              </a:rPr>
              <a:t>=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×”</a:t>
            </a:r>
            <a:r>
              <a:rPr 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+mn-lt"/>
              </a:rPr>
              <a:t>(equals </a:t>
            </a:r>
            <a:r>
              <a:rPr lang="en-US" sz="2000" i="1" dirty="0"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+mn-lt"/>
              </a:rPr>
              <a:t> multiplied by)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dirty="0">
                <a:latin typeface="+mn-lt"/>
              </a:rPr>
              <a:t> is the </a:t>
            </a:r>
            <a:r>
              <a:rPr lang="en-GB" b="1" dirty="0">
                <a:solidFill>
                  <a:srgbClr val="FF6600"/>
                </a:solidFill>
                <a:latin typeface="+mn-lt"/>
              </a:rPr>
              <a:t>proportionality constant </a:t>
            </a:r>
            <a:r>
              <a:rPr lang="en-US" dirty="0">
                <a:latin typeface="+mn-lt"/>
              </a:rPr>
              <a:t>also called the </a:t>
            </a:r>
            <a:r>
              <a:rPr lang="en-US" b="1" dirty="0">
                <a:latin typeface="+mn-lt"/>
              </a:rPr>
              <a:t>constant of variation </a:t>
            </a:r>
            <a:r>
              <a:rPr lang="en-GB" dirty="0">
                <a:latin typeface="+mn-lt"/>
              </a:rPr>
              <a:t>or </a:t>
            </a:r>
            <a:r>
              <a:rPr lang="en-US" b="1" dirty="0">
                <a:latin typeface="+mn-lt"/>
              </a:rPr>
              <a:t>constant of proportionality</a:t>
            </a:r>
            <a:endParaRPr lang="en-GB" b="1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60BDB3-A423-4862-A5BA-21926A6BA4A1}"/>
              </a:ext>
            </a:extLst>
          </p:cNvPr>
          <p:cNvSpPr/>
          <p:nvPr/>
        </p:nvSpPr>
        <p:spPr>
          <a:xfrm>
            <a:off x="4355976" y="696195"/>
            <a:ext cx="1403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  <a:latin typeface="Comic Sans MS" panose="030F0702030302020204" pitchFamily="66" charset="0"/>
              </a:rPr>
              <a:t>∝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B2DA45-D04A-46C3-A355-AF79792A0C50}"/>
              </a:ext>
            </a:extLst>
          </p:cNvPr>
          <p:cNvSpPr/>
          <p:nvPr/>
        </p:nvSpPr>
        <p:spPr>
          <a:xfrm>
            <a:off x="1133844" y="112474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02122"/>
                </a:solidFill>
                <a:latin typeface="+mn-lt"/>
              </a:rPr>
              <a:t>(not to be confused with the Greek letter </a:t>
            </a:r>
            <a:r>
              <a:rPr lang="en-US" sz="1800" dirty="0">
                <a:solidFill>
                  <a:srgbClr val="202122"/>
                </a:solidFill>
                <a:latin typeface="Symbol" panose="05050102010706020507" pitchFamily="18" charset="2"/>
              </a:rPr>
              <a:t>a </a:t>
            </a:r>
            <a:r>
              <a:rPr lang="en-US" sz="1800" dirty="0">
                <a:solidFill>
                  <a:srgbClr val="202122"/>
                </a:solidFill>
                <a:latin typeface="+mn-lt"/>
              </a:rPr>
              <a:t>(alpha))</a:t>
            </a:r>
            <a:endParaRPr lang="en-GB" sz="1800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B685B9-F6EB-4E05-9C74-420F6BD97178}"/>
              </a:ext>
            </a:extLst>
          </p:cNvPr>
          <p:cNvSpPr/>
          <p:nvPr/>
        </p:nvSpPr>
        <p:spPr>
          <a:xfrm>
            <a:off x="4773180" y="692696"/>
            <a:ext cx="4435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stands for ‘is proportional to’.</a:t>
            </a:r>
            <a:endParaRPr lang="en-GB" dirty="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330970" y="1579411"/>
            <a:ext cx="8373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Two quantities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</a:rPr>
              <a:t> and </a:t>
            </a:r>
            <a:r>
              <a:rPr lang="en-US" i="1" dirty="0">
                <a:cs typeface="Times New Roman" panose="02020603050405020304" pitchFamily="18" charset="0"/>
              </a:rPr>
              <a:t>y</a:t>
            </a:r>
            <a:r>
              <a:rPr lang="en-US" dirty="0">
                <a:latin typeface="+mn-lt"/>
              </a:rPr>
              <a:t> are said to be in direct proportion </a:t>
            </a:r>
            <a:endParaRPr lang="en-GB" dirty="0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1B97B2-E7FF-4A4A-9B4B-740112899108}"/>
              </a:ext>
            </a:extLst>
          </p:cNvPr>
          <p:cNvSpPr/>
          <p:nvPr/>
        </p:nvSpPr>
        <p:spPr>
          <a:xfrm>
            <a:off x="3816028" y="1971719"/>
            <a:ext cx="1403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∝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B515F-2186-4EFD-BC78-A8FDDD0EA7C4}"/>
              </a:ext>
            </a:extLst>
          </p:cNvPr>
          <p:cNvSpPr/>
          <p:nvPr/>
        </p:nvSpPr>
        <p:spPr>
          <a:xfrm>
            <a:off x="439320" y="2052564"/>
            <a:ext cx="3122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proportionality</a:t>
            </a:r>
            <a:endParaRPr lang="en-GB" sz="18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0A9E29-770C-46AD-B0A4-95691414B6C6}"/>
              </a:ext>
            </a:extLst>
          </p:cNvPr>
          <p:cNvSpPr/>
          <p:nvPr/>
        </p:nvSpPr>
        <p:spPr>
          <a:xfrm>
            <a:off x="3816028" y="3989639"/>
            <a:ext cx="1403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439320" y="4070484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equation</a:t>
            </a:r>
            <a:endParaRPr lang="en-GB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3E836C-5603-4CA6-AE8B-8F571513FEAD}"/>
                  </a:ext>
                </a:extLst>
              </p:cNvPr>
              <p:cNvSpPr/>
              <p:nvPr/>
            </p:nvSpPr>
            <p:spPr>
              <a:xfrm>
                <a:off x="3870203" y="4503819"/>
                <a:ext cx="1403594" cy="584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US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3E836C-5603-4CA6-AE8B-8F571513FE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203" y="4503819"/>
                <a:ext cx="1403594" cy="584584"/>
              </a:xfrm>
              <a:prstGeom prst="rect">
                <a:avLst/>
              </a:prstGeom>
              <a:blipFill>
                <a:blip r:embed="rId2"/>
                <a:stretch>
                  <a:fillRect t="-1042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C4841304-AD54-436A-A744-BFCC22ABDEB4}"/>
              </a:ext>
            </a:extLst>
          </p:cNvPr>
          <p:cNvSpPr/>
          <p:nvPr/>
        </p:nvSpPr>
        <p:spPr>
          <a:xfrm>
            <a:off x="493495" y="4584664"/>
            <a:ext cx="207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77EE00-887C-47E2-A29A-D07853546D22}"/>
              </a:ext>
            </a:extLst>
          </p:cNvPr>
          <p:cNvSpPr/>
          <p:nvPr/>
        </p:nvSpPr>
        <p:spPr>
          <a:xfrm>
            <a:off x="460390" y="5045512"/>
            <a:ext cx="8597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Two quantities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</a:rPr>
              <a:t> and </a:t>
            </a:r>
            <a:r>
              <a:rPr lang="en-US" i="1" dirty="0">
                <a:cs typeface="Times New Roman" panose="02020603050405020304" pitchFamily="18" charset="0"/>
              </a:rPr>
              <a:t>y</a:t>
            </a:r>
            <a:r>
              <a:rPr lang="en-US" dirty="0">
                <a:latin typeface="+mn-lt"/>
              </a:rPr>
              <a:t> are said to be in direct proportion if they increase or decrease together in such a manner that the ratio of their corresponding values remains constant</a:t>
            </a:r>
            <a:endParaRPr lang="en-GB" dirty="0">
              <a:latin typeface="+mn-lt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685FE9E2-8EDA-4A22-A037-618ADD2E374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6BFB7DE8-9074-44B5-BDF3-A8F2E7A6C3D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7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B60CD3-6FC7-49F0-80ED-4E676D254165}"/>
              </a:ext>
            </a:extLst>
          </p:cNvPr>
          <p:cNvSpPr/>
          <p:nvPr/>
        </p:nvSpPr>
        <p:spPr>
          <a:xfrm>
            <a:off x="323528" y="69969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Example 1</a:t>
            </a:r>
            <a:endParaRPr lang="en-GB" dirty="0">
              <a:latin typeface="+mn-lt"/>
            </a:endParaRPr>
          </a:p>
        </p:txBody>
      </p:sp>
      <p:sp>
        <p:nvSpPr>
          <p:cNvPr id="5" name="Text Box 93">
            <a:extLst>
              <a:ext uri="{FF2B5EF4-FFF2-40B4-BE49-F238E27FC236}">
                <a16:creationId xmlns:a16="http://schemas.microsoft.com/office/drawing/2014/main" id="{1E5E548D-E69F-4494-8A4E-C324B5CE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Direct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60346-A6CA-498D-BD00-0C0968F5222A}"/>
              </a:ext>
            </a:extLst>
          </p:cNvPr>
          <p:cNvSpPr/>
          <p:nvPr/>
        </p:nvSpPr>
        <p:spPr>
          <a:xfrm>
            <a:off x="330970" y="1135630"/>
            <a:ext cx="8604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wages, (</a:t>
            </a:r>
            <a:r>
              <a:rPr lang="en-US" i="1" dirty="0">
                <a:cs typeface="Times New Roman" panose="02020603050405020304" pitchFamily="18" charset="0"/>
              </a:rPr>
              <a:t>w</a:t>
            </a:r>
            <a:r>
              <a:rPr lang="en-US" dirty="0">
                <a:latin typeface="+mn-lt"/>
              </a:rPr>
              <a:t>) earned are proportional to the time (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) worked.  If Peter worked 5 hours, he earned $36.25.</a:t>
            </a:r>
          </a:p>
          <a:p>
            <a:r>
              <a:rPr lang="en-US" dirty="0">
                <a:latin typeface="+mn-lt"/>
              </a:rPr>
              <a:t>(a) Write an equation for </a:t>
            </a:r>
            <a:r>
              <a:rPr lang="en-US" i="1" dirty="0">
                <a:cs typeface="Times New Roman" panose="02020603050405020304" pitchFamily="18" charset="0"/>
              </a:rPr>
              <a:t>w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>
                <a:latin typeface="+mn-lt"/>
              </a:rPr>
              <a:t>(b) Find the wages after 40 hours of work.</a:t>
            </a:r>
            <a:endParaRPr lang="en-GB" dirty="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330970" y="2741418"/>
            <a:ext cx="8373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first step is always to write the statement as a proportion using the variation symbol</a:t>
            </a:r>
            <a:endParaRPr lang="en-GB" sz="2000" dirty="0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1B97B2-E7FF-4A4A-9B4B-740112899108}"/>
              </a:ext>
            </a:extLst>
          </p:cNvPr>
          <p:cNvSpPr/>
          <p:nvPr/>
        </p:nvSpPr>
        <p:spPr>
          <a:xfrm>
            <a:off x="3816028" y="3356992"/>
            <a:ext cx="1403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w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∝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B515F-2186-4EFD-BC78-A8FDDD0EA7C4}"/>
              </a:ext>
            </a:extLst>
          </p:cNvPr>
          <p:cNvSpPr/>
          <p:nvPr/>
        </p:nvSpPr>
        <p:spPr>
          <a:xfrm>
            <a:off x="439320" y="3437837"/>
            <a:ext cx="3122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proportionality</a:t>
            </a:r>
            <a:endParaRPr lang="en-GB" sz="18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0A9E29-770C-46AD-B0A4-95691414B6C6}"/>
              </a:ext>
            </a:extLst>
          </p:cNvPr>
          <p:cNvSpPr/>
          <p:nvPr/>
        </p:nvSpPr>
        <p:spPr>
          <a:xfrm>
            <a:off x="3816028" y="4222428"/>
            <a:ext cx="1403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w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439320" y="4303273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equation</a:t>
            </a:r>
            <a:endParaRPr lang="en-GB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3E836C-5603-4CA6-AE8B-8F571513FEAD}"/>
                  </a:ext>
                </a:extLst>
              </p:cNvPr>
              <p:cNvSpPr/>
              <p:nvPr/>
            </p:nvSpPr>
            <p:spPr>
              <a:xfrm>
                <a:off x="3507536" y="5506778"/>
                <a:ext cx="1403594" cy="61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36.25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US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3E836C-5603-4CA6-AE8B-8F571513FE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536" y="5506778"/>
                <a:ext cx="1403594" cy="616644"/>
              </a:xfrm>
              <a:prstGeom prst="rect">
                <a:avLst/>
              </a:prstGeom>
              <a:blipFill>
                <a:blip r:embed="rId2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C4841304-AD54-436A-A744-BFCC22ABDEB4}"/>
              </a:ext>
            </a:extLst>
          </p:cNvPr>
          <p:cNvSpPr/>
          <p:nvPr/>
        </p:nvSpPr>
        <p:spPr>
          <a:xfrm>
            <a:off x="539552" y="5520938"/>
            <a:ext cx="207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FEC3FC-6D08-4F1F-B8B0-2D9B3026DEEE}"/>
              </a:ext>
            </a:extLst>
          </p:cNvPr>
          <p:cNvSpPr/>
          <p:nvPr/>
        </p:nvSpPr>
        <p:spPr>
          <a:xfrm>
            <a:off x="330970" y="3795223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second step is changing the proportion into an equation</a:t>
            </a:r>
            <a:endParaRPr lang="en-GB" sz="2000" dirty="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0DC69F-A213-4611-BE00-B13E8A7BE197}"/>
              </a:ext>
            </a:extLst>
          </p:cNvPr>
          <p:cNvSpPr/>
          <p:nvPr/>
        </p:nvSpPr>
        <p:spPr>
          <a:xfrm>
            <a:off x="3313548" y="5045113"/>
            <a:ext cx="1879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36.25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 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GB" dirty="0">
                <a:cs typeface="Times New Roman" panose="02020603050405020304" pitchFamily="18" charset="0"/>
              </a:rPr>
              <a:t>5)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74BE2A-E407-46DB-B0B7-F84D86B07D13}"/>
              </a:ext>
            </a:extLst>
          </p:cNvPr>
          <p:cNvSpPr/>
          <p:nvPr/>
        </p:nvSpPr>
        <p:spPr>
          <a:xfrm>
            <a:off x="539552" y="5059273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Replacing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w</a:t>
            </a:r>
            <a:r>
              <a:rPr lang="en-GB" sz="1800" dirty="0">
                <a:solidFill>
                  <a:srgbClr val="FF6600"/>
                </a:solidFill>
                <a:latin typeface="+mn-lt"/>
              </a:rPr>
              <a:t> and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t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9B81F3-26ED-4748-AB07-460602789E27}"/>
              </a:ext>
            </a:extLst>
          </p:cNvPr>
          <p:cNvSpPr/>
          <p:nvPr/>
        </p:nvSpPr>
        <p:spPr>
          <a:xfrm>
            <a:off x="388307" y="4641226"/>
            <a:ext cx="51255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Substituting the given values to find </a:t>
            </a:r>
            <a:r>
              <a:rPr lang="en-US" sz="2000" i="1" dirty="0">
                <a:cs typeface="Times New Roman" panose="02020603050405020304" pitchFamily="18" charset="0"/>
              </a:rPr>
              <a:t>k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04A2D6-6F48-477B-9B97-E7D0785557F8}"/>
              </a:ext>
            </a:extLst>
          </p:cNvPr>
          <p:cNvSpPr/>
          <p:nvPr/>
        </p:nvSpPr>
        <p:spPr>
          <a:xfrm>
            <a:off x="3951907" y="6123422"/>
            <a:ext cx="1879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US" dirty="0">
                <a:cs typeface="Times New Roman" panose="02020603050405020304" pitchFamily="18" charset="0"/>
              </a:rPr>
              <a:t>7.25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E5AFC-728D-48A2-A6AF-BB3AE2198686}"/>
              </a:ext>
            </a:extLst>
          </p:cNvPr>
          <p:cNvSpPr/>
          <p:nvPr/>
        </p:nvSpPr>
        <p:spPr>
          <a:xfrm>
            <a:off x="539552" y="6102903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Solving for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DAEF5C-28CB-4E88-9027-E09306FB436D}"/>
              </a:ext>
            </a:extLst>
          </p:cNvPr>
          <p:cNvSpPr/>
          <p:nvPr/>
        </p:nvSpPr>
        <p:spPr>
          <a:xfrm>
            <a:off x="6466684" y="5379289"/>
            <a:ext cx="1879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>
                <a:cs typeface="Times New Roman" panose="02020603050405020304" pitchFamily="18" charset="0"/>
              </a:rPr>
              <a:t>w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= 7.25</a:t>
            </a:r>
            <a:r>
              <a:rPr lang="en-GB" sz="3200" i="1" dirty="0"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B5F47B-4C45-41D7-B86C-F1B2FA4F2B38}"/>
              </a:ext>
            </a:extLst>
          </p:cNvPr>
          <p:cNvSpPr/>
          <p:nvPr/>
        </p:nvSpPr>
        <p:spPr>
          <a:xfrm>
            <a:off x="6030515" y="4393154"/>
            <a:ext cx="2959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equation for </a:t>
            </a:r>
            <a:r>
              <a:rPr lang="en-US" i="1" dirty="0">
                <a:cs typeface="Times New Roman" panose="02020603050405020304" pitchFamily="18" charset="0"/>
              </a:rPr>
              <a:t>w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 is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CA5DB9-CD2A-4730-8491-5B69673B771D}"/>
              </a:ext>
            </a:extLst>
          </p:cNvPr>
          <p:cNvSpPr/>
          <p:nvPr/>
        </p:nvSpPr>
        <p:spPr>
          <a:xfrm>
            <a:off x="323528" y="1907420"/>
            <a:ext cx="5976664" cy="41148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58ED4CED-A4BA-4A96-A287-5A87C4A3710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5F297C30-28A0-46E4-8992-98C9C5849B8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8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B60CD3-6FC7-49F0-80ED-4E676D254165}"/>
              </a:ext>
            </a:extLst>
          </p:cNvPr>
          <p:cNvSpPr/>
          <p:nvPr/>
        </p:nvSpPr>
        <p:spPr>
          <a:xfrm>
            <a:off x="323528" y="69969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Example 1</a:t>
            </a:r>
            <a:endParaRPr lang="en-GB" dirty="0">
              <a:latin typeface="+mn-lt"/>
            </a:endParaRPr>
          </a:p>
        </p:txBody>
      </p:sp>
      <p:sp>
        <p:nvSpPr>
          <p:cNvPr id="5" name="Text Box 93">
            <a:extLst>
              <a:ext uri="{FF2B5EF4-FFF2-40B4-BE49-F238E27FC236}">
                <a16:creationId xmlns:a16="http://schemas.microsoft.com/office/drawing/2014/main" id="{1E5E548D-E69F-4494-8A4E-C324B5CE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Direct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60346-A6CA-498D-BD00-0C0968F5222A}"/>
              </a:ext>
            </a:extLst>
          </p:cNvPr>
          <p:cNvSpPr/>
          <p:nvPr/>
        </p:nvSpPr>
        <p:spPr>
          <a:xfrm>
            <a:off x="330970" y="1135630"/>
            <a:ext cx="8604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wages, (</a:t>
            </a:r>
            <a:r>
              <a:rPr lang="en-US" i="1" dirty="0">
                <a:cs typeface="Times New Roman" panose="02020603050405020304" pitchFamily="18" charset="0"/>
              </a:rPr>
              <a:t>w</a:t>
            </a:r>
            <a:r>
              <a:rPr lang="en-US" dirty="0">
                <a:latin typeface="+mn-lt"/>
              </a:rPr>
              <a:t>) earned are proportional to the time (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) worked.  If Peter worked 5 hours, he earned $36.25.</a:t>
            </a:r>
          </a:p>
          <a:p>
            <a:r>
              <a:rPr lang="en-US" dirty="0">
                <a:latin typeface="+mn-lt"/>
              </a:rPr>
              <a:t>(a) Write an equation for </a:t>
            </a:r>
            <a:r>
              <a:rPr lang="en-US" i="1" dirty="0">
                <a:cs typeface="Times New Roman" panose="02020603050405020304" pitchFamily="18" charset="0"/>
              </a:rPr>
              <a:t>w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>
                <a:latin typeface="+mn-lt"/>
              </a:rPr>
              <a:t>(b) Find the wages after 40 hours of work.</a:t>
            </a:r>
            <a:endParaRPr lang="en-GB" dirty="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330970" y="2741418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use the formula found.</a:t>
            </a:r>
            <a:endParaRPr lang="en-GB" sz="20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0A9E29-770C-46AD-B0A4-95691414B6C6}"/>
              </a:ext>
            </a:extLst>
          </p:cNvPr>
          <p:cNvSpPr/>
          <p:nvPr/>
        </p:nvSpPr>
        <p:spPr>
          <a:xfrm>
            <a:off x="3816028" y="3996746"/>
            <a:ext cx="1980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w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7.25</a:t>
            </a:r>
            <a:r>
              <a:rPr lang="en-GB" dirty="0">
                <a:latin typeface="Comic Sans MS" panose="030F0702030302020204" pitchFamily="66" charset="0"/>
              </a:rPr>
              <a:t> (40)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439320" y="4077591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Substituting into the equation</a:t>
            </a:r>
            <a:endParaRPr lang="en-GB" sz="18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FEC3FC-6D08-4F1F-B8B0-2D9B3026DEEE}"/>
              </a:ext>
            </a:extLst>
          </p:cNvPr>
          <p:cNvSpPr/>
          <p:nvPr/>
        </p:nvSpPr>
        <p:spPr>
          <a:xfrm>
            <a:off x="298016" y="3507800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Knowing that </a:t>
            </a:r>
            <a:r>
              <a:rPr lang="en-US" sz="2000" i="1" dirty="0"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+mn-lt"/>
              </a:rPr>
              <a:t> = 40</a:t>
            </a:r>
            <a:endParaRPr lang="en-GB" sz="20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04A2D6-6F48-477B-9B97-E7D0785557F8}"/>
              </a:ext>
            </a:extLst>
          </p:cNvPr>
          <p:cNvSpPr/>
          <p:nvPr/>
        </p:nvSpPr>
        <p:spPr>
          <a:xfrm>
            <a:off x="3916260" y="4825548"/>
            <a:ext cx="1879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w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= 290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E5AFC-728D-48A2-A6AF-BB3AE2198686}"/>
              </a:ext>
            </a:extLst>
          </p:cNvPr>
          <p:cNvSpPr/>
          <p:nvPr/>
        </p:nvSpPr>
        <p:spPr>
          <a:xfrm>
            <a:off x="472188" y="4877375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Solving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DAEF5C-28CB-4E88-9027-E09306FB436D}"/>
              </a:ext>
            </a:extLst>
          </p:cNvPr>
          <p:cNvSpPr/>
          <p:nvPr/>
        </p:nvSpPr>
        <p:spPr>
          <a:xfrm>
            <a:off x="3916260" y="2892248"/>
            <a:ext cx="1879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>
                <a:cs typeface="Times New Roman" panose="02020603050405020304" pitchFamily="18" charset="0"/>
              </a:rPr>
              <a:t>w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= 7.25</a:t>
            </a:r>
            <a:r>
              <a:rPr lang="en-GB" sz="3200" i="1" dirty="0"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23883EF-F64F-4374-98A5-003B175A1552}"/>
              </a:ext>
            </a:extLst>
          </p:cNvPr>
          <p:cNvSpPr/>
          <p:nvPr/>
        </p:nvSpPr>
        <p:spPr>
          <a:xfrm>
            <a:off x="323527" y="2267847"/>
            <a:ext cx="6264597" cy="41148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59827880-E855-4417-9BBE-EA865102A40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823ACB2D-F125-4469-9B50-F75228CAC54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9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B60CD3-6FC7-49F0-80ED-4E676D254165}"/>
              </a:ext>
            </a:extLst>
          </p:cNvPr>
          <p:cNvSpPr/>
          <p:nvPr/>
        </p:nvSpPr>
        <p:spPr>
          <a:xfrm>
            <a:off x="323528" y="552458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Example 2</a:t>
            </a:r>
            <a:endParaRPr lang="en-GB" dirty="0">
              <a:latin typeface="+mn-lt"/>
            </a:endParaRPr>
          </a:p>
        </p:txBody>
      </p:sp>
      <p:sp>
        <p:nvSpPr>
          <p:cNvPr id="5" name="Text Box 93">
            <a:extLst>
              <a:ext uri="{FF2B5EF4-FFF2-40B4-BE49-F238E27FC236}">
                <a16:creationId xmlns:a16="http://schemas.microsoft.com/office/drawing/2014/main" id="{1E5E548D-E69F-4494-8A4E-C324B5CE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Direct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60346-A6CA-498D-BD00-0C0968F5222A}"/>
              </a:ext>
            </a:extLst>
          </p:cNvPr>
          <p:cNvSpPr/>
          <p:nvPr/>
        </p:nvSpPr>
        <p:spPr>
          <a:xfrm>
            <a:off x="330970" y="882201"/>
            <a:ext cx="860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distance, </a:t>
            </a:r>
            <a:r>
              <a:rPr lang="en-US" i="1" dirty="0">
                <a:cs typeface="Times New Roman" panose="02020603050405020304" pitchFamily="18" charset="0"/>
              </a:rPr>
              <a:t>d </a:t>
            </a:r>
            <a:r>
              <a:rPr lang="en-US" dirty="0" err="1">
                <a:latin typeface="+mn-lt"/>
              </a:rPr>
              <a:t>metres</a:t>
            </a:r>
            <a:r>
              <a:rPr lang="en-US" dirty="0">
                <a:latin typeface="+mn-lt"/>
              </a:rPr>
              <a:t>, that a rock falls varied directly with the square of the time taken, 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 seconds. If the rock falls 6 </a:t>
            </a:r>
            <a:r>
              <a:rPr lang="en-US" dirty="0" err="1">
                <a:latin typeface="+mn-lt"/>
              </a:rPr>
              <a:t>metres</a:t>
            </a:r>
            <a:r>
              <a:rPr lang="en-US" dirty="0">
                <a:latin typeface="+mn-lt"/>
              </a:rPr>
              <a:t> in 2 seconds:</a:t>
            </a:r>
          </a:p>
          <a:p>
            <a:r>
              <a:rPr lang="en-US" dirty="0">
                <a:latin typeface="+mn-lt"/>
              </a:rPr>
              <a:t>(a) Write an equation for </a:t>
            </a:r>
            <a:r>
              <a:rPr lang="en-US" i="1" dirty="0">
                <a:cs typeface="Times New Roman" panose="02020603050405020304" pitchFamily="18" charset="0"/>
              </a:rPr>
              <a:t>d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>
                <a:latin typeface="+mn-lt"/>
              </a:rPr>
              <a:t>(b) Find the distance the rock has fallen after 5 seconds.</a:t>
            </a:r>
            <a:endParaRPr lang="en-GB" dirty="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330970" y="2741418"/>
            <a:ext cx="8373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first step is always to write the statement as a proportion using the variation symbol</a:t>
            </a:r>
            <a:endParaRPr lang="en-GB" sz="2000" dirty="0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1B97B2-E7FF-4A4A-9B4B-740112899108}"/>
              </a:ext>
            </a:extLst>
          </p:cNvPr>
          <p:cNvSpPr/>
          <p:nvPr/>
        </p:nvSpPr>
        <p:spPr>
          <a:xfrm>
            <a:off x="3816028" y="3356992"/>
            <a:ext cx="1403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∝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B515F-2186-4EFD-BC78-A8FDDD0EA7C4}"/>
              </a:ext>
            </a:extLst>
          </p:cNvPr>
          <p:cNvSpPr/>
          <p:nvPr/>
        </p:nvSpPr>
        <p:spPr>
          <a:xfrm>
            <a:off x="439320" y="3437837"/>
            <a:ext cx="3122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proportionality</a:t>
            </a:r>
            <a:endParaRPr lang="en-GB" sz="18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0A9E29-770C-46AD-B0A4-95691414B6C6}"/>
              </a:ext>
            </a:extLst>
          </p:cNvPr>
          <p:cNvSpPr/>
          <p:nvPr/>
        </p:nvSpPr>
        <p:spPr>
          <a:xfrm>
            <a:off x="3816028" y="4222428"/>
            <a:ext cx="1403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439320" y="4303273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equation</a:t>
            </a:r>
            <a:endParaRPr lang="en-GB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3E836C-5603-4CA6-AE8B-8F571513FEAD}"/>
                  </a:ext>
                </a:extLst>
              </p:cNvPr>
              <p:cNvSpPr/>
              <p:nvPr/>
            </p:nvSpPr>
            <p:spPr>
              <a:xfrm>
                <a:off x="3916260" y="5440093"/>
                <a:ext cx="1403594" cy="61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US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3E836C-5603-4CA6-AE8B-8F571513FE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260" y="5440093"/>
                <a:ext cx="1403594" cy="616644"/>
              </a:xfrm>
              <a:prstGeom prst="rect">
                <a:avLst/>
              </a:prstGeom>
              <a:blipFill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C4841304-AD54-436A-A744-BFCC22ABDEB4}"/>
              </a:ext>
            </a:extLst>
          </p:cNvPr>
          <p:cNvSpPr/>
          <p:nvPr/>
        </p:nvSpPr>
        <p:spPr>
          <a:xfrm>
            <a:off x="539552" y="5520938"/>
            <a:ext cx="207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FEC3FC-6D08-4F1F-B8B0-2D9B3026DEEE}"/>
              </a:ext>
            </a:extLst>
          </p:cNvPr>
          <p:cNvSpPr/>
          <p:nvPr/>
        </p:nvSpPr>
        <p:spPr>
          <a:xfrm>
            <a:off x="330970" y="3795223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second step is changing the proportion into an equation</a:t>
            </a:r>
            <a:endParaRPr lang="en-GB" sz="2000" dirty="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0DC69F-A213-4611-BE00-B13E8A7BE197}"/>
              </a:ext>
            </a:extLst>
          </p:cNvPr>
          <p:cNvSpPr/>
          <p:nvPr/>
        </p:nvSpPr>
        <p:spPr>
          <a:xfrm>
            <a:off x="3916260" y="4978428"/>
            <a:ext cx="1879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6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 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74BE2A-E407-46DB-B0B7-F84D86B07D13}"/>
              </a:ext>
            </a:extLst>
          </p:cNvPr>
          <p:cNvSpPr/>
          <p:nvPr/>
        </p:nvSpPr>
        <p:spPr>
          <a:xfrm>
            <a:off x="539552" y="5059273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Replacing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d</a:t>
            </a:r>
            <a:r>
              <a:rPr lang="en-GB" sz="1800" dirty="0">
                <a:solidFill>
                  <a:srgbClr val="FF6600"/>
                </a:solidFill>
                <a:latin typeface="+mn-lt"/>
              </a:rPr>
              <a:t> and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t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9B81F3-26ED-4748-AB07-460602789E27}"/>
              </a:ext>
            </a:extLst>
          </p:cNvPr>
          <p:cNvSpPr/>
          <p:nvPr/>
        </p:nvSpPr>
        <p:spPr>
          <a:xfrm>
            <a:off x="388307" y="4641226"/>
            <a:ext cx="51197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Substituting the given values to find </a:t>
            </a:r>
            <a:r>
              <a:rPr lang="en-US" sz="2000" i="1" dirty="0">
                <a:cs typeface="Times New Roman" panose="02020603050405020304" pitchFamily="18" charset="0"/>
              </a:rPr>
              <a:t>k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04A2D6-6F48-477B-9B97-E7D0785557F8}"/>
              </a:ext>
            </a:extLst>
          </p:cNvPr>
          <p:cNvSpPr/>
          <p:nvPr/>
        </p:nvSpPr>
        <p:spPr>
          <a:xfrm>
            <a:off x="3956173" y="6027466"/>
            <a:ext cx="1879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US" dirty="0">
                <a:cs typeface="Times New Roman" panose="02020603050405020304" pitchFamily="18" charset="0"/>
              </a:rPr>
              <a:t>1.5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E5AFC-728D-48A2-A6AF-BB3AE2198686}"/>
              </a:ext>
            </a:extLst>
          </p:cNvPr>
          <p:cNvSpPr/>
          <p:nvPr/>
        </p:nvSpPr>
        <p:spPr>
          <a:xfrm>
            <a:off x="539552" y="6102903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Solving for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DAEF5C-28CB-4E88-9027-E09306FB436D}"/>
              </a:ext>
            </a:extLst>
          </p:cNvPr>
          <p:cNvSpPr/>
          <p:nvPr/>
        </p:nvSpPr>
        <p:spPr>
          <a:xfrm>
            <a:off x="6466684" y="5379289"/>
            <a:ext cx="1879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>
                <a:cs typeface="Times New Roman" panose="02020603050405020304" pitchFamily="18" charset="0"/>
              </a:rPr>
              <a:t>d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= 1.5</a:t>
            </a:r>
            <a:r>
              <a:rPr lang="en-GB" sz="3200" i="1" dirty="0">
                <a:cs typeface="Times New Roman" panose="02020603050405020304" pitchFamily="18" charset="0"/>
              </a:rPr>
              <a:t>t</a:t>
            </a:r>
            <a:r>
              <a:rPr lang="en-GB" sz="3200" baseline="30000" dirty="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B5F47B-4C45-41D7-B86C-F1B2FA4F2B38}"/>
              </a:ext>
            </a:extLst>
          </p:cNvPr>
          <p:cNvSpPr/>
          <p:nvPr/>
        </p:nvSpPr>
        <p:spPr>
          <a:xfrm>
            <a:off x="6030515" y="4393154"/>
            <a:ext cx="2959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equation for </a:t>
            </a:r>
            <a:r>
              <a:rPr lang="en-US" i="1" dirty="0">
                <a:cs typeface="Times New Roman" panose="02020603050405020304" pitchFamily="18" charset="0"/>
              </a:rPr>
              <a:t>d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 is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CA5DB9-CD2A-4730-8491-5B69673B771D}"/>
              </a:ext>
            </a:extLst>
          </p:cNvPr>
          <p:cNvSpPr/>
          <p:nvPr/>
        </p:nvSpPr>
        <p:spPr>
          <a:xfrm>
            <a:off x="323528" y="2010956"/>
            <a:ext cx="5976664" cy="41148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4CDC3857-8211-42CD-A347-DF9110A4D29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F0B7A38D-9644-41C4-A51A-7D3ACF4990A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4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3">
            <a:extLst>
              <a:ext uri="{FF2B5EF4-FFF2-40B4-BE49-F238E27FC236}">
                <a16:creationId xmlns:a16="http://schemas.microsoft.com/office/drawing/2014/main" id="{1E5E548D-E69F-4494-8A4E-C324B5CE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Direct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330970" y="2741418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use the formula found.</a:t>
            </a:r>
            <a:endParaRPr lang="en-GB" sz="20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0A9E29-770C-46AD-B0A4-95691414B6C6}"/>
              </a:ext>
            </a:extLst>
          </p:cNvPr>
          <p:cNvSpPr/>
          <p:nvPr/>
        </p:nvSpPr>
        <p:spPr>
          <a:xfrm>
            <a:off x="3816028" y="3996746"/>
            <a:ext cx="1980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1.5</a:t>
            </a:r>
            <a:r>
              <a:rPr lang="en-GB" dirty="0">
                <a:latin typeface="Comic Sans MS" panose="030F0702030302020204" pitchFamily="66" charset="0"/>
              </a:rPr>
              <a:t> (5)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endParaRPr lang="en-GB" i="1" baseline="30000" dirty="0"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439320" y="4077591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Substituting into the equation</a:t>
            </a:r>
            <a:endParaRPr lang="en-GB" sz="18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FEC3FC-6D08-4F1F-B8B0-2D9B3026DEEE}"/>
              </a:ext>
            </a:extLst>
          </p:cNvPr>
          <p:cNvSpPr/>
          <p:nvPr/>
        </p:nvSpPr>
        <p:spPr>
          <a:xfrm>
            <a:off x="298016" y="3507800"/>
            <a:ext cx="8373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Knowing that </a:t>
            </a:r>
            <a:r>
              <a:rPr lang="en-US" sz="2000" i="1" dirty="0"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+mn-lt"/>
              </a:rPr>
              <a:t> = 5</a:t>
            </a:r>
            <a:endParaRPr lang="en-GB" sz="20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04A2D6-6F48-477B-9B97-E7D0785557F8}"/>
              </a:ext>
            </a:extLst>
          </p:cNvPr>
          <p:cNvSpPr/>
          <p:nvPr/>
        </p:nvSpPr>
        <p:spPr>
          <a:xfrm>
            <a:off x="3916260" y="4825548"/>
            <a:ext cx="238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= 37.5metres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E5AFC-728D-48A2-A6AF-BB3AE2198686}"/>
              </a:ext>
            </a:extLst>
          </p:cNvPr>
          <p:cNvSpPr/>
          <p:nvPr/>
        </p:nvSpPr>
        <p:spPr>
          <a:xfrm>
            <a:off x="472188" y="4877375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Solving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DAEF5C-28CB-4E88-9027-E09306FB436D}"/>
              </a:ext>
            </a:extLst>
          </p:cNvPr>
          <p:cNvSpPr/>
          <p:nvPr/>
        </p:nvSpPr>
        <p:spPr>
          <a:xfrm>
            <a:off x="3916260" y="2892248"/>
            <a:ext cx="1879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>
                <a:cs typeface="Times New Roman" panose="02020603050405020304" pitchFamily="18" charset="0"/>
              </a:rPr>
              <a:t>d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= 1.5</a:t>
            </a:r>
            <a:r>
              <a:rPr lang="en-GB" sz="3200" i="1" dirty="0">
                <a:cs typeface="Times New Roman" panose="02020603050405020304" pitchFamily="18" charset="0"/>
              </a:rPr>
              <a:t>t</a:t>
            </a:r>
            <a:r>
              <a:rPr lang="en-GB" sz="3200" baseline="30000" dirty="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2E888A-6E2F-4BF2-AD1C-9BCA7562FB90}"/>
              </a:ext>
            </a:extLst>
          </p:cNvPr>
          <p:cNvSpPr/>
          <p:nvPr/>
        </p:nvSpPr>
        <p:spPr>
          <a:xfrm>
            <a:off x="323528" y="552458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Example 2</a:t>
            </a:r>
            <a:endParaRPr lang="en-GB" dirty="0"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F7610F-EDAB-4919-A178-E754A66354B2}"/>
              </a:ext>
            </a:extLst>
          </p:cNvPr>
          <p:cNvSpPr/>
          <p:nvPr/>
        </p:nvSpPr>
        <p:spPr>
          <a:xfrm>
            <a:off x="330970" y="882201"/>
            <a:ext cx="860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distance, </a:t>
            </a:r>
            <a:r>
              <a:rPr lang="en-US" i="1" dirty="0">
                <a:cs typeface="Times New Roman" panose="02020603050405020304" pitchFamily="18" charset="0"/>
              </a:rPr>
              <a:t>d </a:t>
            </a:r>
            <a:r>
              <a:rPr lang="en-US" dirty="0" err="1">
                <a:latin typeface="+mn-lt"/>
              </a:rPr>
              <a:t>metres</a:t>
            </a:r>
            <a:r>
              <a:rPr lang="en-US" dirty="0">
                <a:latin typeface="+mn-lt"/>
              </a:rPr>
              <a:t>, that a rock falls varied directly with the square of the time taken, 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 seconds. If the rock falls 6 </a:t>
            </a:r>
            <a:r>
              <a:rPr lang="en-US" dirty="0" err="1">
                <a:latin typeface="+mn-lt"/>
              </a:rPr>
              <a:t>metres</a:t>
            </a:r>
            <a:r>
              <a:rPr lang="en-US" dirty="0">
                <a:latin typeface="+mn-lt"/>
              </a:rPr>
              <a:t> in 2 seconds:</a:t>
            </a:r>
          </a:p>
          <a:p>
            <a:r>
              <a:rPr lang="en-US" dirty="0">
                <a:latin typeface="+mn-lt"/>
              </a:rPr>
              <a:t>(a) Write an equation for </a:t>
            </a:r>
            <a:r>
              <a:rPr lang="en-US" i="1" dirty="0">
                <a:cs typeface="Times New Roman" panose="02020603050405020304" pitchFamily="18" charset="0"/>
              </a:rPr>
              <a:t>d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>
                <a:latin typeface="+mn-lt"/>
              </a:rPr>
              <a:t>(b) Find the distance the rock has fallen after 5 seconds.</a:t>
            </a:r>
            <a:endParaRPr lang="en-GB" dirty="0">
              <a:latin typeface="+mn-lt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3422428-C31C-4105-B1A2-A67231ED98F9}"/>
              </a:ext>
            </a:extLst>
          </p:cNvPr>
          <p:cNvSpPr/>
          <p:nvPr/>
        </p:nvSpPr>
        <p:spPr>
          <a:xfrm>
            <a:off x="323528" y="2384422"/>
            <a:ext cx="8208912" cy="41148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A6D5A05C-EA61-41B1-9305-194CB5648FF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527224EA-09D2-4215-8AEC-67E7E36A196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5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3">
            <a:extLst>
              <a:ext uri="{FF2B5EF4-FFF2-40B4-BE49-F238E27FC236}">
                <a16:creationId xmlns:a16="http://schemas.microsoft.com/office/drawing/2014/main" id="{1E5E548D-E69F-4494-8A4E-C324B5CE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Inverse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E27BBB-4520-4D2D-ABE7-7FA7F705F9BB}"/>
              </a:ext>
            </a:extLst>
          </p:cNvPr>
          <p:cNvSpPr/>
          <p:nvPr/>
        </p:nvSpPr>
        <p:spPr>
          <a:xfrm>
            <a:off x="427549" y="664339"/>
            <a:ext cx="8373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 an 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inverse variation</a:t>
            </a:r>
            <a:r>
              <a:rPr lang="en-US" dirty="0">
                <a:latin typeface="+mn-lt"/>
              </a:rPr>
              <a:t>, </a:t>
            </a:r>
            <a:r>
              <a:rPr lang="en-US" dirty="0"/>
              <a:t> </a:t>
            </a:r>
            <a:r>
              <a:rPr lang="en-US" dirty="0">
                <a:latin typeface="+mn-lt"/>
              </a:rPr>
              <a:t>as we stated before, as one number increases, the other decreases. This is also called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inverse proportion.</a:t>
            </a:r>
            <a:endParaRPr lang="en-GB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7BFA54-8E20-46D5-8D30-9A6886058B81}"/>
              </a:ext>
            </a:extLst>
          </p:cNvPr>
          <p:cNvSpPr/>
          <p:nvPr/>
        </p:nvSpPr>
        <p:spPr>
          <a:xfrm>
            <a:off x="800748" y="187253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The symbol for variation is the same:</a:t>
            </a:r>
            <a:endParaRPr lang="en-GB" dirty="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51464D-5E90-4559-A190-15B451533E75}"/>
              </a:ext>
            </a:extLst>
          </p:cNvPr>
          <p:cNvSpPr/>
          <p:nvPr/>
        </p:nvSpPr>
        <p:spPr>
          <a:xfrm>
            <a:off x="6550984" y="1867269"/>
            <a:ext cx="1403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  <a:latin typeface="Comic Sans MS" panose="030F0702030302020204" pitchFamily="66" charset="0"/>
              </a:rPr>
              <a:t>∝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EF5A48-B525-442B-9747-387E4CED0673}"/>
              </a:ext>
            </a:extLst>
          </p:cNvPr>
          <p:cNvSpPr/>
          <p:nvPr/>
        </p:nvSpPr>
        <p:spPr>
          <a:xfrm>
            <a:off x="376142" y="2698543"/>
            <a:ext cx="8373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Two quantities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</a:rPr>
              <a:t> and </a:t>
            </a:r>
            <a:r>
              <a:rPr lang="en-US" i="1" dirty="0">
                <a:cs typeface="Times New Roman" panose="02020603050405020304" pitchFamily="18" charset="0"/>
              </a:rPr>
              <a:t>y</a:t>
            </a:r>
            <a:r>
              <a:rPr lang="en-US" dirty="0">
                <a:latin typeface="+mn-lt"/>
              </a:rPr>
              <a:t> are said to be in inverse proportion 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27D7955-35E3-4DD1-AC1E-E52DABBE0A90}"/>
                  </a:ext>
                </a:extLst>
              </p:cNvPr>
              <p:cNvSpPr/>
              <p:nvPr/>
            </p:nvSpPr>
            <p:spPr>
              <a:xfrm>
                <a:off x="3861200" y="3090851"/>
                <a:ext cx="1403594" cy="613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y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∝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27D7955-35E3-4DD1-AC1E-E52DABBE0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200" y="3090851"/>
                <a:ext cx="1403594" cy="613886"/>
              </a:xfrm>
              <a:prstGeom prst="rect">
                <a:avLst/>
              </a:prstGeom>
              <a:blipFill>
                <a:blip r:embed="rId2"/>
                <a:stretch>
                  <a:fillRect l="-6494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93583AEA-0DBF-4A3F-9951-5CBB709C02F4}"/>
              </a:ext>
            </a:extLst>
          </p:cNvPr>
          <p:cNvSpPr/>
          <p:nvPr/>
        </p:nvSpPr>
        <p:spPr>
          <a:xfrm>
            <a:off x="484492" y="3171696"/>
            <a:ext cx="3122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proportionality</a:t>
            </a:r>
            <a:endParaRPr lang="en-GB" sz="1800" dirty="0"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48B1EE-B336-4BF0-83F4-E2FC9DEEFB59}"/>
              </a:ext>
            </a:extLst>
          </p:cNvPr>
          <p:cNvSpPr/>
          <p:nvPr/>
        </p:nvSpPr>
        <p:spPr>
          <a:xfrm>
            <a:off x="430316" y="3722585"/>
            <a:ext cx="8507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We read </a:t>
            </a:r>
            <a:r>
              <a:rPr lang="en-US" i="1" dirty="0">
                <a:cs typeface="Times New Roman" panose="02020603050405020304" pitchFamily="18" charset="0"/>
              </a:rPr>
              <a:t>y</a:t>
            </a:r>
            <a:r>
              <a:rPr lang="en-US" dirty="0">
                <a:latin typeface="+mn-lt"/>
              </a:rPr>
              <a:t> is “proportional to” the inverse (reciprocal) of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229BD5-2576-4881-A8CC-5C2C6F4B5B92}"/>
              </a:ext>
            </a:extLst>
          </p:cNvPr>
          <p:cNvSpPr/>
          <p:nvPr/>
        </p:nvSpPr>
        <p:spPr>
          <a:xfrm>
            <a:off x="2045977" y="2297032"/>
            <a:ext cx="5448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Which stands for ‘is proportional to’.</a:t>
            </a:r>
            <a:endParaRPr lang="en-GB" dirty="0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889F67-B125-4254-89E8-6EF621A9D4D6}"/>
              </a:ext>
            </a:extLst>
          </p:cNvPr>
          <p:cNvSpPr/>
          <p:nvPr/>
        </p:nvSpPr>
        <p:spPr>
          <a:xfrm>
            <a:off x="599363" y="5010962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equation</a:t>
            </a:r>
            <a:endParaRPr lang="en-GB" sz="18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B1F9A0-ED0A-44B0-81AE-9DC7010B6CF6}"/>
              </a:ext>
            </a:extLst>
          </p:cNvPr>
          <p:cNvSpPr/>
          <p:nvPr/>
        </p:nvSpPr>
        <p:spPr>
          <a:xfrm>
            <a:off x="708646" y="6129328"/>
            <a:ext cx="207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6840246-5D5F-4D7F-8753-7AF917DAB6C3}"/>
                  </a:ext>
                </a:extLst>
              </p:cNvPr>
              <p:cNvSpPr/>
              <p:nvPr/>
            </p:nvSpPr>
            <p:spPr>
              <a:xfrm>
                <a:off x="3861200" y="4854941"/>
                <a:ext cx="1908100" cy="613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y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en-GB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6840246-5D5F-4D7F-8753-7AF917DAB6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200" y="4854941"/>
                <a:ext cx="1908100" cy="613886"/>
              </a:xfrm>
              <a:prstGeom prst="rect">
                <a:avLst/>
              </a:prstGeom>
              <a:blipFill>
                <a:blip r:embed="rId3"/>
                <a:stretch>
                  <a:fillRect l="-4792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316746DE-6E79-4E2F-8BFF-BDBB46F0AE66}"/>
              </a:ext>
            </a:extLst>
          </p:cNvPr>
          <p:cNvSpPr/>
          <p:nvPr/>
        </p:nvSpPr>
        <p:spPr>
          <a:xfrm>
            <a:off x="407779" y="4106995"/>
            <a:ext cx="8604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To change the proportion into an equation we replace </a:t>
            </a:r>
            <a:r>
              <a:rPr lang="en-GB" dirty="0">
                <a:latin typeface="Comic Sans MS" panose="030F0702030302020204" pitchFamily="66" charset="0"/>
              </a:rPr>
              <a:t>∝</a:t>
            </a:r>
            <a:r>
              <a:rPr lang="en-US" dirty="0">
                <a:latin typeface="+mn-lt"/>
              </a:rPr>
              <a:t> by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“</a:t>
            </a:r>
            <a:r>
              <a:rPr lang="en-US" dirty="0">
                <a:cs typeface="Times New Roman" panose="02020603050405020304" pitchFamily="18" charset="0"/>
              </a:rPr>
              <a:t>=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×”</a:t>
            </a:r>
            <a:r>
              <a:rPr 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+mn-lt"/>
              </a:rPr>
              <a:t>(equals </a:t>
            </a:r>
            <a:r>
              <a:rPr lang="en-US" sz="2000" i="1" dirty="0">
                <a:cs typeface="Times New Roman" panose="02020603050405020304" pitchFamily="18" charset="0"/>
              </a:rPr>
              <a:t>k</a:t>
            </a:r>
            <a:r>
              <a:rPr lang="en-US" sz="2000" dirty="0">
                <a:latin typeface="+mn-lt"/>
              </a:rPr>
              <a:t> multiplied by)</a:t>
            </a:r>
            <a:endParaRPr lang="en-GB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B0B2A2F-0157-40F7-99CD-D0BD25102979}"/>
                  </a:ext>
                </a:extLst>
              </p:cNvPr>
              <p:cNvSpPr/>
              <p:nvPr/>
            </p:nvSpPr>
            <p:spPr>
              <a:xfrm>
                <a:off x="3861200" y="5505055"/>
                <a:ext cx="190810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y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B0B2A2F-0157-40F7-99CD-D0BD251029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200" y="5505055"/>
                <a:ext cx="1908100" cy="624273"/>
              </a:xfrm>
              <a:prstGeom prst="rect">
                <a:avLst/>
              </a:prstGeom>
              <a:blipFill>
                <a:blip r:embed="rId4"/>
                <a:stretch>
                  <a:fillRect l="-4792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2D6CA987-AEB3-4446-863D-652165BCC6EF}"/>
              </a:ext>
            </a:extLst>
          </p:cNvPr>
          <p:cNvSpPr/>
          <p:nvPr/>
        </p:nvSpPr>
        <p:spPr>
          <a:xfrm>
            <a:off x="3779912" y="6104284"/>
            <a:ext cx="1403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GB" i="1" dirty="0" err="1">
                <a:cs typeface="Times New Roman" panose="02020603050405020304" pitchFamily="18" charset="0"/>
              </a:rPr>
              <a:t>xy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hlinkClick r:id="rId5"/>
            <a:extLst>
              <a:ext uri="{FF2B5EF4-FFF2-40B4-BE49-F238E27FC236}">
                <a16:creationId xmlns:a16="http://schemas.microsoft.com/office/drawing/2014/main" id="{84A74228-6756-466E-B1C7-88DDAF80E50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5"/>
            <a:extLst>
              <a:ext uri="{FF2B5EF4-FFF2-40B4-BE49-F238E27FC236}">
                <a16:creationId xmlns:a16="http://schemas.microsoft.com/office/drawing/2014/main" id="{7E632EDD-1FDA-4BF2-A913-EAB99265674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2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B60CD3-6FC7-49F0-80ED-4E676D254165}"/>
              </a:ext>
            </a:extLst>
          </p:cNvPr>
          <p:cNvSpPr/>
          <p:nvPr/>
        </p:nvSpPr>
        <p:spPr>
          <a:xfrm>
            <a:off x="323528" y="54868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Example 3</a:t>
            </a:r>
            <a:endParaRPr lang="en-GB" dirty="0">
              <a:latin typeface="+mn-lt"/>
            </a:endParaRPr>
          </a:p>
        </p:txBody>
      </p:sp>
      <p:sp>
        <p:nvSpPr>
          <p:cNvPr id="5" name="Text Box 93">
            <a:extLst>
              <a:ext uri="{FF2B5EF4-FFF2-40B4-BE49-F238E27FC236}">
                <a16:creationId xmlns:a16="http://schemas.microsoft.com/office/drawing/2014/main" id="{1E5E548D-E69F-4494-8A4E-C324B5CE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Inverse variation</a:t>
            </a:r>
            <a:endParaRPr lang="en-US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60346-A6CA-498D-BD00-0C0968F5222A}"/>
              </a:ext>
            </a:extLst>
          </p:cNvPr>
          <p:cNvSpPr/>
          <p:nvPr/>
        </p:nvSpPr>
        <p:spPr>
          <a:xfrm>
            <a:off x="107950" y="864541"/>
            <a:ext cx="90360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The number of hours (</a:t>
            </a:r>
            <a:r>
              <a:rPr lang="en-US" sz="2200" i="1" dirty="0">
                <a:cs typeface="Times New Roman" panose="02020603050405020304" pitchFamily="18" charset="0"/>
              </a:rPr>
              <a:t>N</a:t>
            </a:r>
            <a:r>
              <a:rPr lang="en-US" sz="2200" dirty="0">
                <a:latin typeface="+mn-lt"/>
              </a:rPr>
              <a:t>) taken to build a wall varies inversely with the number of people (</a:t>
            </a:r>
            <a:r>
              <a:rPr lang="en-US" sz="2200" i="1" dirty="0"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+mn-lt"/>
              </a:rPr>
              <a:t>) who are working on it.  If 3 people are working building the wall, takes 2 hours to build.</a:t>
            </a:r>
          </a:p>
          <a:p>
            <a:r>
              <a:rPr lang="en-US" sz="2200" dirty="0">
                <a:latin typeface="+mn-lt"/>
              </a:rPr>
              <a:t>(a) Write an equation for </a:t>
            </a:r>
            <a:r>
              <a:rPr lang="en-US" sz="2200" i="1" dirty="0">
                <a:cs typeface="Times New Roman" panose="02020603050405020304" pitchFamily="18" charset="0"/>
              </a:rPr>
              <a:t>N</a:t>
            </a:r>
            <a:r>
              <a:rPr lang="en-US" sz="2200" dirty="0">
                <a:latin typeface="+mn-lt"/>
              </a:rPr>
              <a:t> in terms of </a:t>
            </a:r>
            <a:r>
              <a:rPr lang="en-US" sz="2200" i="1" dirty="0"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+mn-lt"/>
              </a:rPr>
              <a:t>.</a:t>
            </a:r>
          </a:p>
          <a:p>
            <a:r>
              <a:rPr lang="en-US" sz="2200" dirty="0">
                <a:latin typeface="+mn-lt"/>
              </a:rPr>
              <a:t>(b) Find the time it takes to build the wall if 4 people are working.</a:t>
            </a:r>
          </a:p>
          <a:p>
            <a:r>
              <a:rPr lang="en-US" sz="2200" dirty="0">
                <a:latin typeface="+mn-lt"/>
              </a:rPr>
              <a:t>(c) Given it takes 3 hours to build the wall, state how many people worked on it?</a:t>
            </a:r>
            <a:endParaRPr lang="en-GB" sz="2200" dirty="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5343B-87CB-4BDF-9940-51C1E6EE5951}"/>
              </a:ext>
            </a:extLst>
          </p:cNvPr>
          <p:cNvSpPr/>
          <p:nvPr/>
        </p:nvSpPr>
        <p:spPr>
          <a:xfrm>
            <a:off x="107950" y="3177304"/>
            <a:ext cx="8373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first step is always to write the statement as a proportion using the variation symbol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61B97B2-E7FF-4A4A-9B4B-740112899108}"/>
                  </a:ext>
                </a:extLst>
              </p:cNvPr>
              <p:cNvSpPr/>
              <p:nvPr/>
            </p:nvSpPr>
            <p:spPr>
              <a:xfrm>
                <a:off x="3816028" y="3759423"/>
                <a:ext cx="1403594" cy="6564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∝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61B97B2-E7FF-4A4A-9B4B-740112899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28" y="3759423"/>
                <a:ext cx="1403594" cy="656462"/>
              </a:xfrm>
              <a:prstGeom prst="rect">
                <a:avLst/>
              </a:prstGeom>
              <a:blipFill>
                <a:blip r:embed="rId2"/>
                <a:stretch>
                  <a:fillRect l="-6957" b="-2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384B515F-2186-4EFD-BC78-A8FDDD0EA7C4}"/>
              </a:ext>
            </a:extLst>
          </p:cNvPr>
          <p:cNvSpPr/>
          <p:nvPr/>
        </p:nvSpPr>
        <p:spPr>
          <a:xfrm>
            <a:off x="439320" y="3840268"/>
            <a:ext cx="3122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proportionality</a:t>
            </a:r>
            <a:endParaRPr lang="en-GB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/>
              <p:nvPr/>
            </p:nvSpPr>
            <p:spPr>
              <a:xfrm>
                <a:off x="3816028" y="4539341"/>
                <a:ext cx="1403594" cy="6648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70A9E29-770C-46AD-B0A4-95691414B6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28" y="4539341"/>
                <a:ext cx="1403594" cy="664862"/>
              </a:xfrm>
              <a:prstGeom prst="rect">
                <a:avLst/>
              </a:prstGeom>
              <a:blipFill>
                <a:blip r:embed="rId3"/>
                <a:stretch>
                  <a:fillRect l="-6957" b="-1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19B3554-2669-45FA-A434-A4E77909C3C2}"/>
              </a:ext>
            </a:extLst>
          </p:cNvPr>
          <p:cNvSpPr/>
          <p:nvPr/>
        </p:nvSpPr>
        <p:spPr>
          <a:xfrm>
            <a:off x="439320" y="4606753"/>
            <a:ext cx="2422458" cy="335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the equation</a:t>
            </a:r>
            <a:endParaRPr lang="en-GB" sz="18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841304-AD54-436A-A744-BFCC22ABDEB4}"/>
              </a:ext>
            </a:extLst>
          </p:cNvPr>
          <p:cNvSpPr/>
          <p:nvPr/>
        </p:nvSpPr>
        <p:spPr>
          <a:xfrm>
            <a:off x="439320" y="6047876"/>
            <a:ext cx="3280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and solving for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FEC3FC-6D08-4F1F-B8B0-2D9B3026DEEE}"/>
              </a:ext>
            </a:extLst>
          </p:cNvPr>
          <p:cNvSpPr/>
          <p:nvPr/>
        </p:nvSpPr>
        <p:spPr>
          <a:xfrm>
            <a:off x="323528" y="4255809"/>
            <a:ext cx="8373710" cy="330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second step is changing the proportion into an equation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E0DC69F-A213-4611-BE00-B13E8A7BE197}"/>
                  </a:ext>
                </a:extLst>
              </p:cNvPr>
              <p:cNvSpPr/>
              <p:nvPr/>
            </p:nvSpPr>
            <p:spPr>
              <a:xfrm>
                <a:off x="3916260" y="5415607"/>
                <a:ext cx="1879876" cy="622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E0DC69F-A213-4611-BE00-B13E8A7BE1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260" y="5415607"/>
                <a:ext cx="1879876" cy="622286"/>
              </a:xfrm>
              <a:prstGeom prst="rect">
                <a:avLst/>
              </a:prstGeom>
              <a:blipFill>
                <a:blip r:embed="rId4"/>
                <a:stretch>
                  <a:fillRect l="-4854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1674BE2A-E407-46DB-B0B7-F84D86B07D13}"/>
              </a:ext>
            </a:extLst>
          </p:cNvPr>
          <p:cNvSpPr/>
          <p:nvPr/>
        </p:nvSpPr>
        <p:spPr>
          <a:xfrm>
            <a:off x="539552" y="5496452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Replacing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GB" sz="1800" dirty="0">
                <a:solidFill>
                  <a:srgbClr val="FF6600"/>
                </a:solidFill>
                <a:latin typeface="+mn-lt"/>
              </a:rPr>
              <a:t> and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p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9B81F3-26ED-4748-AB07-460602789E27}"/>
              </a:ext>
            </a:extLst>
          </p:cNvPr>
          <p:cNvSpPr/>
          <p:nvPr/>
        </p:nvSpPr>
        <p:spPr>
          <a:xfrm>
            <a:off x="388307" y="5117122"/>
            <a:ext cx="54078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Substituting the given values to find </a:t>
            </a:r>
            <a:r>
              <a:rPr lang="en-US" sz="2000" i="1" dirty="0">
                <a:cs typeface="Times New Roman" panose="02020603050405020304" pitchFamily="18" charset="0"/>
              </a:rPr>
              <a:t>k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/>
              <p:nvPr/>
            </p:nvSpPr>
            <p:spPr>
              <a:xfrm>
                <a:off x="6491055" y="5527800"/>
                <a:ext cx="1879876" cy="855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i="1" dirty="0">
                    <a:cs typeface="Times New Roman" panose="02020603050405020304" pitchFamily="18" charset="0"/>
                  </a:rPr>
                  <a:t>N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sz="3200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AEF5C-28CB-4E88-9027-E09306FB4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055" y="5527800"/>
                <a:ext cx="1879876" cy="855747"/>
              </a:xfrm>
              <a:prstGeom prst="rect">
                <a:avLst/>
              </a:prstGeom>
              <a:blipFill>
                <a:blip r:embed="rId5"/>
                <a:stretch>
                  <a:fillRect l="-8442" b="-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9B5F47B-4C45-41D7-B86C-F1B2FA4F2B38}"/>
              </a:ext>
            </a:extLst>
          </p:cNvPr>
          <p:cNvSpPr/>
          <p:nvPr/>
        </p:nvSpPr>
        <p:spPr>
          <a:xfrm>
            <a:off x="6029098" y="4695285"/>
            <a:ext cx="2959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equation for </a:t>
            </a:r>
            <a:r>
              <a:rPr lang="en-US" i="1" dirty="0">
                <a:cs typeface="Times New Roman" panose="02020603050405020304" pitchFamily="18" charset="0"/>
              </a:rPr>
              <a:t>N</a:t>
            </a:r>
            <a:r>
              <a:rPr lang="en-US" dirty="0">
                <a:latin typeface="+mn-lt"/>
              </a:rPr>
              <a:t> in terms of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 is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CA5DB9-CD2A-4730-8491-5B69673B771D}"/>
              </a:ext>
            </a:extLst>
          </p:cNvPr>
          <p:cNvSpPr/>
          <p:nvPr/>
        </p:nvSpPr>
        <p:spPr>
          <a:xfrm>
            <a:off x="107950" y="1961020"/>
            <a:ext cx="5976664" cy="30079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6F10A2-4EAE-4EDA-B5A8-99D65B853E98}"/>
              </a:ext>
            </a:extLst>
          </p:cNvPr>
          <p:cNvSpPr/>
          <p:nvPr/>
        </p:nvSpPr>
        <p:spPr>
          <a:xfrm>
            <a:off x="3824048" y="5984028"/>
            <a:ext cx="197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r>
              <a:rPr lang="en-GB" dirty="0">
                <a:cs typeface="Times New Roman" panose="02020603050405020304" pitchFamily="18" charset="0"/>
              </a:rPr>
              <a:t>(2)(3) = 6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hlinkClick r:id="rId6"/>
            <a:extLst>
              <a:ext uri="{FF2B5EF4-FFF2-40B4-BE49-F238E27FC236}">
                <a16:creationId xmlns:a16="http://schemas.microsoft.com/office/drawing/2014/main" id="{1072A622-BCC6-4B7A-A83F-5C9C4CF63B1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6"/>
            <a:extLst>
              <a:ext uri="{FF2B5EF4-FFF2-40B4-BE49-F238E27FC236}">
                <a16:creationId xmlns:a16="http://schemas.microsoft.com/office/drawing/2014/main" id="{4BD59A7E-B419-48B8-89BD-00BDBF6F334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4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5" grpId="0"/>
      <p:bldP spid="6" grpId="0"/>
      <p:bldP spid="8" grpId="0" animBg="1"/>
      <p:bldP spid="2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" id="{9BFEE411-3AF6-410C-9F74-20B16FA96830}" vid="{CC950C9A-235C-41EB-A413-CA5EF9CABE90}"/>
    </a:ext>
  </a:extLst>
</a:theme>
</file>

<file path=ppt/theme/theme2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3" id="{08E473B1-4F09-4767-9D4C-A3CDB2758D24}" vid="{3A26AD64-2EE9-4F49-925C-B54C40049C96}"/>
    </a:ext>
  </a:ext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2317</TotalTime>
  <Words>1517</Words>
  <Application>Microsoft Office PowerPoint</Application>
  <PresentationFormat>On-screen Show (4:3)</PresentationFormat>
  <Paragraphs>190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Cambria Math</vt:lpstr>
      <vt:lpstr>Comic Sans MS</vt:lpstr>
      <vt:lpstr>Symbol</vt:lpstr>
      <vt:lpstr>Times New Roman</vt:lpstr>
      <vt:lpstr>Wingdings 2</vt:lpstr>
      <vt:lpstr>Theme2</vt:lpstr>
      <vt:lpstr>Flujo</vt:lpstr>
      <vt:lpstr>Theme1</vt:lpstr>
      <vt:lpstr>Direct and inverse variation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Proportionality</dc:title>
  <dc:creator>Mathssupport</dc:creator>
  <cp:lastModifiedBy>Orlando Hurtado</cp:lastModifiedBy>
  <cp:revision>75</cp:revision>
  <dcterms:created xsi:type="dcterms:W3CDTF">2004-10-21T20:25:11Z</dcterms:created>
  <dcterms:modified xsi:type="dcterms:W3CDTF">2023-08-11T10:24:25Z</dcterms:modified>
</cp:coreProperties>
</file>