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2" r:id="rId3"/>
  </p:sldMasterIdLst>
  <p:notesMasterIdLst>
    <p:notesMasterId r:id="rId18"/>
  </p:notesMasterIdLst>
  <p:sldIdLst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327" r:id="rId1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0"/>
    <a:srgbClr val="0000FF"/>
    <a:srgbClr val="008000"/>
    <a:srgbClr val="FF0000"/>
    <a:srgbClr val="99CCFF"/>
    <a:srgbClr val="FFFF99"/>
    <a:srgbClr val="FFCC99"/>
    <a:srgbClr val="99FFCC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636" autoAdjust="0"/>
  </p:normalViewPr>
  <p:slideViewPr>
    <p:cSldViewPr>
      <p:cViewPr varScale="1">
        <p:scale>
          <a:sx n="61" d="100"/>
          <a:sy n="61" d="100"/>
        </p:scale>
        <p:origin x="157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DEBFB6D-8F0A-40A5-8D05-B864B7965C2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88198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2AED98-BB9A-4DB1-AC16-C031D75451FA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7211324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0BD002-A25B-43F7-930C-40A6EF1828F9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3640687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C00A17-F9AD-4DDB-AB34-B76D8B63DA44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0228587"/>
      </p:ext>
    </p:extLst>
  </p:cSld>
  <p:clrMapOvr>
    <a:masterClrMapping/>
  </p:clrMapOvr>
  <p:transition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D6531C-758F-4C42-AF3D-E79D21FE2B2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0042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DED166-66D3-4E7F-BD61-417A5D5AAA1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464702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B38914-615F-42AF-9D4C-1A7F12D95C8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73317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804BC6-5BD5-43D0-9AD8-8BBF9CBDE7D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0973570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E42453-E94E-49DC-8B27-2ED3FCCBFAB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1093054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845C6B-0AEF-4FB6-BD76-A6581EC6411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3314633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742B9B-CEC2-40D1-9C2C-E58D5A2FD33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3441075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24688-09D8-4A05-9CF7-CA4597EBB36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12100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DC1283-4630-4379-BF3E-2E7F9610EA05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36691070"/>
      </p:ext>
    </p:extLst>
  </p:cSld>
  <p:clrMapOvr>
    <a:masterClrMapping/>
  </p:clrMapOvr>
  <p:transition>
    <p:dissolv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6F99FF55-6F68-4084-BE04-5BE47EC77AC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4757722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356CC1-D2FA-41C1-A31E-44EBF03162D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291746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327040-915E-4D0F-8800-DCAAAEEFF8B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4066978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1410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195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7" name="6 Rectángulo"/>
          <p:cNvSpPr/>
          <p:nvPr/>
        </p:nvSpPr>
        <p:spPr>
          <a:xfrm>
            <a:off x="62932" y="1449305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0" name="9 Rectángulo"/>
          <p:cNvSpPr/>
          <p:nvPr/>
        </p:nvSpPr>
        <p:spPr>
          <a:xfrm>
            <a:off x="62932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1" name="10 Rectángulo"/>
          <p:cNvSpPr/>
          <p:nvPr/>
        </p:nvSpPr>
        <p:spPr>
          <a:xfrm>
            <a:off x="62932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3" name="Picture 2" descr="A close up of a cage&#10;&#10;Description automatically generated">
            <a:extLst>
              <a:ext uri="{FF2B5EF4-FFF2-40B4-BE49-F238E27FC236}">
                <a16:creationId xmlns:a16="http://schemas.microsoft.com/office/drawing/2014/main" id="{0D075517-0C4E-4FFA-B9AE-AB862B5E4A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16 Marcador de pie de página">
            <a:extLst>
              <a:ext uri="{FF2B5EF4-FFF2-40B4-BE49-F238E27FC236}">
                <a16:creationId xmlns:a16="http://schemas.microsoft.com/office/drawing/2014/main" id="{7CAB04F0-0CDB-433A-8331-42A511A5E415}"/>
              </a:ext>
            </a:extLst>
          </p:cNvPr>
          <p:cNvSpPr txBox="1">
            <a:spLocks/>
          </p:cNvSpPr>
          <p:nvPr/>
        </p:nvSpPr>
        <p:spPr>
          <a:xfrm>
            <a:off x="678873" y="6498855"/>
            <a:ext cx="1828800" cy="207818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marL="0" algn="l" defTabSz="914400" rtl="0" eaLnBrk="1" latinLnBrk="0" hangingPunct="1">
              <a:defRPr kumimoji="0"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www.mathssupport.org</a:t>
            </a:r>
            <a:endParaRPr lang="en-GB" sz="1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0101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pic>
        <p:nvPicPr>
          <p:cNvPr id="9" name="Picture 8" descr="A close up of a cage&#10;&#10;Description automatically generated">
            <a:extLst>
              <a:ext uri="{FF2B5EF4-FFF2-40B4-BE49-F238E27FC236}">
                <a16:creationId xmlns:a16="http://schemas.microsoft.com/office/drawing/2014/main" id="{37CA81BE-885C-4673-AF36-4CB1C467433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64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2445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2"/>
            <a:ext cx="7772400" cy="1362075"/>
          </a:xfrm>
        </p:spPr>
        <p:txBody>
          <a:bodyPr anchor="b" anchorCtr="0"/>
          <a:lstStyle>
            <a:lvl1pPr algn="l">
              <a:buNone/>
              <a:defRPr sz="3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3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8" name="7 Rectángulo"/>
          <p:cNvSpPr/>
          <p:nvPr/>
        </p:nvSpPr>
        <p:spPr>
          <a:xfrm>
            <a:off x="69147" y="2341477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9" name="8 Rectángulo"/>
          <p:cNvSpPr/>
          <p:nvPr/>
        </p:nvSpPr>
        <p:spPr>
          <a:xfrm>
            <a:off x="68307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48B83A62-81DD-4AFE-9476-42B9F6DBAA6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4853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035DAF40-1285-451B-87E7-930E14A10F3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6852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18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18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25AE321E-B7CD-4A06-A49A-DB60C403974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33268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pic>
        <p:nvPicPr>
          <p:cNvPr id="7" name="Picture 6" descr="A close up of a cage&#10;&#10;Description automatically generated">
            <a:extLst>
              <a:ext uri="{FF2B5EF4-FFF2-40B4-BE49-F238E27FC236}">
                <a16:creationId xmlns:a16="http://schemas.microsoft.com/office/drawing/2014/main" id="{40389C13-F826-4771-A1E5-B566176DD59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30134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 up of a cage&#10;&#10;Description automatically generated">
            <a:extLst>
              <a:ext uri="{FF2B5EF4-FFF2-40B4-BE49-F238E27FC236}">
                <a16:creationId xmlns:a16="http://schemas.microsoft.com/office/drawing/2014/main" id="{301C7021-154E-4087-9A2A-0E90C3A544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514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F22708-5CB7-4B5E-B675-A3538C7BB1FB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57269189"/>
      </p:ext>
    </p:extLst>
  </p:cSld>
  <p:clrMapOvr>
    <a:masterClrMapping/>
  </p:clrMapOvr>
  <p:transition>
    <p:dissolv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3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35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pic>
        <p:nvPicPr>
          <p:cNvPr id="12" name="Picture 11" descr="A close up of a cage&#10;&#10;Description automatically generated">
            <a:extLst>
              <a:ext uri="{FF2B5EF4-FFF2-40B4-BE49-F238E27FC236}">
                <a16:creationId xmlns:a16="http://schemas.microsoft.com/office/drawing/2014/main" id="{69594C5B-3250-441A-A84A-478F508848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86432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1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200"/>
            </a:lvl1pPr>
            <a:lvl2pPr>
              <a:defRPr sz="900"/>
            </a:lvl2pPr>
            <a:lvl3pPr>
              <a:defRPr sz="750"/>
            </a:lvl3pPr>
            <a:lvl4pPr>
              <a:defRPr sz="675"/>
            </a:lvl4pPr>
            <a:lvl5pPr>
              <a:defRPr sz="675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2" name="11 Rectángulo"/>
          <p:cNvSpPr/>
          <p:nvPr/>
        </p:nvSpPr>
        <p:spPr>
          <a:xfrm>
            <a:off x="68509" y="4650476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3" name="12 Rectángulo"/>
          <p:cNvSpPr/>
          <p:nvPr/>
        </p:nvSpPr>
        <p:spPr>
          <a:xfrm>
            <a:off x="68511" y="4773226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9" y="66677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4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EEC3F205-87EA-4EA9-9083-11ECBF4EE93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99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pic>
        <p:nvPicPr>
          <p:cNvPr id="8" name="Picture 7" descr="A close up of a cage&#10;&#10;Description automatically generated">
            <a:extLst>
              <a:ext uri="{FF2B5EF4-FFF2-40B4-BE49-F238E27FC236}">
                <a16:creationId xmlns:a16="http://schemas.microsoft.com/office/drawing/2014/main" id="{027FC195-A4B0-453F-B5BF-518A91BCCEC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5773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2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pic>
        <p:nvPicPr>
          <p:cNvPr id="8" name="Picture 7" descr="A close up of a cage&#10;&#10;Description automatically generated">
            <a:extLst>
              <a:ext uri="{FF2B5EF4-FFF2-40B4-BE49-F238E27FC236}">
                <a16:creationId xmlns:a16="http://schemas.microsoft.com/office/drawing/2014/main" id="{A4D7A1A8-5F73-4E09-9CF0-C961111137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863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6A393E-F099-43FA-9FC8-24596E50C2EC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16240121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FCC459-BCD7-40C2-8169-57A2940AF7B4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87558752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DEC900-23EC-419C-86D7-4DB1149A31B6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71421531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8BC493-5BB9-456B-B140-946319E4981A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76779762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9909DD-88DF-433A-8458-25C8195DD60D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2307052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79489D-1932-47B3-98BB-C849FCA95B95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8322834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 New Roman" charset="0"/>
              </a:defRPr>
            </a:lvl1pPr>
          </a:lstStyle>
          <a:p>
            <a:fld id="{EB668485-8972-4AA4-B3EC-AC46F1611B77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0680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dissolve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2D68AF81-700A-4172-892F-78137DEF170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15718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445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pic>
        <p:nvPicPr>
          <p:cNvPr id="11" name="Picture 10" descr="A close up of a cage&#10;&#10;Description automatically generated">
            <a:extLst>
              <a:ext uri="{FF2B5EF4-FFF2-40B4-BE49-F238E27FC236}">
                <a16:creationId xmlns:a16="http://schemas.microsoft.com/office/drawing/2014/main" id="{EEF646DB-8B05-4408-9BC0-30BB6870A177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7" name="16 Marcador de pie de página">
            <a:extLst>
              <a:ext uri="{FF2B5EF4-FFF2-40B4-BE49-F238E27FC236}">
                <a16:creationId xmlns:a16="http://schemas.microsoft.com/office/drawing/2014/main" id="{89B19561-AC25-4022-918A-D3EE50187615}"/>
              </a:ext>
            </a:extLst>
          </p:cNvPr>
          <p:cNvSpPr txBox="1">
            <a:spLocks/>
          </p:cNvSpPr>
          <p:nvPr/>
        </p:nvSpPr>
        <p:spPr>
          <a:xfrm>
            <a:off x="678873" y="6498855"/>
            <a:ext cx="1828800" cy="207818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marL="0" algn="l" defTabSz="914400" rtl="0" eaLnBrk="1" latinLnBrk="0" hangingPunct="1">
              <a:defRPr kumimoji="0"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www.mathssupport.org</a:t>
            </a:r>
            <a:endParaRPr lang="en-GB" sz="1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119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3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05740" indent="-205740" algn="l" rtl="0" eaLnBrk="1" latinLnBrk="0" hangingPunct="1">
        <a:spcBef>
          <a:spcPts val="435"/>
        </a:spcBef>
        <a:buClr>
          <a:schemeClr val="accent1"/>
        </a:buClr>
        <a:buSzPct val="85000"/>
        <a:buFont typeface="Wingdings 2"/>
        <a:buChar char=""/>
        <a:defRPr kumimoji="0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71450" algn="l" rtl="0" eaLnBrk="1" latinLnBrk="0" hangingPunct="1">
        <a:spcBef>
          <a:spcPts val="278"/>
        </a:spcBef>
        <a:buClr>
          <a:schemeClr val="accent2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17220" indent="-171450" algn="l" rtl="0" eaLnBrk="1" latinLnBrk="0" hangingPunct="1">
        <a:spcBef>
          <a:spcPts val="278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822960" indent="-171450" algn="l" rtl="0" eaLnBrk="1" latinLnBrk="0" hangingPunct="1">
        <a:spcBef>
          <a:spcPts val="278"/>
        </a:spcBef>
        <a:buClr>
          <a:schemeClr val="accent3"/>
        </a:buClr>
        <a:buSzPct val="80000"/>
        <a:buFont typeface="Wingdings 2"/>
        <a:buChar char="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indent="-171450" algn="l" rtl="0" eaLnBrk="1" latinLnBrk="0" hangingPunct="1">
        <a:spcBef>
          <a:spcPts val="278"/>
        </a:spcBef>
        <a:buClr>
          <a:schemeClr val="accent3"/>
        </a:buClr>
        <a:buFontTx/>
        <a:buChar char="o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440" indent="-171450" algn="l" rtl="0" eaLnBrk="1" latinLnBrk="0" hangingPunct="1">
        <a:spcBef>
          <a:spcPts val="278"/>
        </a:spcBef>
        <a:buClr>
          <a:schemeClr val="accent3"/>
        </a:buClr>
        <a:buChar char="•"/>
        <a:defRPr kumimoji="0" sz="135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440180" indent="-171450" algn="l" rtl="0" eaLnBrk="1" latinLnBrk="0" hangingPunct="1">
        <a:spcBef>
          <a:spcPts val="278"/>
        </a:spcBef>
        <a:buClr>
          <a:schemeClr val="accent2"/>
        </a:buClr>
        <a:buChar char="•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" indent="-171450" algn="l" rtl="0" eaLnBrk="1" latinLnBrk="0" hangingPunct="1">
        <a:spcBef>
          <a:spcPts val="278"/>
        </a:spcBef>
        <a:buClr>
          <a:schemeClr val="accent1">
            <a:tint val="60000"/>
          </a:schemeClr>
        </a:buClr>
        <a:buChar char="•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1851660" indent="-171450" algn="l" rtl="0" eaLnBrk="1" latinLnBrk="0" hangingPunct="1">
        <a:spcBef>
          <a:spcPts val="278"/>
        </a:spcBef>
        <a:buClr>
          <a:schemeClr val="accent2">
            <a:tint val="60000"/>
          </a:schemeClr>
        </a:buClr>
        <a:buChar char="•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mathssupport.org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mathssupport.org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4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mathssupport.org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29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4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>
            <a:extLst>
              <a:ext uri="{FF2B5EF4-FFF2-40B4-BE49-F238E27FC236}">
                <a16:creationId xmlns:a16="http://schemas.microsoft.com/office/drawing/2014/main" id="{DCBCFB60-933C-4EFA-AAF4-9847D66CBE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9592" y="3200400"/>
            <a:ext cx="7632848" cy="1812776"/>
          </a:xfrm>
        </p:spPr>
        <p:txBody>
          <a:bodyPr>
            <a:noAutofit/>
          </a:bodyPr>
          <a:lstStyle/>
          <a:p>
            <a:pPr algn="l"/>
            <a:r>
              <a:rPr lang="en-US" sz="2600" dirty="0"/>
              <a:t>LO: To understand the idea of direct variation.</a:t>
            </a:r>
          </a:p>
          <a:p>
            <a:pPr marL="630238" algn="l"/>
            <a:r>
              <a:rPr lang="en-US" sz="2600" dirty="0"/>
              <a:t>To understand the idea of inverse variation.</a:t>
            </a:r>
          </a:p>
          <a:p>
            <a:pPr marL="630238" algn="l"/>
            <a:r>
              <a:rPr lang="en-US" sz="2600" dirty="0"/>
              <a:t>To solve problems involving direct or inverse variation</a:t>
            </a:r>
            <a:endParaRPr lang="en-GB" sz="26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altLang="en-US" sz="4000" dirty="0">
                <a:latin typeface="Comic Sans MS" panose="030F0702030302020204" pitchFamily="66" charset="0"/>
              </a:rPr>
              <a:t>Direct and inverse variation</a:t>
            </a:r>
            <a:endParaRPr lang="en-GB" sz="4000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44008" y="152400"/>
            <a:ext cx="427139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D77093F3-E111-4E21-8FEE-195476F20DE9}" type="datetime2">
              <a:rPr lang="en-GB" altLang="en-US">
                <a:latin typeface="Comic Sans MS" panose="030F0702030302020204" pitchFamily="66" charset="0"/>
              </a:rPr>
              <a:pPr eaLnBrk="1" hangingPunct="1">
                <a:spcBef>
                  <a:spcPct val="50000"/>
                </a:spcBef>
              </a:pPr>
              <a:t>Friday, 11 August 2023</a:t>
            </a:fld>
            <a:endParaRPr lang="en-GB" altLang="en-US">
              <a:latin typeface="Comic Sans MS" panose="030F0702030302020204" pitchFamily="66" charset="0"/>
            </a:endParaRPr>
          </a:p>
        </p:txBody>
      </p:sp>
      <p:sp>
        <p:nvSpPr>
          <p:cNvPr id="7" name="Rectangle 6">
            <a:hlinkClick r:id="rId2"/>
            <a:extLst>
              <a:ext uri="{FF2B5EF4-FFF2-40B4-BE49-F238E27FC236}">
                <a16:creationId xmlns:a16="http://schemas.microsoft.com/office/drawing/2014/main" id="{132BCB73-BB13-4D94-A14A-1156CEB2FB17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hlinkClick r:id="rId2"/>
            <a:extLst>
              <a:ext uri="{FF2B5EF4-FFF2-40B4-BE49-F238E27FC236}">
                <a16:creationId xmlns:a16="http://schemas.microsoft.com/office/drawing/2014/main" id="{7BD79190-E9C3-438D-A32A-9FC894CEFA7A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98012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18F8C55-EFBC-40E2-85CD-236F40378228}"/>
              </a:ext>
            </a:extLst>
          </p:cNvPr>
          <p:cNvSpPr/>
          <p:nvPr/>
        </p:nvSpPr>
        <p:spPr>
          <a:xfrm>
            <a:off x="107950" y="864541"/>
            <a:ext cx="903605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The number of hours (</a:t>
            </a:r>
            <a:r>
              <a:rPr lang="en-US" sz="2200" i="1" dirty="0">
                <a:cs typeface="Times New Roman" panose="02020603050405020304" pitchFamily="18" charset="0"/>
              </a:rPr>
              <a:t>N</a:t>
            </a:r>
            <a:r>
              <a:rPr lang="en-US" sz="2200" dirty="0">
                <a:latin typeface="+mn-lt"/>
              </a:rPr>
              <a:t>) taken to build a wall varies inversely with the number of people (</a:t>
            </a:r>
            <a:r>
              <a:rPr lang="en-US" sz="2200" i="1" dirty="0">
                <a:cs typeface="Times New Roman" panose="02020603050405020304" pitchFamily="18" charset="0"/>
              </a:rPr>
              <a:t>p</a:t>
            </a:r>
            <a:r>
              <a:rPr lang="en-US" sz="2200" dirty="0">
                <a:latin typeface="+mn-lt"/>
              </a:rPr>
              <a:t>) who are working on it.  If 3 people are working building the wall, takes 2 hours to build.</a:t>
            </a:r>
          </a:p>
          <a:p>
            <a:r>
              <a:rPr lang="en-US" sz="2200" dirty="0">
                <a:latin typeface="+mn-lt"/>
              </a:rPr>
              <a:t>(a) Write an equation for </a:t>
            </a:r>
            <a:r>
              <a:rPr lang="en-US" sz="2200" i="1" dirty="0">
                <a:cs typeface="Times New Roman" panose="02020603050405020304" pitchFamily="18" charset="0"/>
              </a:rPr>
              <a:t>N</a:t>
            </a:r>
            <a:r>
              <a:rPr lang="en-US" sz="2200" dirty="0">
                <a:latin typeface="+mn-lt"/>
              </a:rPr>
              <a:t> in terms of </a:t>
            </a:r>
            <a:r>
              <a:rPr lang="en-US" sz="2200" i="1" dirty="0">
                <a:cs typeface="Times New Roman" panose="02020603050405020304" pitchFamily="18" charset="0"/>
              </a:rPr>
              <a:t>p</a:t>
            </a:r>
            <a:r>
              <a:rPr lang="en-US" sz="2200" dirty="0">
                <a:latin typeface="+mn-lt"/>
              </a:rPr>
              <a:t>.</a:t>
            </a:r>
          </a:p>
          <a:p>
            <a:r>
              <a:rPr lang="en-US" sz="2200" dirty="0">
                <a:latin typeface="+mn-lt"/>
              </a:rPr>
              <a:t>(b) Find the time it takes to build the wall if 4 people are working.</a:t>
            </a:r>
          </a:p>
          <a:p>
            <a:r>
              <a:rPr lang="en-US" sz="2200" dirty="0">
                <a:latin typeface="+mn-lt"/>
              </a:rPr>
              <a:t>(c) Given it takes 3 hours to build the wall, state how many people worked on it?</a:t>
            </a:r>
            <a:endParaRPr lang="en-GB" sz="2200" dirty="0">
              <a:latin typeface="+mn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E15343B-87CB-4BDF-9940-51C1E6EE5951}"/>
              </a:ext>
            </a:extLst>
          </p:cNvPr>
          <p:cNvSpPr/>
          <p:nvPr/>
        </p:nvSpPr>
        <p:spPr>
          <a:xfrm>
            <a:off x="330970" y="3396753"/>
            <a:ext cx="83737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We use the formula found.</a:t>
            </a:r>
            <a:endParaRPr lang="en-GB" sz="2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B70A9E29-770C-46AD-B0A4-95691414B6C6}"/>
                  </a:ext>
                </a:extLst>
              </p:cNvPr>
              <p:cNvSpPr/>
              <p:nvPr/>
            </p:nvSpPr>
            <p:spPr>
              <a:xfrm>
                <a:off x="3869858" y="4499770"/>
                <a:ext cx="1980108" cy="6146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i="1" dirty="0">
                    <a:cs typeface="Times New Roman" panose="02020603050405020304" pitchFamily="18" charset="0"/>
                  </a:rPr>
                  <a:t>N</a:t>
                </a:r>
                <a:r>
                  <a:rPr lang="en-GB" dirty="0">
                    <a:latin typeface="Comic Sans MS" panose="030F0702030302020204" pitchFamily="66" charset="0"/>
                  </a:rPr>
                  <a:t> </a:t>
                </a:r>
                <a:r>
                  <a:rPr lang="en-GB" dirty="0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=</a:t>
                </a:r>
                <a:r>
                  <a:rPr lang="en-GB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i="1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B70A9E29-770C-46AD-B0A4-95691414B6C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9858" y="4499770"/>
                <a:ext cx="1980108" cy="614655"/>
              </a:xfrm>
              <a:prstGeom prst="rect">
                <a:avLst/>
              </a:prstGeom>
              <a:blipFill>
                <a:blip r:embed="rId2"/>
                <a:stretch>
                  <a:fillRect l="-4923"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extLst>
              <a:ext uri="{FF2B5EF4-FFF2-40B4-BE49-F238E27FC236}">
                <a16:creationId xmlns:a16="http://schemas.microsoft.com/office/drawing/2014/main" id="{719B3554-2669-45FA-A434-A4E77909C3C2}"/>
              </a:ext>
            </a:extLst>
          </p:cNvPr>
          <p:cNvSpPr/>
          <p:nvPr/>
        </p:nvSpPr>
        <p:spPr>
          <a:xfrm>
            <a:off x="493150" y="4580615"/>
            <a:ext cx="34227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Substituting into the equation</a:t>
            </a:r>
            <a:endParaRPr lang="en-GB" sz="1800" dirty="0">
              <a:latin typeface="+mn-lt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4FEC3FC-6D08-4F1F-B8B0-2D9B3026DEEE}"/>
              </a:ext>
            </a:extLst>
          </p:cNvPr>
          <p:cNvSpPr/>
          <p:nvPr/>
        </p:nvSpPr>
        <p:spPr>
          <a:xfrm>
            <a:off x="330970" y="3988243"/>
            <a:ext cx="83737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Knowing that </a:t>
            </a:r>
            <a:r>
              <a:rPr lang="en-US" sz="2000" i="1" dirty="0">
                <a:cs typeface="Times New Roman" panose="02020603050405020304" pitchFamily="18" charset="0"/>
              </a:rPr>
              <a:t>p</a:t>
            </a:r>
            <a:r>
              <a:rPr lang="en-US" sz="2000" dirty="0">
                <a:latin typeface="+mn-lt"/>
              </a:rPr>
              <a:t> = 4</a:t>
            </a:r>
            <a:endParaRPr lang="en-GB" sz="2000" dirty="0">
              <a:latin typeface="+mn-lt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204A2D6-6F48-477B-9B97-E7D0785557F8}"/>
              </a:ext>
            </a:extLst>
          </p:cNvPr>
          <p:cNvSpPr/>
          <p:nvPr/>
        </p:nvSpPr>
        <p:spPr>
          <a:xfrm>
            <a:off x="3970090" y="5328572"/>
            <a:ext cx="18798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cs typeface="Times New Roman" panose="02020603050405020304" pitchFamily="18" charset="0"/>
              </a:rPr>
              <a:t>N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US" dirty="0">
                <a:cs typeface="Times New Roman" panose="02020603050405020304" pitchFamily="18" charset="0"/>
              </a:rPr>
              <a:t>= 1.5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F2E5AFC-728D-48A2-A6AF-BB3AE2198686}"/>
              </a:ext>
            </a:extLst>
          </p:cNvPr>
          <p:cNvSpPr/>
          <p:nvPr/>
        </p:nvSpPr>
        <p:spPr>
          <a:xfrm>
            <a:off x="526018" y="5380399"/>
            <a:ext cx="9476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Solving</a:t>
            </a:r>
            <a:endParaRPr lang="en-GB" sz="1800" i="1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4DAEF5C-28CB-4E88-9027-E09306FB436D}"/>
                  </a:ext>
                </a:extLst>
              </p:cNvPr>
              <p:cNvSpPr/>
              <p:nvPr/>
            </p:nvSpPr>
            <p:spPr>
              <a:xfrm>
                <a:off x="4139952" y="3216252"/>
                <a:ext cx="1879876" cy="8454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3200" i="1" dirty="0">
                    <a:cs typeface="Times New Roman" panose="02020603050405020304" pitchFamily="18" charset="0"/>
                  </a:rPr>
                  <a:t>N</a:t>
                </a:r>
                <a:r>
                  <a:rPr lang="en-GB" sz="3200" dirty="0">
                    <a:latin typeface="Comic Sans MS" panose="030F0702030302020204" pitchFamily="66" charset="0"/>
                  </a:rPr>
                  <a:t> </a:t>
                </a:r>
                <a:r>
                  <a:rPr lang="en-GB" sz="3200" dirty="0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=</a:t>
                </a:r>
                <a:r>
                  <a:rPr lang="en-GB" sz="32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num>
                      <m:den>
                        <m:r>
                          <a:rPr lang="en-US" sz="32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den>
                    </m:f>
                  </m:oMath>
                </a14:m>
                <a:endParaRPr lang="en-GB" sz="3200" i="1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4DAEF5C-28CB-4E88-9027-E09306FB43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3216252"/>
                <a:ext cx="1879876" cy="845488"/>
              </a:xfrm>
              <a:prstGeom prst="rect">
                <a:avLst/>
              </a:prstGeom>
              <a:blipFill>
                <a:blip r:embed="rId3"/>
                <a:stretch>
                  <a:fillRect l="-8091" b="-36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4A0A78E1-E8C7-4AF0-93B2-354449332C86}"/>
              </a:ext>
            </a:extLst>
          </p:cNvPr>
          <p:cNvSpPr/>
          <p:nvPr/>
        </p:nvSpPr>
        <p:spPr>
          <a:xfrm>
            <a:off x="323528" y="548680"/>
            <a:ext cx="76328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+mn-lt"/>
              </a:rPr>
              <a:t>Example 3</a:t>
            </a:r>
            <a:endParaRPr lang="en-GB" dirty="0">
              <a:latin typeface="+mn-lt"/>
            </a:endParaRPr>
          </a:p>
        </p:txBody>
      </p:sp>
      <p:sp>
        <p:nvSpPr>
          <p:cNvPr id="16" name="Text Box 93">
            <a:extLst>
              <a:ext uri="{FF2B5EF4-FFF2-40B4-BE49-F238E27FC236}">
                <a16:creationId xmlns:a16="http://schemas.microsoft.com/office/drawing/2014/main" id="{2194DDFB-3905-4B66-872D-E516B01FA8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115888"/>
            <a:ext cx="64801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dirty="0">
                <a:solidFill>
                  <a:schemeClr val="tx2"/>
                </a:solidFill>
                <a:latin typeface="Comic Sans MS" panose="030F0702030302020204" pitchFamily="66" charset="0"/>
              </a:rPr>
              <a:t>Inverse variation</a:t>
            </a:r>
            <a:endParaRPr lang="en-US" altLang="en-US" sz="2800" dirty="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1A4AE50A-4E00-4739-A847-F8994B024022}"/>
              </a:ext>
            </a:extLst>
          </p:cNvPr>
          <p:cNvSpPr/>
          <p:nvPr/>
        </p:nvSpPr>
        <p:spPr>
          <a:xfrm>
            <a:off x="111896" y="2254665"/>
            <a:ext cx="8780583" cy="36576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BF4E0FC-B3AB-486F-8ED6-836B4C058D8F}"/>
              </a:ext>
            </a:extLst>
          </p:cNvPr>
          <p:cNvSpPr/>
          <p:nvPr/>
        </p:nvSpPr>
        <p:spPr>
          <a:xfrm>
            <a:off x="528738" y="5790237"/>
            <a:ext cx="78952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  <a:cs typeface="Times New Roman" panose="02020603050405020304" pitchFamily="18" charset="0"/>
              </a:rPr>
              <a:t>It takes </a:t>
            </a:r>
            <a:r>
              <a:rPr lang="en-US" dirty="0">
                <a:cs typeface="Times New Roman" panose="02020603050405020304" pitchFamily="18" charset="0"/>
              </a:rPr>
              <a:t>1.5 </a:t>
            </a:r>
            <a:r>
              <a:rPr lang="en-US" dirty="0">
                <a:latin typeface="+mn-lt"/>
                <a:cs typeface="Times New Roman" panose="02020603050405020304" pitchFamily="18" charset="0"/>
              </a:rPr>
              <a:t>hours to build the wall when 4 people work on it</a:t>
            </a:r>
            <a:endParaRPr lang="en-GB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hlinkClick r:id="rId4"/>
            <a:extLst>
              <a:ext uri="{FF2B5EF4-FFF2-40B4-BE49-F238E27FC236}">
                <a16:creationId xmlns:a16="http://schemas.microsoft.com/office/drawing/2014/main" id="{940FB181-3786-40C3-8924-52060383536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hlinkClick r:id="rId4"/>
            <a:extLst>
              <a:ext uri="{FF2B5EF4-FFF2-40B4-BE49-F238E27FC236}">
                <a16:creationId xmlns:a16="http://schemas.microsoft.com/office/drawing/2014/main" id="{E73471C3-B6FB-4456-B2D3-E5ECA3F33D2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8558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15" grpId="0"/>
      <p:bldP spid="19" grpId="0"/>
      <p:bldP spid="23" grpId="0"/>
      <p:bldP spid="24" grpId="0"/>
      <p:bldP spid="25" grpId="0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18F8C55-EFBC-40E2-85CD-236F40378228}"/>
              </a:ext>
            </a:extLst>
          </p:cNvPr>
          <p:cNvSpPr/>
          <p:nvPr/>
        </p:nvSpPr>
        <p:spPr>
          <a:xfrm>
            <a:off x="107950" y="864541"/>
            <a:ext cx="903605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The number of hours (</a:t>
            </a:r>
            <a:r>
              <a:rPr lang="en-US" sz="2200" i="1" dirty="0">
                <a:cs typeface="Times New Roman" panose="02020603050405020304" pitchFamily="18" charset="0"/>
              </a:rPr>
              <a:t>N</a:t>
            </a:r>
            <a:r>
              <a:rPr lang="en-US" sz="2200" dirty="0">
                <a:latin typeface="+mn-lt"/>
              </a:rPr>
              <a:t>) taken to build a wall varies inversely with the number of people (</a:t>
            </a:r>
            <a:r>
              <a:rPr lang="en-US" sz="2200" i="1" dirty="0">
                <a:cs typeface="Times New Roman" panose="02020603050405020304" pitchFamily="18" charset="0"/>
              </a:rPr>
              <a:t>p</a:t>
            </a:r>
            <a:r>
              <a:rPr lang="en-US" sz="2200" dirty="0">
                <a:latin typeface="+mn-lt"/>
              </a:rPr>
              <a:t>) who are working on it.  If 3 people are working building the wall, takes 2 hours to build.</a:t>
            </a:r>
          </a:p>
          <a:p>
            <a:r>
              <a:rPr lang="en-US" sz="2200" dirty="0">
                <a:latin typeface="+mn-lt"/>
              </a:rPr>
              <a:t>(a) Write an equation for </a:t>
            </a:r>
            <a:r>
              <a:rPr lang="en-US" sz="2200" i="1" dirty="0">
                <a:cs typeface="Times New Roman" panose="02020603050405020304" pitchFamily="18" charset="0"/>
              </a:rPr>
              <a:t>N</a:t>
            </a:r>
            <a:r>
              <a:rPr lang="en-US" sz="2200" dirty="0">
                <a:latin typeface="+mn-lt"/>
              </a:rPr>
              <a:t> in terms of </a:t>
            </a:r>
            <a:r>
              <a:rPr lang="en-US" sz="2200" i="1" dirty="0">
                <a:cs typeface="Times New Roman" panose="02020603050405020304" pitchFamily="18" charset="0"/>
              </a:rPr>
              <a:t>p</a:t>
            </a:r>
            <a:r>
              <a:rPr lang="en-US" sz="2200" dirty="0">
                <a:latin typeface="+mn-lt"/>
              </a:rPr>
              <a:t>.</a:t>
            </a:r>
          </a:p>
          <a:p>
            <a:r>
              <a:rPr lang="en-US" sz="2200" dirty="0">
                <a:latin typeface="+mn-lt"/>
              </a:rPr>
              <a:t>(b) Find the time it takes to build the wall if 4 people are working.</a:t>
            </a:r>
          </a:p>
          <a:p>
            <a:r>
              <a:rPr lang="en-US" sz="2200" dirty="0">
                <a:latin typeface="+mn-lt"/>
              </a:rPr>
              <a:t>(c) Given it takes 3 hours to build the wall, state how many people worked on it?</a:t>
            </a:r>
            <a:endParaRPr lang="en-GB" sz="2200" dirty="0">
              <a:latin typeface="+mn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E15343B-87CB-4BDF-9940-51C1E6EE5951}"/>
              </a:ext>
            </a:extLst>
          </p:cNvPr>
          <p:cNvSpPr/>
          <p:nvPr/>
        </p:nvSpPr>
        <p:spPr>
          <a:xfrm>
            <a:off x="330970" y="3396753"/>
            <a:ext cx="83737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We use the formula found.</a:t>
            </a:r>
            <a:endParaRPr lang="en-GB" sz="2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B70A9E29-770C-46AD-B0A4-95691414B6C6}"/>
                  </a:ext>
                </a:extLst>
              </p:cNvPr>
              <p:cNvSpPr/>
              <p:nvPr/>
            </p:nvSpPr>
            <p:spPr>
              <a:xfrm>
                <a:off x="3869858" y="4499770"/>
                <a:ext cx="1980108" cy="6572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cs typeface="Times New Roman" panose="02020603050405020304" pitchFamily="18" charset="0"/>
                  </a:rPr>
                  <a:t>3</a:t>
                </a:r>
                <a:r>
                  <a:rPr lang="en-GB" dirty="0">
                    <a:latin typeface="Comic Sans MS" panose="030F0702030302020204" pitchFamily="66" charset="0"/>
                  </a:rPr>
                  <a:t> </a:t>
                </a:r>
                <a:r>
                  <a:rPr lang="en-GB" dirty="0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=</a:t>
                </a:r>
                <a:r>
                  <a:rPr lang="en-GB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den>
                    </m:f>
                  </m:oMath>
                </a14:m>
                <a:endParaRPr lang="en-GB" i="1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B70A9E29-770C-46AD-B0A4-95691414B6C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9858" y="4499770"/>
                <a:ext cx="1980108" cy="657231"/>
              </a:xfrm>
              <a:prstGeom prst="rect">
                <a:avLst/>
              </a:prstGeom>
              <a:blipFill>
                <a:blip r:embed="rId2"/>
                <a:stretch>
                  <a:fillRect l="-4923" b="-18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extLst>
              <a:ext uri="{FF2B5EF4-FFF2-40B4-BE49-F238E27FC236}">
                <a16:creationId xmlns:a16="http://schemas.microsoft.com/office/drawing/2014/main" id="{719B3554-2669-45FA-A434-A4E77909C3C2}"/>
              </a:ext>
            </a:extLst>
          </p:cNvPr>
          <p:cNvSpPr/>
          <p:nvPr/>
        </p:nvSpPr>
        <p:spPr>
          <a:xfrm>
            <a:off x="493150" y="4580615"/>
            <a:ext cx="34227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Substituting into the equation</a:t>
            </a:r>
            <a:endParaRPr lang="en-GB" sz="1800" dirty="0">
              <a:latin typeface="+mn-lt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4FEC3FC-6D08-4F1F-B8B0-2D9B3026DEEE}"/>
              </a:ext>
            </a:extLst>
          </p:cNvPr>
          <p:cNvSpPr/>
          <p:nvPr/>
        </p:nvSpPr>
        <p:spPr>
          <a:xfrm>
            <a:off x="330970" y="3988243"/>
            <a:ext cx="83737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Knowing that </a:t>
            </a:r>
            <a:r>
              <a:rPr lang="en-US" sz="2000" i="1" dirty="0">
                <a:cs typeface="Times New Roman" panose="02020603050405020304" pitchFamily="18" charset="0"/>
              </a:rPr>
              <a:t>N</a:t>
            </a:r>
            <a:r>
              <a:rPr lang="en-US" sz="2000" dirty="0">
                <a:latin typeface="+mn-lt"/>
              </a:rPr>
              <a:t> = 3</a:t>
            </a:r>
            <a:endParaRPr lang="en-GB" sz="2000" dirty="0">
              <a:latin typeface="+mn-lt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204A2D6-6F48-477B-9B97-E7D0785557F8}"/>
              </a:ext>
            </a:extLst>
          </p:cNvPr>
          <p:cNvSpPr/>
          <p:nvPr/>
        </p:nvSpPr>
        <p:spPr>
          <a:xfrm>
            <a:off x="3970090" y="5328572"/>
            <a:ext cx="18798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cs typeface="Times New Roman" panose="02020603050405020304" pitchFamily="18" charset="0"/>
              </a:rPr>
              <a:t>p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US" dirty="0">
                <a:cs typeface="Times New Roman" panose="02020603050405020304" pitchFamily="18" charset="0"/>
              </a:rPr>
              <a:t>= 2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F2E5AFC-728D-48A2-A6AF-BB3AE2198686}"/>
              </a:ext>
            </a:extLst>
          </p:cNvPr>
          <p:cNvSpPr/>
          <p:nvPr/>
        </p:nvSpPr>
        <p:spPr>
          <a:xfrm>
            <a:off x="526018" y="5380399"/>
            <a:ext cx="9476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Solving</a:t>
            </a:r>
            <a:endParaRPr lang="en-GB" sz="1800" i="1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4DAEF5C-28CB-4E88-9027-E09306FB436D}"/>
                  </a:ext>
                </a:extLst>
              </p:cNvPr>
              <p:cNvSpPr/>
              <p:nvPr/>
            </p:nvSpPr>
            <p:spPr>
              <a:xfrm>
                <a:off x="4139952" y="3216252"/>
                <a:ext cx="1879876" cy="8454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3200" i="1" dirty="0">
                    <a:cs typeface="Times New Roman" panose="02020603050405020304" pitchFamily="18" charset="0"/>
                  </a:rPr>
                  <a:t>N</a:t>
                </a:r>
                <a:r>
                  <a:rPr lang="en-GB" sz="3200" dirty="0">
                    <a:latin typeface="Comic Sans MS" panose="030F0702030302020204" pitchFamily="66" charset="0"/>
                  </a:rPr>
                  <a:t> </a:t>
                </a:r>
                <a:r>
                  <a:rPr lang="en-GB" sz="3200" dirty="0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=</a:t>
                </a:r>
                <a:r>
                  <a:rPr lang="en-GB" sz="32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num>
                      <m:den>
                        <m:r>
                          <a:rPr lang="en-US" sz="32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den>
                    </m:f>
                  </m:oMath>
                </a14:m>
                <a:endParaRPr lang="en-GB" sz="3200" i="1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4DAEF5C-28CB-4E88-9027-E09306FB43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3216252"/>
                <a:ext cx="1879876" cy="845488"/>
              </a:xfrm>
              <a:prstGeom prst="rect">
                <a:avLst/>
              </a:prstGeom>
              <a:blipFill>
                <a:blip r:embed="rId3"/>
                <a:stretch>
                  <a:fillRect l="-8091" b="-36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4A0A78E1-E8C7-4AF0-93B2-354449332C86}"/>
              </a:ext>
            </a:extLst>
          </p:cNvPr>
          <p:cNvSpPr/>
          <p:nvPr/>
        </p:nvSpPr>
        <p:spPr>
          <a:xfrm>
            <a:off x="323528" y="548680"/>
            <a:ext cx="76328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+mn-lt"/>
              </a:rPr>
              <a:t>Example 3</a:t>
            </a:r>
            <a:endParaRPr lang="en-GB" dirty="0">
              <a:latin typeface="+mn-lt"/>
            </a:endParaRPr>
          </a:p>
        </p:txBody>
      </p:sp>
      <p:sp>
        <p:nvSpPr>
          <p:cNvPr id="16" name="Text Box 93">
            <a:extLst>
              <a:ext uri="{FF2B5EF4-FFF2-40B4-BE49-F238E27FC236}">
                <a16:creationId xmlns:a16="http://schemas.microsoft.com/office/drawing/2014/main" id="{2194DDFB-3905-4B66-872D-E516B01FA8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115888"/>
            <a:ext cx="64801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dirty="0">
                <a:solidFill>
                  <a:schemeClr val="tx2"/>
                </a:solidFill>
                <a:latin typeface="Comic Sans MS" panose="030F0702030302020204" pitchFamily="66" charset="0"/>
              </a:rPr>
              <a:t>Inverse variation</a:t>
            </a:r>
            <a:endParaRPr lang="en-US" altLang="en-US" sz="2800" dirty="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1A4AE50A-4E00-4739-A847-F8994B024022}"/>
              </a:ext>
            </a:extLst>
          </p:cNvPr>
          <p:cNvSpPr/>
          <p:nvPr/>
        </p:nvSpPr>
        <p:spPr>
          <a:xfrm>
            <a:off x="107950" y="2613226"/>
            <a:ext cx="8780583" cy="672109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BF4E0FC-B3AB-486F-8ED6-836B4C058D8F}"/>
              </a:ext>
            </a:extLst>
          </p:cNvPr>
          <p:cNvSpPr/>
          <p:nvPr/>
        </p:nvSpPr>
        <p:spPr>
          <a:xfrm>
            <a:off x="2636369" y="5990249"/>
            <a:ext cx="45473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  <a:cs typeface="Times New Roman" panose="02020603050405020304" pitchFamily="18" charset="0"/>
              </a:rPr>
              <a:t>2 people work on it.</a:t>
            </a:r>
            <a:endParaRPr lang="en-GB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hlinkClick r:id="rId4"/>
            <a:extLst>
              <a:ext uri="{FF2B5EF4-FFF2-40B4-BE49-F238E27FC236}">
                <a16:creationId xmlns:a16="http://schemas.microsoft.com/office/drawing/2014/main" id="{4AF59875-6CA1-42DD-803B-773D64170F67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hlinkClick r:id="rId4"/>
            <a:extLst>
              <a:ext uri="{FF2B5EF4-FFF2-40B4-BE49-F238E27FC236}">
                <a16:creationId xmlns:a16="http://schemas.microsoft.com/office/drawing/2014/main" id="{E2A30657-0F53-4D12-9C1F-A61D1D815E11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210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15" grpId="0"/>
      <p:bldP spid="19" grpId="0"/>
      <p:bldP spid="23" grpId="0"/>
      <p:bldP spid="24" grpId="0"/>
      <p:bldP spid="25" grpId="0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2B60CD3-6FC7-49F0-80ED-4E676D254165}"/>
              </a:ext>
            </a:extLst>
          </p:cNvPr>
          <p:cNvSpPr/>
          <p:nvPr/>
        </p:nvSpPr>
        <p:spPr>
          <a:xfrm>
            <a:off x="323528" y="548680"/>
            <a:ext cx="76328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+mn-lt"/>
              </a:rPr>
              <a:t>Example 4</a:t>
            </a:r>
            <a:endParaRPr lang="en-GB" dirty="0">
              <a:latin typeface="+mn-lt"/>
            </a:endParaRPr>
          </a:p>
        </p:txBody>
      </p:sp>
      <p:sp>
        <p:nvSpPr>
          <p:cNvPr id="5" name="Text Box 93">
            <a:extLst>
              <a:ext uri="{FF2B5EF4-FFF2-40B4-BE49-F238E27FC236}">
                <a16:creationId xmlns:a16="http://schemas.microsoft.com/office/drawing/2014/main" id="{1E5E548D-E69F-4494-8A4E-C324B5CEB2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115888"/>
            <a:ext cx="64801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dirty="0">
                <a:solidFill>
                  <a:schemeClr val="tx2"/>
                </a:solidFill>
                <a:latin typeface="Comic Sans MS" panose="030F0702030302020204" pitchFamily="66" charset="0"/>
              </a:rPr>
              <a:t>Inverse variation</a:t>
            </a:r>
            <a:endParaRPr lang="en-US" altLang="en-US" sz="2800" dirty="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2660346-A6CA-498D-BD00-0C0968F5222A}"/>
              </a:ext>
            </a:extLst>
          </p:cNvPr>
          <p:cNvSpPr/>
          <p:nvPr/>
        </p:nvSpPr>
        <p:spPr>
          <a:xfrm>
            <a:off x="439320" y="864541"/>
            <a:ext cx="85493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cs typeface="Times New Roman" panose="02020603050405020304" pitchFamily="18" charset="0"/>
              </a:rPr>
              <a:t>P</a:t>
            </a:r>
            <a:r>
              <a:rPr lang="en-US" dirty="0">
                <a:latin typeface="+mn-lt"/>
              </a:rPr>
              <a:t> is inversely proportional to the square of </a:t>
            </a:r>
            <a:r>
              <a:rPr lang="en-US" i="1" dirty="0">
                <a:cs typeface="Times New Roman" panose="02020603050405020304" pitchFamily="18" charset="0"/>
              </a:rPr>
              <a:t>q</a:t>
            </a:r>
            <a:r>
              <a:rPr lang="en-US" dirty="0">
                <a:latin typeface="+mn-lt"/>
              </a:rPr>
              <a:t>. </a:t>
            </a:r>
          </a:p>
          <a:p>
            <a:r>
              <a:rPr lang="en-US" dirty="0">
                <a:latin typeface="+mn-lt"/>
              </a:rPr>
              <a:t>When </a:t>
            </a:r>
            <a:r>
              <a:rPr lang="en-US" i="1" dirty="0">
                <a:cs typeface="Times New Roman" panose="02020603050405020304" pitchFamily="18" charset="0"/>
              </a:rPr>
              <a:t>q</a:t>
            </a:r>
            <a:r>
              <a:rPr lang="en-US" dirty="0">
                <a:latin typeface="+mn-lt"/>
              </a:rPr>
              <a:t> = 2, </a:t>
            </a:r>
            <a:r>
              <a:rPr lang="en-US" i="1" dirty="0">
                <a:cs typeface="Times New Roman" panose="02020603050405020304" pitchFamily="18" charset="0"/>
              </a:rPr>
              <a:t>P</a:t>
            </a:r>
            <a:r>
              <a:rPr lang="en-US" dirty="0">
                <a:latin typeface="+mn-lt"/>
              </a:rPr>
              <a:t> = 12.8</a:t>
            </a:r>
          </a:p>
          <a:p>
            <a:r>
              <a:rPr lang="en-US" dirty="0">
                <a:latin typeface="+mn-lt"/>
              </a:rPr>
              <a:t>(a) Write an equation for </a:t>
            </a:r>
            <a:r>
              <a:rPr lang="en-US" i="1" dirty="0">
                <a:cs typeface="Times New Roman" panose="02020603050405020304" pitchFamily="18" charset="0"/>
              </a:rPr>
              <a:t>P</a:t>
            </a:r>
            <a:r>
              <a:rPr lang="en-US" dirty="0">
                <a:latin typeface="+mn-lt"/>
              </a:rPr>
              <a:t> in terms of </a:t>
            </a:r>
            <a:r>
              <a:rPr lang="en-US" i="1" dirty="0">
                <a:cs typeface="Times New Roman" panose="02020603050405020304" pitchFamily="18" charset="0"/>
              </a:rPr>
              <a:t>q</a:t>
            </a:r>
            <a:r>
              <a:rPr lang="en-US" dirty="0">
                <a:latin typeface="+mn-lt"/>
              </a:rPr>
              <a:t>.</a:t>
            </a:r>
          </a:p>
          <a:p>
            <a:r>
              <a:rPr lang="en-US" dirty="0">
                <a:latin typeface="+mn-lt"/>
              </a:rPr>
              <a:t>(b) Find the value of </a:t>
            </a:r>
            <a:r>
              <a:rPr lang="en-US" i="1" dirty="0">
                <a:cs typeface="Times New Roman" panose="02020603050405020304" pitchFamily="18" charset="0"/>
              </a:rPr>
              <a:t>P</a:t>
            </a:r>
            <a:r>
              <a:rPr lang="en-US" dirty="0">
                <a:latin typeface="+mn-lt"/>
              </a:rPr>
              <a:t> when </a:t>
            </a:r>
            <a:r>
              <a:rPr lang="en-US" i="1" dirty="0">
                <a:cs typeface="Times New Roman" panose="02020603050405020304" pitchFamily="18" charset="0"/>
              </a:rPr>
              <a:t>q</a:t>
            </a:r>
            <a:r>
              <a:rPr lang="en-US" dirty="0">
                <a:latin typeface="+mn-lt"/>
              </a:rPr>
              <a:t> = 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E15343B-87CB-4BDF-9940-51C1E6EE5951}"/>
              </a:ext>
            </a:extLst>
          </p:cNvPr>
          <p:cNvSpPr/>
          <p:nvPr/>
        </p:nvSpPr>
        <p:spPr>
          <a:xfrm>
            <a:off x="210776" y="2492896"/>
            <a:ext cx="83737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The first step is always to write the statement as a proportion using the variation symbol</a:t>
            </a:r>
            <a:endParaRPr lang="en-GB" sz="2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661B97B2-E7FF-4A4A-9B4B-740112899108}"/>
                  </a:ext>
                </a:extLst>
              </p:cNvPr>
              <p:cNvSpPr/>
              <p:nvPr/>
            </p:nvSpPr>
            <p:spPr>
              <a:xfrm>
                <a:off x="3918854" y="3075015"/>
                <a:ext cx="1403594" cy="6564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i="1" dirty="0">
                    <a:cs typeface="Times New Roman" panose="02020603050405020304" pitchFamily="18" charset="0"/>
                  </a:rPr>
                  <a:t>P</a:t>
                </a:r>
                <a:r>
                  <a:rPr lang="en-GB" dirty="0">
                    <a:latin typeface="Comic Sans MS" panose="030F0702030302020204" pitchFamily="66" charset="0"/>
                  </a:rPr>
                  <a:t> </a:t>
                </a:r>
                <a:r>
                  <a:rPr lang="en-GB" dirty="0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∝</a:t>
                </a:r>
                <a:r>
                  <a:rPr lang="en-GB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𝑞</m:t>
                            </m:r>
                          </m:e>
                          <m:sup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i="1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661B97B2-E7FF-4A4A-9B4B-74011289910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8854" y="3075015"/>
                <a:ext cx="1403594" cy="656462"/>
              </a:xfrm>
              <a:prstGeom prst="rect">
                <a:avLst/>
              </a:prstGeom>
              <a:blipFill>
                <a:blip r:embed="rId2"/>
                <a:stretch>
                  <a:fillRect l="-6957" b="-18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384B515F-2186-4EFD-BC78-A8FDDD0EA7C4}"/>
              </a:ext>
            </a:extLst>
          </p:cNvPr>
          <p:cNvSpPr/>
          <p:nvPr/>
        </p:nvSpPr>
        <p:spPr>
          <a:xfrm>
            <a:off x="542146" y="3155860"/>
            <a:ext cx="31229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Writing the proportionality</a:t>
            </a:r>
            <a:endParaRPr lang="en-GB" sz="18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B70A9E29-770C-46AD-B0A4-95691414B6C6}"/>
                  </a:ext>
                </a:extLst>
              </p:cNvPr>
              <p:cNvSpPr/>
              <p:nvPr/>
            </p:nvSpPr>
            <p:spPr>
              <a:xfrm>
                <a:off x="3918854" y="4003292"/>
                <a:ext cx="1403594" cy="6648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i="1" dirty="0">
                    <a:cs typeface="Times New Roman" panose="02020603050405020304" pitchFamily="18" charset="0"/>
                  </a:rPr>
                  <a:t>P</a:t>
                </a:r>
                <a:r>
                  <a:rPr lang="en-GB" dirty="0">
                    <a:latin typeface="Comic Sans MS" panose="030F0702030302020204" pitchFamily="66" charset="0"/>
                  </a:rPr>
                  <a:t> </a:t>
                </a:r>
                <a:r>
                  <a:rPr lang="en-GB" dirty="0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=</a:t>
                </a:r>
                <a:r>
                  <a:rPr lang="en-GB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num>
                      <m:den>
                        <m:sSup>
                          <m:sSupPr>
                            <m:ctrlPr>
                              <a:rPr lang="en-US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𝑞</m:t>
                            </m:r>
                          </m:e>
                          <m:sup>
                            <m:r>
                              <a:rPr lang="en-US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i="1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B70A9E29-770C-46AD-B0A4-95691414B6C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8854" y="4003292"/>
                <a:ext cx="1403594" cy="664862"/>
              </a:xfrm>
              <a:prstGeom prst="rect">
                <a:avLst/>
              </a:prstGeom>
              <a:blipFill>
                <a:blip r:embed="rId3"/>
                <a:stretch>
                  <a:fillRect l="-6957" b="-18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extLst>
              <a:ext uri="{FF2B5EF4-FFF2-40B4-BE49-F238E27FC236}">
                <a16:creationId xmlns:a16="http://schemas.microsoft.com/office/drawing/2014/main" id="{719B3554-2669-45FA-A434-A4E77909C3C2}"/>
              </a:ext>
            </a:extLst>
          </p:cNvPr>
          <p:cNvSpPr/>
          <p:nvPr/>
        </p:nvSpPr>
        <p:spPr>
          <a:xfrm>
            <a:off x="542146" y="4070704"/>
            <a:ext cx="2422458" cy="3357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Writing the equation</a:t>
            </a:r>
            <a:endParaRPr lang="en-GB" sz="1800" dirty="0">
              <a:latin typeface="+mn-lt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4841304-AD54-436A-A744-BFCC22ABDEB4}"/>
              </a:ext>
            </a:extLst>
          </p:cNvPr>
          <p:cNvSpPr/>
          <p:nvPr/>
        </p:nvSpPr>
        <p:spPr>
          <a:xfrm>
            <a:off x="542146" y="5662832"/>
            <a:ext cx="32800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Rearranging and solving for </a:t>
            </a:r>
            <a:r>
              <a:rPr lang="en-GB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k</a:t>
            </a:r>
            <a:endParaRPr lang="en-GB" sz="1800" i="1" dirty="0">
              <a:cs typeface="Times New Roman" panose="02020603050405020304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4FEC3FC-6D08-4F1F-B8B0-2D9B3026DEEE}"/>
              </a:ext>
            </a:extLst>
          </p:cNvPr>
          <p:cNvSpPr/>
          <p:nvPr/>
        </p:nvSpPr>
        <p:spPr>
          <a:xfrm>
            <a:off x="426354" y="3719760"/>
            <a:ext cx="8373710" cy="330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The second step is changing the proportion into an equation</a:t>
            </a:r>
            <a:endParaRPr lang="en-GB" sz="2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4E0DC69F-A213-4611-BE00-B13E8A7BE197}"/>
                  </a:ext>
                </a:extLst>
              </p:cNvPr>
              <p:cNvSpPr/>
              <p:nvPr/>
            </p:nvSpPr>
            <p:spPr>
              <a:xfrm>
                <a:off x="3632062" y="4879558"/>
                <a:ext cx="1879876" cy="6222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cs typeface="Times New Roman" panose="02020603050405020304" pitchFamily="18" charset="0"/>
                  </a:rPr>
                  <a:t>12.8</a:t>
                </a:r>
                <a:r>
                  <a:rPr lang="en-GB" dirty="0">
                    <a:latin typeface="Comic Sans MS" panose="030F0702030302020204" pitchFamily="66" charset="0"/>
                  </a:rPr>
                  <a:t> </a:t>
                </a:r>
                <a:r>
                  <a:rPr lang="en-GB" dirty="0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=</a:t>
                </a:r>
                <a:r>
                  <a:rPr lang="en-GB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num>
                      <m:den>
                        <m:sSup>
                          <m:sSupPr>
                            <m:ctrlPr>
                              <a:rPr lang="en-US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i="1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4E0DC69F-A213-4611-BE00-B13E8A7BE1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2062" y="4879558"/>
                <a:ext cx="1879876" cy="622286"/>
              </a:xfrm>
              <a:prstGeom prst="rect">
                <a:avLst/>
              </a:prstGeom>
              <a:blipFill>
                <a:blip r:embed="rId4"/>
                <a:stretch>
                  <a:fillRect l="-5195" b="-77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>
            <a:extLst>
              <a:ext uri="{FF2B5EF4-FFF2-40B4-BE49-F238E27FC236}">
                <a16:creationId xmlns:a16="http://schemas.microsoft.com/office/drawing/2014/main" id="{1674BE2A-E407-46DB-B0B7-F84D86B07D13}"/>
              </a:ext>
            </a:extLst>
          </p:cNvPr>
          <p:cNvSpPr/>
          <p:nvPr/>
        </p:nvSpPr>
        <p:spPr>
          <a:xfrm>
            <a:off x="642378" y="4960403"/>
            <a:ext cx="20361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Replacing </a:t>
            </a:r>
            <a:r>
              <a:rPr lang="en-GB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P</a:t>
            </a:r>
            <a:r>
              <a:rPr lang="en-GB" sz="1800" dirty="0">
                <a:solidFill>
                  <a:srgbClr val="FF6600"/>
                </a:solidFill>
                <a:latin typeface="+mn-lt"/>
              </a:rPr>
              <a:t> and </a:t>
            </a:r>
            <a:r>
              <a:rPr lang="en-GB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q</a:t>
            </a:r>
            <a:endParaRPr lang="en-GB" sz="1800" i="1" dirty="0">
              <a:cs typeface="Times New Roman" panose="020206030504050203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39B81F3-26ED-4748-AB07-460602789E27}"/>
              </a:ext>
            </a:extLst>
          </p:cNvPr>
          <p:cNvSpPr/>
          <p:nvPr/>
        </p:nvSpPr>
        <p:spPr>
          <a:xfrm>
            <a:off x="491133" y="4581073"/>
            <a:ext cx="523299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Substituting the given values to find </a:t>
            </a:r>
            <a:r>
              <a:rPr lang="en-US" sz="2000" i="1" dirty="0">
                <a:cs typeface="Times New Roman" panose="02020603050405020304" pitchFamily="18" charset="0"/>
              </a:rPr>
              <a:t>k</a:t>
            </a:r>
            <a:endParaRPr lang="en-GB" sz="2000" i="1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4DAEF5C-28CB-4E88-9027-E09306FB436D}"/>
                  </a:ext>
                </a:extLst>
              </p:cNvPr>
              <p:cNvSpPr/>
              <p:nvPr/>
            </p:nvSpPr>
            <p:spPr>
              <a:xfrm>
                <a:off x="6593881" y="4991751"/>
                <a:ext cx="1879876" cy="8557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3200" i="1" dirty="0">
                    <a:cs typeface="Times New Roman" panose="02020603050405020304" pitchFamily="18" charset="0"/>
                  </a:rPr>
                  <a:t>P</a:t>
                </a:r>
                <a:r>
                  <a:rPr lang="en-GB" sz="3200" dirty="0">
                    <a:latin typeface="Comic Sans MS" panose="030F0702030302020204" pitchFamily="66" charset="0"/>
                  </a:rPr>
                  <a:t> </a:t>
                </a:r>
                <a:r>
                  <a:rPr lang="en-GB" sz="3200" dirty="0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=</a:t>
                </a:r>
                <a:r>
                  <a:rPr lang="en-GB" sz="32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51.2</m:t>
                        </m:r>
                      </m:num>
                      <m:den>
                        <m:sSup>
                          <m:sSupPr>
                            <m:ctrlPr>
                              <a:rPr lang="en-US" sz="32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32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𝑞</m:t>
                            </m:r>
                          </m:e>
                          <m:sup>
                            <m:r>
                              <a:rPr lang="en-US" sz="32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sz="3200" i="1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4DAEF5C-28CB-4E88-9027-E09306FB43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3881" y="4991751"/>
                <a:ext cx="1879876" cy="855747"/>
              </a:xfrm>
              <a:prstGeom prst="rect">
                <a:avLst/>
              </a:prstGeom>
              <a:blipFill>
                <a:blip r:embed="rId5"/>
                <a:stretch>
                  <a:fillRect l="-8442" b="-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79B5F47B-4C45-41D7-B86C-F1B2FA4F2B38}"/>
              </a:ext>
            </a:extLst>
          </p:cNvPr>
          <p:cNvSpPr/>
          <p:nvPr/>
        </p:nvSpPr>
        <p:spPr>
          <a:xfrm>
            <a:off x="6131924" y="4159236"/>
            <a:ext cx="29595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 equation for </a:t>
            </a:r>
            <a:r>
              <a:rPr lang="en-US" i="1" dirty="0">
                <a:cs typeface="Times New Roman" panose="02020603050405020304" pitchFamily="18" charset="0"/>
              </a:rPr>
              <a:t>P</a:t>
            </a:r>
            <a:r>
              <a:rPr lang="en-US" dirty="0">
                <a:latin typeface="+mn-lt"/>
              </a:rPr>
              <a:t> in terms of </a:t>
            </a:r>
            <a:r>
              <a:rPr lang="en-US" i="1" dirty="0">
                <a:cs typeface="Times New Roman" panose="02020603050405020304" pitchFamily="18" charset="0"/>
              </a:rPr>
              <a:t>q</a:t>
            </a:r>
            <a:r>
              <a:rPr lang="en-US" dirty="0">
                <a:latin typeface="+mn-lt"/>
              </a:rPr>
              <a:t> is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FCA5DB9-CD2A-4730-8491-5B69673B771D}"/>
              </a:ext>
            </a:extLst>
          </p:cNvPr>
          <p:cNvSpPr/>
          <p:nvPr/>
        </p:nvSpPr>
        <p:spPr>
          <a:xfrm>
            <a:off x="470129" y="1701591"/>
            <a:ext cx="5976664" cy="300796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06F10A2-4EAE-4EDA-B5A8-99D65B853E98}"/>
              </a:ext>
            </a:extLst>
          </p:cNvPr>
          <p:cNvSpPr/>
          <p:nvPr/>
        </p:nvSpPr>
        <p:spPr>
          <a:xfrm>
            <a:off x="4041118" y="5575122"/>
            <a:ext cx="22050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0070C0"/>
                </a:solidFill>
                <a:cs typeface="Times New Roman" panose="02020603050405020304" pitchFamily="18" charset="0"/>
              </a:rPr>
              <a:t>k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US" dirty="0">
                <a:solidFill>
                  <a:srgbClr val="0070C0"/>
                </a:solidFill>
                <a:cs typeface="Times New Roman" panose="02020603050405020304" pitchFamily="18" charset="0"/>
              </a:rPr>
              <a:t>= </a:t>
            </a:r>
            <a:r>
              <a:rPr lang="en-GB" dirty="0">
                <a:cs typeface="Times New Roman" panose="02020603050405020304" pitchFamily="18" charset="0"/>
              </a:rPr>
              <a:t>(12.8)(</a:t>
            </a:r>
            <a:r>
              <a:rPr lang="en-GB" i="1" dirty="0">
                <a:cs typeface="Times New Roman" panose="02020603050405020304" pitchFamily="18" charset="0"/>
              </a:rPr>
              <a:t>4</a:t>
            </a:r>
            <a:r>
              <a:rPr lang="en-GB" dirty="0">
                <a:cs typeface="Times New Roman" panose="02020603050405020304" pitchFamily="18" charset="0"/>
              </a:rPr>
              <a:t>)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0AEB224-88F6-4558-B00B-DC13218D706A}"/>
              </a:ext>
            </a:extLst>
          </p:cNvPr>
          <p:cNvSpPr/>
          <p:nvPr/>
        </p:nvSpPr>
        <p:spPr>
          <a:xfrm>
            <a:off x="4041118" y="6156035"/>
            <a:ext cx="11865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70C0"/>
                </a:solidFill>
                <a:cs typeface="Times New Roman" panose="02020603050405020304" pitchFamily="18" charset="0"/>
              </a:rPr>
              <a:t>k </a:t>
            </a:r>
            <a:r>
              <a:rPr lang="en-GB" dirty="0">
                <a:cs typeface="Times New Roman" panose="02020603050405020304" pitchFamily="18" charset="0"/>
              </a:rPr>
              <a:t>= 51.2</a:t>
            </a:r>
            <a:endParaRPr lang="en-GB" dirty="0"/>
          </a:p>
        </p:txBody>
      </p:sp>
      <p:sp>
        <p:nvSpPr>
          <p:cNvPr id="23" name="Rectangle 22">
            <a:hlinkClick r:id="rId6"/>
            <a:extLst>
              <a:ext uri="{FF2B5EF4-FFF2-40B4-BE49-F238E27FC236}">
                <a16:creationId xmlns:a16="http://schemas.microsoft.com/office/drawing/2014/main" id="{09CEE99B-2A8C-4965-865B-BE4E5CA60B1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hlinkClick r:id="rId6"/>
            <a:extLst>
              <a:ext uri="{FF2B5EF4-FFF2-40B4-BE49-F238E27FC236}">
                <a16:creationId xmlns:a16="http://schemas.microsoft.com/office/drawing/2014/main" id="{EE51B20F-B4C1-4BA7-9830-D9027DEE6D0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9812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7" grpId="0"/>
      <p:bldP spid="19" grpId="0"/>
      <p:bldP spid="20" grpId="0"/>
      <p:bldP spid="21" grpId="0"/>
      <p:bldP spid="22" grpId="0"/>
      <p:bldP spid="25" grpId="0"/>
      <p:bldP spid="6" grpId="0"/>
      <p:bldP spid="8" grpId="0" animBg="1"/>
      <p:bldP spid="26" grpId="0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E15343B-87CB-4BDF-9940-51C1E6EE5951}"/>
              </a:ext>
            </a:extLst>
          </p:cNvPr>
          <p:cNvSpPr/>
          <p:nvPr/>
        </p:nvSpPr>
        <p:spPr>
          <a:xfrm>
            <a:off x="330970" y="3396753"/>
            <a:ext cx="83737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We use the formula found.</a:t>
            </a:r>
            <a:endParaRPr lang="en-GB" sz="2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B70A9E29-770C-46AD-B0A4-95691414B6C6}"/>
                  </a:ext>
                </a:extLst>
              </p:cNvPr>
              <p:cNvSpPr/>
              <p:nvPr/>
            </p:nvSpPr>
            <p:spPr>
              <a:xfrm>
                <a:off x="4139952" y="4410101"/>
                <a:ext cx="1980108" cy="6224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i="1" dirty="0">
                    <a:cs typeface="Times New Roman" panose="02020603050405020304" pitchFamily="18" charset="0"/>
                  </a:rPr>
                  <a:t>P</a:t>
                </a:r>
                <a:r>
                  <a:rPr lang="en-GB" dirty="0">
                    <a:latin typeface="Comic Sans MS" panose="030F0702030302020204" pitchFamily="66" charset="0"/>
                  </a:rPr>
                  <a:t> </a:t>
                </a:r>
                <a:r>
                  <a:rPr lang="en-GB" dirty="0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=</a:t>
                </a:r>
                <a:r>
                  <a:rPr lang="en-GB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51.2</m:t>
                        </m:r>
                      </m:num>
                      <m:den>
                        <m:sSup>
                          <m:sSupPr>
                            <m:ctrlPr>
                              <a:rPr lang="en-US" i="1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8</m:t>
                            </m:r>
                          </m:e>
                          <m:sup>
                            <m:r>
                              <a:rPr lang="en-US" b="0" i="1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i="1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B70A9E29-770C-46AD-B0A4-95691414B6C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4410101"/>
                <a:ext cx="1980108" cy="622414"/>
              </a:xfrm>
              <a:prstGeom prst="rect">
                <a:avLst/>
              </a:prstGeom>
              <a:blipFill>
                <a:blip r:embed="rId2"/>
                <a:stretch>
                  <a:fillRect l="-4615" b="-77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extLst>
              <a:ext uri="{FF2B5EF4-FFF2-40B4-BE49-F238E27FC236}">
                <a16:creationId xmlns:a16="http://schemas.microsoft.com/office/drawing/2014/main" id="{719B3554-2669-45FA-A434-A4E77909C3C2}"/>
              </a:ext>
            </a:extLst>
          </p:cNvPr>
          <p:cNvSpPr/>
          <p:nvPr/>
        </p:nvSpPr>
        <p:spPr>
          <a:xfrm>
            <a:off x="493150" y="4580615"/>
            <a:ext cx="34227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Substituting into the equation</a:t>
            </a:r>
            <a:endParaRPr lang="en-GB" sz="1800" dirty="0">
              <a:latin typeface="+mn-lt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4FEC3FC-6D08-4F1F-B8B0-2D9B3026DEEE}"/>
              </a:ext>
            </a:extLst>
          </p:cNvPr>
          <p:cNvSpPr/>
          <p:nvPr/>
        </p:nvSpPr>
        <p:spPr>
          <a:xfrm>
            <a:off x="330970" y="3988243"/>
            <a:ext cx="83737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Knowing that </a:t>
            </a:r>
            <a:r>
              <a:rPr lang="en-US" sz="2000" i="1" dirty="0">
                <a:cs typeface="Times New Roman" panose="02020603050405020304" pitchFamily="18" charset="0"/>
              </a:rPr>
              <a:t>q</a:t>
            </a:r>
            <a:r>
              <a:rPr lang="en-US" sz="2000" dirty="0">
                <a:latin typeface="+mn-lt"/>
              </a:rPr>
              <a:t> = 8</a:t>
            </a:r>
            <a:endParaRPr lang="en-GB" sz="2000" dirty="0">
              <a:latin typeface="+mn-lt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204A2D6-6F48-477B-9B97-E7D0785557F8}"/>
              </a:ext>
            </a:extLst>
          </p:cNvPr>
          <p:cNvSpPr/>
          <p:nvPr/>
        </p:nvSpPr>
        <p:spPr>
          <a:xfrm>
            <a:off x="4098351" y="5328937"/>
            <a:ext cx="18798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cs typeface="Times New Roman" panose="02020603050405020304" pitchFamily="18" charset="0"/>
              </a:rPr>
              <a:t>P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US" dirty="0">
                <a:cs typeface="Times New Roman" panose="02020603050405020304" pitchFamily="18" charset="0"/>
              </a:rPr>
              <a:t>= 3.925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F2E5AFC-728D-48A2-A6AF-BB3AE2198686}"/>
              </a:ext>
            </a:extLst>
          </p:cNvPr>
          <p:cNvSpPr/>
          <p:nvPr/>
        </p:nvSpPr>
        <p:spPr>
          <a:xfrm>
            <a:off x="526018" y="5380399"/>
            <a:ext cx="9476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Solving</a:t>
            </a:r>
            <a:endParaRPr lang="en-GB" sz="1800" i="1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4DAEF5C-28CB-4E88-9027-E09306FB436D}"/>
                  </a:ext>
                </a:extLst>
              </p:cNvPr>
              <p:cNvSpPr/>
              <p:nvPr/>
            </p:nvSpPr>
            <p:spPr>
              <a:xfrm>
                <a:off x="4139952" y="3216252"/>
                <a:ext cx="1879876" cy="8454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3200" i="1" dirty="0">
                    <a:cs typeface="Times New Roman" panose="02020603050405020304" pitchFamily="18" charset="0"/>
                  </a:rPr>
                  <a:t>P</a:t>
                </a:r>
                <a:r>
                  <a:rPr lang="en-GB" sz="3200" dirty="0">
                    <a:latin typeface="Comic Sans MS" panose="030F0702030302020204" pitchFamily="66" charset="0"/>
                  </a:rPr>
                  <a:t> </a:t>
                </a:r>
                <a:r>
                  <a:rPr lang="en-GB" sz="3200" dirty="0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=</a:t>
                </a:r>
                <a:r>
                  <a:rPr lang="en-GB" sz="32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51.2</m:t>
                        </m:r>
                      </m:num>
                      <m:den>
                        <m:sSup>
                          <m:sSupPr>
                            <m:ctrlPr>
                              <a:rPr lang="en-US" sz="32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32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𝑞</m:t>
                            </m:r>
                          </m:e>
                          <m:sup>
                            <m:r>
                              <a:rPr lang="en-US" sz="32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sz="3200" i="1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4DAEF5C-28CB-4E88-9027-E09306FB43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3216252"/>
                <a:ext cx="1879876" cy="845488"/>
              </a:xfrm>
              <a:prstGeom prst="rect">
                <a:avLst/>
              </a:prstGeom>
              <a:blipFill>
                <a:blip r:embed="rId3"/>
                <a:stretch>
                  <a:fillRect l="-8091"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 Box 93">
            <a:extLst>
              <a:ext uri="{FF2B5EF4-FFF2-40B4-BE49-F238E27FC236}">
                <a16:creationId xmlns:a16="http://schemas.microsoft.com/office/drawing/2014/main" id="{2194DDFB-3905-4B66-872D-E516B01FA8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115888"/>
            <a:ext cx="64801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dirty="0">
                <a:solidFill>
                  <a:schemeClr val="tx2"/>
                </a:solidFill>
                <a:latin typeface="Comic Sans MS" panose="030F0702030302020204" pitchFamily="66" charset="0"/>
              </a:rPr>
              <a:t>Inverse variation</a:t>
            </a:r>
            <a:endParaRPr lang="en-US" altLang="en-US" sz="2800" dirty="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455AEDA-4FC1-4A8E-8444-EDC70871BF2D}"/>
              </a:ext>
            </a:extLst>
          </p:cNvPr>
          <p:cNvSpPr/>
          <p:nvPr/>
        </p:nvSpPr>
        <p:spPr>
          <a:xfrm>
            <a:off x="323528" y="548680"/>
            <a:ext cx="76328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+mn-lt"/>
              </a:rPr>
              <a:t>Example 4</a:t>
            </a:r>
            <a:endParaRPr lang="en-GB" dirty="0">
              <a:latin typeface="+mn-lt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B3D083B-6512-4CC2-8985-57C76EA4467D}"/>
              </a:ext>
            </a:extLst>
          </p:cNvPr>
          <p:cNvSpPr/>
          <p:nvPr/>
        </p:nvSpPr>
        <p:spPr>
          <a:xfrm>
            <a:off x="439320" y="864541"/>
            <a:ext cx="85493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cs typeface="Times New Roman" panose="02020603050405020304" pitchFamily="18" charset="0"/>
              </a:rPr>
              <a:t>P</a:t>
            </a:r>
            <a:r>
              <a:rPr lang="en-US" dirty="0">
                <a:latin typeface="+mn-lt"/>
              </a:rPr>
              <a:t> is inversely proportional to the square of </a:t>
            </a:r>
            <a:r>
              <a:rPr lang="en-US" i="1" dirty="0">
                <a:cs typeface="Times New Roman" panose="02020603050405020304" pitchFamily="18" charset="0"/>
              </a:rPr>
              <a:t>q</a:t>
            </a:r>
            <a:r>
              <a:rPr lang="en-US" dirty="0">
                <a:latin typeface="+mn-lt"/>
              </a:rPr>
              <a:t>. </a:t>
            </a:r>
          </a:p>
          <a:p>
            <a:r>
              <a:rPr lang="en-US" dirty="0">
                <a:latin typeface="+mn-lt"/>
              </a:rPr>
              <a:t>When </a:t>
            </a:r>
            <a:r>
              <a:rPr lang="en-US" i="1" dirty="0">
                <a:cs typeface="Times New Roman" panose="02020603050405020304" pitchFamily="18" charset="0"/>
              </a:rPr>
              <a:t>q</a:t>
            </a:r>
            <a:r>
              <a:rPr lang="en-US" dirty="0">
                <a:latin typeface="+mn-lt"/>
              </a:rPr>
              <a:t> = 2, </a:t>
            </a:r>
            <a:r>
              <a:rPr lang="en-US" i="1" dirty="0">
                <a:cs typeface="Times New Roman" panose="02020603050405020304" pitchFamily="18" charset="0"/>
              </a:rPr>
              <a:t>P</a:t>
            </a:r>
            <a:r>
              <a:rPr lang="en-US" dirty="0">
                <a:latin typeface="+mn-lt"/>
              </a:rPr>
              <a:t> = 12.8</a:t>
            </a:r>
          </a:p>
          <a:p>
            <a:r>
              <a:rPr lang="en-US" dirty="0">
                <a:latin typeface="+mn-lt"/>
              </a:rPr>
              <a:t>(a) Write an equation for </a:t>
            </a:r>
            <a:r>
              <a:rPr lang="en-US" i="1" dirty="0">
                <a:cs typeface="Times New Roman" panose="02020603050405020304" pitchFamily="18" charset="0"/>
              </a:rPr>
              <a:t>P</a:t>
            </a:r>
            <a:r>
              <a:rPr lang="en-US" dirty="0">
                <a:latin typeface="+mn-lt"/>
              </a:rPr>
              <a:t> in terms of </a:t>
            </a:r>
            <a:r>
              <a:rPr lang="en-US" i="1" dirty="0">
                <a:cs typeface="Times New Roman" panose="02020603050405020304" pitchFamily="18" charset="0"/>
              </a:rPr>
              <a:t>q</a:t>
            </a:r>
            <a:r>
              <a:rPr lang="en-US" dirty="0">
                <a:latin typeface="+mn-lt"/>
              </a:rPr>
              <a:t>.</a:t>
            </a:r>
          </a:p>
          <a:p>
            <a:r>
              <a:rPr lang="en-US" dirty="0">
                <a:latin typeface="+mn-lt"/>
              </a:rPr>
              <a:t>(b) Find the value of P when q = 8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E3911AC8-5D7B-4BAC-88E7-0813141AF51F}"/>
              </a:ext>
            </a:extLst>
          </p:cNvPr>
          <p:cNvSpPr/>
          <p:nvPr/>
        </p:nvSpPr>
        <p:spPr>
          <a:xfrm>
            <a:off x="493150" y="2031428"/>
            <a:ext cx="5086962" cy="344534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hlinkClick r:id="rId4"/>
            <a:extLst>
              <a:ext uri="{FF2B5EF4-FFF2-40B4-BE49-F238E27FC236}">
                <a16:creationId xmlns:a16="http://schemas.microsoft.com/office/drawing/2014/main" id="{4FBC8A13-A34C-41C7-B8C0-2602DE6D380E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hlinkClick r:id="rId4"/>
            <a:extLst>
              <a:ext uri="{FF2B5EF4-FFF2-40B4-BE49-F238E27FC236}">
                <a16:creationId xmlns:a16="http://schemas.microsoft.com/office/drawing/2014/main" id="{964B905F-715F-45BF-9143-2F4E84711394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8264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15" grpId="0"/>
      <p:bldP spid="19" grpId="0"/>
      <p:bldP spid="23" grpId="0"/>
      <p:bldP spid="24" grpId="0"/>
      <p:bldP spid="2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72403" y="963215"/>
            <a:ext cx="5599193" cy="359735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2286000" y="4982603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647700" y="5487256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466975" y="5909285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371600" y="4579141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3C973669-28B2-4B31-9311-8EF7AC9BF16E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5"/>
            <a:extLst>
              <a:ext uri="{FF2B5EF4-FFF2-40B4-BE49-F238E27FC236}">
                <a16:creationId xmlns:a16="http://schemas.microsoft.com/office/drawing/2014/main" id="{D36DC034-F56A-439A-AE3D-E5C2D3AF4EE9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3818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2B60CD3-6FC7-49F0-80ED-4E676D254165}"/>
              </a:ext>
            </a:extLst>
          </p:cNvPr>
          <p:cNvSpPr/>
          <p:nvPr/>
        </p:nvSpPr>
        <p:spPr>
          <a:xfrm>
            <a:off x="755576" y="836712"/>
            <a:ext cx="76328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+mn-lt"/>
              </a:rPr>
              <a:t>When two quantities are related by a proportion, we say they are </a:t>
            </a:r>
            <a:r>
              <a:rPr lang="en-US" b="1" dirty="0">
                <a:solidFill>
                  <a:srgbClr val="FF6600"/>
                </a:solidFill>
                <a:latin typeface="+mn-lt"/>
              </a:rPr>
              <a:t>proportional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 to each other.</a:t>
            </a:r>
            <a:endParaRPr lang="en-GB" dirty="0">
              <a:latin typeface="+mn-lt"/>
            </a:endParaRPr>
          </a:p>
        </p:txBody>
      </p:sp>
      <p:sp>
        <p:nvSpPr>
          <p:cNvPr id="5" name="Text Box 93">
            <a:extLst>
              <a:ext uri="{FF2B5EF4-FFF2-40B4-BE49-F238E27FC236}">
                <a16:creationId xmlns:a16="http://schemas.microsoft.com/office/drawing/2014/main" id="{1E5E548D-E69F-4494-8A4E-C324B5CEB2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115888"/>
            <a:ext cx="64801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dirty="0">
                <a:solidFill>
                  <a:schemeClr val="tx2"/>
                </a:solidFill>
                <a:latin typeface="Comic Sans MS" panose="030F0702030302020204" pitchFamily="66" charset="0"/>
              </a:rPr>
              <a:t>Direct and inverse variation</a:t>
            </a:r>
            <a:endParaRPr lang="en-US" altLang="en-US" sz="2800" dirty="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231A8AD-6085-4778-9F34-C8BFF49D8E22}"/>
              </a:ext>
            </a:extLst>
          </p:cNvPr>
          <p:cNvSpPr/>
          <p:nvPr/>
        </p:nvSpPr>
        <p:spPr>
          <a:xfrm>
            <a:off x="755576" y="1840911"/>
            <a:ext cx="77768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+mn-lt"/>
              </a:rPr>
              <a:t>Another way to express this relation is to talk about the </a:t>
            </a:r>
            <a:r>
              <a:rPr lang="en-US" b="1" dirty="0">
                <a:solidFill>
                  <a:srgbClr val="FF6600"/>
                </a:solidFill>
                <a:latin typeface="+mn-lt"/>
              </a:rPr>
              <a:t>variation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 of the two quantities.</a:t>
            </a:r>
            <a:endParaRPr lang="en-GB" dirty="0">
              <a:latin typeface="+mn-lt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2660346-A6CA-498D-BD00-0C0968F5222A}"/>
              </a:ext>
            </a:extLst>
          </p:cNvPr>
          <p:cNvSpPr/>
          <p:nvPr/>
        </p:nvSpPr>
        <p:spPr>
          <a:xfrm>
            <a:off x="755576" y="2818514"/>
            <a:ext cx="76328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Is talking about how one number changes relative to another number.</a:t>
            </a:r>
            <a:endParaRPr lang="en-GB" dirty="0">
              <a:latin typeface="+mn-lt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8A0110-95D6-4541-8FF1-04F42328798B}"/>
              </a:ext>
            </a:extLst>
          </p:cNvPr>
          <p:cNvSpPr/>
          <p:nvPr/>
        </p:nvSpPr>
        <p:spPr>
          <a:xfrm>
            <a:off x="768910" y="4219071"/>
            <a:ext cx="77768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In </a:t>
            </a:r>
            <a:r>
              <a:rPr lang="en-US" b="1" dirty="0">
                <a:solidFill>
                  <a:srgbClr val="FF6600"/>
                </a:solidFill>
                <a:latin typeface="+mn-lt"/>
              </a:rPr>
              <a:t>direct variation</a:t>
            </a:r>
            <a:r>
              <a:rPr lang="en-US" dirty="0">
                <a:latin typeface="+mn-lt"/>
              </a:rPr>
              <a:t>, as one number increases, so does the other. This is also called </a:t>
            </a:r>
            <a:r>
              <a:rPr lang="en-US" b="1" dirty="0">
                <a:solidFill>
                  <a:srgbClr val="FF6600"/>
                </a:solidFill>
                <a:latin typeface="+mn-lt"/>
              </a:rPr>
              <a:t>direct proportion.</a:t>
            </a:r>
            <a:endParaRPr lang="en-GB" dirty="0">
              <a:latin typeface="+mn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0EB3D85-43C4-40F2-9D21-0F861158B818}"/>
              </a:ext>
            </a:extLst>
          </p:cNvPr>
          <p:cNvSpPr/>
          <p:nvPr/>
        </p:nvSpPr>
        <p:spPr>
          <a:xfrm>
            <a:off x="755576" y="3601508"/>
            <a:ext cx="76328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Variation could be either </a:t>
            </a:r>
            <a:r>
              <a:rPr lang="en-US" b="1" dirty="0">
                <a:solidFill>
                  <a:srgbClr val="FF6600"/>
                </a:solidFill>
                <a:latin typeface="+mn-lt"/>
              </a:rPr>
              <a:t>direct</a:t>
            </a:r>
            <a:r>
              <a:rPr lang="en-US" dirty="0">
                <a:latin typeface="+mn-lt"/>
              </a:rPr>
              <a:t> or </a:t>
            </a:r>
            <a:r>
              <a:rPr lang="en-US" b="1" dirty="0">
                <a:solidFill>
                  <a:srgbClr val="FF6600"/>
                </a:solidFill>
                <a:latin typeface="+mn-lt"/>
              </a:rPr>
              <a:t>inverse</a:t>
            </a:r>
            <a:r>
              <a:rPr lang="en-US" dirty="0">
                <a:latin typeface="+mn-lt"/>
              </a:rPr>
              <a:t> variation.</a:t>
            </a:r>
            <a:endParaRPr lang="en-GB" dirty="0">
              <a:latin typeface="+mn-l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1F3B6DE-E347-45BE-9A15-97F4D0955660}"/>
              </a:ext>
            </a:extLst>
          </p:cNvPr>
          <p:cNvSpPr/>
          <p:nvPr/>
        </p:nvSpPr>
        <p:spPr>
          <a:xfrm>
            <a:off x="768910" y="5169707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In </a:t>
            </a:r>
            <a:r>
              <a:rPr lang="en-US" b="1" dirty="0">
                <a:solidFill>
                  <a:srgbClr val="FF6600"/>
                </a:solidFill>
                <a:latin typeface="+mn-lt"/>
              </a:rPr>
              <a:t>inverse variation</a:t>
            </a:r>
            <a:r>
              <a:rPr lang="en-US" dirty="0">
                <a:latin typeface="+mn-lt"/>
              </a:rPr>
              <a:t>, </a:t>
            </a:r>
            <a:r>
              <a:rPr lang="en-US" dirty="0"/>
              <a:t> </a:t>
            </a:r>
            <a:r>
              <a:rPr lang="en-US" dirty="0">
                <a:latin typeface="+mn-lt"/>
              </a:rPr>
              <a:t>it's exactly the opposite: as one number increases, the other decreases. This is also called </a:t>
            </a:r>
            <a:r>
              <a:rPr lang="en-US" b="1" dirty="0">
                <a:solidFill>
                  <a:srgbClr val="FF6600"/>
                </a:solidFill>
                <a:latin typeface="+mn-lt"/>
              </a:rPr>
              <a:t>inverse proportion.</a:t>
            </a:r>
            <a:endParaRPr lang="en-GB" dirty="0">
              <a:latin typeface="+mn-lt"/>
            </a:endParaRPr>
          </a:p>
        </p:txBody>
      </p:sp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F64480D8-40EC-4969-A10B-A9CBD212351E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48143ECE-CDE2-4B58-AD21-91F7C0D1FFC9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6922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2B60CD3-6FC7-49F0-80ED-4E676D254165}"/>
              </a:ext>
            </a:extLst>
          </p:cNvPr>
          <p:cNvSpPr/>
          <p:nvPr/>
        </p:nvSpPr>
        <p:spPr>
          <a:xfrm>
            <a:off x="323528" y="699694"/>
            <a:ext cx="76328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+mn-lt"/>
              </a:rPr>
              <a:t>The symbol for variation is:</a:t>
            </a:r>
            <a:endParaRPr lang="en-GB" dirty="0">
              <a:latin typeface="+mn-lt"/>
            </a:endParaRPr>
          </a:p>
        </p:txBody>
      </p:sp>
      <p:sp>
        <p:nvSpPr>
          <p:cNvPr id="5" name="Text Box 93">
            <a:extLst>
              <a:ext uri="{FF2B5EF4-FFF2-40B4-BE49-F238E27FC236}">
                <a16:creationId xmlns:a16="http://schemas.microsoft.com/office/drawing/2014/main" id="{1E5E548D-E69F-4494-8A4E-C324B5CEB2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115888"/>
            <a:ext cx="64801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dirty="0">
                <a:solidFill>
                  <a:schemeClr val="tx2"/>
                </a:solidFill>
                <a:latin typeface="Comic Sans MS" panose="030F0702030302020204" pitchFamily="66" charset="0"/>
              </a:rPr>
              <a:t>Direct variation</a:t>
            </a:r>
            <a:endParaRPr lang="en-US" altLang="en-US" sz="2800" dirty="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2660346-A6CA-498D-BD00-0C0968F5222A}"/>
              </a:ext>
            </a:extLst>
          </p:cNvPr>
          <p:cNvSpPr/>
          <p:nvPr/>
        </p:nvSpPr>
        <p:spPr>
          <a:xfrm>
            <a:off x="330970" y="2472848"/>
            <a:ext cx="86044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To change the proportion into an equation we replace </a:t>
            </a:r>
            <a:r>
              <a:rPr lang="en-GB" dirty="0">
                <a:latin typeface="Comic Sans MS" panose="030F0702030302020204" pitchFamily="66" charset="0"/>
              </a:rPr>
              <a:t>∝</a:t>
            </a:r>
            <a:r>
              <a:rPr lang="en-US" dirty="0">
                <a:latin typeface="+mn-lt"/>
              </a:rPr>
              <a:t> by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“</a:t>
            </a:r>
            <a:r>
              <a:rPr lang="en-US" dirty="0">
                <a:cs typeface="Times New Roman" panose="02020603050405020304" pitchFamily="18" charset="0"/>
              </a:rPr>
              <a:t>= </a:t>
            </a:r>
            <a:r>
              <a:rPr lang="en-US" i="1" dirty="0">
                <a:cs typeface="Times New Roman" panose="02020603050405020304" pitchFamily="18" charset="0"/>
              </a:rPr>
              <a:t>k</a:t>
            </a:r>
            <a:r>
              <a:rPr lang="en-US" dirty="0">
                <a:cs typeface="Times New Roman" panose="02020603050405020304" pitchFamily="18" charset="0"/>
              </a:rPr>
              <a:t>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×”</a:t>
            </a:r>
            <a:r>
              <a:rPr lang="en-US" dirty="0">
                <a:latin typeface="+mn-lt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+mn-lt"/>
              </a:rPr>
              <a:t>(equals </a:t>
            </a:r>
            <a:r>
              <a:rPr lang="en-US" sz="2000" i="1" dirty="0">
                <a:cs typeface="Times New Roman" panose="02020603050405020304" pitchFamily="18" charset="0"/>
              </a:rPr>
              <a:t>k</a:t>
            </a:r>
            <a:r>
              <a:rPr lang="en-US" sz="2000" dirty="0">
                <a:latin typeface="+mn-lt"/>
              </a:rPr>
              <a:t> multiplied by) </a:t>
            </a:r>
            <a:r>
              <a:rPr lang="en-US" dirty="0">
                <a:latin typeface="+mn-lt"/>
              </a:rPr>
              <a:t>where </a:t>
            </a:r>
            <a:r>
              <a:rPr lang="en-US" i="1" dirty="0">
                <a:cs typeface="Times New Roman" panose="02020603050405020304" pitchFamily="18" charset="0"/>
              </a:rPr>
              <a:t>k</a:t>
            </a:r>
            <a:r>
              <a:rPr lang="en-US" dirty="0">
                <a:latin typeface="+mn-lt"/>
              </a:rPr>
              <a:t> is the </a:t>
            </a:r>
            <a:r>
              <a:rPr lang="en-GB" b="1" dirty="0">
                <a:solidFill>
                  <a:srgbClr val="FF6600"/>
                </a:solidFill>
                <a:latin typeface="+mn-lt"/>
              </a:rPr>
              <a:t>proportionality constant </a:t>
            </a:r>
            <a:r>
              <a:rPr lang="en-US" dirty="0">
                <a:latin typeface="+mn-lt"/>
              </a:rPr>
              <a:t>also called the </a:t>
            </a:r>
            <a:r>
              <a:rPr lang="en-US" b="1" dirty="0">
                <a:latin typeface="+mn-lt"/>
              </a:rPr>
              <a:t>constant of variation </a:t>
            </a:r>
            <a:r>
              <a:rPr lang="en-GB" dirty="0">
                <a:latin typeface="+mn-lt"/>
              </a:rPr>
              <a:t>or </a:t>
            </a:r>
            <a:r>
              <a:rPr lang="en-US" b="1" dirty="0">
                <a:latin typeface="+mn-lt"/>
              </a:rPr>
              <a:t>constant of proportionality</a:t>
            </a:r>
            <a:endParaRPr lang="en-GB" b="1" dirty="0">
              <a:latin typeface="+mn-lt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560BDB3-A423-4862-A5BA-21926A6BA4A1}"/>
              </a:ext>
            </a:extLst>
          </p:cNvPr>
          <p:cNvSpPr/>
          <p:nvPr/>
        </p:nvSpPr>
        <p:spPr>
          <a:xfrm>
            <a:off x="4355976" y="696195"/>
            <a:ext cx="14035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6600"/>
                </a:solidFill>
                <a:latin typeface="Comic Sans MS" panose="030F0702030302020204" pitchFamily="66" charset="0"/>
              </a:rPr>
              <a:t>∝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7B2DA45-D04A-46C3-A355-AF79792A0C50}"/>
              </a:ext>
            </a:extLst>
          </p:cNvPr>
          <p:cNvSpPr/>
          <p:nvPr/>
        </p:nvSpPr>
        <p:spPr>
          <a:xfrm>
            <a:off x="1133844" y="1124744"/>
            <a:ext cx="76328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202122"/>
                </a:solidFill>
                <a:latin typeface="+mn-lt"/>
              </a:rPr>
              <a:t>(not to be confused with the Greek letter </a:t>
            </a:r>
            <a:r>
              <a:rPr lang="en-US" sz="1800" dirty="0">
                <a:solidFill>
                  <a:srgbClr val="202122"/>
                </a:solidFill>
                <a:latin typeface="Symbol" panose="05050102010706020507" pitchFamily="18" charset="2"/>
              </a:rPr>
              <a:t>a </a:t>
            </a:r>
            <a:r>
              <a:rPr lang="en-US" sz="1800" dirty="0">
                <a:solidFill>
                  <a:srgbClr val="202122"/>
                </a:solidFill>
                <a:latin typeface="+mn-lt"/>
              </a:rPr>
              <a:t>(alpha))</a:t>
            </a:r>
            <a:endParaRPr lang="en-GB" sz="1800" dirty="0">
              <a:latin typeface="+mn-l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B685B9-F6EB-4E05-9C74-420F6BD97178}"/>
              </a:ext>
            </a:extLst>
          </p:cNvPr>
          <p:cNvSpPr/>
          <p:nvPr/>
        </p:nvSpPr>
        <p:spPr>
          <a:xfrm>
            <a:off x="4773180" y="692696"/>
            <a:ext cx="44358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+mn-lt"/>
              </a:rPr>
              <a:t>stands for ‘is proportional to’.</a:t>
            </a:r>
            <a:endParaRPr lang="en-GB" dirty="0">
              <a:latin typeface="+mn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E15343B-87CB-4BDF-9940-51C1E6EE5951}"/>
              </a:ext>
            </a:extLst>
          </p:cNvPr>
          <p:cNvSpPr/>
          <p:nvPr/>
        </p:nvSpPr>
        <p:spPr>
          <a:xfrm>
            <a:off x="330970" y="1579411"/>
            <a:ext cx="83737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Two quantities </a:t>
            </a:r>
            <a:r>
              <a:rPr lang="en-US" i="1" dirty="0">
                <a:cs typeface="Times New Roman" panose="02020603050405020304" pitchFamily="18" charset="0"/>
              </a:rPr>
              <a:t>x</a:t>
            </a:r>
            <a:r>
              <a:rPr lang="en-US" dirty="0">
                <a:latin typeface="+mn-lt"/>
              </a:rPr>
              <a:t> and </a:t>
            </a:r>
            <a:r>
              <a:rPr lang="en-US" i="1" dirty="0">
                <a:cs typeface="Times New Roman" panose="02020603050405020304" pitchFamily="18" charset="0"/>
              </a:rPr>
              <a:t>y</a:t>
            </a:r>
            <a:r>
              <a:rPr lang="en-US" dirty="0">
                <a:latin typeface="+mn-lt"/>
              </a:rPr>
              <a:t> are said to be in direct proportion </a:t>
            </a:r>
            <a:endParaRPr lang="en-GB" dirty="0">
              <a:latin typeface="+mn-lt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61B97B2-E7FF-4A4A-9B4B-740112899108}"/>
              </a:ext>
            </a:extLst>
          </p:cNvPr>
          <p:cNvSpPr/>
          <p:nvPr/>
        </p:nvSpPr>
        <p:spPr>
          <a:xfrm>
            <a:off x="3816028" y="1971719"/>
            <a:ext cx="14035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y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solidFill>
                  <a:srgbClr val="0070C0"/>
                </a:solidFill>
                <a:latin typeface="Comic Sans MS" panose="030F0702030302020204" pitchFamily="66" charset="0"/>
              </a:rPr>
              <a:t>∝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B515F-2186-4EFD-BC78-A8FDDD0EA7C4}"/>
              </a:ext>
            </a:extLst>
          </p:cNvPr>
          <p:cNvSpPr/>
          <p:nvPr/>
        </p:nvSpPr>
        <p:spPr>
          <a:xfrm>
            <a:off x="439320" y="2052564"/>
            <a:ext cx="31229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Writing the proportionality</a:t>
            </a:r>
            <a:endParaRPr lang="en-GB" sz="1800" dirty="0">
              <a:latin typeface="+mn-l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70A9E29-770C-46AD-B0A4-95691414B6C6}"/>
              </a:ext>
            </a:extLst>
          </p:cNvPr>
          <p:cNvSpPr/>
          <p:nvPr/>
        </p:nvSpPr>
        <p:spPr>
          <a:xfrm>
            <a:off x="3816028" y="3989639"/>
            <a:ext cx="14035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y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US" dirty="0">
                <a:solidFill>
                  <a:srgbClr val="0070C0"/>
                </a:solidFill>
                <a:cs typeface="Times New Roman" panose="02020603050405020304" pitchFamily="18" charset="0"/>
              </a:rPr>
              <a:t>= </a:t>
            </a:r>
            <a:r>
              <a:rPr lang="en-US" i="1" dirty="0">
                <a:solidFill>
                  <a:srgbClr val="0070C0"/>
                </a:solidFill>
                <a:cs typeface="Times New Roman" panose="02020603050405020304" pitchFamily="18" charset="0"/>
              </a:rPr>
              <a:t>k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19B3554-2669-45FA-A434-A4E77909C3C2}"/>
              </a:ext>
            </a:extLst>
          </p:cNvPr>
          <p:cNvSpPr/>
          <p:nvPr/>
        </p:nvSpPr>
        <p:spPr>
          <a:xfrm>
            <a:off x="439320" y="4070484"/>
            <a:ext cx="2422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Writing the equation</a:t>
            </a:r>
            <a:endParaRPr lang="en-GB" sz="18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3E3E836C-5603-4CA6-AE8B-8F571513FEAD}"/>
                  </a:ext>
                </a:extLst>
              </p:cNvPr>
              <p:cNvSpPr/>
              <p:nvPr/>
            </p:nvSpPr>
            <p:spPr>
              <a:xfrm>
                <a:off x="3870203" y="4503819"/>
                <a:ext cx="1403594" cy="5845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 </a:t>
                </a:r>
                <a:r>
                  <a:rPr lang="en-US" dirty="0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= </a:t>
                </a:r>
                <a:r>
                  <a:rPr lang="en-US" i="1" dirty="0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k</a:t>
                </a:r>
                <a:r>
                  <a:rPr lang="en-GB" dirty="0">
                    <a:latin typeface="Comic Sans MS" panose="030F0702030302020204" pitchFamily="66" charset="0"/>
                  </a:rPr>
                  <a:t> </a:t>
                </a:r>
                <a:endParaRPr lang="en-GB" i="1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3E3E836C-5603-4CA6-AE8B-8F571513FEA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0203" y="4503819"/>
                <a:ext cx="1403594" cy="584584"/>
              </a:xfrm>
              <a:prstGeom prst="rect">
                <a:avLst/>
              </a:prstGeom>
              <a:blipFill>
                <a:blip r:embed="rId2"/>
                <a:stretch>
                  <a:fillRect t="-1042" b="-9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>
            <a:extLst>
              <a:ext uri="{FF2B5EF4-FFF2-40B4-BE49-F238E27FC236}">
                <a16:creationId xmlns:a16="http://schemas.microsoft.com/office/drawing/2014/main" id="{C4841304-AD54-436A-A744-BFCC22ABDEB4}"/>
              </a:ext>
            </a:extLst>
          </p:cNvPr>
          <p:cNvSpPr/>
          <p:nvPr/>
        </p:nvSpPr>
        <p:spPr>
          <a:xfrm>
            <a:off x="493495" y="4584664"/>
            <a:ext cx="20746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Rearranging for </a:t>
            </a:r>
            <a:r>
              <a:rPr lang="en-GB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k</a:t>
            </a:r>
            <a:endParaRPr lang="en-GB" sz="1800" i="1" dirty="0">
              <a:cs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C77EE00-887C-47E2-A29A-D07853546D22}"/>
              </a:ext>
            </a:extLst>
          </p:cNvPr>
          <p:cNvSpPr/>
          <p:nvPr/>
        </p:nvSpPr>
        <p:spPr>
          <a:xfrm>
            <a:off x="460390" y="5045512"/>
            <a:ext cx="85970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Two quantities </a:t>
            </a:r>
            <a:r>
              <a:rPr lang="en-US" i="1" dirty="0">
                <a:cs typeface="Times New Roman" panose="02020603050405020304" pitchFamily="18" charset="0"/>
              </a:rPr>
              <a:t>x</a:t>
            </a:r>
            <a:r>
              <a:rPr lang="en-US" dirty="0">
                <a:latin typeface="+mn-lt"/>
              </a:rPr>
              <a:t> and </a:t>
            </a:r>
            <a:r>
              <a:rPr lang="en-US" i="1" dirty="0">
                <a:cs typeface="Times New Roman" panose="02020603050405020304" pitchFamily="18" charset="0"/>
              </a:rPr>
              <a:t>y</a:t>
            </a:r>
            <a:r>
              <a:rPr lang="en-US" dirty="0">
                <a:latin typeface="+mn-lt"/>
              </a:rPr>
              <a:t> are said to be in direct proportion if they increase or decrease together in such a manner that the ratio of their corresponding values remains constant</a:t>
            </a:r>
            <a:endParaRPr lang="en-GB" dirty="0">
              <a:latin typeface="+mn-lt"/>
            </a:endParaRPr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685FE9E2-8EDA-4A22-A037-618ADD2E374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3"/>
            <a:extLst>
              <a:ext uri="{FF2B5EF4-FFF2-40B4-BE49-F238E27FC236}">
                <a16:creationId xmlns:a16="http://schemas.microsoft.com/office/drawing/2014/main" id="{6BFB7DE8-9074-44B5-BDF3-A8F2E7A6C3D9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470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2B60CD3-6FC7-49F0-80ED-4E676D254165}"/>
              </a:ext>
            </a:extLst>
          </p:cNvPr>
          <p:cNvSpPr/>
          <p:nvPr/>
        </p:nvSpPr>
        <p:spPr>
          <a:xfrm>
            <a:off x="323528" y="699694"/>
            <a:ext cx="76328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+mn-lt"/>
              </a:rPr>
              <a:t>Example 1</a:t>
            </a:r>
            <a:endParaRPr lang="en-GB" dirty="0">
              <a:latin typeface="+mn-lt"/>
            </a:endParaRPr>
          </a:p>
        </p:txBody>
      </p:sp>
      <p:sp>
        <p:nvSpPr>
          <p:cNvPr id="5" name="Text Box 93">
            <a:extLst>
              <a:ext uri="{FF2B5EF4-FFF2-40B4-BE49-F238E27FC236}">
                <a16:creationId xmlns:a16="http://schemas.microsoft.com/office/drawing/2014/main" id="{1E5E548D-E69F-4494-8A4E-C324B5CEB2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115888"/>
            <a:ext cx="64801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dirty="0">
                <a:solidFill>
                  <a:schemeClr val="tx2"/>
                </a:solidFill>
                <a:latin typeface="Comic Sans MS" panose="030F0702030302020204" pitchFamily="66" charset="0"/>
              </a:rPr>
              <a:t>Direct variation</a:t>
            </a:r>
            <a:endParaRPr lang="en-US" altLang="en-US" sz="2800" dirty="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2660346-A6CA-498D-BD00-0C0968F5222A}"/>
              </a:ext>
            </a:extLst>
          </p:cNvPr>
          <p:cNvSpPr/>
          <p:nvPr/>
        </p:nvSpPr>
        <p:spPr>
          <a:xfrm>
            <a:off x="330970" y="1135630"/>
            <a:ext cx="86044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 wages, (</a:t>
            </a:r>
            <a:r>
              <a:rPr lang="en-US" i="1" dirty="0">
                <a:cs typeface="Times New Roman" panose="02020603050405020304" pitchFamily="18" charset="0"/>
              </a:rPr>
              <a:t>w</a:t>
            </a:r>
            <a:r>
              <a:rPr lang="en-US" dirty="0">
                <a:latin typeface="+mn-lt"/>
              </a:rPr>
              <a:t>) earned are proportional to the time (</a:t>
            </a:r>
            <a:r>
              <a:rPr lang="en-US" i="1" dirty="0">
                <a:cs typeface="Times New Roman" panose="02020603050405020304" pitchFamily="18" charset="0"/>
              </a:rPr>
              <a:t>t</a:t>
            </a:r>
            <a:r>
              <a:rPr lang="en-US" dirty="0">
                <a:latin typeface="+mn-lt"/>
              </a:rPr>
              <a:t>) worked.  If Peter worked 5 hours, he earned $36.25.</a:t>
            </a:r>
          </a:p>
          <a:p>
            <a:r>
              <a:rPr lang="en-US" dirty="0">
                <a:latin typeface="+mn-lt"/>
              </a:rPr>
              <a:t>(a) Write an equation for </a:t>
            </a:r>
            <a:r>
              <a:rPr lang="en-US" i="1" dirty="0">
                <a:cs typeface="Times New Roman" panose="02020603050405020304" pitchFamily="18" charset="0"/>
              </a:rPr>
              <a:t>w</a:t>
            </a:r>
            <a:r>
              <a:rPr lang="en-US" dirty="0">
                <a:latin typeface="+mn-lt"/>
              </a:rPr>
              <a:t> in terms of </a:t>
            </a:r>
            <a:r>
              <a:rPr lang="en-US" i="1" dirty="0">
                <a:cs typeface="Times New Roman" panose="02020603050405020304" pitchFamily="18" charset="0"/>
              </a:rPr>
              <a:t>t</a:t>
            </a:r>
            <a:r>
              <a:rPr lang="en-US" dirty="0">
                <a:latin typeface="+mn-lt"/>
              </a:rPr>
              <a:t>.</a:t>
            </a:r>
          </a:p>
          <a:p>
            <a:r>
              <a:rPr lang="en-US" dirty="0">
                <a:latin typeface="+mn-lt"/>
              </a:rPr>
              <a:t>(b) Find the wages after 40 hours of work.</a:t>
            </a:r>
            <a:endParaRPr lang="en-GB" dirty="0">
              <a:latin typeface="+mn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E15343B-87CB-4BDF-9940-51C1E6EE5951}"/>
              </a:ext>
            </a:extLst>
          </p:cNvPr>
          <p:cNvSpPr/>
          <p:nvPr/>
        </p:nvSpPr>
        <p:spPr>
          <a:xfrm>
            <a:off x="330970" y="2741418"/>
            <a:ext cx="83737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The first step is always to write the statement as a proportion using the variation symbol</a:t>
            </a:r>
            <a:endParaRPr lang="en-GB" sz="2000" dirty="0">
              <a:latin typeface="+mn-lt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61B97B2-E7FF-4A4A-9B4B-740112899108}"/>
              </a:ext>
            </a:extLst>
          </p:cNvPr>
          <p:cNvSpPr/>
          <p:nvPr/>
        </p:nvSpPr>
        <p:spPr>
          <a:xfrm>
            <a:off x="3816028" y="3356992"/>
            <a:ext cx="14035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w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solidFill>
                  <a:srgbClr val="0070C0"/>
                </a:solidFill>
                <a:latin typeface="Comic Sans MS" panose="030F0702030302020204" pitchFamily="66" charset="0"/>
              </a:rPr>
              <a:t>∝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i="1" dirty="0"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B515F-2186-4EFD-BC78-A8FDDD0EA7C4}"/>
              </a:ext>
            </a:extLst>
          </p:cNvPr>
          <p:cNvSpPr/>
          <p:nvPr/>
        </p:nvSpPr>
        <p:spPr>
          <a:xfrm>
            <a:off x="439320" y="3437837"/>
            <a:ext cx="31229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Writing the proportionality</a:t>
            </a:r>
            <a:endParaRPr lang="en-GB" sz="1800" dirty="0">
              <a:latin typeface="+mn-l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70A9E29-770C-46AD-B0A4-95691414B6C6}"/>
              </a:ext>
            </a:extLst>
          </p:cNvPr>
          <p:cNvSpPr/>
          <p:nvPr/>
        </p:nvSpPr>
        <p:spPr>
          <a:xfrm>
            <a:off x="3816028" y="4222428"/>
            <a:ext cx="14035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w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US" dirty="0">
                <a:solidFill>
                  <a:srgbClr val="0070C0"/>
                </a:solidFill>
                <a:cs typeface="Times New Roman" panose="02020603050405020304" pitchFamily="18" charset="0"/>
              </a:rPr>
              <a:t>= </a:t>
            </a:r>
            <a:r>
              <a:rPr lang="en-US" i="1" dirty="0">
                <a:solidFill>
                  <a:srgbClr val="0070C0"/>
                </a:solidFill>
                <a:cs typeface="Times New Roman" panose="02020603050405020304" pitchFamily="18" charset="0"/>
              </a:rPr>
              <a:t>k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i="1" dirty="0"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19B3554-2669-45FA-A434-A4E77909C3C2}"/>
              </a:ext>
            </a:extLst>
          </p:cNvPr>
          <p:cNvSpPr/>
          <p:nvPr/>
        </p:nvSpPr>
        <p:spPr>
          <a:xfrm>
            <a:off x="439320" y="4303273"/>
            <a:ext cx="2422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Writing the equation</a:t>
            </a:r>
            <a:endParaRPr lang="en-GB" sz="18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3E3E836C-5603-4CA6-AE8B-8F571513FEAD}"/>
                  </a:ext>
                </a:extLst>
              </p:cNvPr>
              <p:cNvSpPr/>
              <p:nvPr/>
            </p:nvSpPr>
            <p:spPr>
              <a:xfrm>
                <a:off x="3507536" y="5506778"/>
                <a:ext cx="1403594" cy="6166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36.25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 </a:t>
                </a:r>
                <a:r>
                  <a:rPr lang="en-US" dirty="0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= </a:t>
                </a:r>
                <a:r>
                  <a:rPr lang="en-US" i="1" dirty="0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k</a:t>
                </a:r>
                <a:r>
                  <a:rPr lang="en-GB" dirty="0">
                    <a:latin typeface="Comic Sans MS" panose="030F0702030302020204" pitchFamily="66" charset="0"/>
                  </a:rPr>
                  <a:t> </a:t>
                </a:r>
                <a:endParaRPr lang="en-GB" i="1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3E3E836C-5603-4CA6-AE8B-8F571513FEA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7536" y="5506778"/>
                <a:ext cx="1403594" cy="616644"/>
              </a:xfrm>
              <a:prstGeom prst="rect">
                <a:avLst/>
              </a:prstGeom>
              <a:blipFill>
                <a:blip r:embed="rId2"/>
                <a:stretch>
                  <a:fillRect b="-99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>
            <a:extLst>
              <a:ext uri="{FF2B5EF4-FFF2-40B4-BE49-F238E27FC236}">
                <a16:creationId xmlns:a16="http://schemas.microsoft.com/office/drawing/2014/main" id="{C4841304-AD54-436A-A744-BFCC22ABDEB4}"/>
              </a:ext>
            </a:extLst>
          </p:cNvPr>
          <p:cNvSpPr/>
          <p:nvPr/>
        </p:nvSpPr>
        <p:spPr>
          <a:xfrm>
            <a:off x="539552" y="5520938"/>
            <a:ext cx="20746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Rearranging for </a:t>
            </a:r>
            <a:r>
              <a:rPr lang="en-GB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k</a:t>
            </a:r>
            <a:endParaRPr lang="en-GB" sz="1800" i="1" dirty="0">
              <a:cs typeface="Times New Roman" panose="02020603050405020304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4FEC3FC-6D08-4F1F-B8B0-2D9B3026DEEE}"/>
              </a:ext>
            </a:extLst>
          </p:cNvPr>
          <p:cNvSpPr/>
          <p:nvPr/>
        </p:nvSpPr>
        <p:spPr>
          <a:xfrm>
            <a:off x="330970" y="3795223"/>
            <a:ext cx="83737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The second step is changing the proportion into an equation</a:t>
            </a:r>
            <a:endParaRPr lang="en-GB" sz="2000" dirty="0">
              <a:latin typeface="+mn-lt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E0DC69F-A213-4611-BE00-B13E8A7BE197}"/>
              </a:ext>
            </a:extLst>
          </p:cNvPr>
          <p:cNvSpPr/>
          <p:nvPr/>
        </p:nvSpPr>
        <p:spPr>
          <a:xfrm>
            <a:off x="3313548" y="5045113"/>
            <a:ext cx="18798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36.25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US" dirty="0">
                <a:solidFill>
                  <a:srgbClr val="0070C0"/>
                </a:solidFill>
                <a:cs typeface="Times New Roman" panose="02020603050405020304" pitchFamily="18" charset="0"/>
              </a:rPr>
              <a:t>= </a:t>
            </a:r>
            <a:r>
              <a:rPr lang="en-US" i="1" dirty="0">
                <a:solidFill>
                  <a:srgbClr val="0070C0"/>
                </a:solidFill>
                <a:cs typeface="Times New Roman" panose="02020603050405020304" pitchFamily="18" charset="0"/>
              </a:rPr>
              <a:t>k </a:t>
            </a:r>
            <a:r>
              <a:rPr lang="en-US" dirty="0">
                <a:cs typeface="Times New Roman" panose="02020603050405020304" pitchFamily="18" charset="0"/>
              </a:rPr>
              <a:t>(</a:t>
            </a:r>
            <a:r>
              <a:rPr lang="en-GB" dirty="0">
                <a:cs typeface="Times New Roman" panose="02020603050405020304" pitchFamily="18" charset="0"/>
              </a:rPr>
              <a:t>5)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674BE2A-E407-46DB-B0B7-F84D86B07D13}"/>
              </a:ext>
            </a:extLst>
          </p:cNvPr>
          <p:cNvSpPr/>
          <p:nvPr/>
        </p:nvSpPr>
        <p:spPr>
          <a:xfrm>
            <a:off x="539552" y="5059273"/>
            <a:ext cx="20361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Replacing </a:t>
            </a:r>
            <a:r>
              <a:rPr lang="en-GB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w</a:t>
            </a:r>
            <a:r>
              <a:rPr lang="en-GB" sz="1800" dirty="0">
                <a:solidFill>
                  <a:srgbClr val="FF6600"/>
                </a:solidFill>
                <a:latin typeface="+mn-lt"/>
              </a:rPr>
              <a:t> and </a:t>
            </a:r>
            <a:r>
              <a:rPr lang="en-GB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t</a:t>
            </a:r>
            <a:endParaRPr lang="en-GB" sz="1800" i="1" dirty="0">
              <a:cs typeface="Times New Roman" panose="020206030504050203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39B81F3-26ED-4748-AB07-460602789E27}"/>
              </a:ext>
            </a:extLst>
          </p:cNvPr>
          <p:cNvSpPr/>
          <p:nvPr/>
        </p:nvSpPr>
        <p:spPr>
          <a:xfrm>
            <a:off x="388307" y="4641226"/>
            <a:ext cx="512553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Substituting the given values to find </a:t>
            </a:r>
            <a:r>
              <a:rPr lang="en-US" sz="2000" i="1" dirty="0">
                <a:cs typeface="Times New Roman" panose="02020603050405020304" pitchFamily="18" charset="0"/>
              </a:rPr>
              <a:t>k</a:t>
            </a:r>
            <a:endParaRPr lang="en-GB" sz="2000" i="1" dirty="0">
              <a:cs typeface="Times New Roman" panose="02020603050405020304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204A2D6-6F48-477B-9B97-E7D0785557F8}"/>
              </a:ext>
            </a:extLst>
          </p:cNvPr>
          <p:cNvSpPr/>
          <p:nvPr/>
        </p:nvSpPr>
        <p:spPr>
          <a:xfrm>
            <a:off x="3951907" y="6123422"/>
            <a:ext cx="18798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0070C0"/>
                </a:solidFill>
                <a:cs typeface="Times New Roman" panose="02020603050405020304" pitchFamily="18" charset="0"/>
              </a:rPr>
              <a:t>k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US" dirty="0">
                <a:solidFill>
                  <a:srgbClr val="0070C0"/>
                </a:solidFill>
                <a:cs typeface="Times New Roman" panose="02020603050405020304" pitchFamily="18" charset="0"/>
              </a:rPr>
              <a:t>= </a:t>
            </a:r>
            <a:r>
              <a:rPr lang="en-US" dirty="0">
                <a:cs typeface="Times New Roman" panose="02020603050405020304" pitchFamily="18" charset="0"/>
              </a:rPr>
              <a:t>7.25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F2E5AFC-728D-48A2-A6AF-BB3AE2198686}"/>
              </a:ext>
            </a:extLst>
          </p:cNvPr>
          <p:cNvSpPr/>
          <p:nvPr/>
        </p:nvSpPr>
        <p:spPr>
          <a:xfrm>
            <a:off x="539552" y="6102903"/>
            <a:ext cx="15376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Solving for </a:t>
            </a:r>
            <a:r>
              <a:rPr lang="en-GB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k</a:t>
            </a:r>
            <a:endParaRPr lang="en-GB" sz="1800" i="1" dirty="0">
              <a:cs typeface="Times New Roman" panose="02020603050405020304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4DAEF5C-28CB-4E88-9027-E09306FB436D}"/>
              </a:ext>
            </a:extLst>
          </p:cNvPr>
          <p:cNvSpPr/>
          <p:nvPr/>
        </p:nvSpPr>
        <p:spPr>
          <a:xfrm>
            <a:off x="6466684" y="5379289"/>
            <a:ext cx="18798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i="1" dirty="0">
                <a:cs typeface="Times New Roman" panose="02020603050405020304" pitchFamily="18" charset="0"/>
              </a:rPr>
              <a:t>w</a:t>
            </a:r>
            <a:r>
              <a:rPr lang="en-GB" sz="3200" dirty="0">
                <a:latin typeface="Comic Sans MS" panose="030F0702030302020204" pitchFamily="66" charset="0"/>
              </a:rPr>
              <a:t> </a:t>
            </a:r>
            <a:r>
              <a:rPr lang="en-US" sz="3200" dirty="0">
                <a:solidFill>
                  <a:srgbClr val="0070C0"/>
                </a:solidFill>
                <a:cs typeface="Times New Roman" panose="02020603050405020304" pitchFamily="18" charset="0"/>
              </a:rPr>
              <a:t>= 7.25</a:t>
            </a:r>
            <a:r>
              <a:rPr lang="en-GB" sz="3200" i="1" dirty="0"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9B5F47B-4C45-41D7-B86C-F1B2FA4F2B38}"/>
              </a:ext>
            </a:extLst>
          </p:cNvPr>
          <p:cNvSpPr/>
          <p:nvPr/>
        </p:nvSpPr>
        <p:spPr>
          <a:xfrm>
            <a:off x="6030515" y="4393154"/>
            <a:ext cx="29595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 equation for </a:t>
            </a:r>
            <a:r>
              <a:rPr lang="en-US" i="1" dirty="0">
                <a:cs typeface="Times New Roman" panose="02020603050405020304" pitchFamily="18" charset="0"/>
              </a:rPr>
              <a:t>w</a:t>
            </a:r>
            <a:r>
              <a:rPr lang="en-US" dirty="0">
                <a:latin typeface="+mn-lt"/>
              </a:rPr>
              <a:t> in terms of </a:t>
            </a:r>
            <a:r>
              <a:rPr lang="en-US" i="1" dirty="0">
                <a:cs typeface="Times New Roman" panose="02020603050405020304" pitchFamily="18" charset="0"/>
              </a:rPr>
              <a:t>t</a:t>
            </a:r>
            <a:r>
              <a:rPr lang="en-US" dirty="0">
                <a:latin typeface="+mn-lt"/>
              </a:rPr>
              <a:t> is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FCA5DB9-CD2A-4730-8491-5B69673B771D}"/>
              </a:ext>
            </a:extLst>
          </p:cNvPr>
          <p:cNvSpPr/>
          <p:nvPr/>
        </p:nvSpPr>
        <p:spPr>
          <a:xfrm>
            <a:off x="323528" y="1907420"/>
            <a:ext cx="5976664" cy="41148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hlinkClick r:id="rId3"/>
            <a:extLst>
              <a:ext uri="{FF2B5EF4-FFF2-40B4-BE49-F238E27FC236}">
                <a16:creationId xmlns:a16="http://schemas.microsoft.com/office/drawing/2014/main" id="{58ED4CED-A4BA-4A96-A287-5A87C4A3710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hlinkClick r:id="rId3"/>
            <a:extLst>
              <a:ext uri="{FF2B5EF4-FFF2-40B4-BE49-F238E27FC236}">
                <a16:creationId xmlns:a16="http://schemas.microsoft.com/office/drawing/2014/main" id="{5F297C30-28A0-46E4-8992-98C9C5849B8D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9841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6" grpId="0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2B60CD3-6FC7-49F0-80ED-4E676D254165}"/>
              </a:ext>
            </a:extLst>
          </p:cNvPr>
          <p:cNvSpPr/>
          <p:nvPr/>
        </p:nvSpPr>
        <p:spPr>
          <a:xfrm>
            <a:off x="323528" y="699694"/>
            <a:ext cx="76328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+mn-lt"/>
              </a:rPr>
              <a:t>Example 1</a:t>
            </a:r>
            <a:endParaRPr lang="en-GB" dirty="0">
              <a:latin typeface="+mn-lt"/>
            </a:endParaRPr>
          </a:p>
        </p:txBody>
      </p:sp>
      <p:sp>
        <p:nvSpPr>
          <p:cNvPr id="5" name="Text Box 93">
            <a:extLst>
              <a:ext uri="{FF2B5EF4-FFF2-40B4-BE49-F238E27FC236}">
                <a16:creationId xmlns:a16="http://schemas.microsoft.com/office/drawing/2014/main" id="{1E5E548D-E69F-4494-8A4E-C324B5CEB2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115888"/>
            <a:ext cx="64801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dirty="0">
                <a:solidFill>
                  <a:schemeClr val="tx2"/>
                </a:solidFill>
                <a:latin typeface="Comic Sans MS" panose="030F0702030302020204" pitchFamily="66" charset="0"/>
              </a:rPr>
              <a:t>Direct variation</a:t>
            </a:r>
            <a:endParaRPr lang="en-US" altLang="en-US" sz="2800" dirty="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2660346-A6CA-498D-BD00-0C0968F5222A}"/>
              </a:ext>
            </a:extLst>
          </p:cNvPr>
          <p:cNvSpPr/>
          <p:nvPr/>
        </p:nvSpPr>
        <p:spPr>
          <a:xfrm>
            <a:off x="330970" y="1135630"/>
            <a:ext cx="86044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 wages, (</a:t>
            </a:r>
            <a:r>
              <a:rPr lang="en-US" i="1" dirty="0">
                <a:cs typeface="Times New Roman" panose="02020603050405020304" pitchFamily="18" charset="0"/>
              </a:rPr>
              <a:t>w</a:t>
            </a:r>
            <a:r>
              <a:rPr lang="en-US" dirty="0">
                <a:latin typeface="+mn-lt"/>
              </a:rPr>
              <a:t>) earned are proportional to the time (</a:t>
            </a:r>
            <a:r>
              <a:rPr lang="en-US" i="1" dirty="0">
                <a:cs typeface="Times New Roman" panose="02020603050405020304" pitchFamily="18" charset="0"/>
              </a:rPr>
              <a:t>t</a:t>
            </a:r>
            <a:r>
              <a:rPr lang="en-US" dirty="0">
                <a:latin typeface="+mn-lt"/>
              </a:rPr>
              <a:t>) worked.  If Peter worked 5 hours, he earned $36.25.</a:t>
            </a:r>
          </a:p>
          <a:p>
            <a:r>
              <a:rPr lang="en-US" dirty="0">
                <a:latin typeface="+mn-lt"/>
              </a:rPr>
              <a:t>(a) Write an equation for </a:t>
            </a:r>
            <a:r>
              <a:rPr lang="en-US" i="1" dirty="0">
                <a:cs typeface="Times New Roman" panose="02020603050405020304" pitchFamily="18" charset="0"/>
              </a:rPr>
              <a:t>w</a:t>
            </a:r>
            <a:r>
              <a:rPr lang="en-US" dirty="0">
                <a:latin typeface="+mn-lt"/>
              </a:rPr>
              <a:t> in terms of </a:t>
            </a:r>
            <a:r>
              <a:rPr lang="en-US" i="1" dirty="0">
                <a:cs typeface="Times New Roman" panose="02020603050405020304" pitchFamily="18" charset="0"/>
              </a:rPr>
              <a:t>t</a:t>
            </a:r>
            <a:r>
              <a:rPr lang="en-US" dirty="0">
                <a:latin typeface="+mn-lt"/>
              </a:rPr>
              <a:t>.</a:t>
            </a:r>
          </a:p>
          <a:p>
            <a:r>
              <a:rPr lang="en-US" dirty="0">
                <a:latin typeface="+mn-lt"/>
              </a:rPr>
              <a:t>(b) Find the wages after 40 hours of work.</a:t>
            </a:r>
            <a:endParaRPr lang="en-GB" dirty="0">
              <a:latin typeface="+mn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E15343B-87CB-4BDF-9940-51C1E6EE5951}"/>
              </a:ext>
            </a:extLst>
          </p:cNvPr>
          <p:cNvSpPr/>
          <p:nvPr/>
        </p:nvSpPr>
        <p:spPr>
          <a:xfrm>
            <a:off x="330970" y="2741418"/>
            <a:ext cx="83737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We use the formula found.</a:t>
            </a:r>
            <a:endParaRPr lang="en-GB" sz="2000" dirty="0">
              <a:latin typeface="+mn-l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70A9E29-770C-46AD-B0A4-95691414B6C6}"/>
              </a:ext>
            </a:extLst>
          </p:cNvPr>
          <p:cNvSpPr/>
          <p:nvPr/>
        </p:nvSpPr>
        <p:spPr>
          <a:xfrm>
            <a:off x="3816028" y="3996746"/>
            <a:ext cx="19801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w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US" dirty="0">
                <a:solidFill>
                  <a:srgbClr val="0070C0"/>
                </a:solidFill>
                <a:cs typeface="Times New Roman" panose="02020603050405020304" pitchFamily="18" charset="0"/>
              </a:rPr>
              <a:t>= </a:t>
            </a:r>
            <a:r>
              <a:rPr lang="en-US" i="1" dirty="0">
                <a:solidFill>
                  <a:srgbClr val="0070C0"/>
                </a:solidFill>
                <a:cs typeface="Times New Roman" panose="02020603050405020304" pitchFamily="18" charset="0"/>
              </a:rPr>
              <a:t>7.25</a:t>
            </a:r>
            <a:r>
              <a:rPr lang="en-GB" dirty="0">
                <a:latin typeface="Comic Sans MS" panose="030F0702030302020204" pitchFamily="66" charset="0"/>
              </a:rPr>
              <a:t> (40)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19B3554-2669-45FA-A434-A4E77909C3C2}"/>
              </a:ext>
            </a:extLst>
          </p:cNvPr>
          <p:cNvSpPr/>
          <p:nvPr/>
        </p:nvSpPr>
        <p:spPr>
          <a:xfrm>
            <a:off x="439320" y="4077591"/>
            <a:ext cx="34227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Substituting into the equation</a:t>
            </a:r>
            <a:endParaRPr lang="en-GB" sz="1800" dirty="0">
              <a:latin typeface="+mn-lt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4FEC3FC-6D08-4F1F-B8B0-2D9B3026DEEE}"/>
              </a:ext>
            </a:extLst>
          </p:cNvPr>
          <p:cNvSpPr/>
          <p:nvPr/>
        </p:nvSpPr>
        <p:spPr>
          <a:xfrm>
            <a:off x="298016" y="3507800"/>
            <a:ext cx="83737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Knowing that </a:t>
            </a:r>
            <a:r>
              <a:rPr lang="en-US" sz="2000" i="1" dirty="0">
                <a:cs typeface="Times New Roman" panose="02020603050405020304" pitchFamily="18" charset="0"/>
              </a:rPr>
              <a:t>t</a:t>
            </a:r>
            <a:r>
              <a:rPr lang="en-US" sz="2000" dirty="0">
                <a:latin typeface="+mn-lt"/>
              </a:rPr>
              <a:t> = 40</a:t>
            </a:r>
            <a:endParaRPr lang="en-GB" sz="2000" dirty="0">
              <a:latin typeface="+mn-lt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204A2D6-6F48-477B-9B97-E7D0785557F8}"/>
              </a:ext>
            </a:extLst>
          </p:cNvPr>
          <p:cNvSpPr/>
          <p:nvPr/>
        </p:nvSpPr>
        <p:spPr>
          <a:xfrm>
            <a:off x="3916260" y="4825548"/>
            <a:ext cx="18798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cs typeface="Times New Roman" panose="02020603050405020304" pitchFamily="18" charset="0"/>
              </a:rPr>
              <a:t>w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US" dirty="0">
                <a:cs typeface="Times New Roman" panose="02020603050405020304" pitchFamily="18" charset="0"/>
              </a:rPr>
              <a:t>= 290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F2E5AFC-728D-48A2-A6AF-BB3AE2198686}"/>
              </a:ext>
            </a:extLst>
          </p:cNvPr>
          <p:cNvSpPr/>
          <p:nvPr/>
        </p:nvSpPr>
        <p:spPr>
          <a:xfrm>
            <a:off x="472188" y="4877375"/>
            <a:ext cx="9476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Solving</a:t>
            </a:r>
            <a:endParaRPr lang="en-GB" sz="1800" i="1" dirty="0">
              <a:cs typeface="Times New Roman" panose="02020603050405020304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4DAEF5C-28CB-4E88-9027-E09306FB436D}"/>
              </a:ext>
            </a:extLst>
          </p:cNvPr>
          <p:cNvSpPr/>
          <p:nvPr/>
        </p:nvSpPr>
        <p:spPr>
          <a:xfrm>
            <a:off x="3916260" y="2892248"/>
            <a:ext cx="18798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i="1" dirty="0">
                <a:cs typeface="Times New Roman" panose="02020603050405020304" pitchFamily="18" charset="0"/>
              </a:rPr>
              <a:t>w</a:t>
            </a:r>
            <a:r>
              <a:rPr lang="en-GB" sz="3200" dirty="0">
                <a:latin typeface="Comic Sans MS" panose="030F0702030302020204" pitchFamily="66" charset="0"/>
              </a:rPr>
              <a:t> </a:t>
            </a:r>
            <a:r>
              <a:rPr lang="en-US" sz="3200" dirty="0">
                <a:solidFill>
                  <a:srgbClr val="0070C0"/>
                </a:solidFill>
                <a:cs typeface="Times New Roman" panose="02020603050405020304" pitchFamily="18" charset="0"/>
              </a:rPr>
              <a:t>= 7.25</a:t>
            </a:r>
            <a:r>
              <a:rPr lang="en-GB" sz="3200" i="1" dirty="0"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023883EF-F64F-4374-98A5-003B175A1552}"/>
              </a:ext>
            </a:extLst>
          </p:cNvPr>
          <p:cNvSpPr/>
          <p:nvPr/>
        </p:nvSpPr>
        <p:spPr>
          <a:xfrm>
            <a:off x="323527" y="2267847"/>
            <a:ext cx="6264597" cy="41148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hlinkClick r:id="rId2"/>
            <a:extLst>
              <a:ext uri="{FF2B5EF4-FFF2-40B4-BE49-F238E27FC236}">
                <a16:creationId xmlns:a16="http://schemas.microsoft.com/office/drawing/2014/main" id="{59827880-E855-4417-9BBE-EA865102A404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hlinkClick r:id="rId2"/>
            <a:extLst>
              <a:ext uri="{FF2B5EF4-FFF2-40B4-BE49-F238E27FC236}">
                <a16:creationId xmlns:a16="http://schemas.microsoft.com/office/drawing/2014/main" id="{823ACB2D-F125-4469-9B50-F75228CAC54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927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15" grpId="0"/>
      <p:bldP spid="19" grpId="0"/>
      <p:bldP spid="23" grpId="0"/>
      <p:bldP spid="24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2B60CD3-6FC7-49F0-80ED-4E676D254165}"/>
              </a:ext>
            </a:extLst>
          </p:cNvPr>
          <p:cNvSpPr/>
          <p:nvPr/>
        </p:nvSpPr>
        <p:spPr>
          <a:xfrm>
            <a:off x="323528" y="552458"/>
            <a:ext cx="76328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+mn-lt"/>
              </a:rPr>
              <a:t>Example 2</a:t>
            </a:r>
            <a:endParaRPr lang="en-GB" dirty="0">
              <a:latin typeface="+mn-lt"/>
            </a:endParaRPr>
          </a:p>
        </p:txBody>
      </p:sp>
      <p:sp>
        <p:nvSpPr>
          <p:cNvPr id="5" name="Text Box 93">
            <a:extLst>
              <a:ext uri="{FF2B5EF4-FFF2-40B4-BE49-F238E27FC236}">
                <a16:creationId xmlns:a16="http://schemas.microsoft.com/office/drawing/2014/main" id="{1E5E548D-E69F-4494-8A4E-C324B5CEB2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115888"/>
            <a:ext cx="64801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dirty="0">
                <a:solidFill>
                  <a:schemeClr val="tx2"/>
                </a:solidFill>
                <a:latin typeface="Comic Sans MS" panose="030F0702030302020204" pitchFamily="66" charset="0"/>
              </a:rPr>
              <a:t>Direct variation</a:t>
            </a:r>
            <a:endParaRPr lang="en-US" altLang="en-US" sz="2800" dirty="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2660346-A6CA-498D-BD00-0C0968F5222A}"/>
              </a:ext>
            </a:extLst>
          </p:cNvPr>
          <p:cNvSpPr/>
          <p:nvPr/>
        </p:nvSpPr>
        <p:spPr>
          <a:xfrm>
            <a:off x="330970" y="882201"/>
            <a:ext cx="86044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 distance, </a:t>
            </a:r>
            <a:r>
              <a:rPr lang="en-US" i="1" dirty="0">
                <a:cs typeface="Times New Roman" panose="02020603050405020304" pitchFamily="18" charset="0"/>
              </a:rPr>
              <a:t>d </a:t>
            </a:r>
            <a:r>
              <a:rPr lang="en-US" dirty="0" err="1">
                <a:latin typeface="+mn-lt"/>
              </a:rPr>
              <a:t>metres</a:t>
            </a:r>
            <a:r>
              <a:rPr lang="en-US" dirty="0">
                <a:latin typeface="+mn-lt"/>
              </a:rPr>
              <a:t>, that a rock falls varied directly with the square of the time taken, </a:t>
            </a:r>
            <a:r>
              <a:rPr lang="en-US" i="1" dirty="0">
                <a:cs typeface="Times New Roman" panose="02020603050405020304" pitchFamily="18" charset="0"/>
              </a:rPr>
              <a:t>t</a:t>
            </a:r>
            <a:r>
              <a:rPr lang="en-US" dirty="0">
                <a:latin typeface="+mn-lt"/>
              </a:rPr>
              <a:t> seconds. If the rock falls 6 </a:t>
            </a:r>
            <a:r>
              <a:rPr lang="en-US" dirty="0" err="1">
                <a:latin typeface="+mn-lt"/>
              </a:rPr>
              <a:t>metres</a:t>
            </a:r>
            <a:r>
              <a:rPr lang="en-US" dirty="0">
                <a:latin typeface="+mn-lt"/>
              </a:rPr>
              <a:t> in 2 seconds:</a:t>
            </a:r>
          </a:p>
          <a:p>
            <a:r>
              <a:rPr lang="en-US" dirty="0">
                <a:latin typeface="+mn-lt"/>
              </a:rPr>
              <a:t>(a) Write an equation for </a:t>
            </a:r>
            <a:r>
              <a:rPr lang="en-US" i="1" dirty="0">
                <a:cs typeface="Times New Roman" panose="02020603050405020304" pitchFamily="18" charset="0"/>
              </a:rPr>
              <a:t>d</a:t>
            </a:r>
            <a:r>
              <a:rPr lang="en-US" dirty="0">
                <a:latin typeface="+mn-lt"/>
              </a:rPr>
              <a:t> in terms of </a:t>
            </a:r>
            <a:r>
              <a:rPr lang="en-US" i="1" dirty="0">
                <a:cs typeface="Times New Roman" panose="02020603050405020304" pitchFamily="18" charset="0"/>
              </a:rPr>
              <a:t>t</a:t>
            </a:r>
            <a:r>
              <a:rPr lang="en-US" dirty="0">
                <a:latin typeface="+mn-lt"/>
              </a:rPr>
              <a:t>.</a:t>
            </a:r>
          </a:p>
          <a:p>
            <a:r>
              <a:rPr lang="en-US" dirty="0">
                <a:latin typeface="+mn-lt"/>
              </a:rPr>
              <a:t>(b) Find the distance the rock has fallen after 5 seconds.</a:t>
            </a:r>
            <a:endParaRPr lang="en-GB" dirty="0">
              <a:latin typeface="+mn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E15343B-87CB-4BDF-9940-51C1E6EE5951}"/>
              </a:ext>
            </a:extLst>
          </p:cNvPr>
          <p:cNvSpPr/>
          <p:nvPr/>
        </p:nvSpPr>
        <p:spPr>
          <a:xfrm>
            <a:off x="330970" y="2741418"/>
            <a:ext cx="83737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The first step is always to write the statement as a proportion using the variation symbol</a:t>
            </a:r>
            <a:endParaRPr lang="en-GB" sz="2000" dirty="0">
              <a:latin typeface="+mn-lt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61B97B2-E7FF-4A4A-9B4B-740112899108}"/>
              </a:ext>
            </a:extLst>
          </p:cNvPr>
          <p:cNvSpPr/>
          <p:nvPr/>
        </p:nvSpPr>
        <p:spPr>
          <a:xfrm>
            <a:off x="3816028" y="3356992"/>
            <a:ext cx="14035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d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solidFill>
                  <a:srgbClr val="0070C0"/>
                </a:solidFill>
                <a:latin typeface="Comic Sans MS" panose="030F0702030302020204" pitchFamily="66" charset="0"/>
              </a:rPr>
              <a:t>∝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i="1" dirty="0">
                <a:cs typeface="Times New Roman" panose="02020603050405020304" pitchFamily="18" charset="0"/>
              </a:rPr>
              <a:t>t</a:t>
            </a:r>
            <a:r>
              <a:rPr lang="en-GB" baseline="30000" dirty="0"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B515F-2186-4EFD-BC78-A8FDDD0EA7C4}"/>
              </a:ext>
            </a:extLst>
          </p:cNvPr>
          <p:cNvSpPr/>
          <p:nvPr/>
        </p:nvSpPr>
        <p:spPr>
          <a:xfrm>
            <a:off x="439320" y="3437837"/>
            <a:ext cx="31229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Writing the proportionality</a:t>
            </a:r>
            <a:endParaRPr lang="en-GB" sz="1800" dirty="0">
              <a:latin typeface="+mn-l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70A9E29-770C-46AD-B0A4-95691414B6C6}"/>
              </a:ext>
            </a:extLst>
          </p:cNvPr>
          <p:cNvSpPr/>
          <p:nvPr/>
        </p:nvSpPr>
        <p:spPr>
          <a:xfrm>
            <a:off x="3816028" y="4222428"/>
            <a:ext cx="14035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d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US" dirty="0">
                <a:solidFill>
                  <a:srgbClr val="0070C0"/>
                </a:solidFill>
                <a:cs typeface="Times New Roman" panose="02020603050405020304" pitchFamily="18" charset="0"/>
              </a:rPr>
              <a:t>= </a:t>
            </a:r>
            <a:r>
              <a:rPr lang="en-US" i="1" dirty="0">
                <a:solidFill>
                  <a:srgbClr val="0070C0"/>
                </a:solidFill>
                <a:cs typeface="Times New Roman" panose="02020603050405020304" pitchFamily="18" charset="0"/>
              </a:rPr>
              <a:t>k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i="1" dirty="0">
                <a:cs typeface="Times New Roman" panose="02020603050405020304" pitchFamily="18" charset="0"/>
              </a:rPr>
              <a:t>t</a:t>
            </a:r>
            <a:r>
              <a:rPr lang="en-GB" baseline="30000" dirty="0">
                <a:cs typeface="Times New Roman" panose="02020603050405020304" pitchFamily="18" charset="0"/>
              </a:rPr>
              <a:t>2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19B3554-2669-45FA-A434-A4E77909C3C2}"/>
              </a:ext>
            </a:extLst>
          </p:cNvPr>
          <p:cNvSpPr/>
          <p:nvPr/>
        </p:nvSpPr>
        <p:spPr>
          <a:xfrm>
            <a:off x="439320" y="4303273"/>
            <a:ext cx="2422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Writing the equation</a:t>
            </a:r>
            <a:endParaRPr lang="en-GB" sz="18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3E3E836C-5603-4CA6-AE8B-8F571513FEAD}"/>
                  </a:ext>
                </a:extLst>
              </p:cNvPr>
              <p:cNvSpPr/>
              <p:nvPr/>
            </p:nvSpPr>
            <p:spPr>
              <a:xfrm>
                <a:off x="3916260" y="5440093"/>
                <a:ext cx="1403594" cy="6166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 </a:t>
                </a:r>
                <a:r>
                  <a:rPr lang="en-US" dirty="0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= </a:t>
                </a:r>
                <a:r>
                  <a:rPr lang="en-US" i="1" dirty="0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k</a:t>
                </a:r>
                <a:r>
                  <a:rPr lang="en-GB" dirty="0">
                    <a:latin typeface="Comic Sans MS" panose="030F0702030302020204" pitchFamily="66" charset="0"/>
                  </a:rPr>
                  <a:t> </a:t>
                </a:r>
                <a:endParaRPr lang="en-GB" i="1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3E3E836C-5603-4CA6-AE8B-8F571513FEA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6260" y="5440093"/>
                <a:ext cx="1403594" cy="616644"/>
              </a:xfrm>
              <a:prstGeom prst="rect">
                <a:avLst/>
              </a:prstGeom>
              <a:blipFill>
                <a:blip r:embed="rId2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>
            <a:extLst>
              <a:ext uri="{FF2B5EF4-FFF2-40B4-BE49-F238E27FC236}">
                <a16:creationId xmlns:a16="http://schemas.microsoft.com/office/drawing/2014/main" id="{C4841304-AD54-436A-A744-BFCC22ABDEB4}"/>
              </a:ext>
            </a:extLst>
          </p:cNvPr>
          <p:cNvSpPr/>
          <p:nvPr/>
        </p:nvSpPr>
        <p:spPr>
          <a:xfrm>
            <a:off x="539552" y="5520938"/>
            <a:ext cx="20746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Rearranging for </a:t>
            </a:r>
            <a:r>
              <a:rPr lang="en-GB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k</a:t>
            </a:r>
            <a:endParaRPr lang="en-GB" sz="1800" i="1" dirty="0">
              <a:cs typeface="Times New Roman" panose="02020603050405020304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4FEC3FC-6D08-4F1F-B8B0-2D9B3026DEEE}"/>
              </a:ext>
            </a:extLst>
          </p:cNvPr>
          <p:cNvSpPr/>
          <p:nvPr/>
        </p:nvSpPr>
        <p:spPr>
          <a:xfrm>
            <a:off x="330970" y="3795223"/>
            <a:ext cx="83737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The second step is changing the proportion into an equation</a:t>
            </a:r>
            <a:endParaRPr lang="en-GB" sz="2000" dirty="0">
              <a:latin typeface="+mn-lt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E0DC69F-A213-4611-BE00-B13E8A7BE197}"/>
              </a:ext>
            </a:extLst>
          </p:cNvPr>
          <p:cNvSpPr/>
          <p:nvPr/>
        </p:nvSpPr>
        <p:spPr>
          <a:xfrm>
            <a:off x="3916260" y="4978428"/>
            <a:ext cx="18798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6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US" dirty="0">
                <a:solidFill>
                  <a:srgbClr val="0070C0"/>
                </a:solidFill>
                <a:cs typeface="Times New Roman" panose="02020603050405020304" pitchFamily="18" charset="0"/>
              </a:rPr>
              <a:t>= </a:t>
            </a:r>
            <a:r>
              <a:rPr lang="en-US" i="1" dirty="0">
                <a:solidFill>
                  <a:srgbClr val="0070C0"/>
                </a:solidFill>
                <a:cs typeface="Times New Roman" panose="02020603050405020304" pitchFamily="18" charset="0"/>
              </a:rPr>
              <a:t>k </a:t>
            </a:r>
            <a:r>
              <a:rPr lang="en-US" dirty="0">
                <a:cs typeface="Times New Roman" panose="02020603050405020304" pitchFamily="18" charset="0"/>
              </a:rPr>
              <a:t>(</a:t>
            </a:r>
            <a:r>
              <a:rPr lang="en-GB" dirty="0">
                <a:cs typeface="Times New Roman" panose="02020603050405020304" pitchFamily="18" charset="0"/>
              </a:rPr>
              <a:t>2</a:t>
            </a:r>
            <a:r>
              <a:rPr lang="en-GB" baseline="30000" dirty="0">
                <a:cs typeface="Times New Roman" panose="02020603050405020304" pitchFamily="18" charset="0"/>
              </a:rPr>
              <a:t>2</a:t>
            </a:r>
            <a:r>
              <a:rPr lang="en-GB" dirty="0"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674BE2A-E407-46DB-B0B7-F84D86B07D13}"/>
              </a:ext>
            </a:extLst>
          </p:cNvPr>
          <p:cNvSpPr/>
          <p:nvPr/>
        </p:nvSpPr>
        <p:spPr>
          <a:xfrm>
            <a:off x="539552" y="5059273"/>
            <a:ext cx="19463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Replacing </a:t>
            </a:r>
            <a:r>
              <a:rPr lang="en-GB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d</a:t>
            </a:r>
            <a:r>
              <a:rPr lang="en-GB" sz="1800" dirty="0">
                <a:solidFill>
                  <a:srgbClr val="FF6600"/>
                </a:solidFill>
                <a:latin typeface="+mn-lt"/>
              </a:rPr>
              <a:t> and </a:t>
            </a:r>
            <a:r>
              <a:rPr lang="en-GB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t</a:t>
            </a:r>
            <a:endParaRPr lang="en-GB" sz="1800" i="1" dirty="0">
              <a:cs typeface="Times New Roman" panose="020206030504050203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39B81F3-26ED-4748-AB07-460602789E27}"/>
              </a:ext>
            </a:extLst>
          </p:cNvPr>
          <p:cNvSpPr/>
          <p:nvPr/>
        </p:nvSpPr>
        <p:spPr>
          <a:xfrm>
            <a:off x="388307" y="4641226"/>
            <a:ext cx="511979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Substituting the given values to find </a:t>
            </a:r>
            <a:r>
              <a:rPr lang="en-US" sz="2000" i="1" dirty="0">
                <a:cs typeface="Times New Roman" panose="02020603050405020304" pitchFamily="18" charset="0"/>
              </a:rPr>
              <a:t>k</a:t>
            </a:r>
            <a:endParaRPr lang="en-GB" sz="2000" i="1" dirty="0">
              <a:cs typeface="Times New Roman" panose="02020603050405020304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204A2D6-6F48-477B-9B97-E7D0785557F8}"/>
              </a:ext>
            </a:extLst>
          </p:cNvPr>
          <p:cNvSpPr/>
          <p:nvPr/>
        </p:nvSpPr>
        <p:spPr>
          <a:xfrm>
            <a:off x="3956173" y="6027466"/>
            <a:ext cx="18798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0070C0"/>
                </a:solidFill>
                <a:cs typeface="Times New Roman" panose="02020603050405020304" pitchFamily="18" charset="0"/>
              </a:rPr>
              <a:t>k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US" dirty="0">
                <a:solidFill>
                  <a:srgbClr val="0070C0"/>
                </a:solidFill>
                <a:cs typeface="Times New Roman" panose="02020603050405020304" pitchFamily="18" charset="0"/>
              </a:rPr>
              <a:t>= </a:t>
            </a:r>
            <a:r>
              <a:rPr lang="en-US" dirty="0">
                <a:cs typeface="Times New Roman" panose="02020603050405020304" pitchFamily="18" charset="0"/>
              </a:rPr>
              <a:t>1.5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F2E5AFC-728D-48A2-A6AF-BB3AE2198686}"/>
              </a:ext>
            </a:extLst>
          </p:cNvPr>
          <p:cNvSpPr/>
          <p:nvPr/>
        </p:nvSpPr>
        <p:spPr>
          <a:xfrm>
            <a:off x="539552" y="6102903"/>
            <a:ext cx="15376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Solving for </a:t>
            </a:r>
            <a:r>
              <a:rPr lang="en-GB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k</a:t>
            </a:r>
            <a:endParaRPr lang="en-GB" sz="1800" i="1" dirty="0">
              <a:cs typeface="Times New Roman" panose="02020603050405020304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4DAEF5C-28CB-4E88-9027-E09306FB436D}"/>
              </a:ext>
            </a:extLst>
          </p:cNvPr>
          <p:cNvSpPr/>
          <p:nvPr/>
        </p:nvSpPr>
        <p:spPr>
          <a:xfrm>
            <a:off x="6466684" y="5379289"/>
            <a:ext cx="18798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i="1" dirty="0">
                <a:cs typeface="Times New Roman" panose="02020603050405020304" pitchFamily="18" charset="0"/>
              </a:rPr>
              <a:t>d</a:t>
            </a:r>
            <a:r>
              <a:rPr lang="en-GB" sz="3200" dirty="0">
                <a:latin typeface="Comic Sans MS" panose="030F0702030302020204" pitchFamily="66" charset="0"/>
              </a:rPr>
              <a:t> </a:t>
            </a:r>
            <a:r>
              <a:rPr lang="en-US" sz="3200" dirty="0">
                <a:solidFill>
                  <a:srgbClr val="0070C0"/>
                </a:solidFill>
                <a:cs typeface="Times New Roman" panose="02020603050405020304" pitchFamily="18" charset="0"/>
              </a:rPr>
              <a:t>= 1.5</a:t>
            </a:r>
            <a:r>
              <a:rPr lang="en-GB" sz="3200" i="1" dirty="0">
                <a:cs typeface="Times New Roman" panose="02020603050405020304" pitchFamily="18" charset="0"/>
              </a:rPr>
              <a:t>t</a:t>
            </a:r>
            <a:r>
              <a:rPr lang="en-GB" sz="3200" baseline="30000" dirty="0"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9B5F47B-4C45-41D7-B86C-F1B2FA4F2B38}"/>
              </a:ext>
            </a:extLst>
          </p:cNvPr>
          <p:cNvSpPr/>
          <p:nvPr/>
        </p:nvSpPr>
        <p:spPr>
          <a:xfrm>
            <a:off x="6030515" y="4393154"/>
            <a:ext cx="29595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 equation for </a:t>
            </a:r>
            <a:r>
              <a:rPr lang="en-US" i="1" dirty="0">
                <a:cs typeface="Times New Roman" panose="02020603050405020304" pitchFamily="18" charset="0"/>
              </a:rPr>
              <a:t>d</a:t>
            </a:r>
            <a:r>
              <a:rPr lang="en-US" dirty="0">
                <a:latin typeface="+mn-lt"/>
              </a:rPr>
              <a:t> in terms of </a:t>
            </a:r>
            <a:r>
              <a:rPr lang="en-US" i="1" dirty="0">
                <a:cs typeface="Times New Roman" panose="02020603050405020304" pitchFamily="18" charset="0"/>
              </a:rPr>
              <a:t>t</a:t>
            </a:r>
            <a:r>
              <a:rPr lang="en-US" dirty="0">
                <a:latin typeface="+mn-lt"/>
              </a:rPr>
              <a:t> is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FCA5DB9-CD2A-4730-8491-5B69673B771D}"/>
              </a:ext>
            </a:extLst>
          </p:cNvPr>
          <p:cNvSpPr/>
          <p:nvPr/>
        </p:nvSpPr>
        <p:spPr>
          <a:xfrm>
            <a:off x="323528" y="2010956"/>
            <a:ext cx="5976664" cy="41148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hlinkClick r:id="rId3"/>
            <a:extLst>
              <a:ext uri="{FF2B5EF4-FFF2-40B4-BE49-F238E27FC236}">
                <a16:creationId xmlns:a16="http://schemas.microsoft.com/office/drawing/2014/main" id="{4CDC3857-8211-42CD-A347-DF9110A4D29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hlinkClick r:id="rId3"/>
            <a:extLst>
              <a:ext uri="{FF2B5EF4-FFF2-40B4-BE49-F238E27FC236}">
                <a16:creationId xmlns:a16="http://schemas.microsoft.com/office/drawing/2014/main" id="{F0B7A38D-9644-41C4-A51A-7D3ACF4990AA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544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6" grpId="0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93">
            <a:extLst>
              <a:ext uri="{FF2B5EF4-FFF2-40B4-BE49-F238E27FC236}">
                <a16:creationId xmlns:a16="http://schemas.microsoft.com/office/drawing/2014/main" id="{1E5E548D-E69F-4494-8A4E-C324B5CEB2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115888"/>
            <a:ext cx="64801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dirty="0">
                <a:solidFill>
                  <a:schemeClr val="tx2"/>
                </a:solidFill>
                <a:latin typeface="Comic Sans MS" panose="030F0702030302020204" pitchFamily="66" charset="0"/>
              </a:rPr>
              <a:t>Direct variation</a:t>
            </a:r>
            <a:endParaRPr lang="en-US" altLang="en-US" sz="2800" dirty="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E15343B-87CB-4BDF-9940-51C1E6EE5951}"/>
              </a:ext>
            </a:extLst>
          </p:cNvPr>
          <p:cNvSpPr/>
          <p:nvPr/>
        </p:nvSpPr>
        <p:spPr>
          <a:xfrm>
            <a:off x="330970" y="2741418"/>
            <a:ext cx="83737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We use the formula found.</a:t>
            </a:r>
            <a:endParaRPr lang="en-GB" sz="2000" dirty="0">
              <a:latin typeface="+mn-l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70A9E29-770C-46AD-B0A4-95691414B6C6}"/>
              </a:ext>
            </a:extLst>
          </p:cNvPr>
          <p:cNvSpPr/>
          <p:nvPr/>
        </p:nvSpPr>
        <p:spPr>
          <a:xfrm>
            <a:off x="3816028" y="3996746"/>
            <a:ext cx="19801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d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US" dirty="0">
                <a:solidFill>
                  <a:srgbClr val="0070C0"/>
                </a:solidFill>
                <a:cs typeface="Times New Roman" panose="02020603050405020304" pitchFamily="18" charset="0"/>
              </a:rPr>
              <a:t>= </a:t>
            </a:r>
            <a:r>
              <a:rPr lang="en-US" i="1" dirty="0">
                <a:solidFill>
                  <a:srgbClr val="0070C0"/>
                </a:solidFill>
                <a:cs typeface="Times New Roman" panose="02020603050405020304" pitchFamily="18" charset="0"/>
              </a:rPr>
              <a:t>1.5</a:t>
            </a:r>
            <a:r>
              <a:rPr lang="en-GB" dirty="0">
                <a:latin typeface="Comic Sans MS" panose="030F0702030302020204" pitchFamily="66" charset="0"/>
              </a:rPr>
              <a:t> (5)</a:t>
            </a:r>
            <a:r>
              <a:rPr lang="en-GB" baseline="30000" dirty="0">
                <a:latin typeface="Comic Sans MS" panose="030F0702030302020204" pitchFamily="66" charset="0"/>
              </a:rPr>
              <a:t>2</a:t>
            </a:r>
            <a:endParaRPr lang="en-GB" i="1" baseline="30000" dirty="0">
              <a:cs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19B3554-2669-45FA-A434-A4E77909C3C2}"/>
              </a:ext>
            </a:extLst>
          </p:cNvPr>
          <p:cNvSpPr/>
          <p:nvPr/>
        </p:nvSpPr>
        <p:spPr>
          <a:xfrm>
            <a:off x="439320" y="4077591"/>
            <a:ext cx="34227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Substituting into the equation</a:t>
            </a:r>
            <a:endParaRPr lang="en-GB" sz="1800" dirty="0">
              <a:latin typeface="+mn-lt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4FEC3FC-6D08-4F1F-B8B0-2D9B3026DEEE}"/>
              </a:ext>
            </a:extLst>
          </p:cNvPr>
          <p:cNvSpPr/>
          <p:nvPr/>
        </p:nvSpPr>
        <p:spPr>
          <a:xfrm>
            <a:off x="298016" y="3507800"/>
            <a:ext cx="83737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Knowing that </a:t>
            </a:r>
            <a:r>
              <a:rPr lang="en-US" sz="2000" i="1" dirty="0">
                <a:cs typeface="Times New Roman" panose="02020603050405020304" pitchFamily="18" charset="0"/>
              </a:rPr>
              <a:t>t</a:t>
            </a:r>
            <a:r>
              <a:rPr lang="en-US" sz="2000" dirty="0">
                <a:latin typeface="+mn-lt"/>
              </a:rPr>
              <a:t> = 5</a:t>
            </a:r>
            <a:endParaRPr lang="en-GB" sz="2000" dirty="0">
              <a:latin typeface="+mn-lt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204A2D6-6F48-477B-9B97-E7D0785557F8}"/>
              </a:ext>
            </a:extLst>
          </p:cNvPr>
          <p:cNvSpPr/>
          <p:nvPr/>
        </p:nvSpPr>
        <p:spPr>
          <a:xfrm>
            <a:off x="3916260" y="4825548"/>
            <a:ext cx="23839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cs typeface="Times New Roman" panose="02020603050405020304" pitchFamily="18" charset="0"/>
              </a:rPr>
              <a:t>d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US" dirty="0">
                <a:cs typeface="Times New Roman" panose="02020603050405020304" pitchFamily="18" charset="0"/>
              </a:rPr>
              <a:t>= 37.5metres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F2E5AFC-728D-48A2-A6AF-BB3AE2198686}"/>
              </a:ext>
            </a:extLst>
          </p:cNvPr>
          <p:cNvSpPr/>
          <p:nvPr/>
        </p:nvSpPr>
        <p:spPr>
          <a:xfrm>
            <a:off x="472188" y="4877375"/>
            <a:ext cx="9476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Solving</a:t>
            </a:r>
            <a:endParaRPr lang="en-GB" sz="1800" i="1" dirty="0">
              <a:cs typeface="Times New Roman" panose="02020603050405020304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4DAEF5C-28CB-4E88-9027-E09306FB436D}"/>
              </a:ext>
            </a:extLst>
          </p:cNvPr>
          <p:cNvSpPr/>
          <p:nvPr/>
        </p:nvSpPr>
        <p:spPr>
          <a:xfrm>
            <a:off x="3916260" y="2892248"/>
            <a:ext cx="18798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i="1" dirty="0">
                <a:cs typeface="Times New Roman" panose="02020603050405020304" pitchFamily="18" charset="0"/>
              </a:rPr>
              <a:t>d</a:t>
            </a:r>
            <a:r>
              <a:rPr lang="en-GB" sz="3200" dirty="0">
                <a:latin typeface="Comic Sans MS" panose="030F0702030302020204" pitchFamily="66" charset="0"/>
              </a:rPr>
              <a:t> </a:t>
            </a:r>
            <a:r>
              <a:rPr lang="en-US" sz="3200" dirty="0">
                <a:solidFill>
                  <a:srgbClr val="0070C0"/>
                </a:solidFill>
                <a:cs typeface="Times New Roman" panose="02020603050405020304" pitchFamily="18" charset="0"/>
              </a:rPr>
              <a:t>= 1.5</a:t>
            </a:r>
            <a:r>
              <a:rPr lang="en-GB" sz="3200" i="1" dirty="0">
                <a:cs typeface="Times New Roman" panose="02020603050405020304" pitchFamily="18" charset="0"/>
              </a:rPr>
              <a:t>t</a:t>
            </a:r>
            <a:r>
              <a:rPr lang="en-GB" sz="3200" baseline="30000" dirty="0"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62E888A-6E2F-4BF2-AD1C-9BCA7562FB90}"/>
              </a:ext>
            </a:extLst>
          </p:cNvPr>
          <p:cNvSpPr/>
          <p:nvPr/>
        </p:nvSpPr>
        <p:spPr>
          <a:xfrm>
            <a:off x="323528" y="552458"/>
            <a:ext cx="76328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+mn-lt"/>
              </a:rPr>
              <a:t>Example 2</a:t>
            </a:r>
            <a:endParaRPr lang="en-GB" dirty="0">
              <a:latin typeface="+mn-lt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8F7610F-EDAB-4919-A178-E754A66354B2}"/>
              </a:ext>
            </a:extLst>
          </p:cNvPr>
          <p:cNvSpPr/>
          <p:nvPr/>
        </p:nvSpPr>
        <p:spPr>
          <a:xfrm>
            <a:off x="330970" y="882201"/>
            <a:ext cx="86044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 distance, </a:t>
            </a:r>
            <a:r>
              <a:rPr lang="en-US" i="1" dirty="0">
                <a:cs typeface="Times New Roman" panose="02020603050405020304" pitchFamily="18" charset="0"/>
              </a:rPr>
              <a:t>d </a:t>
            </a:r>
            <a:r>
              <a:rPr lang="en-US" dirty="0" err="1">
                <a:latin typeface="+mn-lt"/>
              </a:rPr>
              <a:t>metres</a:t>
            </a:r>
            <a:r>
              <a:rPr lang="en-US" dirty="0">
                <a:latin typeface="+mn-lt"/>
              </a:rPr>
              <a:t>, that a rock falls varied directly with the square of the time taken, </a:t>
            </a:r>
            <a:r>
              <a:rPr lang="en-US" i="1" dirty="0">
                <a:cs typeface="Times New Roman" panose="02020603050405020304" pitchFamily="18" charset="0"/>
              </a:rPr>
              <a:t>t</a:t>
            </a:r>
            <a:r>
              <a:rPr lang="en-US" dirty="0">
                <a:latin typeface="+mn-lt"/>
              </a:rPr>
              <a:t> seconds. If the rock falls 6 </a:t>
            </a:r>
            <a:r>
              <a:rPr lang="en-US" dirty="0" err="1">
                <a:latin typeface="+mn-lt"/>
              </a:rPr>
              <a:t>metres</a:t>
            </a:r>
            <a:r>
              <a:rPr lang="en-US" dirty="0">
                <a:latin typeface="+mn-lt"/>
              </a:rPr>
              <a:t> in 2 seconds:</a:t>
            </a:r>
          </a:p>
          <a:p>
            <a:r>
              <a:rPr lang="en-US" dirty="0">
                <a:latin typeface="+mn-lt"/>
              </a:rPr>
              <a:t>(a) Write an equation for </a:t>
            </a:r>
            <a:r>
              <a:rPr lang="en-US" i="1" dirty="0">
                <a:cs typeface="Times New Roman" panose="02020603050405020304" pitchFamily="18" charset="0"/>
              </a:rPr>
              <a:t>d</a:t>
            </a:r>
            <a:r>
              <a:rPr lang="en-US" dirty="0">
                <a:latin typeface="+mn-lt"/>
              </a:rPr>
              <a:t> in terms of </a:t>
            </a:r>
            <a:r>
              <a:rPr lang="en-US" i="1" dirty="0">
                <a:cs typeface="Times New Roman" panose="02020603050405020304" pitchFamily="18" charset="0"/>
              </a:rPr>
              <a:t>t</a:t>
            </a:r>
            <a:r>
              <a:rPr lang="en-US" dirty="0">
                <a:latin typeface="+mn-lt"/>
              </a:rPr>
              <a:t>.</a:t>
            </a:r>
          </a:p>
          <a:p>
            <a:r>
              <a:rPr lang="en-US" dirty="0">
                <a:latin typeface="+mn-lt"/>
              </a:rPr>
              <a:t>(b) Find the distance the rock has fallen after 5 seconds.</a:t>
            </a:r>
            <a:endParaRPr lang="en-GB" dirty="0">
              <a:latin typeface="+mn-lt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43422428-C31C-4105-B1A2-A67231ED98F9}"/>
              </a:ext>
            </a:extLst>
          </p:cNvPr>
          <p:cNvSpPr/>
          <p:nvPr/>
        </p:nvSpPr>
        <p:spPr>
          <a:xfrm>
            <a:off x="323528" y="2384422"/>
            <a:ext cx="8208912" cy="41148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hlinkClick r:id="rId2"/>
            <a:extLst>
              <a:ext uri="{FF2B5EF4-FFF2-40B4-BE49-F238E27FC236}">
                <a16:creationId xmlns:a16="http://schemas.microsoft.com/office/drawing/2014/main" id="{A6D5A05C-EA61-41B1-9305-194CB5648FF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2"/>
            <a:extLst>
              <a:ext uri="{FF2B5EF4-FFF2-40B4-BE49-F238E27FC236}">
                <a16:creationId xmlns:a16="http://schemas.microsoft.com/office/drawing/2014/main" id="{527224EA-09D2-4215-8AEC-67E7E36A196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54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9" grpId="0"/>
      <p:bldP spid="23" grpId="0"/>
      <p:bldP spid="24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93">
            <a:extLst>
              <a:ext uri="{FF2B5EF4-FFF2-40B4-BE49-F238E27FC236}">
                <a16:creationId xmlns:a16="http://schemas.microsoft.com/office/drawing/2014/main" id="{1E5E548D-E69F-4494-8A4E-C324B5CEB2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115888"/>
            <a:ext cx="64801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dirty="0">
                <a:solidFill>
                  <a:schemeClr val="tx2"/>
                </a:solidFill>
                <a:latin typeface="Comic Sans MS" panose="030F0702030302020204" pitchFamily="66" charset="0"/>
              </a:rPr>
              <a:t>Inverse variation</a:t>
            </a:r>
            <a:endParaRPr lang="en-US" altLang="en-US" sz="2800" dirty="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8E27BBB-4520-4D2D-ABE7-7FA7F705F9BB}"/>
              </a:ext>
            </a:extLst>
          </p:cNvPr>
          <p:cNvSpPr/>
          <p:nvPr/>
        </p:nvSpPr>
        <p:spPr>
          <a:xfrm>
            <a:off x="427549" y="664339"/>
            <a:ext cx="837370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In an </a:t>
            </a:r>
            <a:r>
              <a:rPr lang="en-US" b="1" dirty="0">
                <a:solidFill>
                  <a:srgbClr val="FF6600"/>
                </a:solidFill>
                <a:latin typeface="+mn-lt"/>
              </a:rPr>
              <a:t>inverse variation</a:t>
            </a:r>
            <a:r>
              <a:rPr lang="en-US" dirty="0">
                <a:latin typeface="+mn-lt"/>
              </a:rPr>
              <a:t>, </a:t>
            </a:r>
            <a:r>
              <a:rPr lang="en-US" dirty="0"/>
              <a:t> </a:t>
            </a:r>
            <a:r>
              <a:rPr lang="en-US" dirty="0">
                <a:latin typeface="+mn-lt"/>
              </a:rPr>
              <a:t>as we stated before, as one number increases, the other decreases. This is also called </a:t>
            </a:r>
            <a:r>
              <a:rPr lang="en-US" b="1" dirty="0">
                <a:solidFill>
                  <a:srgbClr val="FF6600"/>
                </a:solidFill>
                <a:latin typeface="+mn-lt"/>
              </a:rPr>
              <a:t>inverse proportion.</a:t>
            </a:r>
            <a:endParaRPr lang="en-GB" dirty="0">
              <a:latin typeface="+mn-l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F7BFA54-8E20-46D5-8D30-9A6886058B81}"/>
              </a:ext>
            </a:extLst>
          </p:cNvPr>
          <p:cNvSpPr/>
          <p:nvPr/>
        </p:nvSpPr>
        <p:spPr>
          <a:xfrm>
            <a:off x="800748" y="1872534"/>
            <a:ext cx="76328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+mn-lt"/>
              </a:rPr>
              <a:t>The symbol for variation is the same:</a:t>
            </a:r>
            <a:endParaRPr lang="en-GB" dirty="0">
              <a:latin typeface="+mn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351464D-5E90-4559-A190-15B451533E75}"/>
              </a:ext>
            </a:extLst>
          </p:cNvPr>
          <p:cNvSpPr/>
          <p:nvPr/>
        </p:nvSpPr>
        <p:spPr>
          <a:xfrm>
            <a:off x="6550984" y="1867269"/>
            <a:ext cx="14035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6600"/>
                </a:solidFill>
                <a:latin typeface="Comic Sans MS" panose="030F0702030302020204" pitchFamily="66" charset="0"/>
              </a:rPr>
              <a:t>∝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AEF5A48-B525-442B-9747-387E4CED0673}"/>
              </a:ext>
            </a:extLst>
          </p:cNvPr>
          <p:cNvSpPr/>
          <p:nvPr/>
        </p:nvSpPr>
        <p:spPr>
          <a:xfrm>
            <a:off x="376142" y="2698543"/>
            <a:ext cx="83737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Two quantities </a:t>
            </a:r>
            <a:r>
              <a:rPr lang="en-US" i="1" dirty="0">
                <a:cs typeface="Times New Roman" panose="02020603050405020304" pitchFamily="18" charset="0"/>
              </a:rPr>
              <a:t>x</a:t>
            </a:r>
            <a:r>
              <a:rPr lang="en-US" dirty="0">
                <a:latin typeface="+mn-lt"/>
              </a:rPr>
              <a:t> and </a:t>
            </a:r>
            <a:r>
              <a:rPr lang="en-US" i="1" dirty="0">
                <a:cs typeface="Times New Roman" panose="02020603050405020304" pitchFamily="18" charset="0"/>
              </a:rPr>
              <a:t>y</a:t>
            </a:r>
            <a:r>
              <a:rPr lang="en-US" dirty="0">
                <a:latin typeface="+mn-lt"/>
              </a:rPr>
              <a:t> are said to be in inverse proportion </a:t>
            </a:r>
            <a:endParaRPr lang="en-GB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A27D7955-35E3-4DD1-AC1E-E52DABBE0A90}"/>
                  </a:ext>
                </a:extLst>
              </p:cNvPr>
              <p:cNvSpPr/>
              <p:nvPr/>
            </p:nvSpPr>
            <p:spPr>
              <a:xfrm>
                <a:off x="3861200" y="3090851"/>
                <a:ext cx="1403594" cy="613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i="1" dirty="0">
                    <a:cs typeface="Times New Roman" panose="02020603050405020304" pitchFamily="18" charset="0"/>
                  </a:rPr>
                  <a:t>y</a:t>
                </a:r>
                <a:r>
                  <a:rPr lang="en-GB" dirty="0">
                    <a:latin typeface="Comic Sans MS" panose="030F0702030302020204" pitchFamily="66" charset="0"/>
                  </a:rPr>
                  <a:t> </a:t>
                </a:r>
                <a:r>
                  <a:rPr lang="en-GB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∝</a:t>
                </a:r>
                <a:r>
                  <a:rPr lang="en-GB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GB" i="1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A27D7955-35E3-4DD1-AC1E-E52DABBE0A9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1200" y="3090851"/>
                <a:ext cx="1403594" cy="613886"/>
              </a:xfrm>
              <a:prstGeom prst="rect">
                <a:avLst/>
              </a:prstGeom>
              <a:blipFill>
                <a:blip r:embed="rId2"/>
                <a:stretch>
                  <a:fillRect l="-6494"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extLst>
              <a:ext uri="{FF2B5EF4-FFF2-40B4-BE49-F238E27FC236}">
                <a16:creationId xmlns:a16="http://schemas.microsoft.com/office/drawing/2014/main" id="{93583AEA-0DBF-4A3F-9951-5CBB709C02F4}"/>
              </a:ext>
            </a:extLst>
          </p:cNvPr>
          <p:cNvSpPr/>
          <p:nvPr/>
        </p:nvSpPr>
        <p:spPr>
          <a:xfrm>
            <a:off x="484492" y="3171696"/>
            <a:ext cx="31229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Writing the proportionality</a:t>
            </a:r>
            <a:endParaRPr lang="en-GB" sz="1800" dirty="0">
              <a:latin typeface="+mn-lt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C48B1EE-B336-4BF0-83F4-E2FC9DEEFB59}"/>
              </a:ext>
            </a:extLst>
          </p:cNvPr>
          <p:cNvSpPr/>
          <p:nvPr/>
        </p:nvSpPr>
        <p:spPr>
          <a:xfrm>
            <a:off x="430316" y="3722585"/>
            <a:ext cx="85073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We read </a:t>
            </a:r>
            <a:r>
              <a:rPr lang="en-US" i="1" dirty="0">
                <a:cs typeface="Times New Roman" panose="02020603050405020304" pitchFamily="18" charset="0"/>
              </a:rPr>
              <a:t>y</a:t>
            </a:r>
            <a:r>
              <a:rPr lang="en-US" dirty="0">
                <a:latin typeface="+mn-lt"/>
              </a:rPr>
              <a:t> is “proportional to” the inverse (reciprocal) of </a:t>
            </a:r>
            <a:r>
              <a:rPr lang="en-US" i="1" dirty="0">
                <a:cs typeface="Times New Roman" panose="02020603050405020304" pitchFamily="18" charset="0"/>
              </a:rPr>
              <a:t>x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7229BD5-2576-4881-A8CC-5C2C6F4B5B92}"/>
              </a:ext>
            </a:extLst>
          </p:cNvPr>
          <p:cNvSpPr/>
          <p:nvPr/>
        </p:nvSpPr>
        <p:spPr>
          <a:xfrm>
            <a:off x="2045977" y="2297032"/>
            <a:ext cx="54489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+mn-lt"/>
              </a:rPr>
              <a:t>Which stands for ‘is proportional to’.</a:t>
            </a:r>
            <a:endParaRPr lang="en-GB" dirty="0">
              <a:latin typeface="+mn-lt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9889F67-B125-4254-89E8-6EF621A9D4D6}"/>
              </a:ext>
            </a:extLst>
          </p:cNvPr>
          <p:cNvSpPr/>
          <p:nvPr/>
        </p:nvSpPr>
        <p:spPr>
          <a:xfrm>
            <a:off x="599363" y="5010962"/>
            <a:ext cx="2422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Writing the equation</a:t>
            </a:r>
            <a:endParaRPr lang="en-GB" sz="1800" dirty="0">
              <a:latin typeface="+mn-lt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7B1F9A0-ED0A-44B0-81AE-9DC7010B6CF6}"/>
              </a:ext>
            </a:extLst>
          </p:cNvPr>
          <p:cNvSpPr/>
          <p:nvPr/>
        </p:nvSpPr>
        <p:spPr>
          <a:xfrm>
            <a:off x="708646" y="6129328"/>
            <a:ext cx="20746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Rearranging for </a:t>
            </a:r>
            <a:r>
              <a:rPr lang="en-GB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k</a:t>
            </a:r>
            <a:endParaRPr lang="en-GB" sz="1800" i="1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26840246-5D5F-4D7F-8753-7AF917DAB6C3}"/>
                  </a:ext>
                </a:extLst>
              </p:cNvPr>
              <p:cNvSpPr/>
              <p:nvPr/>
            </p:nvSpPr>
            <p:spPr>
              <a:xfrm>
                <a:off x="3861200" y="4854941"/>
                <a:ext cx="1908100" cy="613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i="1" dirty="0">
                    <a:cs typeface="Times New Roman" panose="02020603050405020304" pitchFamily="18" charset="0"/>
                  </a:rPr>
                  <a:t>y</a:t>
                </a:r>
                <a:r>
                  <a:rPr lang="en-GB" dirty="0">
                    <a:latin typeface="Comic Sans MS" panose="030F0702030302020204" pitchFamily="66" charset="0"/>
                  </a:rPr>
                  <a:t> </a:t>
                </a:r>
                <a:r>
                  <a:rPr lang="en-GB" dirty="0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=</a:t>
                </a:r>
                <a:r>
                  <a:rPr lang="en-GB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GB" i="1" dirty="0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k</a:t>
                </a:r>
                <a:r>
                  <a:rPr lang="en-GB" i="1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GB" i="1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26840246-5D5F-4D7F-8753-7AF917DAB6C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1200" y="4854941"/>
                <a:ext cx="1908100" cy="613886"/>
              </a:xfrm>
              <a:prstGeom prst="rect">
                <a:avLst/>
              </a:prstGeom>
              <a:blipFill>
                <a:blip r:embed="rId3"/>
                <a:stretch>
                  <a:fillRect l="-4792"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>
            <a:extLst>
              <a:ext uri="{FF2B5EF4-FFF2-40B4-BE49-F238E27FC236}">
                <a16:creationId xmlns:a16="http://schemas.microsoft.com/office/drawing/2014/main" id="{316746DE-6E79-4E2F-8BFF-BDBB46F0AE66}"/>
              </a:ext>
            </a:extLst>
          </p:cNvPr>
          <p:cNvSpPr/>
          <p:nvPr/>
        </p:nvSpPr>
        <p:spPr>
          <a:xfrm>
            <a:off x="407779" y="4106995"/>
            <a:ext cx="86044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To change the proportion into an equation we replace </a:t>
            </a:r>
            <a:r>
              <a:rPr lang="en-GB" dirty="0">
                <a:latin typeface="Comic Sans MS" panose="030F0702030302020204" pitchFamily="66" charset="0"/>
              </a:rPr>
              <a:t>∝</a:t>
            </a:r>
            <a:r>
              <a:rPr lang="en-US" dirty="0">
                <a:latin typeface="+mn-lt"/>
              </a:rPr>
              <a:t> by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“</a:t>
            </a:r>
            <a:r>
              <a:rPr lang="en-US" dirty="0">
                <a:cs typeface="Times New Roman" panose="02020603050405020304" pitchFamily="18" charset="0"/>
              </a:rPr>
              <a:t>= </a:t>
            </a:r>
            <a:r>
              <a:rPr lang="en-US" i="1" dirty="0">
                <a:cs typeface="Times New Roman" panose="02020603050405020304" pitchFamily="18" charset="0"/>
              </a:rPr>
              <a:t>k</a:t>
            </a:r>
            <a:r>
              <a:rPr lang="en-US" dirty="0">
                <a:cs typeface="Times New Roman" panose="02020603050405020304" pitchFamily="18" charset="0"/>
              </a:rPr>
              <a:t>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×”</a:t>
            </a:r>
            <a:r>
              <a:rPr lang="en-US" dirty="0">
                <a:latin typeface="+mn-lt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+mn-lt"/>
              </a:rPr>
              <a:t>(equals </a:t>
            </a:r>
            <a:r>
              <a:rPr lang="en-US" sz="2000" i="1" dirty="0">
                <a:cs typeface="Times New Roman" panose="02020603050405020304" pitchFamily="18" charset="0"/>
              </a:rPr>
              <a:t>k</a:t>
            </a:r>
            <a:r>
              <a:rPr lang="en-US" sz="2000" dirty="0">
                <a:latin typeface="+mn-lt"/>
              </a:rPr>
              <a:t> multiplied by)</a:t>
            </a:r>
            <a:endParaRPr lang="en-GB" b="1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B0B2A2F-0157-40F7-99CD-D0BD25102979}"/>
                  </a:ext>
                </a:extLst>
              </p:cNvPr>
              <p:cNvSpPr/>
              <p:nvPr/>
            </p:nvSpPr>
            <p:spPr>
              <a:xfrm>
                <a:off x="3861200" y="5505055"/>
                <a:ext cx="1908100" cy="6242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i="1" dirty="0">
                    <a:cs typeface="Times New Roman" panose="02020603050405020304" pitchFamily="18" charset="0"/>
                  </a:rPr>
                  <a:t>y</a:t>
                </a:r>
                <a:r>
                  <a:rPr lang="en-GB" dirty="0">
                    <a:latin typeface="Comic Sans MS" panose="030F0702030302020204" pitchFamily="66" charset="0"/>
                  </a:rPr>
                  <a:t> </a:t>
                </a:r>
                <a:r>
                  <a:rPr lang="en-GB" dirty="0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=</a:t>
                </a:r>
                <a:r>
                  <a:rPr lang="en-GB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GB" i="1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B0B2A2F-0157-40F7-99CD-D0BD251029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1200" y="5505055"/>
                <a:ext cx="1908100" cy="624273"/>
              </a:xfrm>
              <a:prstGeom prst="rect">
                <a:avLst/>
              </a:prstGeom>
              <a:blipFill>
                <a:blip r:embed="rId4"/>
                <a:stretch>
                  <a:fillRect l="-4792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>
            <a:extLst>
              <a:ext uri="{FF2B5EF4-FFF2-40B4-BE49-F238E27FC236}">
                <a16:creationId xmlns:a16="http://schemas.microsoft.com/office/drawing/2014/main" id="{2D6CA987-AEB3-4446-863D-652165BCC6EF}"/>
              </a:ext>
            </a:extLst>
          </p:cNvPr>
          <p:cNvSpPr/>
          <p:nvPr/>
        </p:nvSpPr>
        <p:spPr>
          <a:xfrm>
            <a:off x="3779912" y="6104284"/>
            <a:ext cx="14035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0070C0"/>
                </a:solidFill>
                <a:cs typeface="Times New Roman" panose="02020603050405020304" pitchFamily="18" charset="0"/>
              </a:rPr>
              <a:t>k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US" dirty="0">
                <a:solidFill>
                  <a:srgbClr val="0070C0"/>
                </a:solidFill>
                <a:cs typeface="Times New Roman" panose="02020603050405020304" pitchFamily="18" charset="0"/>
              </a:rPr>
              <a:t>= </a:t>
            </a:r>
            <a:r>
              <a:rPr lang="en-GB" i="1" dirty="0" err="1">
                <a:cs typeface="Times New Roman" panose="02020603050405020304" pitchFamily="18" charset="0"/>
              </a:rPr>
              <a:t>xy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5" name="Rectangle 24">
            <a:hlinkClick r:id="rId5"/>
            <a:extLst>
              <a:ext uri="{FF2B5EF4-FFF2-40B4-BE49-F238E27FC236}">
                <a16:creationId xmlns:a16="http://schemas.microsoft.com/office/drawing/2014/main" id="{84A74228-6756-466E-B1C7-88DDAF80E50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hlinkClick r:id="rId5"/>
            <a:extLst>
              <a:ext uri="{FF2B5EF4-FFF2-40B4-BE49-F238E27FC236}">
                <a16:creationId xmlns:a16="http://schemas.microsoft.com/office/drawing/2014/main" id="{7E632EDD-1FDA-4BF2-A913-EAB99265674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324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2" grpId="0"/>
      <p:bldP spid="23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2B60CD3-6FC7-49F0-80ED-4E676D254165}"/>
              </a:ext>
            </a:extLst>
          </p:cNvPr>
          <p:cNvSpPr/>
          <p:nvPr/>
        </p:nvSpPr>
        <p:spPr>
          <a:xfrm>
            <a:off x="323528" y="548680"/>
            <a:ext cx="76328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+mn-lt"/>
              </a:rPr>
              <a:t>Example 3</a:t>
            </a:r>
            <a:endParaRPr lang="en-GB" dirty="0">
              <a:latin typeface="+mn-lt"/>
            </a:endParaRPr>
          </a:p>
        </p:txBody>
      </p:sp>
      <p:sp>
        <p:nvSpPr>
          <p:cNvPr id="5" name="Text Box 93">
            <a:extLst>
              <a:ext uri="{FF2B5EF4-FFF2-40B4-BE49-F238E27FC236}">
                <a16:creationId xmlns:a16="http://schemas.microsoft.com/office/drawing/2014/main" id="{1E5E548D-E69F-4494-8A4E-C324B5CEB2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115888"/>
            <a:ext cx="64801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dirty="0">
                <a:solidFill>
                  <a:schemeClr val="tx2"/>
                </a:solidFill>
                <a:latin typeface="Comic Sans MS" panose="030F0702030302020204" pitchFamily="66" charset="0"/>
              </a:rPr>
              <a:t>Inverse variation</a:t>
            </a:r>
            <a:endParaRPr lang="en-US" altLang="en-US" sz="2800" dirty="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2660346-A6CA-498D-BD00-0C0968F5222A}"/>
              </a:ext>
            </a:extLst>
          </p:cNvPr>
          <p:cNvSpPr/>
          <p:nvPr/>
        </p:nvSpPr>
        <p:spPr>
          <a:xfrm>
            <a:off x="107950" y="864541"/>
            <a:ext cx="903605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The number of hours (</a:t>
            </a:r>
            <a:r>
              <a:rPr lang="en-US" sz="2200" i="1" dirty="0">
                <a:cs typeface="Times New Roman" panose="02020603050405020304" pitchFamily="18" charset="0"/>
              </a:rPr>
              <a:t>N</a:t>
            </a:r>
            <a:r>
              <a:rPr lang="en-US" sz="2200" dirty="0">
                <a:latin typeface="+mn-lt"/>
              </a:rPr>
              <a:t>) taken to build a wall varies inversely with the number of people (</a:t>
            </a:r>
            <a:r>
              <a:rPr lang="en-US" sz="2200" i="1" dirty="0">
                <a:cs typeface="Times New Roman" panose="02020603050405020304" pitchFamily="18" charset="0"/>
              </a:rPr>
              <a:t>p</a:t>
            </a:r>
            <a:r>
              <a:rPr lang="en-US" sz="2200" dirty="0">
                <a:latin typeface="+mn-lt"/>
              </a:rPr>
              <a:t>) who are working on it.  If 3 people are working building the wall, takes 2 hours to build.</a:t>
            </a:r>
          </a:p>
          <a:p>
            <a:r>
              <a:rPr lang="en-US" sz="2200" dirty="0">
                <a:latin typeface="+mn-lt"/>
              </a:rPr>
              <a:t>(a) Write an equation for </a:t>
            </a:r>
            <a:r>
              <a:rPr lang="en-US" sz="2200" i="1" dirty="0">
                <a:cs typeface="Times New Roman" panose="02020603050405020304" pitchFamily="18" charset="0"/>
              </a:rPr>
              <a:t>N</a:t>
            </a:r>
            <a:r>
              <a:rPr lang="en-US" sz="2200" dirty="0">
                <a:latin typeface="+mn-lt"/>
              </a:rPr>
              <a:t> in terms of </a:t>
            </a:r>
            <a:r>
              <a:rPr lang="en-US" sz="2200" i="1" dirty="0">
                <a:cs typeface="Times New Roman" panose="02020603050405020304" pitchFamily="18" charset="0"/>
              </a:rPr>
              <a:t>p</a:t>
            </a:r>
            <a:r>
              <a:rPr lang="en-US" sz="2200" dirty="0">
                <a:latin typeface="+mn-lt"/>
              </a:rPr>
              <a:t>.</a:t>
            </a:r>
          </a:p>
          <a:p>
            <a:r>
              <a:rPr lang="en-US" sz="2200" dirty="0">
                <a:latin typeface="+mn-lt"/>
              </a:rPr>
              <a:t>(b) Find the time it takes to build the wall if 4 people are working.</a:t>
            </a:r>
          </a:p>
          <a:p>
            <a:r>
              <a:rPr lang="en-US" sz="2200" dirty="0">
                <a:latin typeface="+mn-lt"/>
              </a:rPr>
              <a:t>(c) Given it takes 3 hours to build the wall, state how many people worked on it?</a:t>
            </a:r>
            <a:endParaRPr lang="en-GB" sz="2200" dirty="0">
              <a:latin typeface="+mn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E15343B-87CB-4BDF-9940-51C1E6EE5951}"/>
              </a:ext>
            </a:extLst>
          </p:cNvPr>
          <p:cNvSpPr/>
          <p:nvPr/>
        </p:nvSpPr>
        <p:spPr>
          <a:xfrm>
            <a:off x="107950" y="3177304"/>
            <a:ext cx="83737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The first step is always to write the statement as a proportion using the variation symbol</a:t>
            </a:r>
            <a:endParaRPr lang="en-GB" sz="2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661B97B2-E7FF-4A4A-9B4B-740112899108}"/>
                  </a:ext>
                </a:extLst>
              </p:cNvPr>
              <p:cNvSpPr/>
              <p:nvPr/>
            </p:nvSpPr>
            <p:spPr>
              <a:xfrm>
                <a:off x="3816028" y="3759423"/>
                <a:ext cx="1403594" cy="6564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i="1" dirty="0">
                    <a:cs typeface="Times New Roman" panose="02020603050405020304" pitchFamily="18" charset="0"/>
                  </a:rPr>
                  <a:t>N</a:t>
                </a:r>
                <a:r>
                  <a:rPr lang="en-GB" dirty="0">
                    <a:latin typeface="Comic Sans MS" panose="030F0702030302020204" pitchFamily="66" charset="0"/>
                  </a:rPr>
                  <a:t> </a:t>
                </a:r>
                <a:r>
                  <a:rPr lang="en-GB" dirty="0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∝</a:t>
                </a:r>
                <a:r>
                  <a:rPr lang="en-GB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den>
                    </m:f>
                  </m:oMath>
                </a14:m>
                <a:endParaRPr lang="en-GB" i="1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661B97B2-E7FF-4A4A-9B4B-74011289910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6028" y="3759423"/>
                <a:ext cx="1403594" cy="656462"/>
              </a:xfrm>
              <a:prstGeom prst="rect">
                <a:avLst/>
              </a:prstGeom>
              <a:blipFill>
                <a:blip r:embed="rId2"/>
                <a:stretch>
                  <a:fillRect l="-6957" b="-28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384B515F-2186-4EFD-BC78-A8FDDD0EA7C4}"/>
              </a:ext>
            </a:extLst>
          </p:cNvPr>
          <p:cNvSpPr/>
          <p:nvPr/>
        </p:nvSpPr>
        <p:spPr>
          <a:xfrm>
            <a:off x="439320" y="3840268"/>
            <a:ext cx="31229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Writing the proportionality</a:t>
            </a:r>
            <a:endParaRPr lang="en-GB" sz="18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B70A9E29-770C-46AD-B0A4-95691414B6C6}"/>
                  </a:ext>
                </a:extLst>
              </p:cNvPr>
              <p:cNvSpPr/>
              <p:nvPr/>
            </p:nvSpPr>
            <p:spPr>
              <a:xfrm>
                <a:off x="3816028" y="4539341"/>
                <a:ext cx="1403594" cy="6648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i="1" dirty="0">
                    <a:cs typeface="Times New Roman" panose="02020603050405020304" pitchFamily="18" charset="0"/>
                  </a:rPr>
                  <a:t>N</a:t>
                </a:r>
                <a:r>
                  <a:rPr lang="en-GB" dirty="0">
                    <a:latin typeface="Comic Sans MS" panose="030F0702030302020204" pitchFamily="66" charset="0"/>
                  </a:rPr>
                  <a:t> </a:t>
                </a:r>
                <a:r>
                  <a:rPr lang="en-GB" dirty="0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=</a:t>
                </a:r>
                <a:r>
                  <a:rPr lang="en-GB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den>
                    </m:f>
                  </m:oMath>
                </a14:m>
                <a:endParaRPr lang="en-GB" i="1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B70A9E29-770C-46AD-B0A4-95691414B6C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6028" y="4539341"/>
                <a:ext cx="1403594" cy="664862"/>
              </a:xfrm>
              <a:prstGeom prst="rect">
                <a:avLst/>
              </a:prstGeom>
              <a:blipFill>
                <a:blip r:embed="rId3"/>
                <a:stretch>
                  <a:fillRect l="-6957" b="-18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extLst>
              <a:ext uri="{FF2B5EF4-FFF2-40B4-BE49-F238E27FC236}">
                <a16:creationId xmlns:a16="http://schemas.microsoft.com/office/drawing/2014/main" id="{719B3554-2669-45FA-A434-A4E77909C3C2}"/>
              </a:ext>
            </a:extLst>
          </p:cNvPr>
          <p:cNvSpPr/>
          <p:nvPr/>
        </p:nvSpPr>
        <p:spPr>
          <a:xfrm>
            <a:off x="439320" y="4606753"/>
            <a:ext cx="2422458" cy="3357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Writing the equation</a:t>
            </a:r>
            <a:endParaRPr lang="en-GB" sz="1800" dirty="0">
              <a:latin typeface="+mn-lt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4841304-AD54-436A-A744-BFCC22ABDEB4}"/>
              </a:ext>
            </a:extLst>
          </p:cNvPr>
          <p:cNvSpPr/>
          <p:nvPr/>
        </p:nvSpPr>
        <p:spPr>
          <a:xfrm>
            <a:off x="439320" y="6047876"/>
            <a:ext cx="32800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Rearranging and solving for </a:t>
            </a:r>
            <a:r>
              <a:rPr lang="en-GB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k</a:t>
            </a:r>
            <a:endParaRPr lang="en-GB" sz="1800" i="1" dirty="0">
              <a:cs typeface="Times New Roman" panose="02020603050405020304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4FEC3FC-6D08-4F1F-B8B0-2D9B3026DEEE}"/>
              </a:ext>
            </a:extLst>
          </p:cNvPr>
          <p:cNvSpPr/>
          <p:nvPr/>
        </p:nvSpPr>
        <p:spPr>
          <a:xfrm>
            <a:off x="323528" y="4255809"/>
            <a:ext cx="8373710" cy="330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The second step is changing the proportion into an equation</a:t>
            </a:r>
            <a:endParaRPr lang="en-GB" sz="2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4E0DC69F-A213-4611-BE00-B13E8A7BE197}"/>
                  </a:ext>
                </a:extLst>
              </p:cNvPr>
              <p:cNvSpPr/>
              <p:nvPr/>
            </p:nvSpPr>
            <p:spPr>
              <a:xfrm>
                <a:off x="3916260" y="5415607"/>
                <a:ext cx="1879876" cy="6222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cs typeface="Times New Roman" panose="02020603050405020304" pitchFamily="18" charset="0"/>
                  </a:rPr>
                  <a:t>2</a:t>
                </a:r>
                <a:r>
                  <a:rPr lang="en-GB" dirty="0">
                    <a:latin typeface="Comic Sans MS" panose="030F0702030302020204" pitchFamily="66" charset="0"/>
                  </a:rPr>
                  <a:t> </a:t>
                </a:r>
                <a:r>
                  <a:rPr lang="en-GB" dirty="0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=</a:t>
                </a:r>
                <a:r>
                  <a:rPr lang="en-GB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i="1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4E0DC69F-A213-4611-BE00-B13E8A7BE1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6260" y="5415607"/>
                <a:ext cx="1879876" cy="622286"/>
              </a:xfrm>
              <a:prstGeom prst="rect">
                <a:avLst/>
              </a:prstGeom>
              <a:blipFill>
                <a:blip r:embed="rId4"/>
                <a:stretch>
                  <a:fillRect l="-4854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>
            <a:extLst>
              <a:ext uri="{FF2B5EF4-FFF2-40B4-BE49-F238E27FC236}">
                <a16:creationId xmlns:a16="http://schemas.microsoft.com/office/drawing/2014/main" id="{1674BE2A-E407-46DB-B0B7-F84D86B07D13}"/>
              </a:ext>
            </a:extLst>
          </p:cNvPr>
          <p:cNvSpPr/>
          <p:nvPr/>
        </p:nvSpPr>
        <p:spPr>
          <a:xfrm>
            <a:off x="539552" y="5496452"/>
            <a:ext cx="20361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Replacing </a:t>
            </a:r>
            <a:r>
              <a:rPr lang="en-GB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N</a:t>
            </a:r>
            <a:r>
              <a:rPr lang="en-GB" sz="1800" dirty="0">
                <a:solidFill>
                  <a:srgbClr val="FF6600"/>
                </a:solidFill>
                <a:latin typeface="+mn-lt"/>
              </a:rPr>
              <a:t> and </a:t>
            </a:r>
            <a:r>
              <a:rPr lang="en-GB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p</a:t>
            </a:r>
            <a:endParaRPr lang="en-GB" sz="1800" i="1" dirty="0">
              <a:cs typeface="Times New Roman" panose="020206030504050203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39B81F3-26ED-4748-AB07-460602789E27}"/>
              </a:ext>
            </a:extLst>
          </p:cNvPr>
          <p:cNvSpPr/>
          <p:nvPr/>
        </p:nvSpPr>
        <p:spPr>
          <a:xfrm>
            <a:off x="388307" y="5117122"/>
            <a:ext cx="540782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Substituting the given values to find </a:t>
            </a:r>
            <a:r>
              <a:rPr lang="en-US" sz="2000" i="1" dirty="0">
                <a:cs typeface="Times New Roman" panose="02020603050405020304" pitchFamily="18" charset="0"/>
              </a:rPr>
              <a:t>k</a:t>
            </a:r>
            <a:endParaRPr lang="en-GB" sz="2000" i="1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4DAEF5C-28CB-4E88-9027-E09306FB436D}"/>
                  </a:ext>
                </a:extLst>
              </p:cNvPr>
              <p:cNvSpPr/>
              <p:nvPr/>
            </p:nvSpPr>
            <p:spPr>
              <a:xfrm>
                <a:off x="6491055" y="5527800"/>
                <a:ext cx="1879876" cy="8557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3200" i="1" dirty="0">
                    <a:cs typeface="Times New Roman" panose="02020603050405020304" pitchFamily="18" charset="0"/>
                  </a:rPr>
                  <a:t>N</a:t>
                </a:r>
                <a:r>
                  <a:rPr lang="en-GB" sz="3200" dirty="0">
                    <a:latin typeface="Comic Sans MS" panose="030F0702030302020204" pitchFamily="66" charset="0"/>
                  </a:rPr>
                  <a:t> </a:t>
                </a:r>
                <a:r>
                  <a:rPr lang="en-GB" sz="3200" dirty="0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=</a:t>
                </a:r>
                <a:r>
                  <a:rPr lang="en-GB" sz="32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num>
                      <m:den>
                        <m:r>
                          <a:rPr lang="en-US" sz="32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den>
                    </m:f>
                  </m:oMath>
                </a14:m>
                <a:endParaRPr lang="en-GB" sz="3200" i="1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4DAEF5C-28CB-4E88-9027-E09306FB43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1055" y="5527800"/>
                <a:ext cx="1879876" cy="855747"/>
              </a:xfrm>
              <a:prstGeom prst="rect">
                <a:avLst/>
              </a:prstGeom>
              <a:blipFill>
                <a:blip r:embed="rId5"/>
                <a:stretch>
                  <a:fillRect l="-8442" b="-2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79B5F47B-4C45-41D7-B86C-F1B2FA4F2B38}"/>
              </a:ext>
            </a:extLst>
          </p:cNvPr>
          <p:cNvSpPr/>
          <p:nvPr/>
        </p:nvSpPr>
        <p:spPr>
          <a:xfrm>
            <a:off x="6029098" y="4695285"/>
            <a:ext cx="29595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 equation for </a:t>
            </a:r>
            <a:r>
              <a:rPr lang="en-US" i="1" dirty="0">
                <a:cs typeface="Times New Roman" panose="02020603050405020304" pitchFamily="18" charset="0"/>
              </a:rPr>
              <a:t>N</a:t>
            </a:r>
            <a:r>
              <a:rPr lang="en-US" dirty="0">
                <a:latin typeface="+mn-lt"/>
              </a:rPr>
              <a:t> in terms of </a:t>
            </a:r>
            <a:r>
              <a:rPr lang="en-US" i="1" dirty="0">
                <a:cs typeface="Times New Roman" panose="02020603050405020304" pitchFamily="18" charset="0"/>
              </a:rPr>
              <a:t>p</a:t>
            </a:r>
            <a:r>
              <a:rPr lang="en-US" dirty="0">
                <a:latin typeface="+mn-lt"/>
              </a:rPr>
              <a:t> is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FCA5DB9-CD2A-4730-8491-5B69673B771D}"/>
              </a:ext>
            </a:extLst>
          </p:cNvPr>
          <p:cNvSpPr/>
          <p:nvPr/>
        </p:nvSpPr>
        <p:spPr>
          <a:xfrm>
            <a:off x="107950" y="1961020"/>
            <a:ext cx="5976664" cy="300796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06F10A2-4EAE-4EDA-B5A8-99D65B853E98}"/>
              </a:ext>
            </a:extLst>
          </p:cNvPr>
          <p:cNvSpPr/>
          <p:nvPr/>
        </p:nvSpPr>
        <p:spPr>
          <a:xfrm>
            <a:off x="3824048" y="5984028"/>
            <a:ext cx="19720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0070C0"/>
                </a:solidFill>
                <a:cs typeface="Times New Roman" panose="02020603050405020304" pitchFamily="18" charset="0"/>
              </a:rPr>
              <a:t>k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US" dirty="0">
                <a:solidFill>
                  <a:srgbClr val="0070C0"/>
                </a:solidFill>
                <a:cs typeface="Times New Roman" panose="02020603050405020304" pitchFamily="18" charset="0"/>
              </a:rPr>
              <a:t>= </a:t>
            </a:r>
            <a:r>
              <a:rPr lang="en-GB" dirty="0">
                <a:cs typeface="Times New Roman" panose="02020603050405020304" pitchFamily="18" charset="0"/>
              </a:rPr>
              <a:t>(2)(3) = 6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7" name="Rectangle 26">
            <a:hlinkClick r:id="rId6"/>
            <a:extLst>
              <a:ext uri="{FF2B5EF4-FFF2-40B4-BE49-F238E27FC236}">
                <a16:creationId xmlns:a16="http://schemas.microsoft.com/office/drawing/2014/main" id="{1072A622-BCC6-4B7A-A83F-5C9C4CF63B1E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hlinkClick r:id="rId6"/>
            <a:extLst>
              <a:ext uri="{FF2B5EF4-FFF2-40B4-BE49-F238E27FC236}">
                <a16:creationId xmlns:a16="http://schemas.microsoft.com/office/drawing/2014/main" id="{4BD59A7E-B419-48B8-89BD-00BDBF6F3341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940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7" grpId="0"/>
      <p:bldP spid="19" grpId="0"/>
      <p:bldP spid="20" grpId="0"/>
      <p:bldP spid="21" grpId="0"/>
      <p:bldP spid="22" grpId="0"/>
      <p:bldP spid="25" grpId="0"/>
      <p:bldP spid="6" grpId="0"/>
      <p:bldP spid="8" grpId="0" animBg="1"/>
      <p:bldP spid="26" grpId="0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heme2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2" id="{9BFEE411-3AF6-410C-9F74-20B16FA96830}" vid="{CC950C9A-235C-41EB-A413-CA5EF9CABE90}"/>
    </a:ext>
  </a:extLst>
</a:theme>
</file>

<file path=ppt/theme/theme2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eme1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3" id="{08E473B1-4F09-4767-9D4C-A3CDB2758D24}" vid="{3A26AD64-2EE9-4F49-925C-B54C40049C96}"/>
    </a:ext>
  </a:extLst>
</a:theme>
</file>

<file path=ppt/theme/theme4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2317</TotalTime>
  <Words>1517</Words>
  <Application>Microsoft Office PowerPoint</Application>
  <PresentationFormat>On-screen Show (4:3)</PresentationFormat>
  <Paragraphs>190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Cambria Math</vt:lpstr>
      <vt:lpstr>Comic Sans MS</vt:lpstr>
      <vt:lpstr>Symbol</vt:lpstr>
      <vt:lpstr>Times New Roman</vt:lpstr>
      <vt:lpstr>Wingdings 2</vt:lpstr>
      <vt:lpstr>Theme2</vt:lpstr>
      <vt:lpstr>Flujo</vt:lpstr>
      <vt:lpstr>Theme1</vt:lpstr>
      <vt:lpstr>Direct and inverse variation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XXX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Direct Proportionality</dc:title>
  <dc:creator>Mathssupport</dc:creator>
  <cp:lastModifiedBy>Orlando Hurtado</cp:lastModifiedBy>
  <cp:revision>75</cp:revision>
  <dcterms:created xsi:type="dcterms:W3CDTF">2004-10-21T20:25:11Z</dcterms:created>
  <dcterms:modified xsi:type="dcterms:W3CDTF">2023-08-11T10:24:25Z</dcterms:modified>
</cp:coreProperties>
</file>