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1" r:id="rId1"/>
  </p:sldMasterIdLst>
  <p:notesMasterIdLst>
    <p:notesMasterId r:id="rId15"/>
  </p:notesMasterIdLst>
  <p:handoutMasterIdLst>
    <p:handoutMasterId r:id="rId16"/>
  </p:handoutMasterIdLst>
  <p:sldIdLst>
    <p:sldId id="256" r:id="rId2"/>
    <p:sldId id="315" r:id="rId3"/>
    <p:sldId id="320" r:id="rId4"/>
    <p:sldId id="321" r:id="rId5"/>
    <p:sldId id="319" r:id="rId6"/>
    <p:sldId id="312" r:id="rId7"/>
    <p:sldId id="313" r:id="rId8"/>
    <p:sldId id="314" r:id="rId9"/>
    <p:sldId id="305" r:id="rId10"/>
    <p:sldId id="316" r:id="rId11"/>
    <p:sldId id="317" r:id="rId12"/>
    <p:sldId id="318" r:id="rId13"/>
    <p:sldId id="327" r:id="rId14"/>
  </p:sldIdLst>
  <p:sldSz cx="9144000" cy="6858000" type="screen4x3"/>
  <p:notesSz cx="9144000" cy="6858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CC0099"/>
    <a:srgbClr val="99CCFF"/>
    <a:srgbClr val="FF7C80"/>
    <a:srgbClr val="336600"/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559" autoAdjust="0"/>
    <p:restoredTop sz="94660"/>
  </p:normalViewPr>
  <p:slideViewPr>
    <p:cSldViewPr>
      <p:cViewPr varScale="1">
        <p:scale>
          <a:sx n="65" d="100"/>
          <a:sy n="65" d="100"/>
        </p:scale>
        <p:origin x="1494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180013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471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513513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71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180013" y="6513513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5B19CAC-4ADF-40D9-80E2-CF329D1A440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01517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A0EA90-397B-41BE-BFFD-EAEE08333F1D}" type="datetimeFigureOut">
              <a:rPr lang="en-US" smtClean="0"/>
              <a:t>8/11/2023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23FFAF-1E6C-494C-BB6B-3F3017F4AB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78892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12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031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l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  <a:endParaRPr kumimoji="0" lang="en-US" dirty="0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6210300" y="243379"/>
            <a:ext cx="2476500" cy="476250"/>
          </a:xfrm>
        </p:spPr>
        <p:txBody>
          <a:bodyPr/>
          <a:lstStyle>
            <a:lvl1pPr>
              <a:defRPr sz="2000"/>
            </a:lvl1pPr>
          </a:lstStyle>
          <a:p>
            <a:fld id="{BC5FDF6F-438B-4719-B23F-CF9DE862B1F0}" type="datetime3">
              <a:rPr lang="en-US" smtClean="0"/>
              <a:pPr/>
              <a:t>11 August 2023</a:t>
            </a:fld>
            <a:endParaRPr lang="en-US" dirty="0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6 Rectángulo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pic>
        <p:nvPicPr>
          <p:cNvPr id="15" name="Picture 14" descr="A close up of a cage&#10;&#10;Description automatically generated">
            <a:extLst>
              <a:ext uri="{FF2B5EF4-FFF2-40B4-BE49-F238E27FC236}">
                <a16:creationId xmlns:a16="http://schemas.microsoft.com/office/drawing/2014/main" id="{8DB13122-E156-4F56-B01E-886703548E0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D2A00AEB-3C8A-4E90-92BB-E70457310CB6}"/>
              </a:ext>
            </a:extLst>
          </p:cNvPr>
          <p:cNvSpPr/>
          <p:nvPr userDrawn="1"/>
        </p:nvSpPr>
        <p:spPr>
          <a:xfrm>
            <a:off x="645790" y="6504801"/>
            <a:ext cx="1616212" cy="276999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1200" dirty="0">
                <a:solidFill>
                  <a:srgbClr val="0070C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www.mathssupport.org</a:t>
            </a:r>
            <a:endParaRPr lang="en-GB" sz="12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968612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ftr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96133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51569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9870647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9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5465332" y="6201849"/>
            <a:ext cx="2476500" cy="47625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7" name="6 Rectángulo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3" name="Picture 12" descr="A close up of a cage&#10;&#10;Description automatically generated">
            <a:extLst>
              <a:ext uri="{FF2B5EF4-FFF2-40B4-BE49-F238E27FC236}">
                <a16:creationId xmlns:a16="http://schemas.microsoft.com/office/drawing/2014/main" id="{AD73ABF7-01E0-40C9-AF32-E6F00652779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51701638-9891-450A-A820-2B77055369E3}"/>
              </a:ext>
            </a:extLst>
          </p:cNvPr>
          <p:cNvSpPr/>
          <p:nvPr userDrawn="1"/>
        </p:nvSpPr>
        <p:spPr>
          <a:xfrm>
            <a:off x="645790" y="6504801"/>
            <a:ext cx="1616212" cy="276999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1200" dirty="0">
                <a:solidFill>
                  <a:srgbClr val="0070C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www.mathssupport.org</a:t>
            </a:r>
            <a:endParaRPr lang="en-GB" sz="12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08574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4597725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7018827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69157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04634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8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3B2DE70-67B1-47C9-9580-E8E78BFC64BA}"/>
              </a:ext>
            </a:extLst>
          </p:cNvPr>
          <p:cNvSpPr/>
          <p:nvPr userDrawn="1"/>
        </p:nvSpPr>
        <p:spPr>
          <a:xfrm>
            <a:off x="645790" y="6504801"/>
            <a:ext cx="1616212" cy="276999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1200" dirty="0">
                <a:solidFill>
                  <a:srgbClr val="0070C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www.mathssupport.org</a:t>
            </a:r>
            <a:endParaRPr lang="en-GB" sz="12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3788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10 Rectángulo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Rectángulo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1118772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hyperlink" Target="http://www.mathssupport.org/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7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  <a:p>
            <a:pPr lvl="1" eaLnBrk="1" latinLnBrk="0" hangingPunct="1"/>
            <a:r>
              <a:rPr kumimoji="0" lang="es-ES"/>
              <a:t>Segundo nivel</a:t>
            </a:r>
          </a:p>
          <a:p>
            <a:pPr lvl="2" eaLnBrk="1" latinLnBrk="0" hangingPunct="1"/>
            <a:r>
              <a:rPr kumimoji="0" lang="es-ES"/>
              <a:t>Tercer nivel</a:t>
            </a:r>
          </a:p>
          <a:p>
            <a:pPr lvl="3" eaLnBrk="1" latinLnBrk="0" hangingPunct="1"/>
            <a:r>
              <a:rPr kumimoji="0" lang="es-ES"/>
              <a:t>Cuarto nivel</a:t>
            </a:r>
          </a:p>
          <a:p>
            <a:pPr lvl="4" eaLnBrk="1" latinLnBrk="0" hangingPunct="1"/>
            <a:r>
              <a:rPr kumimoji="0" lang="es-ES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7C9B81F-C347-4BEF-BFDF-29C42F48304A}" type="datetimeFigureOut">
              <a:rPr lang="en-US" smtClean="0"/>
              <a:pPr/>
              <a:t>8/11/2023</a:t>
            </a:fld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en-US" dirty="0">
                <a:solidFill>
                  <a:schemeClr val="tx2">
                    <a:shade val="90000"/>
                  </a:schemeClr>
                </a:solidFill>
              </a:rPr>
              <a:t>www.mathssupport.org</a:t>
            </a:r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pic>
        <p:nvPicPr>
          <p:cNvPr id="10" name="Picture 9" descr="A close up of a cage&#10;&#10;Description automatically generated">
            <a:extLst>
              <a:ext uri="{FF2B5EF4-FFF2-40B4-BE49-F238E27FC236}">
                <a16:creationId xmlns:a16="http://schemas.microsoft.com/office/drawing/2014/main" id="{3947B0CA-B858-4459-ACB0-3F8573129FFC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37BDFDB0-8D90-46E4-99DE-37E7B970D526}"/>
              </a:ext>
            </a:extLst>
          </p:cNvPr>
          <p:cNvSpPr/>
          <p:nvPr userDrawn="1"/>
        </p:nvSpPr>
        <p:spPr>
          <a:xfrm>
            <a:off x="645790" y="6504801"/>
            <a:ext cx="1616212" cy="276999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1200" dirty="0">
                <a:solidFill>
                  <a:srgbClr val="0070C0"/>
                </a:solidFill>
                <a:hlinkClick r:id="rId1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www.mathssupport.org</a:t>
            </a:r>
            <a:endParaRPr lang="en-GB" sz="12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74304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hyperlink" Target="https://www.mathssupport.org/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mathssupport.org/" TargetMode="External"/><Relationship Id="rId4" Type="http://schemas.openxmlformats.org/officeDocument/2006/relationships/hyperlink" Target="mailto:info@mathssupport.org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png"/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0.png"/><Relationship Id="rId7" Type="http://schemas.openxmlformats.org/officeDocument/2006/relationships/image" Target="../media/image11.png"/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0.png"/><Relationship Id="rId4" Type="http://schemas.openxmlformats.org/officeDocument/2006/relationships/image" Target="../media/image8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5486400" y="457200"/>
            <a:ext cx="3200400" cy="457200"/>
          </a:xfrm>
        </p:spPr>
        <p:txBody>
          <a:bodyPr/>
          <a:lstStyle/>
          <a:p>
            <a:fld id="{418FB1FA-1B83-4CC8-939D-C627A9A0057A}" type="datetime3">
              <a:rPr lang="en-US" sz="2400" smtClean="0"/>
              <a:t>11 August 2023</a:t>
            </a:fld>
            <a:endParaRPr lang="en-US" sz="24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1676400"/>
            <a:ext cx="7848600" cy="1295400"/>
          </a:xfrm>
        </p:spPr>
        <p:txBody>
          <a:bodyPr/>
          <a:lstStyle/>
          <a:p>
            <a:r>
              <a:rPr lang="en-US" dirty="0">
                <a:latin typeface="+mn-lt"/>
              </a:rPr>
              <a:t>Models</a:t>
            </a:r>
          </a:p>
        </p:txBody>
      </p:sp>
      <p:sp>
        <p:nvSpPr>
          <p:cNvPr id="4" name="Subtitle 4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/>
          <a:p>
            <a:pPr marL="633413" indent="-633413" algn="l"/>
            <a:r>
              <a:rPr lang="en-US" dirty="0"/>
              <a:t>LO: To represent real life situation using mathematical models.</a:t>
            </a:r>
            <a:endParaRPr lang="en-GB" dirty="0"/>
          </a:p>
        </p:txBody>
      </p:sp>
      <p:sp>
        <p:nvSpPr>
          <p:cNvPr id="5" name="Rectangle 4">
            <a:hlinkClick r:id="rId2"/>
            <a:extLst>
              <a:ext uri="{FF2B5EF4-FFF2-40B4-BE49-F238E27FC236}">
                <a16:creationId xmlns:a16="http://schemas.microsoft.com/office/drawing/2014/main" id="{001C1432-EA39-4F3F-8846-0BD411EF8EB4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>
            <a:hlinkClick r:id="rId2"/>
            <a:extLst>
              <a:ext uri="{FF2B5EF4-FFF2-40B4-BE49-F238E27FC236}">
                <a16:creationId xmlns:a16="http://schemas.microsoft.com/office/drawing/2014/main" id="{1D2E3DCF-D697-4AC5-B232-335DFDD5A178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171868"/>
            <a:ext cx="7162800" cy="656152"/>
          </a:xfrm>
        </p:spPr>
        <p:txBody>
          <a:bodyPr>
            <a:normAutofit fontScale="90000"/>
          </a:bodyPr>
          <a:lstStyle/>
          <a:p>
            <a:pPr algn="l"/>
            <a:r>
              <a:rPr lang="en-US" sz="3600" dirty="0">
                <a:solidFill>
                  <a:srgbClr val="7030A0"/>
                </a:solidFill>
                <a:latin typeface="+mn-lt"/>
              </a:rPr>
              <a:t>Modelling</a:t>
            </a:r>
          </a:p>
        </p:txBody>
      </p:sp>
      <p:sp>
        <p:nvSpPr>
          <p:cNvPr id="11" name="Rectangle 3"/>
          <p:cNvSpPr>
            <a:spLocks noChangeArrowheads="1"/>
          </p:cNvSpPr>
          <p:nvPr/>
        </p:nvSpPr>
        <p:spPr bwMode="auto">
          <a:xfrm>
            <a:off x="385689" y="685800"/>
            <a:ext cx="164803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algn="l" eaLnBrk="1" hangingPunct="1">
              <a:buFont typeface="Symbol" panose="05050102010706020507" pitchFamily="18" charset="2"/>
              <a:buNone/>
            </a:pPr>
            <a:r>
              <a:rPr lang="en-US" altLang="en-US" dirty="0">
                <a:latin typeface="+mn-lt"/>
              </a:rPr>
              <a:t>Example:</a:t>
            </a:r>
            <a:endParaRPr lang="en-US" altLang="en-US" dirty="0"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12" name="Rectangle 11">
            <a:hlinkClick r:id="rId2"/>
            <a:extLst>
              <a:ext uri="{FF2B5EF4-FFF2-40B4-BE49-F238E27FC236}">
                <a16:creationId xmlns:a16="http://schemas.microsoft.com/office/drawing/2014/main" id="{53EBE975-6E8C-49A4-ABB4-05B38051E423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 12">
            <a:hlinkClick r:id="rId2"/>
            <a:extLst>
              <a:ext uri="{FF2B5EF4-FFF2-40B4-BE49-F238E27FC236}">
                <a16:creationId xmlns:a16="http://schemas.microsoft.com/office/drawing/2014/main" id="{398EE524-AE56-44A5-A809-2D92493CBD32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Rectangle 3">
            <a:extLst>
              <a:ext uri="{FF2B5EF4-FFF2-40B4-BE49-F238E27FC236}">
                <a16:creationId xmlns:a16="http://schemas.microsoft.com/office/drawing/2014/main" id="{F0C4E415-A061-48A1-85B2-7A1EF68469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4308" y="1167866"/>
            <a:ext cx="787717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algn="l" eaLnBrk="1" hangingPunct="1">
              <a:buFont typeface="Symbol" panose="05050102010706020507" pitchFamily="18" charset="2"/>
              <a:buNone/>
            </a:pPr>
            <a:r>
              <a:rPr lang="en-US" altLang="en-US" b="0" dirty="0">
                <a:latin typeface="+mn-lt"/>
              </a:rPr>
              <a:t>A cylindrical can of cat food has volume </a:t>
            </a:r>
            <a:r>
              <a:rPr lang="en-US" altLang="en-US" b="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 =</a:t>
            </a:r>
            <a:r>
              <a:rPr lang="en-US" altLang="en-US" b="0" dirty="0">
                <a:latin typeface="+mn-lt"/>
              </a:rPr>
              <a:t> 500 cm</a:t>
            </a:r>
            <a:r>
              <a:rPr lang="en-US" altLang="en-US" b="0" baseline="30000" dirty="0">
                <a:latin typeface="+mn-lt"/>
              </a:rPr>
              <a:t>3</a:t>
            </a:r>
            <a:r>
              <a:rPr lang="en-US" altLang="en-US" b="0" dirty="0">
                <a:latin typeface="+mn-lt"/>
              </a:rPr>
              <a:t>. </a:t>
            </a:r>
            <a:endParaRPr lang="en-US" altLang="en-US" b="0" dirty="0">
              <a:latin typeface="Chiller" panose="04020404031007020602" pitchFamily="82" charset="0"/>
            </a:endParaRPr>
          </a:p>
        </p:txBody>
      </p:sp>
      <p:sp>
        <p:nvSpPr>
          <p:cNvPr id="15" name="Rectangle 3">
            <a:extLst>
              <a:ext uri="{FF2B5EF4-FFF2-40B4-BE49-F238E27FC236}">
                <a16:creationId xmlns:a16="http://schemas.microsoft.com/office/drawing/2014/main" id="{3D51BCBF-AD88-47FC-AFC8-6B78E93D7E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0790" y="1592189"/>
            <a:ext cx="787717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/>
            <a:r>
              <a:rPr lang="en-US" altLang="en-US" b="0" dirty="0">
                <a:latin typeface="+mn-lt"/>
              </a:rPr>
              <a:t>The radius of the can is </a:t>
            </a:r>
            <a:r>
              <a:rPr lang="en-US" altLang="en-US" b="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altLang="en-US" b="0" dirty="0">
                <a:latin typeface="+mn-lt"/>
              </a:rPr>
              <a:t> cm and the height is </a:t>
            </a:r>
            <a:r>
              <a:rPr lang="en-US" altLang="en-US" b="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altLang="en-US" b="0" dirty="0">
                <a:latin typeface="+mn-lt"/>
              </a:rPr>
              <a:t> cm. </a:t>
            </a:r>
          </a:p>
        </p:txBody>
      </p:sp>
      <p:sp>
        <p:nvSpPr>
          <p:cNvPr id="18" name="Rectangle 3">
            <a:extLst>
              <a:ext uri="{FF2B5EF4-FFF2-40B4-BE49-F238E27FC236}">
                <a16:creationId xmlns:a16="http://schemas.microsoft.com/office/drawing/2014/main" id="{D02243E4-EF76-4CDE-863B-9D920A122F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0790" y="2175075"/>
            <a:ext cx="61341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/>
            <a:r>
              <a:rPr lang="en-US" altLang="en-US" b="0" dirty="0">
                <a:latin typeface="+mn-lt"/>
              </a:rPr>
              <a:t>(e) Plot the graph of this equation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A1091A08-07FC-4F50-941D-A4ED02380D5A}"/>
                  </a:ext>
                </a:extLst>
              </p:cNvPr>
              <p:cNvSpPr txBox="1"/>
              <p:nvPr/>
            </p:nvSpPr>
            <p:spPr>
              <a:xfrm>
                <a:off x="6013454" y="2041430"/>
                <a:ext cx="2636270" cy="78380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en-US" b="0" i="1" smtClean="0">
                          <a:latin typeface="Cambria Math" panose="02040503050406030204" pitchFamily="18" charset="0"/>
                        </a:rPr>
                        <m:t>𝑆</m:t>
                      </m:r>
                      <m:r>
                        <a:rPr lang="en-US" altLang="en-US" b="0" i="1" smtClean="0">
                          <a:latin typeface="Cambria Math" panose="02040503050406030204" pitchFamily="18" charset="0"/>
                        </a:rPr>
                        <m:t>=2</m:t>
                      </m:r>
                      <m:r>
                        <a:rPr lang="en-US" alt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sSup>
                        <m:sSupPr>
                          <m:ctrlPr>
                            <a:rPr lang="en-US" alt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𝑟</m:t>
                          </m:r>
                        </m:e>
                        <m:sup>
                          <m:r>
                            <a:rPr lang="en-US" alt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alt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alt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1000</m:t>
                          </m:r>
                        </m:num>
                        <m:den>
                          <m:r>
                            <a:rPr lang="en-US" alt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𝑟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A1091A08-07FC-4F50-941D-A4ED02380D5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13454" y="2041430"/>
                <a:ext cx="2636270" cy="78380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Picture 5">
            <a:extLst>
              <a:ext uri="{FF2B5EF4-FFF2-40B4-BE49-F238E27FC236}">
                <a16:creationId xmlns:a16="http://schemas.microsoft.com/office/drawing/2014/main" id="{5989BF0D-4E55-2486-EB8E-30F4823F261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2920" y="3017520"/>
            <a:ext cx="2990850" cy="3276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5839457"/>
      </p:ext>
    </p:extLst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171868"/>
            <a:ext cx="7162800" cy="656152"/>
          </a:xfrm>
        </p:spPr>
        <p:txBody>
          <a:bodyPr>
            <a:normAutofit fontScale="90000"/>
          </a:bodyPr>
          <a:lstStyle/>
          <a:p>
            <a:pPr algn="l"/>
            <a:r>
              <a:rPr lang="en-US" sz="3600" dirty="0">
                <a:solidFill>
                  <a:srgbClr val="7030A0"/>
                </a:solidFill>
                <a:latin typeface="+mn-lt"/>
              </a:rPr>
              <a:t>Modelling</a:t>
            </a:r>
          </a:p>
        </p:txBody>
      </p:sp>
      <p:sp>
        <p:nvSpPr>
          <p:cNvPr id="11" name="Rectangle 3"/>
          <p:cNvSpPr>
            <a:spLocks noChangeArrowheads="1"/>
          </p:cNvSpPr>
          <p:nvPr/>
        </p:nvSpPr>
        <p:spPr bwMode="auto">
          <a:xfrm>
            <a:off x="385689" y="685800"/>
            <a:ext cx="164803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algn="l" eaLnBrk="1" hangingPunct="1">
              <a:buFont typeface="Symbol" panose="05050102010706020507" pitchFamily="18" charset="2"/>
              <a:buNone/>
            </a:pPr>
            <a:r>
              <a:rPr lang="en-US" altLang="en-US" dirty="0">
                <a:latin typeface="+mn-lt"/>
              </a:rPr>
              <a:t>Example:</a:t>
            </a:r>
            <a:endParaRPr lang="en-US" altLang="en-US" dirty="0"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12" name="Rectangle 11">
            <a:hlinkClick r:id="rId2"/>
            <a:extLst>
              <a:ext uri="{FF2B5EF4-FFF2-40B4-BE49-F238E27FC236}">
                <a16:creationId xmlns:a16="http://schemas.microsoft.com/office/drawing/2014/main" id="{53EBE975-6E8C-49A4-ABB4-05B38051E423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 12">
            <a:hlinkClick r:id="rId2"/>
            <a:extLst>
              <a:ext uri="{FF2B5EF4-FFF2-40B4-BE49-F238E27FC236}">
                <a16:creationId xmlns:a16="http://schemas.microsoft.com/office/drawing/2014/main" id="{398EE524-AE56-44A5-A809-2D92493CBD32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Rectangle 3">
            <a:extLst>
              <a:ext uri="{FF2B5EF4-FFF2-40B4-BE49-F238E27FC236}">
                <a16:creationId xmlns:a16="http://schemas.microsoft.com/office/drawing/2014/main" id="{F0C4E415-A061-48A1-85B2-7A1EF68469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4308" y="1167866"/>
            <a:ext cx="787717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algn="l" eaLnBrk="1" hangingPunct="1">
              <a:buFont typeface="Symbol" panose="05050102010706020507" pitchFamily="18" charset="2"/>
              <a:buNone/>
            </a:pPr>
            <a:r>
              <a:rPr lang="en-US" altLang="en-US" b="0" dirty="0">
                <a:latin typeface="+mn-lt"/>
              </a:rPr>
              <a:t>A cylindrical can of cat food has volume </a:t>
            </a:r>
            <a:r>
              <a:rPr lang="en-US" altLang="en-US" b="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 =</a:t>
            </a:r>
            <a:r>
              <a:rPr lang="en-US" altLang="en-US" b="0" dirty="0">
                <a:latin typeface="+mn-lt"/>
              </a:rPr>
              <a:t> 500 cm</a:t>
            </a:r>
            <a:r>
              <a:rPr lang="en-US" altLang="en-US" b="0" baseline="30000" dirty="0">
                <a:latin typeface="+mn-lt"/>
              </a:rPr>
              <a:t>3</a:t>
            </a:r>
            <a:r>
              <a:rPr lang="en-US" altLang="en-US" b="0" dirty="0">
                <a:latin typeface="+mn-lt"/>
              </a:rPr>
              <a:t>. </a:t>
            </a:r>
            <a:endParaRPr lang="en-US" altLang="en-US" b="0" dirty="0">
              <a:latin typeface="Chiller" panose="04020404031007020602" pitchFamily="82" charset="0"/>
            </a:endParaRPr>
          </a:p>
        </p:txBody>
      </p:sp>
      <p:sp>
        <p:nvSpPr>
          <p:cNvPr id="15" name="Rectangle 3">
            <a:extLst>
              <a:ext uri="{FF2B5EF4-FFF2-40B4-BE49-F238E27FC236}">
                <a16:creationId xmlns:a16="http://schemas.microsoft.com/office/drawing/2014/main" id="{3D51BCBF-AD88-47FC-AFC8-6B78E93D7E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0790" y="1592189"/>
            <a:ext cx="787717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/>
            <a:r>
              <a:rPr lang="en-US" altLang="en-US" b="0" dirty="0">
                <a:latin typeface="+mn-lt"/>
              </a:rPr>
              <a:t>The radius of the can is </a:t>
            </a:r>
            <a:r>
              <a:rPr lang="en-US" altLang="en-US" b="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altLang="en-US" b="0" dirty="0">
                <a:latin typeface="+mn-lt"/>
              </a:rPr>
              <a:t> cm and the height is </a:t>
            </a:r>
            <a:r>
              <a:rPr lang="en-US" altLang="en-US" b="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altLang="en-US" b="0" dirty="0">
                <a:latin typeface="+mn-lt"/>
              </a:rPr>
              <a:t> cm. </a:t>
            </a:r>
          </a:p>
        </p:txBody>
      </p:sp>
      <p:sp>
        <p:nvSpPr>
          <p:cNvPr id="18" name="Rectangle 3">
            <a:extLst>
              <a:ext uri="{FF2B5EF4-FFF2-40B4-BE49-F238E27FC236}">
                <a16:creationId xmlns:a16="http://schemas.microsoft.com/office/drawing/2014/main" id="{D02243E4-EF76-4CDE-863B-9D920A122F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0790" y="2175075"/>
            <a:ext cx="61341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/>
            <a:r>
              <a:rPr lang="en-US" altLang="en-US" b="0" dirty="0">
                <a:latin typeface="+mn-lt"/>
              </a:rPr>
              <a:t>(e) Plot the graph of this equation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A1091A08-07FC-4F50-941D-A4ED02380D5A}"/>
                  </a:ext>
                </a:extLst>
              </p:cNvPr>
              <p:cNvSpPr txBox="1"/>
              <p:nvPr/>
            </p:nvSpPr>
            <p:spPr>
              <a:xfrm>
                <a:off x="6013454" y="2041430"/>
                <a:ext cx="2636270" cy="78380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en-US" b="0" i="1" smtClean="0">
                          <a:latin typeface="Cambria Math" panose="02040503050406030204" pitchFamily="18" charset="0"/>
                        </a:rPr>
                        <m:t>𝑆</m:t>
                      </m:r>
                      <m:r>
                        <a:rPr lang="en-US" altLang="en-US" b="0" i="1" smtClean="0">
                          <a:latin typeface="Cambria Math" panose="02040503050406030204" pitchFamily="18" charset="0"/>
                        </a:rPr>
                        <m:t>=2</m:t>
                      </m:r>
                      <m:r>
                        <a:rPr lang="en-US" alt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sSup>
                        <m:sSupPr>
                          <m:ctrlPr>
                            <a:rPr lang="en-US" alt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𝑟</m:t>
                          </m:r>
                        </m:e>
                        <m:sup>
                          <m:r>
                            <a:rPr lang="en-US" alt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alt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alt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1000</m:t>
                          </m:r>
                        </m:num>
                        <m:den>
                          <m:r>
                            <a:rPr lang="en-US" alt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𝑟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A1091A08-07FC-4F50-941D-A4ED02380D5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13454" y="2041430"/>
                <a:ext cx="2636270" cy="78380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Picture 2">
            <a:extLst>
              <a:ext uri="{FF2B5EF4-FFF2-40B4-BE49-F238E27FC236}">
                <a16:creationId xmlns:a16="http://schemas.microsoft.com/office/drawing/2014/main" id="{0EBC959D-B605-85AD-AF00-EEFB549BB5A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2920" y="3017520"/>
            <a:ext cx="3000375" cy="3228975"/>
          </a:xfrm>
          <a:prstGeom prst="rect">
            <a:avLst/>
          </a:prstGeom>
        </p:spPr>
      </p:pic>
      <p:sp>
        <p:nvSpPr>
          <p:cNvPr id="5" name="Rectangle 3">
            <a:extLst>
              <a:ext uri="{FF2B5EF4-FFF2-40B4-BE49-F238E27FC236}">
                <a16:creationId xmlns:a16="http://schemas.microsoft.com/office/drawing/2014/main" id="{390262C8-74BF-2D97-1256-2B3429B7B1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62400" y="2969557"/>
            <a:ext cx="445696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/>
            <a:r>
              <a:rPr lang="en-US" altLang="en-US" b="0" dirty="0">
                <a:latin typeface="+mn-lt"/>
              </a:rPr>
              <a:t>Using a suitable scale</a:t>
            </a:r>
            <a:endParaRPr lang="en-US" altLang="en-US" b="0" i="1" baseline="3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C7593684-A148-B584-4B9E-BC76F379BF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91200" y="3646001"/>
            <a:ext cx="198237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/>
            <a:r>
              <a:rPr lang="en-US" altLang="en-US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 ≤ </a:t>
            </a:r>
            <a:r>
              <a:rPr lang="en-US" altLang="en-US" b="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en-US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≤ 15 </a:t>
            </a:r>
            <a:endParaRPr lang="en-US" altLang="en-US" b="0" i="1" baseline="3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F750F270-6075-7C8E-6190-3C35C440E4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91200" y="4322445"/>
            <a:ext cx="198237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/>
            <a:r>
              <a:rPr lang="en-US" altLang="en-US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 ≤ </a:t>
            </a:r>
            <a:r>
              <a:rPr lang="en-US" altLang="en-US" b="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altLang="en-US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≤ 800 </a:t>
            </a:r>
            <a:endParaRPr lang="en-US" altLang="en-US" b="0" i="1" baseline="3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3029887"/>
      </p:ext>
    </p:extLst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171868"/>
            <a:ext cx="7162800" cy="656152"/>
          </a:xfrm>
        </p:spPr>
        <p:txBody>
          <a:bodyPr>
            <a:normAutofit fontScale="90000"/>
          </a:bodyPr>
          <a:lstStyle/>
          <a:p>
            <a:pPr algn="l"/>
            <a:r>
              <a:rPr lang="en-US" sz="3600" dirty="0">
                <a:solidFill>
                  <a:srgbClr val="7030A0"/>
                </a:solidFill>
                <a:latin typeface="+mn-lt"/>
              </a:rPr>
              <a:t>Modelling</a:t>
            </a:r>
          </a:p>
        </p:txBody>
      </p:sp>
      <p:sp>
        <p:nvSpPr>
          <p:cNvPr id="11" name="Rectangle 3"/>
          <p:cNvSpPr>
            <a:spLocks noChangeArrowheads="1"/>
          </p:cNvSpPr>
          <p:nvPr/>
        </p:nvSpPr>
        <p:spPr bwMode="auto">
          <a:xfrm>
            <a:off x="385689" y="685800"/>
            <a:ext cx="164803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algn="l" eaLnBrk="1" hangingPunct="1">
              <a:buFont typeface="Symbol" panose="05050102010706020507" pitchFamily="18" charset="2"/>
              <a:buNone/>
            </a:pPr>
            <a:r>
              <a:rPr lang="en-US" altLang="en-US" dirty="0">
                <a:latin typeface="+mn-lt"/>
              </a:rPr>
              <a:t>Example:</a:t>
            </a:r>
            <a:endParaRPr lang="en-US" altLang="en-US" dirty="0"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12" name="Rectangle 11">
            <a:hlinkClick r:id="rId2"/>
            <a:extLst>
              <a:ext uri="{FF2B5EF4-FFF2-40B4-BE49-F238E27FC236}">
                <a16:creationId xmlns:a16="http://schemas.microsoft.com/office/drawing/2014/main" id="{53EBE975-6E8C-49A4-ABB4-05B38051E423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 12">
            <a:hlinkClick r:id="rId2"/>
            <a:extLst>
              <a:ext uri="{FF2B5EF4-FFF2-40B4-BE49-F238E27FC236}">
                <a16:creationId xmlns:a16="http://schemas.microsoft.com/office/drawing/2014/main" id="{398EE524-AE56-44A5-A809-2D92493CBD32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Rectangle 3">
            <a:extLst>
              <a:ext uri="{FF2B5EF4-FFF2-40B4-BE49-F238E27FC236}">
                <a16:creationId xmlns:a16="http://schemas.microsoft.com/office/drawing/2014/main" id="{F0C4E415-A061-48A1-85B2-7A1EF68469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4308" y="1167866"/>
            <a:ext cx="787717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algn="l" eaLnBrk="1" hangingPunct="1">
              <a:buFont typeface="Symbol" panose="05050102010706020507" pitchFamily="18" charset="2"/>
              <a:buNone/>
            </a:pPr>
            <a:r>
              <a:rPr lang="en-US" altLang="en-US" b="0" dirty="0">
                <a:latin typeface="+mn-lt"/>
              </a:rPr>
              <a:t>A cylindrical can of cat food has volume </a:t>
            </a:r>
            <a:r>
              <a:rPr lang="en-US" altLang="en-US" b="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 =</a:t>
            </a:r>
            <a:r>
              <a:rPr lang="en-US" altLang="en-US" b="0" dirty="0">
                <a:latin typeface="+mn-lt"/>
              </a:rPr>
              <a:t> 500 cm</a:t>
            </a:r>
            <a:r>
              <a:rPr lang="en-US" altLang="en-US" b="0" baseline="30000" dirty="0">
                <a:latin typeface="+mn-lt"/>
              </a:rPr>
              <a:t>3</a:t>
            </a:r>
            <a:r>
              <a:rPr lang="en-US" altLang="en-US" b="0" dirty="0">
                <a:latin typeface="+mn-lt"/>
              </a:rPr>
              <a:t>. </a:t>
            </a:r>
            <a:endParaRPr lang="en-US" altLang="en-US" b="0" dirty="0">
              <a:latin typeface="Chiller" panose="04020404031007020602" pitchFamily="82" charset="0"/>
            </a:endParaRPr>
          </a:p>
        </p:txBody>
      </p:sp>
      <p:sp>
        <p:nvSpPr>
          <p:cNvPr id="15" name="Rectangle 3">
            <a:extLst>
              <a:ext uri="{FF2B5EF4-FFF2-40B4-BE49-F238E27FC236}">
                <a16:creationId xmlns:a16="http://schemas.microsoft.com/office/drawing/2014/main" id="{3D51BCBF-AD88-47FC-AFC8-6B78E93D7E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0790" y="1592189"/>
            <a:ext cx="787717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/>
            <a:r>
              <a:rPr lang="en-US" altLang="en-US" b="0" dirty="0">
                <a:latin typeface="+mn-lt"/>
              </a:rPr>
              <a:t>The radius of the can is </a:t>
            </a:r>
            <a:r>
              <a:rPr lang="en-US" altLang="en-US" b="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altLang="en-US" b="0" dirty="0">
                <a:latin typeface="+mn-lt"/>
              </a:rPr>
              <a:t> cm and the height is </a:t>
            </a:r>
            <a:r>
              <a:rPr lang="en-US" altLang="en-US" b="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altLang="en-US" b="0" dirty="0">
                <a:latin typeface="+mn-lt"/>
              </a:rPr>
              <a:t> cm. 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7981C799-EE99-6F71-3DE9-C50F632426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7748" y="2148272"/>
            <a:ext cx="781834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marL="520700" indent="-520700" eaLnBrk="1" hangingPunct="1"/>
            <a:r>
              <a:rPr lang="en-US" altLang="en-US" b="0" dirty="0">
                <a:latin typeface="+mn-lt"/>
              </a:rPr>
              <a:t>(f) Find the minimum surface area of the can and the value of </a:t>
            </a:r>
            <a:r>
              <a:rPr lang="en-US" altLang="en-US" b="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altLang="en-US" b="0" dirty="0">
                <a:latin typeface="+mn-lt"/>
              </a:rPr>
              <a:t> for which this occurs.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432CAB7-4728-5CE9-0AC5-76DF8C3E6EF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2920" y="3017520"/>
            <a:ext cx="2990850" cy="3219450"/>
          </a:xfrm>
          <a:prstGeom prst="rect">
            <a:avLst/>
          </a:prstGeom>
        </p:spPr>
      </p:pic>
      <p:sp>
        <p:nvSpPr>
          <p:cNvPr id="6" name="Rectangle 3">
            <a:extLst>
              <a:ext uri="{FF2B5EF4-FFF2-40B4-BE49-F238E27FC236}">
                <a16:creationId xmlns:a16="http://schemas.microsoft.com/office/drawing/2014/main" id="{45B5AA76-DA30-C4EF-27E3-F2C3429CBC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91000" y="2979956"/>
            <a:ext cx="4203529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/>
            <a:r>
              <a:rPr lang="en-US" altLang="en-US" b="0" dirty="0">
                <a:latin typeface="+mn-lt"/>
              </a:rPr>
              <a:t>The minimum surface area is 348.7 cm</a:t>
            </a:r>
            <a:r>
              <a:rPr lang="en-US" altLang="en-US" b="0" baseline="30000" dirty="0">
                <a:latin typeface="+mn-lt"/>
              </a:rPr>
              <a:t>2</a:t>
            </a:r>
            <a:endParaRPr lang="en-US" altLang="en-US" b="0" i="1" baseline="3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0208DD01-1D22-A9E7-D2BC-9FDF373642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90999" y="4263518"/>
            <a:ext cx="445696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/>
            <a:r>
              <a:rPr lang="en-US" altLang="en-US" b="0" dirty="0">
                <a:latin typeface="+mn-lt"/>
              </a:rPr>
              <a:t>This occurs when </a:t>
            </a:r>
            <a:r>
              <a:rPr lang="en-US" altLang="en-US" b="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altLang="en-US" b="0" dirty="0">
                <a:latin typeface="+mn-lt"/>
              </a:rPr>
              <a:t> = 4.3 cm</a:t>
            </a:r>
            <a:endParaRPr lang="en-US" altLang="en-US" b="0" i="1" baseline="3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4655384"/>
      </p:ext>
    </p:extLst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lose up of a cage&#10;&#10;Description automatically generated">
            <a:hlinkClick r:id="rId2"/>
            <a:extLst>
              <a:ext uri="{FF2B5EF4-FFF2-40B4-BE49-F238E27FC236}">
                <a16:creationId xmlns:a16="http://schemas.microsoft.com/office/drawing/2014/main" id="{F1229F4D-42CD-45F9-A346-0BEB3F4D814D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772403" y="963215"/>
            <a:ext cx="5599193" cy="3597359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834A3044-064E-4F4F-9A40-DCB022A1AF45}"/>
              </a:ext>
            </a:extLst>
          </p:cNvPr>
          <p:cNvSpPr txBox="1"/>
          <p:nvPr/>
        </p:nvSpPr>
        <p:spPr>
          <a:xfrm>
            <a:off x="1524000" y="205115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Thank you for using resources from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3C7B91D-FA43-4DDC-AF24-F0D95F8771D8}"/>
              </a:ext>
            </a:extLst>
          </p:cNvPr>
          <p:cNvSpPr txBox="1"/>
          <p:nvPr/>
        </p:nvSpPr>
        <p:spPr>
          <a:xfrm>
            <a:off x="2286000" y="4982603"/>
            <a:ext cx="457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https://www.mathssupport.org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F331B16-2188-481D-902D-B24DB2D19006}"/>
              </a:ext>
            </a:extLst>
          </p:cNvPr>
          <p:cNvSpPr txBox="1"/>
          <p:nvPr/>
        </p:nvSpPr>
        <p:spPr>
          <a:xfrm>
            <a:off x="647700" y="5487256"/>
            <a:ext cx="784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If you have a special request, drop us an email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7DDA8DB-4973-4CCB-A3BF-CDF0FC0B875C}"/>
              </a:ext>
            </a:extLst>
          </p:cNvPr>
          <p:cNvSpPr txBox="1"/>
          <p:nvPr/>
        </p:nvSpPr>
        <p:spPr>
          <a:xfrm>
            <a:off x="2466975" y="5909285"/>
            <a:ext cx="3657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info@mathssupport.org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1" name="Rectangle 10">
            <a:hlinkClick r:id="rId5"/>
            <a:extLst>
              <a:ext uri="{FF2B5EF4-FFF2-40B4-BE49-F238E27FC236}">
                <a16:creationId xmlns:a16="http://schemas.microsoft.com/office/drawing/2014/main" id="{385B5B7E-21DC-4261-B654-DEFEDE6D8129}"/>
              </a:ext>
            </a:extLst>
          </p:cNvPr>
          <p:cNvSpPr/>
          <p:nvPr/>
        </p:nvSpPr>
        <p:spPr>
          <a:xfrm>
            <a:off x="8077200" y="74731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2" name="Rectangle 11">
            <a:hlinkClick r:id="rId5"/>
            <a:extLst>
              <a:ext uri="{FF2B5EF4-FFF2-40B4-BE49-F238E27FC236}">
                <a16:creationId xmlns:a16="http://schemas.microsoft.com/office/drawing/2014/main" id="{F35685D4-CF87-4E82-8D62-66EF53CDEA76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E8983EF-CE04-4600-8A87-8640EEF47371}"/>
              </a:ext>
            </a:extLst>
          </p:cNvPr>
          <p:cNvSpPr txBox="1"/>
          <p:nvPr/>
        </p:nvSpPr>
        <p:spPr>
          <a:xfrm>
            <a:off x="1371600" y="4579141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For more resources visit our website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5" name="Rectangle 14">
            <a:hlinkClick r:id="rId5"/>
            <a:extLst>
              <a:ext uri="{FF2B5EF4-FFF2-40B4-BE49-F238E27FC236}">
                <a16:creationId xmlns:a16="http://schemas.microsoft.com/office/drawing/2014/main" id="{3C973669-28B2-4B31-9311-8EF7AC9BF16E}"/>
              </a:ext>
            </a:extLst>
          </p:cNvPr>
          <p:cNvSpPr/>
          <p:nvPr/>
        </p:nvSpPr>
        <p:spPr>
          <a:xfrm>
            <a:off x="8061960" y="6131171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ectangle 15">
            <a:hlinkClick r:id="rId5"/>
            <a:extLst>
              <a:ext uri="{FF2B5EF4-FFF2-40B4-BE49-F238E27FC236}">
                <a16:creationId xmlns:a16="http://schemas.microsoft.com/office/drawing/2014/main" id="{D36DC034-F56A-439A-AE3D-E5C2D3AF4EE9}"/>
              </a:ext>
            </a:extLst>
          </p:cNvPr>
          <p:cNvSpPr/>
          <p:nvPr/>
        </p:nvSpPr>
        <p:spPr>
          <a:xfrm>
            <a:off x="828236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22818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171868"/>
            <a:ext cx="7162800" cy="656152"/>
          </a:xfrm>
        </p:spPr>
        <p:txBody>
          <a:bodyPr>
            <a:normAutofit fontScale="90000"/>
          </a:bodyPr>
          <a:lstStyle/>
          <a:p>
            <a:pPr algn="l"/>
            <a:r>
              <a:rPr lang="en-US" sz="3600" dirty="0">
                <a:solidFill>
                  <a:srgbClr val="7030A0"/>
                </a:solidFill>
                <a:latin typeface="+mn-lt"/>
              </a:rPr>
              <a:t>Modelling</a:t>
            </a:r>
          </a:p>
        </p:txBody>
      </p:sp>
      <p:sp>
        <p:nvSpPr>
          <p:cNvPr id="41" name="Rectangle 3"/>
          <p:cNvSpPr>
            <a:spLocks noChangeArrowheads="1"/>
          </p:cNvSpPr>
          <p:nvPr/>
        </p:nvSpPr>
        <p:spPr bwMode="auto">
          <a:xfrm>
            <a:off x="208009" y="2166631"/>
            <a:ext cx="8644598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algn="ctr" eaLnBrk="1" hangingPunct="1">
              <a:buFont typeface="Symbol" panose="05050102010706020507" pitchFamily="18" charset="2"/>
              <a:buNone/>
            </a:pPr>
            <a:r>
              <a:rPr lang="en-US" altLang="en-US" b="0" dirty="0">
                <a:latin typeface="+mn-lt"/>
              </a:rPr>
              <a:t>The process of developing this model is called </a:t>
            </a:r>
            <a:r>
              <a:rPr lang="en-US" altLang="en-US" dirty="0">
                <a:latin typeface="+mn-lt"/>
              </a:rPr>
              <a:t>mathematical modelling</a:t>
            </a:r>
          </a:p>
        </p:txBody>
      </p:sp>
      <p:sp>
        <p:nvSpPr>
          <p:cNvPr id="12" name="Rectangle 11">
            <a:hlinkClick r:id="rId2"/>
            <a:extLst>
              <a:ext uri="{FF2B5EF4-FFF2-40B4-BE49-F238E27FC236}">
                <a16:creationId xmlns:a16="http://schemas.microsoft.com/office/drawing/2014/main" id="{53EBE975-6E8C-49A4-ABB4-05B38051E423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 12">
            <a:hlinkClick r:id="rId2"/>
            <a:extLst>
              <a:ext uri="{FF2B5EF4-FFF2-40B4-BE49-F238E27FC236}">
                <a16:creationId xmlns:a16="http://schemas.microsoft.com/office/drawing/2014/main" id="{398EE524-AE56-44A5-A809-2D92493CBD32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Rectangle 3">
            <a:extLst>
              <a:ext uri="{FF2B5EF4-FFF2-40B4-BE49-F238E27FC236}">
                <a16:creationId xmlns:a16="http://schemas.microsoft.com/office/drawing/2014/main" id="{F0C4E415-A061-48A1-85B2-7A1EF68469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2652" y="618169"/>
            <a:ext cx="8235313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algn="l" eaLnBrk="1" hangingPunct="1">
              <a:buFont typeface="Symbol" panose="05050102010706020507" pitchFamily="18" charset="2"/>
              <a:buNone/>
            </a:pPr>
            <a:r>
              <a:rPr lang="en-US" altLang="en-US" b="0" dirty="0">
                <a:latin typeface="+mn-lt"/>
              </a:rPr>
              <a:t>We can apply mathematics to real-world problems to help understand the world around us.</a:t>
            </a:r>
            <a:endParaRPr lang="en-US" altLang="en-US" b="0" dirty="0">
              <a:latin typeface="Chiller" panose="04020404031007020602" pitchFamily="82" charset="0"/>
            </a:endParaRPr>
          </a:p>
        </p:txBody>
      </p:sp>
      <p:sp>
        <p:nvSpPr>
          <p:cNvPr id="15" name="Rectangle 3">
            <a:extLst>
              <a:ext uri="{FF2B5EF4-FFF2-40B4-BE49-F238E27FC236}">
                <a16:creationId xmlns:a16="http://schemas.microsoft.com/office/drawing/2014/main" id="{3D51BCBF-AD88-47FC-AFC8-6B78E93D7E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3201" y="1381206"/>
            <a:ext cx="8426548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/>
            <a:r>
              <a:rPr lang="en-US" altLang="en-US" b="0" dirty="0">
                <a:latin typeface="+mn-lt"/>
              </a:rPr>
              <a:t>A </a:t>
            </a:r>
            <a:r>
              <a:rPr lang="en-US" altLang="en-US" dirty="0">
                <a:latin typeface="+mn-lt"/>
              </a:rPr>
              <a:t>mathematical model </a:t>
            </a:r>
            <a:r>
              <a:rPr lang="en-US" altLang="en-US" b="0" dirty="0">
                <a:latin typeface="+mn-lt"/>
              </a:rPr>
              <a:t>is a simplified description of a real system using mathematical concepts and language</a:t>
            </a:r>
          </a:p>
        </p:txBody>
      </p:sp>
      <p:sp>
        <p:nvSpPr>
          <p:cNvPr id="16" name="Rectangle 3">
            <a:extLst>
              <a:ext uri="{FF2B5EF4-FFF2-40B4-BE49-F238E27FC236}">
                <a16:creationId xmlns:a16="http://schemas.microsoft.com/office/drawing/2014/main" id="{FBC7ADAA-2EB8-470F-9CCA-9F8942DCF6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2652" y="3814622"/>
            <a:ext cx="8350349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/>
            <a:r>
              <a:rPr lang="en-US" altLang="en-US" b="0" dirty="0">
                <a:latin typeface="+mn-lt"/>
              </a:rPr>
              <a:t>This allows us to construct a mathematical description of the problem which is simple enough for us to work with, and which we can solve to approximate the real-world situation.</a:t>
            </a:r>
          </a:p>
        </p:txBody>
      </p:sp>
      <p:sp>
        <p:nvSpPr>
          <p:cNvPr id="17" name="Rectangle 3">
            <a:extLst>
              <a:ext uri="{FF2B5EF4-FFF2-40B4-BE49-F238E27FC236}">
                <a16:creationId xmlns:a16="http://schemas.microsoft.com/office/drawing/2014/main" id="{840EBABC-3A15-476F-A099-C4C8A4ADC8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3203" y="5434016"/>
            <a:ext cx="829818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/>
            <a:r>
              <a:rPr lang="en-US" altLang="en-US" b="0" dirty="0">
                <a:latin typeface="+mn-lt"/>
              </a:rPr>
              <a:t>Mathematical models are developed using a </a:t>
            </a:r>
            <a:r>
              <a:rPr lang="en-US" altLang="en-US" dirty="0">
                <a:latin typeface="+mn-lt"/>
              </a:rPr>
              <a:t>modelling cycle.</a:t>
            </a:r>
          </a:p>
        </p:txBody>
      </p:sp>
      <p:sp>
        <p:nvSpPr>
          <p:cNvPr id="2" name="Rectangle 3">
            <a:extLst>
              <a:ext uri="{FF2B5EF4-FFF2-40B4-BE49-F238E27FC236}">
                <a16:creationId xmlns:a16="http://schemas.microsoft.com/office/drawing/2014/main" id="{2027C2C1-D2CD-173E-47DB-FE7F6ACA7B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3203" y="2997628"/>
            <a:ext cx="8426547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/>
            <a:r>
              <a:rPr lang="en-US" altLang="en-US" b="0" dirty="0">
                <a:latin typeface="+mn-lt"/>
              </a:rPr>
              <a:t>In mathematical modelling we simplify the problem by making assumptions and removing less important details.</a:t>
            </a:r>
          </a:p>
        </p:txBody>
      </p:sp>
    </p:spTree>
    <p:extLst>
      <p:ext uri="{BB962C8B-B14F-4D97-AF65-F5344CB8AC3E}">
        <p14:creationId xmlns:p14="http://schemas.microsoft.com/office/powerpoint/2010/main" val="4083462960"/>
      </p:ext>
    </p:extLst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/>
      <p:bldP spid="15" grpId="0"/>
      <p:bldP spid="16" grpId="0"/>
      <p:bldP spid="17" grpId="0"/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87256"/>
            <a:ext cx="7162800" cy="656152"/>
          </a:xfrm>
        </p:spPr>
        <p:txBody>
          <a:bodyPr>
            <a:normAutofit fontScale="90000"/>
          </a:bodyPr>
          <a:lstStyle/>
          <a:p>
            <a:pPr algn="l"/>
            <a:r>
              <a:rPr lang="en-US" sz="3600" dirty="0">
                <a:solidFill>
                  <a:srgbClr val="7030A0"/>
                </a:solidFill>
                <a:latin typeface="+mn-lt"/>
              </a:rPr>
              <a:t>Modelling cycle</a:t>
            </a:r>
          </a:p>
        </p:txBody>
      </p:sp>
      <p:sp>
        <p:nvSpPr>
          <p:cNvPr id="41" name="Rectangle 3"/>
          <p:cNvSpPr>
            <a:spLocks noChangeArrowheads="1"/>
          </p:cNvSpPr>
          <p:nvPr/>
        </p:nvSpPr>
        <p:spPr bwMode="auto">
          <a:xfrm>
            <a:off x="1363980" y="1471139"/>
            <a:ext cx="7672168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algn="l" eaLnBrk="1" hangingPunct="1">
              <a:buFont typeface="Symbol" panose="05050102010706020507" pitchFamily="18" charset="2"/>
              <a:buNone/>
            </a:pPr>
            <a:r>
              <a:rPr lang="en-US" altLang="en-US" dirty="0">
                <a:latin typeface="+mn-lt"/>
              </a:rPr>
              <a:t>Develop a model </a:t>
            </a:r>
            <a:r>
              <a:rPr lang="en-US" altLang="en-US" b="0" dirty="0">
                <a:latin typeface="+mn-lt"/>
              </a:rPr>
              <a:t>which represents the problem with mathematics. This may involve a formula or an equation. The model should consider constraints such as the range of possible values each variable can take in the real world.</a:t>
            </a:r>
          </a:p>
        </p:txBody>
      </p:sp>
      <p:sp>
        <p:nvSpPr>
          <p:cNvPr id="12" name="Rectangle 11">
            <a:hlinkClick r:id="rId2"/>
            <a:extLst>
              <a:ext uri="{FF2B5EF4-FFF2-40B4-BE49-F238E27FC236}">
                <a16:creationId xmlns:a16="http://schemas.microsoft.com/office/drawing/2014/main" id="{53EBE975-6E8C-49A4-ABB4-05B38051E423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 12">
            <a:hlinkClick r:id="rId2"/>
            <a:extLst>
              <a:ext uri="{FF2B5EF4-FFF2-40B4-BE49-F238E27FC236}">
                <a16:creationId xmlns:a16="http://schemas.microsoft.com/office/drawing/2014/main" id="{398EE524-AE56-44A5-A809-2D92493CBD32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Rectangle 3">
            <a:extLst>
              <a:ext uri="{FF2B5EF4-FFF2-40B4-BE49-F238E27FC236}">
                <a16:creationId xmlns:a16="http://schemas.microsoft.com/office/drawing/2014/main" id="{F0C4E415-A061-48A1-85B2-7A1EF68469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63980" y="742475"/>
            <a:ext cx="7672168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algn="l" eaLnBrk="1" hangingPunct="1">
              <a:buFont typeface="Symbol" panose="05050102010706020507" pitchFamily="18" charset="2"/>
              <a:buNone/>
            </a:pPr>
            <a:r>
              <a:rPr lang="en-US" altLang="en-US" dirty="0">
                <a:latin typeface="+mn-lt"/>
              </a:rPr>
              <a:t>Pose</a:t>
            </a:r>
            <a:r>
              <a:rPr lang="en-US" altLang="en-US" b="0" dirty="0">
                <a:latin typeface="+mn-lt"/>
              </a:rPr>
              <a:t> a real-world problem. Make assumptions which simplify the problem without missing key features.</a:t>
            </a:r>
            <a:endParaRPr lang="en-US" altLang="en-US" b="0" dirty="0">
              <a:latin typeface="Chiller" panose="04020404031007020602" pitchFamily="82" charset="0"/>
            </a:endParaRPr>
          </a:p>
        </p:txBody>
      </p:sp>
      <p:sp>
        <p:nvSpPr>
          <p:cNvPr id="16" name="Rectangle 3">
            <a:extLst>
              <a:ext uri="{FF2B5EF4-FFF2-40B4-BE49-F238E27FC236}">
                <a16:creationId xmlns:a16="http://schemas.microsoft.com/office/drawing/2014/main" id="{FBC7ADAA-2EB8-470F-9CCA-9F8942DCF6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63980" y="4403842"/>
            <a:ext cx="762762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/>
            <a:r>
              <a:rPr lang="en-US" altLang="en-US" dirty="0">
                <a:latin typeface="+mn-lt"/>
              </a:rPr>
              <a:t>Reflect</a:t>
            </a:r>
            <a:r>
              <a:rPr lang="en-US" altLang="en-US" b="0" dirty="0">
                <a:latin typeface="+mn-lt"/>
              </a:rPr>
              <a:t> on your model and apply it to your original problem, interpreting the solution in its real-world context.</a:t>
            </a:r>
          </a:p>
        </p:txBody>
      </p:sp>
      <p:sp>
        <p:nvSpPr>
          <p:cNvPr id="17" name="Rectangle 3">
            <a:extLst>
              <a:ext uri="{FF2B5EF4-FFF2-40B4-BE49-F238E27FC236}">
                <a16:creationId xmlns:a16="http://schemas.microsoft.com/office/drawing/2014/main" id="{840EBABC-3A15-476F-A099-C4C8A4ADC8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67496" y="5565631"/>
            <a:ext cx="7471703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/>
            <a:r>
              <a:rPr lang="en-US" altLang="en-US" b="0" dirty="0">
                <a:latin typeface="+mn-lt"/>
              </a:rPr>
              <a:t>If appropriate, </a:t>
            </a:r>
            <a:r>
              <a:rPr lang="en-US" altLang="en-US" dirty="0">
                <a:latin typeface="+mn-lt"/>
              </a:rPr>
              <a:t>extend</a:t>
            </a:r>
            <a:r>
              <a:rPr lang="en-US" altLang="en-US" b="0" dirty="0">
                <a:latin typeface="+mn-lt"/>
              </a:rPr>
              <a:t> your model to make it more general or accurate as needed.</a:t>
            </a:r>
          </a:p>
        </p:txBody>
      </p:sp>
      <p:sp>
        <p:nvSpPr>
          <p:cNvPr id="2" name="Rectangle 3">
            <a:extLst>
              <a:ext uri="{FF2B5EF4-FFF2-40B4-BE49-F238E27FC236}">
                <a16:creationId xmlns:a16="http://schemas.microsoft.com/office/drawing/2014/main" id="{2027C2C1-D2CD-173E-47DB-FE7F6ACA7B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63980" y="3275865"/>
            <a:ext cx="7672168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/>
            <a:r>
              <a:rPr lang="en-US" altLang="en-US" dirty="0">
                <a:latin typeface="+mn-lt"/>
              </a:rPr>
              <a:t>Test the model </a:t>
            </a:r>
            <a:r>
              <a:rPr lang="en-US" altLang="en-US" b="0" dirty="0">
                <a:latin typeface="+mn-lt"/>
              </a:rPr>
              <a:t>by comparing its predictions with known data. If the model is unsatisfactory, return to step 2.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57200C9E-4B23-882E-D7A4-D0F80175E1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6728" y="719520"/>
            <a:ext cx="152325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algn="l" eaLnBrk="1" hangingPunct="1">
              <a:buFont typeface="Symbol" panose="05050102010706020507" pitchFamily="18" charset="2"/>
              <a:buNone/>
            </a:pPr>
            <a:r>
              <a:rPr lang="en-US" altLang="en-US" dirty="0">
                <a:latin typeface="+mn-lt"/>
              </a:rPr>
              <a:t>Step 1:</a:t>
            </a:r>
            <a:endParaRPr lang="en-US" altLang="en-US" dirty="0"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15C3FDF-4D37-0B95-5F43-BACAF5A0FD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6728" y="1469418"/>
            <a:ext cx="136902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algn="l" eaLnBrk="1" hangingPunct="1">
              <a:buFont typeface="Symbol" panose="05050102010706020507" pitchFamily="18" charset="2"/>
              <a:buNone/>
            </a:pPr>
            <a:r>
              <a:rPr lang="en-US" altLang="en-US" dirty="0">
                <a:latin typeface="+mn-lt"/>
              </a:rPr>
              <a:t>Step 2:</a:t>
            </a:r>
            <a:endParaRPr lang="en-US" altLang="en-US" dirty="0"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AC59178-1853-EF79-95B5-FF62C74126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6728" y="3238420"/>
            <a:ext cx="136902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algn="l" eaLnBrk="1" hangingPunct="1">
              <a:buFont typeface="Symbol" panose="05050102010706020507" pitchFamily="18" charset="2"/>
              <a:buNone/>
            </a:pPr>
            <a:r>
              <a:rPr lang="en-US" altLang="en-US" dirty="0">
                <a:latin typeface="+mn-lt"/>
              </a:rPr>
              <a:t>Step 3:</a:t>
            </a:r>
            <a:endParaRPr lang="en-US" altLang="en-US" dirty="0"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556A4F4-F345-0606-B5EA-8E6788A67A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4369373"/>
            <a:ext cx="136902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algn="l" eaLnBrk="1" hangingPunct="1">
              <a:buFont typeface="Symbol" panose="05050102010706020507" pitchFamily="18" charset="2"/>
              <a:buNone/>
            </a:pPr>
            <a:r>
              <a:rPr lang="en-US" altLang="en-US" dirty="0">
                <a:latin typeface="+mn-lt"/>
              </a:rPr>
              <a:t>Step 4:</a:t>
            </a:r>
            <a:endParaRPr lang="en-US" altLang="en-US" dirty="0"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BDB4654-D37A-66BA-9F52-7429F466E8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0245" y="5519464"/>
            <a:ext cx="136902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algn="l" eaLnBrk="1" hangingPunct="1">
              <a:buFont typeface="Symbol" panose="05050102010706020507" pitchFamily="18" charset="2"/>
              <a:buNone/>
            </a:pPr>
            <a:r>
              <a:rPr lang="en-US" altLang="en-US" dirty="0">
                <a:latin typeface="+mn-lt"/>
              </a:rPr>
              <a:t>Step 5:</a:t>
            </a:r>
            <a:endParaRPr lang="en-US" altLang="en-US" dirty="0">
              <a:latin typeface="+mn-lt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2208725"/>
      </p:ext>
    </p:extLst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/>
      <p:bldP spid="14" grpId="0"/>
      <p:bldP spid="16" grpId="0"/>
      <p:bldP spid="17" grpId="0"/>
      <p:bldP spid="2" grpId="0"/>
      <p:bldP spid="3" grpId="0"/>
      <p:bldP spid="4" grpId="0"/>
      <p:bldP spid="6" grpId="0"/>
      <p:bldP spid="8" grpId="0"/>
      <p:bldP spid="1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87256"/>
            <a:ext cx="7162800" cy="656152"/>
          </a:xfrm>
        </p:spPr>
        <p:txBody>
          <a:bodyPr>
            <a:normAutofit fontScale="90000"/>
          </a:bodyPr>
          <a:lstStyle/>
          <a:p>
            <a:pPr algn="l"/>
            <a:r>
              <a:rPr lang="en-US" sz="3600" dirty="0">
                <a:solidFill>
                  <a:srgbClr val="7030A0"/>
                </a:solidFill>
                <a:latin typeface="+mn-lt"/>
              </a:rPr>
              <a:t>Modelling cycle</a:t>
            </a:r>
          </a:p>
        </p:txBody>
      </p:sp>
      <p:sp>
        <p:nvSpPr>
          <p:cNvPr id="41" name="Rectangle 3"/>
          <p:cNvSpPr>
            <a:spLocks noChangeArrowheads="1"/>
          </p:cNvSpPr>
          <p:nvPr/>
        </p:nvSpPr>
        <p:spPr bwMode="auto">
          <a:xfrm>
            <a:off x="2157046" y="4185608"/>
            <a:ext cx="16002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algn="l" eaLnBrk="1" hangingPunct="1">
              <a:buFont typeface="Symbol" panose="05050102010706020507" pitchFamily="18" charset="2"/>
              <a:buNone/>
            </a:pPr>
            <a:r>
              <a:rPr lang="en-US" altLang="en-US" dirty="0">
                <a:latin typeface="+mn-lt"/>
              </a:rPr>
              <a:t>Develop a model</a:t>
            </a:r>
            <a:endParaRPr lang="en-US" altLang="en-US" b="0" dirty="0">
              <a:latin typeface="+mn-lt"/>
            </a:endParaRPr>
          </a:p>
        </p:txBody>
      </p:sp>
      <p:sp>
        <p:nvSpPr>
          <p:cNvPr id="12" name="Rectangle 11">
            <a:hlinkClick r:id="rId2"/>
            <a:extLst>
              <a:ext uri="{FF2B5EF4-FFF2-40B4-BE49-F238E27FC236}">
                <a16:creationId xmlns:a16="http://schemas.microsoft.com/office/drawing/2014/main" id="{53EBE975-6E8C-49A4-ABB4-05B38051E423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 12">
            <a:hlinkClick r:id="rId2"/>
            <a:extLst>
              <a:ext uri="{FF2B5EF4-FFF2-40B4-BE49-F238E27FC236}">
                <a16:creationId xmlns:a16="http://schemas.microsoft.com/office/drawing/2014/main" id="{398EE524-AE56-44A5-A809-2D92493CBD32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Rectangle 3">
            <a:extLst>
              <a:ext uri="{FF2B5EF4-FFF2-40B4-BE49-F238E27FC236}">
                <a16:creationId xmlns:a16="http://schemas.microsoft.com/office/drawing/2014/main" id="{F0C4E415-A061-48A1-85B2-7A1EF68469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7862" y="5176830"/>
            <a:ext cx="183642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algn="l" eaLnBrk="1" hangingPunct="1">
              <a:buFont typeface="Symbol" panose="05050102010706020507" pitchFamily="18" charset="2"/>
              <a:buNone/>
            </a:pPr>
            <a:r>
              <a:rPr lang="en-US" altLang="en-US" dirty="0">
                <a:latin typeface="+mn-lt"/>
              </a:rPr>
              <a:t>Pose</a:t>
            </a:r>
            <a:r>
              <a:rPr lang="en-US" altLang="en-US" b="0" dirty="0">
                <a:latin typeface="+mn-lt"/>
              </a:rPr>
              <a:t> a real-world problem. </a:t>
            </a:r>
            <a:endParaRPr lang="en-US" altLang="en-US" b="0" dirty="0">
              <a:latin typeface="Chiller" panose="04020404031007020602" pitchFamily="82" charset="0"/>
            </a:endParaRPr>
          </a:p>
        </p:txBody>
      </p:sp>
      <p:sp>
        <p:nvSpPr>
          <p:cNvPr id="16" name="Rectangle 3">
            <a:extLst>
              <a:ext uri="{FF2B5EF4-FFF2-40B4-BE49-F238E27FC236}">
                <a16:creationId xmlns:a16="http://schemas.microsoft.com/office/drawing/2014/main" id="{FBC7ADAA-2EB8-470F-9CCA-9F8942DCF6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44490" y="1828990"/>
            <a:ext cx="183642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/>
            <a:r>
              <a:rPr lang="en-US" altLang="en-US" dirty="0">
                <a:latin typeface="+mn-lt"/>
              </a:rPr>
              <a:t>Reflect</a:t>
            </a:r>
            <a:r>
              <a:rPr lang="en-US" altLang="en-US" b="0" dirty="0">
                <a:latin typeface="+mn-lt"/>
              </a:rPr>
              <a:t> on and apply the model.</a:t>
            </a:r>
          </a:p>
        </p:txBody>
      </p:sp>
      <p:sp>
        <p:nvSpPr>
          <p:cNvPr id="17" name="Rectangle 3">
            <a:extLst>
              <a:ext uri="{FF2B5EF4-FFF2-40B4-BE49-F238E27FC236}">
                <a16:creationId xmlns:a16="http://schemas.microsoft.com/office/drawing/2014/main" id="{840EBABC-3A15-476F-A099-C4C8A4ADC8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45680" y="720957"/>
            <a:ext cx="1314974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algn="ctr" eaLnBrk="1" hangingPunct="1"/>
            <a:r>
              <a:rPr lang="en-US" altLang="en-US" b="0" dirty="0">
                <a:latin typeface="+mn-lt"/>
              </a:rPr>
              <a:t>E</a:t>
            </a:r>
            <a:r>
              <a:rPr lang="en-US" altLang="en-US" dirty="0">
                <a:latin typeface="+mn-lt"/>
              </a:rPr>
              <a:t>xtend</a:t>
            </a:r>
            <a:r>
              <a:rPr lang="en-US" altLang="en-US" b="0" dirty="0">
                <a:latin typeface="+mn-lt"/>
              </a:rPr>
              <a:t> the model</a:t>
            </a:r>
          </a:p>
        </p:txBody>
      </p:sp>
      <p:sp>
        <p:nvSpPr>
          <p:cNvPr id="2" name="Rectangle 3">
            <a:extLst>
              <a:ext uri="{FF2B5EF4-FFF2-40B4-BE49-F238E27FC236}">
                <a16:creationId xmlns:a16="http://schemas.microsoft.com/office/drawing/2014/main" id="{2027C2C1-D2CD-173E-47DB-FE7F6ACA7B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70451" y="3156826"/>
            <a:ext cx="16002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/>
            <a:r>
              <a:rPr lang="en-US" altLang="en-US" dirty="0">
                <a:latin typeface="+mn-lt"/>
              </a:rPr>
              <a:t>Test the model</a:t>
            </a:r>
            <a:endParaRPr lang="en-US" altLang="en-US" b="0" dirty="0">
              <a:latin typeface="+mn-lt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5ECF75A-FA5F-4439-0DC1-290E382A6535}"/>
              </a:ext>
            </a:extLst>
          </p:cNvPr>
          <p:cNvSpPr/>
          <p:nvPr/>
        </p:nvSpPr>
        <p:spPr>
          <a:xfrm>
            <a:off x="337862" y="5176830"/>
            <a:ext cx="1600200" cy="1200329"/>
          </a:xfrm>
          <a:prstGeom prst="rect">
            <a:avLst/>
          </a:prstGeom>
          <a:noFill/>
          <a:ln w="28575" cmpd="thickThin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CD6CA27-221C-D56D-D522-96DA229C28A2}"/>
              </a:ext>
            </a:extLst>
          </p:cNvPr>
          <p:cNvSpPr/>
          <p:nvPr/>
        </p:nvSpPr>
        <p:spPr>
          <a:xfrm>
            <a:off x="2099310" y="4025383"/>
            <a:ext cx="1600200" cy="1200329"/>
          </a:xfrm>
          <a:prstGeom prst="rect">
            <a:avLst/>
          </a:prstGeom>
          <a:noFill/>
          <a:ln w="28575" cmpd="thickThin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90E3806-5DA9-9418-276F-045856E03543}"/>
              </a:ext>
            </a:extLst>
          </p:cNvPr>
          <p:cNvSpPr/>
          <p:nvPr/>
        </p:nvSpPr>
        <p:spPr>
          <a:xfrm>
            <a:off x="3797844" y="2941484"/>
            <a:ext cx="1600200" cy="1200329"/>
          </a:xfrm>
          <a:prstGeom prst="rect">
            <a:avLst/>
          </a:prstGeom>
          <a:noFill/>
          <a:ln w="28575" cmpd="thickThin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562B41E-7317-AFE4-AAE8-1BFD54DBBDA2}"/>
              </a:ext>
            </a:extLst>
          </p:cNvPr>
          <p:cNvSpPr/>
          <p:nvPr/>
        </p:nvSpPr>
        <p:spPr>
          <a:xfrm>
            <a:off x="5501207" y="1828990"/>
            <a:ext cx="1600200" cy="1200329"/>
          </a:xfrm>
          <a:prstGeom prst="rect">
            <a:avLst/>
          </a:prstGeom>
          <a:noFill/>
          <a:ln w="28575" cmpd="thickThin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AB04D5CB-1C60-61B3-B0D5-306C2176F18A}"/>
              </a:ext>
            </a:extLst>
          </p:cNvPr>
          <p:cNvSpPr/>
          <p:nvPr/>
        </p:nvSpPr>
        <p:spPr>
          <a:xfrm>
            <a:off x="7277100" y="708605"/>
            <a:ext cx="1600200" cy="1200329"/>
          </a:xfrm>
          <a:prstGeom prst="rect">
            <a:avLst/>
          </a:prstGeom>
          <a:noFill/>
          <a:ln w="28575" cmpd="thickThin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0" name="Connector: Elbow 19">
            <a:extLst>
              <a:ext uri="{FF2B5EF4-FFF2-40B4-BE49-F238E27FC236}">
                <a16:creationId xmlns:a16="http://schemas.microsoft.com/office/drawing/2014/main" id="{DF28FA99-BB40-8732-6BB9-398AFB8BF699}"/>
              </a:ext>
            </a:extLst>
          </p:cNvPr>
          <p:cNvCxnSpPr>
            <a:cxnSpLocks/>
            <a:stCxn id="5" idx="3"/>
            <a:endCxn id="7" idx="2"/>
          </p:cNvCxnSpPr>
          <p:nvPr/>
        </p:nvCxnSpPr>
        <p:spPr>
          <a:xfrm flipV="1">
            <a:off x="1938062" y="5225712"/>
            <a:ext cx="961348" cy="551283"/>
          </a:xfrm>
          <a:prstGeom prst="bentConnector2">
            <a:avLst/>
          </a:prstGeom>
          <a:ln w="317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ctor: Elbow 23">
            <a:extLst>
              <a:ext uri="{FF2B5EF4-FFF2-40B4-BE49-F238E27FC236}">
                <a16:creationId xmlns:a16="http://schemas.microsoft.com/office/drawing/2014/main" id="{A9703DFC-0C5A-7B6D-9658-EAB85A3217E0}"/>
              </a:ext>
            </a:extLst>
          </p:cNvPr>
          <p:cNvCxnSpPr>
            <a:cxnSpLocks/>
          </p:cNvCxnSpPr>
          <p:nvPr/>
        </p:nvCxnSpPr>
        <p:spPr>
          <a:xfrm flipV="1">
            <a:off x="3720050" y="4129478"/>
            <a:ext cx="961348" cy="551283"/>
          </a:xfrm>
          <a:prstGeom prst="bentConnector2">
            <a:avLst/>
          </a:prstGeom>
          <a:ln w="317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ctor: Elbow 24">
            <a:extLst>
              <a:ext uri="{FF2B5EF4-FFF2-40B4-BE49-F238E27FC236}">
                <a16:creationId xmlns:a16="http://schemas.microsoft.com/office/drawing/2014/main" id="{E74F15A3-DC54-8875-F5F9-648CFA7F2E40}"/>
              </a:ext>
            </a:extLst>
          </p:cNvPr>
          <p:cNvCxnSpPr>
            <a:cxnSpLocks/>
          </p:cNvCxnSpPr>
          <p:nvPr/>
        </p:nvCxnSpPr>
        <p:spPr>
          <a:xfrm flipV="1">
            <a:off x="5383069" y="3015171"/>
            <a:ext cx="961348" cy="551283"/>
          </a:xfrm>
          <a:prstGeom prst="bentConnector2">
            <a:avLst/>
          </a:prstGeom>
          <a:ln w="317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nector: Elbow 25">
            <a:extLst>
              <a:ext uri="{FF2B5EF4-FFF2-40B4-BE49-F238E27FC236}">
                <a16:creationId xmlns:a16="http://schemas.microsoft.com/office/drawing/2014/main" id="{8ABA53CF-B6B7-4D9C-D35F-1638D9F4118D}"/>
              </a:ext>
            </a:extLst>
          </p:cNvPr>
          <p:cNvCxnSpPr>
            <a:cxnSpLocks/>
          </p:cNvCxnSpPr>
          <p:nvPr/>
        </p:nvCxnSpPr>
        <p:spPr>
          <a:xfrm flipV="1">
            <a:off x="7115852" y="1929316"/>
            <a:ext cx="961348" cy="551283"/>
          </a:xfrm>
          <a:prstGeom prst="bentConnector2">
            <a:avLst/>
          </a:prstGeom>
          <a:ln w="317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Connector: Elbow 3">
            <a:extLst>
              <a:ext uri="{FF2B5EF4-FFF2-40B4-BE49-F238E27FC236}">
                <a16:creationId xmlns:a16="http://schemas.microsoft.com/office/drawing/2014/main" id="{4A34A5FB-E808-5CE2-ED9F-BF67C950F654}"/>
              </a:ext>
            </a:extLst>
          </p:cNvPr>
          <p:cNvCxnSpPr>
            <a:stCxn id="9" idx="0"/>
            <a:endCxn id="7" idx="0"/>
          </p:cNvCxnSpPr>
          <p:nvPr/>
        </p:nvCxnSpPr>
        <p:spPr>
          <a:xfrm rot="16200000" flipH="1" flipV="1">
            <a:off x="3206727" y="2634166"/>
            <a:ext cx="1083899" cy="1698534"/>
          </a:xfrm>
          <a:prstGeom prst="bentConnector3">
            <a:avLst>
              <a:gd name="adj1" fmla="val -21091"/>
            </a:avLst>
          </a:prstGeom>
          <a:ln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nector: Elbow 7">
            <a:extLst>
              <a:ext uri="{FF2B5EF4-FFF2-40B4-BE49-F238E27FC236}">
                <a16:creationId xmlns:a16="http://schemas.microsoft.com/office/drawing/2014/main" id="{825CF34A-9CD3-4DC5-65D7-369345F23FB7}"/>
              </a:ext>
            </a:extLst>
          </p:cNvPr>
          <p:cNvCxnSpPr/>
          <p:nvPr/>
        </p:nvCxnSpPr>
        <p:spPr>
          <a:xfrm rot="10800000" flipV="1">
            <a:off x="3748676" y="1908933"/>
            <a:ext cx="4823824" cy="3163801"/>
          </a:xfrm>
          <a:prstGeom prst="bentConnector3">
            <a:avLst>
              <a:gd name="adj1" fmla="val 83"/>
            </a:avLst>
          </a:prstGeom>
          <a:ln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3">
            <a:extLst>
              <a:ext uri="{FF2B5EF4-FFF2-40B4-BE49-F238E27FC236}">
                <a16:creationId xmlns:a16="http://schemas.microsoft.com/office/drawing/2014/main" id="{6F65784C-9855-1478-BD85-386FA22360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47302" y="2267621"/>
            <a:ext cx="16002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/>
            <a:r>
              <a:rPr lang="en-US" altLang="en-US" dirty="0">
                <a:latin typeface="+mn-lt"/>
              </a:rPr>
              <a:t>reject</a:t>
            </a:r>
            <a:endParaRPr lang="en-US" altLang="en-US" b="0" dirty="0">
              <a:latin typeface="+mn-lt"/>
            </a:endParaRPr>
          </a:p>
        </p:txBody>
      </p:sp>
      <p:sp>
        <p:nvSpPr>
          <p:cNvPr id="21" name="Rectangle 3">
            <a:extLst>
              <a:ext uri="{FF2B5EF4-FFF2-40B4-BE49-F238E27FC236}">
                <a16:creationId xmlns:a16="http://schemas.microsoft.com/office/drawing/2014/main" id="{F023E689-509E-FE13-F3CE-7325A1F3F8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97824" y="3511349"/>
            <a:ext cx="16002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/>
            <a:r>
              <a:rPr lang="en-US" altLang="en-US" dirty="0">
                <a:latin typeface="+mn-lt"/>
              </a:rPr>
              <a:t>accept</a:t>
            </a:r>
            <a:endParaRPr lang="en-US" altLang="en-US" b="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770502658"/>
      </p:ext>
    </p:extLst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/>
      <p:bldP spid="14" grpId="0"/>
      <p:bldP spid="16" grpId="0"/>
      <p:bldP spid="17" grpId="0"/>
      <p:bldP spid="2" grpId="0"/>
      <p:bldP spid="5" grpId="0" animBg="1"/>
      <p:bldP spid="7" grpId="0" animBg="1"/>
      <p:bldP spid="9" grpId="0" animBg="1"/>
      <p:bldP spid="11" grpId="0" animBg="1"/>
      <p:bldP spid="15" grpId="0" animBg="1"/>
      <p:bldP spid="18" grpId="0"/>
      <p:bldP spid="2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171868"/>
            <a:ext cx="7162800" cy="656152"/>
          </a:xfrm>
        </p:spPr>
        <p:txBody>
          <a:bodyPr>
            <a:normAutofit fontScale="90000"/>
          </a:bodyPr>
          <a:lstStyle/>
          <a:p>
            <a:pPr algn="l"/>
            <a:r>
              <a:rPr lang="en-US" sz="3600" dirty="0">
                <a:solidFill>
                  <a:srgbClr val="7030A0"/>
                </a:solidFill>
                <a:latin typeface="+mn-lt"/>
              </a:rPr>
              <a:t>Modelling</a:t>
            </a:r>
          </a:p>
        </p:txBody>
      </p:sp>
      <p:sp>
        <p:nvSpPr>
          <p:cNvPr id="41" name="Rectangle 3"/>
          <p:cNvSpPr>
            <a:spLocks noChangeArrowheads="1"/>
          </p:cNvSpPr>
          <p:nvPr/>
        </p:nvSpPr>
        <p:spPr bwMode="auto">
          <a:xfrm>
            <a:off x="770790" y="2055999"/>
            <a:ext cx="471209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algn="l" eaLnBrk="1" hangingPunct="1">
              <a:buFont typeface="Symbol" panose="05050102010706020507" pitchFamily="18" charset="2"/>
              <a:buNone/>
            </a:pPr>
            <a:r>
              <a:rPr lang="en-US" altLang="en-US" b="0" dirty="0">
                <a:latin typeface="+mn-lt"/>
              </a:rPr>
              <a:t>(a) Explain why </a:t>
            </a:r>
            <a:r>
              <a:rPr lang="en-US" altLang="en-US" b="0" i="1" dirty="0">
                <a:latin typeface="Symbol" panose="05050102010706020507" pitchFamily="18" charset="2"/>
                <a:cs typeface="Times New Roman" panose="02020603050405020304" pitchFamily="18" charset="0"/>
              </a:rPr>
              <a:t>p</a:t>
            </a:r>
            <a:r>
              <a:rPr lang="en-US" altLang="en-US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altLang="en-US" b="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b="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altLang="en-US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500 </a:t>
            </a:r>
            <a:endParaRPr lang="en-US" altLang="en-US" b="0" dirty="0">
              <a:latin typeface="+mn-lt"/>
            </a:endParaRPr>
          </a:p>
        </p:txBody>
      </p:sp>
      <p:sp>
        <p:nvSpPr>
          <p:cNvPr id="11" name="Rectangle 3"/>
          <p:cNvSpPr>
            <a:spLocks noChangeArrowheads="1"/>
          </p:cNvSpPr>
          <p:nvPr/>
        </p:nvSpPr>
        <p:spPr bwMode="auto">
          <a:xfrm>
            <a:off x="385689" y="685800"/>
            <a:ext cx="164803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algn="l" eaLnBrk="1" hangingPunct="1">
              <a:buFont typeface="Symbol" panose="05050102010706020507" pitchFamily="18" charset="2"/>
              <a:buNone/>
            </a:pPr>
            <a:r>
              <a:rPr lang="en-US" altLang="en-US" dirty="0">
                <a:latin typeface="+mn-lt"/>
              </a:rPr>
              <a:t>Example:</a:t>
            </a:r>
            <a:endParaRPr lang="en-US" altLang="en-US" dirty="0"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12" name="Rectangle 11">
            <a:hlinkClick r:id="rId2"/>
            <a:extLst>
              <a:ext uri="{FF2B5EF4-FFF2-40B4-BE49-F238E27FC236}">
                <a16:creationId xmlns:a16="http://schemas.microsoft.com/office/drawing/2014/main" id="{53EBE975-6E8C-49A4-ABB4-05B38051E423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 12">
            <a:hlinkClick r:id="rId2"/>
            <a:extLst>
              <a:ext uri="{FF2B5EF4-FFF2-40B4-BE49-F238E27FC236}">
                <a16:creationId xmlns:a16="http://schemas.microsoft.com/office/drawing/2014/main" id="{398EE524-AE56-44A5-A809-2D92493CBD32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Rectangle 3">
            <a:extLst>
              <a:ext uri="{FF2B5EF4-FFF2-40B4-BE49-F238E27FC236}">
                <a16:creationId xmlns:a16="http://schemas.microsoft.com/office/drawing/2014/main" id="{F0C4E415-A061-48A1-85B2-7A1EF68469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4308" y="1167866"/>
            <a:ext cx="787717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algn="l" eaLnBrk="1" hangingPunct="1">
              <a:buFont typeface="Symbol" panose="05050102010706020507" pitchFamily="18" charset="2"/>
              <a:buNone/>
            </a:pPr>
            <a:r>
              <a:rPr lang="en-US" altLang="en-US" b="0" dirty="0">
                <a:latin typeface="+mn-lt"/>
              </a:rPr>
              <a:t>A cylindrical can of cat food has volume </a:t>
            </a:r>
            <a:r>
              <a:rPr lang="en-US" altLang="en-US" b="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 =</a:t>
            </a:r>
            <a:r>
              <a:rPr lang="en-US" altLang="en-US" b="0" dirty="0">
                <a:latin typeface="+mn-lt"/>
              </a:rPr>
              <a:t> 500 cm</a:t>
            </a:r>
            <a:r>
              <a:rPr lang="en-US" altLang="en-US" b="0" baseline="30000" dirty="0">
                <a:latin typeface="+mn-lt"/>
              </a:rPr>
              <a:t>3</a:t>
            </a:r>
            <a:r>
              <a:rPr lang="en-US" altLang="en-US" b="0" dirty="0">
                <a:latin typeface="+mn-lt"/>
              </a:rPr>
              <a:t>. </a:t>
            </a:r>
            <a:endParaRPr lang="en-US" altLang="en-US" b="0" dirty="0">
              <a:latin typeface="Chiller" panose="04020404031007020602" pitchFamily="82" charset="0"/>
            </a:endParaRPr>
          </a:p>
        </p:txBody>
      </p:sp>
      <p:sp>
        <p:nvSpPr>
          <p:cNvPr id="15" name="Rectangle 3">
            <a:extLst>
              <a:ext uri="{FF2B5EF4-FFF2-40B4-BE49-F238E27FC236}">
                <a16:creationId xmlns:a16="http://schemas.microsoft.com/office/drawing/2014/main" id="{3D51BCBF-AD88-47FC-AFC8-6B78E93D7E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0790" y="1592189"/>
            <a:ext cx="787717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/>
            <a:r>
              <a:rPr lang="en-US" altLang="en-US" b="0" dirty="0">
                <a:latin typeface="+mn-lt"/>
              </a:rPr>
              <a:t>The radius of the can is </a:t>
            </a:r>
            <a:r>
              <a:rPr lang="en-US" altLang="en-US" b="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altLang="en-US" b="0" dirty="0">
                <a:latin typeface="+mn-lt"/>
              </a:rPr>
              <a:t> cm and the height is </a:t>
            </a:r>
            <a:r>
              <a:rPr lang="en-US" altLang="en-US" b="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altLang="en-US" b="0" dirty="0">
                <a:latin typeface="+mn-lt"/>
              </a:rPr>
              <a:t> cm. </a:t>
            </a:r>
          </a:p>
        </p:txBody>
      </p:sp>
      <p:sp>
        <p:nvSpPr>
          <p:cNvPr id="16" name="Rectangle 3">
            <a:extLst>
              <a:ext uri="{FF2B5EF4-FFF2-40B4-BE49-F238E27FC236}">
                <a16:creationId xmlns:a16="http://schemas.microsoft.com/office/drawing/2014/main" id="{FBC7ADAA-2EB8-470F-9CCA-9F8942DCF6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0790" y="3337101"/>
            <a:ext cx="7877175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marL="520700" indent="-520700" eaLnBrk="1" hangingPunct="1"/>
            <a:r>
              <a:rPr lang="en-US" altLang="en-US" b="0" dirty="0">
                <a:latin typeface="+mn-lt"/>
              </a:rPr>
              <a:t>(c) Find an expression for the total surface area </a:t>
            </a:r>
            <a:r>
              <a:rPr lang="en-US" altLang="en-US" b="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altLang="en-US" b="0" dirty="0">
                <a:latin typeface="+mn-lt"/>
              </a:rPr>
              <a:t> of the can.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Rectangle 3">
                <a:extLst>
                  <a:ext uri="{FF2B5EF4-FFF2-40B4-BE49-F238E27FC236}">
                    <a16:creationId xmlns:a16="http://schemas.microsoft.com/office/drawing/2014/main" id="{840EBABC-3A15-476F-A099-C4C8A4ADC83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70790" y="4045846"/>
                <a:ext cx="8068410" cy="13860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 anchor="ctr">
                <a:spAutoFit/>
              </a:bodyPr>
              <a:lstStyle>
                <a:lvl1pPr eaLnBrk="0" hangingPunct="0">
                  <a:tabLst>
                    <a:tab pos="1800225" algn="l"/>
                    <a:tab pos="2520950" algn="l"/>
                  </a:tabLs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 eaLnBrk="0" hangingPunct="0">
                  <a:tabLst>
                    <a:tab pos="1800225" algn="l"/>
                    <a:tab pos="2520950" algn="l"/>
                  </a:tabLs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 eaLnBrk="0" hangingPunct="0">
                  <a:tabLst>
                    <a:tab pos="1800225" algn="l"/>
                    <a:tab pos="2520950" algn="l"/>
                  </a:tabLs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 eaLnBrk="0" hangingPunct="0">
                  <a:tabLst>
                    <a:tab pos="1800225" algn="l"/>
                    <a:tab pos="2520950" algn="l"/>
                  </a:tabLs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 eaLnBrk="0" hangingPunct="0">
                  <a:tabLst>
                    <a:tab pos="1800225" algn="l"/>
                    <a:tab pos="2520950" algn="l"/>
                  </a:tabLs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1800225" algn="l"/>
                    <a:tab pos="2520950" algn="l"/>
                  </a:tabLs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1800225" algn="l"/>
                    <a:tab pos="2520950" algn="l"/>
                  </a:tabLs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1800225" algn="l"/>
                    <a:tab pos="2520950" algn="l"/>
                  </a:tabLs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1800225" algn="l"/>
                    <a:tab pos="2520950" algn="l"/>
                  </a:tabLs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pPr marL="520700" indent="-520700" eaLnBrk="1" hangingPunct="1"/>
                <a:r>
                  <a:rPr lang="en-US" altLang="en-US" b="0" dirty="0">
                    <a:latin typeface="+mn-lt"/>
                  </a:rPr>
                  <a:t>(d) Substitute your expression for </a:t>
                </a:r>
                <a:r>
                  <a:rPr lang="en-US" altLang="en-US" b="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</a:t>
                </a:r>
                <a:r>
                  <a:rPr lang="en-US" altLang="en-US" b="0" dirty="0">
                    <a:latin typeface="+mn-lt"/>
                  </a:rPr>
                  <a:t> from part (b) into your expression for </a:t>
                </a:r>
                <a:r>
                  <a:rPr lang="en-US" altLang="en-US" b="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</a:t>
                </a:r>
                <a:r>
                  <a:rPr lang="en-US" altLang="en-US" b="0" dirty="0">
                    <a:latin typeface="+mn-lt"/>
                  </a:rPr>
                  <a:t> from part (c) and hence show that </a:t>
                </a:r>
                <a14:m>
                  <m:oMath xmlns:m="http://schemas.openxmlformats.org/officeDocument/2006/math">
                    <m:r>
                      <a:rPr lang="en-US" altLang="en-US" b="0" i="1" smtClean="0">
                        <a:latin typeface="Cambria Math" panose="02040503050406030204" pitchFamily="18" charset="0"/>
                      </a:rPr>
                      <m:t>𝑆</m:t>
                    </m:r>
                    <m:r>
                      <a:rPr lang="en-US" altLang="en-US" b="0" i="1" smtClean="0">
                        <a:latin typeface="Cambria Math" panose="02040503050406030204" pitchFamily="18" charset="0"/>
                      </a:rPr>
                      <m:t>=2</m:t>
                    </m:r>
                    <m:r>
                      <a:rPr lang="en-US" alt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  <m:sSup>
                      <m:sSupPr>
                        <m:ctrlPr>
                          <a:rPr lang="en-US" alt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𝑟</m:t>
                        </m:r>
                      </m:e>
                      <m:sup>
                        <m:r>
                          <a:rPr lang="en-US" alt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alt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US" alt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1000</m:t>
                        </m:r>
                      </m:num>
                      <m:den>
                        <m:r>
                          <a:rPr lang="en-US" alt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𝑟</m:t>
                        </m:r>
                      </m:den>
                    </m:f>
                  </m:oMath>
                </a14:m>
                <a:r>
                  <a:rPr lang="en-US" altLang="en-US" b="0" dirty="0">
                    <a:latin typeface="+mn-lt"/>
                  </a:rPr>
                  <a:t>.</a:t>
                </a:r>
              </a:p>
            </p:txBody>
          </p:sp>
        </mc:Choice>
        <mc:Fallback xmlns="">
          <p:sp>
            <p:nvSpPr>
              <p:cNvPr id="17" name="Rectangle 3">
                <a:extLst>
                  <a:ext uri="{FF2B5EF4-FFF2-40B4-BE49-F238E27FC236}">
                    <a16:creationId xmlns:a16="http://schemas.microsoft.com/office/drawing/2014/main" id="{840EBABC-3A15-476F-A099-C4C8A4ADC83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70790" y="4045846"/>
                <a:ext cx="8068410" cy="1386020"/>
              </a:xfrm>
              <a:prstGeom prst="rect">
                <a:avLst/>
              </a:prstGeom>
              <a:blipFill>
                <a:blip r:embed="rId3"/>
                <a:stretch>
                  <a:fillRect l="-1133" t="-2203" r="-1208" b="-3084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Rectangle 3">
            <a:extLst>
              <a:ext uri="{FF2B5EF4-FFF2-40B4-BE49-F238E27FC236}">
                <a16:creationId xmlns:a16="http://schemas.microsoft.com/office/drawing/2014/main" id="{D02243E4-EF76-4CDE-863B-9D920A122F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2925" y="5262640"/>
            <a:ext cx="61341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/>
            <a:r>
              <a:rPr lang="en-US" altLang="en-US" b="0" dirty="0">
                <a:latin typeface="+mn-lt"/>
              </a:rPr>
              <a:t>(e) Plot the graph of this equation</a:t>
            </a:r>
          </a:p>
        </p:txBody>
      </p:sp>
      <p:sp>
        <p:nvSpPr>
          <p:cNvPr id="2" name="Rectangle 3">
            <a:extLst>
              <a:ext uri="{FF2B5EF4-FFF2-40B4-BE49-F238E27FC236}">
                <a16:creationId xmlns:a16="http://schemas.microsoft.com/office/drawing/2014/main" id="{2027C2C1-D2CD-173E-47DB-FE7F6ACA7B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0790" y="2550918"/>
            <a:ext cx="7877175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marL="520700" indent="-520700" eaLnBrk="1" hangingPunct="1"/>
            <a:r>
              <a:rPr lang="en-US" altLang="en-US" b="0" dirty="0">
                <a:latin typeface="+mn-lt"/>
              </a:rPr>
              <a:t>(b) Rearrange the equation from part (a) to make </a:t>
            </a:r>
            <a:r>
              <a:rPr lang="en-US" altLang="en-US" b="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altLang="en-US" b="0" dirty="0">
                <a:latin typeface="+mn-lt"/>
              </a:rPr>
              <a:t> the subject.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7981C799-EE99-6F71-3DE9-C50F632426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9625" y="5708637"/>
            <a:ext cx="781834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marL="520700" indent="-520700" eaLnBrk="1" hangingPunct="1"/>
            <a:r>
              <a:rPr lang="en-US" altLang="en-US" b="0" dirty="0">
                <a:latin typeface="+mn-lt"/>
              </a:rPr>
              <a:t>(f) Find the minimum surface area of the can and the value of </a:t>
            </a:r>
            <a:r>
              <a:rPr lang="en-US" altLang="en-US" b="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altLang="en-US" b="0" dirty="0">
                <a:latin typeface="+mn-lt"/>
              </a:rPr>
              <a:t> for which this occurs.</a:t>
            </a:r>
          </a:p>
        </p:txBody>
      </p:sp>
    </p:spTree>
    <p:extLst>
      <p:ext uri="{BB962C8B-B14F-4D97-AF65-F5344CB8AC3E}">
        <p14:creationId xmlns:p14="http://schemas.microsoft.com/office/powerpoint/2010/main" val="3073666622"/>
      </p:ext>
    </p:extLst>
  </p:cSld>
  <p:clrMapOvr>
    <a:masterClrMapping/>
  </p:clrMapOvr>
  <p:transition spd="med">
    <p:fade thruBlk="1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171868"/>
            <a:ext cx="7162800" cy="656152"/>
          </a:xfrm>
        </p:spPr>
        <p:txBody>
          <a:bodyPr>
            <a:normAutofit fontScale="90000"/>
          </a:bodyPr>
          <a:lstStyle/>
          <a:p>
            <a:pPr algn="l"/>
            <a:r>
              <a:rPr lang="en-US" sz="3600" dirty="0">
                <a:solidFill>
                  <a:srgbClr val="7030A0"/>
                </a:solidFill>
                <a:latin typeface="+mn-lt"/>
              </a:rPr>
              <a:t>Modelling</a:t>
            </a:r>
          </a:p>
        </p:txBody>
      </p:sp>
      <p:sp>
        <p:nvSpPr>
          <p:cNvPr id="41" name="Rectangle 3"/>
          <p:cNvSpPr>
            <a:spLocks noChangeArrowheads="1"/>
          </p:cNvSpPr>
          <p:nvPr/>
        </p:nvSpPr>
        <p:spPr bwMode="auto">
          <a:xfrm>
            <a:off x="770790" y="2055999"/>
            <a:ext cx="471209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algn="l" eaLnBrk="1" hangingPunct="1">
              <a:buFont typeface="Symbol" panose="05050102010706020507" pitchFamily="18" charset="2"/>
              <a:buNone/>
            </a:pPr>
            <a:r>
              <a:rPr lang="en-US" altLang="en-US" b="0" dirty="0">
                <a:latin typeface="+mn-lt"/>
              </a:rPr>
              <a:t>(a) Explain why </a:t>
            </a:r>
            <a:r>
              <a:rPr lang="en-US" altLang="en-US" b="0" i="1" dirty="0">
                <a:latin typeface="Symbol" panose="05050102010706020507" pitchFamily="18" charset="2"/>
                <a:cs typeface="Times New Roman" panose="02020603050405020304" pitchFamily="18" charset="0"/>
              </a:rPr>
              <a:t>p</a:t>
            </a:r>
            <a:r>
              <a:rPr lang="en-US" altLang="en-US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altLang="en-US" b="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b="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altLang="en-US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500 </a:t>
            </a:r>
            <a:endParaRPr lang="en-US" altLang="en-US" b="0" dirty="0">
              <a:latin typeface="+mn-lt"/>
            </a:endParaRPr>
          </a:p>
        </p:txBody>
      </p:sp>
      <p:sp>
        <p:nvSpPr>
          <p:cNvPr id="11" name="Rectangle 3"/>
          <p:cNvSpPr>
            <a:spLocks noChangeArrowheads="1"/>
          </p:cNvSpPr>
          <p:nvPr/>
        </p:nvSpPr>
        <p:spPr bwMode="auto">
          <a:xfrm>
            <a:off x="385689" y="685800"/>
            <a:ext cx="164803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algn="l" eaLnBrk="1" hangingPunct="1">
              <a:buFont typeface="Symbol" panose="05050102010706020507" pitchFamily="18" charset="2"/>
              <a:buNone/>
            </a:pPr>
            <a:r>
              <a:rPr lang="en-US" altLang="en-US" dirty="0">
                <a:latin typeface="+mn-lt"/>
              </a:rPr>
              <a:t>Example:</a:t>
            </a:r>
            <a:endParaRPr lang="en-US" altLang="en-US" dirty="0"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12" name="Rectangle 11">
            <a:hlinkClick r:id="rId2"/>
            <a:extLst>
              <a:ext uri="{FF2B5EF4-FFF2-40B4-BE49-F238E27FC236}">
                <a16:creationId xmlns:a16="http://schemas.microsoft.com/office/drawing/2014/main" id="{53EBE975-6E8C-49A4-ABB4-05B38051E423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 12">
            <a:hlinkClick r:id="rId2"/>
            <a:extLst>
              <a:ext uri="{FF2B5EF4-FFF2-40B4-BE49-F238E27FC236}">
                <a16:creationId xmlns:a16="http://schemas.microsoft.com/office/drawing/2014/main" id="{398EE524-AE56-44A5-A809-2D92493CBD32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Rectangle 3">
            <a:extLst>
              <a:ext uri="{FF2B5EF4-FFF2-40B4-BE49-F238E27FC236}">
                <a16:creationId xmlns:a16="http://schemas.microsoft.com/office/drawing/2014/main" id="{F0C4E415-A061-48A1-85B2-7A1EF68469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4308" y="1167866"/>
            <a:ext cx="787717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algn="l" eaLnBrk="1" hangingPunct="1">
              <a:buFont typeface="Symbol" panose="05050102010706020507" pitchFamily="18" charset="2"/>
              <a:buNone/>
            </a:pPr>
            <a:r>
              <a:rPr lang="en-US" altLang="en-US" b="0" dirty="0">
                <a:latin typeface="+mn-lt"/>
              </a:rPr>
              <a:t>A cylindrical can of cat food has volume </a:t>
            </a:r>
            <a:r>
              <a:rPr lang="en-US" altLang="en-US" b="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 =</a:t>
            </a:r>
            <a:r>
              <a:rPr lang="en-US" altLang="en-US" b="0" dirty="0">
                <a:latin typeface="+mn-lt"/>
              </a:rPr>
              <a:t> 500 cm</a:t>
            </a:r>
            <a:r>
              <a:rPr lang="en-US" altLang="en-US" b="0" baseline="30000" dirty="0">
                <a:latin typeface="+mn-lt"/>
              </a:rPr>
              <a:t>3</a:t>
            </a:r>
            <a:r>
              <a:rPr lang="en-US" altLang="en-US" b="0" dirty="0">
                <a:latin typeface="+mn-lt"/>
              </a:rPr>
              <a:t>. </a:t>
            </a:r>
            <a:endParaRPr lang="en-US" altLang="en-US" b="0" dirty="0">
              <a:latin typeface="Chiller" panose="04020404031007020602" pitchFamily="82" charset="0"/>
            </a:endParaRPr>
          </a:p>
        </p:txBody>
      </p:sp>
      <p:sp>
        <p:nvSpPr>
          <p:cNvPr id="15" name="Rectangle 3">
            <a:extLst>
              <a:ext uri="{FF2B5EF4-FFF2-40B4-BE49-F238E27FC236}">
                <a16:creationId xmlns:a16="http://schemas.microsoft.com/office/drawing/2014/main" id="{3D51BCBF-AD88-47FC-AFC8-6B78E93D7E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0790" y="1592189"/>
            <a:ext cx="787717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/>
            <a:r>
              <a:rPr lang="en-US" altLang="en-US" b="0" dirty="0">
                <a:latin typeface="+mn-lt"/>
              </a:rPr>
              <a:t>The radius of the can is </a:t>
            </a:r>
            <a:r>
              <a:rPr lang="en-US" altLang="en-US" b="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altLang="en-US" b="0" dirty="0">
                <a:latin typeface="+mn-lt"/>
              </a:rPr>
              <a:t> cm and the height is </a:t>
            </a:r>
            <a:r>
              <a:rPr lang="en-US" altLang="en-US" b="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altLang="en-US" b="0" dirty="0">
                <a:latin typeface="+mn-lt"/>
              </a:rPr>
              <a:t> cm.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Rectangle 3">
                <a:extLst>
                  <a:ext uri="{FF2B5EF4-FFF2-40B4-BE49-F238E27FC236}">
                    <a16:creationId xmlns:a16="http://schemas.microsoft.com/office/drawing/2014/main" id="{FBC7ADAA-2EB8-470F-9CCA-9F8942DCF62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76600" y="3289468"/>
                <a:ext cx="1942365" cy="4616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 anchor="ctr">
                <a:spAutoFit/>
              </a:bodyPr>
              <a:lstStyle>
                <a:lvl1pPr eaLnBrk="0" hangingPunct="0">
                  <a:tabLst>
                    <a:tab pos="1800225" algn="l"/>
                    <a:tab pos="2520950" algn="l"/>
                  </a:tabLs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 eaLnBrk="0" hangingPunct="0">
                  <a:tabLst>
                    <a:tab pos="1800225" algn="l"/>
                    <a:tab pos="2520950" algn="l"/>
                  </a:tabLs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 eaLnBrk="0" hangingPunct="0">
                  <a:tabLst>
                    <a:tab pos="1800225" algn="l"/>
                    <a:tab pos="2520950" algn="l"/>
                  </a:tabLs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 eaLnBrk="0" hangingPunct="0">
                  <a:tabLst>
                    <a:tab pos="1800225" algn="l"/>
                    <a:tab pos="2520950" algn="l"/>
                  </a:tabLs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 eaLnBrk="0" hangingPunct="0">
                  <a:tabLst>
                    <a:tab pos="1800225" algn="l"/>
                    <a:tab pos="2520950" algn="l"/>
                  </a:tabLs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1800225" algn="l"/>
                    <a:tab pos="2520950" algn="l"/>
                  </a:tabLs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1800225" algn="l"/>
                    <a:tab pos="2520950" algn="l"/>
                  </a:tabLs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1800225" algn="l"/>
                    <a:tab pos="2520950" algn="l"/>
                  </a:tabLs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1800225" algn="l"/>
                    <a:tab pos="2520950" algn="l"/>
                  </a:tabLs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pPr marL="520700" indent="-520700" eaLnBrk="1" hangingPunct="1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b="0" i="1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altLang="en-US" b="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altLang="en-US" b="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sSup>
                        <m:sSupPr>
                          <m:ctrlPr>
                            <a:rPr lang="en-US" altLang="en-US" b="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en-US" b="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𝑟</m:t>
                          </m:r>
                        </m:e>
                        <m:sup>
                          <m:r>
                            <a:rPr lang="en-US" altLang="en-US" b="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alt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h</m:t>
                      </m:r>
                    </m:oMath>
                  </m:oMathPara>
                </a14:m>
                <a:endParaRPr lang="en-US" altLang="en-US" b="0" dirty="0">
                  <a:latin typeface="+mn-lt"/>
                </a:endParaRPr>
              </a:p>
            </p:txBody>
          </p:sp>
        </mc:Choice>
        <mc:Fallback xmlns="">
          <p:sp>
            <p:nvSpPr>
              <p:cNvPr id="16" name="Rectangle 3">
                <a:extLst>
                  <a:ext uri="{FF2B5EF4-FFF2-40B4-BE49-F238E27FC236}">
                    <a16:creationId xmlns:a16="http://schemas.microsoft.com/office/drawing/2014/main" id="{FBC7ADAA-2EB8-470F-9CCA-9F8942DCF62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276600" y="3289468"/>
                <a:ext cx="1942365" cy="46166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Rectangle 3">
            <a:extLst>
              <a:ext uri="{FF2B5EF4-FFF2-40B4-BE49-F238E27FC236}">
                <a16:creationId xmlns:a16="http://schemas.microsoft.com/office/drawing/2014/main" id="{D02243E4-EF76-4CDE-863B-9D920A122F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0100" y="3981207"/>
            <a:ext cx="47625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/>
            <a:r>
              <a:rPr lang="en-US" altLang="en-US" b="0" dirty="0">
                <a:latin typeface="+mn-lt"/>
              </a:rPr>
              <a:t>Since we are told that </a:t>
            </a:r>
            <a:r>
              <a:rPr lang="en-US" altLang="en-US" b="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 =</a:t>
            </a:r>
            <a:r>
              <a:rPr lang="en-US" altLang="en-US" b="0" dirty="0">
                <a:latin typeface="+mn-lt"/>
              </a:rPr>
              <a:t> 500</a:t>
            </a:r>
          </a:p>
        </p:txBody>
      </p:sp>
      <p:sp>
        <p:nvSpPr>
          <p:cNvPr id="2" name="Rectangle 3">
            <a:extLst>
              <a:ext uri="{FF2B5EF4-FFF2-40B4-BE49-F238E27FC236}">
                <a16:creationId xmlns:a16="http://schemas.microsoft.com/office/drawing/2014/main" id="{2027C2C1-D2CD-173E-47DB-FE7F6ACA7B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0790" y="2550918"/>
            <a:ext cx="7877175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marL="520700" indent="-520700" eaLnBrk="1" hangingPunct="1"/>
            <a:r>
              <a:rPr lang="en-US" altLang="en-US" b="0" dirty="0">
                <a:latin typeface="+mn-lt"/>
              </a:rPr>
              <a:t>If the can is cylindrical, the volume of a cylinder is given by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7981C799-EE99-6F71-3DE9-C50F632426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37980" y="3981207"/>
            <a:ext cx="275177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marL="520700" indent="-520700" eaLnBrk="1" hangingPunct="1"/>
            <a:r>
              <a:rPr lang="en-US" altLang="en-US" b="0" dirty="0">
                <a:latin typeface="+mn-lt"/>
              </a:rPr>
              <a:t>it follows that 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0A41EFE-D53B-2945-6C97-566E8BB04B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33775" y="4591006"/>
            <a:ext cx="207645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algn="l" eaLnBrk="1" hangingPunct="1">
              <a:buFont typeface="Symbol" panose="05050102010706020507" pitchFamily="18" charset="2"/>
              <a:buNone/>
            </a:pPr>
            <a:r>
              <a:rPr lang="en-US" altLang="en-US" b="0" i="1" dirty="0">
                <a:latin typeface="Symbol" panose="05050102010706020507" pitchFamily="18" charset="2"/>
                <a:cs typeface="Times New Roman" panose="02020603050405020304" pitchFamily="18" charset="0"/>
              </a:rPr>
              <a:t>p</a:t>
            </a:r>
            <a:r>
              <a:rPr lang="en-US" altLang="en-US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altLang="en-US" b="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b="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altLang="en-US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500 </a:t>
            </a:r>
            <a:endParaRPr lang="en-US" altLang="en-US" b="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985886027"/>
      </p:ext>
    </p:extLst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8" grpId="0"/>
      <p:bldP spid="2" grpId="0"/>
      <p:bldP spid="3" grpId="0"/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171868"/>
            <a:ext cx="7162800" cy="656152"/>
          </a:xfrm>
        </p:spPr>
        <p:txBody>
          <a:bodyPr>
            <a:normAutofit fontScale="90000"/>
          </a:bodyPr>
          <a:lstStyle/>
          <a:p>
            <a:pPr algn="l"/>
            <a:r>
              <a:rPr lang="en-US" sz="3600" dirty="0">
                <a:solidFill>
                  <a:srgbClr val="7030A0"/>
                </a:solidFill>
                <a:latin typeface="+mn-lt"/>
              </a:rPr>
              <a:t>Modelling</a:t>
            </a:r>
          </a:p>
        </p:txBody>
      </p:sp>
      <p:sp>
        <p:nvSpPr>
          <p:cNvPr id="41" name="Rectangle 3"/>
          <p:cNvSpPr>
            <a:spLocks noChangeArrowheads="1"/>
          </p:cNvSpPr>
          <p:nvPr/>
        </p:nvSpPr>
        <p:spPr bwMode="auto">
          <a:xfrm>
            <a:off x="3405295" y="3164986"/>
            <a:ext cx="2667000" cy="4638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algn="l" eaLnBrk="1" hangingPunct="1">
              <a:buFont typeface="Symbol" panose="05050102010706020507" pitchFamily="18" charset="2"/>
              <a:buNone/>
            </a:pPr>
            <a:r>
              <a:rPr lang="en-US" altLang="en-US" b="0" i="1" dirty="0">
                <a:latin typeface="Symbol" panose="05050102010706020507" pitchFamily="18" charset="2"/>
                <a:cs typeface="Times New Roman" panose="02020603050405020304" pitchFamily="18" charset="0"/>
              </a:rPr>
              <a:t>p</a:t>
            </a:r>
            <a:r>
              <a:rPr lang="en-US" altLang="en-US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altLang="en-US" b="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b="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altLang="en-US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500 </a:t>
            </a:r>
            <a:endParaRPr lang="en-US" altLang="en-US" b="0" dirty="0">
              <a:latin typeface="+mn-lt"/>
            </a:endParaRPr>
          </a:p>
        </p:txBody>
      </p:sp>
      <p:sp>
        <p:nvSpPr>
          <p:cNvPr id="11" name="Rectangle 3"/>
          <p:cNvSpPr>
            <a:spLocks noChangeArrowheads="1"/>
          </p:cNvSpPr>
          <p:nvPr/>
        </p:nvSpPr>
        <p:spPr bwMode="auto">
          <a:xfrm>
            <a:off x="385689" y="685800"/>
            <a:ext cx="164803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algn="l" eaLnBrk="1" hangingPunct="1">
              <a:buFont typeface="Symbol" panose="05050102010706020507" pitchFamily="18" charset="2"/>
              <a:buNone/>
            </a:pPr>
            <a:r>
              <a:rPr lang="en-US" altLang="en-US" dirty="0">
                <a:latin typeface="+mn-lt"/>
              </a:rPr>
              <a:t>Example:</a:t>
            </a:r>
            <a:endParaRPr lang="en-US" altLang="en-US" dirty="0"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12" name="Rectangle 11">
            <a:hlinkClick r:id="rId2"/>
            <a:extLst>
              <a:ext uri="{FF2B5EF4-FFF2-40B4-BE49-F238E27FC236}">
                <a16:creationId xmlns:a16="http://schemas.microsoft.com/office/drawing/2014/main" id="{53EBE975-6E8C-49A4-ABB4-05B38051E423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 12">
            <a:hlinkClick r:id="rId2"/>
            <a:extLst>
              <a:ext uri="{FF2B5EF4-FFF2-40B4-BE49-F238E27FC236}">
                <a16:creationId xmlns:a16="http://schemas.microsoft.com/office/drawing/2014/main" id="{398EE524-AE56-44A5-A809-2D92493CBD32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Rectangle 3">
            <a:extLst>
              <a:ext uri="{FF2B5EF4-FFF2-40B4-BE49-F238E27FC236}">
                <a16:creationId xmlns:a16="http://schemas.microsoft.com/office/drawing/2014/main" id="{F0C4E415-A061-48A1-85B2-7A1EF68469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4308" y="1167866"/>
            <a:ext cx="787717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algn="l" eaLnBrk="1" hangingPunct="1">
              <a:buFont typeface="Symbol" panose="05050102010706020507" pitchFamily="18" charset="2"/>
              <a:buNone/>
            </a:pPr>
            <a:r>
              <a:rPr lang="en-US" altLang="en-US" b="0" dirty="0">
                <a:latin typeface="+mn-lt"/>
              </a:rPr>
              <a:t>A cylindrical can of cat food has volume </a:t>
            </a:r>
            <a:r>
              <a:rPr lang="en-US" altLang="en-US" b="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 =</a:t>
            </a:r>
            <a:r>
              <a:rPr lang="en-US" altLang="en-US" b="0" dirty="0">
                <a:latin typeface="+mn-lt"/>
              </a:rPr>
              <a:t> 500 cm</a:t>
            </a:r>
            <a:r>
              <a:rPr lang="en-US" altLang="en-US" b="0" baseline="30000" dirty="0">
                <a:latin typeface="+mn-lt"/>
              </a:rPr>
              <a:t>3</a:t>
            </a:r>
            <a:r>
              <a:rPr lang="en-US" altLang="en-US" b="0" dirty="0">
                <a:latin typeface="+mn-lt"/>
              </a:rPr>
              <a:t>. </a:t>
            </a:r>
            <a:endParaRPr lang="en-US" altLang="en-US" b="0" dirty="0">
              <a:latin typeface="Chiller" panose="04020404031007020602" pitchFamily="82" charset="0"/>
            </a:endParaRPr>
          </a:p>
        </p:txBody>
      </p:sp>
      <p:sp>
        <p:nvSpPr>
          <p:cNvPr id="15" name="Rectangle 3">
            <a:extLst>
              <a:ext uri="{FF2B5EF4-FFF2-40B4-BE49-F238E27FC236}">
                <a16:creationId xmlns:a16="http://schemas.microsoft.com/office/drawing/2014/main" id="{3D51BCBF-AD88-47FC-AFC8-6B78E93D7E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0790" y="1592189"/>
            <a:ext cx="787717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/>
            <a:r>
              <a:rPr lang="en-US" altLang="en-US" b="0" dirty="0">
                <a:latin typeface="+mn-lt"/>
              </a:rPr>
              <a:t>The radius of the can is </a:t>
            </a:r>
            <a:r>
              <a:rPr lang="en-US" altLang="en-US" b="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altLang="en-US" b="0" dirty="0">
                <a:latin typeface="+mn-lt"/>
              </a:rPr>
              <a:t> cm and the height is </a:t>
            </a:r>
            <a:r>
              <a:rPr lang="en-US" altLang="en-US" b="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altLang="en-US" b="0" dirty="0">
                <a:latin typeface="+mn-lt"/>
              </a:rPr>
              <a:t> cm. </a:t>
            </a:r>
          </a:p>
        </p:txBody>
      </p:sp>
      <p:sp>
        <p:nvSpPr>
          <p:cNvPr id="2" name="Rectangle 3">
            <a:extLst>
              <a:ext uri="{FF2B5EF4-FFF2-40B4-BE49-F238E27FC236}">
                <a16:creationId xmlns:a16="http://schemas.microsoft.com/office/drawing/2014/main" id="{2027C2C1-D2CD-173E-47DB-FE7F6ACA7B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0789" y="2213665"/>
            <a:ext cx="7877175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marL="520700" indent="-520700" eaLnBrk="1" hangingPunct="1"/>
            <a:r>
              <a:rPr lang="en-US" altLang="en-US" b="0" dirty="0">
                <a:latin typeface="+mn-lt"/>
              </a:rPr>
              <a:t>(b) Rearrange the equation from part (a) to make </a:t>
            </a:r>
            <a:r>
              <a:rPr lang="en-US" altLang="en-US" b="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altLang="en-US" b="0" dirty="0">
                <a:latin typeface="+mn-lt"/>
              </a:rPr>
              <a:t> the subject.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D151B37B-D24C-5B1E-14AC-E6DCB3B120B5}"/>
                  </a:ext>
                </a:extLst>
              </p:cNvPr>
              <p:cNvSpPr txBox="1"/>
              <p:nvPr/>
            </p:nvSpPr>
            <p:spPr>
              <a:xfrm>
                <a:off x="3714750" y="3749120"/>
                <a:ext cx="1714500" cy="80624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en-US" b="0" i="1" smtClean="0">
                          <a:latin typeface="Cambria Math" panose="02040503050406030204" pitchFamily="18" charset="0"/>
                        </a:rPr>
                        <m:t>h</m:t>
                      </m:r>
                      <m:r>
                        <a:rPr lang="en-US" alt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500</m:t>
                          </m:r>
                        </m:num>
                        <m:den>
                          <m:sSup>
                            <m:sSupPr>
                              <m:ctrlPr>
                                <a:rPr lang="en-US" alt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  <m:r>
                                <a:rPr lang="en-US" alt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en-US" alt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D151B37B-D24C-5B1E-14AC-E6DCB3B120B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14750" y="3749120"/>
                <a:ext cx="1714500" cy="80624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>
            <a:extLst>
              <a:ext uri="{FF2B5EF4-FFF2-40B4-BE49-F238E27FC236}">
                <a16:creationId xmlns:a16="http://schemas.microsoft.com/office/drawing/2014/main" id="{F06775E1-D621-43ED-62D0-43DAF5B727BD}"/>
              </a:ext>
            </a:extLst>
          </p:cNvPr>
          <p:cNvSpPr txBox="1"/>
          <p:nvPr/>
        </p:nvSpPr>
        <p:spPr>
          <a:xfrm>
            <a:off x="228600" y="3244334"/>
            <a:ext cx="317669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en-US" sz="1800" b="0" dirty="0">
                <a:solidFill>
                  <a:srgbClr val="FF6600"/>
                </a:solidFill>
                <a:latin typeface="+mn-lt"/>
              </a:rPr>
              <a:t>the equation from part (a) </a:t>
            </a:r>
            <a:endParaRPr lang="en-US" sz="1800" dirty="0">
              <a:solidFill>
                <a:srgbClr val="FF6600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2643D92-3C76-E850-48C6-E433EDB502DD}"/>
              </a:ext>
            </a:extLst>
          </p:cNvPr>
          <p:cNvSpPr txBox="1"/>
          <p:nvPr/>
        </p:nvSpPr>
        <p:spPr>
          <a:xfrm>
            <a:off x="228599" y="3907359"/>
            <a:ext cx="317669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en-US" sz="1800" b="0" dirty="0">
                <a:solidFill>
                  <a:srgbClr val="FF6600"/>
                </a:solidFill>
                <a:latin typeface="+mn-lt"/>
              </a:rPr>
              <a:t>Dividing both sides by </a:t>
            </a:r>
            <a:r>
              <a:rPr lang="en-US" altLang="en-US" sz="1800" b="0" i="1" dirty="0">
                <a:solidFill>
                  <a:srgbClr val="FF6600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p</a:t>
            </a:r>
            <a:r>
              <a:rPr lang="en-US" altLang="en-US" sz="1800" b="0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800" b="0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altLang="en-US" sz="1800" b="0" baseline="30000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n-US" sz="1800" dirty="0">
              <a:solidFill>
                <a:srgbClr val="FF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8807052"/>
      </p:ext>
    </p:extLst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/>
      <p:bldP spid="5" grpId="0"/>
      <p:bldP spid="4" grpId="0"/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171868"/>
            <a:ext cx="7162800" cy="656152"/>
          </a:xfrm>
        </p:spPr>
        <p:txBody>
          <a:bodyPr>
            <a:normAutofit fontScale="90000"/>
          </a:bodyPr>
          <a:lstStyle/>
          <a:p>
            <a:pPr algn="l"/>
            <a:r>
              <a:rPr lang="en-US" sz="3600" dirty="0">
                <a:solidFill>
                  <a:srgbClr val="7030A0"/>
                </a:solidFill>
                <a:latin typeface="+mn-lt"/>
              </a:rPr>
              <a:t>Modelling</a:t>
            </a:r>
          </a:p>
        </p:txBody>
      </p:sp>
      <p:sp>
        <p:nvSpPr>
          <p:cNvPr id="11" name="Rectangle 3"/>
          <p:cNvSpPr>
            <a:spLocks noChangeArrowheads="1"/>
          </p:cNvSpPr>
          <p:nvPr/>
        </p:nvSpPr>
        <p:spPr bwMode="auto">
          <a:xfrm>
            <a:off x="385689" y="685800"/>
            <a:ext cx="164803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algn="l" eaLnBrk="1" hangingPunct="1">
              <a:buFont typeface="Symbol" panose="05050102010706020507" pitchFamily="18" charset="2"/>
              <a:buNone/>
            </a:pPr>
            <a:r>
              <a:rPr lang="en-US" altLang="en-US" dirty="0">
                <a:latin typeface="+mn-lt"/>
              </a:rPr>
              <a:t>Example:</a:t>
            </a:r>
            <a:endParaRPr lang="en-US" altLang="en-US" dirty="0"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12" name="Rectangle 11">
            <a:hlinkClick r:id="rId2"/>
            <a:extLst>
              <a:ext uri="{FF2B5EF4-FFF2-40B4-BE49-F238E27FC236}">
                <a16:creationId xmlns:a16="http://schemas.microsoft.com/office/drawing/2014/main" id="{53EBE975-6E8C-49A4-ABB4-05B38051E423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 12">
            <a:hlinkClick r:id="rId2"/>
            <a:extLst>
              <a:ext uri="{FF2B5EF4-FFF2-40B4-BE49-F238E27FC236}">
                <a16:creationId xmlns:a16="http://schemas.microsoft.com/office/drawing/2014/main" id="{398EE524-AE56-44A5-A809-2D92493CBD32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Rectangle 3">
            <a:extLst>
              <a:ext uri="{FF2B5EF4-FFF2-40B4-BE49-F238E27FC236}">
                <a16:creationId xmlns:a16="http://schemas.microsoft.com/office/drawing/2014/main" id="{F0C4E415-A061-48A1-85B2-7A1EF68469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4308" y="1167866"/>
            <a:ext cx="787717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algn="l" eaLnBrk="1" hangingPunct="1">
              <a:buFont typeface="Symbol" panose="05050102010706020507" pitchFamily="18" charset="2"/>
              <a:buNone/>
            </a:pPr>
            <a:r>
              <a:rPr lang="en-US" altLang="en-US" b="0" dirty="0">
                <a:latin typeface="+mn-lt"/>
              </a:rPr>
              <a:t>A cylindrical can of cat food has volume </a:t>
            </a:r>
            <a:r>
              <a:rPr lang="en-US" altLang="en-US" b="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 =</a:t>
            </a:r>
            <a:r>
              <a:rPr lang="en-US" altLang="en-US" b="0" dirty="0">
                <a:latin typeface="+mn-lt"/>
              </a:rPr>
              <a:t> 500 cm</a:t>
            </a:r>
            <a:r>
              <a:rPr lang="en-US" altLang="en-US" b="0" baseline="30000" dirty="0">
                <a:latin typeface="+mn-lt"/>
              </a:rPr>
              <a:t>3</a:t>
            </a:r>
            <a:r>
              <a:rPr lang="en-US" altLang="en-US" b="0" dirty="0">
                <a:latin typeface="+mn-lt"/>
              </a:rPr>
              <a:t>. </a:t>
            </a:r>
            <a:endParaRPr lang="en-US" altLang="en-US" b="0" dirty="0">
              <a:latin typeface="Chiller" panose="04020404031007020602" pitchFamily="82" charset="0"/>
            </a:endParaRPr>
          </a:p>
        </p:txBody>
      </p:sp>
      <p:sp>
        <p:nvSpPr>
          <p:cNvPr id="15" name="Rectangle 3">
            <a:extLst>
              <a:ext uri="{FF2B5EF4-FFF2-40B4-BE49-F238E27FC236}">
                <a16:creationId xmlns:a16="http://schemas.microsoft.com/office/drawing/2014/main" id="{3D51BCBF-AD88-47FC-AFC8-6B78E93D7E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0790" y="1592189"/>
            <a:ext cx="787717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/>
            <a:r>
              <a:rPr lang="en-US" altLang="en-US" b="0" dirty="0">
                <a:latin typeface="+mn-lt"/>
              </a:rPr>
              <a:t>The radius of the can is </a:t>
            </a:r>
            <a:r>
              <a:rPr lang="en-US" altLang="en-US" b="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altLang="en-US" b="0" dirty="0">
                <a:latin typeface="+mn-lt"/>
              </a:rPr>
              <a:t> cm and the height is </a:t>
            </a:r>
            <a:r>
              <a:rPr lang="en-US" altLang="en-US" b="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altLang="en-US" b="0" dirty="0">
                <a:latin typeface="+mn-lt"/>
              </a:rPr>
              <a:t> cm. </a:t>
            </a:r>
          </a:p>
        </p:txBody>
      </p:sp>
      <p:sp>
        <p:nvSpPr>
          <p:cNvPr id="16" name="Rectangle 3">
            <a:extLst>
              <a:ext uri="{FF2B5EF4-FFF2-40B4-BE49-F238E27FC236}">
                <a16:creationId xmlns:a16="http://schemas.microsoft.com/office/drawing/2014/main" id="{FBC7ADAA-2EB8-470F-9CCA-9F8942DCF6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147" y="2308460"/>
            <a:ext cx="7877175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marL="520700" indent="-520700" eaLnBrk="1" hangingPunct="1"/>
            <a:r>
              <a:rPr lang="en-US" altLang="en-US" b="0" dirty="0">
                <a:latin typeface="+mn-lt"/>
              </a:rPr>
              <a:t>(c) Find an expression for the total surface area </a:t>
            </a:r>
            <a:r>
              <a:rPr lang="en-US" altLang="en-US" b="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altLang="en-US" b="0" dirty="0">
                <a:latin typeface="+mn-lt"/>
              </a:rPr>
              <a:t> of the can.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Rectangle 3">
                <a:extLst>
                  <a:ext uri="{FF2B5EF4-FFF2-40B4-BE49-F238E27FC236}">
                    <a16:creationId xmlns:a16="http://schemas.microsoft.com/office/drawing/2014/main" id="{840EBABC-3A15-476F-A099-C4C8A4ADC83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91000" y="4384663"/>
                <a:ext cx="1600199" cy="4616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 anchor="ctr">
                <a:spAutoFit/>
              </a:bodyPr>
              <a:lstStyle>
                <a:lvl1pPr eaLnBrk="0" hangingPunct="0">
                  <a:tabLst>
                    <a:tab pos="1800225" algn="l"/>
                    <a:tab pos="2520950" algn="l"/>
                  </a:tabLs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 eaLnBrk="0" hangingPunct="0">
                  <a:tabLst>
                    <a:tab pos="1800225" algn="l"/>
                    <a:tab pos="2520950" algn="l"/>
                  </a:tabLs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 eaLnBrk="0" hangingPunct="0">
                  <a:tabLst>
                    <a:tab pos="1800225" algn="l"/>
                    <a:tab pos="2520950" algn="l"/>
                  </a:tabLs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 eaLnBrk="0" hangingPunct="0">
                  <a:tabLst>
                    <a:tab pos="1800225" algn="l"/>
                    <a:tab pos="2520950" algn="l"/>
                  </a:tabLs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 eaLnBrk="0" hangingPunct="0">
                  <a:tabLst>
                    <a:tab pos="1800225" algn="l"/>
                    <a:tab pos="2520950" algn="l"/>
                  </a:tabLs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1800225" algn="l"/>
                    <a:tab pos="2520950" algn="l"/>
                  </a:tabLs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1800225" algn="l"/>
                    <a:tab pos="2520950" algn="l"/>
                  </a:tabLs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1800225" algn="l"/>
                    <a:tab pos="2520950" algn="l"/>
                  </a:tabLs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1800225" algn="l"/>
                    <a:tab pos="2520950" algn="l"/>
                  </a:tabLs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pPr marL="520700" indent="-520700" eaLnBrk="1" hangingPunct="1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en-US" b="0" i="1" smtClean="0">
                          <a:latin typeface="Cambria Math" panose="02040503050406030204" pitchFamily="18" charset="0"/>
                        </a:rPr>
                        <m:t>𝑆</m:t>
                      </m:r>
                      <m:r>
                        <a:rPr lang="en-US" altLang="en-US" b="0" i="1" smtClean="0">
                          <a:latin typeface="Cambria Math" panose="02040503050406030204" pitchFamily="18" charset="0"/>
                        </a:rPr>
                        <m:t>=2</m:t>
                      </m:r>
                      <m:r>
                        <a:rPr lang="en-US" alt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sSup>
                        <m:sSupPr>
                          <m:ctrlPr>
                            <a:rPr lang="en-US" alt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𝑟</m:t>
                          </m:r>
                        </m:e>
                        <m:sup>
                          <m:r>
                            <a:rPr lang="en-US" alt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altLang="en-US" b="0" dirty="0">
                  <a:latin typeface="+mn-lt"/>
                </a:endParaRPr>
              </a:p>
            </p:txBody>
          </p:sp>
        </mc:Choice>
        <mc:Fallback xmlns="">
          <p:sp>
            <p:nvSpPr>
              <p:cNvPr id="17" name="Rectangle 3">
                <a:extLst>
                  <a:ext uri="{FF2B5EF4-FFF2-40B4-BE49-F238E27FC236}">
                    <a16:creationId xmlns:a16="http://schemas.microsoft.com/office/drawing/2014/main" id="{840EBABC-3A15-476F-A099-C4C8A4ADC83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191000" y="4384663"/>
                <a:ext cx="1600199" cy="461665"/>
              </a:xfrm>
              <a:prstGeom prst="rect">
                <a:avLst/>
              </a:prstGeom>
              <a:blipFill>
                <a:blip r:embed="rId3"/>
                <a:stretch>
                  <a:fillRect l="-1145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Cylinder 1">
            <a:extLst>
              <a:ext uri="{FF2B5EF4-FFF2-40B4-BE49-F238E27FC236}">
                <a16:creationId xmlns:a16="http://schemas.microsoft.com/office/drawing/2014/main" id="{385D23F6-08DF-4320-3904-CEC764329C45}"/>
              </a:ext>
            </a:extLst>
          </p:cNvPr>
          <p:cNvSpPr/>
          <p:nvPr/>
        </p:nvSpPr>
        <p:spPr>
          <a:xfrm>
            <a:off x="459544" y="3877476"/>
            <a:ext cx="1500324" cy="1937704"/>
          </a:xfrm>
          <a:prstGeom prst="can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1076E5F7-35C6-E8E5-49A4-1AD001C0A534}"/>
                  </a:ext>
                </a:extLst>
              </p:cNvPr>
              <p:cNvSpPr txBox="1"/>
              <p:nvPr/>
            </p:nvSpPr>
            <p:spPr>
              <a:xfrm>
                <a:off x="2152650" y="3314226"/>
                <a:ext cx="990600" cy="461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sSup>
                        <m:sSupPr>
                          <m:ctrlPr>
                            <a:rPr lang="en-US" alt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𝑟</m:t>
                          </m:r>
                        </m:e>
                        <m:sup>
                          <m:r>
                            <a:rPr lang="en-US" alt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1076E5F7-35C6-E8E5-49A4-1AD001C0A53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52650" y="3314226"/>
                <a:ext cx="990600" cy="46166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880D3AFE-AD8B-7F1F-0520-B07206960BA2}"/>
              </a:ext>
            </a:extLst>
          </p:cNvPr>
          <p:cNvCxnSpPr>
            <a:cxnSpLocks/>
            <a:stCxn id="4" idx="1"/>
          </p:cNvCxnSpPr>
          <p:nvPr/>
        </p:nvCxnSpPr>
        <p:spPr>
          <a:xfrm flipH="1">
            <a:off x="1578126" y="3545059"/>
            <a:ext cx="574524" cy="45481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A8D9CB56-0CA0-EBCD-C14E-30DDFD7B6AE2}"/>
                  </a:ext>
                </a:extLst>
              </p:cNvPr>
              <p:cNvSpPr txBox="1"/>
              <p:nvPr/>
            </p:nvSpPr>
            <p:spPr>
              <a:xfrm>
                <a:off x="1657350" y="6006948"/>
                <a:ext cx="990600" cy="461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sSup>
                        <m:sSupPr>
                          <m:ctrlPr>
                            <a:rPr lang="en-US" alt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𝑟</m:t>
                          </m:r>
                        </m:e>
                        <m:sup>
                          <m:r>
                            <a:rPr lang="en-US" alt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A8D9CB56-0CA0-EBCD-C14E-30DDFD7B6AE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57350" y="6006948"/>
                <a:ext cx="990600" cy="46166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B041AF14-A038-4E58-7D53-C58EE22677D9}"/>
              </a:ext>
            </a:extLst>
          </p:cNvPr>
          <p:cNvCxnSpPr>
            <a:cxnSpLocks/>
            <a:stCxn id="7" idx="1"/>
          </p:cNvCxnSpPr>
          <p:nvPr/>
        </p:nvCxnSpPr>
        <p:spPr>
          <a:xfrm flipH="1" flipV="1">
            <a:off x="1215237" y="5919289"/>
            <a:ext cx="442113" cy="31849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3">
                <a:extLst>
                  <a:ext uri="{FF2B5EF4-FFF2-40B4-BE49-F238E27FC236}">
                    <a16:creationId xmlns:a16="http://schemas.microsoft.com/office/drawing/2014/main" id="{AA9CD701-1F18-A655-A13E-02F47B93DE1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542032" y="4411489"/>
                <a:ext cx="1600199" cy="4616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 anchor="ctr">
                <a:spAutoFit/>
              </a:bodyPr>
              <a:lstStyle>
                <a:lvl1pPr eaLnBrk="0" hangingPunct="0">
                  <a:tabLst>
                    <a:tab pos="1800225" algn="l"/>
                    <a:tab pos="2520950" algn="l"/>
                  </a:tabLs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 eaLnBrk="0" hangingPunct="0">
                  <a:tabLst>
                    <a:tab pos="1800225" algn="l"/>
                    <a:tab pos="2520950" algn="l"/>
                  </a:tabLs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 eaLnBrk="0" hangingPunct="0">
                  <a:tabLst>
                    <a:tab pos="1800225" algn="l"/>
                    <a:tab pos="2520950" algn="l"/>
                  </a:tabLs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 eaLnBrk="0" hangingPunct="0">
                  <a:tabLst>
                    <a:tab pos="1800225" algn="l"/>
                    <a:tab pos="2520950" algn="l"/>
                  </a:tabLs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 eaLnBrk="0" hangingPunct="0">
                  <a:tabLst>
                    <a:tab pos="1800225" algn="l"/>
                    <a:tab pos="2520950" algn="l"/>
                  </a:tabLs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1800225" algn="l"/>
                    <a:tab pos="2520950" algn="l"/>
                  </a:tabLs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1800225" algn="l"/>
                    <a:tab pos="2520950" algn="l"/>
                  </a:tabLs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1800225" algn="l"/>
                    <a:tab pos="2520950" algn="l"/>
                  </a:tabLs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1800225" algn="l"/>
                    <a:tab pos="2520950" algn="l"/>
                  </a:tabLs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pPr marL="520700" indent="-520700" eaLnBrk="1" hangingPunct="1"/>
                <a14:m>
                  <m:oMath xmlns:m="http://schemas.openxmlformats.org/officeDocument/2006/math">
                    <m:r>
                      <a:rPr lang="en-US" alt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lang="en-US" altLang="en-US" b="0" dirty="0"/>
                  <a:t> </a:t>
                </a:r>
                <a14:m>
                  <m:oMath xmlns:m="http://schemas.openxmlformats.org/officeDocument/2006/math">
                    <m:r>
                      <a:rPr lang="en-US" altLang="en-US" b="0" i="1"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altLang="en-US" b="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  <m:r>
                      <a:rPr lang="en-US" alt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𝑟h</m:t>
                    </m:r>
                  </m:oMath>
                </a14:m>
                <a:endParaRPr lang="en-US" altLang="en-US" b="0" dirty="0">
                  <a:latin typeface="+mn-lt"/>
                </a:endParaRPr>
              </a:p>
            </p:txBody>
          </p:sp>
        </mc:Choice>
        <mc:Fallback xmlns="">
          <p:sp>
            <p:nvSpPr>
              <p:cNvPr id="10" name="Rectangle 3">
                <a:extLst>
                  <a:ext uri="{FF2B5EF4-FFF2-40B4-BE49-F238E27FC236}">
                    <a16:creationId xmlns:a16="http://schemas.microsoft.com/office/drawing/2014/main" id="{AA9CD701-1F18-A655-A13E-02F47B93DE1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542032" y="4411489"/>
                <a:ext cx="1600199" cy="461665"/>
              </a:xfrm>
              <a:prstGeom prst="rect">
                <a:avLst/>
              </a:prstGeom>
              <a:blipFill>
                <a:blip r:embed="rId6"/>
                <a:stretch>
                  <a:fillRect l="-380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4668CFAA-EA1F-A6B3-4840-ACA847D27077}"/>
              </a:ext>
            </a:extLst>
          </p:cNvPr>
          <p:cNvCxnSpPr/>
          <p:nvPr/>
        </p:nvCxnSpPr>
        <p:spPr>
          <a:xfrm>
            <a:off x="1959868" y="4042417"/>
            <a:ext cx="55473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A3FA93B6-1FB0-5A8D-BC52-B5127832629D}"/>
              </a:ext>
            </a:extLst>
          </p:cNvPr>
          <p:cNvCxnSpPr/>
          <p:nvPr/>
        </p:nvCxnSpPr>
        <p:spPr>
          <a:xfrm>
            <a:off x="1930767" y="5638800"/>
            <a:ext cx="55473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9EF3C85E-402B-31AD-E195-680C7B11D641}"/>
              </a:ext>
            </a:extLst>
          </p:cNvPr>
          <p:cNvCxnSpPr/>
          <p:nvPr/>
        </p:nvCxnSpPr>
        <p:spPr>
          <a:xfrm>
            <a:off x="2324100" y="4042417"/>
            <a:ext cx="0" cy="1596383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8AD6A897-E034-ADFB-FD31-1336FE36927B}"/>
                  </a:ext>
                </a:extLst>
              </p:cNvPr>
              <p:cNvSpPr txBox="1"/>
              <p:nvPr/>
            </p:nvSpPr>
            <p:spPr>
              <a:xfrm>
                <a:off x="770790" y="4642322"/>
                <a:ext cx="990600" cy="461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en-US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altLang="en-US" b="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r>
                        <a:rPr lang="en-US" alt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𝑟h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8AD6A897-E034-ADFB-FD31-1336FE36927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0790" y="4642322"/>
                <a:ext cx="990600" cy="461665"/>
              </a:xfrm>
              <a:prstGeom prst="rect">
                <a:avLst/>
              </a:prstGeom>
              <a:blipFill>
                <a:blip r:embed="rId7"/>
                <a:stretch>
                  <a:fillRect l="-122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TextBox 25">
            <a:extLst>
              <a:ext uri="{FF2B5EF4-FFF2-40B4-BE49-F238E27FC236}">
                <a16:creationId xmlns:a16="http://schemas.microsoft.com/office/drawing/2014/main" id="{B8DF8BBA-DD0C-93D3-E67B-3D6E753B9833}"/>
              </a:ext>
            </a:extLst>
          </p:cNvPr>
          <p:cNvSpPr txBox="1"/>
          <p:nvPr/>
        </p:nvSpPr>
        <p:spPr>
          <a:xfrm>
            <a:off x="2033724" y="4688488"/>
            <a:ext cx="1055622" cy="369332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US" altLang="en-US" sz="1800" b="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altLang="en-US" sz="1800" b="0" dirty="0">
                <a:latin typeface="+mn-lt"/>
              </a:rPr>
              <a:t> cm</a:t>
            </a:r>
            <a:endParaRPr lang="en-US" sz="1800" dirty="0"/>
          </a:p>
        </p:txBody>
      </p: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E2DBCDE8-BED9-22B7-1F6D-FA4E00078FCB}"/>
              </a:ext>
            </a:extLst>
          </p:cNvPr>
          <p:cNvCxnSpPr/>
          <p:nvPr/>
        </p:nvCxnSpPr>
        <p:spPr>
          <a:xfrm>
            <a:off x="493424" y="4050051"/>
            <a:ext cx="7315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>
            <a:extLst>
              <a:ext uri="{FF2B5EF4-FFF2-40B4-BE49-F238E27FC236}">
                <a16:creationId xmlns:a16="http://schemas.microsoft.com/office/drawing/2014/main" id="{D7380372-9483-6954-D678-1EF7E7217973}"/>
              </a:ext>
            </a:extLst>
          </p:cNvPr>
          <p:cNvSpPr txBox="1"/>
          <p:nvPr/>
        </p:nvSpPr>
        <p:spPr>
          <a:xfrm>
            <a:off x="645765" y="3724547"/>
            <a:ext cx="86955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en-US" sz="1800" b="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altLang="en-US" sz="1800" b="0" dirty="0">
                <a:latin typeface="+mn-lt"/>
              </a:rPr>
              <a:t> cm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649972342"/>
      </p:ext>
    </p:extLst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2" grpId="0" animBg="1"/>
      <p:bldP spid="4" grpId="0"/>
      <p:bldP spid="7" grpId="0"/>
      <p:bldP spid="10" grpId="0"/>
      <p:bldP spid="24" grpId="0"/>
      <p:bldP spid="26" grpId="0" animBg="1"/>
      <p:bldP spid="2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171868"/>
            <a:ext cx="7162800" cy="656152"/>
          </a:xfrm>
        </p:spPr>
        <p:txBody>
          <a:bodyPr>
            <a:normAutofit fontScale="90000"/>
          </a:bodyPr>
          <a:lstStyle/>
          <a:p>
            <a:pPr algn="l"/>
            <a:r>
              <a:rPr lang="en-US" sz="3600" dirty="0">
                <a:solidFill>
                  <a:srgbClr val="7030A0"/>
                </a:solidFill>
                <a:latin typeface="+mn-lt"/>
              </a:rPr>
              <a:t>Modelling</a:t>
            </a:r>
          </a:p>
        </p:txBody>
      </p:sp>
      <p:sp>
        <p:nvSpPr>
          <p:cNvPr id="11" name="Rectangle 3"/>
          <p:cNvSpPr>
            <a:spLocks noChangeArrowheads="1"/>
          </p:cNvSpPr>
          <p:nvPr/>
        </p:nvSpPr>
        <p:spPr bwMode="auto">
          <a:xfrm>
            <a:off x="385689" y="685800"/>
            <a:ext cx="164803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algn="l" eaLnBrk="1" hangingPunct="1">
              <a:buFont typeface="Symbol" panose="05050102010706020507" pitchFamily="18" charset="2"/>
              <a:buNone/>
            </a:pPr>
            <a:r>
              <a:rPr lang="en-US" altLang="en-US" dirty="0">
                <a:latin typeface="+mn-lt"/>
              </a:rPr>
              <a:t>Example:</a:t>
            </a:r>
            <a:endParaRPr lang="en-US" altLang="en-US" dirty="0"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12" name="Rectangle 11">
            <a:hlinkClick r:id="rId2"/>
            <a:extLst>
              <a:ext uri="{FF2B5EF4-FFF2-40B4-BE49-F238E27FC236}">
                <a16:creationId xmlns:a16="http://schemas.microsoft.com/office/drawing/2014/main" id="{53EBE975-6E8C-49A4-ABB4-05B38051E423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 12">
            <a:hlinkClick r:id="rId2"/>
            <a:extLst>
              <a:ext uri="{FF2B5EF4-FFF2-40B4-BE49-F238E27FC236}">
                <a16:creationId xmlns:a16="http://schemas.microsoft.com/office/drawing/2014/main" id="{398EE524-AE56-44A5-A809-2D92493CBD32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Rectangle 3">
            <a:extLst>
              <a:ext uri="{FF2B5EF4-FFF2-40B4-BE49-F238E27FC236}">
                <a16:creationId xmlns:a16="http://schemas.microsoft.com/office/drawing/2014/main" id="{F0C4E415-A061-48A1-85B2-7A1EF68469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4308" y="1167866"/>
            <a:ext cx="787717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algn="l" eaLnBrk="1" hangingPunct="1">
              <a:buFont typeface="Symbol" panose="05050102010706020507" pitchFamily="18" charset="2"/>
              <a:buNone/>
            </a:pPr>
            <a:r>
              <a:rPr lang="en-US" altLang="en-US" b="0" dirty="0">
                <a:latin typeface="+mn-lt"/>
              </a:rPr>
              <a:t>A cylindrical can of cat food has volume </a:t>
            </a:r>
            <a:r>
              <a:rPr lang="en-US" altLang="en-US" b="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 =</a:t>
            </a:r>
            <a:r>
              <a:rPr lang="en-US" altLang="en-US" b="0" dirty="0">
                <a:latin typeface="+mn-lt"/>
              </a:rPr>
              <a:t> 500 cm</a:t>
            </a:r>
            <a:r>
              <a:rPr lang="en-US" altLang="en-US" b="0" baseline="30000" dirty="0">
                <a:latin typeface="+mn-lt"/>
              </a:rPr>
              <a:t>3</a:t>
            </a:r>
            <a:r>
              <a:rPr lang="en-US" altLang="en-US" b="0" dirty="0">
                <a:latin typeface="+mn-lt"/>
              </a:rPr>
              <a:t>. </a:t>
            </a:r>
            <a:endParaRPr lang="en-US" altLang="en-US" b="0" dirty="0">
              <a:latin typeface="Chiller" panose="04020404031007020602" pitchFamily="82" charset="0"/>
            </a:endParaRPr>
          </a:p>
        </p:txBody>
      </p:sp>
      <p:sp>
        <p:nvSpPr>
          <p:cNvPr id="15" name="Rectangle 3">
            <a:extLst>
              <a:ext uri="{FF2B5EF4-FFF2-40B4-BE49-F238E27FC236}">
                <a16:creationId xmlns:a16="http://schemas.microsoft.com/office/drawing/2014/main" id="{3D51BCBF-AD88-47FC-AFC8-6B78E93D7E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0790" y="1592189"/>
            <a:ext cx="787717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/>
            <a:r>
              <a:rPr lang="en-US" altLang="en-US" b="0" dirty="0">
                <a:latin typeface="+mn-lt"/>
              </a:rPr>
              <a:t>The radius of the can is </a:t>
            </a:r>
            <a:r>
              <a:rPr lang="en-US" altLang="en-US" b="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altLang="en-US" b="0" dirty="0">
                <a:latin typeface="+mn-lt"/>
              </a:rPr>
              <a:t> cm and the height is </a:t>
            </a:r>
            <a:r>
              <a:rPr lang="en-US" altLang="en-US" b="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altLang="en-US" b="0" dirty="0">
                <a:latin typeface="+mn-lt"/>
              </a:rPr>
              <a:t> cm.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Rectangle 3">
                <a:extLst>
                  <a:ext uri="{FF2B5EF4-FFF2-40B4-BE49-F238E27FC236}">
                    <a16:creationId xmlns:a16="http://schemas.microsoft.com/office/drawing/2014/main" id="{840EBABC-3A15-476F-A099-C4C8A4ADC83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79555" y="2147600"/>
                <a:ext cx="8068410" cy="13860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 anchor="ctr">
                <a:spAutoFit/>
              </a:bodyPr>
              <a:lstStyle>
                <a:lvl1pPr eaLnBrk="0" hangingPunct="0">
                  <a:tabLst>
                    <a:tab pos="1800225" algn="l"/>
                    <a:tab pos="2520950" algn="l"/>
                  </a:tabLs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 eaLnBrk="0" hangingPunct="0">
                  <a:tabLst>
                    <a:tab pos="1800225" algn="l"/>
                    <a:tab pos="2520950" algn="l"/>
                  </a:tabLs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 eaLnBrk="0" hangingPunct="0">
                  <a:tabLst>
                    <a:tab pos="1800225" algn="l"/>
                    <a:tab pos="2520950" algn="l"/>
                  </a:tabLs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 eaLnBrk="0" hangingPunct="0">
                  <a:tabLst>
                    <a:tab pos="1800225" algn="l"/>
                    <a:tab pos="2520950" algn="l"/>
                  </a:tabLs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 eaLnBrk="0" hangingPunct="0">
                  <a:tabLst>
                    <a:tab pos="1800225" algn="l"/>
                    <a:tab pos="2520950" algn="l"/>
                  </a:tabLs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1800225" algn="l"/>
                    <a:tab pos="2520950" algn="l"/>
                  </a:tabLs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1800225" algn="l"/>
                    <a:tab pos="2520950" algn="l"/>
                  </a:tabLs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1800225" algn="l"/>
                    <a:tab pos="2520950" algn="l"/>
                  </a:tabLs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1800225" algn="l"/>
                    <a:tab pos="2520950" algn="l"/>
                  </a:tabLs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pPr marL="520700" indent="-520700" eaLnBrk="1" hangingPunct="1"/>
                <a:r>
                  <a:rPr lang="en-US" altLang="en-US" b="0" dirty="0">
                    <a:latin typeface="+mn-lt"/>
                  </a:rPr>
                  <a:t>(d) Substitute your expression for </a:t>
                </a:r>
                <a:r>
                  <a:rPr lang="en-US" altLang="en-US" b="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</a:t>
                </a:r>
                <a:r>
                  <a:rPr lang="en-US" altLang="en-US" b="0" dirty="0">
                    <a:latin typeface="+mn-lt"/>
                  </a:rPr>
                  <a:t> from part (b) into your expression for </a:t>
                </a:r>
                <a:r>
                  <a:rPr lang="en-US" altLang="en-US" b="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</a:t>
                </a:r>
                <a:r>
                  <a:rPr lang="en-US" altLang="en-US" b="0" dirty="0">
                    <a:latin typeface="+mn-lt"/>
                  </a:rPr>
                  <a:t> from part (c) and hence show that </a:t>
                </a:r>
                <a14:m>
                  <m:oMath xmlns:m="http://schemas.openxmlformats.org/officeDocument/2006/math">
                    <m:r>
                      <a:rPr lang="en-US" altLang="en-US" b="0" i="1" smtClean="0">
                        <a:latin typeface="Cambria Math" panose="02040503050406030204" pitchFamily="18" charset="0"/>
                      </a:rPr>
                      <m:t>𝑆</m:t>
                    </m:r>
                    <m:r>
                      <a:rPr lang="en-US" altLang="en-US" b="0" i="1" smtClean="0">
                        <a:latin typeface="Cambria Math" panose="02040503050406030204" pitchFamily="18" charset="0"/>
                      </a:rPr>
                      <m:t>=2</m:t>
                    </m:r>
                    <m:r>
                      <a:rPr lang="en-US" alt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  <m:sSup>
                      <m:sSupPr>
                        <m:ctrlPr>
                          <a:rPr lang="en-US" alt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𝑟</m:t>
                        </m:r>
                      </m:e>
                      <m:sup>
                        <m:r>
                          <a:rPr lang="en-US" alt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alt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US" alt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1000</m:t>
                        </m:r>
                      </m:num>
                      <m:den>
                        <m:r>
                          <a:rPr lang="en-US" alt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𝑟</m:t>
                        </m:r>
                      </m:den>
                    </m:f>
                  </m:oMath>
                </a14:m>
                <a:r>
                  <a:rPr lang="en-US" altLang="en-US" b="0" dirty="0">
                    <a:latin typeface="+mn-lt"/>
                  </a:rPr>
                  <a:t>.</a:t>
                </a:r>
              </a:p>
            </p:txBody>
          </p:sp>
        </mc:Choice>
        <mc:Fallback xmlns="">
          <p:sp>
            <p:nvSpPr>
              <p:cNvPr id="17" name="Rectangle 3">
                <a:extLst>
                  <a:ext uri="{FF2B5EF4-FFF2-40B4-BE49-F238E27FC236}">
                    <a16:creationId xmlns:a16="http://schemas.microsoft.com/office/drawing/2014/main" id="{840EBABC-3A15-476F-A099-C4C8A4ADC83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79555" y="2147600"/>
                <a:ext cx="8068410" cy="1386020"/>
              </a:xfrm>
              <a:prstGeom prst="rect">
                <a:avLst/>
              </a:prstGeom>
              <a:blipFill>
                <a:blip r:embed="rId3"/>
                <a:stretch>
                  <a:fillRect l="-1133" t="-1754" r="-1208" b="-3070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Rectangle 3">
            <a:extLst>
              <a:ext uri="{FF2B5EF4-FFF2-40B4-BE49-F238E27FC236}">
                <a16:creationId xmlns:a16="http://schemas.microsoft.com/office/drawing/2014/main" id="{D02243E4-EF76-4CDE-863B-9D920A122F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0999" y="3783137"/>
            <a:ext cx="244367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/>
            <a:r>
              <a:rPr lang="en-US" altLang="en-US" sz="1800" b="0" dirty="0">
                <a:solidFill>
                  <a:srgbClr val="FF6600"/>
                </a:solidFill>
                <a:latin typeface="+mn-lt"/>
              </a:rPr>
              <a:t>Form part (b)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7981C799-EE99-6F71-3DE9-C50F632426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0999" y="5173445"/>
            <a:ext cx="275177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marL="520700" indent="-520700" eaLnBrk="1" hangingPunct="1"/>
            <a:r>
              <a:rPr lang="en-US" altLang="en-US" sz="1800" b="0" dirty="0">
                <a:solidFill>
                  <a:srgbClr val="FF6600"/>
                </a:solidFill>
                <a:latin typeface="+mn-lt"/>
              </a:rPr>
              <a:t>Substituting </a:t>
            </a:r>
            <a:r>
              <a:rPr lang="en-US" altLang="en-US" sz="1800" b="0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53DA5A6B-AFF9-6830-460D-E9DA45E96DE9}"/>
                  </a:ext>
                </a:extLst>
              </p:cNvPr>
              <p:cNvSpPr txBox="1"/>
              <p:nvPr/>
            </p:nvSpPr>
            <p:spPr>
              <a:xfrm>
                <a:off x="2667000" y="3533620"/>
                <a:ext cx="1747327" cy="80624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en-US" b="0" i="1" smtClean="0">
                          <a:latin typeface="Cambria Math" panose="02040503050406030204" pitchFamily="18" charset="0"/>
                        </a:rPr>
                        <m:t>h</m:t>
                      </m:r>
                      <m:r>
                        <a:rPr lang="en-US" alt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500</m:t>
                          </m:r>
                        </m:num>
                        <m:den>
                          <m:sSup>
                            <m:sSupPr>
                              <m:ctrlPr>
                                <a:rPr lang="en-US" alt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  <m:r>
                                <a:rPr lang="en-US" alt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en-US" alt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53DA5A6B-AFF9-6830-460D-E9DA45E96DE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67000" y="3533620"/>
                <a:ext cx="1747327" cy="80624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3">
                <a:extLst>
                  <a:ext uri="{FF2B5EF4-FFF2-40B4-BE49-F238E27FC236}">
                    <a16:creationId xmlns:a16="http://schemas.microsoft.com/office/drawing/2014/main" id="{9BCA8161-64FD-2602-B90A-1255D1BEB54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66557" y="4431704"/>
                <a:ext cx="3552020" cy="4616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 anchor="ctr">
                <a:spAutoFit/>
              </a:bodyPr>
              <a:lstStyle>
                <a:lvl1pPr eaLnBrk="0" hangingPunct="0">
                  <a:tabLst>
                    <a:tab pos="1800225" algn="l"/>
                    <a:tab pos="2520950" algn="l"/>
                  </a:tabLs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 eaLnBrk="0" hangingPunct="0">
                  <a:tabLst>
                    <a:tab pos="1800225" algn="l"/>
                    <a:tab pos="2520950" algn="l"/>
                  </a:tabLs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 eaLnBrk="0" hangingPunct="0">
                  <a:tabLst>
                    <a:tab pos="1800225" algn="l"/>
                    <a:tab pos="2520950" algn="l"/>
                  </a:tabLs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 eaLnBrk="0" hangingPunct="0">
                  <a:tabLst>
                    <a:tab pos="1800225" algn="l"/>
                    <a:tab pos="2520950" algn="l"/>
                  </a:tabLs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 eaLnBrk="0" hangingPunct="0">
                  <a:tabLst>
                    <a:tab pos="1800225" algn="l"/>
                    <a:tab pos="2520950" algn="l"/>
                  </a:tabLs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1800225" algn="l"/>
                    <a:tab pos="2520950" algn="l"/>
                  </a:tabLs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1800225" algn="l"/>
                    <a:tab pos="2520950" algn="l"/>
                  </a:tabLs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1800225" algn="l"/>
                    <a:tab pos="2520950" algn="l"/>
                  </a:tabLs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1800225" algn="l"/>
                    <a:tab pos="2520950" algn="l"/>
                  </a:tabLs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pPr marL="520700" indent="-520700" eaLnBrk="1" hangingPunct="1"/>
                <a14:m>
                  <m:oMath xmlns:m="http://schemas.openxmlformats.org/officeDocument/2006/math">
                    <m:r>
                      <a:rPr lang="en-US" altLang="en-US" b="0" i="1" smtClean="0">
                        <a:latin typeface="Cambria Math" panose="02040503050406030204" pitchFamily="18" charset="0"/>
                      </a:rPr>
                      <m:t>𝑆</m:t>
                    </m:r>
                    <m:r>
                      <a:rPr lang="en-US" altLang="en-US" b="0" i="1" smtClean="0">
                        <a:latin typeface="Cambria Math" panose="02040503050406030204" pitchFamily="18" charset="0"/>
                      </a:rPr>
                      <m:t>=2</m:t>
                    </m:r>
                    <m:r>
                      <a:rPr lang="en-US" alt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  <m:sSup>
                      <m:sSupPr>
                        <m:ctrlPr>
                          <a:rPr lang="en-US" alt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𝑟</m:t>
                        </m:r>
                      </m:e>
                      <m:sup>
                        <m:r>
                          <a:rPr lang="en-US" alt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alt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lang="en-US" altLang="en-US" b="0" dirty="0"/>
                  <a:t> </a:t>
                </a:r>
                <a14:m>
                  <m:oMath xmlns:m="http://schemas.openxmlformats.org/officeDocument/2006/math">
                    <m:r>
                      <a:rPr lang="en-US" altLang="en-US" b="0" i="1"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altLang="en-US" b="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  <m:r>
                      <a:rPr lang="en-US" alt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𝑟h</m:t>
                    </m:r>
                  </m:oMath>
                </a14:m>
                <a:endParaRPr lang="en-US" altLang="en-US" b="0" dirty="0">
                  <a:latin typeface="+mn-lt"/>
                </a:endParaRPr>
              </a:p>
            </p:txBody>
          </p:sp>
        </mc:Choice>
        <mc:Fallback xmlns="">
          <p:sp>
            <p:nvSpPr>
              <p:cNvPr id="5" name="Rectangle 3">
                <a:extLst>
                  <a:ext uri="{FF2B5EF4-FFF2-40B4-BE49-F238E27FC236}">
                    <a16:creationId xmlns:a16="http://schemas.microsoft.com/office/drawing/2014/main" id="{9BCA8161-64FD-2602-B90A-1255D1BEB54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666557" y="4431704"/>
                <a:ext cx="3552020" cy="461665"/>
              </a:xfrm>
              <a:prstGeom prst="rect">
                <a:avLst/>
              </a:prstGeom>
              <a:blipFill>
                <a:blip r:embed="rId5"/>
                <a:stretch>
                  <a:fillRect l="-343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Rectangle 3">
            <a:extLst>
              <a:ext uri="{FF2B5EF4-FFF2-40B4-BE49-F238E27FC236}">
                <a16:creationId xmlns:a16="http://schemas.microsoft.com/office/drawing/2014/main" id="{747183D1-388E-46A6-EF43-1745E4DA21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0999" y="4508008"/>
            <a:ext cx="244367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/>
            <a:r>
              <a:rPr lang="en-US" altLang="en-US" sz="1800" b="0" dirty="0">
                <a:solidFill>
                  <a:srgbClr val="FF6600"/>
                </a:solidFill>
                <a:latin typeface="+mn-lt"/>
              </a:rPr>
              <a:t>Form part (c)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3">
                <a:extLst>
                  <a:ext uri="{FF2B5EF4-FFF2-40B4-BE49-F238E27FC236}">
                    <a16:creationId xmlns:a16="http://schemas.microsoft.com/office/drawing/2014/main" id="{60636F79-74F4-121C-F41B-581A05E17E7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67000" y="5019652"/>
                <a:ext cx="3552020" cy="6166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 anchor="ctr">
                <a:spAutoFit/>
              </a:bodyPr>
              <a:lstStyle>
                <a:lvl1pPr eaLnBrk="0" hangingPunct="0">
                  <a:tabLst>
                    <a:tab pos="1800225" algn="l"/>
                    <a:tab pos="2520950" algn="l"/>
                  </a:tabLs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 eaLnBrk="0" hangingPunct="0">
                  <a:tabLst>
                    <a:tab pos="1800225" algn="l"/>
                    <a:tab pos="2520950" algn="l"/>
                  </a:tabLs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 eaLnBrk="0" hangingPunct="0">
                  <a:tabLst>
                    <a:tab pos="1800225" algn="l"/>
                    <a:tab pos="2520950" algn="l"/>
                  </a:tabLs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 eaLnBrk="0" hangingPunct="0">
                  <a:tabLst>
                    <a:tab pos="1800225" algn="l"/>
                    <a:tab pos="2520950" algn="l"/>
                  </a:tabLs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 eaLnBrk="0" hangingPunct="0">
                  <a:tabLst>
                    <a:tab pos="1800225" algn="l"/>
                    <a:tab pos="2520950" algn="l"/>
                  </a:tabLs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1800225" algn="l"/>
                    <a:tab pos="2520950" algn="l"/>
                  </a:tabLs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1800225" algn="l"/>
                    <a:tab pos="2520950" algn="l"/>
                  </a:tabLs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1800225" algn="l"/>
                    <a:tab pos="2520950" algn="l"/>
                  </a:tabLs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1800225" algn="l"/>
                    <a:tab pos="2520950" algn="l"/>
                  </a:tabLs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pPr marL="520700" indent="-520700" eaLnBrk="1" hangingPunct="1"/>
                <a14:m>
                  <m:oMath xmlns:m="http://schemas.openxmlformats.org/officeDocument/2006/math">
                    <m:r>
                      <a:rPr lang="en-US" altLang="en-US" b="0" i="1" smtClean="0">
                        <a:latin typeface="Cambria Math" panose="02040503050406030204" pitchFamily="18" charset="0"/>
                      </a:rPr>
                      <m:t>𝑆</m:t>
                    </m:r>
                    <m:r>
                      <a:rPr lang="en-US" altLang="en-US" b="0" i="1" smtClean="0">
                        <a:latin typeface="Cambria Math" panose="02040503050406030204" pitchFamily="18" charset="0"/>
                      </a:rPr>
                      <m:t>=2</m:t>
                    </m:r>
                    <m:r>
                      <a:rPr lang="en-US" alt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  <m:sSup>
                      <m:sSupPr>
                        <m:ctrlPr>
                          <a:rPr lang="en-US" alt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𝑟</m:t>
                        </m:r>
                      </m:e>
                      <m:sup>
                        <m:r>
                          <a:rPr lang="en-US" alt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alt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lang="en-US" altLang="en-US" b="0" dirty="0"/>
                  <a:t> </a:t>
                </a:r>
                <a14:m>
                  <m:oMath xmlns:m="http://schemas.openxmlformats.org/officeDocument/2006/math">
                    <m:r>
                      <a:rPr lang="en-US" altLang="en-US" b="0" i="1"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altLang="en-US" b="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  <m:r>
                      <a:rPr lang="en-US" alt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𝑟</m:t>
                    </m:r>
                    <m:f>
                      <m:fPr>
                        <m:ctrlPr>
                          <a:rPr lang="en-US" altLang="en-US" b="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5</m:t>
                        </m:r>
                        <m:r>
                          <a:rPr lang="en-US" altLang="en-US" b="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00</m:t>
                        </m:r>
                      </m:num>
                      <m:den>
                        <m:sSup>
                          <m:sSupPr>
                            <m:ctrlPr>
                              <a:rPr lang="en-US" altLang="en-US" b="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altLang="en-US" b="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𝜋</m:t>
                            </m:r>
                            <m:r>
                              <a:rPr lang="en-US" altLang="en-US" b="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𝑟</m:t>
                            </m:r>
                          </m:e>
                          <m:sup>
                            <m:r>
                              <a:rPr lang="en-US" altLang="en-US" b="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endParaRPr lang="en-US" altLang="en-US" b="0" dirty="0">
                  <a:latin typeface="+mn-lt"/>
                </a:endParaRPr>
              </a:p>
            </p:txBody>
          </p:sp>
        </mc:Choice>
        <mc:Fallback xmlns="">
          <p:sp>
            <p:nvSpPr>
              <p:cNvPr id="7" name="Rectangle 3">
                <a:extLst>
                  <a:ext uri="{FF2B5EF4-FFF2-40B4-BE49-F238E27FC236}">
                    <a16:creationId xmlns:a16="http://schemas.microsoft.com/office/drawing/2014/main" id="{60636F79-74F4-121C-F41B-581A05E17E7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667000" y="5019652"/>
                <a:ext cx="3552020" cy="616644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FCE299B0-9E68-4B3B-18AC-27471CE26117}"/>
                  </a:ext>
                </a:extLst>
              </p:cNvPr>
              <p:cNvSpPr txBox="1"/>
              <p:nvPr/>
            </p:nvSpPr>
            <p:spPr>
              <a:xfrm>
                <a:off x="2621530" y="5791453"/>
                <a:ext cx="2636270" cy="78380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en-US" b="0" i="1" smtClean="0">
                          <a:latin typeface="Cambria Math" panose="02040503050406030204" pitchFamily="18" charset="0"/>
                        </a:rPr>
                        <m:t>𝑆</m:t>
                      </m:r>
                      <m:r>
                        <a:rPr lang="en-US" altLang="en-US" b="0" i="1" smtClean="0">
                          <a:latin typeface="Cambria Math" panose="02040503050406030204" pitchFamily="18" charset="0"/>
                        </a:rPr>
                        <m:t>=2</m:t>
                      </m:r>
                      <m:r>
                        <a:rPr lang="en-US" alt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sSup>
                        <m:sSupPr>
                          <m:ctrlPr>
                            <a:rPr lang="en-US" alt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𝑟</m:t>
                          </m:r>
                        </m:e>
                        <m:sup>
                          <m:r>
                            <a:rPr lang="en-US" alt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alt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alt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1000</m:t>
                          </m:r>
                        </m:num>
                        <m:den>
                          <m:r>
                            <a:rPr lang="en-US" alt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𝑟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FCE299B0-9E68-4B3B-18AC-27471CE2611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21530" y="5791453"/>
                <a:ext cx="2636270" cy="783804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42654224"/>
      </p:ext>
    </p:extLst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3" grpId="0"/>
      <p:bldP spid="4" grpId="0"/>
      <p:bldP spid="5" grpId="0"/>
      <p:bldP spid="6" grpId="0"/>
      <p:bldP spid="7" grpId="0"/>
      <p:bldP spid="9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1">
  <a:themeElements>
    <a:clrScheme name="Orange Red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Personalizado 1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Equidad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1_10_solvexpeqs" id="{BFB07C4A-7573-457B-9229-667375C26C2E}" vid="{31DC8531-9E75-490C-A2AB-54B4CC27F20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 4_IBAA</Template>
  <TotalTime>1553</TotalTime>
  <Words>930</Words>
  <Application>Microsoft Office PowerPoint</Application>
  <PresentationFormat>On-screen Show (4:3)</PresentationFormat>
  <Paragraphs>109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1" baseType="lpstr">
      <vt:lpstr>Calibri</vt:lpstr>
      <vt:lpstr>Cambria Math</vt:lpstr>
      <vt:lpstr>Chiller</vt:lpstr>
      <vt:lpstr>Comic Sans MS</vt:lpstr>
      <vt:lpstr>Symbol</vt:lpstr>
      <vt:lpstr>Times New Roman</vt:lpstr>
      <vt:lpstr>Wingdings 2</vt:lpstr>
      <vt:lpstr>Theme1</vt:lpstr>
      <vt:lpstr>Models</vt:lpstr>
      <vt:lpstr>Modelling</vt:lpstr>
      <vt:lpstr>Modelling cycle</vt:lpstr>
      <vt:lpstr>Modelling cycle</vt:lpstr>
      <vt:lpstr>Modelling</vt:lpstr>
      <vt:lpstr>Modelling</vt:lpstr>
      <vt:lpstr>Modelling</vt:lpstr>
      <vt:lpstr>Modelling</vt:lpstr>
      <vt:lpstr>Modelling</vt:lpstr>
      <vt:lpstr>Modelling</vt:lpstr>
      <vt:lpstr>Modelling</vt:lpstr>
      <vt:lpstr>Modelling</vt:lpstr>
      <vt:lpstr>PowerPoint Presentation</vt:lpstr>
    </vt:vector>
  </TitlesOfParts>
  <Company>CCSD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Math Support</dc:creator>
  <cp:lastModifiedBy>Orlando Hurtado</cp:lastModifiedBy>
  <cp:revision>28</cp:revision>
  <dcterms:created xsi:type="dcterms:W3CDTF">2020-03-20T14:31:49Z</dcterms:created>
  <dcterms:modified xsi:type="dcterms:W3CDTF">2023-08-11T10:23:03Z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ShowTimer">
    <vt:bool>true</vt:bool>
  </property>
  <property fmtid="{D5CDD505-2E9C-101B-9397-08002B2CF9AE}" pid="3" name="ShowPercent">
    <vt:bool>true</vt:bool>
  </property>
</Properties>
</file>