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350" r:id="rId4"/>
    <p:sldId id="304" r:id="rId5"/>
    <p:sldId id="351" r:id="rId6"/>
    <p:sldId id="306" r:id="rId7"/>
    <p:sldId id="352" r:id="rId8"/>
    <p:sldId id="359" r:id="rId9"/>
    <p:sldId id="360" r:id="rId10"/>
    <p:sldId id="361" r:id="rId11"/>
    <p:sldId id="362" r:id="rId12"/>
    <p:sldId id="363" r:id="rId13"/>
    <p:sldId id="366" r:id="rId14"/>
    <p:sldId id="364" r:id="rId15"/>
    <p:sldId id="365" r:id="rId16"/>
    <p:sldId id="32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CC"/>
    <a:srgbClr val="01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 varScale="1">
        <p:scale>
          <a:sx n="61" d="100"/>
          <a:sy n="61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2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3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99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94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9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23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17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14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7096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31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75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00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064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516316" cy="1600200"/>
          </a:xfrm>
        </p:spPr>
        <p:txBody>
          <a:bodyPr/>
          <a:lstStyle/>
          <a:p>
            <a:pPr marL="630238" indent="-630238"/>
            <a:r>
              <a:rPr lang="en-US" dirty="0"/>
              <a:t>LO: To create the sketch of a function from information given or transferring a graph from screen to paper.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Creating the sketch of a function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19D2DDB-6AF0-4030-BF06-C3F5DE9650A7}"/>
              </a:ext>
            </a:extLst>
          </p:cNvPr>
          <p:cNvSpPr/>
          <p:nvPr/>
        </p:nvSpPr>
        <p:spPr>
          <a:xfrm>
            <a:off x="808792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7E22A5C-B3BD-4A07-835A-05232F8B65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5BD2-D111-4413-AB12-1EF18AA2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E4DB-7C5A-481A-9D13-D69063617188}" type="datetime3">
              <a:rPr lang="en-US" smtClean="0"/>
              <a:t>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DAFBEE4-9433-21F9-A750-60F6A36BA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1892"/>
            <a:ext cx="1924319" cy="4467849"/>
          </a:xfrm>
          <a:prstGeom prst="rect">
            <a:avLst/>
          </a:prstGeom>
        </p:spPr>
      </p:pic>
      <p:sp>
        <p:nvSpPr>
          <p:cNvPr id="61" name="Text Box 75">
            <a:extLst>
              <a:ext uri="{FF2B5EF4-FFF2-40B4-BE49-F238E27FC236}">
                <a16:creationId xmlns:a16="http://schemas.microsoft.com/office/drawing/2014/main" id="{66F453B7-F242-2F71-9B66-1C78FA901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417ADF55-1BBD-754C-9100-27D58409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A8DC3D14-68DB-492E-CE86-8F15930C0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699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58" name="Text Box 75">
            <a:extLst>
              <a:ext uri="{FF2B5EF4-FFF2-40B4-BE49-F238E27FC236}">
                <a16:creationId xmlns:a16="http://schemas.microsoft.com/office/drawing/2014/main" id="{553DC835-131B-C9C2-A8E8-842A179DB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5584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9" name="Text Box 75">
            <a:extLst>
              <a:ext uri="{FF2B5EF4-FFF2-40B4-BE49-F238E27FC236}">
                <a16:creationId xmlns:a16="http://schemas.microsoft.com/office/drawing/2014/main" id="{4C39AE67-141B-C748-81FA-45A929553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488" y="371703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0" name="Text Box 75">
            <a:extLst>
              <a:ext uri="{FF2B5EF4-FFF2-40B4-BE49-F238E27FC236}">
                <a16:creationId xmlns:a16="http://schemas.microsoft.com/office/drawing/2014/main" id="{6989063F-8C44-C639-ADD7-1DBC0D5E5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826" y="372160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Window</a:t>
            </a:r>
          </a:p>
        </p:txBody>
      </p:sp>
    </p:spTree>
    <p:extLst>
      <p:ext uri="{BB962C8B-B14F-4D97-AF65-F5344CB8AC3E}">
        <p14:creationId xmlns:p14="http://schemas.microsoft.com/office/powerpoint/2010/main" val="42106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/>
      <p:bldP spid="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FE1D616D-0DF5-4BF1-2D28-D5C15D902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4005064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domain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8A6EE7D-F17D-0ADF-2136-150B52966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434340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Xmin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–2</a:t>
            </a:r>
            <a:r>
              <a:rPr lang="en-US" sz="2000" dirty="0"/>
              <a:t> 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AF38C10B-9E6D-9A3D-F627-B3B482D9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528" y="467810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Xmax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 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931C2D40-1B6F-0DA3-D0DF-A7BA6BB7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530495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Ymin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–12</a:t>
            </a:r>
            <a:r>
              <a:rPr lang="en-US" sz="2000" dirty="0"/>
              <a:t> </a:t>
            </a:r>
          </a:p>
        </p:txBody>
      </p:sp>
      <p:sp>
        <p:nvSpPr>
          <p:cNvPr id="458" name="Text Box 75">
            <a:extLst>
              <a:ext uri="{FF2B5EF4-FFF2-40B4-BE49-F238E27FC236}">
                <a16:creationId xmlns:a16="http://schemas.microsoft.com/office/drawing/2014/main" id="{0053127C-18F2-1353-8038-F3A5B3A93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528" y="5635939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Ymax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/>
              <a:t> </a:t>
            </a:r>
          </a:p>
        </p:txBody>
      </p:sp>
      <p:sp>
        <p:nvSpPr>
          <p:cNvPr id="459" name="Text Box 75">
            <a:extLst>
              <a:ext uri="{FF2B5EF4-FFF2-40B4-BE49-F238E27FC236}">
                <a16:creationId xmlns:a16="http://schemas.microsoft.com/office/drawing/2014/main" id="{948131D5-DB43-9D9F-509F-8F6C9006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49" y="434340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0" name="Text Box 75">
            <a:extLst>
              <a:ext uri="{FF2B5EF4-FFF2-40B4-BE49-F238E27FC236}">
                <a16:creationId xmlns:a16="http://schemas.microsoft.com/office/drawing/2014/main" id="{6C6B1B65-D535-EF40-6E8E-F8EAEC037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968" y="4681728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1" name="Text Box 75">
            <a:extLst>
              <a:ext uri="{FF2B5EF4-FFF2-40B4-BE49-F238E27FC236}">
                <a16:creationId xmlns:a16="http://schemas.microsoft.com/office/drawing/2014/main" id="{E0599C5C-23C1-02D9-BA99-C007E491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646" y="530352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2" name="Text Box 75">
            <a:extLst>
              <a:ext uri="{FF2B5EF4-FFF2-40B4-BE49-F238E27FC236}">
                <a16:creationId xmlns:a16="http://schemas.microsoft.com/office/drawing/2014/main" id="{89C5E197-40FB-C133-97F1-F9CDB31A6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408" y="5632704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3" name="Text Box 75">
            <a:extLst>
              <a:ext uri="{FF2B5EF4-FFF2-40B4-BE49-F238E27FC236}">
                <a16:creationId xmlns:a16="http://schemas.microsoft.com/office/drawing/2014/main" id="{49E318EC-498E-64EC-7185-7E4F7FED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633" y="5972319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4" name="Text Box 75">
            <a:extLst>
              <a:ext uri="{FF2B5EF4-FFF2-40B4-BE49-F238E27FC236}">
                <a16:creationId xmlns:a16="http://schemas.microsoft.com/office/drawing/2014/main" id="{C3B09507-CE08-3CD9-AEA6-07B128956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82" y="597103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4AFE5D0-61DF-03CC-6DA2-451018F60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24319" cy="4448796"/>
          </a:xfrm>
          <a:prstGeom prst="rect">
            <a:avLst/>
          </a:prstGeom>
        </p:spPr>
      </p:pic>
      <p:sp>
        <p:nvSpPr>
          <p:cNvPr id="3" name="Text Box 75">
            <a:extLst>
              <a:ext uri="{FF2B5EF4-FFF2-40B4-BE49-F238E27FC236}">
                <a16:creationId xmlns:a16="http://schemas.microsoft.com/office/drawing/2014/main" id="{57844348-60DC-CCBA-2679-B759B3F5F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D37D98EA-D226-300B-4BA2-43F9E469B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E73F663B-73FB-F29B-26C0-166A8E20D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699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85923EED-A947-F994-3B01-5B85FB89B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5584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68" name="Text Box 75">
            <a:extLst>
              <a:ext uri="{FF2B5EF4-FFF2-40B4-BE49-F238E27FC236}">
                <a16:creationId xmlns:a16="http://schemas.microsoft.com/office/drawing/2014/main" id="{8E1B8FF6-94EA-F588-A48F-45D4B276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488" y="371703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9" name="Text Box 75">
            <a:extLst>
              <a:ext uri="{FF2B5EF4-FFF2-40B4-BE49-F238E27FC236}">
                <a16:creationId xmlns:a16="http://schemas.microsoft.com/office/drawing/2014/main" id="{BCDC7A02-86C4-5E53-B8E2-7E62D6314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826" y="372160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Window</a:t>
            </a:r>
          </a:p>
        </p:txBody>
      </p:sp>
      <p:sp>
        <p:nvSpPr>
          <p:cNvPr id="470" name="Text Box 75">
            <a:extLst>
              <a:ext uri="{FF2B5EF4-FFF2-40B4-BE49-F238E27FC236}">
                <a16:creationId xmlns:a16="http://schemas.microsoft.com/office/drawing/2014/main" id="{90B907DF-F33C-1CB8-959D-4A1A6F303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933" y="4983947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range</a:t>
            </a:r>
          </a:p>
        </p:txBody>
      </p:sp>
    </p:spTree>
    <p:extLst>
      <p:ext uri="{BB962C8B-B14F-4D97-AF65-F5344CB8AC3E}">
        <p14:creationId xmlns:p14="http://schemas.microsoft.com/office/powerpoint/2010/main" val="91667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2" grpId="0"/>
      <p:bldP spid="63" grpId="0"/>
      <p:bldP spid="458" grpId="0"/>
      <p:bldP spid="459" grpId="0"/>
      <p:bldP spid="460" grpId="0"/>
      <p:bldP spid="461" grpId="0"/>
      <p:bldP spid="462" grpId="0"/>
      <p:bldP spid="463" grpId="0"/>
      <p:bldP spid="464" grpId="0"/>
      <p:bldP spid="4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406" y="2375853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255" y="238475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843" y="4655420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Maximum point: (-1.2, 4.2)</a:t>
            </a: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2935F6B2-228E-37CA-65DF-1CC8709E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953" y="1296853"/>
            <a:ext cx="23569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404" y="2738035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4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257" y="2746934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maximum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CB17DBE4-116B-75C2-FBB5-59CC7C70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3" name="Text Box 75">
            <a:extLst>
              <a:ext uri="{FF2B5EF4-FFF2-40B4-BE49-F238E27FC236}">
                <a16:creationId xmlns:a16="http://schemas.microsoft.com/office/drawing/2014/main" id="{41469232-78FD-921F-99F6-92595B583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236" y="3078868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left of a maximum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E9CCD88D-EAE2-7342-1C9D-0E8408D05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561" y="3519801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9EEC43CF-FBC5-15E9-BA58-E06ECEFF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761" y="3859731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right of a maximum</a:t>
            </a:r>
          </a:p>
        </p:txBody>
      </p:sp>
      <p:sp>
        <p:nvSpPr>
          <p:cNvPr id="61" name="Text Box 75">
            <a:extLst>
              <a:ext uri="{FF2B5EF4-FFF2-40B4-BE49-F238E27FC236}">
                <a16:creationId xmlns:a16="http://schemas.microsoft.com/office/drawing/2014/main" id="{D44300E0-82C5-49D5-2FA3-432111564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086" y="434340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6A960C6A-E8B5-DF90-DA1F-801AA4B42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70" y="434340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11E86E88-5F95-88C7-9BF2-17E1940E1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543" y="5364738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E79A3107-BA3B-CF65-00DE-CC1331AF8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392" y="537363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</p:spTree>
    <p:extLst>
      <p:ext uri="{BB962C8B-B14F-4D97-AF65-F5344CB8AC3E}">
        <p14:creationId xmlns:p14="http://schemas.microsoft.com/office/powerpoint/2010/main" val="12350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455" grpId="0"/>
      <p:bldP spid="456" grpId="0"/>
      <p:bldP spid="465" grpId="0"/>
      <p:bldP spid="466" grpId="0"/>
      <p:bldP spid="467" grpId="0"/>
      <p:bldP spid="471" grpId="0"/>
      <p:bldP spid="3" grpId="0"/>
      <p:bldP spid="59" grpId="0"/>
      <p:bldP spid="60" grpId="0"/>
      <p:bldP spid="61" grpId="0"/>
      <p:bldP spid="62" grpId="0"/>
      <p:bldP spid="63" grpId="0"/>
      <p:bldP spid="26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2935F6B2-228E-37CA-65DF-1CC8709E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953" y="1296853"/>
            <a:ext cx="23569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404" y="242452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3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257" y="2433427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minimum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61" y="4452691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Minimum point: </a:t>
            </a:r>
          </a:p>
          <a:p>
            <a:r>
              <a:rPr lang="en-US" sz="2000" dirty="0"/>
              <a:t>(1.9, -11.1)</a:t>
            </a: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CB17DBE4-116B-75C2-FBB5-59CC7C70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3" name="Text Box 75">
            <a:extLst>
              <a:ext uri="{FF2B5EF4-FFF2-40B4-BE49-F238E27FC236}">
                <a16:creationId xmlns:a16="http://schemas.microsoft.com/office/drawing/2014/main" id="{41469232-78FD-921F-99F6-92595B583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236" y="2765361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left of a minimum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D129EBDE-75D3-E681-01C6-AF89E87C6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20" y="3283567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1" name="Text Box 75">
            <a:extLst>
              <a:ext uri="{FF2B5EF4-FFF2-40B4-BE49-F238E27FC236}">
                <a16:creationId xmlns:a16="http://schemas.microsoft.com/office/drawing/2014/main" id="{A44011B3-A479-99EF-E735-00B715B9C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0" y="3623497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right of a minimum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5F787133-2DE3-5C9B-C0AA-60237501A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945" y="406443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AE226D9-6A31-28D6-FB22-9B2C03FD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849" y="406908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2BB7DB4E-9B64-6C9D-E331-2F7414373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543" y="5103348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689" name="Text Box 75">
            <a:extLst>
              <a:ext uri="{FF2B5EF4-FFF2-40B4-BE49-F238E27FC236}">
                <a16:creationId xmlns:a16="http://schemas.microsoft.com/office/drawing/2014/main" id="{D91C4F23-E735-DADB-F56D-E05F7B4A5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392" y="511224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</p:spTree>
    <p:extLst>
      <p:ext uri="{BB962C8B-B14F-4D97-AF65-F5344CB8AC3E}">
        <p14:creationId xmlns:p14="http://schemas.microsoft.com/office/powerpoint/2010/main" val="40159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" grpId="0"/>
      <p:bldP spid="467" grpId="0"/>
      <p:bldP spid="476" grpId="0"/>
      <p:bldP spid="482" grpId="0"/>
      <p:bldP spid="3" grpId="0"/>
      <p:bldP spid="60" grpId="0"/>
      <p:bldP spid="61" grpId="0"/>
      <p:bldP spid="62" grpId="0"/>
      <p:bldP spid="63" grpId="0"/>
      <p:bldP spid="2688" grpId="0"/>
      <p:bldP spid="26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167" y="1290162"/>
            <a:ext cx="2394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x-intercept: </a:t>
            </a:r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890" y="3699293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X-intercept: (-0.15, 0)</a:t>
            </a:r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pic>
        <p:nvPicPr>
          <p:cNvPr id="2693" name="Picture 2692">
            <a:extLst>
              <a:ext uri="{FF2B5EF4-FFF2-40B4-BE49-F238E27FC236}">
                <a16:creationId xmlns:a16="http://schemas.microsoft.com/office/drawing/2014/main" id="{961A758E-7261-EA94-33DB-7901CAB14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2695" name="Text Box 75">
            <a:extLst>
              <a:ext uri="{FF2B5EF4-FFF2-40B4-BE49-F238E27FC236}">
                <a16:creationId xmlns:a16="http://schemas.microsoft.com/office/drawing/2014/main" id="{F594BA66-33B9-25CE-DCBC-D42B4002E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779" y="5345200"/>
            <a:ext cx="6110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x: </a:t>
            </a:r>
          </a:p>
        </p:txBody>
      </p:sp>
      <p:sp>
        <p:nvSpPr>
          <p:cNvPr id="2696" name="Text Box 75">
            <a:extLst>
              <a:ext uri="{FF2B5EF4-FFF2-40B4-BE49-F238E27FC236}">
                <a16:creationId xmlns:a16="http://schemas.microsoft.com/office/drawing/2014/main" id="{2BCECEB5-3EEE-9CB9-5A15-61C9901A8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92" y="533928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–2</a:t>
            </a:r>
            <a:endParaRPr lang="en-US" sz="2000" dirty="0"/>
          </a:p>
        </p:txBody>
      </p:sp>
      <p:sp>
        <p:nvSpPr>
          <p:cNvPr id="2697" name="Text Box 75">
            <a:extLst>
              <a:ext uri="{FF2B5EF4-FFF2-40B4-BE49-F238E27FC236}">
                <a16:creationId xmlns:a16="http://schemas.microsoft.com/office/drawing/2014/main" id="{50799C20-8DA2-DBE0-2C29-B43A796F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454" y="4376473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starting point: </a:t>
            </a:r>
          </a:p>
        </p:txBody>
      </p:sp>
      <p:sp>
        <p:nvSpPr>
          <p:cNvPr id="2698" name="Text Box 75">
            <a:extLst>
              <a:ext uri="{FF2B5EF4-FFF2-40B4-BE49-F238E27FC236}">
                <a16:creationId xmlns:a16="http://schemas.microsoft.com/office/drawing/2014/main" id="{1A5E9865-6E45-4A2F-912A-FE2C8ADC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483" y="5637993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Starting point: (-2, 1)</a:t>
            </a:r>
          </a:p>
        </p:txBody>
      </p:sp>
      <p:sp>
        <p:nvSpPr>
          <p:cNvPr id="2699" name="Text Box 75">
            <a:extLst>
              <a:ext uri="{FF2B5EF4-FFF2-40B4-BE49-F238E27FC236}">
                <a16:creationId xmlns:a16="http://schemas.microsoft.com/office/drawing/2014/main" id="{A259F59D-F28E-AD1B-E5E0-9201C07A9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653" y="533384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0" name="Text Box 75">
            <a:extLst>
              <a:ext uri="{FF2B5EF4-FFF2-40B4-BE49-F238E27FC236}">
                <a16:creationId xmlns:a16="http://schemas.microsoft.com/office/drawing/2014/main" id="{D2358B24-89CE-879C-D65A-21F2ED45C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669" y="160050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2:</a:t>
            </a:r>
          </a:p>
        </p:txBody>
      </p:sp>
      <p:sp>
        <p:nvSpPr>
          <p:cNvPr id="2701" name="Text Box 75">
            <a:extLst>
              <a:ext uri="{FF2B5EF4-FFF2-40B4-BE49-F238E27FC236}">
                <a16:creationId xmlns:a16="http://schemas.microsoft.com/office/drawing/2014/main" id="{A77C2C31-4EAB-0F66-246C-D0B826BB9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823" y="1564369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zero</a:t>
            </a:r>
          </a:p>
        </p:txBody>
      </p:sp>
      <p:sp>
        <p:nvSpPr>
          <p:cNvPr id="2703" name="Text Box 75">
            <a:extLst>
              <a:ext uri="{FF2B5EF4-FFF2-40B4-BE49-F238E27FC236}">
                <a16:creationId xmlns:a16="http://schemas.microsoft.com/office/drawing/2014/main" id="{9358761F-0055-4E04-9DCE-B8DAA6862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036" y="1956358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left of a zero</a:t>
            </a:r>
          </a:p>
        </p:txBody>
      </p:sp>
      <p:sp>
        <p:nvSpPr>
          <p:cNvPr id="2704" name="Text Box 75">
            <a:extLst>
              <a:ext uri="{FF2B5EF4-FFF2-40B4-BE49-F238E27FC236}">
                <a16:creationId xmlns:a16="http://schemas.microsoft.com/office/drawing/2014/main" id="{AB1CC915-766E-50EE-DB52-1E28A418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602" y="244418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5" name="Text Box 75">
            <a:extLst>
              <a:ext uri="{FF2B5EF4-FFF2-40B4-BE49-F238E27FC236}">
                <a16:creationId xmlns:a16="http://schemas.microsoft.com/office/drawing/2014/main" id="{B25B6F74-6C7E-F025-A7EB-3EEF08417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557" y="2785564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right of a zero</a:t>
            </a:r>
          </a:p>
        </p:txBody>
      </p:sp>
      <p:sp>
        <p:nvSpPr>
          <p:cNvPr id="2706" name="Text Box 75">
            <a:extLst>
              <a:ext uri="{FF2B5EF4-FFF2-40B4-BE49-F238E27FC236}">
                <a16:creationId xmlns:a16="http://schemas.microsoft.com/office/drawing/2014/main" id="{048CF262-EC62-344B-1944-A3814271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033" y="3301033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7" name="Text Box 75">
            <a:extLst>
              <a:ext uri="{FF2B5EF4-FFF2-40B4-BE49-F238E27FC236}">
                <a16:creationId xmlns:a16="http://schemas.microsoft.com/office/drawing/2014/main" id="{59D2BA7D-2A92-8C45-A92C-A3A84B8C8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937" y="3300984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8" name="Text Box 75">
            <a:extLst>
              <a:ext uri="{FF2B5EF4-FFF2-40B4-BE49-F238E27FC236}">
                <a16:creationId xmlns:a16="http://schemas.microsoft.com/office/drawing/2014/main" id="{312F7746-A2E1-5B0B-2A3C-87E4B73F7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322" y="503675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1:</a:t>
            </a:r>
          </a:p>
        </p:txBody>
      </p:sp>
      <p:sp>
        <p:nvSpPr>
          <p:cNvPr id="2709" name="Text Box 75">
            <a:extLst>
              <a:ext uri="{FF2B5EF4-FFF2-40B4-BE49-F238E27FC236}">
                <a16:creationId xmlns:a16="http://schemas.microsoft.com/office/drawing/2014/main" id="{4F21957B-4203-F602-6DCB-7A91E75C2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476" y="5000614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value</a:t>
            </a:r>
          </a:p>
        </p:txBody>
      </p:sp>
      <p:sp>
        <p:nvSpPr>
          <p:cNvPr id="2710" name="Text Box 75">
            <a:extLst>
              <a:ext uri="{FF2B5EF4-FFF2-40B4-BE49-F238E27FC236}">
                <a16:creationId xmlns:a16="http://schemas.microsoft.com/office/drawing/2014/main" id="{048B8FE0-0824-D95A-1528-7836E0655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422" y="4054016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714" name="Text Box 75">
            <a:extLst>
              <a:ext uri="{FF2B5EF4-FFF2-40B4-BE49-F238E27FC236}">
                <a16:creationId xmlns:a16="http://schemas.microsoft.com/office/drawing/2014/main" id="{6619A847-B35A-C06F-C160-3A90B4578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271" y="4062915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2715" name="Text Box 75">
            <a:extLst>
              <a:ext uri="{FF2B5EF4-FFF2-40B4-BE49-F238E27FC236}">
                <a16:creationId xmlns:a16="http://schemas.microsoft.com/office/drawing/2014/main" id="{855BA2ED-ED0D-BC27-80D1-E67885174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332" y="6035773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716" name="Text Box 75">
            <a:extLst>
              <a:ext uri="{FF2B5EF4-FFF2-40B4-BE49-F238E27FC236}">
                <a16:creationId xmlns:a16="http://schemas.microsoft.com/office/drawing/2014/main" id="{D2A6F5EC-9CF7-4760-B59D-E7F260D2F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181" y="604467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2717" name="Oval 163">
            <a:extLst>
              <a:ext uri="{FF2B5EF4-FFF2-40B4-BE49-F238E27FC236}">
                <a16:creationId xmlns:a16="http://schemas.microsoft.com/office/drawing/2014/main" id="{F0E21655-4E26-4BEB-F596-C119EA787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602" y="2684002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2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" grpId="0"/>
      <p:bldP spid="485" grpId="0"/>
      <p:bldP spid="60" grpId="0"/>
      <p:bldP spid="2692" grpId="0"/>
      <p:bldP spid="2695" grpId="0"/>
      <p:bldP spid="2696" grpId="0"/>
      <p:bldP spid="2697" grpId="0"/>
      <p:bldP spid="2698" grpId="0"/>
      <p:bldP spid="2699" grpId="0"/>
      <p:bldP spid="2700" grpId="0"/>
      <p:bldP spid="2701" grpId="0"/>
      <p:bldP spid="2703" grpId="0"/>
      <p:bldP spid="2704" grpId="0"/>
      <p:bldP spid="2705" grpId="0"/>
      <p:bldP spid="2706" grpId="0"/>
      <p:bldP spid="2707" grpId="0"/>
      <p:bldP spid="2708" grpId="0"/>
      <p:bldP spid="2709" grpId="0"/>
      <p:bldP spid="2710" grpId="0"/>
      <p:bldP spid="2714" grpId="0"/>
      <p:bldP spid="2715" grpId="0"/>
      <p:bldP spid="2716" grpId="0"/>
      <p:bldP spid="27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sp>
        <p:nvSpPr>
          <p:cNvPr id="2696" name="Rectangle 2695">
            <a:extLst>
              <a:ext uri="{FF2B5EF4-FFF2-40B4-BE49-F238E27FC236}">
                <a16:creationId xmlns:a16="http://schemas.microsoft.com/office/drawing/2014/main" id="{D4C09447-AFA7-4448-277B-A850E43FCA95}"/>
              </a:ext>
            </a:extLst>
          </p:cNvPr>
          <p:cNvSpPr/>
          <p:nvPr/>
        </p:nvSpPr>
        <p:spPr>
          <a:xfrm>
            <a:off x="8318745" y="4119608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(3, -4)</a:t>
            </a:r>
            <a:endParaRPr lang="en-GB" sz="1400" dirty="0"/>
          </a:p>
        </p:txBody>
      </p:sp>
      <p:sp>
        <p:nvSpPr>
          <p:cNvPr id="2698" name="Text Box 75">
            <a:extLst>
              <a:ext uri="{FF2B5EF4-FFF2-40B4-BE49-F238E27FC236}">
                <a16:creationId xmlns:a16="http://schemas.microsoft.com/office/drawing/2014/main" id="{811D88C2-36C5-5EB2-893F-873803309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242" y="4670525"/>
            <a:ext cx="22455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Join the points with a smooth curve</a:t>
            </a:r>
          </a:p>
        </p:txBody>
      </p:sp>
      <p:sp>
        <p:nvSpPr>
          <p:cNvPr id="2699" name="Freeform: Shape 2698">
            <a:extLst>
              <a:ext uri="{FF2B5EF4-FFF2-40B4-BE49-F238E27FC236}">
                <a16:creationId xmlns:a16="http://schemas.microsoft.com/office/drawing/2014/main" id="{D8258A4F-3D8F-16D2-DAB7-8F65FF00556A}"/>
              </a:ext>
            </a:extLst>
          </p:cNvPr>
          <p:cNvSpPr/>
          <p:nvPr/>
        </p:nvSpPr>
        <p:spPr>
          <a:xfrm>
            <a:off x="5771213" y="1704304"/>
            <a:ext cx="3207895" cy="4928624"/>
          </a:xfrm>
          <a:custGeom>
            <a:avLst/>
            <a:gdLst>
              <a:gd name="connsiteX0" fmla="*/ 0 w 3207895"/>
              <a:gd name="connsiteY0" fmla="*/ 1023906 h 4964486"/>
              <a:gd name="connsiteX1" fmla="*/ 599607 w 3207895"/>
              <a:gd name="connsiteY1" fmla="*/ 4575 h 4964486"/>
              <a:gd name="connsiteX2" fmla="*/ 1184223 w 3207895"/>
              <a:gd name="connsiteY2" fmla="*/ 1383670 h 4964486"/>
              <a:gd name="connsiteX3" fmla="*/ 1274164 w 3207895"/>
              <a:gd name="connsiteY3" fmla="*/ 1698463 h 4964486"/>
              <a:gd name="connsiteX4" fmla="*/ 2503357 w 3207895"/>
              <a:gd name="connsiteY4" fmla="*/ 4951329 h 4964486"/>
              <a:gd name="connsiteX5" fmla="*/ 3207895 w 3207895"/>
              <a:gd name="connsiteY5" fmla="*/ 2627853 h 4964486"/>
              <a:gd name="connsiteX0" fmla="*/ 0 w 3207895"/>
              <a:gd name="connsiteY0" fmla="*/ 1023906 h 4928624"/>
              <a:gd name="connsiteX1" fmla="*/ 599607 w 3207895"/>
              <a:gd name="connsiteY1" fmla="*/ 4575 h 4928624"/>
              <a:gd name="connsiteX2" fmla="*/ 1184223 w 3207895"/>
              <a:gd name="connsiteY2" fmla="*/ 1383670 h 4928624"/>
              <a:gd name="connsiteX3" fmla="*/ 1274164 w 3207895"/>
              <a:gd name="connsiteY3" fmla="*/ 1698463 h 4928624"/>
              <a:gd name="connsiteX4" fmla="*/ 2458090 w 3207895"/>
              <a:gd name="connsiteY4" fmla="*/ 4915116 h 4928624"/>
              <a:gd name="connsiteX5" fmla="*/ 3207895 w 3207895"/>
              <a:gd name="connsiteY5" fmla="*/ 2627853 h 492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7895" h="4928624">
                <a:moveTo>
                  <a:pt x="0" y="1023906"/>
                </a:moveTo>
                <a:cubicBezTo>
                  <a:pt x="201118" y="484260"/>
                  <a:pt x="402237" y="-55386"/>
                  <a:pt x="599607" y="4575"/>
                </a:cubicBezTo>
                <a:cubicBezTo>
                  <a:pt x="796977" y="64536"/>
                  <a:pt x="1071797" y="1101355"/>
                  <a:pt x="1184223" y="1383670"/>
                </a:cubicBezTo>
                <a:cubicBezTo>
                  <a:pt x="1296649" y="1665985"/>
                  <a:pt x="1061853" y="1109889"/>
                  <a:pt x="1274164" y="1698463"/>
                </a:cubicBezTo>
                <a:cubicBezTo>
                  <a:pt x="1486475" y="2287037"/>
                  <a:pt x="2135802" y="4760218"/>
                  <a:pt x="2458090" y="4915116"/>
                </a:cubicBezTo>
                <a:cubicBezTo>
                  <a:pt x="2780379" y="5070014"/>
                  <a:pt x="3016770" y="3867040"/>
                  <a:pt x="3207895" y="262785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0" name="Text Box 75">
            <a:extLst>
              <a:ext uri="{FF2B5EF4-FFF2-40B4-BE49-F238E27FC236}">
                <a16:creationId xmlns:a16="http://schemas.microsoft.com/office/drawing/2014/main" id="{6B25FF72-8C2D-0F0A-4B1A-1A01D306C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189" y="2303536"/>
            <a:ext cx="6110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x: </a:t>
            </a:r>
          </a:p>
        </p:txBody>
      </p:sp>
      <p:sp>
        <p:nvSpPr>
          <p:cNvPr id="2701" name="Text Box 75">
            <a:extLst>
              <a:ext uri="{FF2B5EF4-FFF2-40B4-BE49-F238E27FC236}">
                <a16:creationId xmlns:a16="http://schemas.microsoft.com/office/drawing/2014/main" id="{C85FF121-02E9-28DD-BF37-0615770E5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02" y="2297624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3</a:t>
            </a:r>
            <a:endParaRPr lang="en-US" sz="2000" dirty="0"/>
          </a:p>
        </p:txBody>
      </p:sp>
      <p:sp>
        <p:nvSpPr>
          <p:cNvPr id="2702" name="Text Box 75">
            <a:extLst>
              <a:ext uri="{FF2B5EF4-FFF2-40B4-BE49-F238E27FC236}">
                <a16:creationId xmlns:a16="http://schemas.microsoft.com/office/drawing/2014/main" id="{FC369849-0F2B-E657-971D-8970BF12E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64" y="1334809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ending point: </a:t>
            </a:r>
          </a:p>
        </p:txBody>
      </p:sp>
      <p:sp>
        <p:nvSpPr>
          <p:cNvPr id="2703" name="Text Box 75">
            <a:extLst>
              <a:ext uri="{FF2B5EF4-FFF2-40B4-BE49-F238E27FC236}">
                <a16:creationId xmlns:a16="http://schemas.microsoft.com/office/drawing/2014/main" id="{3933DB31-47E4-1B8B-E291-F5A5C3464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893" y="2596329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Ending point: (3, -4)</a:t>
            </a:r>
          </a:p>
        </p:txBody>
      </p:sp>
      <p:sp>
        <p:nvSpPr>
          <p:cNvPr id="2704" name="Text Box 75">
            <a:extLst>
              <a:ext uri="{FF2B5EF4-FFF2-40B4-BE49-F238E27FC236}">
                <a16:creationId xmlns:a16="http://schemas.microsoft.com/office/drawing/2014/main" id="{8DDF1238-7A57-BD88-78F2-1625611D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6063" y="2292182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5" name="Text Box 75">
            <a:extLst>
              <a:ext uri="{FF2B5EF4-FFF2-40B4-BE49-F238E27FC236}">
                <a16:creationId xmlns:a16="http://schemas.microsoft.com/office/drawing/2014/main" id="{4DA6CFE5-ABBC-23CC-6F5A-92649E595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732" y="1995089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1:</a:t>
            </a:r>
          </a:p>
        </p:txBody>
      </p:sp>
      <p:sp>
        <p:nvSpPr>
          <p:cNvPr id="2706" name="Text Box 75">
            <a:extLst>
              <a:ext uri="{FF2B5EF4-FFF2-40B4-BE49-F238E27FC236}">
                <a16:creationId xmlns:a16="http://schemas.microsoft.com/office/drawing/2014/main" id="{F5C00DA8-2449-1ACA-082F-0657001B2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886" y="1958950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value</a:t>
            </a:r>
          </a:p>
        </p:txBody>
      </p:sp>
      <p:pic>
        <p:nvPicPr>
          <p:cNvPr id="2707" name="Picture 2706">
            <a:extLst>
              <a:ext uri="{FF2B5EF4-FFF2-40B4-BE49-F238E27FC236}">
                <a16:creationId xmlns:a16="http://schemas.microsoft.com/office/drawing/2014/main" id="{151F3C85-6A16-B57E-9E7F-55AD46F0F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2708" name="Text Box 75">
            <a:extLst>
              <a:ext uri="{FF2B5EF4-FFF2-40B4-BE49-F238E27FC236}">
                <a16:creationId xmlns:a16="http://schemas.microsoft.com/office/drawing/2014/main" id="{15B2B9EE-28CF-7CAE-FF21-EF39E842C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059" y="3945279"/>
            <a:ext cx="6110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x: </a:t>
            </a:r>
          </a:p>
        </p:txBody>
      </p:sp>
      <p:sp>
        <p:nvSpPr>
          <p:cNvPr id="2709" name="Text Box 75">
            <a:extLst>
              <a:ext uri="{FF2B5EF4-FFF2-40B4-BE49-F238E27FC236}">
                <a16:creationId xmlns:a16="http://schemas.microsoft.com/office/drawing/2014/main" id="{CDDCABF8-D2D6-38B2-937E-EF286B085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872" y="393936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0</a:t>
            </a:r>
            <a:endParaRPr lang="en-US" sz="2000" dirty="0"/>
          </a:p>
        </p:txBody>
      </p:sp>
      <p:sp>
        <p:nvSpPr>
          <p:cNvPr id="2710" name="Text Box 75">
            <a:extLst>
              <a:ext uri="{FF2B5EF4-FFF2-40B4-BE49-F238E27FC236}">
                <a16:creationId xmlns:a16="http://schemas.microsoft.com/office/drawing/2014/main" id="{730537C4-300A-2F82-1023-3290CDD84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717" y="3374091"/>
            <a:ext cx="2394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y-intercept: </a:t>
            </a:r>
          </a:p>
        </p:txBody>
      </p:sp>
      <p:sp>
        <p:nvSpPr>
          <p:cNvPr id="2714" name="Text Box 75">
            <a:extLst>
              <a:ext uri="{FF2B5EF4-FFF2-40B4-BE49-F238E27FC236}">
                <a16:creationId xmlns:a16="http://schemas.microsoft.com/office/drawing/2014/main" id="{520777CA-780A-5080-F07B-E7E2F4BC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071" y="4283086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Y-intercept: (0, -1)</a:t>
            </a:r>
          </a:p>
        </p:txBody>
      </p:sp>
      <p:sp>
        <p:nvSpPr>
          <p:cNvPr id="2715" name="Text Box 75">
            <a:extLst>
              <a:ext uri="{FF2B5EF4-FFF2-40B4-BE49-F238E27FC236}">
                <a16:creationId xmlns:a16="http://schemas.microsoft.com/office/drawing/2014/main" id="{77ECC792-D89F-6812-7C1C-5E606D83A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933" y="3933925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16" name="Text Box 75">
            <a:extLst>
              <a:ext uri="{FF2B5EF4-FFF2-40B4-BE49-F238E27FC236}">
                <a16:creationId xmlns:a16="http://schemas.microsoft.com/office/drawing/2014/main" id="{EECE31CF-74B3-979E-47CC-0A7C5EBDC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219" y="3684437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1:</a:t>
            </a:r>
          </a:p>
        </p:txBody>
      </p:sp>
      <p:sp>
        <p:nvSpPr>
          <p:cNvPr id="2717" name="Text Box 75">
            <a:extLst>
              <a:ext uri="{FF2B5EF4-FFF2-40B4-BE49-F238E27FC236}">
                <a16:creationId xmlns:a16="http://schemas.microsoft.com/office/drawing/2014/main" id="{F2909408-DDE6-90D1-46D1-2BB7A1424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373" y="3648298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value</a:t>
            </a:r>
          </a:p>
        </p:txBody>
      </p:sp>
      <p:sp>
        <p:nvSpPr>
          <p:cNvPr id="2723" name="Text Box 75">
            <a:extLst>
              <a:ext uri="{FF2B5EF4-FFF2-40B4-BE49-F238E27FC236}">
                <a16:creationId xmlns:a16="http://schemas.microsoft.com/office/drawing/2014/main" id="{218A694A-DEDA-C364-DA93-DFB8A09EB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848" y="3008524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724" name="Text Box 75">
            <a:extLst>
              <a:ext uri="{FF2B5EF4-FFF2-40B4-BE49-F238E27FC236}">
                <a16:creationId xmlns:a16="http://schemas.microsoft.com/office/drawing/2014/main" id="{12E83C68-C959-E564-8EC6-0903CAC01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697" y="3017423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2725" name="Oval 163">
            <a:extLst>
              <a:ext uri="{FF2B5EF4-FFF2-40B4-BE49-F238E27FC236}">
                <a16:creationId xmlns:a16="http://schemas.microsoft.com/office/drawing/2014/main" id="{33BDD47B-4775-DB47-7E64-7FD56503A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602" y="2684002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26" name="Oval 163">
            <a:extLst>
              <a:ext uri="{FF2B5EF4-FFF2-40B4-BE49-F238E27FC236}">
                <a16:creationId xmlns:a16="http://schemas.microsoft.com/office/drawing/2014/main" id="{7AF5522B-274F-0469-6728-1261AF592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798" y="4306441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" grpId="0"/>
      <p:bldP spid="2696" grpId="0"/>
      <p:bldP spid="2698" grpId="0"/>
      <p:bldP spid="2699" grpId="0" animBg="1"/>
      <p:bldP spid="2700" grpId="0"/>
      <p:bldP spid="2701" grpId="0"/>
      <p:bldP spid="2702" grpId="0"/>
      <p:bldP spid="2703" grpId="0"/>
      <p:bldP spid="2704" grpId="0"/>
      <p:bldP spid="2705" grpId="0"/>
      <p:bldP spid="2706" grpId="0"/>
      <p:bldP spid="2708" grpId="0"/>
      <p:bldP spid="2709" grpId="0"/>
      <p:bldP spid="2710" grpId="0"/>
      <p:bldP spid="2714" grpId="0"/>
      <p:bldP spid="2715" grpId="0"/>
      <p:bldP spid="2716" grpId="0"/>
      <p:bldP spid="2717" grpId="0"/>
      <p:bldP spid="2723" grpId="0"/>
      <p:bldP spid="2724" grpId="0"/>
      <p:bldP spid="27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64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E17F806C-46F2-45ED-84C7-4A8B126F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922" y="2945707"/>
            <a:ext cx="4068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Sketching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7" y="3423835"/>
            <a:ext cx="8280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In this lesson we will be working on Sketching the graph of a function</a:t>
            </a:r>
          </a:p>
        </p:txBody>
      </p:sp>
      <p:sp>
        <p:nvSpPr>
          <p:cNvPr id="11" name="5 Rectángulo">
            <a:extLst>
              <a:ext uri="{FF2B5EF4-FFF2-40B4-BE49-F238E27FC236}">
                <a16:creationId xmlns:a16="http://schemas.microsoft.com/office/drawing/2014/main" id="{B7E0A21F-23A8-4780-B7C2-D354BEBA9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8" y="4266124"/>
            <a:ext cx="82309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If you are asked to sketch the graph of a function is to represent by means of a diagram or graph (labelled as appropriate). 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8" y="856452"/>
            <a:ext cx="8257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Every function has a particular behaviour and is identified by a specific shape.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" y="1653147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There are two ways to represent the graph of a function.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2403675"/>
            <a:ext cx="3780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Drawing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5 Rectángulo">
            <a:extLst>
              <a:ext uri="{FF2B5EF4-FFF2-40B4-BE49-F238E27FC236}">
                <a16:creationId xmlns:a16="http://schemas.microsoft.com/office/drawing/2014/main" id="{7E8C04A7-E0D1-E5C6-EA5B-2B17B7196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7" y="5409662"/>
            <a:ext cx="8327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The sketch should give a general idea of the required </a:t>
            </a:r>
            <a:r>
              <a:rPr lang="en-GB" b="1" dirty="0">
                <a:latin typeface="Comic Sans MS" panose="030F0702030302020204" pitchFamily="66" charset="0"/>
              </a:rPr>
              <a:t>shape</a:t>
            </a:r>
            <a:r>
              <a:rPr lang="en-GB" dirty="0">
                <a:latin typeface="Comic Sans MS" panose="030F0702030302020204" pitchFamily="66" charset="0"/>
              </a:rPr>
              <a:t> or relationship and should include </a:t>
            </a:r>
            <a:r>
              <a:rPr lang="en-GB" b="1" dirty="0">
                <a:latin typeface="Comic Sans MS" panose="030F0702030302020204" pitchFamily="66" charset="0"/>
              </a:rPr>
              <a:t>relevant features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  <a:endParaRPr lang="en-GB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647219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Any maximum value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152" y="1554879"/>
            <a:ext cx="825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All axes should be labelled.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26" y="2102315"/>
            <a:ext cx="828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Features that should be labelled: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00" y="1000853"/>
            <a:ext cx="825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Details to keep in mind when sketching a function.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4 Rectángulo">
            <a:extLst>
              <a:ext uri="{FF2B5EF4-FFF2-40B4-BE49-F238E27FC236}">
                <a16:creationId xmlns:a16="http://schemas.microsoft.com/office/drawing/2014/main" id="{B9F0C907-BC5D-4671-F8F9-D7961728B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66" y="3190592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Any minimum value</a:t>
            </a: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A164E783-EC04-159E-4BEA-D66C7582E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66" y="3764054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Axis intercepts</a:t>
            </a: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B54BAD4B-15D0-44B4-2484-13303731B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765620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Zeros of functions or roots of equations</a:t>
            </a: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id="{47A730D7-EF3E-1094-3FE0-F9DBE85FC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328061"/>
            <a:ext cx="6984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Equations of vertical and horizontal asymptotes</a:t>
            </a:r>
          </a:p>
        </p:txBody>
      </p:sp>
      <p:sp>
        <p:nvSpPr>
          <p:cNvPr id="16" name="4 Rectángulo">
            <a:extLst>
              <a:ext uri="{FF2B5EF4-FFF2-40B4-BE49-F238E27FC236}">
                <a16:creationId xmlns:a16="http://schemas.microsoft.com/office/drawing/2014/main" id="{56A13DA5-32A3-D58E-F642-577205BD2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919663"/>
            <a:ext cx="6840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Identify starting and ending points</a:t>
            </a:r>
          </a:p>
        </p:txBody>
      </p:sp>
      <p:sp>
        <p:nvSpPr>
          <p:cNvPr id="17" name="4 Rectángulo">
            <a:extLst>
              <a:ext uri="{FF2B5EF4-FFF2-40B4-BE49-F238E27FC236}">
                <a16:creationId xmlns:a16="http://schemas.microsoft.com/office/drawing/2014/main" id="{58948CBA-6AA7-0BE5-7EF6-5C83F53AA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264837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Axis of symmetry</a:t>
            </a:r>
          </a:p>
        </p:txBody>
      </p:sp>
    </p:spTree>
    <p:extLst>
      <p:ext uri="{BB962C8B-B14F-4D97-AF65-F5344CB8AC3E}">
        <p14:creationId xmlns:p14="http://schemas.microsoft.com/office/powerpoint/2010/main" val="8132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4" grpId="0"/>
      <p:bldP spid="6" grpId="0"/>
      <p:bldP spid="7" grpId="0"/>
      <p:bldP spid="8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9959" y="573487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399431"/>
            <a:ext cx="5551488" cy="5332413"/>
            <a:chOff x="1076" y="509"/>
            <a:chExt cx="3497" cy="3359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69" y="1622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06" y="509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4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89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56" y="2157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087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1571180" y="3244040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318880" y="3244325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410804" y="3009970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(2, 0)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869151" y="5768329"/>
            <a:ext cx="84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–10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624472" y="2969667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–5,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245616" y="715916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500" name="Text Box 75"/>
          <p:cNvSpPr txBox="1">
            <a:spLocks noChangeArrowheads="1"/>
          </p:cNvSpPr>
          <p:nvPr/>
        </p:nvSpPr>
        <p:spPr bwMode="auto">
          <a:xfrm>
            <a:off x="5895011" y="2267545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–10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3435926" y="1126928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502" name="Text Box 75"/>
          <p:cNvSpPr txBox="1">
            <a:spLocks noChangeArrowheads="1"/>
          </p:cNvSpPr>
          <p:nvPr/>
        </p:nvSpPr>
        <p:spPr bwMode="auto">
          <a:xfrm>
            <a:off x="7105952" y="6171090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 5,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3" name="Text Box 75"/>
          <p:cNvSpPr txBox="1">
            <a:spLocks noChangeArrowheads="1"/>
          </p:cNvSpPr>
          <p:nvPr/>
        </p:nvSpPr>
        <p:spPr bwMode="auto">
          <a:xfrm>
            <a:off x="8111365" y="6155720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(2, 0)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4" name="Text Box 75"/>
          <p:cNvSpPr txBox="1">
            <a:spLocks noChangeArrowheads="1"/>
          </p:cNvSpPr>
          <p:nvPr/>
        </p:nvSpPr>
        <p:spPr bwMode="auto">
          <a:xfrm>
            <a:off x="5527607" y="6197943"/>
            <a:ext cx="1930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3527" y="1482537"/>
            <a:ext cx="33035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From the equation we have the y-intercept.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22222" y="2740686"/>
            <a:ext cx="35217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can find the zeros of the function by factorizing the equation and these are the x-intercepts.</a:t>
            </a:r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50DAC914-E7B3-4E84-B1A8-D5BF7D998710}"/>
              </a:ext>
            </a:extLst>
          </p:cNvPr>
          <p:cNvSpPr/>
          <p:nvPr/>
        </p:nvSpPr>
        <p:spPr>
          <a:xfrm>
            <a:off x="8094879" y="6725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 513">
            <a:hlinkClick r:id="rId3"/>
            <a:extLst>
              <a:ext uri="{FF2B5EF4-FFF2-40B4-BE49-F238E27FC236}">
                <a16:creationId xmlns:a16="http://schemas.microsoft.com/office/drawing/2014/main" id="{CA840E96-EDF3-4DE9-B952-44585EEC0C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5D47F-366E-77CD-6FED-CFEC0543A289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D5ABC1BF-4747-D48F-D933-5539E7FD5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085" y="4154961"/>
            <a:ext cx="2823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774D9AE1-1AB0-F021-206C-C3F1F4A2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396" y="4588795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+ 5)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E8702D5B-BCD5-F86F-B584-2A4539285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9809" y="4573425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2)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3A9E7D28-6BD6-BED0-902F-F19155AAC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578" y="4602221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0 =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A2F83135-F643-43B9-E195-FB6F25DFF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518" y="5057390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+ 5)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AA114117-31F1-B8E3-8855-43082277F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486" y="5055955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2)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503C25EE-03EF-33E1-5263-210784E2C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017" y="5080086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2F10F36D-E4EB-5927-6B83-6B3AFF04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8010" y="5055954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AE1C514C-EF55-9E4F-284E-338717C5A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110" y="5473527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x = –5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9" name="Text Box 75">
            <a:extLst>
              <a:ext uri="{FF2B5EF4-FFF2-40B4-BE49-F238E27FC236}">
                <a16:creationId xmlns:a16="http://schemas.microsoft.com/office/drawing/2014/main" id="{05836852-8B81-B07C-E29B-109D9873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003" y="5456309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x </a:t>
            </a:r>
            <a:r>
              <a:rPr lang="en-US" sz="2000" dirty="0">
                <a:solidFill>
                  <a:schemeClr val="tx1"/>
                </a:solidFill>
              </a:rPr>
              <a:t>=</a:t>
            </a:r>
            <a:r>
              <a:rPr lang="en-US" sz="2200" dirty="0">
                <a:solidFill>
                  <a:schemeClr val="tx1"/>
                </a:solidFill>
              </a:rPr>
              <a:t> 2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BC1C7FE9-8177-18BC-0A61-7CE90F79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042" y="5841297"/>
            <a:ext cx="35217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/>
              <a:t>These are the zeros of the function</a:t>
            </a: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6BCC2A28-16C8-9BCC-1125-C700B256B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1098263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</p:spTree>
    <p:extLst>
      <p:ext uri="{BB962C8B-B14F-4D97-AF65-F5344CB8AC3E}">
        <p14:creationId xmlns:p14="http://schemas.microsoft.com/office/powerpoint/2010/main" val="1244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6" grpId="0"/>
      <p:bldP spid="497" grpId="0"/>
      <p:bldP spid="500" grpId="0"/>
      <p:bldP spid="501" grpId="0"/>
      <p:bldP spid="502" grpId="0"/>
      <p:bldP spid="503" grpId="0"/>
      <p:bldP spid="504" grpId="0"/>
      <p:bldP spid="505" grpId="0"/>
      <p:bldP spid="50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9959" y="573487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401530" y="1541998"/>
            <a:ext cx="2230226" cy="48417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383556"/>
            <a:ext cx="5551488" cy="5348288"/>
            <a:chOff x="1076" y="499"/>
            <a:chExt cx="3497" cy="3369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69" y="1622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34" y="499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4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89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56" y="2157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087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517333" y="1540717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Text Box 75"/>
          <p:cNvSpPr txBox="1">
            <a:spLocks noChangeArrowheads="1"/>
          </p:cNvSpPr>
          <p:nvPr/>
        </p:nvSpPr>
        <p:spPr bwMode="auto">
          <a:xfrm>
            <a:off x="5626403" y="3750688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Equation of the axis of symmetry</a:t>
            </a:r>
            <a:endParaRPr lang="en-GB" sz="1600" dirty="0">
              <a:solidFill>
                <a:srgbClr val="FF0000"/>
              </a:solidFill>
            </a:endParaRPr>
          </a:p>
        </p:txBody>
      </p: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1571180" y="3244040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318880" y="3244325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5734010" y="4195929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6339347" y="3995576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6532874" y="4363261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39347" y="4428422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7304415" y="4057977"/>
            <a:ext cx="1016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5 + 2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7581823" y="436309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0" name="Straight Connector 489"/>
          <p:cNvCxnSpPr/>
          <p:nvPr/>
        </p:nvCxnSpPr>
        <p:spPr>
          <a:xfrm>
            <a:off x="7388296" y="4427098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Text Box 75"/>
          <p:cNvSpPr txBox="1">
            <a:spLocks noChangeArrowheads="1"/>
          </p:cNvSpPr>
          <p:nvPr/>
        </p:nvSpPr>
        <p:spPr bwMode="auto">
          <a:xfrm>
            <a:off x="8325745" y="4147646"/>
            <a:ext cx="6718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1.5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94" name="Text Box 75"/>
          <p:cNvSpPr txBox="1">
            <a:spLocks noChangeArrowheads="1"/>
          </p:cNvSpPr>
          <p:nvPr/>
        </p:nvSpPr>
        <p:spPr bwMode="auto">
          <a:xfrm>
            <a:off x="7077654" y="4197801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495" name="Text Box 75"/>
          <p:cNvSpPr txBox="1">
            <a:spLocks noChangeArrowheads="1"/>
          </p:cNvSpPr>
          <p:nvPr/>
        </p:nvSpPr>
        <p:spPr bwMode="auto">
          <a:xfrm>
            <a:off x="8091214" y="4198498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6" name="Rectangle 5"/>
          <p:cNvSpPr/>
          <p:nvPr/>
        </p:nvSpPr>
        <p:spPr>
          <a:xfrm>
            <a:off x="3410804" y="3009970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(2, 0)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869151" y="5768329"/>
            <a:ext cx="84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–10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624472" y="2969667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–5,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245616" y="715916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3435931" y="1081240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3527" y="1495914"/>
            <a:ext cx="33035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Now we can calculate the equation of the line of symmetry.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46292" y="2609744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    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-intercepts.</a:t>
            </a:r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5893592" y="5488831"/>
            <a:ext cx="29316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(-1.5)</a:t>
            </a:r>
            <a:r>
              <a:rPr lang="en-US" sz="2000" baseline="30000" dirty="0"/>
              <a:t>2</a:t>
            </a:r>
            <a:r>
              <a:rPr lang="en-US" sz="2000" dirty="0"/>
              <a:t> + 3(-1.5) – 10</a:t>
            </a: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5527204" y="4715164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dirty="0">
                <a:solidFill>
                  <a:srgbClr val="FF6600"/>
                </a:solidFill>
              </a:rPr>
              <a:t>This is the x-coordinate of the vertex</a:t>
            </a:r>
            <a:endParaRPr lang="en-GB" sz="1600" dirty="0"/>
          </a:p>
        </p:txBody>
      </p:sp>
      <p:sp>
        <p:nvSpPr>
          <p:cNvPr id="509" name="Text Box 75"/>
          <p:cNvSpPr txBox="1">
            <a:spLocks noChangeArrowheads="1"/>
          </p:cNvSpPr>
          <p:nvPr/>
        </p:nvSpPr>
        <p:spPr bwMode="auto">
          <a:xfrm>
            <a:off x="5885753" y="5839609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-12.25</a:t>
            </a:r>
          </a:p>
        </p:txBody>
      </p:sp>
      <p:sp>
        <p:nvSpPr>
          <p:cNvPr id="510" name="Text Box 75"/>
          <p:cNvSpPr txBox="1">
            <a:spLocks noChangeArrowheads="1"/>
          </p:cNvSpPr>
          <p:nvPr/>
        </p:nvSpPr>
        <p:spPr bwMode="auto">
          <a:xfrm>
            <a:off x="6972593" y="6252737"/>
            <a:ext cx="1693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(-1.5, -12.25)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11" name="Group 666"/>
          <p:cNvGrpSpPr>
            <a:grpSpLocks/>
          </p:cNvGrpSpPr>
          <p:nvPr/>
        </p:nvGrpSpPr>
        <p:grpSpPr bwMode="auto">
          <a:xfrm>
            <a:off x="2435392" y="6306214"/>
            <a:ext cx="139700" cy="149225"/>
            <a:chOff x="704" y="2464"/>
            <a:chExt cx="88" cy="94"/>
          </a:xfrm>
        </p:grpSpPr>
        <p:sp>
          <p:nvSpPr>
            <p:cNvPr id="512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50DAC914-E7B3-4E84-B1A8-D5BF7D998710}"/>
              </a:ext>
            </a:extLst>
          </p:cNvPr>
          <p:cNvSpPr/>
          <p:nvPr/>
        </p:nvSpPr>
        <p:spPr>
          <a:xfrm>
            <a:off x="8002668" y="11109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 513">
            <a:hlinkClick r:id="rId3"/>
            <a:extLst>
              <a:ext uri="{FF2B5EF4-FFF2-40B4-BE49-F238E27FC236}">
                <a16:creationId xmlns:a16="http://schemas.microsoft.com/office/drawing/2014/main" id="{CA840E96-EDF3-4DE9-B952-44585EEC0C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5D47F-366E-77CD-6FED-CFEC0543A289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1E9139D9-4D2C-05D6-83DC-833929A5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923" y="5086836"/>
            <a:ext cx="3410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Finding the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/>
              <a:t>-coordinate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EF20BDEE-C1B7-D029-46BF-6428FBE41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121" y="6265755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DC2A9B98-5891-1E10-D282-F19EB2CD8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1098263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06819E-85A2-446D-37DE-BEC99A1E30F9}"/>
              </a:ext>
            </a:extLst>
          </p:cNvPr>
          <p:cNvSpPr/>
          <p:nvPr/>
        </p:nvSpPr>
        <p:spPr>
          <a:xfrm>
            <a:off x="1148146" y="6217567"/>
            <a:ext cx="1335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–1.25</a:t>
            </a:r>
            <a:r>
              <a:rPr lang="en-GB" sz="1400" b="1" dirty="0">
                <a:solidFill>
                  <a:srgbClr val="FF6600"/>
                </a:solidFill>
              </a:rPr>
              <a:t>, </a:t>
            </a:r>
            <a:r>
              <a:rPr lang="en-US" sz="1400" b="1" dirty="0">
                <a:solidFill>
                  <a:srgbClr val="FF6600"/>
                </a:solidFill>
              </a:rPr>
              <a:t>–12.25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C0D523D0-3D25-A36E-3CFB-B197F081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314" y="1826245"/>
            <a:ext cx="9318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solidFill>
                  <a:srgbClr val="FF0000"/>
                </a:solidFill>
              </a:rPr>
              <a:t>1.5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482" grpId="0"/>
      <p:bldP spid="473" grpId="0"/>
      <p:bldP spid="474" grpId="0"/>
      <p:bldP spid="475" grpId="0"/>
      <p:bldP spid="478" grpId="0"/>
      <p:bldP spid="489" grpId="0"/>
      <p:bldP spid="491" grpId="0"/>
      <p:bldP spid="494" grpId="0"/>
      <p:bldP spid="495" grpId="0"/>
      <p:bldP spid="505" grpId="0"/>
      <p:bldP spid="506" grpId="0"/>
      <p:bldP spid="507" grpId="0"/>
      <p:bldP spid="508" grpId="0"/>
      <p:bldP spid="509" grpId="0"/>
      <p:bldP spid="510" grpId="0"/>
      <p:bldP spid="7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43177" y="1318480"/>
            <a:ext cx="5554663" cy="5384800"/>
            <a:chOff x="1076" y="476"/>
            <a:chExt cx="3499" cy="339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881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8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88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87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870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874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874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878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86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86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874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858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870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73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17" y="47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75" y="1694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9" y="738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3" y="563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5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5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066960" y="3469511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059832" y="3480559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131840" y="32652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987824" y="17911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6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475656" y="3265239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–3,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14" name="Text Box 75"/>
          <p:cNvSpPr txBox="1">
            <a:spLocks noChangeArrowheads="1"/>
          </p:cNvSpPr>
          <p:nvPr/>
        </p:nvSpPr>
        <p:spPr bwMode="auto">
          <a:xfrm>
            <a:off x="5826675" y="2511937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6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23" name="Text Box 75"/>
          <p:cNvSpPr txBox="1">
            <a:spLocks noChangeArrowheads="1"/>
          </p:cNvSpPr>
          <p:nvPr/>
        </p:nvSpPr>
        <p:spPr bwMode="auto">
          <a:xfrm>
            <a:off x="7102492" y="6108724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(–3,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24" name="Text Box 75"/>
          <p:cNvSpPr txBox="1">
            <a:spLocks noChangeArrowheads="1"/>
          </p:cNvSpPr>
          <p:nvPr/>
        </p:nvSpPr>
        <p:spPr bwMode="auto">
          <a:xfrm>
            <a:off x="5604274" y="6089324"/>
            <a:ext cx="16975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–2(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1).</a:t>
            </a:r>
            <a:endParaRPr lang="en-GB" dirty="0"/>
          </a:p>
        </p:txBody>
      </p:sp>
      <p:sp>
        <p:nvSpPr>
          <p:cNvPr id="527" name="Text Box 75"/>
          <p:cNvSpPr txBox="1">
            <a:spLocks noChangeArrowheads="1"/>
          </p:cNvSpPr>
          <p:nvPr/>
        </p:nvSpPr>
        <p:spPr bwMode="auto">
          <a:xfrm>
            <a:off x="8099442" y="6089324"/>
            <a:ext cx="11579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(1, 0)</a:t>
            </a:r>
            <a:endParaRPr lang="en-GB" sz="2200" dirty="0">
              <a:solidFill>
                <a:srgbClr val="FF6600"/>
              </a:solidFill>
            </a:endParaRPr>
          </a:p>
        </p:txBody>
      </p:sp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3328" y="19836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" name="Rectangle 497">
            <a:hlinkClick r:id="rId3"/>
            <a:extLst>
              <a:ext uri="{FF2B5EF4-FFF2-40B4-BE49-F238E27FC236}">
                <a16:creationId xmlns:a16="http://schemas.microsoft.com/office/drawing/2014/main" id="{D3E1F9CA-E190-47B4-91D6-909D7A8E3B67}"/>
              </a:ext>
            </a:extLst>
          </p:cNvPr>
          <p:cNvSpPr/>
          <p:nvPr/>
        </p:nvSpPr>
        <p:spPr>
          <a:xfrm>
            <a:off x="8058607" y="11663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C9681987-A5EB-47BA-81AF-2B80FD075C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5">
            <a:extLst>
              <a:ext uri="{FF2B5EF4-FFF2-40B4-BE49-F238E27FC236}">
                <a16:creationId xmlns:a16="http://schemas.microsoft.com/office/drawing/2014/main" id="{A2CC0C6B-062D-7513-529B-5C599B81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926" y="1009393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8AE1F937-9590-DF81-44F4-F2402CFC5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527" y="1365002"/>
            <a:ext cx="33035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From the equation we have the y-intercept.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62903E6E-F3CA-CC4D-295C-62BCE798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980728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8E3BA390-671A-4939-1964-6F672E18F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3708" y="550682"/>
            <a:ext cx="631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–2</a:t>
            </a:r>
            <a:endParaRPr lang="en-GB" dirty="0"/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4A41988D-E015-4472-40DF-19911994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202" y="551990"/>
            <a:ext cx="52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/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D81AD7D3-CE50-6DF1-0409-02AAF4F69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2597" y="553232"/>
            <a:ext cx="82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– 1</a:t>
            </a:r>
            <a:endParaRPr lang="en-GB" dirty="0"/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9E25D81F-8B1E-84D7-5814-D23906286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70" y="2063006"/>
            <a:ext cx="808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GB" dirty="0"/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ACAEEBBC-3B37-1E3F-0C28-D4F6A9126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714" y="2072706"/>
            <a:ext cx="90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GB" dirty="0"/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52E94A11-B8BF-8756-61EA-242CB8E35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222" y="2982359"/>
            <a:ext cx="35217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can find the zeros of the function by equating to zero the equation and these are the x-intercepts.</a:t>
            </a: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583FE72E-0F55-1C3B-915D-100C1DF3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711" y="4392458"/>
            <a:ext cx="18867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–2</a:t>
            </a:r>
            <a:r>
              <a:rPr lang="en-US" sz="2200" dirty="0">
                <a:solidFill>
                  <a:schemeClr val="tx1"/>
                </a:solidFill>
              </a:rPr>
              <a:t>(x + 3)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9" name="Text Box 75">
            <a:extLst>
              <a:ext uri="{FF2B5EF4-FFF2-40B4-BE49-F238E27FC236}">
                <a16:creationId xmlns:a16="http://schemas.microsoft.com/office/drawing/2014/main" id="{B7EFA98C-64B8-0062-B883-24E7BF073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199" y="4377192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1)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1456BB0E-5B67-1092-5BE2-768B47553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991" y="4435229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0 =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A3B10E34-55C7-2CE5-FAD5-832449E2F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931" y="4890398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+ 3)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2B421224-18D0-10CC-C457-C6A3FFD35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899" y="4888963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1)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04AAED8A-DDB7-822A-203F-BC97C75C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430" y="4913094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C4DC6551-415E-0B56-3034-998B831B5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3423" y="4888962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5" name="Text Box 75">
            <a:extLst>
              <a:ext uri="{FF2B5EF4-FFF2-40B4-BE49-F238E27FC236}">
                <a16:creationId xmlns:a16="http://schemas.microsoft.com/office/drawing/2014/main" id="{B930438D-E0FF-3202-954E-751A273C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23" y="5306535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x = –3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09C613D3-9F47-96E8-A607-679D5438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8416" y="5289317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x </a:t>
            </a:r>
            <a:r>
              <a:rPr lang="en-US" sz="2000" dirty="0">
                <a:solidFill>
                  <a:schemeClr val="tx1"/>
                </a:solidFill>
              </a:rPr>
              <a:t>=</a:t>
            </a:r>
            <a:r>
              <a:rPr lang="en-US" sz="2200" dirty="0">
                <a:solidFill>
                  <a:schemeClr val="tx1"/>
                </a:solidFill>
              </a:rPr>
              <a:t> 1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16783D5-00A6-0B10-06C8-650F8761F470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</p:spTree>
    <p:extLst>
      <p:ext uri="{BB962C8B-B14F-4D97-AF65-F5344CB8AC3E}">
        <p14:creationId xmlns:p14="http://schemas.microsoft.com/office/powerpoint/2010/main" val="28501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9427 0.223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0.05139 0.2196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03559 0.2196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6" grpId="0"/>
      <p:bldP spid="497" grpId="0"/>
      <p:bldP spid="514" grpId="0"/>
      <p:bldP spid="523" grpId="0"/>
      <p:bldP spid="524" grpId="0"/>
      <p:bldP spid="526" grpId="0"/>
      <p:bldP spid="527" grpId="0"/>
      <p:bldP spid="4" grpId="0"/>
      <p:bldP spid="7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" name="Freeform 738"/>
          <p:cNvSpPr>
            <a:spLocks/>
          </p:cNvSpPr>
          <p:nvPr/>
        </p:nvSpPr>
        <p:spPr bwMode="auto">
          <a:xfrm flipV="1">
            <a:off x="1891415" y="1558209"/>
            <a:ext cx="1524135" cy="4876150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43177" y="1318480"/>
            <a:ext cx="5554663" cy="5384800"/>
            <a:chOff x="1076" y="476"/>
            <a:chExt cx="3499" cy="339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881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8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88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87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870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874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874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878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86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86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874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858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870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73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17" y="47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75" y="1694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9" y="738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3" y="563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5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5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673504" y="1563589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066960" y="3469511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059832" y="3480559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131840" y="32652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987824" y="17911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6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475656" y="3265239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–3,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-2(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1).</a:t>
            </a:r>
            <a:endParaRPr lang="en-GB" dirty="0"/>
          </a:p>
        </p:txBody>
      </p:sp>
      <p:sp>
        <p:nvSpPr>
          <p:cNvPr id="532" name="Text Box 75"/>
          <p:cNvSpPr txBox="1">
            <a:spLocks noChangeArrowheads="1"/>
          </p:cNvSpPr>
          <p:nvPr/>
        </p:nvSpPr>
        <p:spPr bwMode="auto">
          <a:xfrm>
            <a:off x="5845654" y="5475917"/>
            <a:ext cx="3076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-2(-1+3)(-1 -1) </a:t>
            </a:r>
          </a:p>
        </p:txBody>
      </p:sp>
      <p:sp>
        <p:nvSpPr>
          <p:cNvPr id="534" name="Text Box 75"/>
          <p:cNvSpPr txBox="1">
            <a:spLocks noChangeArrowheads="1"/>
          </p:cNvSpPr>
          <p:nvPr/>
        </p:nvSpPr>
        <p:spPr bwMode="auto">
          <a:xfrm>
            <a:off x="5980256" y="5885434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8</a:t>
            </a:r>
          </a:p>
        </p:txBody>
      </p:sp>
      <p:sp>
        <p:nvSpPr>
          <p:cNvPr id="535" name="Text Box 75"/>
          <p:cNvSpPr txBox="1">
            <a:spLocks noChangeArrowheads="1"/>
          </p:cNvSpPr>
          <p:nvPr/>
        </p:nvSpPr>
        <p:spPr bwMode="auto">
          <a:xfrm>
            <a:off x="6758936" y="6271165"/>
            <a:ext cx="1457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(-1, 8)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36" name="Group 666"/>
          <p:cNvGrpSpPr>
            <a:grpSpLocks/>
          </p:cNvGrpSpPr>
          <p:nvPr/>
        </p:nvGrpSpPr>
        <p:grpSpPr bwMode="auto">
          <a:xfrm>
            <a:off x="2599040" y="1495486"/>
            <a:ext cx="139700" cy="149225"/>
            <a:chOff x="704" y="2464"/>
            <a:chExt cx="88" cy="94"/>
          </a:xfrm>
        </p:grpSpPr>
        <p:sp>
          <p:nvSpPr>
            <p:cNvPr id="53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3328" y="19836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" name="Rectangle 497">
            <a:hlinkClick r:id="rId3"/>
            <a:extLst>
              <a:ext uri="{FF2B5EF4-FFF2-40B4-BE49-F238E27FC236}">
                <a16:creationId xmlns:a16="http://schemas.microsoft.com/office/drawing/2014/main" id="{D3E1F9CA-E190-47B4-91D6-909D7A8E3B67}"/>
              </a:ext>
            </a:extLst>
          </p:cNvPr>
          <p:cNvSpPr/>
          <p:nvPr/>
        </p:nvSpPr>
        <p:spPr>
          <a:xfrm>
            <a:off x="8058607" y="11663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C9681987-A5EB-47BA-81AF-2B80FD075C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5">
            <a:extLst>
              <a:ext uri="{FF2B5EF4-FFF2-40B4-BE49-F238E27FC236}">
                <a16:creationId xmlns:a16="http://schemas.microsoft.com/office/drawing/2014/main" id="{A2CC0C6B-062D-7513-529B-5C599B81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926" y="1009393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62903E6E-F3CA-CC4D-295C-62BCE798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980728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4C582ABB-5457-E7A3-9C7E-E51E455AD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403" y="3750688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Equation of the axis of symmetry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391CB572-D816-D1A5-8523-249892969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10" y="4195929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714D2725-408B-5A36-4DF4-67CEBEDC8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9347" y="3995576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37B906F7-6061-5219-3023-E19D3B45F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874" y="4363261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9F7B96-B63A-9DC9-AC51-57059B3BC23C}"/>
              </a:ext>
            </a:extLst>
          </p:cNvPr>
          <p:cNvCxnSpPr/>
          <p:nvPr/>
        </p:nvCxnSpPr>
        <p:spPr>
          <a:xfrm>
            <a:off x="6339347" y="4428422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5">
            <a:extLst>
              <a:ext uri="{FF2B5EF4-FFF2-40B4-BE49-F238E27FC236}">
                <a16:creationId xmlns:a16="http://schemas.microsoft.com/office/drawing/2014/main" id="{82D5EE62-A56B-24F8-04B5-2F836FC8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415" y="4057977"/>
            <a:ext cx="1016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3 + 1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A9ADD273-3177-386F-125B-720DDEC35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823" y="436309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641AD6-F863-69EC-0C5F-0E40D2F99015}"/>
              </a:ext>
            </a:extLst>
          </p:cNvPr>
          <p:cNvCxnSpPr/>
          <p:nvPr/>
        </p:nvCxnSpPr>
        <p:spPr>
          <a:xfrm>
            <a:off x="7388296" y="4427098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5">
            <a:extLst>
              <a:ext uri="{FF2B5EF4-FFF2-40B4-BE49-F238E27FC236}">
                <a16:creationId xmlns:a16="http://schemas.microsoft.com/office/drawing/2014/main" id="{257CEDCB-1F55-69A7-6373-25CA3C76A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5745" y="4147646"/>
            <a:ext cx="6718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F20F0A1E-7FB2-4A83-DBB7-098C98FDA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654" y="4197801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772C194A-8107-CE44-7320-070AAC7CB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214" y="4198498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86A56213-A22B-2A0E-EFDA-B57974833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527" y="1495914"/>
            <a:ext cx="33035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Now we can calculate the equation of the line of symmetry.</a:t>
            </a: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09A2A0DA-BF7F-1D29-27AC-D618EAC4A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292" y="2609744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    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-intercepts.</a:t>
            </a: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E9298940-6DAC-390B-9588-BB6364B6D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204" y="4715164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dirty="0">
                <a:solidFill>
                  <a:srgbClr val="FF6600"/>
                </a:solidFill>
              </a:rPr>
              <a:t>This is the x-coordinate of the vertex</a:t>
            </a:r>
            <a:endParaRPr lang="en-GB" sz="1600" dirty="0"/>
          </a:p>
        </p:txBody>
      </p:sp>
      <p:sp>
        <p:nvSpPr>
          <p:cNvPr id="29" name="Text Box 75">
            <a:extLst>
              <a:ext uri="{FF2B5EF4-FFF2-40B4-BE49-F238E27FC236}">
                <a16:creationId xmlns:a16="http://schemas.microsoft.com/office/drawing/2014/main" id="{8E61C729-BB63-DF4B-30F7-EB0EFA0B4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923" y="5086836"/>
            <a:ext cx="3410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Finding the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/>
              <a:t>-coordinate</a:t>
            </a:r>
          </a:p>
        </p:txBody>
      </p:sp>
      <p:sp>
        <p:nvSpPr>
          <p:cNvPr id="30" name="Text Box 75">
            <a:extLst>
              <a:ext uri="{FF2B5EF4-FFF2-40B4-BE49-F238E27FC236}">
                <a16:creationId xmlns:a16="http://schemas.microsoft.com/office/drawing/2014/main" id="{D71AE8FC-CE7C-E58F-B06F-64BEEB0DA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121" y="6265755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32CAA646-D419-52E3-105B-BCC8C145367C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32" name="Text Box 75">
            <a:extLst>
              <a:ext uri="{FF2B5EF4-FFF2-40B4-BE49-F238E27FC236}">
                <a16:creationId xmlns:a16="http://schemas.microsoft.com/office/drawing/2014/main" id="{4D110862-283B-7998-D3B1-CB67FA50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963" y="5739804"/>
            <a:ext cx="9318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532" grpId="0"/>
      <p:bldP spid="534" grpId="0"/>
      <p:bldP spid="535" grpId="0"/>
      <p:bldP spid="12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43158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Press Y=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2A38C838-4912-D35B-C127-8CE515B22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5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1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Picture 448">
            <a:extLst>
              <a:ext uri="{FF2B5EF4-FFF2-40B4-BE49-F238E27FC236}">
                <a16:creationId xmlns:a16="http://schemas.microsoft.com/office/drawing/2014/main" id="{34BA0840-0F05-A020-0CB5-903416A47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1600200"/>
            <a:ext cx="1933845" cy="446784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Y=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2B704296-5EB2-DCBE-793E-70535E801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C0E6A67-594D-2861-4830-0F8836E8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3B8A9975-B920-5057-722F-74CD916BC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17FD0B90-9B69-04DF-89AC-92FE170B0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584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3EFE9A30-54C6-FFE9-2D39-5BC932034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5584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171E66EF-F646-78F2-052E-161567562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" y="1600200"/>
            <a:ext cx="1933845" cy="44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4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450" grpId="0"/>
      <p:bldP spid="453" grpId="0"/>
      <p:bldP spid="45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2328</TotalTime>
  <Words>2019</Words>
  <Application>Microsoft Office PowerPoint</Application>
  <PresentationFormat>On-screen Show (4:3)</PresentationFormat>
  <Paragraphs>607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 2</vt:lpstr>
      <vt:lpstr>Theme1</vt:lpstr>
      <vt:lpstr>Creating the sketch of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sketch from information given or a context</dc:title>
  <dc:creator>Mathssupport</dc:creator>
  <cp:lastModifiedBy>Orlando Hurtado</cp:lastModifiedBy>
  <cp:revision>76</cp:revision>
  <dcterms:created xsi:type="dcterms:W3CDTF">2013-03-18T04:17:13Z</dcterms:created>
  <dcterms:modified xsi:type="dcterms:W3CDTF">2023-08-11T10:22:42Z</dcterms:modified>
</cp:coreProperties>
</file>