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6" r:id="rId2"/>
    <p:sldId id="258" r:id="rId3"/>
    <p:sldId id="350" r:id="rId4"/>
    <p:sldId id="304" r:id="rId5"/>
    <p:sldId id="351" r:id="rId6"/>
    <p:sldId id="306" r:id="rId7"/>
    <p:sldId id="352" r:id="rId8"/>
    <p:sldId id="359" r:id="rId9"/>
    <p:sldId id="360" r:id="rId10"/>
    <p:sldId id="361" r:id="rId11"/>
    <p:sldId id="362" r:id="rId12"/>
    <p:sldId id="363" r:id="rId13"/>
    <p:sldId id="366" r:id="rId14"/>
    <p:sldId id="364" r:id="rId15"/>
    <p:sldId id="365" r:id="rId16"/>
    <p:sldId id="327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CC"/>
    <a:srgbClr val="010066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94660"/>
  </p:normalViewPr>
  <p:slideViewPr>
    <p:cSldViewPr>
      <p:cViewPr varScale="1">
        <p:scale>
          <a:sx n="61" d="100"/>
          <a:sy n="61" d="100"/>
        </p:scale>
        <p:origin x="17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427B2-D774-49C4-B3F5-FBFBEDDD7B7A}" type="datetimeFigureOut">
              <a:rPr lang="en-GB" smtClean="0"/>
              <a:pPr/>
              <a:t>11/08/2023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92746B-5E8B-4112-B50E-FC9FB51D2A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849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2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3356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3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0993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C633C-C4AF-48C5-87C1-8C22D0762B68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94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C633C-C4AF-48C5-87C1-8C22D0762B68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198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C633C-C4AF-48C5-87C1-8C22D0762B68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025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C633C-C4AF-48C5-87C1-8C22D0762B68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234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01705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248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83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11420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709698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33153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93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345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3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37538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81009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70646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00100" y="3200400"/>
            <a:ext cx="7516316" cy="1600200"/>
          </a:xfrm>
        </p:spPr>
        <p:txBody>
          <a:bodyPr/>
          <a:lstStyle/>
          <a:p>
            <a:pPr marL="630238" indent="-630238"/>
            <a:r>
              <a:rPr lang="en-US" dirty="0"/>
              <a:t>LO: To create the sketch of a function from information given or transferring a graph from screen to paper.</a:t>
            </a:r>
            <a:endParaRPr lang="en-GB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Creating the sketch of a function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F19D2DDB-6AF0-4030-BF06-C3F5DE9650A7}"/>
              </a:ext>
            </a:extLst>
          </p:cNvPr>
          <p:cNvSpPr/>
          <p:nvPr/>
        </p:nvSpPr>
        <p:spPr>
          <a:xfrm>
            <a:off x="8087924" y="6131768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87E22A5C-B3BD-4A07-835A-05232F8B65E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95BD2-D111-4413-AB12-1EF18AA29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5E4DB-7C5A-481A-9D13-D69063617188}" type="datetime3">
              <a:rPr lang="en-US" smtClean="0"/>
              <a:t>11 August 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0E514C97-9C5B-5B5A-CBE7-240BD46B12A5}"/>
              </a:ext>
            </a:extLst>
          </p:cNvPr>
          <p:cNvGrpSpPr/>
          <p:nvPr/>
        </p:nvGrpSpPr>
        <p:grpSpPr>
          <a:xfrm>
            <a:off x="4932040" y="1155229"/>
            <a:ext cx="4491042" cy="5597265"/>
            <a:chOff x="4925384" y="1268760"/>
            <a:chExt cx="4491042" cy="559726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6EDC12-4916-D537-61ED-21F2C0481D30}"/>
                </a:ext>
              </a:extLst>
            </p:cNvPr>
            <p:cNvGrpSpPr/>
            <p:nvPr/>
          </p:nvGrpSpPr>
          <p:grpSpPr>
            <a:xfrm>
              <a:off x="4925384" y="1268760"/>
              <a:ext cx="4491042" cy="5597265"/>
              <a:chOff x="4925384" y="1517935"/>
              <a:chExt cx="4491042" cy="5597265"/>
            </a:xfrm>
          </p:grpSpPr>
          <p:sp>
            <p:nvSpPr>
              <p:cNvPr id="9" name="Text Box 50">
                <a:extLst>
                  <a:ext uri="{FF2B5EF4-FFF2-40B4-BE49-F238E27FC236}">
                    <a16:creationId xmlns:a16="http://schemas.microsoft.com/office/drawing/2014/main" id="{7D0BB476-9F0D-7DF0-0776-63620C16AF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3970" y="1517935"/>
                <a:ext cx="384759" cy="52393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y</a:t>
                </a:r>
              </a:p>
            </p:txBody>
          </p:sp>
          <p:sp>
            <p:nvSpPr>
              <p:cNvPr id="10" name="Line 58">
                <a:extLst>
                  <a:ext uri="{FF2B5EF4-FFF2-40B4-BE49-F238E27FC236}">
                    <a16:creationId xmlns:a16="http://schemas.microsoft.com/office/drawing/2014/main" id="{263EB4F2-C579-AD49-1B47-438B94C4EC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7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Line 59">
                <a:extLst>
                  <a:ext uri="{FF2B5EF4-FFF2-40B4-BE49-F238E27FC236}">
                    <a16:creationId xmlns:a16="http://schemas.microsoft.com/office/drawing/2014/main" id="{99EB9DE8-6D65-005D-975A-B131486E57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06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Line 60">
                <a:extLst>
                  <a:ext uri="{FF2B5EF4-FFF2-40B4-BE49-F238E27FC236}">
                    <a16:creationId xmlns:a16="http://schemas.microsoft.com/office/drawing/2014/main" id="{E27F1FE8-5D6D-64DB-A55F-F6164DE80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7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Line 61">
                <a:extLst>
                  <a:ext uri="{FF2B5EF4-FFF2-40B4-BE49-F238E27FC236}">
                    <a16:creationId xmlns:a16="http://schemas.microsoft.com/office/drawing/2014/main" id="{9F034488-B608-BEA1-2667-CA1AA8607A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406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Line 63">
                <a:extLst>
                  <a:ext uri="{FF2B5EF4-FFF2-40B4-BE49-F238E27FC236}">
                    <a16:creationId xmlns:a16="http://schemas.microsoft.com/office/drawing/2014/main" id="{7E0FB18C-25A3-DF67-5525-03A427F21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609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Line 65">
                <a:extLst>
                  <a:ext uri="{FF2B5EF4-FFF2-40B4-BE49-F238E27FC236}">
                    <a16:creationId xmlns:a16="http://schemas.microsoft.com/office/drawing/2014/main" id="{C94BB2FF-676F-3F36-962F-67E0A99A5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1839311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66">
                <a:extLst>
                  <a:ext uri="{FF2B5EF4-FFF2-40B4-BE49-F238E27FC236}">
                    <a16:creationId xmlns:a16="http://schemas.microsoft.com/office/drawing/2014/main" id="{A0C8FDB8-CA8D-EC50-9B11-AF95671B1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4111" y="1872235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68">
                <a:extLst>
                  <a:ext uri="{FF2B5EF4-FFF2-40B4-BE49-F238E27FC236}">
                    <a16:creationId xmlns:a16="http://schemas.microsoft.com/office/drawing/2014/main" id="{D14A10C8-C31A-E071-A7DE-8D8FE5ED54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10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69">
                <a:extLst>
                  <a:ext uri="{FF2B5EF4-FFF2-40B4-BE49-F238E27FC236}">
                    <a16:creationId xmlns:a16="http://schemas.microsoft.com/office/drawing/2014/main" id="{52AB6A3B-642C-E575-6C52-81B20DC27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09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70">
                <a:extLst>
                  <a:ext uri="{FF2B5EF4-FFF2-40B4-BE49-F238E27FC236}">
                    <a16:creationId xmlns:a16="http://schemas.microsoft.com/office/drawing/2014/main" id="{64C8D0E6-D838-5504-DECC-25BBAD704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210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71">
                <a:extLst>
                  <a:ext uri="{FF2B5EF4-FFF2-40B4-BE49-F238E27FC236}">
                    <a16:creationId xmlns:a16="http://schemas.microsoft.com/office/drawing/2014/main" id="{B66BA51F-8B65-1C0F-2BC5-776CDEC77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0100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Line 97">
                <a:extLst>
                  <a:ext uri="{FF2B5EF4-FFF2-40B4-BE49-F238E27FC236}">
                    <a16:creationId xmlns:a16="http://schemas.microsoft.com/office/drawing/2014/main" id="{005D4D15-1B2A-246D-E82E-62359660C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11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98">
                <a:extLst>
                  <a:ext uri="{FF2B5EF4-FFF2-40B4-BE49-F238E27FC236}">
                    <a16:creationId xmlns:a16="http://schemas.microsoft.com/office/drawing/2014/main" id="{2982855A-3834-A702-43AB-BA745879C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0880" y="1628800"/>
                <a:ext cx="0" cy="548640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/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100">
                <a:extLst>
                  <a:ext uri="{FF2B5EF4-FFF2-40B4-BE49-F238E27FC236}">
                    <a16:creationId xmlns:a16="http://schemas.microsoft.com/office/drawing/2014/main" id="{CD47F3BB-814E-3B02-AFB6-25E8A4D678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02397" y="2966983"/>
                <a:ext cx="337140" cy="46614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x</a:t>
                </a:r>
              </a:p>
            </p:txBody>
          </p:sp>
          <p:sp>
            <p:nvSpPr>
              <p:cNvPr id="24" name="Text Box 101">
                <a:extLst>
                  <a:ext uri="{FF2B5EF4-FFF2-40B4-BE49-F238E27FC236}">
                    <a16:creationId xmlns:a16="http://schemas.microsoft.com/office/drawing/2014/main" id="{A2732362-EA3C-08AC-F5FC-D85DD3BB4A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3680" y="3448731"/>
                <a:ext cx="245274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    1        2        3  </a:t>
                </a:r>
              </a:p>
            </p:txBody>
          </p:sp>
          <p:sp>
            <p:nvSpPr>
              <p:cNvPr id="25" name="Text Box 111">
                <a:extLst>
                  <a:ext uri="{FF2B5EF4-FFF2-40B4-BE49-F238E27FC236}">
                    <a16:creationId xmlns:a16="http://schemas.microsoft.com/office/drawing/2014/main" id="{3FC0C7CB-85B3-9B92-F701-3F072BF594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5384" y="3400127"/>
                <a:ext cx="29972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  </a:t>
                </a:r>
              </a:p>
            </p:txBody>
          </p:sp>
          <p:grpSp>
            <p:nvGrpSpPr>
              <p:cNvPr id="26" name="Group 112">
                <a:extLst>
                  <a:ext uri="{FF2B5EF4-FFF2-40B4-BE49-F238E27FC236}">
                    <a16:creationId xmlns:a16="http://schemas.microsoft.com/office/drawing/2014/main" id="{D9547542-ACD4-EB11-66FA-A5F11705E1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00143" y="5206725"/>
                <a:ext cx="650875" cy="1651000"/>
                <a:chOff x="1840" y="2843"/>
                <a:chExt cx="410" cy="1040"/>
              </a:xfrm>
            </p:grpSpPr>
            <p:sp>
              <p:nvSpPr>
                <p:cNvPr id="53" name="Text Box 113">
                  <a:extLst>
                    <a:ext uri="{FF2B5EF4-FFF2-40B4-BE49-F238E27FC236}">
                      <a16:creationId xmlns:a16="http://schemas.microsoft.com/office/drawing/2014/main" id="{21050FB0-8F67-EBAE-6A06-F14252539F2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8" y="2843"/>
                  <a:ext cx="31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baseline="30000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</a:t>
                  </a: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-6</a:t>
                  </a:r>
                </a:p>
              </p:txBody>
            </p:sp>
            <p:sp>
              <p:nvSpPr>
                <p:cNvPr id="54" name="Text Box 114">
                  <a:extLst>
                    <a:ext uri="{FF2B5EF4-FFF2-40B4-BE49-F238E27FC236}">
                      <a16:creationId xmlns:a16="http://schemas.microsoft.com/office/drawing/2014/main" id="{B60BFBDE-26EC-E2D0-2FB4-A0648BC69D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4" y="3033"/>
                  <a:ext cx="32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-7</a:t>
                  </a:r>
                </a:p>
              </p:txBody>
            </p:sp>
            <p:sp>
              <p:nvSpPr>
                <p:cNvPr id="55" name="Text Box 115">
                  <a:extLst>
                    <a:ext uri="{FF2B5EF4-FFF2-40B4-BE49-F238E27FC236}">
                      <a16:creationId xmlns:a16="http://schemas.microsoft.com/office/drawing/2014/main" id="{4E2300D6-9A5B-C3BA-B55A-842984671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257"/>
                  <a:ext cx="31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-8</a:t>
                  </a:r>
                </a:p>
              </p:txBody>
            </p:sp>
            <p:sp>
              <p:nvSpPr>
                <p:cNvPr id="56" name="Text Box 116">
                  <a:extLst>
                    <a:ext uri="{FF2B5EF4-FFF2-40B4-BE49-F238E27FC236}">
                      <a16:creationId xmlns:a16="http://schemas.microsoft.com/office/drawing/2014/main" id="{B76A9B22-C907-4C0B-9914-C10B4A3A76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455"/>
                  <a:ext cx="29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-9</a:t>
                  </a:r>
                </a:p>
              </p:txBody>
            </p:sp>
            <p:sp>
              <p:nvSpPr>
                <p:cNvPr id="57" name="Text Box 117">
                  <a:extLst>
                    <a:ext uri="{FF2B5EF4-FFF2-40B4-BE49-F238E27FC236}">
                      <a16:creationId xmlns:a16="http://schemas.microsoft.com/office/drawing/2014/main" id="{A54110D2-B277-7FA5-4CBA-57F56C28E9C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40" y="3650"/>
                  <a:ext cx="3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-10</a:t>
                  </a:r>
                </a:p>
              </p:txBody>
            </p: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A8C7817D-1F80-E7FD-DE63-E2F0F675FD7E}"/>
                  </a:ext>
                </a:extLst>
              </p:cNvPr>
              <p:cNvCxnSpPr/>
              <p:nvPr/>
            </p:nvCxnSpPr>
            <p:spPr>
              <a:xfrm flipV="1">
                <a:off x="5120640" y="6631687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D67C6DD9-A345-BF54-18EF-34B6A4CD6742}"/>
                  </a:ext>
                </a:extLst>
              </p:cNvPr>
              <p:cNvCxnSpPr/>
              <p:nvPr/>
            </p:nvCxnSpPr>
            <p:spPr>
              <a:xfrm flipV="1">
                <a:off x="5120640" y="18288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4EDAED2-798C-3DC8-93E4-F903FDD69BEB}"/>
                  </a:ext>
                </a:extLst>
              </p:cNvPr>
              <p:cNvCxnSpPr/>
              <p:nvPr/>
            </p:nvCxnSpPr>
            <p:spPr>
              <a:xfrm flipV="1">
                <a:off x="5120640" y="21488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19327D1-DEB9-4ADD-E5FF-9325A68507E7}"/>
                  </a:ext>
                </a:extLst>
              </p:cNvPr>
              <p:cNvCxnSpPr/>
              <p:nvPr/>
            </p:nvCxnSpPr>
            <p:spPr>
              <a:xfrm flipV="1">
                <a:off x="5120640" y="24688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5F47FF24-4EC8-6914-F3F1-7399AB2F2801}"/>
                  </a:ext>
                </a:extLst>
              </p:cNvPr>
              <p:cNvCxnSpPr/>
              <p:nvPr/>
            </p:nvCxnSpPr>
            <p:spPr>
              <a:xfrm flipV="1">
                <a:off x="5120640" y="2790906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257B55E-A441-1248-A920-86269E30EC26}"/>
                  </a:ext>
                </a:extLst>
              </p:cNvPr>
              <p:cNvCxnSpPr/>
              <p:nvPr/>
            </p:nvCxnSpPr>
            <p:spPr>
              <a:xfrm flipV="1">
                <a:off x="5120640" y="31089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9B201C0-1479-B2E6-8131-B566A874F260}"/>
                  </a:ext>
                </a:extLst>
              </p:cNvPr>
              <p:cNvCxnSpPr/>
              <p:nvPr/>
            </p:nvCxnSpPr>
            <p:spPr>
              <a:xfrm flipV="1">
                <a:off x="5120640" y="50292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D23F5B9-AEAB-EE8C-00D8-A1ED4E976BCD}"/>
                  </a:ext>
                </a:extLst>
              </p:cNvPr>
              <p:cNvCxnSpPr/>
              <p:nvPr/>
            </p:nvCxnSpPr>
            <p:spPr>
              <a:xfrm flipV="1">
                <a:off x="5120640" y="37490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7BCC42F-AD4E-5926-70CB-EFA5C2D39DEC}"/>
                  </a:ext>
                </a:extLst>
              </p:cNvPr>
              <p:cNvCxnSpPr/>
              <p:nvPr/>
            </p:nvCxnSpPr>
            <p:spPr>
              <a:xfrm flipV="1">
                <a:off x="5120640" y="40690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EBE374-1EAC-AA7E-90D4-471FEE61F5F2}"/>
                  </a:ext>
                </a:extLst>
              </p:cNvPr>
              <p:cNvCxnSpPr/>
              <p:nvPr/>
            </p:nvCxnSpPr>
            <p:spPr>
              <a:xfrm flipV="1">
                <a:off x="5120640" y="43891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838D908-34D0-0644-BCF9-BEA638F99BE6}"/>
                  </a:ext>
                </a:extLst>
              </p:cNvPr>
              <p:cNvCxnSpPr/>
              <p:nvPr/>
            </p:nvCxnSpPr>
            <p:spPr>
              <a:xfrm flipV="1">
                <a:off x="5120640" y="47091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65A6666-982A-80CA-FC8C-F6481D88C59D}"/>
                  </a:ext>
                </a:extLst>
              </p:cNvPr>
              <p:cNvCxnSpPr/>
              <p:nvPr/>
            </p:nvCxnSpPr>
            <p:spPr>
              <a:xfrm flipV="1">
                <a:off x="4932040" y="3429000"/>
                <a:ext cx="42062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E581BC8F-81FF-A126-2564-9F5826773453}"/>
                  </a:ext>
                </a:extLst>
              </p:cNvPr>
              <p:cNvCxnSpPr/>
              <p:nvPr/>
            </p:nvCxnSpPr>
            <p:spPr>
              <a:xfrm flipV="1">
                <a:off x="5120640" y="53492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A3D97761-8D67-63A5-58DC-6339BF4206B2}"/>
                  </a:ext>
                </a:extLst>
              </p:cNvPr>
              <p:cNvCxnSpPr/>
              <p:nvPr/>
            </p:nvCxnSpPr>
            <p:spPr>
              <a:xfrm flipV="1">
                <a:off x="5120640" y="56692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CF28B1B-5270-E0B3-B241-C310319F0CAF}"/>
                  </a:ext>
                </a:extLst>
              </p:cNvPr>
              <p:cNvCxnSpPr/>
              <p:nvPr/>
            </p:nvCxnSpPr>
            <p:spPr>
              <a:xfrm flipV="1">
                <a:off x="5120640" y="59893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9A24A46-75D0-A52F-DC53-FC4E029B6AF6}"/>
                  </a:ext>
                </a:extLst>
              </p:cNvPr>
              <p:cNvCxnSpPr/>
              <p:nvPr/>
            </p:nvCxnSpPr>
            <p:spPr>
              <a:xfrm flipV="1">
                <a:off x="5120640" y="63093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 Box 103">
                <a:extLst>
                  <a:ext uri="{FF2B5EF4-FFF2-40B4-BE49-F238E27FC236}">
                    <a16:creationId xmlns:a16="http://schemas.microsoft.com/office/drawing/2014/main" id="{C7A78E7E-8D60-2C2B-9004-A1E3CE3F9D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9421" y="4862487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-5</a:t>
                </a:r>
              </a:p>
            </p:txBody>
          </p:sp>
          <p:sp>
            <p:nvSpPr>
              <p:cNvPr id="44" name="Text Box 104">
                <a:extLst>
                  <a:ext uri="{FF2B5EF4-FFF2-40B4-BE49-F238E27FC236}">
                    <a16:creationId xmlns:a16="http://schemas.microsoft.com/office/drawing/2014/main" id="{505A1D0C-E3B1-3FB3-F967-7BA03DF6DE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2910" y="4549373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-4</a:t>
                </a:r>
              </a:p>
            </p:txBody>
          </p:sp>
          <p:sp>
            <p:nvSpPr>
              <p:cNvPr id="45" name="Text Box 105">
                <a:extLst>
                  <a:ext uri="{FF2B5EF4-FFF2-40B4-BE49-F238E27FC236}">
                    <a16:creationId xmlns:a16="http://schemas.microsoft.com/office/drawing/2014/main" id="{4A174A94-C732-65AB-A762-264CA9250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440" y="4218559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-3</a:t>
                </a:r>
              </a:p>
            </p:txBody>
          </p:sp>
          <p:sp>
            <p:nvSpPr>
              <p:cNvPr id="46" name="Text Box 106">
                <a:extLst>
                  <a:ext uri="{FF2B5EF4-FFF2-40B4-BE49-F238E27FC236}">
                    <a16:creationId xmlns:a16="http://schemas.microsoft.com/office/drawing/2014/main" id="{17DF3AAA-24CE-4730-6B32-0071F25653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0499" y="3922456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-2</a:t>
                </a:r>
              </a:p>
            </p:txBody>
          </p:sp>
          <p:sp>
            <p:nvSpPr>
              <p:cNvPr id="47" name="Text Box 107">
                <a:extLst>
                  <a:ext uri="{FF2B5EF4-FFF2-40B4-BE49-F238E27FC236}">
                    <a16:creationId xmlns:a16="http://schemas.microsoft.com/office/drawing/2014/main" id="{F4D4FE6B-C046-D355-FA98-17074A5707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863" y="3559479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-1</a:t>
                </a:r>
              </a:p>
            </p:txBody>
          </p:sp>
          <p:sp>
            <p:nvSpPr>
              <p:cNvPr id="48" name="Text Box 108">
                <a:extLst>
                  <a:ext uri="{FF2B5EF4-FFF2-40B4-BE49-F238E27FC236}">
                    <a16:creationId xmlns:a16="http://schemas.microsoft.com/office/drawing/2014/main" id="{4191F70A-0B64-3BF6-2614-56120954B2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7551" y="2955522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9" name="Text Box 109">
                <a:extLst>
                  <a:ext uri="{FF2B5EF4-FFF2-40B4-BE49-F238E27FC236}">
                    <a16:creationId xmlns:a16="http://schemas.microsoft.com/office/drawing/2014/main" id="{721B673B-BFA4-A8D2-42D1-11DD784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973" y="2637881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0" name="Text Box 110">
                <a:extLst>
                  <a:ext uri="{FF2B5EF4-FFF2-40B4-BE49-F238E27FC236}">
                    <a16:creationId xmlns:a16="http://schemas.microsoft.com/office/drawing/2014/main" id="{5FEB1D70-1449-0876-F7FE-D6C6AEADA2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9821" y="2292600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1" name="Text Box 110">
                <a:extLst>
                  <a:ext uri="{FF2B5EF4-FFF2-40B4-BE49-F238E27FC236}">
                    <a16:creationId xmlns:a16="http://schemas.microsoft.com/office/drawing/2014/main" id="{622E83BD-9587-94E7-E02F-73D273EA02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7731" y="1981041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2" name="Text Box 110">
                <a:extLst>
                  <a:ext uri="{FF2B5EF4-FFF2-40B4-BE49-F238E27FC236}">
                    <a16:creationId xmlns:a16="http://schemas.microsoft.com/office/drawing/2014/main" id="{F9EC181D-383F-35BD-85A6-DE890EBF6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1561" y="1621114"/>
                <a:ext cx="40671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154B323-29BF-4FC2-1AE0-EC71B6E1881D}"/>
                </a:ext>
              </a:extLst>
            </p:cNvPr>
            <p:cNvCxnSpPr/>
            <p:nvPr/>
          </p:nvCxnSpPr>
          <p:spPr>
            <a:xfrm flipV="1">
              <a:off x="5095882" y="6702552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Box 117">
              <a:extLst>
                <a:ext uri="{FF2B5EF4-FFF2-40B4-BE49-F238E27FC236}">
                  <a16:creationId xmlns:a16="http://schemas.microsoft.com/office/drawing/2014/main" id="{F2AA802E-9A06-1C3A-8775-E283FAADE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8089" y="6494260"/>
              <a:ext cx="5969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-11</a:t>
              </a:r>
            </a:p>
          </p:txBody>
        </p:sp>
      </p:grpSp>
      <p:grpSp>
        <p:nvGrpSpPr>
          <p:cNvPr id="2711" name="Group 663"/>
          <p:cNvGrpSpPr>
            <a:grpSpLocks/>
          </p:cNvGrpSpPr>
          <p:nvPr/>
        </p:nvGrpSpPr>
        <p:grpSpPr bwMode="auto">
          <a:xfrm>
            <a:off x="8047645" y="911885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4" name="Rectangle 473">
            <a:hlinkClick r:id="rId2"/>
            <a:extLst>
              <a:ext uri="{FF2B5EF4-FFF2-40B4-BE49-F238E27FC236}">
                <a16:creationId xmlns:a16="http://schemas.microsoft.com/office/drawing/2014/main" id="{9C7EB8FA-7F09-47A4-9523-AC605643379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5" name="Rectangle 474">
            <a:hlinkClick r:id="rId2"/>
            <a:extLst>
              <a:ext uri="{FF2B5EF4-FFF2-40B4-BE49-F238E27FC236}">
                <a16:creationId xmlns:a16="http://schemas.microsoft.com/office/drawing/2014/main" id="{ED36A5F9-06EE-48AB-B504-E6E05C2477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75">
            <a:extLst>
              <a:ext uri="{FF2B5EF4-FFF2-40B4-BE49-F238E27FC236}">
                <a16:creationId xmlns:a16="http://schemas.microsoft.com/office/drawing/2014/main" id="{1E1159CD-7D42-CE2D-1414-BCE385025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" y="548680"/>
            <a:ext cx="84498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Use the GDC to sketch the graph of the function </a:t>
            </a:r>
          </a:p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7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– 1 for the domain –2 ≤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≤ </a:t>
            </a:r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1A5965-9375-2116-16E1-CB9BD859024E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448" name="Text Box 75">
            <a:extLst>
              <a:ext uri="{FF2B5EF4-FFF2-40B4-BE49-F238E27FC236}">
                <a16:creationId xmlns:a16="http://schemas.microsoft.com/office/drawing/2014/main" id="{BC2065F5-81D0-BF4B-CCAA-95C8DBE18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0149" y="1458926"/>
            <a:ext cx="23935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Turn on the GDC</a:t>
            </a:r>
          </a:p>
        </p:txBody>
      </p:sp>
      <p:sp>
        <p:nvSpPr>
          <p:cNvPr id="449" name="Text Box 75">
            <a:extLst>
              <a:ext uri="{FF2B5EF4-FFF2-40B4-BE49-F238E27FC236}">
                <a16:creationId xmlns:a16="http://schemas.microsoft.com/office/drawing/2014/main" id="{C3DC5E4A-537C-5ECF-0D77-587565284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010" y="1850613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5</a:t>
            </a:r>
          </a:p>
        </p:txBody>
      </p:sp>
      <p:sp>
        <p:nvSpPr>
          <p:cNvPr id="450" name="Text Box 75">
            <a:extLst>
              <a:ext uri="{FF2B5EF4-FFF2-40B4-BE49-F238E27FC236}">
                <a16:creationId xmlns:a16="http://schemas.microsoft.com/office/drawing/2014/main" id="{C04A9BF3-536C-DCA7-A150-0AA4F7850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601" y="185951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Graph</a:t>
            </a:r>
          </a:p>
        </p:txBody>
      </p:sp>
      <p:sp>
        <p:nvSpPr>
          <p:cNvPr id="451" name="Text Box 75">
            <a:extLst>
              <a:ext uri="{FF2B5EF4-FFF2-40B4-BE49-F238E27FC236}">
                <a16:creationId xmlns:a16="http://schemas.microsoft.com/office/drawing/2014/main" id="{94D1DD11-9AE0-2AFA-C07C-4D56874E8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9465" y="2242300"/>
            <a:ext cx="26847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Type in the function</a:t>
            </a: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FDAFBEE4-9433-21F9-A750-60F6A36BAE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" y="1601892"/>
            <a:ext cx="1924319" cy="4467849"/>
          </a:xfrm>
          <a:prstGeom prst="rect">
            <a:avLst/>
          </a:prstGeom>
        </p:spPr>
      </p:pic>
      <p:sp>
        <p:nvSpPr>
          <p:cNvPr id="61" name="Text Box 75">
            <a:extLst>
              <a:ext uri="{FF2B5EF4-FFF2-40B4-BE49-F238E27FC236}">
                <a16:creationId xmlns:a16="http://schemas.microsoft.com/office/drawing/2014/main" id="{66F453B7-F242-2F71-9B66-1C78FA9018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815" y="2651309"/>
            <a:ext cx="23822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dirty="0">
                <a:solidFill>
                  <a:srgbClr val="FF0000"/>
                </a:solidFill>
              </a:rPr>
              <a:t> =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30000" dirty="0">
                <a:solidFill>
                  <a:srgbClr val="FF0000"/>
                </a:solidFill>
              </a:rPr>
              <a:t>3</a:t>
            </a:r>
            <a:r>
              <a:rPr lang="en-US" sz="2000" dirty="0">
                <a:solidFill>
                  <a:srgbClr val="FF0000"/>
                </a:solidFill>
              </a:rPr>
              <a:t> –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30000" dirty="0">
                <a:solidFill>
                  <a:srgbClr val="FF0000"/>
                </a:solidFill>
              </a:rPr>
              <a:t>2</a:t>
            </a:r>
            <a:r>
              <a:rPr lang="en-US" sz="2000" dirty="0">
                <a:solidFill>
                  <a:srgbClr val="FF0000"/>
                </a:solidFill>
              </a:rPr>
              <a:t> – 7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000" dirty="0">
                <a:solidFill>
                  <a:srgbClr val="FF0000"/>
                </a:solidFill>
              </a:rPr>
              <a:t>– 1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62" name="Text Box 75">
            <a:extLst>
              <a:ext uri="{FF2B5EF4-FFF2-40B4-BE49-F238E27FC236}">
                <a16:creationId xmlns:a16="http://schemas.microsoft.com/office/drawing/2014/main" id="{417ADF55-1BBD-754C-9100-27D58409D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5285" y="302072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63" name="Text Box 75">
            <a:extLst>
              <a:ext uri="{FF2B5EF4-FFF2-40B4-BE49-F238E27FC236}">
                <a16:creationId xmlns:a16="http://schemas.microsoft.com/office/drawing/2014/main" id="{A8DC3D14-68DB-492E-CE86-8F15930C0E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4856" y="335699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</a:t>
            </a:r>
          </a:p>
        </p:txBody>
      </p:sp>
      <p:sp>
        <p:nvSpPr>
          <p:cNvPr id="458" name="Text Box 75">
            <a:extLst>
              <a:ext uri="{FF2B5EF4-FFF2-40B4-BE49-F238E27FC236}">
                <a16:creationId xmlns:a16="http://schemas.microsoft.com/office/drawing/2014/main" id="{553DC835-131B-C9C2-A8E8-842A179DB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705" y="3355848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Graph</a:t>
            </a:r>
          </a:p>
        </p:txBody>
      </p:sp>
      <p:sp>
        <p:nvSpPr>
          <p:cNvPr id="459" name="Text Box 75">
            <a:extLst>
              <a:ext uri="{FF2B5EF4-FFF2-40B4-BE49-F238E27FC236}">
                <a16:creationId xmlns:a16="http://schemas.microsoft.com/office/drawing/2014/main" id="{4C39AE67-141B-C748-81FA-45A929553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1488" y="371703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</a:t>
            </a:r>
          </a:p>
        </p:txBody>
      </p:sp>
      <p:sp>
        <p:nvSpPr>
          <p:cNvPr id="460" name="Text Box 75">
            <a:extLst>
              <a:ext uri="{FF2B5EF4-FFF2-40B4-BE49-F238E27FC236}">
                <a16:creationId xmlns:a16="http://schemas.microsoft.com/office/drawing/2014/main" id="{6989063F-8C44-C639-ADD7-1DBC0D5E5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8826" y="3721608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Window</a:t>
            </a:r>
          </a:p>
        </p:txBody>
      </p:sp>
    </p:spTree>
    <p:extLst>
      <p:ext uri="{BB962C8B-B14F-4D97-AF65-F5344CB8AC3E}">
        <p14:creationId xmlns:p14="http://schemas.microsoft.com/office/powerpoint/2010/main" val="4210634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" grpId="0"/>
      <p:bldP spid="46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0E514C97-9C5B-5B5A-CBE7-240BD46B12A5}"/>
              </a:ext>
            </a:extLst>
          </p:cNvPr>
          <p:cNvGrpSpPr/>
          <p:nvPr/>
        </p:nvGrpSpPr>
        <p:grpSpPr>
          <a:xfrm>
            <a:off x="4932040" y="1155229"/>
            <a:ext cx="4491042" cy="5597265"/>
            <a:chOff x="4925384" y="1268760"/>
            <a:chExt cx="4491042" cy="559726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6EDC12-4916-D537-61ED-21F2C0481D30}"/>
                </a:ext>
              </a:extLst>
            </p:cNvPr>
            <p:cNvGrpSpPr/>
            <p:nvPr/>
          </p:nvGrpSpPr>
          <p:grpSpPr>
            <a:xfrm>
              <a:off x="4925384" y="1268760"/>
              <a:ext cx="4491042" cy="5597265"/>
              <a:chOff x="4925384" y="1517935"/>
              <a:chExt cx="4491042" cy="5597265"/>
            </a:xfrm>
          </p:grpSpPr>
          <p:sp>
            <p:nvSpPr>
              <p:cNvPr id="9" name="Text Box 50">
                <a:extLst>
                  <a:ext uri="{FF2B5EF4-FFF2-40B4-BE49-F238E27FC236}">
                    <a16:creationId xmlns:a16="http://schemas.microsoft.com/office/drawing/2014/main" id="{7D0BB476-9F0D-7DF0-0776-63620C16AF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3970" y="1517935"/>
                <a:ext cx="384759" cy="52393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y</a:t>
                </a:r>
              </a:p>
            </p:txBody>
          </p:sp>
          <p:sp>
            <p:nvSpPr>
              <p:cNvPr id="10" name="Line 58">
                <a:extLst>
                  <a:ext uri="{FF2B5EF4-FFF2-40B4-BE49-F238E27FC236}">
                    <a16:creationId xmlns:a16="http://schemas.microsoft.com/office/drawing/2014/main" id="{263EB4F2-C579-AD49-1B47-438B94C4EC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7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Line 59">
                <a:extLst>
                  <a:ext uri="{FF2B5EF4-FFF2-40B4-BE49-F238E27FC236}">
                    <a16:creationId xmlns:a16="http://schemas.microsoft.com/office/drawing/2014/main" id="{99EB9DE8-6D65-005D-975A-B131486E57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06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Line 60">
                <a:extLst>
                  <a:ext uri="{FF2B5EF4-FFF2-40B4-BE49-F238E27FC236}">
                    <a16:creationId xmlns:a16="http://schemas.microsoft.com/office/drawing/2014/main" id="{E27F1FE8-5D6D-64DB-A55F-F6164DE80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7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Line 61">
                <a:extLst>
                  <a:ext uri="{FF2B5EF4-FFF2-40B4-BE49-F238E27FC236}">
                    <a16:creationId xmlns:a16="http://schemas.microsoft.com/office/drawing/2014/main" id="{9F034488-B608-BEA1-2667-CA1AA8607A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406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Line 63">
                <a:extLst>
                  <a:ext uri="{FF2B5EF4-FFF2-40B4-BE49-F238E27FC236}">
                    <a16:creationId xmlns:a16="http://schemas.microsoft.com/office/drawing/2014/main" id="{7E0FB18C-25A3-DF67-5525-03A427F21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609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Line 65">
                <a:extLst>
                  <a:ext uri="{FF2B5EF4-FFF2-40B4-BE49-F238E27FC236}">
                    <a16:creationId xmlns:a16="http://schemas.microsoft.com/office/drawing/2014/main" id="{C94BB2FF-676F-3F36-962F-67E0A99A5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1839311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66">
                <a:extLst>
                  <a:ext uri="{FF2B5EF4-FFF2-40B4-BE49-F238E27FC236}">
                    <a16:creationId xmlns:a16="http://schemas.microsoft.com/office/drawing/2014/main" id="{A0C8FDB8-CA8D-EC50-9B11-AF95671B1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4111" y="1872235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68">
                <a:extLst>
                  <a:ext uri="{FF2B5EF4-FFF2-40B4-BE49-F238E27FC236}">
                    <a16:creationId xmlns:a16="http://schemas.microsoft.com/office/drawing/2014/main" id="{D14A10C8-C31A-E071-A7DE-8D8FE5ED54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10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69">
                <a:extLst>
                  <a:ext uri="{FF2B5EF4-FFF2-40B4-BE49-F238E27FC236}">
                    <a16:creationId xmlns:a16="http://schemas.microsoft.com/office/drawing/2014/main" id="{52AB6A3B-642C-E575-6C52-81B20DC27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09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70">
                <a:extLst>
                  <a:ext uri="{FF2B5EF4-FFF2-40B4-BE49-F238E27FC236}">
                    <a16:creationId xmlns:a16="http://schemas.microsoft.com/office/drawing/2014/main" id="{64C8D0E6-D838-5504-DECC-25BBAD704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210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71">
                <a:extLst>
                  <a:ext uri="{FF2B5EF4-FFF2-40B4-BE49-F238E27FC236}">
                    <a16:creationId xmlns:a16="http://schemas.microsoft.com/office/drawing/2014/main" id="{B66BA51F-8B65-1C0F-2BC5-776CDEC77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0100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Line 97">
                <a:extLst>
                  <a:ext uri="{FF2B5EF4-FFF2-40B4-BE49-F238E27FC236}">
                    <a16:creationId xmlns:a16="http://schemas.microsoft.com/office/drawing/2014/main" id="{005D4D15-1B2A-246D-E82E-62359660C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11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98">
                <a:extLst>
                  <a:ext uri="{FF2B5EF4-FFF2-40B4-BE49-F238E27FC236}">
                    <a16:creationId xmlns:a16="http://schemas.microsoft.com/office/drawing/2014/main" id="{2982855A-3834-A702-43AB-BA745879C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0880" y="1628800"/>
                <a:ext cx="0" cy="548640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/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100">
                <a:extLst>
                  <a:ext uri="{FF2B5EF4-FFF2-40B4-BE49-F238E27FC236}">
                    <a16:creationId xmlns:a16="http://schemas.microsoft.com/office/drawing/2014/main" id="{CD47F3BB-814E-3B02-AFB6-25E8A4D678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02397" y="2966983"/>
                <a:ext cx="337140" cy="46614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x</a:t>
                </a:r>
              </a:p>
            </p:txBody>
          </p:sp>
          <p:sp>
            <p:nvSpPr>
              <p:cNvPr id="24" name="Text Box 101">
                <a:extLst>
                  <a:ext uri="{FF2B5EF4-FFF2-40B4-BE49-F238E27FC236}">
                    <a16:creationId xmlns:a16="http://schemas.microsoft.com/office/drawing/2014/main" id="{A2732362-EA3C-08AC-F5FC-D85DD3BB4A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3680" y="3448731"/>
                <a:ext cx="245274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    1        2        3  </a:t>
                </a:r>
              </a:p>
            </p:txBody>
          </p:sp>
          <p:sp>
            <p:nvSpPr>
              <p:cNvPr id="25" name="Text Box 111">
                <a:extLst>
                  <a:ext uri="{FF2B5EF4-FFF2-40B4-BE49-F238E27FC236}">
                    <a16:creationId xmlns:a16="http://schemas.microsoft.com/office/drawing/2014/main" id="{3FC0C7CB-85B3-9B92-F701-3F072BF594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5384" y="3400127"/>
                <a:ext cx="29972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  </a:t>
                </a:r>
              </a:p>
            </p:txBody>
          </p:sp>
          <p:grpSp>
            <p:nvGrpSpPr>
              <p:cNvPr id="26" name="Group 112">
                <a:extLst>
                  <a:ext uri="{FF2B5EF4-FFF2-40B4-BE49-F238E27FC236}">
                    <a16:creationId xmlns:a16="http://schemas.microsoft.com/office/drawing/2014/main" id="{D9547542-ACD4-EB11-66FA-A5F11705E1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00143" y="5206725"/>
                <a:ext cx="650875" cy="1651000"/>
                <a:chOff x="1840" y="2843"/>
                <a:chExt cx="410" cy="1040"/>
              </a:xfrm>
            </p:grpSpPr>
            <p:sp>
              <p:nvSpPr>
                <p:cNvPr id="53" name="Text Box 113">
                  <a:extLst>
                    <a:ext uri="{FF2B5EF4-FFF2-40B4-BE49-F238E27FC236}">
                      <a16:creationId xmlns:a16="http://schemas.microsoft.com/office/drawing/2014/main" id="{21050FB0-8F67-EBAE-6A06-F14252539F2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8" y="2843"/>
                  <a:ext cx="31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baseline="30000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</a:t>
                  </a: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-6</a:t>
                  </a:r>
                </a:p>
              </p:txBody>
            </p:sp>
            <p:sp>
              <p:nvSpPr>
                <p:cNvPr id="54" name="Text Box 114">
                  <a:extLst>
                    <a:ext uri="{FF2B5EF4-FFF2-40B4-BE49-F238E27FC236}">
                      <a16:creationId xmlns:a16="http://schemas.microsoft.com/office/drawing/2014/main" id="{B60BFBDE-26EC-E2D0-2FB4-A0648BC69D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4" y="3033"/>
                  <a:ext cx="32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-7</a:t>
                  </a:r>
                </a:p>
              </p:txBody>
            </p:sp>
            <p:sp>
              <p:nvSpPr>
                <p:cNvPr id="55" name="Text Box 115">
                  <a:extLst>
                    <a:ext uri="{FF2B5EF4-FFF2-40B4-BE49-F238E27FC236}">
                      <a16:creationId xmlns:a16="http://schemas.microsoft.com/office/drawing/2014/main" id="{4E2300D6-9A5B-C3BA-B55A-842984671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257"/>
                  <a:ext cx="31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-8</a:t>
                  </a:r>
                </a:p>
              </p:txBody>
            </p:sp>
            <p:sp>
              <p:nvSpPr>
                <p:cNvPr id="56" name="Text Box 116">
                  <a:extLst>
                    <a:ext uri="{FF2B5EF4-FFF2-40B4-BE49-F238E27FC236}">
                      <a16:creationId xmlns:a16="http://schemas.microsoft.com/office/drawing/2014/main" id="{B76A9B22-C907-4C0B-9914-C10B4A3A76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455"/>
                  <a:ext cx="29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-9</a:t>
                  </a:r>
                </a:p>
              </p:txBody>
            </p:sp>
            <p:sp>
              <p:nvSpPr>
                <p:cNvPr id="57" name="Text Box 117">
                  <a:extLst>
                    <a:ext uri="{FF2B5EF4-FFF2-40B4-BE49-F238E27FC236}">
                      <a16:creationId xmlns:a16="http://schemas.microsoft.com/office/drawing/2014/main" id="{A54110D2-B277-7FA5-4CBA-57F56C28E9C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40" y="3650"/>
                  <a:ext cx="3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-10</a:t>
                  </a:r>
                </a:p>
              </p:txBody>
            </p: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A8C7817D-1F80-E7FD-DE63-E2F0F675FD7E}"/>
                  </a:ext>
                </a:extLst>
              </p:cNvPr>
              <p:cNvCxnSpPr/>
              <p:nvPr/>
            </p:nvCxnSpPr>
            <p:spPr>
              <a:xfrm flipV="1">
                <a:off x="5120640" y="6631687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D67C6DD9-A345-BF54-18EF-34B6A4CD6742}"/>
                  </a:ext>
                </a:extLst>
              </p:cNvPr>
              <p:cNvCxnSpPr/>
              <p:nvPr/>
            </p:nvCxnSpPr>
            <p:spPr>
              <a:xfrm flipV="1">
                <a:off x="5120640" y="18288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4EDAED2-798C-3DC8-93E4-F903FDD69BEB}"/>
                  </a:ext>
                </a:extLst>
              </p:cNvPr>
              <p:cNvCxnSpPr/>
              <p:nvPr/>
            </p:nvCxnSpPr>
            <p:spPr>
              <a:xfrm flipV="1">
                <a:off x="5120640" y="21488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19327D1-DEB9-4ADD-E5FF-9325A68507E7}"/>
                  </a:ext>
                </a:extLst>
              </p:cNvPr>
              <p:cNvCxnSpPr/>
              <p:nvPr/>
            </p:nvCxnSpPr>
            <p:spPr>
              <a:xfrm flipV="1">
                <a:off x="5120640" y="24688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5F47FF24-4EC8-6914-F3F1-7399AB2F2801}"/>
                  </a:ext>
                </a:extLst>
              </p:cNvPr>
              <p:cNvCxnSpPr/>
              <p:nvPr/>
            </p:nvCxnSpPr>
            <p:spPr>
              <a:xfrm flipV="1">
                <a:off x="5120640" y="2790906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257B55E-A441-1248-A920-86269E30EC26}"/>
                  </a:ext>
                </a:extLst>
              </p:cNvPr>
              <p:cNvCxnSpPr/>
              <p:nvPr/>
            </p:nvCxnSpPr>
            <p:spPr>
              <a:xfrm flipV="1">
                <a:off x="5120640" y="31089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9B201C0-1479-B2E6-8131-B566A874F260}"/>
                  </a:ext>
                </a:extLst>
              </p:cNvPr>
              <p:cNvCxnSpPr/>
              <p:nvPr/>
            </p:nvCxnSpPr>
            <p:spPr>
              <a:xfrm flipV="1">
                <a:off x="5120640" y="50292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D23F5B9-AEAB-EE8C-00D8-A1ED4E976BCD}"/>
                  </a:ext>
                </a:extLst>
              </p:cNvPr>
              <p:cNvCxnSpPr/>
              <p:nvPr/>
            </p:nvCxnSpPr>
            <p:spPr>
              <a:xfrm flipV="1">
                <a:off x="5120640" y="37490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7BCC42F-AD4E-5926-70CB-EFA5C2D39DEC}"/>
                  </a:ext>
                </a:extLst>
              </p:cNvPr>
              <p:cNvCxnSpPr/>
              <p:nvPr/>
            </p:nvCxnSpPr>
            <p:spPr>
              <a:xfrm flipV="1">
                <a:off x="5120640" y="40690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EBE374-1EAC-AA7E-90D4-471FEE61F5F2}"/>
                  </a:ext>
                </a:extLst>
              </p:cNvPr>
              <p:cNvCxnSpPr/>
              <p:nvPr/>
            </p:nvCxnSpPr>
            <p:spPr>
              <a:xfrm flipV="1">
                <a:off x="5120640" y="43891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838D908-34D0-0644-BCF9-BEA638F99BE6}"/>
                  </a:ext>
                </a:extLst>
              </p:cNvPr>
              <p:cNvCxnSpPr/>
              <p:nvPr/>
            </p:nvCxnSpPr>
            <p:spPr>
              <a:xfrm flipV="1">
                <a:off x="5120640" y="47091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65A6666-982A-80CA-FC8C-F6481D88C59D}"/>
                  </a:ext>
                </a:extLst>
              </p:cNvPr>
              <p:cNvCxnSpPr/>
              <p:nvPr/>
            </p:nvCxnSpPr>
            <p:spPr>
              <a:xfrm flipV="1">
                <a:off x="4932040" y="3429000"/>
                <a:ext cx="42062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E581BC8F-81FF-A126-2564-9F5826773453}"/>
                  </a:ext>
                </a:extLst>
              </p:cNvPr>
              <p:cNvCxnSpPr/>
              <p:nvPr/>
            </p:nvCxnSpPr>
            <p:spPr>
              <a:xfrm flipV="1">
                <a:off x="5120640" y="53492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A3D97761-8D67-63A5-58DC-6339BF4206B2}"/>
                  </a:ext>
                </a:extLst>
              </p:cNvPr>
              <p:cNvCxnSpPr/>
              <p:nvPr/>
            </p:nvCxnSpPr>
            <p:spPr>
              <a:xfrm flipV="1">
                <a:off x="5120640" y="56692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CF28B1B-5270-E0B3-B241-C310319F0CAF}"/>
                  </a:ext>
                </a:extLst>
              </p:cNvPr>
              <p:cNvCxnSpPr/>
              <p:nvPr/>
            </p:nvCxnSpPr>
            <p:spPr>
              <a:xfrm flipV="1">
                <a:off x="5120640" y="59893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9A24A46-75D0-A52F-DC53-FC4E029B6AF6}"/>
                  </a:ext>
                </a:extLst>
              </p:cNvPr>
              <p:cNvCxnSpPr/>
              <p:nvPr/>
            </p:nvCxnSpPr>
            <p:spPr>
              <a:xfrm flipV="1">
                <a:off x="5120640" y="63093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 Box 103">
                <a:extLst>
                  <a:ext uri="{FF2B5EF4-FFF2-40B4-BE49-F238E27FC236}">
                    <a16:creationId xmlns:a16="http://schemas.microsoft.com/office/drawing/2014/main" id="{C7A78E7E-8D60-2C2B-9004-A1E3CE3F9D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9421" y="4862487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-5</a:t>
                </a:r>
              </a:p>
            </p:txBody>
          </p:sp>
          <p:sp>
            <p:nvSpPr>
              <p:cNvPr id="44" name="Text Box 104">
                <a:extLst>
                  <a:ext uri="{FF2B5EF4-FFF2-40B4-BE49-F238E27FC236}">
                    <a16:creationId xmlns:a16="http://schemas.microsoft.com/office/drawing/2014/main" id="{505A1D0C-E3B1-3FB3-F967-7BA03DF6DE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2910" y="4549373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-4</a:t>
                </a:r>
              </a:p>
            </p:txBody>
          </p:sp>
          <p:sp>
            <p:nvSpPr>
              <p:cNvPr id="45" name="Text Box 105">
                <a:extLst>
                  <a:ext uri="{FF2B5EF4-FFF2-40B4-BE49-F238E27FC236}">
                    <a16:creationId xmlns:a16="http://schemas.microsoft.com/office/drawing/2014/main" id="{4A174A94-C732-65AB-A762-264CA9250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440" y="4218559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-3</a:t>
                </a:r>
              </a:p>
            </p:txBody>
          </p:sp>
          <p:sp>
            <p:nvSpPr>
              <p:cNvPr id="46" name="Text Box 106">
                <a:extLst>
                  <a:ext uri="{FF2B5EF4-FFF2-40B4-BE49-F238E27FC236}">
                    <a16:creationId xmlns:a16="http://schemas.microsoft.com/office/drawing/2014/main" id="{17DF3AAA-24CE-4730-6B32-0071F25653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0499" y="3922456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-2</a:t>
                </a:r>
              </a:p>
            </p:txBody>
          </p:sp>
          <p:sp>
            <p:nvSpPr>
              <p:cNvPr id="47" name="Text Box 107">
                <a:extLst>
                  <a:ext uri="{FF2B5EF4-FFF2-40B4-BE49-F238E27FC236}">
                    <a16:creationId xmlns:a16="http://schemas.microsoft.com/office/drawing/2014/main" id="{F4D4FE6B-C046-D355-FA98-17074A5707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863" y="3559479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-1</a:t>
                </a:r>
              </a:p>
            </p:txBody>
          </p:sp>
          <p:sp>
            <p:nvSpPr>
              <p:cNvPr id="48" name="Text Box 108">
                <a:extLst>
                  <a:ext uri="{FF2B5EF4-FFF2-40B4-BE49-F238E27FC236}">
                    <a16:creationId xmlns:a16="http://schemas.microsoft.com/office/drawing/2014/main" id="{4191F70A-0B64-3BF6-2614-56120954B2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7551" y="2955522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9" name="Text Box 109">
                <a:extLst>
                  <a:ext uri="{FF2B5EF4-FFF2-40B4-BE49-F238E27FC236}">
                    <a16:creationId xmlns:a16="http://schemas.microsoft.com/office/drawing/2014/main" id="{721B673B-BFA4-A8D2-42D1-11DD784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973" y="2637881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0" name="Text Box 110">
                <a:extLst>
                  <a:ext uri="{FF2B5EF4-FFF2-40B4-BE49-F238E27FC236}">
                    <a16:creationId xmlns:a16="http://schemas.microsoft.com/office/drawing/2014/main" id="{5FEB1D70-1449-0876-F7FE-D6C6AEADA2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9821" y="2292600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1" name="Text Box 110">
                <a:extLst>
                  <a:ext uri="{FF2B5EF4-FFF2-40B4-BE49-F238E27FC236}">
                    <a16:creationId xmlns:a16="http://schemas.microsoft.com/office/drawing/2014/main" id="{622E83BD-9587-94E7-E02F-73D273EA02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7731" y="1981041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2" name="Text Box 110">
                <a:extLst>
                  <a:ext uri="{FF2B5EF4-FFF2-40B4-BE49-F238E27FC236}">
                    <a16:creationId xmlns:a16="http://schemas.microsoft.com/office/drawing/2014/main" id="{F9EC181D-383F-35BD-85A6-DE890EBF6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1561" y="1621114"/>
                <a:ext cx="40671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154B323-29BF-4FC2-1AE0-EC71B6E1881D}"/>
                </a:ext>
              </a:extLst>
            </p:cNvPr>
            <p:cNvCxnSpPr/>
            <p:nvPr/>
          </p:nvCxnSpPr>
          <p:spPr>
            <a:xfrm flipV="1">
              <a:off x="5095882" y="6702552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Box 117">
              <a:extLst>
                <a:ext uri="{FF2B5EF4-FFF2-40B4-BE49-F238E27FC236}">
                  <a16:creationId xmlns:a16="http://schemas.microsoft.com/office/drawing/2014/main" id="{F2AA802E-9A06-1C3A-8775-E283FAADE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8089" y="6494260"/>
              <a:ext cx="5969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-11</a:t>
              </a:r>
            </a:p>
          </p:txBody>
        </p:sp>
      </p:grpSp>
      <p:grpSp>
        <p:nvGrpSpPr>
          <p:cNvPr id="2711" name="Group 663"/>
          <p:cNvGrpSpPr>
            <a:grpSpLocks/>
          </p:cNvGrpSpPr>
          <p:nvPr/>
        </p:nvGrpSpPr>
        <p:grpSpPr bwMode="auto">
          <a:xfrm>
            <a:off x="8047645" y="911885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4" name="Rectangle 473">
            <a:hlinkClick r:id="rId2"/>
            <a:extLst>
              <a:ext uri="{FF2B5EF4-FFF2-40B4-BE49-F238E27FC236}">
                <a16:creationId xmlns:a16="http://schemas.microsoft.com/office/drawing/2014/main" id="{9C7EB8FA-7F09-47A4-9523-AC605643379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5" name="Rectangle 474">
            <a:hlinkClick r:id="rId2"/>
            <a:extLst>
              <a:ext uri="{FF2B5EF4-FFF2-40B4-BE49-F238E27FC236}">
                <a16:creationId xmlns:a16="http://schemas.microsoft.com/office/drawing/2014/main" id="{ED36A5F9-06EE-48AB-B504-E6E05C2477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75">
            <a:extLst>
              <a:ext uri="{FF2B5EF4-FFF2-40B4-BE49-F238E27FC236}">
                <a16:creationId xmlns:a16="http://schemas.microsoft.com/office/drawing/2014/main" id="{1E1159CD-7D42-CE2D-1414-BCE385025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" y="548680"/>
            <a:ext cx="84498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Use the GDC to sketch the graph of the function </a:t>
            </a:r>
          </a:p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7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– 1 for the domain –2 ≤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≤ </a:t>
            </a:r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1A5965-9375-2116-16E1-CB9BD859024E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448" name="Text Box 75">
            <a:extLst>
              <a:ext uri="{FF2B5EF4-FFF2-40B4-BE49-F238E27FC236}">
                <a16:creationId xmlns:a16="http://schemas.microsoft.com/office/drawing/2014/main" id="{BC2065F5-81D0-BF4B-CCAA-95C8DBE18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0149" y="1458926"/>
            <a:ext cx="23935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Turn on the GDC</a:t>
            </a:r>
          </a:p>
        </p:txBody>
      </p:sp>
      <p:sp>
        <p:nvSpPr>
          <p:cNvPr id="449" name="Text Box 75">
            <a:extLst>
              <a:ext uri="{FF2B5EF4-FFF2-40B4-BE49-F238E27FC236}">
                <a16:creationId xmlns:a16="http://schemas.microsoft.com/office/drawing/2014/main" id="{C3DC5E4A-537C-5ECF-0D77-587565284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010" y="1850613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5</a:t>
            </a:r>
          </a:p>
        </p:txBody>
      </p:sp>
      <p:sp>
        <p:nvSpPr>
          <p:cNvPr id="450" name="Text Box 75">
            <a:extLst>
              <a:ext uri="{FF2B5EF4-FFF2-40B4-BE49-F238E27FC236}">
                <a16:creationId xmlns:a16="http://schemas.microsoft.com/office/drawing/2014/main" id="{C04A9BF3-536C-DCA7-A150-0AA4F7850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601" y="185951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Graph</a:t>
            </a:r>
          </a:p>
        </p:txBody>
      </p:sp>
      <p:sp>
        <p:nvSpPr>
          <p:cNvPr id="451" name="Text Box 75">
            <a:extLst>
              <a:ext uri="{FF2B5EF4-FFF2-40B4-BE49-F238E27FC236}">
                <a16:creationId xmlns:a16="http://schemas.microsoft.com/office/drawing/2014/main" id="{94D1DD11-9AE0-2AFA-C07C-4D56874E8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9465" y="2242300"/>
            <a:ext cx="26847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Type in the function</a:t>
            </a:r>
          </a:p>
        </p:txBody>
      </p:sp>
      <p:sp>
        <p:nvSpPr>
          <p:cNvPr id="59" name="Text Box 75">
            <a:extLst>
              <a:ext uri="{FF2B5EF4-FFF2-40B4-BE49-F238E27FC236}">
                <a16:creationId xmlns:a16="http://schemas.microsoft.com/office/drawing/2014/main" id="{FE1D616D-0DF5-4BF1-2D28-D5C15D9020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9020" y="4005064"/>
            <a:ext cx="20415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Set the domain</a:t>
            </a:r>
          </a:p>
        </p:txBody>
      </p:sp>
      <p:sp>
        <p:nvSpPr>
          <p:cNvPr id="60" name="Text Box 75">
            <a:extLst>
              <a:ext uri="{FF2B5EF4-FFF2-40B4-BE49-F238E27FC236}">
                <a16:creationId xmlns:a16="http://schemas.microsoft.com/office/drawing/2014/main" id="{48A6EE7D-F17D-0ADF-2136-150B52966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5339" y="4343400"/>
            <a:ext cx="13575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 err="1"/>
              <a:t>Xmin</a:t>
            </a:r>
            <a:r>
              <a:rPr lang="en-US" sz="2000" dirty="0"/>
              <a:t>: </a:t>
            </a:r>
            <a:r>
              <a:rPr lang="en-US" sz="2000" dirty="0">
                <a:solidFill>
                  <a:srgbClr val="FF0000"/>
                </a:solidFill>
              </a:rPr>
              <a:t>–2</a:t>
            </a:r>
            <a:r>
              <a:rPr lang="en-US" sz="2000" dirty="0"/>
              <a:t> </a:t>
            </a:r>
          </a:p>
        </p:txBody>
      </p:sp>
      <p:sp>
        <p:nvSpPr>
          <p:cNvPr id="62" name="Text Box 75">
            <a:extLst>
              <a:ext uri="{FF2B5EF4-FFF2-40B4-BE49-F238E27FC236}">
                <a16:creationId xmlns:a16="http://schemas.microsoft.com/office/drawing/2014/main" id="{AF38C10B-9E6D-9A3D-F627-B3B482D9F9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1528" y="4678100"/>
            <a:ext cx="13575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 err="1"/>
              <a:t>Xmax</a:t>
            </a:r>
            <a:r>
              <a:rPr lang="en-US" sz="2000" dirty="0"/>
              <a:t>: </a:t>
            </a:r>
            <a:r>
              <a:rPr lang="en-US" sz="2000" dirty="0">
                <a:solidFill>
                  <a:srgbClr val="FF0000"/>
                </a:solidFill>
              </a:rPr>
              <a:t>3</a:t>
            </a:r>
            <a:r>
              <a:rPr lang="en-US" sz="2000" dirty="0"/>
              <a:t> </a:t>
            </a:r>
          </a:p>
        </p:txBody>
      </p:sp>
      <p:sp>
        <p:nvSpPr>
          <p:cNvPr id="63" name="Text Box 75">
            <a:extLst>
              <a:ext uri="{FF2B5EF4-FFF2-40B4-BE49-F238E27FC236}">
                <a16:creationId xmlns:a16="http://schemas.microsoft.com/office/drawing/2014/main" id="{931C2D40-1B6F-0DA3-D0DF-A7BA6BB75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5339" y="5304950"/>
            <a:ext cx="13575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 err="1"/>
              <a:t>Ymin</a:t>
            </a:r>
            <a:r>
              <a:rPr lang="en-US" sz="2000" dirty="0"/>
              <a:t>: </a:t>
            </a:r>
            <a:r>
              <a:rPr lang="en-US" sz="2000" dirty="0">
                <a:solidFill>
                  <a:srgbClr val="FF0000"/>
                </a:solidFill>
              </a:rPr>
              <a:t>–12</a:t>
            </a:r>
            <a:r>
              <a:rPr lang="en-US" sz="2000" dirty="0"/>
              <a:t> </a:t>
            </a:r>
          </a:p>
        </p:txBody>
      </p:sp>
      <p:sp>
        <p:nvSpPr>
          <p:cNvPr id="458" name="Text Box 75">
            <a:extLst>
              <a:ext uri="{FF2B5EF4-FFF2-40B4-BE49-F238E27FC236}">
                <a16:creationId xmlns:a16="http://schemas.microsoft.com/office/drawing/2014/main" id="{0053127C-18F2-1353-8038-F3A5B3A93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1528" y="5635939"/>
            <a:ext cx="13575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 err="1"/>
              <a:t>Ymax</a:t>
            </a:r>
            <a:r>
              <a:rPr lang="en-US" sz="2000" dirty="0"/>
              <a:t>: </a:t>
            </a:r>
            <a:r>
              <a:rPr lang="en-US" sz="2000" dirty="0">
                <a:solidFill>
                  <a:srgbClr val="FF0000"/>
                </a:solidFill>
              </a:rPr>
              <a:t>5</a:t>
            </a:r>
            <a:r>
              <a:rPr lang="en-US" sz="2000" dirty="0"/>
              <a:t> </a:t>
            </a:r>
          </a:p>
        </p:txBody>
      </p:sp>
      <p:sp>
        <p:nvSpPr>
          <p:cNvPr id="459" name="Text Box 75">
            <a:extLst>
              <a:ext uri="{FF2B5EF4-FFF2-40B4-BE49-F238E27FC236}">
                <a16:creationId xmlns:a16="http://schemas.microsoft.com/office/drawing/2014/main" id="{948131D5-DB43-9D9F-509F-8F6C90062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1349" y="4343400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460" name="Text Box 75">
            <a:extLst>
              <a:ext uri="{FF2B5EF4-FFF2-40B4-BE49-F238E27FC236}">
                <a16:creationId xmlns:a16="http://schemas.microsoft.com/office/drawing/2014/main" id="{6C6B1B65-D535-EF40-6E8E-F8EAEC037B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5968" y="4681728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461" name="Text Box 75">
            <a:extLst>
              <a:ext uri="{FF2B5EF4-FFF2-40B4-BE49-F238E27FC236}">
                <a16:creationId xmlns:a16="http://schemas.microsoft.com/office/drawing/2014/main" id="{E0599C5C-23C1-02D9-BA99-C007E4911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6646" y="5303520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462" name="Text Box 75">
            <a:extLst>
              <a:ext uri="{FF2B5EF4-FFF2-40B4-BE49-F238E27FC236}">
                <a16:creationId xmlns:a16="http://schemas.microsoft.com/office/drawing/2014/main" id="{89C5E197-40FB-C133-97F1-F9CDB31A6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7408" y="5632704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463" name="Text Box 75">
            <a:extLst>
              <a:ext uri="{FF2B5EF4-FFF2-40B4-BE49-F238E27FC236}">
                <a16:creationId xmlns:a16="http://schemas.microsoft.com/office/drawing/2014/main" id="{49E318EC-498E-64EC-7185-7E4F7FEDC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6633" y="5972319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</a:t>
            </a:r>
          </a:p>
        </p:txBody>
      </p:sp>
      <p:sp>
        <p:nvSpPr>
          <p:cNvPr id="464" name="Text Box 75">
            <a:extLst>
              <a:ext uri="{FF2B5EF4-FFF2-40B4-BE49-F238E27FC236}">
                <a16:creationId xmlns:a16="http://schemas.microsoft.com/office/drawing/2014/main" id="{C3B09507-CE08-3CD9-AEA6-07B128956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8482" y="5971032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graph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E4AFE5D0-61DF-03CC-6DA2-451018F60B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" y="1600200"/>
            <a:ext cx="1924319" cy="4448796"/>
          </a:xfrm>
          <a:prstGeom prst="rect">
            <a:avLst/>
          </a:prstGeom>
        </p:spPr>
      </p:pic>
      <p:sp>
        <p:nvSpPr>
          <p:cNvPr id="3" name="Text Box 75">
            <a:extLst>
              <a:ext uri="{FF2B5EF4-FFF2-40B4-BE49-F238E27FC236}">
                <a16:creationId xmlns:a16="http://schemas.microsoft.com/office/drawing/2014/main" id="{57844348-60DC-CCBA-2679-B759B3F5F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815" y="2651309"/>
            <a:ext cx="23822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dirty="0">
                <a:solidFill>
                  <a:srgbClr val="FF0000"/>
                </a:solidFill>
              </a:rPr>
              <a:t> =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30000" dirty="0">
                <a:solidFill>
                  <a:srgbClr val="FF0000"/>
                </a:solidFill>
              </a:rPr>
              <a:t>3</a:t>
            </a:r>
            <a:r>
              <a:rPr lang="en-US" sz="2000" dirty="0">
                <a:solidFill>
                  <a:srgbClr val="FF0000"/>
                </a:solidFill>
              </a:rPr>
              <a:t> –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30000" dirty="0">
                <a:solidFill>
                  <a:srgbClr val="FF0000"/>
                </a:solidFill>
              </a:rPr>
              <a:t>2</a:t>
            </a:r>
            <a:r>
              <a:rPr lang="en-US" sz="2000" dirty="0">
                <a:solidFill>
                  <a:srgbClr val="FF0000"/>
                </a:solidFill>
              </a:rPr>
              <a:t> – 7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000" dirty="0">
                <a:solidFill>
                  <a:srgbClr val="FF0000"/>
                </a:solidFill>
              </a:rPr>
              <a:t>– 1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465" name="Text Box 75">
            <a:extLst>
              <a:ext uri="{FF2B5EF4-FFF2-40B4-BE49-F238E27FC236}">
                <a16:creationId xmlns:a16="http://schemas.microsoft.com/office/drawing/2014/main" id="{D37D98EA-D226-300B-4BA2-43F9E469B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5285" y="302072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466" name="Text Box 75">
            <a:extLst>
              <a:ext uri="{FF2B5EF4-FFF2-40B4-BE49-F238E27FC236}">
                <a16:creationId xmlns:a16="http://schemas.microsoft.com/office/drawing/2014/main" id="{E73F663B-73FB-F29B-26C0-166A8E20D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4856" y="335699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</a:t>
            </a:r>
          </a:p>
        </p:txBody>
      </p:sp>
      <p:sp>
        <p:nvSpPr>
          <p:cNvPr id="467" name="Text Box 75">
            <a:extLst>
              <a:ext uri="{FF2B5EF4-FFF2-40B4-BE49-F238E27FC236}">
                <a16:creationId xmlns:a16="http://schemas.microsoft.com/office/drawing/2014/main" id="{85923EED-A947-F994-3B01-5B85FB89B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705" y="3355848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Graph</a:t>
            </a:r>
          </a:p>
        </p:txBody>
      </p:sp>
      <p:sp>
        <p:nvSpPr>
          <p:cNvPr id="468" name="Text Box 75">
            <a:extLst>
              <a:ext uri="{FF2B5EF4-FFF2-40B4-BE49-F238E27FC236}">
                <a16:creationId xmlns:a16="http://schemas.microsoft.com/office/drawing/2014/main" id="{8E1B8FF6-94EA-F588-A48F-45D4B2767F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1488" y="371703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</a:t>
            </a:r>
          </a:p>
        </p:txBody>
      </p:sp>
      <p:sp>
        <p:nvSpPr>
          <p:cNvPr id="469" name="Text Box 75">
            <a:extLst>
              <a:ext uri="{FF2B5EF4-FFF2-40B4-BE49-F238E27FC236}">
                <a16:creationId xmlns:a16="http://schemas.microsoft.com/office/drawing/2014/main" id="{BCDC7A02-86C4-5E53-B8E2-7E62D63147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8826" y="3721608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Window</a:t>
            </a:r>
          </a:p>
        </p:txBody>
      </p:sp>
      <p:sp>
        <p:nvSpPr>
          <p:cNvPr id="470" name="Text Box 75">
            <a:extLst>
              <a:ext uri="{FF2B5EF4-FFF2-40B4-BE49-F238E27FC236}">
                <a16:creationId xmlns:a16="http://schemas.microsoft.com/office/drawing/2014/main" id="{90B907DF-F33C-1CB8-959D-4A1A6F303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7933" y="4983947"/>
            <a:ext cx="20415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Set the range</a:t>
            </a:r>
          </a:p>
        </p:txBody>
      </p:sp>
    </p:spTree>
    <p:extLst>
      <p:ext uri="{BB962C8B-B14F-4D97-AF65-F5344CB8AC3E}">
        <p14:creationId xmlns:p14="http://schemas.microsoft.com/office/powerpoint/2010/main" val="916672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2" grpId="0"/>
      <p:bldP spid="63" grpId="0"/>
      <p:bldP spid="458" grpId="0"/>
      <p:bldP spid="459" grpId="0"/>
      <p:bldP spid="460" grpId="0"/>
      <p:bldP spid="461" grpId="0"/>
      <p:bldP spid="462" grpId="0"/>
      <p:bldP spid="463" grpId="0"/>
      <p:bldP spid="464" grpId="0"/>
      <p:bldP spid="47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0E514C97-9C5B-5B5A-CBE7-240BD46B12A5}"/>
              </a:ext>
            </a:extLst>
          </p:cNvPr>
          <p:cNvGrpSpPr/>
          <p:nvPr/>
        </p:nvGrpSpPr>
        <p:grpSpPr>
          <a:xfrm>
            <a:off x="4932040" y="1155229"/>
            <a:ext cx="4491042" cy="5597265"/>
            <a:chOff x="4925384" y="1268760"/>
            <a:chExt cx="4491042" cy="559726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6EDC12-4916-D537-61ED-21F2C0481D30}"/>
                </a:ext>
              </a:extLst>
            </p:cNvPr>
            <p:cNvGrpSpPr/>
            <p:nvPr/>
          </p:nvGrpSpPr>
          <p:grpSpPr>
            <a:xfrm>
              <a:off x="4925384" y="1268760"/>
              <a:ext cx="4491042" cy="5597265"/>
              <a:chOff x="4925384" y="1517935"/>
              <a:chExt cx="4491042" cy="5597265"/>
            </a:xfrm>
          </p:grpSpPr>
          <p:sp>
            <p:nvSpPr>
              <p:cNvPr id="9" name="Text Box 50">
                <a:extLst>
                  <a:ext uri="{FF2B5EF4-FFF2-40B4-BE49-F238E27FC236}">
                    <a16:creationId xmlns:a16="http://schemas.microsoft.com/office/drawing/2014/main" id="{7D0BB476-9F0D-7DF0-0776-63620C16AF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3970" y="1517935"/>
                <a:ext cx="384759" cy="52393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y</a:t>
                </a:r>
              </a:p>
            </p:txBody>
          </p:sp>
          <p:sp>
            <p:nvSpPr>
              <p:cNvPr id="10" name="Line 58">
                <a:extLst>
                  <a:ext uri="{FF2B5EF4-FFF2-40B4-BE49-F238E27FC236}">
                    <a16:creationId xmlns:a16="http://schemas.microsoft.com/office/drawing/2014/main" id="{263EB4F2-C579-AD49-1B47-438B94C4EC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7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Line 59">
                <a:extLst>
                  <a:ext uri="{FF2B5EF4-FFF2-40B4-BE49-F238E27FC236}">
                    <a16:creationId xmlns:a16="http://schemas.microsoft.com/office/drawing/2014/main" id="{99EB9DE8-6D65-005D-975A-B131486E57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06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Line 60">
                <a:extLst>
                  <a:ext uri="{FF2B5EF4-FFF2-40B4-BE49-F238E27FC236}">
                    <a16:creationId xmlns:a16="http://schemas.microsoft.com/office/drawing/2014/main" id="{E27F1FE8-5D6D-64DB-A55F-F6164DE80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7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Line 61">
                <a:extLst>
                  <a:ext uri="{FF2B5EF4-FFF2-40B4-BE49-F238E27FC236}">
                    <a16:creationId xmlns:a16="http://schemas.microsoft.com/office/drawing/2014/main" id="{9F034488-B608-BEA1-2667-CA1AA8607A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406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Line 63">
                <a:extLst>
                  <a:ext uri="{FF2B5EF4-FFF2-40B4-BE49-F238E27FC236}">
                    <a16:creationId xmlns:a16="http://schemas.microsoft.com/office/drawing/2014/main" id="{7E0FB18C-25A3-DF67-5525-03A427F21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609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Line 65">
                <a:extLst>
                  <a:ext uri="{FF2B5EF4-FFF2-40B4-BE49-F238E27FC236}">
                    <a16:creationId xmlns:a16="http://schemas.microsoft.com/office/drawing/2014/main" id="{C94BB2FF-676F-3F36-962F-67E0A99A5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1839311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66">
                <a:extLst>
                  <a:ext uri="{FF2B5EF4-FFF2-40B4-BE49-F238E27FC236}">
                    <a16:creationId xmlns:a16="http://schemas.microsoft.com/office/drawing/2014/main" id="{A0C8FDB8-CA8D-EC50-9B11-AF95671B1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4111" y="1872235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68">
                <a:extLst>
                  <a:ext uri="{FF2B5EF4-FFF2-40B4-BE49-F238E27FC236}">
                    <a16:creationId xmlns:a16="http://schemas.microsoft.com/office/drawing/2014/main" id="{D14A10C8-C31A-E071-A7DE-8D8FE5ED54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10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69">
                <a:extLst>
                  <a:ext uri="{FF2B5EF4-FFF2-40B4-BE49-F238E27FC236}">
                    <a16:creationId xmlns:a16="http://schemas.microsoft.com/office/drawing/2014/main" id="{52AB6A3B-642C-E575-6C52-81B20DC27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09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70">
                <a:extLst>
                  <a:ext uri="{FF2B5EF4-FFF2-40B4-BE49-F238E27FC236}">
                    <a16:creationId xmlns:a16="http://schemas.microsoft.com/office/drawing/2014/main" id="{64C8D0E6-D838-5504-DECC-25BBAD704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210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71">
                <a:extLst>
                  <a:ext uri="{FF2B5EF4-FFF2-40B4-BE49-F238E27FC236}">
                    <a16:creationId xmlns:a16="http://schemas.microsoft.com/office/drawing/2014/main" id="{B66BA51F-8B65-1C0F-2BC5-776CDEC77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0100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Line 97">
                <a:extLst>
                  <a:ext uri="{FF2B5EF4-FFF2-40B4-BE49-F238E27FC236}">
                    <a16:creationId xmlns:a16="http://schemas.microsoft.com/office/drawing/2014/main" id="{005D4D15-1B2A-246D-E82E-62359660C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11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98">
                <a:extLst>
                  <a:ext uri="{FF2B5EF4-FFF2-40B4-BE49-F238E27FC236}">
                    <a16:creationId xmlns:a16="http://schemas.microsoft.com/office/drawing/2014/main" id="{2982855A-3834-A702-43AB-BA745879C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0880" y="1628800"/>
                <a:ext cx="0" cy="548640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/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100">
                <a:extLst>
                  <a:ext uri="{FF2B5EF4-FFF2-40B4-BE49-F238E27FC236}">
                    <a16:creationId xmlns:a16="http://schemas.microsoft.com/office/drawing/2014/main" id="{CD47F3BB-814E-3B02-AFB6-25E8A4D678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02397" y="2966983"/>
                <a:ext cx="337140" cy="46614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x</a:t>
                </a:r>
              </a:p>
            </p:txBody>
          </p:sp>
          <p:sp>
            <p:nvSpPr>
              <p:cNvPr id="24" name="Text Box 101">
                <a:extLst>
                  <a:ext uri="{FF2B5EF4-FFF2-40B4-BE49-F238E27FC236}">
                    <a16:creationId xmlns:a16="http://schemas.microsoft.com/office/drawing/2014/main" id="{A2732362-EA3C-08AC-F5FC-D85DD3BB4A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3680" y="3448731"/>
                <a:ext cx="245274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    1        2        3  </a:t>
                </a:r>
              </a:p>
            </p:txBody>
          </p:sp>
          <p:sp>
            <p:nvSpPr>
              <p:cNvPr id="25" name="Text Box 111">
                <a:extLst>
                  <a:ext uri="{FF2B5EF4-FFF2-40B4-BE49-F238E27FC236}">
                    <a16:creationId xmlns:a16="http://schemas.microsoft.com/office/drawing/2014/main" id="{3FC0C7CB-85B3-9B92-F701-3F072BF594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5384" y="3400127"/>
                <a:ext cx="29972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  </a:t>
                </a:r>
              </a:p>
            </p:txBody>
          </p:sp>
          <p:grpSp>
            <p:nvGrpSpPr>
              <p:cNvPr id="26" name="Group 112">
                <a:extLst>
                  <a:ext uri="{FF2B5EF4-FFF2-40B4-BE49-F238E27FC236}">
                    <a16:creationId xmlns:a16="http://schemas.microsoft.com/office/drawing/2014/main" id="{D9547542-ACD4-EB11-66FA-A5F11705E1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00143" y="5206725"/>
                <a:ext cx="650875" cy="1651000"/>
                <a:chOff x="1840" y="2843"/>
                <a:chExt cx="410" cy="1040"/>
              </a:xfrm>
            </p:grpSpPr>
            <p:sp>
              <p:nvSpPr>
                <p:cNvPr id="53" name="Text Box 113">
                  <a:extLst>
                    <a:ext uri="{FF2B5EF4-FFF2-40B4-BE49-F238E27FC236}">
                      <a16:creationId xmlns:a16="http://schemas.microsoft.com/office/drawing/2014/main" id="{21050FB0-8F67-EBAE-6A06-F14252539F2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8" y="2843"/>
                  <a:ext cx="31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baseline="30000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</a:t>
                  </a: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-6</a:t>
                  </a:r>
                </a:p>
              </p:txBody>
            </p:sp>
            <p:sp>
              <p:nvSpPr>
                <p:cNvPr id="54" name="Text Box 114">
                  <a:extLst>
                    <a:ext uri="{FF2B5EF4-FFF2-40B4-BE49-F238E27FC236}">
                      <a16:creationId xmlns:a16="http://schemas.microsoft.com/office/drawing/2014/main" id="{B60BFBDE-26EC-E2D0-2FB4-A0648BC69D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4" y="3033"/>
                  <a:ext cx="32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-7</a:t>
                  </a:r>
                </a:p>
              </p:txBody>
            </p:sp>
            <p:sp>
              <p:nvSpPr>
                <p:cNvPr id="55" name="Text Box 115">
                  <a:extLst>
                    <a:ext uri="{FF2B5EF4-FFF2-40B4-BE49-F238E27FC236}">
                      <a16:creationId xmlns:a16="http://schemas.microsoft.com/office/drawing/2014/main" id="{4E2300D6-9A5B-C3BA-B55A-842984671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257"/>
                  <a:ext cx="31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-8</a:t>
                  </a:r>
                </a:p>
              </p:txBody>
            </p:sp>
            <p:sp>
              <p:nvSpPr>
                <p:cNvPr id="56" name="Text Box 116">
                  <a:extLst>
                    <a:ext uri="{FF2B5EF4-FFF2-40B4-BE49-F238E27FC236}">
                      <a16:creationId xmlns:a16="http://schemas.microsoft.com/office/drawing/2014/main" id="{B76A9B22-C907-4C0B-9914-C10B4A3A76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455"/>
                  <a:ext cx="29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-9</a:t>
                  </a:r>
                </a:p>
              </p:txBody>
            </p:sp>
            <p:sp>
              <p:nvSpPr>
                <p:cNvPr id="57" name="Text Box 117">
                  <a:extLst>
                    <a:ext uri="{FF2B5EF4-FFF2-40B4-BE49-F238E27FC236}">
                      <a16:creationId xmlns:a16="http://schemas.microsoft.com/office/drawing/2014/main" id="{A54110D2-B277-7FA5-4CBA-57F56C28E9C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40" y="3650"/>
                  <a:ext cx="3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-10</a:t>
                  </a:r>
                </a:p>
              </p:txBody>
            </p: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A8C7817D-1F80-E7FD-DE63-E2F0F675FD7E}"/>
                  </a:ext>
                </a:extLst>
              </p:cNvPr>
              <p:cNvCxnSpPr/>
              <p:nvPr/>
            </p:nvCxnSpPr>
            <p:spPr>
              <a:xfrm flipV="1">
                <a:off x="5120640" y="6631687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D67C6DD9-A345-BF54-18EF-34B6A4CD6742}"/>
                  </a:ext>
                </a:extLst>
              </p:cNvPr>
              <p:cNvCxnSpPr/>
              <p:nvPr/>
            </p:nvCxnSpPr>
            <p:spPr>
              <a:xfrm flipV="1">
                <a:off x="5120640" y="18288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4EDAED2-798C-3DC8-93E4-F903FDD69BEB}"/>
                  </a:ext>
                </a:extLst>
              </p:cNvPr>
              <p:cNvCxnSpPr/>
              <p:nvPr/>
            </p:nvCxnSpPr>
            <p:spPr>
              <a:xfrm flipV="1">
                <a:off x="5120640" y="21488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19327D1-DEB9-4ADD-E5FF-9325A68507E7}"/>
                  </a:ext>
                </a:extLst>
              </p:cNvPr>
              <p:cNvCxnSpPr/>
              <p:nvPr/>
            </p:nvCxnSpPr>
            <p:spPr>
              <a:xfrm flipV="1">
                <a:off x="5120640" y="24688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5F47FF24-4EC8-6914-F3F1-7399AB2F2801}"/>
                  </a:ext>
                </a:extLst>
              </p:cNvPr>
              <p:cNvCxnSpPr/>
              <p:nvPr/>
            </p:nvCxnSpPr>
            <p:spPr>
              <a:xfrm flipV="1">
                <a:off x="5120640" y="2790906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257B55E-A441-1248-A920-86269E30EC26}"/>
                  </a:ext>
                </a:extLst>
              </p:cNvPr>
              <p:cNvCxnSpPr/>
              <p:nvPr/>
            </p:nvCxnSpPr>
            <p:spPr>
              <a:xfrm flipV="1">
                <a:off x="5120640" y="31089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9B201C0-1479-B2E6-8131-B566A874F260}"/>
                  </a:ext>
                </a:extLst>
              </p:cNvPr>
              <p:cNvCxnSpPr/>
              <p:nvPr/>
            </p:nvCxnSpPr>
            <p:spPr>
              <a:xfrm flipV="1">
                <a:off x="5120640" y="50292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D23F5B9-AEAB-EE8C-00D8-A1ED4E976BCD}"/>
                  </a:ext>
                </a:extLst>
              </p:cNvPr>
              <p:cNvCxnSpPr/>
              <p:nvPr/>
            </p:nvCxnSpPr>
            <p:spPr>
              <a:xfrm flipV="1">
                <a:off x="5120640" y="37490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7BCC42F-AD4E-5926-70CB-EFA5C2D39DEC}"/>
                  </a:ext>
                </a:extLst>
              </p:cNvPr>
              <p:cNvCxnSpPr/>
              <p:nvPr/>
            </p:nvCxnSpPr>
            <p:spPr>
              <a:xfrm flipV="1">
                <a:off x="5120640" y="40690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EBE374-1EAC-AA7E-90D4-471FEE61F5F2}"/>
                  </a:ext>
                </a:extLst>
              </p:cNvPr>
              <p:cNvCxnSpPr/>
              <p:nvPr/>
            </p:nvCxnSpPr>
            <p:spPr>
              <a:xfrm flipV="1">
                <a:off x="5120640" y="43891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838D908-34D0-0644-BCF9-BEA638F99BE6}"/>
                  </a:ext>
                </a:extLst>
              </p:cNvPr>
              <p:cNvCxnSpPr/>
              <p:nvPr/>
            </p:nvCxnSpPr>
            <p:spPr>
              <a:xfrm flipV="1">
                <a:off x="5120640" y="47091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65A6666-982A-80CA-FC8C-F6481D88C59D}"/>
                  </a:ext>
                </a:extLst>
              </p:cNvPr>
              <p:cNvCxnSpPr/>
              <p:nvPr/>
            </p:nvCxnSpPr>
            <p:spPr>
              <a:xfrm flipV="1">
                <a:off x="4932040" y="3429000"/>
                <a:ext cx="42062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E581BC8F-81FF-A126-2564-9F5826773453}"/>
                  </a:ext>
                </a:extLst>
              </p:cNvPr>
              <p:cNvCxnSpPr/>
              <p:nvPr/>
            </p:nvCxnSpPr>
            <p:spPr>
              <a:xfrm flipV="1">
                <a:off x="5120640" y="53492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A3D97761-8D67-63A5-58DC-6339BF4206B2}"/>
                  </a:ext>
                </a:extLst>
              </p:cNvPr>
              <p:cNvCxnSpPr/>
              <p:nvPr/>
            </p:nvCxnSpPr>
            <p:spPr>
              <a:xfrm flipV="1">
                <a:off x="5120640" y="56692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CF28B1B-5270-E0B3-B241-C310319F0CAF}"/>
                  </a:ext>
                </a:extLst>
              </p:cNvPr>
              <p:cNvCxnSpPr/>
              <p:nvPr/>
            </p:nvCxnSpPr>
            <p:spPr>
              <a:xfrm flipV="1">
                <a:off x="5120640" y="59893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9A24A46-75D0-A52F-DC53-FC4E029B6AF6}"/>
                  </a:ext>
                </a:extLst>
              </p:cNvPr>
              <p:cNvCxnSpPr/>
              <p:nvPr/>
            </p:nvCxnSpPr>
            <p:spPr>
              <a:xfrm flipV="1">
                <a:off x="5120640" y="63093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 Box 103">
                <a:extLst>
                  <a:ext uri="{FF2B5EF4-FFF2-40B4-BE49-F238E27FC236}">
                    <a16:creationId xmlns:a16="http://schemas.microsoft.com/office/drawing/2014/main" id="{C7A78E7E-8D60-2C2B-9004-A1E3CE3F9D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9421" y="4862487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-5</a:t>
                </a:r>
              </a:p>
            </p:txBody>
          </p:sp>
          <p:sp>
            <p:nvSpPr>
              <p:cNvPr id="44" name="Text Box 104">
                <a:extLst>
                  <a:ext uri="{FF2B5EF4-FFF2-40B4-BE49-F238E27FC236}">
                    <a16:creationId xmlns:a16="http://schemas.microsoft.com/office/drawing/2014/main" id="{505A1D0C-E3B1-3FB3-F967-7BA03DF6DE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2910" y="4549373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-4</a:t>
                </a:r>
              </a:p>
            </p:txBody>
          </p:sp>
          <p:sp>
            <p:nvSpPr>
              <p:cNvPr id="45" name="Text Box 105">
                <a:extLst>
                  <a:ext uri="{FF2B5EF4-FFF2-40B4-BE49-F238E27FC236}">
                    <a16:creationId xmlns:a16="http://schemas.microsoft.com/office/drawing/2014/main" id="{4A174A94-C732-65AB-A762-264CA9250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440" y="4218559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-3</a:t>
                </a:r>
              </a:p>
            </p:txBody>
          </p:sp>
          <p:sp>
            <p:nvSpPr>
              <p:cNvPr id="46" name="Text Box 106">
                <a:extLst>
                  <a:ext uri="{FF2B5EF4-FFF2-40B4-BE49-F238E27FC236}">
                    <a16:creationId xmlns:a16="http://schemas.microsoft.com/office/drawing/2014/main" id="{17DF3AAA-24CE-4730-6B32-0071F25653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0499" y="3922456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-2</a:t>
                </a:r>
              </a:p>
            </p:txBody>
          </p:sp>
          <p:sp>
            <p:nvSpPr>
              <p:cNvPr id="47" name="Text Box 107">
                <a:extLst>
                  <a:ext uri="{FF2B5EF4-FFF2-40B4-BE49-F238E27FC236}">
                    <a16:creationId xmlns:a16="http://schemas.microsoft.com/office/drawing/2014/main" id="{F4D4FE6B-C046-D355-FA98-17074A5707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863" y="3559479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-1</a:t>
                </a:r>
              </a:p>
            </p:txBody>
          </p:sp>
          <p:sp>
            <p:nvSpPr>
              <p:cNvPr id="48" name="Text Box 108">
                <a:extLst>
                  <a:ext uri="{FF2B5EF4-FFF2-40B4-BE49-F238E27FC236}">
                    <a16:creationId xmlns:a16="http://schemas.microsoft.com/office/drawing/2014/main" id="{4191F70A-0B64-3BF6-2614-56120954B2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7551" y="2955522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9" name="Text Box 109">
                <a:extLst>
                  <a:ext uri="{FF2B5EF4-FFF2-40B4-BE49-F238E27FC236}">
                    <a16:creationId xmlns:a16="http://schemas.microsoft.com/office/drawing/2014/main" id="{721B673B-BFA4-A8D2-42D1-11DD784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973" y="2637881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0" name="Text Box 110">
                <a:extLst>
                  <a:ext uri="{FF2B5EF4-FFF2-40B4-BE49-F238E27FC236}">
                    <a16:creationId xmlns:a16="http://schemas.microsoft.com/office/drawing/2014/main" id="{5FEB1D70-1449-0876-F7FE-D6C6AEADA2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9821" y="2292600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1" name="Text Box 110">
                <a:extLst>
                  <a:ext uri="{FF2B5EF4-FFF2-40B4-BE49-F238E27FC236}">
                    <a16:creationId xmlns:a16="http://schemas.microsoft.com/office/drawing/2014/main" id="{622E83BD-9587-94E7-E02F-73D273EA02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7731" y="1981041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2" name="Text Box 110">
                <a:extLst>
                  <a:ext uri="{FF2B5EF4-FFF2-40B4-BE49-F238E27FC236}">
                    <a16:creationId xmlns:a16="http://schemas.microsoft.com/office/drawing/2014/main" id="{F9EC181D-383F-35BD-85A6-DE890EBF6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1561" y="1621114"/>
                <a:ext cx="40671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154B323-29BF-4FC2-1AE0-EC71B6E1881D}"/>
                </a:ext>
              </a:extLst>
            </p:cNvPr>
            <p:cNvCxnSpPr/>
            <p:nvPr/>
          </p:nvCxnSpPr>
          <p:spPr>
            <a:xfrm flipV="1">
              <a:off x="5095882" y="6702552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Box 117">
              <a:extLst>
                <a:ext uri="{FF2B5EF4-FFF2-40B4-BE49-F238E27FC236}">
                  <a16:creationId xmlns:a16="http://schemas.microsoft.com/office/drawing/2014/main" id="{F2AA802E-9A06-1C3A-8775-E283FAADE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8089" y="6494260"/>
              <a:ext cx="5969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-11</a:t>
              </a:r>
            </a:p>
          </p:txBody>
        </p:sp>
      </p:grpSp>
      <p:sp>
        <p:nvSpPr>
          <p:cNvPr id="474" name="Rectangle 473">
            <a:hlinkClick r:id="rId2"/>
            <a:extLst>
              <a:ext uri="{FF2B5EF4-FFF2-40B4-BE49-F238E27FC236}">
                <a16:creationId xmlns:a16="http://schemas.microsoft.com/office/drawing/2014/main" id="{9C7EB8FA-7F09-47A4-9523-AC605643379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5" name="Rectangle 474">
            <a:hlinkClick r:id="rId2"/>
            <a:extLst>
              <a:ext uri="{FF2B5EF4-FFF2-40B4-BE49-F238E27FC236}">
                <a16:creationId xmlns:a16="http://schemas.microsoft.com/office/drawing/2014/main" id="{ED36A5F9-06EE-48AB-B504-E6E05C2477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75">
            <a:extLst>
              <a:ext uri="{FF2B5EF4-FFF2-40B4-BE49-F238E27FC236}">
                <a16:creationId xmlns:a16="http://schemas.microsoft.com/office/drawing/2014/main" id="{1E1159CD-7D42-CE2D-1414-BCE385025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" y="548680"/>
            <a:ext cx="84498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Use the GDC to sketch the graph of the function </a:t>
            </a:r>
          </a:p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7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– 1 for the domain –2 ≤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≤ </a:t>
            </a:r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1A5965-9375-2116-16E1-CB9BD859024E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454" name="Text Box 75">
            <a:extLst>
              <a:ext uri="{FF2B5EF4-FFF2-40B4-BE49-F238E27FC236}">
                <a16:creationId xmlns:a16="http://schemas.microsoft.com/office/drawing/2014/main" id="{812C8ECC-29CB-6792-0C57-F1C4DB9F6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6406" y="2375853"/>
            <a:ext cx="13894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2nd</a:t>
            </a:r>
          </a:p>
        </p:txBody>
      </p:sp>
      <p:sp>
        <p:nvSpPr>
          <p:cNvPr id="455" name="Text Box 75">
            <a:extLst>
              <a:ext uri="{FF2B5EF4-FFF2-40B4-BE49-F238E27FC236}">
                <a16:creationId xmlns:a16="http://schemas.microsoft.com/office/drawing/2014/main" id="{B1DA9ACF-6746-F2A7-E0B7-2BE94A5AC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8255" y="2384752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Calc</a:t>
            </a:r>
          </a:p>
        </p:txBody>
      </p:sp>
      <p:sp>
        <p:nvSpPr>
          <p:cNvPr id="456" name="Text Box 75">
            <a:extLst>
              <a:ext uri="{FF2B5EF4-FFF2-40B4-BE49-F238E27FC236}">
                <a16:creationId xmlns:a16="http://schemas.microsoft.com/office/drawing/2014/main" id="{374F1CB9-571F-F22A-A22A-8E5D25E47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3843" y="4655420"/>
            <a:ext cx="218187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Maximum point: (-1.2, 4.2)</a:t>
            </a:r>
          </a:p>
        </p:txBody>
      </p:sp>
      <p:sp>
        <p:nvSpPr>
          <p:cNvPr id="465" name="Text Box 75">
            <a:extLst>
              <a:ext uri="{FF2B5EF4-FFF2-40B4-BE49-F238E27FC236}">
                <a16:creationId xmlns:a16="http://schemas.microsoft.com/office/drawing/2014/main" id="{2935F6B2-228E-37CA-65DF-1CC8709E3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2953" y="1296853"/>
            <a:ext cx="235693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We need some points to sketch the graph</a:t>
            </a:r>
          </a:p>
        </p:txBody>
      </p:sp>
      <p:sp>
        <p:nvSpPr>
          <p:cNvPr id="466" name="Text Box 75">
            <a:extLst>
              <a:ext uri="{FF2B5EF4-FFF2-40B4-BE49-F238E27FC236}">
                <a16:creationId xmlns:a16="http://schemas.microsoft.com/office/drawing/2014/main" id="{5AB5D1AE-4823-2146-06F5-81CDFC1FC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404" y="2738035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4</a:t>
            </a:r>
          </a:p>
        </p:txBody>
      </p:sp>
      <p:sp>
        <p:nvSpPr>
          <p:cNvPr id="467" name="Text Box 75">
            <a:extLst>
              <a:ext uri="{FF2B5EF4-FFF2-40B4-BE49-F238E27FC236}">
                <a16:creationId xmlns:a16="http://schemas.microsoft.com/office/drawing/2014/main" id="{F36B71A1-30C2-30AD-2E52-E3A7108C8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7257" y="2746934"/>
            <a:ext cx="13634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maximum</a:t>
            </a:r>
          </a:p>
        </p:txBody>
      </p:sp>
      <p:sp>
        <p:nvSpPr>
          <p:cNvPr id="471" name="Rectangle 470">
            <a:extLst>
              <a:ext uri="{FF2B5EF4-FFF2-40B4-BE49-F238E27FC236}">
                <a16:creationId xmlns:a16="http://schemas.microsoft.com/office/drawing/2014/main" id="{525A7377-1BB6-5A4F-4D86-357EDE5917E0}"/>
              </a:ext>
            </a:extLst>
          </p:cNvPr>
          <p:cNvSpPr/>
          <p:nvPr/>
        </p:nvSpPr>
        <p:spPr>
          <a:xfrm>
            <a:off x="5431012" y="1508016"/>
            <a:ext cx="9012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(-1.2, 4.2)</a:t>
            </a:r>
            <a:endParaRPr lang="en-GB" sz="1400" dirty="0"/>
          </a:p>
        </p:txBody>
      </p:sp>
      <p:grpSp>
        <p:nvGrpSpPr>
          <p:cNvPr id="2711" name="Group 663"/>
          <p:cNvGrpSpPr>
            <a:grpSpLocks/>
          </p:cNvGrpSpPr>
          <p:nvPr/>
        </p:nvGrpSpPr>
        <p:grpSpPr bwMode="auto">
          <a:xfrm>
            <a:off x="6294130" y="1646158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58" name="Picture 57">
            <a:extLst>
              <a:ext uri="{FF2B5EF4-FFF2-40B4-BE49-F238E27FC236}">
                <a16:creationId xmlns:a16="http://schemas.microsoft.com/office/drawing/2014/main" id="{CB17DBE4-116B-75C2-FBB5-59CC7C70EA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" y="1600200"/>
            <a:ext cx="1914792" cy="4429743"/>
          </a:xfrm>
          <a:prstGeom prst="rect">
            <a:avLst/>
          </a:prstGeom>
        </p:spPr>
      </p:pic>
      <p:sp>
        <p:nvSpPr>
          <p:cNvPr id="3" name="Text Box 75">
            <a:extLst>
              <a:ext uri="{FF2B5EF4-FFF2-40B4-BE49-F238E27FC236}">
                <a16:creationId xmlns:a16="http://schemas.microsoft.com/office/drawing/2014/main" id="{41469232-78FD-921F-99F6-92595B583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5236" y="3078868"/>
            <a:ext cx="21773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</a:rPr>
              <a:t>Drag the cursor to the left of a maximum</a:t>
            </a:r>
          </a:p>
        </p:txBody>
      </p:sp>
      <p:sp>
        <p:nvSpPr>
          <p:cNvPr id="59" name="Text Box 75">
            <a:extLst>
              <a:ext uri="{FF2B5EF4-FFF2-40B4-BE49-F238E27FC236}">
                <a16:creationId xmlns:a16="http://schemas.microsoft.com/office/drawing/2014/main" id="{E9CCD88D-EAE2-7342-1C9D-0E8408D05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2561" y="3519801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60" name="Text Box 75">
            <a:extLst>
              <a:ext uri="{FF2B5EF4-FFF2-40B4-BE49-F238E27FC236}">
                <a16:creationId xmlns:a16="http://schemas.microsoft.com/office/drawing/2014/main" id="{9EEC43CF-FBC5-15E9-BA58-E06ECEFF6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761" y="3859731"/>
            <a:ext cx="21773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</a:rPr>
              <a:t>Drag the cursor to the right of a maximum</a:t>
            </a:r>
          </a:p>
        </p:txBody>
      </p:sp>
      <p:sp>
        <p:nvSpPr>
          <p:cNvPr id="61" name="Text Box 75">
            <a:extLst>
              <a:ext uri="{FF2B5EF4-FFF2-40B4-BE49-F238E27FC236}">
                <a16:creationId xmlns:a16="http://schemas.microsoft.com/office/drawing/2014/main" id="{D44300E0-82C5-49D5-2FA3-4321115643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9086" y="4343400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62" name="Text Box 75">
            <a:extLst>
              <a:ext uri="{FF2B5EF4-FFF2-40B4-BE49-F238E27FC236}">
                <a16:creationId xmlns:a16="http://schemas.microsoft.com/office/drawing/2014/main" id="{6A960C6A-E8B5-DF90-DA1F-801AA4B420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5570" y="4343400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63" name="Text Box 75">
            <a:extLst>
              <a:ext uri="{FF2B5EF4-FFF2-40B4-BE49-F238E27FC236}">
                <a16:creationId xmlns:a16="http://schemas.microsoft.com/office/drawing/2014/main" id="{11E86E88-5F95-88C7-9BF2-17E1940E1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8543" y="5364738"/>
            <a:ext cx="13894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2nd</a:t>
            </a:r>
          </a:p>
        </p:txBody>
      </p:sp>
      <p:sp>
        <p:nvSpPr>
          <p:cNvPr id="2688" name="Text Box 75">
            <a:extLst>
              <a:ext uri="{FF2B5EF4-FFF2-40B4-BE49-F238E27FC236}">
                <a16:creationId xmlns:a16="http://schemas.microsoft.com/office/drawing/2014/main" id="{E79A3107-BA3B-CF65-00DE-CC1331AF8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0392" y="5373637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Calc</a:t>
            </a:r>
          </a:p>
        </p:txBody>
      </p:sp>
    </p:spTree>
    <p:extLst>
      <p:ext uri="{BB962C8B-B14F-4D97-AF65-F5344CB8AC3E}">
        <p14:creationId xmlns:p14="http://schemas.microsoft.com/office/powerpoint/2010/main" val="123508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" grpId="0"/>
      <p:bldP spid="455" grpId="0"/>
      <p:bldP spid="456" grpId="0"/>
      <p:bldP spid="465" grpId="0"/>
      <p:bldP spid="466" grpId="0"/>
      <p:bldP spid="467" grpId="0"/>
      <p:bldP spid="471" grpId="0"/>
      <p:bldP spid="3" grpId="0"/>
      <p:bldP spid="59" grpId="0"/>
      <p:bldP spid="60" grpId="0"/>
      <p:bldP spid="61" grpId="0"/>
      <p:bldP spid="62" grpId="0"/>
      <p:bldP spid="63" grpId="0"/>
      <p:bldP spid="268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0E514C97-9C5B-5B5A-CBE7-240BD46B12A5}"/>
              </a:ext>
            </a:extLst>
          </p:cNvPr>
          <p:cNvGrpSpPr/>
          <p:nvPr/>
        </p:nvGrpSpPr>
        <p:grpSpPr>
          <a:xfrm>
            <a:off x="4932040" y="1155229"/>
            <a:ext cx="4491042" cy="5597265"/>
            <a:chOff x="4925384" y="1268760"/>
            <a:chExt cx="4491042" cy="559726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6EDC12-4916-D537-61ED-21F2C0481D30}"/>
                </a:ext>
              </a:extLst>
            </p:cNvPr>
            <p:cNvGrpSpPr/>
            <p:nvPr/>
          </p:nvGrpSpPr>
          <p:grpSpPr>
            <a:xfrm>
              <a:off x="4925384" y="1268760"/>
              <a:ext cx="4491042" cy="5597265"/>
              <a:chOff x="4925384" y="1517935"/>
              <a:chExt cx="4491042" cy="5597265"/>
            </a:xfrm>
          </p:grpSpPr>
          <p:sp>
            <p:nvSpPr>
              <p:cNvPr id="9" name="Text Box 50">
                <a:extLst>
                  <a:ext uri="{FF2B5EF4-FFF2-40B4-BE49-F238E27FC236}">
                    <a16:creationId xmlns:a16="http://schemas.microsoft.com/office/drawing/2014/main" id="{7D0BB476-9F0D-7DF0-0776-63620C16AF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3970" y="1517935"/>
                <a:ext cx="384759" cy="52393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y</a:t>
                </a:r>
              </a:p>
            </p:txBody>
          </p:sp>
          <p:sp>
            <p:nvSpPr>
              <p:cNvPr id="10" name="Line 58">
                <a:extLst>
                  <a:ext uri="{FF2B5EF4-FFF2-40B4-BE49-F238E27FC236}">
                    <a16:creationId xmlns:a16="http://schemas.microsoft.com/office/drawing/2014/main" id="{263EB4F2-C579-AD49-1B47-438B94C4EC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7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Line 59">
                <a:extLst>
                  <a:ext uri="{FF2B5EF4-FFF2-40B4-BE49-F238E27FC236}">
                    <a16:creationId xmlns:a16="http://schemas.microsoft.com/office/drawing/2014/main" id="{99EB9DE8-6D65-005D-975A-B131486E57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06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Line 60">
                <a:extLst>
                  <a:ext uri="{FF2B5EF4-FFF2-40B4-BE49-F238E27FC236}">
                    <a16:creationId xmlns:a16="http://schemas.microsoft.com/office/drawing/2014/main" id="{E27F1FE8-5D6D-64DB-A55F-F6164DE80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7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Line 61">
                <a:extLst>
                  <a:ext uri="{FF2B5EF4-FFF2-40B4-BE49-F238E27FC236}">
                    <a16:creationId xmlns:a16="http://schemas.microsoft.com/office/drawing/2014/main" id="{9F034488-B608-BEA1-2667-CA1AA8607A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406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Line 63">
                <a:extLst>
                  <a:ext uri="{FF2B5EF4-FFF2-40B4-BE49-F238E27FC236}">
                    <a16:creationId xmlns:a16="http://schemas.microsoft.com/office/drawing/2014/main" id="{7E0FB18C-25A3-DF67-5525-03A427F21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609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Line 65">
                <a:extLst>
                  <a:ext uri="{FF2B5EF4-FFF2-40B4-BE49-F238E27FC236}">
                    <a16:creationId xmlns:a16="http://schemas.microsoft.com/office/drawing/2014/main" id="{C94BB2FF-676F-3F36-962F-67E0A99A5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1839311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66">
                <a:extLst>
                  <a:ext uri="{FF2B5EF4-FFF2-40B4-BE49-F238E27FC236}">
                    <a16:creationId xmlns:a16="http://schemas.microsoft.com/office/drawing/2014/main" id="{A0C8FDB8-CA8D-EC50-9B11-AF95671B1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4111" y="1872235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68">
                <a:extLst>
                  <a:ext uri="{FF2B5EF4-FFF2-40B4-BE49-F238E27FC236}">
                    <a16:creationId xmlns:a16="http://schemas.microsoft.com/office/drawing/2014/main" id="{D14A10C8-C31A-E071-A7DE-8D8FE5ED54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10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69">
                <a:extLst>
                  <a:ext uri="{FF2B5EF4-FFF2-40B4-BE49-F238E27FC236}">
                    <a16:creationId xmlns:a16="http://schemas.microsoft.com/office/drawing/2014/main" id="{52AB6A3B-642C-E575-6C52-81B20DC27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09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70">
                <a:extLst>
                  <a:ext uri="{FF2B5EF4-FFF2-40B4-BE49-F238E27FC236}">
                    <a16:creationId xmlns:a16="http://schemas.microsoft.com/office/drawing/2014/main" id="{64C8D0E6-D838-5504-DECC-25BBAD704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210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71">
                <a:extLst>
                  <a:ext uri="{FF2B5EF4-FFF2-40B4-BE49-F238E27FC236}">
                    <a16:creationId xmlns:a16="http://schemas.microsoft.com/office/drawing/2014/main" id="{B66BA51F-8B65-1C0F-2BC5-776CDEC77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0100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Line 97">
                <a:extLst>
                  <a:ext uri="{FF2B5EF4-FFF2-40B4-BE49-F238E27FC236}">
                    <a16:creationId xmlns:a16="http://schemas.microsoft.com/office/drawing/2014/main" id="{005D4D15-1B2A-246D-E82E-62359660C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11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98">
                <a:extLst>
                  <a:ext uri="{FF2B5EF4-FFF2-40B4-BE49-F238E27FC236}">
                    <a16:creationId xmlns:a16="http://schemas.microsoft.com/office/drawing/2014/main" id="{2982855A-3834-A702-43AB-BA745879C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0880" y="1628800"/>
                <a:ext cx="0" cy="548640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/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100">
                <a:extLst>
                  <a:ext uri="{FF2B5EF4-FFF2-40B4-BE49-F238E27FC236}">
                    <a16:creationId xmlns:a16="http://schemas.microsoft.com/office/drawing/2014/main" id="{CD47F3BB-814E-3B02-AFB6-25E8A4D678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02397" y="2966983"/>
                <a:ext cx="337140" cy="46614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x</a:t>
                </a:r>
              </a:p>
            </p:txBody>
          </p:sp>
          <p:sp>
            <p:nvSpPr>
              <p:cNvPr id="24" name="Text Box 101">
                <a:extLst>
                  <a:ext uri="{FF2B5EF4-FFF2-40B4-BE49-F238E27FC236}">
                    <a16:creationId xmlns:a16="http://schemas.microsoft.com/office/drawing/2014/main" id="{A2732362-EA3C-08AC-F5FC-D85DD3BB4A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3680" y="3448731"/>
                <a:ext cx="245274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    1        2        3  </a:t>
                </a:r>
              </a:p>
            </p:txBody>
          </p:sp>
          <p:sp>
            <p:nvSpPr>
              <p:cNvPr id="25" name="Text Box 111">
                <a:extLst>
                  <a:ext uri="{FF2B5EF4-FFF2-40B4-BE49-F238E27FC236}">
                    <a16:creationId xmlns:a16="http://schemas.microsoft.com/office/drawing/2014/main" id="{3FC0C7CB-85B3-9B92-F701-3F072BF594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5384" y="3400127"/>
                <a:ext cx="29972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  </a:t>
                </a:r>
              </a:p>
            </p:txBody>
          </p:sp>
          <p:grpSp>
            <p:nvGrpSpPr>
              <p:cNvPr id="26" name="Group 112">
                <a:extLst>
                  <a:ext uri="{FF2B5EF4-FFF2-40B4-BE49-F238E27FC236}">
                    <a16:creationId xmlns:a16="http://schemas.microsoft.com/office/drawing/2014/main" id="{D9547542-ACD4-EB11-66FA-A5F11705E1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00143" y="5206725"/>
                <a:ext cx="650875" cy="1651000"/>
                <a:chOff x="1840" y="2843"/>
                <a:chExt cx="410" cy="1040"/>
              </a:xfrm>
            </p:grpSpPr>
            <p:sp>
              <p:nvSpPr>
                <p:cNvPr id="53" name="Text Box 113">
                  <a:extLst>
                    <a:ext uri="{FF2B5EF4-FFF2-40B4-BE49-F238E27FC236}">
                      <a16:creationId xmlns:a16="http://schemas.microsoft.com/office/drawing/2014/main" id="{21050FB0-8F67-EBAE-6A06-F14252539F2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8" y="2843"/>
                  <a:ext cx="31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baseline="30000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</a:t>
                  </a: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-6</a:t>
                  </a:r>
                </a:p>
              </p:txBody>
            </p:sp>
            <p:sp>
              <p:nvSpPr>
                <p:cNvPr id="54" name="Text Box 114">
                  <a:extLst>
                    <a:ext uri="{FF2B5EF4-FFF2-40B4-BE49-F238E27FC236}">
                      <a16:creationId xmlns:a16="http://schemas.microsoft.com/office/drawing/2014/main" id="{B60BFBDE-26EC-E2D0-2FB4-A0648BC69D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4" y="3033"/>
                  <a:ext cx="32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-7</a:t>
                  </a:r>
                </a:p>
              </p:txBody>
            </p:sp>
            <p:sp>
              <p:nvSpPr>
                <p:cNvPr id="55" name="Text Box 115">
                  <a:extLst>
                    <a:ext uri="{FF2B5EF4-FFF2-40B4-BE49-F238E27FC236}">
                      <a16:creationId xmlns:a16="http://schemas.microsoft.com/office/drawing/2014/main" id="{4E2300D6-9A5B-C3BA-B55A-842984671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257"/>
                  <a:ext cx="31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-8</a:t>
                  </a:r>
                </a:p>
              </p:txBody>
            </p:sp>
            <p:sp>
              <p:nvSpPr>
                <p:cNvPr id="56" name="Text Box 116">
                  <a:extLst>
                    <a:ext uri="{FF2B5EF4-FFF2-40B4-BE49-F238E27FC236}">
                      <a16:creationId xmlns:a16="http://schemas.microsoft.com/office/drawing/2014/main" id="{B76A9B22-C907-4C0B-9914-C10B4A3A76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455"/>
                  <a:ext cx="29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-9</a:t>
                  </a:r>
                </a:p>
              </p:txBody>
            </p:sp>
            <p:sp>
              <p:nvSpPr>
                <p:cNvPr id="57" name="Text Box 117">
                  <a:extLst>
                    <a:ext uri="{FF2B5EF4-FFF2-40B4-BE49-F238E27FC236}">
                      <a16:creationId xmlns:a16="http://schemas.microsoft.com/office/drawing/2014/main" id="{A54110D2-B277-7FA5-4CBA-57F56C28E9C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40" y="3650"/>
                  <a:ext cx="3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-10</a:t>
                  </a:r>
                </a:p>
              </p:txBody>
            </p: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A8C7817D-1F80-E7FD-DE63-E2F0F675FD7E}"/>
                  </a:ext>
                </a:extLst>
              </p:cNvPr>
              <p:cNvCxnSpPr/>
              <p:nvPr/>
            </p:nvCxnSpPr>
            <p:spPr>
              <a:xfrm flipV="1">
                <a:off x="5120640" y="6631687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D67C6DD9-A345-BF54-18EF-34B6A4CD6742}"/>
                  </a:ext>
                </a:extLst>
              </p:cNvPr>
              <p:cNvCxnSpPr/>
              <p:nvPr/>
            </p:nvCxnSpPr>
            <p:spPr>
              <a:xfrm flipV="1">
                <a:off x="5120640" y="18288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4EDAED2-798C-3DC8-93E4-F903FDD69BEB}"/>
                  </a:ext>
                </a:extLst>
              </p:cNvPr>
              <p:cNvCxnSpPr/>
              <p:nvPr/>
            </p:nvCxnSpPr>
            <p:spPr>
              <a:xfrm flipV="1">
                <a:off x="5120640" y="21488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19327D1-DEB9-4ADD-E5FF-9325A68507E7}"/>
                  </a:ext>
                </a:extLst>
              </p:cNvPr>
              <p:cNvCxnSpPr/>
              <p:nvPr/>
            </p:nvCxnSpPr>
            <p:spPr>
              <a:xfrm flipV="1">
                <a:off x="5120640" y="24688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5F47FF24-4EC8-6914-F3F1-7399AB2F2801}"/>
                  </a:ext>
                </a:extLst>
              </p:cNvPr>
              <p:cNvCxnSpPr/>
              <p:nvPr/>
            </p:nvCxnSpPr>
            <p:spPr>
              <a:xfrm flipV="1">
                <a:off x="5120640" y="2790906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257B55E-A441-1248-A920-86269E30EC26}"/>
                  </a:ext>
                </a:extLst>
              </p:cNvPr>
              <p:cNvCxnSpPr/>
              <p:nvPr/>
            </p:nvCxnSpPr>
            <p:spPr>
              <a:xfrm flipV="1">
                <a:off x="5120640" y="31089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9B201C0-1479-B2E6-8131-B566A874F260}"/>
                  </a:ext>
                </a:extLst>
              </p:cNvPr>
              <p:cNvCxnSpPr/>
              <p:nvPr/>
            </p:nvCxnSpPr>
            <p:spPr>
              <a:xfrm flipV="1">
                <a:off x="5120640" y="50292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D23F5B9-AEAB-EE8C-00D8-A1ED4E976BCD}"/>
                  </a:ext>
                </a:extLst>
              </p:cNvPr>
              <p:cNvCxnSpPr/>
              <p:nvPr/>
            </p:nvCxnSpPr>
            <p:spPr>
              <a:xfrm flipV="1">
                <a:off x="5120640" y="37490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7BCC42F-AD4E-5926-70CB-EFA5C2D39DEC}"/>
                  </a:ext>
                </a:extLst>
              </p:cNvPr>
              <p:cNvCxnSpPr/>
              <p:nvPr/>
            </p:nvCxnSpPr>
            <p:spPr>
              <a:xfrm flipV="1">
                <a:off x="5120640" y="40690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EBE374-1EAC-AA7E-90D4-471FEE61F5F2}"/>
                  </a:ext>
                </a:extLst>
              </p:cNvPr>
              <p:cNvCxnSpPr/>
              <p:nvPr/>
            </p:nvCxnSpPr>
            <p:spPr>
              <a:xfrm flipV="1">
                <a:off x="5120640" y="43891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838D908-34D0-0644-BCF9-BEA638F99BE6}"/>
                  </a:ext>
                </a:extLst>
              </p:cNvPr>
              <p:cNvCxnSpPr/>
              <p:nvPr/>
            </p:nvCxnSpPr>
            <p:spPr>
              <a:xfrm flipV="1">
                <a:off x="5120640" y="47091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65A6666-982A-80CA-FC8C-F6481D88C59D}"/>
                  </a:ext>
                </a:extLst>
              </p:cNvPr>
              <p:cNvCxnSpPr/>
              <p:nvPr/>
            </p:nvCxnSpPr>
            <p:spPr>
              <a:xfrm flipV="1">
                <a:off x="4932040" y="3429000"/>
                <a:ext cx="42062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E581BC8F-81FF-A126-2564-9F5826773453}"/>
                  </a:ext>
                </a:extLst>
              </p:cNvPr>
              <p:cNvCxnSpPr/>
              <p:nvPr/>
            </p:nvCxnSpPr>
            <p:spPr>
              <a:xfrm flipV="1">
                <a:off x="5120640" y="53492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A3D97761-8D67-63A5-58DC-6339BF4206B2}"/>
                  </a:ext>
                </a:extLst>
              </p:cNvPr>
              <p:cNvCxnSpPr/>
              <p:nvPr/>
            </p:nvCxnSpPr>
            <p:spPr>
              <a:xfrm flipV="1">
                <a:off x="5120640" y="56692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CF28B1B-5270-E0B3-B241-C310319F0CAF}"/>
                  </a:ext>
                </a:extLst>
              </p:cNvPr>
              <p:cNvCxnSpPr/>
              <p:nvPr/>
            </p:nvCxnSpPr>
            <p:spPr>
              <a:xfrm flipV="1">
                <a:off x="5120640" y="59893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9A24A46-75D0-A52F-DC53-FC4E029B6AF6}"/>
                  </a:ext>
                </a:extLst>
              </p:cNvPr>
              <p:cNvCxnSpPr/>
              <p:nvPr/>
            </p:nvCxnSpPr>
            <p:spPr>
              <a:xfrm flipV="1">
                <a:off x="5120640" y="63093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 Box 103">
                <a:extLst>
                  <a:ext uri="{FF2B5EF4-FFF2-40B4-BE49-F238E27FC236}">
                    <a16:creationId xmlns:a16="http://schemas.microsoft.com/office/drawing/2014/main" id="{C7A78E7E-8D60-2C2B-9004-A1E3CE3F9D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9421" y="4862487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-5</a:t>
                </a:r>
              </a:p>
            </p:txBody>
          </p:sp>
          <p:sp>
            <p:nvSpPr>
              <p:cNvPr id="44" name="Text Box 104">
                <a:extLst>
                  <a:ext uri="{FF2B5EF4-FFF2-40B4-BE49-F238E27FC236}">
                    <a16:creationId xmlns:a16="http://schemas.microsoft.com/office/drawing/2014/main" id="{505A1D0C-E3B1-3FB3-F967-7BA03DF6DE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2910" y="4549373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-4</a:t>
                </a:r>
              </a:p>
            </p:txBody>
          </p:sp>
          <p:sp>
            <p:nvSpPr>
              <p:cNvPr id="45" name="Text Box 105">
                <a:extLst>
                  <a:ext uri="{FF2B5EF4-FFF2-40B4-BE49-F238E27FC236}">
                    <a16:creationId xmlns:a16="http://schemas.microsoft.com/office/drawing/2014/main" id="{4A174A94-C732-65AB-A762-264CA9250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440" y="4218559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-3</a:t>
                </a:r>
              </a:p>
            </p:txBody>
          </p:sp>
          <p:sp>
            <p:nvSpPr>
              <p:cNvPr id="46" name="Text Box 106">
                <a:extLst>
                  <a:ext uri="{FF2B5EF4-FFF2-40B4-BE49-F238E27FC236}">
                    <a16:creationId xmlns:a16="http://schemas.microsoft.com/office/drawing/2014/main" id="{17DF3AAA-24CE-4730-6B32-0071F25653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0499" y="3922456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-2</a:t>
                </a:r>
              </a:p>
            </p:txBody>
          </p:sp>
          <p:sp>
            <p:nvSpPr>
              <p:cNvPr id="47" name="Text Box 107">
                <a:extLst>
                  <a:ext uri="{FF2B5EF4-FFF2-40B4-BE49-F238E27FC236}">
                    <a16:creationId xmlns:a16="http://schemas.microsoft.com/office/drawing/2014/main" id="{F4D4FE6B-C046-D355-FA98-17074A5707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863" y="3559479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-1</a:t>
                </a:r>
              </a:p>
            </p:txBody>
          </p:sp>
          <p:sp>
            <p:nvSpPr>
              <p:cNvPr id="48" name="Text Box 108">
                <a:extLst>
                  <a:ext uri="{FF2B5EF4-FFF2-40B4-BE49-F238E27FC236}">
                    <a16:creationId xmlns:a16="http://schemas.microsoft.com/office/drawing/2014/main" id="{4191F70A-0B64-3BF6-2614-56120954B2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7551" y="2955522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9" name="Text Box 109">
                <a:extLst>
                  <a:ext uri="{FF2B5EF4-FFF2-40B4-BE49-F238E27FC236}">
                    <a16:creationId xmlns:a16="http://schemas.microsoft.com/office/drawing/2014/main" id="{721B673B-BFA4-A8D2-42D1-11DD784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973" y="2637881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0" name="Text Box 110">
                <a:extLst>
                  <a:ext uri="{FF2B5EF4-FFF2-40B4-BE49-F238E27FC236}">
                    <a16:creationId xmlns:a16="http://schemas.microsoft.com/office/drawing/2014/main" id="{5FEB1D70-1449-0876-F7FE-D6C6AEADA2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9821" y="2292600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1" name="Text Box 110">
                <a:extLst>
                  <a:ext uri="{FF2B5EF4-FFF2-40B4-BE49-F238E27FC236}">
                    <a16:creationId xmlns:a16="http://schemas.microsoft.com/office/drawing/2014/main" id="{622E83BD-9587-94E7-E02F-73D273EA02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7731" y="1981041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2" name="Text Box 110">
                <a:extLst>
                  <a:ext uri="{FF2B5EF4-FFF2-40B4-BE49-F238E27FC236}">
                    <a16:creationId xmlns:a16="http://schemas.microsoft.com/office/drawing/2014/main" id="{F9EC181D-383F-35BD-85A6-DE890EBF6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1561" y="1621114"/>
                <a:ext cx="40671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154B323-29BF-4FC2-1AE0-EC71B6E1881D}"/>
                </a:ext>
              </a:extLst>
            </p:cNvPr>
            <p:cNvCxnSpPr/>
            <p:nvPr/>
          </p:nvCxnSpPr>
          <p:spPr>
            <a:xfrm flipV="1">
              <a:off x="5095882" y="6702552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Box 117">
              <a:extLst>
                <a:ext uri="{FF2B5EF4-FFF2-40B4-BE49-F238E27FC236}">
                  <a16:creationId xmlns:a16="http://schemas.microsoft.com/office/drawing/2014/main" id="{F2AA802E-9A06-1C3A-8775-E283FAADE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8089" y="6494260"/>
              <a:ext cx="5969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-11</a:t>
              </a:r>
            </a:p>
          </p:txBody>
        </p:sp>
      </p:grpSp>
      <p:sp>
        <p:nvSpPr>
          <p:cNvPr id="474" name="Rectangle 473">
            <a:hlinkClick r:id="rId2"/>
            <a:extLst>
              <a:ext uri="{FF2B5EF4-FFF2-40B4-BE49-F238E27FC236}">
                <a16:creationId xmlns:a16="http://schemas.microsoft.com/office/drawing/2014/main" id="{9C7EB8FA-7F09-47A4-9523-AC605643379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5" name="Rectangle 474">
            <a:hlinkClick r:id="rId2"/>
            <a:extLst>
              <a:ext uri="{FF2B5EF4-FFF2-40B4-BE49-F238E27FC236}">
                <a16:creationId xmlns:a16="http://schemas.microsoft.com/office/drawing/2014/main" id="{ED36A5F9-06EE-48AB-B504-E6E05C2477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75">
            <a:extLst>
              <a:ext uri="{FF2B5EF4-FFF2-40B4-BE49-F238E27FC236}">
                <a16:creationId xmlns:a16="http://schemas.microsoft.com/office/drawing/2014/main" id="{1E1159CD-7D42-CE2D-1414-BCE385025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" y="548680"/>
            <a:ext cx="84498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Use the GDC to sketch the graph of the function </a:t>
            </a:r>
          </a:p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7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– 1 for the domain –2 ≤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≤ </a:t>
            </a:r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1A5965-9375-2116-16E1-CB9BD859024E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465" name="Text Box 75">
            <a:extLst>
              <a:ext uri="{FF2B5EF4-FFF2-40B4-BE49-F238E27FC236}">
                <a16:creationId xmlns:a16="http://schemas.microsoft.com/office/drawing/2014/main" id="{2935F6B2-228E-37CA-65DF-1CC8709E3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2953" y="1296853"/>
            <a:ext cx="235693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We need some points to sketch the graph</a:t>
            </a:r>
          </a:p>
        </p:txBody>
      </p:sp>
      <p:sp>
        <p:nvSpPr>
          <p:cNvPr id="466" name="Text Box 75">
            <a:extLst>
              <a:ext uri="{FF2B5EF4-FFF2-40B4-BE49-F238E27FC236}">
                <a16:creationId xmlns:a16="http://schemas.microsoft.com/office/drawing/2014/main" id="{5AB5D1AE-4823-2146-06F5-81CDFC1FC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404" y="2424528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3</a:t>
            </a:r>
          </a:p>
        </p:txBody>
      </p:sp>
      <p:sp>
        <p:nvSpPr>
          <p:cNvPr id="467" name="Text Box 75">
            <a:extLst>
              <a:ext uri="{FF2B5EF4-FFF2-40B4-BE49-F238E27FC236}">
                <a16:creationId xmlns:a16="http://schemas.microsoft.com/office/drawing/2014/main" id="{F36B71A1-30C2-30AD-2E52-E3A7108C8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7257" y="2433427"/>
            <a:ext cx="13634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minimum</a:t>
            </a:r>
          </a:p>
        </p:txBody>
      </p:sp>
      <p:sp>
        <p:nvSpPr>
          <p:cNvPr id="471" name="Rectangle 470">
            <a:extLst>
              <a:ext uri="{FF2B5EF4-FFF2-40B4-BE49-F238E27FC236}">
                <a16:creationId xmlns:a16="http://schemas.microsoft.com/office/drawing/2014/main" id="{525A7377-1BB6-5A4F-4D86-357EDE5917E0}"/>
              </a:ext>
            </a:extLst>
          </p:cNvPr>
          <p:cNvSpPr/>
          <p:nvPr/>
        </p:nvSpPr>
        <p:spPr>
          <a:xfrm>
            <a:off x="5431012" y="1508016"/>
            <a:ext cx="9012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(-1.2, 4.2)</a:t>
            </a:r>
            <a:endParaRPr lang="en-GB" sz="1400" dirty="0"/>
          </a:p>
        </p:txBody>
      </p:sp>
      <p:sp>
        <p:nvSpPr>
          <p:cNvPr id="476" name="Text Box 75">
            <a:extLst>
              <a:ext uri="{FF2B5EF4-FFF2-40B4-BE49-F238E27FC236}">
                <a16:creationId xmlns:a16="http://schemas.microsoft.com/office/drawing/2014/main" id="{93338C4E-2971-7F36-C31D-6AD9082B2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9261" y="4452691"/>
            <a:ext cx="218187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Minimum point: </a:t>
            </a:r>
          </a:p>
          <a:p>
            <a:r>
              <a:rPr lang="en-US" sz="2000" dirty="0"/>
              <a:t>(1.9, -11.1)</a:t>
            </a:r>
          </a:p>
        </p:txBody>
      </p:sp>
      <p:sp>
        <p:nvSpPr>
          <p:cNvPr id="482" name="Rectangle 481">
            <a:extLst>
              <a:ext uri="{FF2B5EF4-FFF2-40B4-BE49-F238E27FC236}">
                <a16:creationId xmlns:a16="http://schemas.microsoft.com/office/drawing/2014/main" id="{C4C60EF5-A161-B60D-7EC2-5D042E471809}"/>
              </a:ext>
            </a:extLst>
          </p:cNvPr>
          <p:cNvSpPr/>
          <p:nvPr/>
        </p:nvSpPr>
        <p:spPr>
          <a:xfrm>
            <a:off x="7321836" y="6512063"/>
            <a:ext cx="9811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(1.9, -11.1)</a:t>
            </a:r>
            <a:endParaRPr lang="en-GB" sz="1400" dirty="0"/>
          </a:p>
        </p:txBody>
      </p:sp>
      <p:grpSp>
        <p:nvGrpSpPr>
          <p:cNvPr id="2711" name="Group 663"/>
          <p:cNvGrpSpPr>
            <a:grpSpLocks/>
          </p:cNvGrpSpPr>
          <p:nvPr/>
        </p:nvGrpSpPr>
        <p:grpSpPr bwMode="auto">
          <a:xfrm>
            <a:off x="6294130" y="1646158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79" name="Group 663">
            <a:extLst>
              <a:ext uri="{FF2B5EF4-FFF2-40B4-BE49-F238E27FC236}">
                <a16:creationId xmlns:a16="http://schemas.microsoft.com/office/drawing/2014/main" id="{0D03E46F-D547-D02D-719A-2E3C036FB1B6}"/>
              </a:ext>
            </a:extLst>
          </p:cNvPr>
          <p:cNvGrpSpPr>
            <a:grpSpLocks/>
          </p:cNvGrpSpPr>
          <p:nvPr/>
        </p:nvGrpSpPr>
        <p:grpSpPr bwMode="auto">
          <a:xfrm>
            <a:off x="8212755" y="6559834"/>
            <a:ext cx="139700" cy="149225"/>
            <a:chOff x="704" y="2464"/>
            <a:chExt cx="88" cy="94"/>
          </a:xfrm>
        </p:grpSpPr>
        <p:sp>
          <p:nvSpPr>
            <p:cNvPr id="480" name="Line 664">
              <a:extLst>
                <a:ext uri="{FF2B5EF4-FFF2-40B4-BE49-F238E27FC236}">
                  <a16:creationId xmlns:a16="http://schemas.microsoft.com/office/drawing/2014/main" id="{10D24A5F-DCA0-D68C-B05A-33B1DA8325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1" name="Line 665">
              <a:extLst>
                <a:ext uri="{FF2B5EF4-FFF2-40B4-BE49-F238E27FC236}">
                  <a16:creationId xmlns:a16="http://schemas.microsoft.com/office/drawing/2014/main" id="{D3775617-E737-5306-EBCF-8B6F070C719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58" name="Picture 57">
            <a:extLst>
              <a:ext uri="{FF2B5EF4-FFF2-40B4-BE49-F238E27FC236}">
                <a16:creationId xmlns:a16="http://schemas.microsoft.com/office/drawing/2014/main" id="{CB17DBE4-116B-75C2-FBB5-59CC7C70EA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" y="1600200"/>
            <a:ext cx="1914792" cy="4429743"/>
          </a:xfrm>
          <a:prstGeom prst="rect">
            <a:avLst/>
          </a:prstGeom>
        </p:spPr>
      </p:pic>
      <p:sp>
        <p:nvSpPr>
          <p:cNvPr id="3" name="Text Box 75">
            <a:extLst>
              <a:ext uri="{FF2B5EF4-FFF2-40B4-BE49-F238E27FC236}">
                <a16:creationId xmlns:a16="http://schemas.microsoft.com/office/drawing/2014/main" id="{41469232-78FD-921F-99F6-92595B583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5236" y="2765361"/>
            <a:ext cx="21773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</a:rPr>
              <a:t>Drag the cursor to the left of a minimum</a:t>
            </a:r>
          </a:p>
        </p:txBody>
      </p:sp>
      <p:sp>
        <p:nvSpPr>
          <p:cNvPr id="60" name="Text Box 75">
            <a:extLst>
              <a:ext uri="{FF2B5EF4-FFF2-40B4-BE49-F238E27FC236}">
                <a16:creationId xmlns:a16="http://schemas.microsoft.com/office/drawing/2014/main" id="{D129EBDE-75D3-E681-01C6-AF89E87C6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2420" y="3283567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61" name="Text Box 75">
            <a:extLst>
              <a:ext uri="{FF2B5EF4-FFF2-40B4-BE49-F238E27FC236}">
                <a16:creationId xmlns:a16="http://schemas.microsoft.com/office/drawing/2014/main" id="{A44011B3-A479-99EF-E735-00B715B9C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620" y="3623497"/>
            <a:ext cx="21773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</a:rPr>
              <a:t>Drag the cursor to the right of a minimum</a:t>
            </a:r>
          </a:p>
        </p:txBody>
      </p:sp>
      <p:sp>
        <p:nvSpPr>
          <p:cNvPr id="62" name="Text Box 75">
            <a:extLst>
              <a:ext uri="{FF2B5EF4-FFF2-40B4-BE49-F238E27FC236}">
                <a16:creationId xmlns:a16="http://schemas.microsoft.com/office/drawing/2014/main" id="{5F787133-2DE3-5C9B-C0AA-60237501A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8945" y="4064430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63" name="Text Box 75">
            <a:extLst>
              <a:ext uri="{FF2B5EF4-FFF2-40B4-BE49-F238E27FC236}">
                <a16:creationId xmlns:a16="http://schemas.microsoft.com/office/drawing/2014/main" id="{5AE226D9-6A31-28D6-FB22-9B2C03FD8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849" y="4069080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2688" name="Text Box 75">
            <a:extLst>
              <a:ext uri="{FF2B5EF4-FFF2-40B4-BE49-F238E27FC236}">
                <a16:creationId xmlns:a16="http://schemas.microsoft.com/office/drawing/2014/main" id="{2BB7DB4E-9B64-6C9D-E331-2F7414373D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8543" y="5103348"/>
            <a:ext cx="13894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2nd</a:t>
            </a:r>
          </a:p>
        </p:txBody>
      </p:sp>
      <p:sp>
        <p:nvSpPr>
          <p:cNvPr id="2689" name="Text Box 75">
            <a:extLst>
              <a:ext uri="{FF2B5EF4-FFF2-40B4-BE49-F238E27FC236}">
                <a16:creationId xmlns:a16="http://schemas.microsoft.com/office/drawing/2014/main" id="{D91C4F23-E735-DADB-F56D-E05F7B4A5E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0392" y="5112247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Calc</a:t>
            </a:r>
          </a:p>
        </p:txBody>
      </p:sp>
    </p:spTree>
    <p:extLst>
      <p:ext uri="{BB962C8B-B14F-4D97-AF65-F5344CB8AC3E}">
        <p14:creationId xmlns:p14="http://schemas.microsoft.com/office/powerpoint/2010/main" val="4015973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6" grpId="0"/>
      <p:bldP spid="467" grpId="0"/>
      <p:bldP spid="476" grpId="0"/>
      <p:bldP spid="482" grpId="0"/>
      <p:bldP spid="3" grpId="0"/>
      <p:bldP spid="60" grpId="0"/>
      <p:bldP spid="61" grpId="0"/>
      <p:bldP spid="62" grpId="0"/>
      <p:bldP spid="63" grpId="0"/>
      <p:bldP spid="2688" grpId="0"/>
      <p:bldP spid="268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0E514C97-9C5B-5B5A-CBE7-240BD46B12A5}"/>
              </a:ext>
            </a:extLst>
          </p:cNvPr>
          <p:cNvGrpSpPr/>
          <p:nvPr/>
        </p:nvGrpSpPr>
        <p:grpSpPr>
          <a:xfrm>
            <a:off x="4932040" y="1155229"/>
            <a:ext cx="4491042" cy="5597265"/>
            <a:chOff x="4925384" y="1268760"/>
            <a:chExt cx="4491042" cy="559726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6EDC12-4916-D537-61ED-21F2C0481D30}"/>
                </a:ext>
              </a:extLst>
            </p:cNvPr>
            <p:cNvGrpSpPr/>
            <p:nvPr/>
          </p:nvGrpSpPr>
          <p:grpSpPr>
            <a:xfrm>
              <a:off x="4925384" y="1268760"/>
              <a:ext cx="4491042" cy="5597265"/>
              <a:chOff x="4925384" y="1517935"/>
              <a:chExt cx="4491042" cy="5597265"/>
            </a:xfrm>
          </p:grpSpPr>
          <p:sp>
            <p:nvSpPr>
              <p:cNvPr id="9" name="Text Box 50">
                <a:extLst>
                  <a:ext uri="{FF2B5EF4-FFF2-40B4-BE49-F238E27FC236}">
                    <a16:creationId xmlns:a16="http://schemas.microsoft.com/office/drawing/2014/main" id="{7D0BB476-9F0D-7DF0-0776-63620C16AF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3970" y="1517935"/>
                <a:ext cx="384759" cy="52393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y</a:t>
                </a:r>
              </a:p>
            </p:txBody>
          </p:sp>
          <p:sp>
            <p:nvSpPr>
              <p:cNvPr id="10" name="Line 58">
                <a:extLst>
                  <a:ext uri="{FF2B5EF4-FFF2-40B4-BE49-F238E27FC236}">
                    <a16:creationId xmlns:a16="http://schemas.microsoft.com/office/drawing/2014/main" id="{263EB4F2-C579-AD49-1B47-438B94C4EC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7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Line 59">
                <a:extLst>
                  <a:ext uri="{FF2B5EF4-FFF2-40B4-BE49-F238E27FC236}">
                    <a16:creationId xmlns:a16="http://schemas.microsoft.com/office/drawing/2014/main" id="{99EB9DE8-6D65-005D-975A-B131486E57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06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Line 60">
                <a:extLst>
                  <a:ext uri="{FF2B5EF4-FFF2-40B4-BE49-F238E27FC236}">
                    <a16:creationId xmlns:a16="http://schemas.microsoft.com/office/drawing/2014/main" id="{E27F1FE8-5D6D-64DB-A55F-F6164DE80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7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Line 61">
                <a:extLst>
                  <a:ext uri="{FF2B5EF4-FFF2-40B4-BE49-F238E27FC236}">
                    <a16:creationId xmlns:a16="http://schemas.microsoft.com/office/drawing/2014/main" id="{9F034488-B608-BEA1-2667-CA1AA8607A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406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Line 63">
                <a:extLst>
                  <a:ext uri="{FF2B5EF4-FFF2-40B4-BE49-F238E27FC236}">
                    <a16:creationId xmlns:a16="http://schemas.microsoft.com/office/drawing/2014/main" id="{7E0FB18C-25A3-DF67-5525-03A427F21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609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Line 65">
                <a:extLst>
                  <a:ext uri="{FF2B5EF4-FFF2-40B4-BE49-F238E27FC236}">
                    <a16:creationId xmlns:a16="http://schemas.microsoft.com/office/drawing/2014/main" id="{C94BB2FF-676F-3F36-962F-67E0A99A5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1839311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66">
                <a:extLst>
                  <a:ext uri="{FF2B5EF4-FFF2-40B4-BE49-F238E27FC236}">
                    <a16:creationId xmlns:a16="http://schemas.microsoft.com/office/drawing/2014/main" id="{A0C8FDB8-CA8D-EC50-9B11-AF95671B1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4111" y="1872235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68">
                <a:extLst>
                  <a:ext uri="{FF2B5EF4-FFF2-40B4-BE49-F238E27FC236}">
                    <a16:creationId xmlns:a16="http://schemas.microsoft.com/office/drawing/2014/main" id="{D14A10C8-C31A-E071-A7DE-8D8FE5ED54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10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69">
                <a:extLst>
                  <a:ext uri="{FF2B5EF4-FFF2-40B4-BE49-F238E27FC236}">
                    <a16:creationId xmlns:a16="http://schemas.microsoft.com/office/drawing/2014/main" id="{52AB6A3B-642C-E575-6C52-81B20DC27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09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70">
                <a:extLst>
                  <a:ext uri="{FF2B5EF4-FFF2-40B4-BE49-F238E27FC236}">
                    <a16:creationId xmlns:a16="http://schemas.microsoft.com/office/drawing/2014/main" id="{64C8D0E6-D838-5504-DECC-25BBAD704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210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71">
                <a:extLst>
                  <a:ext uri="{FF2B5EF4-FFF2-40B4-BE49-F238E27FC236}">
                    <a16:creationId xmlns:a16="http://schemas.microsoft.com/office/drawing/2014/main" id="{B66BA51F-8B65-1C0F-2BC5-776CDEC77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0100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Line 97">
                <a:extLst>
                  <a:ext uri="{FF2B5EF4-FFF2-40B4-BE49-F238E27FC236}">
                    <a16:creationId xmlns:a16="http://schemas.microsoft.com/office/drawing/2014/main" id="{005D4D15-1B2A-246D-E82E-62359660C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11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98">
                <a:extLst>
                  <a:ext uri="{FF2B5EF4-FFF2-40B4-BE49-F238E27FC236}">
                    <a16:creationId xmlns:a16="http://schemas.microsoft.com/office/drawing/2014/main" id="{2982855A-3834-A702-43AB-BA745879C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0880" y="1628800"/>
                <a:ext cx="0" cy="548640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/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100">
                <a:extLst>
                  <a:ext uri="{FF2B5EF4-FFF2-40B4-BE49-F238E27FC236}">
                    <a16:creationId xmlns:a16="http://schemas.microsoft.com/office/drawing/2014/main" id="{CD47F3BB-814E-3B02-AFB6-25E8A4D678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02397" y="2966983"/>
                <a:ext cx="337140" cy="46614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x</a:t>
                </a:r>
              </a:p>
            </p:txBody>
          </p:sp>
          <p:sp>
            <p:nvSpPr>
              <p:cNvPr id="24" name="Text Box 101">
                <a:extLst>
                  <a:ext uri="{FF2B5EF4-FFF2-40B4-BE49-F238E27FC236}">
                    <a16:creationId xmlns:a16="http://schemas.microsoft.com/office/drawing/2014/main" id="{A2732362-EA3C-08AC-F5FC-D85DD3BB4A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3680" y="3448731"/>
                <a:ext cx="245274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    1        2        3  </a:t>
                </a:r>
              </a:p>
            </p:txBody>
          </p:sp>
          <p:sp>
            <p:nvSpPr>
              <p:cNvPr id="25" name="Text Box 111">
                <a:extLst>
                  <a:ext uri="{FF2B5EF4-FFF2-40B4-BE49-F238E27FC236}">
                    <a16:creationId xmlns:a16="http://schemas.microsoft.com/office/drawing/2014/main" id="{3FC0C7CB-85B3-9B92-F701-3F072BF594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5384" y="3400127"/>
                <a:ext cx="29972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  </a:t>
                </a:r>
              </a:p>
            </p:txBody>
          </p:sp>
          <p:grpSp>
            <p:nvGrpSpPr>
              <p:cNvPr id="26" name="Group 112">
                <a:extLst>
                  <a:ext uri="{FF2B5EF4-FFF2-40B4-BE49-F238E27FC236}">
                    <a16:creationId xmlns:a16="http://schemas.microsoft.com/office/drawing/2014/main" id="{D9547542-ACD4-EB11-66FA-A5F11705E1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00143" y="5206725"/>
                <a:ext cx="650875" cy="1651000"/>
                <a:chOff x="1840" y="2843"/>
                <a:chExt cx="410" cy="1040"/>
              </a:xfrm>
            </p:grpSpPr>
            <p:sp>
              <p:nvSpPr>
                <p:cNvPr id="53" name="Text Box 113">
                  <a:extLst>
                    <a:ext uri="{FF2B5EF4-FFF2-40B4-BE49-F238E27FC236}">
                      <a16:creationId xmlns:a16="http://schemas.microsoft.com/office/drawing/2014/main" id="{21050FB0-8F67-EBAE-6A06-F14252539F2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8" y="2843"/>
                  <a:ext cx="31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baseline="30000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</a:t>
                  </a: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-6</a:t>
                  </a:r>
                </a:p>
              </p:txBody>
            </p:sp>
            <p:sp>
              <p:nvSpPr>
                <p:cNvPr id="54" name="Text Box 114">
                  <a:extLst>
                    <a:ext uri="{FF2B5EF4-FFF2-40B4-BE49-F238E27FC236}">
                      <a16:creationId xmlns:a16="http://schemas.microsoft.com/office/drawing/2014/main" id="{B60BFBDE-26EC-E2D0-2FB4-A0648BC69D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4" y="3033"/>
                  <a:ext cx="32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-7</a:t>
                  </a:r>
                </a:p>
              </p:txBody>
            </p:sp>
            <p:sp>
              <p:nvSpPr>
                <p:cNvPr id="55" name="Text Box 115">
                  <a:extLst>
                    <a:ext uri="{FF2B5EF4-FFF2-40B4-BE49-F238E27FC236}">
                      <a16:creationId xmlns:a16="http://schemas.microsoft.com/office/drawing/2014/main" id="{4E2300D6-9A5B-C3BA-B55A-842984671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257"/>
                  <a:ext cx="31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-8</a:t>
                  </a:r>
                </a:p>
              </p:txBody>
            </p:sp>
            <p:sp>
              <p:nvSpPr>
                <p:cNvPr id="56" name="Text Box 116">
                  <a:extLst>
                    <a:ext uri="{FF2B5EF4-FFF2-40B4-BE49-F238E27FC236}">
                      <a16:creationId xmlns:a16="http://schemas.microsoft.com/office/drawing/2014/main" id="{B76A9B22-C907-4C0B-9914-C10B4A3A76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455"/>
                  <a:ext cx="29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-9</a:t>
                  </a:r>
                </a:p>
              </p:txBody>
            </p:sp>
            <p:sp>
              <p:nvSpPr>
                <p:cNvPr id="57" name="Text Box 117">
                  <a:extLst>
                    <a:ext uri="{FF2B5EF4-FFF2-40B4-BE49-F238E27FC236}">
                      <a16:creationId xmlns:a16="http://schemas.microsoft.com/office/drawing/2014/main" id="{A54110D2-B277-7FA5-4CBA-57F56C28E9C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40" y="3650"/>
                  <a:ext cx="3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-10</a:t>
                  </a:r>
                </a:p>
              </p:txBody>
            </p: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A8C7817D-1F80-E7FD-DE63-E2F0F675FD7E}"/>
                  </a:ext>
                </a:extLst>
              </p:cNvPr>
              <p:cNvCxnSpPr/>
              <p:nvPr/>
            </p:nvCxnSpPr>
            <p:spPr>
              <a:xfrm flipV="1">
                <a:off x="5120640" y="6631687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D67C6DD9-A345-BF54-18EF-34B6A4CD6742}"/>
                  </a:ext>
                </a:extLst>
              </p:cNvPr>
              <p:cNvCxnSpPr/>
              <p:nvPr/>
            </p:nvCxnSpPr>
            <p:spPr>
              <a:xfrm flipV="1">
                <a:off x="5120640" y="18288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4EDAED2-798C-3DC8-93E4-F903FDD69BEB}"/>
                  </a:ext>
                </a:extLst>
              </p:cNvPr>
              <p:cNvCxnSpPr/>
              <p:nvPr/>
            </p:nvCxnSpPr>
            <p:spPr>
              <a:xfrm flipV="1">
                <a:off x="5120640" y="21488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19327D1-DEB9-4ADD-E5FF-9325A68507E7}"/>
                  </a:ext>
                </a:extLst>
              </p:cNvPr>
              <p:cNvCxnSpPr/>
              <p:nvPr/>
            </p:nvCxnSpPr>
            <p:spPr>
              <a:xfrm flipV="1">
                <a:off x="5120640" y="24688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5F47FF24-4EC8-6914-F3F1-7399AB2F2801}"/>
                  </a:ext>
                </a:extLst>
              </p:cNvPr>
              <p:cNvCxnSpPr/>
              <p:nvPr/>
            </p:nvCxnSpPr>
            <p:spPr>
              <a:xfrm flipV="1">
                <a:off x="5120640" y="2790906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257B55E-A441-1248-A920-86269E30EC26}"/>
                  </a:ext>
                </a:extLst>
              </p:cNvPr>
              <p:cNvCxnSpPr/>
              <p:nvPr/>
            </p:nvCxnSpPr>
            <p:spPr>
              <a:xfrm flipV="1">
                <a:off x="5120640" y="31089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9B201C0-1479-B2E6-8131-B566A874F260}"/>
                  </a:ext>
                </a:extLst>
              </p:cNvPr>
              <p:cNvCxnSpPr/>
              <p:nvPr/>
            </p:nvCxnSpPr>
            <p:spPr>
              <a:xfrm flipV="1">
                <a:off x="5120640" y="50292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D23F5B9-AEAB-EE8C-00D8-A1ED4E976BCD}"/>
                  </a:ext>
                </a:extLst>
              </p:cNvPr>
              <p:cNvCxnSpPr/>
              <p:nvPr/>
            </p:nvCxnSpPr>
            <p:spPr>
              <a:xfrm flipV="1">
                <a:off x="5120640" y="37490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7BCC42F-AD4E-5926-70CB-EFA5C2D39DEC}"/>
                  </a:ext>
                </a:extLst>
              </p:cNvPr>
              <p:cNvCxnSpPr/>
              <p:nvPr/>
            </p:nvCxnSpPr>
            <p:spPr>
              <a:xfrm flipV="1">
                <a:off x="5120640" y="40690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EBE374-1EAC-AA7E-90D4-471FEE61F5F2}"/>
                  </a:ext>
                </a:extLst>
              </p:cNvPr>
              <p:cNvCxnSpPr/>
              <p:nvPr/>
            </p:nvCxnSpPr>
            <p:spPr>
              <a:xfrm flipV="1">
                <a:off x="5120640" y="43891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838D908-34D0-0644-BCF9-BEA638F99BE6}"/>
                  </a:ext>
                </a:extLst>
              </p:cNvPr>
              <p:cNvCxnSpPr/>
              <p:nvPr/>
            </p:nvCxnSpPr>
            <p:spPr>
              <a:xfrm flipV="1">
                <a:off x="5120640" y="47091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65A6666-982A-80CA-FC8C-F6481D88C59D}"/>
                  </a:ext>
                </a:extLst>
              </p:cNvPr>
              <p:cNvCxnSpPr/>
              <p:nvPr/>
            </p:nvCxnSpPr>
            <p:spPr>
              <a:xfrm flipV="1">
                <a:off x="4932040" y="3429000"/>
                <a:ext cx="42062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E581BC8F-81FF-A126-2564-9F5826773453}"/>
                  </a:ext>
                </a:extLst>
              </p:cNvPr>
              <p:cNvCxnSpPr/>
              <p:nvPr/>
            </p:nvCxnSpPr>
            <p:spPr>
              <a:xfrm flipV="1">
                <a:off x="5120640" y="53492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A3D97761-8D67-63A5-58DC-6339BF4206B2}"/>
                  </a:ext>
                </a:extLst>
              </p:cNvPr>
              <p:cNvCxnSpPr/>
              <p:nvPr/>
            </p:nvCxnSpPr>
            <p:spPr>
              <a:xfrm flipV="1">
                <a:off x="5120640" y="56692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CF28B1B-5270-E0B3-B241-C310319F0CAF}"/>
                  </a:ext>
                </a:extLst>
              </p:cNvPr>
              <p:cNvCxnSpPr/>
              <p:nvPr/>
            </p:nvCxnSpPr>
            <p:spPr>
              <a:xfrm flipV="1">
                <a:off x="5120640" y="59893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9A24A46-75D0-A52F-DC53-FC4E029B6AF6}"/>
                  </a:ext>
                </a:extLst>
              </p:cNvPr>
              <p:cNvCxnSpPr/>
              <p:nvPr/>
            </p:nvCxnSpPr>
            <p:spPr>
              <a:xfrm flipV="1">
                <a:off x="5120640" y="63093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 Box 103">
                <a:extLst>
                  <a:ext uri="{FF2B5EF4-FFF2-40B4-BE49-F238E27FC236}">
                    <a16:creationId xmlns:a16="http://schemas.microsoft.com/office/drawing/2014/main" id="{C7A78E7E-8D60-2C2B-9004-A1E3CE3F9D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9421" y="4862487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-5</a:t>
                </a:r>
              </a:p>
            </p:txBody>
          </p:sp>
          <p:sp>
            <p:nvSpPr>
              <p:cNvPr id="44" name="Text Box 104">
                <a:extLst>
                  <a:ext uri="{FF2B5EF4-FFF2-40B4-BE49-F238E27FC236}">
                    <a16:creationId xmlns:a16="http://schemas.microsoft.com/office/drawing/2014/main" id="{505A1D0C-E3B1-3FB3-F967-7BA03DF6DE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2910" y="4549373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-4</a:t>
                </a:r>
              </a:p>
            </p:txBody>
          </p:sp>
          <p:sp>
            <p:nvSpPr>
              <p:cNvPr id="45" name="Text Box 105">
                <a:extLst>
                  <a:ext uri="{FF2B5EF4-FFF2-40B4-BE49-F238E27FC236}">
                    <a16:creationId xmlns:a16="http://schemas.microsoft.com/office/drawing/2014/main" id="{4A174A94-C732-65AB-A762-264CA9250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440" y="4218559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-3</a:t>
                </a:r>
              </a:p>
            </p:txBody>
          </p:sp>
          <p:sp>
            <p:nvSpPr>
              <p:cNvPr id="46" name="Text Box 106">
                <a:extLst>
                  <a:ext uri="{FF2B5EF4-FFF2-40B4-BE49-F238E27FC236}">
                    <a16:creationId xmlns:a16="http://schemas.microsoft.com/office/drawing/2014/main" id="{17DF3AAA-24CE-4730-6B32-0071F25653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0499" y="3922456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-2</a:t>
                </a:r>
              </a:p>
            </p:txBody>
          </p:sp>
          <p:sp>
            <p:nvSpPr>
              <p:cNvPr id="47" name="Text Box 107">
                <a:extLst>
                  <a:ext uri="{FF2B5EF4-FFF2-40B4-BE49-F238E27FC236}">
                    <a16:creationId xmlns:a16="http://schemas.microsoft.com/office/drawing/2014/main" id="{F4D4FE6B-C046-D355-FA98-17074A5707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863" y="3559479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-1</a:t>
                </a:r>
              </a:p>
            </p:txBody>
          </p:sp>
          <p:sp>
            <p:nvSpPr>
              <p:cNvPr id="48" name="Text Box 108">
                <a:extLst>
                  <a:ext uri="{FF2B5EF4-FFF2-40B4-BE49-F238E27FC236}">
                    <a16:creationId xmlns:a16="http://schemas.microsoft.com/office/drawing/2014/main" id="{4191F70A-0B64-3BF6-2614-56120954B2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7551" y="2955522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9" name="Text Box 109">
                <a:extLst>
                  <a:ext uri="{FF2B5EF4-FFF2-40B4-BE49-F238E27FC236}">
                    <a16:creationId xmlns:a16="http://schemas.microsoft.com/office/drawing/2014/main" id="{721B673B-BFA4-A8D2-42D1-11DD784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973" y="2637881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0" name="Text Box 110">
                <a:extLst>
                  <a:ext uri="{FF2B5EF4-FFF2-40B4-BE49-F238E27FC236}">
                    <a16:creationId xmlns:a16="http://schemas.microsoft.com/office/drawing/2014/main" id="{5FEB1D70-1449-0876-F7FE-D6C6AEADA2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9821" y="2292600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1" name="Text Box 110">
                <a:extLst>
                  <a:ext uri="{FF2B5EF4-FFF2-40B4-BE49-F238E27FC236}">
                    <a16:creationId xmlns:a16="http://schemas.microsoft.com/office/drawing/2014/main" id="{622E83BD-9587-94E7-E02F-73D273EA02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7731" y="1981041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2" name="Text Box 110">
                <a:extLst>
                  <a:ext uri="{FF2B5EF4-FFF2-40B4-BE49-F238E27FC236}">
                    <a16:creationId xmlns:a16="http://schemas.microsoft.com/office/drawing/2014/main" id="{F9EC181D-383F-35BD-85A6-DE890EBF6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1561" y="1621114"/>
                <a:ext cx="40671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154B323-29BF-4FC2-1AE0-EC71B6E1881D}"/>
                </a:ext>
              </a:extLst>
            </p:cNvPr>
            <p:cNvCxnSpPr/>
            <p:nvPr/>
          </p:nvCxnSpPr>
          <p:spPr>
            <a:xfrm flipV="1">
              <a:off x="5095882" y="6702552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Box 117">
              <a:extLst>
                <a:ext uri="{FF2B5EF4-FFF2-40B4-BE49-F238E27FC236}">
                  <a16:creationId xmlns:a16="http://schemas.microsoft.com/office/drawing/2014/main" id="{F2AA802E-9A06-1C3A-8775-E283FAADE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8089" y="6494260"/>
              <a:ext cx="5969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-11</a:t>
              </a:r>
            </a:p>
          </p:txBody>
        </p:sp>
      </p:grpSp>
      <p:sp>
        <p:nvSpPr>
          <p:cNvPr id="474" name="Rectangle 473">
            <a:hlinkClick r:id="rId2"/>
            <a:extLst>
              <a:ext uri="{FF2B5EF4-FFF2-40B4-BE49-F238E27FC236}">
                <a16:creationId xmlns:a16="http://schemas.microsoft.com/office/drawing/2014/main" id="{9C7EB8FA-7F09-47A4-9523-AC605643379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5" name="Rectangle 474">
            <a:hlinkClick r:id="rId2"/>
            <a:extLst>
              <a:ext uri="{FF2B5EF4-FFF2-40B4-BE49-F238E27FC236}">
                <a16:creationId xmlns:a16="http://schemas.microsoft.com/office/drawing/2014/main" id="{ED36A5F9-06EE-48AB-B504-E6E05C2477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75">
            <a:extLst>
              <a:ext uri="{FF2B5EF4-FFF2-40B4-BE49-F238E27FC236}">
                <a16:creationId xmlns:a16="http://schemas.microsoft.com/office/drawing/2014/main" id="{1E1159CD-7D42-CE2D-1414-BCE385025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" y="548680"/>
            <a:ext cx="84498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Use the GDC to sketch the graph of the function </a:t>
            </a:r>
          </a:p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7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– 1 for the domain –2 ≤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≤ </a:t>
            </a:r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1A5965-9375-2116-16E1-CB9BD859024E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grpSp>
        <p:nvGrpSpPr>
          <p:cNvPr id="2711" name="Group 663"/>
          <p:cNvGrpSpPr>
            <a:grpSpLocks/>
          </p:cNvGrpSpPr>
          <p:nvPr/>
        </p:nvGrpSpPr>
        <p:grpSpPr bwMode="auto">
          <a:xfrm>
            <a:off x="6294130" y="1646158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1" name="Rectangle 470">
            <a:extLst>
              <a:ext uri="{FF2B5EF4-FFF2-40B4-BE49-F238E27FC236}">
                <a16:creationId xmlns:a16="http://schemas.microsoft.com/office/drawing/2014/main" id="{525A7377-1BB6-5A4F-4D86-357EDE5917E0}"/>
              </a:ext>
            </a:extLst>
          </p:cNvPr>
          <p:cNvSpPr/>
          <p:nvPr/>
        </p:nvSpPr>
        <p:spPr>
          <a:xfrm>
            <a:off x="5431012" y="1508016"/>
            <a:ext cx="9012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(-1.2, 4.2)</a:t>
            </a:r>
            <a:endParaRPr lang="en-GB" sz="1400" dirty="0"/>
          </a:p>
        </p:txBody>
      </p:sp>
      <p:sp>
        <p:nvSpPr>
          <p:cNvPr id="476" name="Text Box 75">
            <a:extLst>
              <a:ext uri="{FF2B5EF4-FFF2-40B4-BE49-F238E27FC236}">
                <a16:creationId xmlns:a16="http://schemas.microsoft.com/office/drawing/2014/main" id="{93338C4E-2971-7F36-C31D-6AD9082B2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4167" y="1290162"/>
            <a:ext cx="239445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For the x-intercept: </a:t>
            </a:r>
          </a:p>
        </p:txBody>
      </p:sp>
      <p:grpSp>
        <p:nvGrpSpPr>
          <p:cNvPr id="479" name="Group 663">
            <a:extLst>
              <a:ext uri="{FF2B5EF4-FFF2-40B4-BE49-F238E27FC236}">
                <a16:creationId xmlns:a16="http://schemas.microsoft.com/office/drawing/2014/main" id="{0D03E46F-D547-D02D-719A-2E3C036FB1B6}"/>
              </a:ext>
            </a:extLst>
          </p:cNvPr>
          <p:cNvGrpSpPr>
            <a:grpSpLocks/>
          </p:cNvGrpSpPr>
          <p:nvPr/>
        </p:nvGrpSpPr>
        <p:grpSpPr bwMode="auto">
          <a:xfrm>
            <a:off x="8212755" y="6559834"/>
            <a:ext cx="139700" cy="149225"/>
            <a:chOff x="704" y="2464"/>
            <a:chExt cx="88" cy="94"/>
          </a:xfrm>
        </p:grpSpPr>
        <p:sp>
          <p:nvSpPr>
            <p:cNvPr id="480" name="Line 664">
              <a:extLst>
                <a:ext uri="{FF2B5EF4-FFF2-40B4-BE49-F238E27FC236}">
                  <a16:creationId xmlns:a16="http://schemas.microsoft.com/office/drawing/2014/main" id="{10D24A5F-DCA0-D68C-B05A-33B1DA8325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1" name="Line 665">
              <a:extLst>
                <a:ext uri="{FF2B5EF4-FFF2-40B4-BE49-F238E27FC236}">
                  <a16:creationId xmlns:a16="http://schemas.microsoft.com/office/drawing/2014/main" id="{D3775617-E737-5306-EBCF-8B6F070C719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82" name="Rectangle 481">
            <a:extLst>
              <a:ext uri="{FF2B5EF4-FFF2-40B4-BE49-F238E27FC236}">
                <a16:creationId xmlns:a16="http://schemas.microsoft.com/office/drawing/2014/main" id="{C4C60EF5-A161-B60D-7EC2-5D042E471809}"/>
              </a:ext>
            </a:extLst>
          </p:cNvPr>
          <p:cNvSpPr/>
          <p:nvPr/>
        </p:nvSpPr>
        <p:spPr>
          <a:xfrm>
            <a:off x="7321836" y="6512063"/>
            <a:ext cx="9811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(1.9, -11.1)</a:t>
            </a:r>
            <a:endParaRPr lang="en-GB" sz="1400" dirty="0"/>
          </a:p>
        </p:txBody>
      </p:sp>
      <p:sp>
        <p:nvSpPr>
          <p:cNvPr id="485" name="Text Box 75">
            <a:extLst>
              <a:ext uri="{FF2B5EF4-FFF2-40B4-BE49-F238E27FC236}">
                <a16:creationId xmlns:a16="http://schemas.microsoft.com/office/drawing/2014/main" id="{ADC852D5-3260-1D2E-3E47-EF5421BF8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2890" y="3699293"/>
            <a:ext cx="26435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X-intercept: (-0.15, 0)</a:t>
            </a:r>
          </a:p>
        </p:txBody>
      </p:sp>
      <p:grpSp>
        <p:nvGrpSpPr>
          <p:cNvPr id="3" name="Group 663">
            <a:extLst>
              <a:ext uri="{FF2B5EF4-FFF2-40B4-BE49-F238E27FC236}">
                <a16:creationId xmlns:a16="http://schemas.microsoft.com/office/drawing/2014/main" id="{C43EF1A9-59E9-E053-14EF-5EAE349B70D2}"/>
              </a:ext>
            </a:extLst>
          </p:cNvPr>
          <p:cNvGrpSpPr>
            <a:grpSpLocks/>
          </p:cNvGrpSpPr>
          <p:nvPr/>
        </p:nvGrpSpPr>
        <p:grpSpPr bwMode="auto">
          <a:xfrm>
            <a:off x="6864433" y="2998577"/>
            <a:ext cx="139700" cy="149225"/>
            <a:chOff x="704" y="2464"/>
            <a:chExt cx="88" cy="94"/>
          </a:xfrm>
        </p:grpSpPr>
        <p:sp>
          <p:nvSpPr>
            <p:cNvPr id="58" name="Line 664">
              <a:extLst>
                <a:ext uri="{FF2B5EF4-FFF2-40B4-BE49-F238E27FC236}">
                  <a16:creationId xmlns:a16="http://schemas.microsoft.com/office/drawing/2014/main" id="{5C0FDBA0-DD15-8610-46B1-4AAD32EF90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Line 665">
              <a:extLst>
                <a:ext uri="{FF2B5EF4-FFF2-40B4-BE49-F238E27FC236}">
                  <a16:creationId xmlns:a16="http://schemas.microsoft.com/office/drawing/2014/main" id="{0CF6CAFF-FB60-007C-B201-A3FDA628C3B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id="{7AC8AAF1-9801-E44D-6BA3-AB579BCA9947}"/>
              </a:ext>
            </a:extLst>
          </p:cNvPr>
          <p:cNvSpPr/>
          <p:nvPr/>
        </p:nvSpPr>
        <p:spPr>
          <a:xfrm>
            <a:off x="6951789" y="2776520"/>
            <a:ext cx="8563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(-0.15, 0)</a:t>
            </a:r>
            <a:endParaRPr lang="en-GB" sz="1400" dirty="0"/>
          </a:p>
        </p:txBody>
      </p:sp>
      <p:sp>
        <p:nvSpPr>
          <p:cNvPr id="2692" name="Rectangle 2691">
            <a:extLst>
              <a:ext uri="{FF2B5EF4-FFF2-40B4-BE49-F238E27FC236}">
                <a16:creationId xmlns:a16="http://schemas.microsoft.com/office/drawing/2014/main" id="{A74674BB-6208-CB4E-5F1A-1E16702289F3}"/>
              </a:ext>
            </a:extLst>
          </p:cNvPr>
          <p:cNvSpPr/>
          <p:nvPr/>
        </p:nvSpPr>
        <p:spPr>
          <a:xfrm>
            <a:off x="5134655" y="2483403"/>
            <a:ext cx="6319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(-2, 1)</a:t>
            </a:r>
            <a:endParaRPr lang="en-GB" sz="1400" dirty="0"/>
          </a:p>
        </p:txBody>
      </p:sp>
      <p:pic>
        <p:nvPicPr>
          <p:cNvPr id="2693" name="Picture 2692">
            <a:extLst>
              <a:ext uri="{FF2B5EF4-FFF2-40B4-BE49-F238E27FC236}">
                <a16:creationId xmlns:a16="http://schemas.microsoft.com/office/drawing/2014/main" id="{961A758E-7261-EA94-33DB-7901CAB143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" y="1600200"/>
            <a:ext cx="1914792" cy="4429743"/>
          </a:xfrm>
          <a:prstGeom prst="rect">
            <a:avLst/>
          </a:prstGeom>
        </p:spPr>
      </p:pic>
      <p:sp>
        <p:nvSpPr>
          <p:cNvPr id="2695" name="Text Box 75">
            <a:extLst>
              <a:ext uri="{FF2B5EF4-FFF2-40B4-BE49-F238E27FC236}">
                <a16:creationId xmlns:a16="http://schemas.microsoft.com/office/drawing/2014/main" id="{F594BA66-33B9-25CE-DCBC-D42B4002E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5779" y="5345200"/>
            <a:ext cx="6110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x: </a:t>
            </a:r>
          </a:p>
        </p:txBody>
      </p:sp>
      <p:sp>
        <p:nvSpPr>
          <p:cNvPr id="2696" name="Text Box 75">
            <a:extLst>
              <a:ext uri="{FF2B5EF4-FFF2-40B4-BE49-F238E27FC236}">
                <a16:creationId xmlns:a16="http://schemas.microsoft.com/office/drawing/2014/main" id="{2BCECEB5-3EEE-9CB9-5A15-61C9901A8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6592" y="5339288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</a:rPr>
              <a:t>–2</a:t>
            </a:r>
            <a:endParaRPr lang="en-US" sz="2000" dirty="0"/>
          </a:p>
        </p:txBody>
      </p:sp>
      <p:sp>
        <p:nvSpPr>
          <p:cNvPr id="2697" name="Text Box 75">
            <a:extLst>
              <a:ext uri="{FF2B5EF4-FFF2-40B4-BE49-F238E27FC236}">
                <a16:creationId xmlns:a16="http://schemas.microsoft.com/office/drawing/2014/main" id="{50799C20-8DA2-DBE0-2C29-B43A796FA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6454" y="4376473"/>
            <a:ext cx="218187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For the starting point: </a:t>
            </a:r>
          </a:p>
        </p:txBody>
      </p:sp>
      <p:sp>
        <p:nvSpPr>
          <p:cNvPr id="2698" name="Text Box 75">
            <a:extLst>
              <a:ext uri="{FF2B5EF4-FFF2-40B4-BE49-F238E27FC236}">
                <a16:creationId xmlns:a16="http://schemas.microsoft.com/office/drawing/2014/main" id="{1A5E9865-6E45-4A2F-912A-FE2C8ADCB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5483" y="5637993"/>
            <a:ext cx="26435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Starting point: (-2, 1)</a:t>
            </a:r>
          </a:p>
        </p:txBody>
      </p:sp>
      <p:sp>
        <p:nvSpPr>
          <p:cNvPr id="2699" name="Text Box 75">
            <a:extLst>
              <a:ext uri="{FF2B5EF4-FFF2-40B4-BE49-F238E27FC236}">
                <a16:creationId xmlns:a16="http://schemas.microsoft.com/office/drawing/2014/main" id="{A259F59D-F28E-AD1B-E5E0-9201C07A9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4653" y="5333846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2700" name="Text Box 75">
            <a:extLst>
              <a:ext uri="{FF2B5EF4-FFF2-40B4-BE49-F238E27FC236}">
                <a16:creationId xmlns:a16="http://schemas.microsoft.com/office/drawing/2014/main" id="{D2358B24-89CE-879C-D65A-21F2ED45C7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669" y="1600508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2:</a:t>
            </a:r>
          </a:p>
        </p:txBody>
      </p:sp>
      <p:sp>
        <p:nvSpPr>
          <p:cNvPr id="2701" name="Text Box 75">
            <a:extLst>
              <a:ext uri="{FF2B5EF4-FFF2-40B4-BE49-F238E27FC236}">
                <a16:creationId xmlns:a16="http://schemas.microsoft.com/office/drawing/2014/main" id="{A77C2C31-4EAB-0F66-246C-D0B826BB9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2823" y="1564369"/>
            <a:ext cx="13634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zero</a:t>
            </a:r>
          </a:p>
        </p:txBody>
      </p:sp>
      <p:sp>
        <p:nvSpPr>
          <p:cNvPr id="2703" name="Text Box 75">
            <a:extLst>
              <a:ext uri="{FF2B5EF4-FFF2-40B4-BE49-F238E27FC236}">
                <a16:creationId xmlns:a16="http://schemas.microsoft.com/office/drawing/2014/main" id="{9358761F-0055-4E04-9DCE-B8DAA6862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3036" y="1956358"/>
            <a:ext cx="21773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</a:rPr>
              <a:t>Drag the cursor to the left of a zero</a:t>
            </a:r>
          </a:p>
        </p:txBody>
      </p:sp>
      <p:sp>
        <p:nvSpPr>
          <p:cNvPr id="2704" name="Text Box 75">
            <a:extLst>
              <a:ext uri="{FF2B5EF4-FFF2-40B4-BE49-F238E27FC236}">
                <a16:creationId xmlns:a16="http://schemas.microsoft.com/office/drawing/2014/main" id="{AB1CC915-766E-50EE-DB52-1E28A4189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9602" y="2444186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2705" name="Text Box 75">
            <a:extLst>
              <a:ext uri="{FF2B5EF4-FFF2-40B4-BE49-F238E27FC236}">
                <a16:creationId xmlns:a16="http://schemas.microsoft.com/office/drawing/2014/main" id="{B25B6F74-6C7E-F025-A7EB-3EEF08417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3557" y="2785564"/>
            <a:ext cx="21773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</a:rPr>
              <a:t>Drag the cursor to the right of a zero</a:t>
            </a:r>
          </a:p>
        </p:txBody>
      </p:sp>
      <p:sp>
        <p:nvSpPr>
          <p:cNvPr id="2706" name="Text Box 75">
            <a:extLst>
              <a:ext uri="{FF2B5EF4-FFF2-40B4-BE49-F238E27FC236}">
                <a16:creationId xmlns:a16="http://schemas.microsoft.com/office/drawing/2014/main" id="{048CF262-EC62-344B-1944-A3814271D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6033" y="3301033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2707" name="Text Box 75">
            <a:extLst>
              <a:ext uri="{FF2B5EF4-FFF2-40B4-BE49-F238E27FC236}">
                <a16:creationId xmlns:a16="http://schemas.microsoft.com/office/drawing/2014/main" id="{59D2BA7D-2A92-8C45-A92C-A3A84B8C8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6937" y="3300984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2708" name="Text Box 75">
            <a:extLst>
              <a:ext uri="{FF2B5EF4-FFF2-40B4-BE49-F238E27FC236}">
                <a16:creationId xmlns:a16="http://schemas.microsoft.com/office/drawing/2014/main" id="{312F7746-A2E1-5B0B-2A3C-87E4B73F79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322" y="5036753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1:</a:t>
            </a:r>
          </a:p>
        </p:txBody>
      </p:sp>
      <p:sp>
        <p:nvSpPr>
          <p:cNvPr id="2709" name="Text Box 75">
            <a:extLst>
              <a:ext uri="{FF2B5EF4-FFF2-40B4-BE49-F238E27FC236}">
                <a16:creationId xmlns:a16="http://schemas.microsoft.com/office/drawing/2014/main" id="{4F21957B-4203-F602-6DCB-7A91E75C2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4476" y="5000614"/>
            <a:ext cx="13634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value</a:t>
            </a:r>
          </a:p>
        </p:txBody>
      </p:sp>
      <p:sp>
        <p:nvSpPr>
          <p:cNvPr id="2710" name="Text Box 75">
            <a:extLst>
              <a:ext uri="{FF2B5EF4-FFF2-40B4-BE49-F238E27FC236}">
                <a16:creationId xmlns:a16="http://schemas.microsoft.com/office/drawing/2014/main" id="{048B8FE0-0824-D95A-1528-7836E0655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6422" y="4054016"/>
            <a:ext cx="13894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2nd</a:t>
            </a:r>
          </a:p>
        </p:txBody>
      </p:sp>
      <p:sp>
        <p:nvSpPr>
          <p:cNvPr id="2714" name="Text Box 75">
            <a:extLst>
              <a:ext uri="{FF2B5EF4-FFF2-40B4-BE49-F238E27FC236}">
                <a16:creationId xmlns:a16="http://schemas.microsoft.com/office/drawing/2014/main" id="{6619A847-B35A-C06F-C160-3A90B4578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8271" y="4062915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Calc</a:t>
            </a:r>
          </a:p>
        </p:txBody>
      </p:sp>
      <p:sp>
        <p:nvSpPr>
          <p:cNvPr id="2715" name="Text Box 75">
            <a:extLst>
              <a:ext uri="{FF2B5EF4-FFF2-40B4-BE49-F238E27FC236}">
                <a16:creationId xmlns:a16="http://schemas.microsoft.com/office/drawing/2014/main" id="{855BA2ED-ED0D-BC27-80D1-E67885174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9332" y="6035773"/>
            <a:ext cx="13894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2nd</a:t>
            </a:r>
          </a:p>
        </p:txBody>
      </p:sp>
      <p:sp>
        <p:nvSpPr>
          <p:cNvPr id="2716" name="Text Box 75">
            <a:extLst>
              <a:ext uri="{FF2B5EF4-FFF2-40B4-BE49-F238E27FC236}">
                <a16:creationId xmlns:a16="http://schemas.microsoft.com/office/drawing/2014/main" id="{D2A6F5EC-9CF7-4760-B59D-E7F260D2F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1181" y="6044672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Calc</a:t>
            </a:r>
          </a:p>
        </p:txBody>
      </p:sp>
      <p:sp>
        <p:nvSpPr>
          <p:cNvPr id="2717" name="Oval 163">
            <a:extLst>
              <a:ext uri="{FF2B5EF4-FFF2-40B4-BE49-F238E27FC236}">
                <a16:creationId xmlns:a16="http://schemas.microsoft.com/office/drawing/2014/main" id="{F0E21655-4E26-4BEB-F596-C119EA787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602" y="2684002"/>
            <a:ext cx="91440" cy="9144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723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" grpId="0"/>
      <p:bldP spid="485" grpId="0"/>
      <p:bldP spid="60" grpId="0"/>
      <p:bldP spid="2692" grpId="0"/>
      <p:bldP spid="2695" grpId="0"/>
      <p:bldP spid="2696" grpId="0"/>
      <p:bldP spid="2697" grpId="0"/>
      <p:bldP spid="2698" grpId="0"/>
      <p:bldP spid="2699" grpId="0"/>
      <p:bldP spid="2700" grpId="0"/>
      <p:bldP spid="2701" grpId="0"/>
      <p:bldP spid="2703" grpId="0"/>
      <p:bldP spid="2704" grpId="0"/>
      <p:bldP spid="2705" grpId="0"/>
      <p:bldP spid="2706" grpId="0"/>
      <p:bldP spid="2707" grpId="0"/>
      <p:bldP spid="2708" grpId="0"/>
      <p:bldP spid="2709" grpId="0"/>
      <p:bldP spid="2710" grpId="0"/>
      <p:bldP spid="2714" grpId="0"/>
      <p:bldP spid="2715" grpId="0"/>
      <p:bldP spid="2716" grpId="0"/>
      <p:bldP spid="27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0E514C97-9C5B-5B5A-CBE7-240BD46B12A5}"/>
              </a:ext>
            </a:extLst>
          </p:cNvPr>
          <p:cNvGrpSpPr/>
          <p:nvPr/>
        </p:nvGrpSpPr>
        <p:grpSpPr>
          <a:xfrm>
            <a:off x="4932040" y="1155229"/>
            <a:ext cx="4491042" cy="5597265"/>
            <a:chOff x="4925384" y="1268760"/>
            <a:chExt cx="4491042" cy="559726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6EDC12-4916-D537-61ED-21F2C0481D30}"/>
                </a:ext>
              </a:extLst>
            </p:cNvPr>
            <p:cNvGrpSpPr/>
            <p:nvPr/>
          </p:nvGrpSpPr>
          <p:grpSpPr>
            <a:xfrm>
              <a:off x="4925384" y="1268760"/>
              <a:ext cx="4491042" cy="5597265"/>
              <a:chOff x="4925384" y="1517935"/>
              <a:chExt cx="4491042" cy="5597265"/>
            </a:xfrm>
          </p:grpSpPr>
          <p:sp>
            <p:nvSpPr>
              <p:cNvPr id="9" name="Text Box 50">
                <a:extLst>
                  <a:ext uri="{FF2B5EF4-FFF2-40B4-BE49-F238E27FC236}">
                    <a16:creationId xmlns:a16="http://schemas.microsoft.com/office/drawing/2014/main" id="{7D0BB476-9F0D-7DF0-0776-63620C16AF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3970" y="1517935"/>
                <a:ext cx="384759" cy="52393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y</a:t>
                </a:r>
              </a:p>
            </p:txBody>
          </p:sp>
          <p:sp>
            <p:nvSpPr>
              <p:cNvPr id="10" name="Line 58">
                <a:extLst>
                  <a:ext uri="{FF2B5EF4-FFF2-40B4-BE49-F238E27FC236}">
                    <a16:creationId xmlns:a16="http://schemas.microsoft.com/office/drawing/2014/main" id="{263EB4F2-C579-AD49-1B47-438B94C4EC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7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Line 59">
                <a:extLst>
                  <a:ext uri="{FF2B5EF4-FFF2-40B4-BE49-F238E27FC236}">
                    <a16:creationId xmlns:a16="http://schemas.microsoft.com/office/drawing/2014/main" id="{99EB9DE8-6D65-005D-975A-B131486E57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06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Line 60">
                <a:extLst>
                  <a:ext uri="{FF2B5EF4-FFF2-40B4-BE49-F238E27FC236}">
                    <a16:creationId xmlns:a16="http://schemas.microsoft.com/office/drawing/2014/main" id="{E27F1FE8-5D6D-64DB-A55F-F6164DE80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7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Line 61">
                <a:extLst>
                  <a:ext uri="{FF2B5EF4-FFF2-40B4-BE49-F238E27FC236}">
                    <a16:creationId xmlns:a16="http://schemas.microsoft.com/office/drawing/2014/main" id="{9F034488-B608-BEA1-2667-CA1AA8607A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406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Line 63">
                <a:extLst>
                  <a:ext uri="{FF2B5EF4-FFF2-40B4-BE49-F238E27FC236}">
                    <a16:creationId xmlns:a16="http://schemas.microsoft.com/office/drawing/2014/main" id="{7E0FB18C-25A3-DF67-5525-03A427F21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609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Line 65">
                <a:extLst>
                  <a:ext uri="{FF2B5EF4-FFF2-40B4-BE49-F238E27FC236}">
                    <a16:creationId xmlns:a16="http://schemas.microsoft.com/office/drawing/2014/main" id="{C94BB2FF-676F-3F36-962F-67E0A99A5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1839311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66">
                <a:extLst>
                  <a:ext uri="{FF2B5EF4-FFF2-40B4-BE49-F238E27FC236}">
                    <a16:creationId xmlns:a16="http://schemas.microsoft.com/office/drawing/2014/main" id="{A0C8FDB8-CA8D-EC50-9B11-AF95671B1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4111" y="1872235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68">
                <a:extLst>
                  <a:ext uri="{FF2B5EF4-FFF2-40B4-BE49-F238E27FC236}">
                    <a16:creationId xmlns:a16="http://schemas.microsoft.com/office/drawing/2014/main" id="{D14A10C8-C31A-E071-A7DE-8D8FE5ED54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10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69">
                <a:extLst>
                  <a:ext uri="{FF2B5EF4-FFF2-40B4-BE49-F238E27FC236}">
                    <a16:creationId xmlns:a16="http://schemas.microsoft.com/office/drawing/2014/main" id="{52AB6A3B-642C-E575-6C52-81B20DC27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09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70">
                <a:extLst>
                  <a:ext uri="{FF2B5EF4-FFF2-40B4-BE49-F238E27FC236}">
                    <a16:creationId xmlns:a16="http://schemas.microsoft.com/office/drawing/2014/main" id="{64C8D0E6-D838-5504-DECC-25BBAD704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210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71">
                <a:extLst>
                  <a:ext uri="{FF2B5EF4-FFF2-40B4-BE49-F238E27FC236}">
                    <a16:creationId xmlns:a16="http://schemas.microsoft.com/office/drawing/2014/main" id="{B66BA51F-8B65-1C0F-2BC5-776CDEC77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0100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Line 97">
                <a:extLst>
                  <a:ext uri="{FF2B5EF4-FFF2-40B4-BE49-F238E27FC236}">
                    <a16:creationId xmlns:a16="http://schemas.microsoft.com/office/drawing/2014/main" id="{005D4D15-1B2A-246D-E82E-62359660C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11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98">
                <a:extLst>
                  <a:ext uri="{FF2B5EF4-FFF2-40B4-BE49-F238E27FC236}">
                    <a16:creationId xmlns:a16="http://schemas.microsoft.com/office/drawing/2014/main" id="{2982855A-3834-A702-43AB-BA745879C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0880" y="1628800"/>
                <a:ext cx="0" cy="548640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/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100">
                <a:extLst>
                  <a:ext uri="{FF2B5EF4-FFF2-40B4-BE49-F238E27FC236}">
                    <a16:creationId xmlns:a16="http://schemas.microsoft.com/office/drawing/2014/main" id="{CD47F3BB-814E-3B02-AFB6-25E8A4D678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02397" y="2966983"/>
                <a:ext cx="337140" cy="46614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x</a:t>
                </a:r>
              </a:p>
            </p:txBody>
          </p:sp>
          <p:sp>
            <p:nvSpPr>
              <p:cNvPr id="24" name="Text Box 101">
                <a:extLst>
                  <a:ext uri="{FF2B5EF4-FFF2-40B4-BE49-F238E27FC236}">
                    <a16:creationId xmlns:a16="http://schemas.microsoft.com/office/drawing/2014/main" id="{A2732362-EA3C-08AC-F5FC-D85DD3BB4A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3680" y="3448731"/>
                <a:ext cx="245274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    1        2        3  </a:t>
                </a:r>
              </a:p>
            </p:txBody>
          </p:sp>
          <p:sp>
            <p:nvSpPr>
              <p:cNvPr id="25" name="Text Box 111">
                <a:extLst>
                  <a:ext uri="{FF2B5EF4-FFF2-40B4-BE49-F238E27FC236}">
                    <a16:creationId xmlns:a16="http://schemas.microsoft.com/office/drawing/2014/main" id="{3FC0C7CB-85B3-9B92-F701-3F072BF594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5384" y="3400127"/>
                <a:ext cx="29972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  </a:t>
                </a:r>
              </a:p>
            </p:txBody>
          </p:sp>
          <p:grpSp>
            <p:nvGrpSpPr>
              <p:cNvPr id="26" name="Group 112">
                <a:extLst>
                  <a:ext uri="{FF2B5EF4-FFF2-40B4-BE49-F238E27FC236}">
                    <a16:creationId xmlns:a16="http://schemas.microsoft.com/office/drawing/2014/main" id="{D9547542-ACD4-EB11-66FA-A5F11705E1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00143" y="5206725"/>
                <a:ext cx="650875" cy="1651000"/>
                <a:chOff x="1840" y="2843"/>
                <a:chExt cx="410" cy="1040"/>
              </a:xfrm>
            </p:grpSpPr>
            <p:sp>
              <p:nvSpPr>
                <p:cNvPr id="53" name="Text Box 113">
                  <a:extLst>
                    <a:ext uri="{FF2B5EF4-FFF2-40B4-BE49-F238E27FC236}">
                      <a16:creationId xmlns:a16="http://schemas.microsoft.com/office/drawing/2014/main" id="{21050FB0-8F67-EBAE-6A06-F14252539F2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8" y="2843"/>
                  <a:ext cx="31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baseline="30000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</a:t>
                  </a: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-6</a:t>
                  </a:r>
                </a:p>
              </p:txBody>
            </p:sp>
            <p:sp>
              <p:nvSpPr>
                <p:cNvPr id="54" name="Text Box 114">
                  <a:extLst>
                    <a:ext uri="{FF2B5EF4-FFF2-40B4-BE49-F238E27FC236}">
                      <a16:creationId xmlns:a16="http://schemas.microsoft.com/office/drawing/2014/main" id="{B60BFBDE-26EC-E2D0-2FB4-A0648BC69D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4" y="3033"/>
                  <a:ext cx="32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-7</a:t>
                  </a:r>
                </a:p>
              </p:txBody>
            </p:sp>
            <p:sp>
              <p:nvSpPr>
                <p:cNvPr id="55" name="Text Box 115">
                  <a:extLst>
                    <a:ext uri="{FF2B5EF4-FFF2-40B4-BE49-F238E27FC236}">
                      <a16:creationId xmlns:a16="http://schemas.microsoft.com/office/drawing/2014/main" id="{4E2300D6-9A5B-C3BA-B55A-842984671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257"/>
                  <a:ext cx="31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-8</a:t>
                  </a:r>
                </a:p>
              </p:txBody>
            </p:sp>
            <p:sp>
              <p:nvSpPr>
                <p:cNvPr id="56" name="Text Box 116">
                  <a:extLst>
                    <a:ext uri="{FF2B5EF4-FFF2-40B4-BE49-F238E27FC236}">
                      <a16:creationId xmlns:a16="http://schemas.microsoft.com/office/drawing/2014/main" id="{B76A9B22-C907-4C0B-9914-C10B4A3A76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455"/>
                  <a:ext cx="29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-9</a:t>
                  </a:r>
                </a:p>
              </p:txBody>
            </p:sp>
            <p:sp>
              <p:nvSpPr>
                <p:cNvPr id="57" name="Text Box 117">
                  <a:extLst>
                    <a:ext uri="{FF2B5EF4-FFF2-40B4-BE49-F238E27FC236}">
                      <a16:creationId xmlns:a16="http://schemas.microsoft.com/office/drawing/2014/main" id="{A54110D2-B277-7FA5-4CBA-57F56C28E9C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40" y="3650"/>
                  <a:ext cx="3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-10</a:t>
                  </a:r>
                </a:p>
              </p:txBody>
            </p: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A8C7817D-1F80-E7FD-DE63-E2F0F675FD7E}"/>
                  </a:ext>
                </a:extLst>
              </p:cNvPr>
              <p:cNvCxnSpPr/>
              <p:nvPr/>
            </p:nvCxnSpPr>
            <p:spPr>
              <a:xfrm flipV="1">
                <a:off x="5120640" y="6631687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D67C6DD9-A345-BF54-18EF-34B6A4CD6742}"/>
                  </a:ext>
                </a:extLst>
              </p:cNvPr>
              <p:cNvCxnSpPr/>
              <p:nvPr/>
            </p:nvCxnSpPr>
            <p:spPr>
              <a:xfrm flipV="1">
                <a:off x="5120640" y="18288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4EDAED2-798C-3DC8-93E4-F903FDD69BEB}"/>
                  </a:ext>
                </a:extLst>
              </p:cNvPr>
              <p:cNvCxnSpPr/>
              <p:nvPr/>
            </p:nvCxnSpPr>
            <p:spPr>
              <a:xfrm flipV="1">
                <a:off x="5120640" y="21488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19327D1-DEB9-4ADD-E5FF-9325A68507E7}"/>
                  </a:ext>
                </a:extLst>
              </p:cNvPr>
              <p:cNvCxnSpPr/>
              <p:nvPr/>
            </p:nvCxnSpPr>
            <p:spPr>
              <a:xfrm flipV="1">
                <a:off x="5120640" y="24688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5F47FF24-4EC8-6914-F3F1-7399AB2F2801}"/>
                  </a:ext>
                </a:extLst>
              </p:cNvPr>
              <p:cNvCxnSpPr/>
              <p:nvPr/>
            </p:nvCxnSpPr>
            <p:spPr>
              <a:xfrm flipV="1">
                <a:off x="5120640" y="2790906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257B55E-A441-1248-A920-86269E30EC26}"/>
                  </a:ext>
                </a:extLst>
              </p:cNvPr>
              <p:cNvCxnSpPr/>
              <p:nvPr/>
            </p:nvCxnSpPr>
            <p:spPr>
              <a:xfrm flipV="1">
                <a:off x="5120640" y="31089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9B201C0-1479-B2E6-8131-B566A874F260}"/>
                  </a:ext>
                </a:extLst>
              </p:cNvPr>
              <p:cNvCxnSpPr/>
              <p:nvPr/>
            </p:nvCxnSpPr>
            <p:spPr>
              <a:xfrm flipV="1">
                <a:off x="5120640" y="50292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D23F5B9-AEAB-EE8C-00D8-A1ED4E976BCD}"/>
                  </a:ext>
                </a:extLst>
              </p:cNvPr>
              <p:cNvCxnSpPr/>
              <p:nvPr/>
            </p:nvCxnSpPr>
            <p:spPr>
              <a:xfrm flipV="1">
                <a:off x="5120640" y="37490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7BCC42F-AD4E-5926-70CB-EFA5C2D39DEC}"/>
                  </a:ext>
                </a:extLst>
              </p:cNvPr>
              <p:cNvCxnSpPr/>
              <p:nvPr/>
            </p:nvCxnSpPr>
            <p:spPr>
              <a:xfrm flipV="1">
                <a:off x="5120640" y="40690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EBE374-1EAC-AA7E-90D4-471FEE61F5F2}"/>
                  </a:ext>
                </a:extLst>
              </p:cNvPr>
              <p:cNvCxnSpPr/>
              <p:nvPr/>
            </p:nvCxnSpPr>
            <p:spPr>
              <a:xfrm flipV="1">
                <a:off x="5120640" y="43891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838D908-34D0-0644-BCF9-BEA638F99BE6}"/>
                  </a:ext>
                </a:extLst>
              </p:cNvPr>
              <p:cNvCxnSpPr/>
              <p:nvPr/>
            </p:nvCxnSpPr>
            <p:spPr>
              <a:xfrm flipV="1">
                <a:off x="5120640" y="47091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65A6666-982A-80CA-FC8C-F6481D88C59D}"/>
                  </a:ext>
                </a:extLst>
              </p:cNvPr>
              <p:cNvCxnSpPr/>
              <p:nvPr/>
            </p:nvCxnSpPr>
            <p:spPr>
              <a:xfrm flipV="1">
                <a:off x="4932040" y="3429000"/>
                <a:ext cx="42062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E581BC8F-81FF-A126-2564-9F5826773453}"/>
                  </a:ext>
                </a:extLst>
              </p:cNvPr>
              <p:cNvCxnSpPr/>
              <p:nvPr/>
            </p:nvCxnSpPr>
            <p:spPr>
              <a:xfrm flipV="1">
                <a:off x="5120640" y="53492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A3D97761-8D67-63A5-58DC-6339BF4206B2}"/>
                  </a:ext>
                </a:extLst>
              </p:cNvPr>
              <p:cNvCxnSpPr/>
              <p:nvPr/>
            </p:nvCxnSpPr>
            <p:spPr>
              <a:xfrm flipV="1">
                <a:off x="5120640" y="56692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CF28B1B-5270-E0B3-B241-C310319F0CAF}"/>
                  </a:ext>
                </a:extLst>
              </p:cNvPr>
              <p:cNvCxnSpPr/>
              <p:nvPr/>
            </p:nvCxnSpPr>
            <p:spPr>
              <a:xfrm flipV="1">
                <a:off x="5120640" y="59893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9A24A46-75D0-A52F-DC53-FC4E029B6AF6}"/>
                  </a:ext>
                </a:extLst>
              </p:cNvPr>
              <p:cNvCxnSpPr/>
              <p:nvPr/>
            </p:nvCxnSpPr>
            <p:spPr>
              <a:xfrm flipV="1">
                <a:off x="5120640" y="63093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 Box 103">
                <a:extLst>
                  <a:ext uri="{FF2B5EF4-FFF2-40B4-BE49-F238E27FC236}">
                    <a16:creationId xmlns:a16="http://schemas.microsoft.com/office/drawing/2014/main" id="{C7A78E7E-8D60-2C2B-9004-A1E3CE3F9D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9421" y="4862487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-5</a:t>
                </a:r>
              </a:p>
            </p:txBody>
          </p:sp>
          <p:sp>
            <p:nvSpPr>
              <p:cNvPr id="44" name="Text Box 104">
                <a:extLst>
                  <a:ext uri="{FF2B5EF4-FFF2-40B4-BE49-F238E27FC236}">
                    <a16:creationId xmlns:a16="http://schemas.microsoft.com/office/drawing/2014/main" id="{505A1D0C-E3B1-3FB3-F967-7BA03DF6DE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2910" y="4549373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-4</a:t>
                </a:r>
              </a:p>
            </p:txBody>
          </p:sp>
          <p:sp>
            <p:nvSpPr>
              <p:cNvPr id="45" name="Text Box 105">
                <a:extLst>
                  <a:ext uri="{FF2B5EF4-FFF2-40B4-BE49-F238E27FC236}">
                    <a16:creationId xmlns:a16="http://schemas.microsoft.com/office/drawing/2014/main" id="{4A174A94-C732-65AB-A762-264CA9250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440" y="4218559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-3</a:t>
                </a:r>
              </a:p>
            </p:txBody>
          </p:sp>
          <p:sp>
            <p:nvSpPr>
              <p:cNvPr id="46" name="Text Box 106">
                <a:extLst>
                  <a:ext uri="{FF2B5EF4-FFF2-40B4-BE49-F238E27FC236}">
                    <a16:creationId xmlns:a16="http://schemas.microsoft.com/office/drawing/2014/main" id="{17DF3AAA-24CE-4730-6B32-0071F25653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0499" y="3922456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-2</a:t>
                </a:r>
              </a:p>
            </p:txBody>
          </p:sp>
          <p:sp>
            <p:nvSpPr>
              <p:cNvPr id="47" name="Text Box 107">
                <a:extLst>
                  <a:ext uri="{FF2B5EF4-FFF2-40B4-BE49-F238E27FC236}">
                    <a16:creationId xmlns:a16="http://schemas.microsoft.com/office/drawing/2014/main" id="{F4D4FE6B-C046-D355-FA98-17074A5707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863" y="3559479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-1</a:t>
                </a:r>
              </a:p>
            </p:txBody>
          </p:sp>
          <p:sp>
            <p:nvSpPr>
              <p:cNvPr id="48" name="Text Box 108">
                <a:extLst>
                  <a:ext uri="{FF2B5EF4-FFF2-40B4-BE49-F238E27FC236}">
                    <a16:creationId xmlns:a16="http://schemas.microsoft.com/office/drawing/2014/main" id="{4191F70A-0B64-3BF6-2614-56120954B2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7551" y="2955522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9" name="Text Box 109">
                <a:extLst>
                  <a:ext uri="{FF2B5EF4-FFF2-40B4-BE49-F238E27FC236}">
                    <a16:creationId xmlns:a16="http://schemas.microsoft.com/office/drawing/2014/main" id="{721B673B-BFA4-A8D2-42D1-11DD784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973" y="2637881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0" name="Text Box 110">
                <a:extLst>
                  <a:ext uri="{FF2B5EF4-FFF2-40B4-BE49-F238E27FC236}">
                    <a16:creationId xmlns:a16="http://schemas.microsoft.com/office/drawing/2014/main" id="{5FEB1D70-1449-0876-F7FE-D6C6AEADA2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9821" y="2292600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1" name="Text Box 110">
                <a:extLst>
                  <a:ext uri="{FF2B5EF4-FFF2-40B4-BE49-F238E27FC236}">
                    <a16:creationId xmlns:a16="http://schemas.microsoft.com/office/drawing/2014/main" id="{622E83BD-9587-94E7-E02F-73D273EA02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7731" y="1981041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2" name="Text Box 110">
                <a:extLst>
                  <a:ext uri="{FF2B5EF4-FFF2-40B4-BE49-F238E27FC236}">
                    <a16:creationId xmlns:a16="http://schemas.microsoft.com/office/drawing/2014/main" id="{F9EC181D-383F-35BD-85A6-DE890EBF6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1561" y="1621114"/>
                <a:ext cx="40671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154B323-29BF-4FC2-1AE0-EC71B6E1881D}"/>
                </a:ext>
              </a:extLst>
            </p:cNvPr>
            <p:cNvCxnSpPr/>
            <p:nvPr/>
          </p:nvCxnSpPr>
          <p:spPr>
            <a:xfrm flipV="1">
              <a:off x="5095882" y="6702552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Box 117">
              <a:extLst>
                <a:ext uri="{FF2B5EF4-FFF2-40B4-BE49-F238E27FC236}">
                  <a16:creationId xmlns:a16="http://schemas.microsoft.com/office/drawing/2014/main" id="{F2AA802E-9A06-1C3A-8775-E283FAADE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8089" y="6494260"/>
              <a:ext cx="5969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-11</a:t>
              </a:r>
            </a:p>
          </p:txBody>
        </p:sp>
      </p:grpSp>
      <p:sp>
        <p:nvSpPr>
          <p:cNvPr id="474" name="Rectangle 473">
            <a:hlinkClick r:id="rId2"/>
            <a:extLst>
              <a:ext uri="{FF2B5EF4-FFF2-40B4-BE49-F238E27FC236}">
                <a16:creationId xmlns:a16="http://schemas.microsoft.com/office/drawing/2014/main" id="{9C7EB8FA-7F09-47A4-9523-AC605643379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5" name="Rectangle 474">
            <a:hlinkClick r:id="rId2"/>
            <a:extLst>
              <a:ext uri="{FF2B5EF4-FFF2-40B4-BE49-F238E27FC236}">
                <a16:creationId xmlns:a16="http://schemas.microsoft.com/office/drawing/2014/main" id="{ED36A5F9-06EE-48AB-B504-E6E05C2477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75">
            <a:extLst>
              <a:ext uri="{FF2B5EF4-FFF2-40B4-BE49-F238E27FC236}">
                <a16:creationId xmlns:a16="http://schemas.microsoft.com/office/drawing/2014/main" id="{1E1159CD-7D42-CE2D-1414-BCE385025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" y="548680"/>
            <a:ext cx="84498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Use the GDC to sketch the graph of the function </a:t>
            </a:r>
          </a:p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7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– 1 for the domain –2 ≤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≤ </a:t>
            </a:r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1A5965-9375-2116-16E1-CB9BD859024E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grpSp>
        <p:nvGrpSpPr>
          <p:cNvPr id="2711" name="Group 663"/>
          <p:cNvGrpSpPr>
            <a:grpSpLocks/>
          </p:cNvGrpSpPr>
          <p:nvPr/>
        </p:nvGrpSpPr>
        <p:grpSpPr bwMode="auto">
          <a:xfrm>
            <a:off x="6294130" y="1646158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68" name="Group 663">
            <a:extLst>
              <a:ext uri="{FF2B5EF4-FFF2-40B4-BE49-F238E27FC236}">
                <a16:creationId xmlns:a16="http://schemas.microsoft.com/office/drawing/2014/main" id="{86204555-7720-F1CE-E666-55C88752D2DC}"/>
              </a:ext>
            </a:extLst>
          </p:cNvPr>
          <p:cNvGrpSpPr>
            <a:grpSpLocks/>
          </p:cNvGrpSpPr>
          <p:nvPr/>
        </p:nvGrpSpPr>
        <p:grpSpPr bwMode="auto">
          <a:xfrm>
            <a:off x="6979788" y="3335553"/>
            <a:ext cx="139700" cy="149225"/>
            <a:chOff x="704" y="2464"/>
            <a:chExt cx="88" cy="94"/>
          </a:xfrm>
        </p:grpSpPr>
        <p:sp>
          <p:nvSpPr>
            <p:cNvPr id="469" name="Line 664">
              <a:extLst>
                <a:ext uri="{FF2B5EF4-FFF2-40B4-BE49-F238E27FC236}">
                  <a16:creationId xmlns:a16="http://schemas.microsoft.com/office/drawing/2014/main" id="{C46348B5-C85C-2A3A-AEE3-34A3526BE3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0" name="Line 665">
              <a:extLst>
                <a:ext uri="{FF2B5EF4-FFF2-40B4-BE49-F238E27FC236}">
                  <a16:creationId xmlns:a16="http://schemas.microsoft.com/office/drawing/2014/main" id="{36068506-A1A3-0D53-6313-D40973A5143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1" name="Rectangle 470">
            <a:extLst>
              <a:ext uri="{FF2B5EF4-FFF2-40B4-BE49-F238E27FC236}">
                <a16:creationId xmlns:a16="http://schemas.microsoft.com/office/drawing/2014/main" id="{525A7377-1BB6-5A4F-4D86-357EDE5917E0}"/>
              </a:ext>
            </a:extLst>
          </p:cNvPr>
          <p:cNvSpPr/>
          <p:nvPr/>
        </p:nvSpPr>
        <p:spPr>
          <a:xfrm>
            <a:off x="5431012" y="1508016"/>
            <a:ext cx="9012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(-1.2, 4.2)</a:t>
            </a:r>
            <a:endParaRPr lang="en-GB" sz="1400" dirty="0"/>
          </a:p>
        </p:txBody>
      </p:sp>
      <p:grpSp>
        <p:nvGrpSpPr>
          <p:cNvPr id="479" name="Group 663">
            <a:extLst>
              <a:ext uri="{FF2B5EF4-FFF2-40B4-BE49-F238E27FC236}">
                <a16:creationId xmlns:a16="http://schemas.microsoft.com/office/drawing/2014/main" id="{0D03E46F-D547-D02D-719A-2E3C036FB1B6}"/>
              </a:ext>
            </a:extLst>
          </p:cNvPr>
          <p:cNvGrpSpPr>
            <a:grpSpLocks/>
          </p:cNvGrpSpPr>
          <p:nvPr/>
        </p:nvGrpSpPr>
        <p:grpSpPr bwMode="auto">
          <a:xfrm>
            <a:off x="8212755" y="6559834"/>
            <a:ext cx="139700" cy="149225"/>
            <a:chOff x="704" y="2464"/>
            <a:chExt cx="88" cy="94"/>
          </a:xfrm>
        </p:grpSpPr>
        <p:sp>
          <p:nvSpPr>
            <p:cNvPr id="480" name="Line 664">
              <a:extLst>
                <a:ext uri="{FF2B5EF4-FFF2-40B4-BE49-F238E27FC236}">
                  <a16:creationId xmlns:a16="http://schemas.microsoft.com/office/drawing/2014/main" id="{10D24A5F-DCA0-D68C-B05A-33B1DA8325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1" name="Line 665">
              <a:extLst>
                <a:ext uri="{FF2B5EF4-FFF2-40B4-BE49-F238E27FC236}">
                  <a16:creationId xmlns:a16="http://schemas.microsoft.com/office/drawing/2014/main" id="{D3775617-E737-5306-EBCF-8B6F070C719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82" name="Rectangle 481">
            <a:extLst>
              <a:ext uri="{FF2B5EF4-FFF2-40B4-BE49-F238E27FC236}">
                <a16:creationId xmlns:a16="http://schemas.microsoft.com/office/drawing/2014/main" id="{C4C60EF5-A161-B60D-7EC2-5D042E471809}"/>
              </a:ext>
            </a:extLst>
          </p:cNvPr>
          <p:cNvSpPr/>
          <p:nvPr/>
        </p:nvSpPr>
        <p:spPr>
          <a:xfrm>
            <a:off x="7321836" y="6512063"/>
            <a:ext cx="9811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(1.9, -11.1)</a:t>
            </a:r>
            <a:endParaRPr lang="en-GB" sz="1400" dirty="0"/>
          </a:p>
        </p:txBody>
      </p:sp>
      <p:sp>
        <p:nvSpPr>
          <p:cNvPr id="488" name="Rectangle 487">
            <a:extLst>
              <a:ext uri="{FF2B5EF4-FFF2-40B4-BE49-F238E27FC236}">
                <a16:creationId xmlns:a16="http://schemas.microsoft.com/office/drawing/2014/main" id="{905F1AA9-CBE9-4E7C-BECC-24F1E0BAFD5F}"/>
              </a:ext>
            </a:extLst>
          </p:cNvPr>
          <p:cNvSpPr/>
          <p:nvPr/>
        </p:nvSpPr>
        <p:spPr>
          <a:xfrm>
            <a:off x="7036904" y="3444914"/>
            <a:ext cx="6319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(0, -1)</a:t>
            </a:r>
            <a:endParaRPr lang="en-GB" sz="1400" dirty="0"/>
          </a:p>
        </p:txBody>
      </p:sp>
      <p:grpSp>
        <p:nvGrpSpPr>
          <p:cNvPr id="3" name="Group 663">
            <a:extLst>
              <a:ext uri="{FF2B5EF4-FFF2-40B4-BE49-F238E27FC236}">
                <a16:creationId xmlns:a16="http://schemas.microsoft.com/office/drawing/2014/main" id="{C43EF1A9-59E9-E053-14EF-5EAE349B70D2}"/>
              </a:ext>
            </a:extLst>
          </p:cNvPr>
          <p:cNvGrpSpPr>
            <a:grpSpLocks/>
          </p:cNvGrpSpPr>
          <p:nvPr/>
        </p:nvGrpSpPr>
        <p:grpSpPr bwMode="auto">
          <a:xfrm>
            <a:off x="6864433" y="2998577"/>
            <a:ext cx="139700" cy="149225"/>
            <a:chOff x="704" y="2464"/>
            <a:chExt cx="88" cy="94"/>
          </a:xfrm>
        </p:grpSpPr>
        <p:sp>
          <p:nvSpPr>
            <p:cNvPr id="58" name="Line 664">
              <a:extLst>
                <a:ext uri="{FF2B5EF4-FFF2-40B4-BE49-F238E27FC236}">
                  <a16:creationId xmlns:a16="http://schemas.microsoft.com/office/drawing/2014/main" id="{5C0FDBA0-DD15-8610-46B1-4AAD32EF90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Line 665">
              <a:extLst>
                <a:ext uri="{FF2B5EF4-FFF2-40B4-BE49-F238E27FC236}">
                  <a16:creationId xmlns:a16="http://schemas.microsoft.com/office/drawing/2014/main" id="{0CF6CAFF-FB60-007C-B201-A3FDA628C3B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id="{7AC8AAF1-9801-E44D-6BA3-AB579BCA9947}"/>
              </a:ext>
            </a:extLst>
          </p:cNvPr>
          <p:cNvSpPr/>
          <p:nvPr/>
        </p:nvSpPr>
        <p:spPr>
          <a:xfrm>
            <a:off x="6951789" y="2776520"/>
            <a:ext cx="8563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(-0.15, 0)</a:t>
            </a:r>
            <a:endParaRPr lang="en-GB" sz="1400" dirty="0"/>
          </a:p>
        </p:txBody>
      </p:sp>
      <p:sp>
        <p:nvSpPr>
          <p:cNvPr id="2692" name="Rectangle 2691">
            <a:extLst>
              <a:ext uri="{FF2B5EF4-FFF2-40B4-BE49-F238E27FC236}">
                <a16:creationId xmlns:a16="http://schemas.microsoft.com/office/drawing/2014/main" id="{A74674BB-6208-CB4E-5F1A-1E16702289F3}"/>
              </a:ext>
            </a:extLst>
          </p:cNvPr>
          <p:cNvSpPr/>
          <p:nvPr/>
        </p:nvSpPr>
        <p:spPr>
          <a:xfrm>
            <a:off x="5134655" y="2483403"/>
            <a:ext cx="6319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(-2, 1)</a:t>
            </a:r>
            <a:endParaRPr lang="en-GB" sz="1400" dirty="0"/>
          </a:p>
        </p:txBody>
      </p:sp>
      <p:sp>
        <p:nvSpPr>
          <p:cNvPr id="2696" name="Rectangle 2695">
            <a:extLst>
              <a:ext uri="{FF2B5EF4-FFF2-40B4-BE49-F238E27FC236}">
                <a16:creationId xmlns:a16="http://schemas.microsoft.com/office/drawing/2014/main" id="{D4C09447-AFA7-4448-277B-A850E43FCA95}"/>
              </a:ext>
            </a:extLst>
          </p:cNvPr>
          <p:cNvSpPr/>
          <p:nvPr/>
        </p:nvSpPr>
        <p:spPr>
          <a:xfrm>
            <a:off x="8318745" y="4119608"/>
            <a:ext cx="6319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(3, -4)</a:t>
            </a:r>
            <a:endParaRPr lang="en-GB" sz="1400" dirty="0"/>
          </a:p>
        </p:txBody>
      </p:sp>
      <p:sp>
        <p:nvSpPr>
          <p:cNvPr id="2698" name="Text Box 75">
            <a:extLst>
              <a:ext uri="{FF2B5EF4-FFF2-40B4-BE49-F238E27FC236}">
                <a16:creationId xmlns:a16="http://schemas.microsoft.com/office/drawing/2014/main" id="{811D88C2-36C5-5EB2-893F-873803309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7242" y="4670525"/>
            <a:ext cx="224552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Join the points with a smooth curve</a:t>
            </a:r>
          </a:p>
        </p:txBody>
      </p:sp>
      <p:sp>
        <p:nvSpPr>
          <p:cNvPr id="2699" name="Freeform: Shape 2698">
            <a:extLst>
              <a:ext uri="{FF2B5EF4-FFF2-40B4-BE49-F238E27FC236}">
                <a16:creationId xmlns:a16="http://schemas.microsoft.com/office/drawing/2014/main" id="{D8258A4F-3D8F-16D2-DAB7-8F65FF00556A}"/>
              </a:ext>
            </a:extLst>
          </p:cNvPr>
          <p:cNvSpPr/>
          <p:nvPr/>
        </p:nvSpPr>
        <p:spPr>
          <a:xfrm>
            <a:off x="5771213" y="1704304"/>
            <a:ext cx="3207895" cy="4928624"/>
          </a:xfrm>
          <a:custGeom>
            <a:avLst/>
            <a:gdLst>
              <a:gd name="connsiteX0" fmla="*/ 0 w 3207895"/>
              <a:gd name="connsiteY0" fmla="*/ 1023906 h 4964486"/>
              <a:gd name="connsiteX1" fmla="*/ 599607 w 3207895"/>
              <a:gd name="connsiteY1" fmla="*/ 4575 h 4964486"/>
              <a:gd name="connsiteX2" fmla="*/ 1184223 w 3207895"/>
              <a:gd name="connsiteY2" fmla="*/ 1383670 h 4964486"/>
              <a:gd name="connsiteX3" fmla="*/ 1274164 w 3207895"/>
              <a:gd name="connsiteY3" fmla="*/ 1698463 h 4964486"/>
              <a:gd name="connsiteX4" fmla="*/ 2503357 w 3207895"/>
              <a:gd name="connsiteY4" fmla="*/ 4951329 h 4964486"/>
              <a:gd name="connsiteX5" fmla="*/ 3207895 w 3207895"/>
              <a:gd name="connsiteY5" fmla="*/ 2627853 h 4964486"/>
              <a:gd name="connsiteX0" fmla="*/ 0 w 3207895"/>
              <a:gd name="connsiteY0" fmla="*/ 1023906 h 4928624"/>
              <a:gd name="connsiteX1" fmla="*/ 599607 w 3207895"/>
              <a:gd name="connsiteY1" fmla="*/ 4575 h 4928624"/>
              <a:gd name="connsiteX2" fmla="*/ 1184223 w 3207895"/>
              <a:gd name="connsiteY2" fmla="*/ 1383670 h 4928624"/>
              <a:gd name="connsiteX3" fmla="*/ 1274164 w 3207895"/>
              <a:gd name="connsiteY3" fmla="*/ 1698463 h 4928624"/>
              <a:gd name="connsiteX4" fmla="*/ 2458090 w 3207895"/>
              <a:gd name="connsiteY4" fmla="*/ 4915116 h 4928624"/>
              <a:gd name="connsiteX5" fmla="*/ 3207895 w 3207895"/>
              <a:gd name="connsiteY5" fmla="*/ 2627853 h 4928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7895" h="4928624">
                <a:moveTo>
                  <a:pt x="0" y="1023906"/>
                </a:moveTo>
                <a:cubicBezTo>
                  <a:pt x="201118" y="484260"/>
                  <a:pt x="402237" y="-55386"/>
                  <a:pt x="599607" y="4575"/>
                </a:cubicBezTo>
                <a:cubicBezTo>
                  <a:pt x="796977" y="64536"/>
                  <a:pt x="1071797" y="1101355"/>
                  <a:pt x="1184223" y="1383670"/>
                </a:cubicBezTo>
                <a:cubicBezTo>
                  <a:pt x="1296649" y="1665985"/>
                  <a:pt x="1061853" y="1109889"/>
                  <a:pt x="1274164" y="1698463"/>
                </a:cubicBezTo>
                <a:cubicBezTo>
                  <a:pt x="1486475" y="2287037"/>
                  <a:pt x="2135802" y="4760218"/>
                  <a:pt x="2458090" y="4915116"/>
                </a:cubicBezTo>
                <a:cubicBezTo>
                  <a:pt x="2780379" y="5070014"/>
                  <a:pt x="3016770" y="3867040"/>
                  <a:pt x="3207895" y="2627853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0" name="Text Box 75">
            <a:extLst>
              <a:ext uri="{FF2B5EF4-FFF2-40B4-BE49-F238E27FC236}">
                <a16:creationId xmlns:a16="http://schemas.microsoft.com/office/drawing/2014/main" id="{6B25FF72-8C2D-0F0A-4B1A-1A01D306C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7189" y="2303536"/>
            <a:ext cx="6110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x: </a:t>
            </a:r>
          </a:p>
        </p:txBody>
      </p:sp>
      <p:sp>
        <p:nvSpPr>
          <p:cNvPr id="2701" name="Text Box 75">
            <a:extLst>
              <a:ext uri="{FF2B5EF4-FFF2-40B4-BE49-F238E27FC236}">
                <a16:creationId xmlns:a16="http://schemas.microsoft.com/office/drawing/2014/main" id="{C85FF121-02E9-28DD-BF37-0615770E5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002" y="2297624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</a:rPr>
              <a:t>3</a:t>
            </a:r>
            <a:endParaRPr lang="en-US" sz="2000" dirty="0"/>
          </a:p>
        </p:txBody>
      </p:sp>
      <p:sp>
        <p:nvSpPr>
          <p:cNvPr id="2702" name="Text Box 75">
            <a:extLst>
              <a:ext uri="{FF2B5EF4-FFF2-40B4-BE49-F238E27FC236}">
                <a16:creationId xmlns:a16="http://schemas.microsoft.com/office/drawing/2014/main" id="{FC369849-0F2B-E657-971D-8970BF12E9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864" y="1334809"/>
            <a:ext cx="218187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For the ending point: </a:t>
            </a:r>
          </a:p>
        </p:txBody>
      </p:sp>
      <p:sp>
        <p:nvSpPr>
          <p:cNvPr id="2703" name="Text Box 75">
            <a:extLst>
              <a:ext uri="{FF2B5EF4-FFF2-40B4-BE49-F238E27FC236}">
                <a16:creationId xmlns:a16="http://schemas.microsoft.com/office/drawing/2014/main" id="{3933DB31-47E4-1B8B-E291-F5A5C3464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6893" y="2596329"/>
            <a:ext cx="26435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Ending point: (3, -4)</a:t>
            </a:r>
          </a:p>
        </p:txBody>
      </p:sp>
      <p:sp>
        <p:nvSpPr>
          <p:cNvPr id="2704" name="Text Box 75">
            <a:extLst>
              <a:ext uri="{FF2B5EF4-FFF2-40B4-BE49-F238E27FC236}">
                <a16:creationId xmlns:a16="http://schemas.microsoft.com/office/drawing/2014/main" id="{8DDF1238-7A57-BD88-78F2-1625611DA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6063" y="2292182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2705" name="Text Box 75">
            <a:extLst>
              <a:ext uri="{FF2B5EF4-FFF2-40B4-BE49-F238E27FC236}">
                <a16:creationId xmlns:a16="http://schemas.microsoft.com/office/drawing/2014/main" id="{4DA6CFE5-ABBC-23CC-6F5A-92649E595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8732" y="1995089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1:</a:t>
            </a:r>
          </a:p>
        </p:txBody>
      </p:sp>
      <p:sp>
        <p:nvSpPr>
          <p:cNvPr id="2706" name="Text Box 75">
            <a:extLst>
              <a:ext uri="{FF2B5EF4-FFF2-40B4-BE49-F238E27FC236}">
                <a16:creationId xmlns:a16="http://schemas.microsoft.com/office/drawing/2014/main" id="{F5C00DA8-2449-1ACA-082F-0657001B2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5886" y="1958950"/>
            <a:ext cx="13634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value</a:t>
            </a:r>
          </a:p>
        </p:txBody>
      </p:sp>
      <p:pic>
        <p:nvPicPr>
          <p:cNvPr id="2707" name="Picture 2706">
            <a:extLst>
              <a:ext uri="{FF2B5EF4-FFF2-40B4-BE49-F238E27FC236}">
                <a16:creationId xmlns:a16="http://schemas.microsoft.com/office/drawing/2014/main" id="{151F3C85-6A16-B57E-9E7F-55AD46F0FA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" y="1600200"/>
            <a:ext cx="1914792" cy="4429743"/>
          </a:xfrm>
          <a:prstGeom prst="rect">
            <a:avLst/>
          </a:prstGeom>
        </p:spPr>
      </p:pic>
      <p:sp>
        <p:nvSpPr>
          <p:cNvPr id="2708" name="Text Box 75">
            <a:extLst>
              <a:ext uri="{FF2B5EF4-FFF2-40B4-BE49-F238E27FC236}">
                <a16:creationId xmlns:a16="http://schemas.microsoft.com/office/drawing/2014/main" id="{15B2B9EE-28CF-7CAE-FF21-EF39E842C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5059" y="3945279"/>
            <a:ext cx="6110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x: </a:t>
            </a:r>
          </a:p>
        </p:txBody>
      </p:sp>
      <p:sp>
        <p:nvSpPr>
          <p:cNvPr id="2709" name="Text Box 75">
            <a:extLst>
              <a:ext uri="{FF2B5EF4-FFF2-40B4-BE49-F238E27FC236}">
                <a16:creationId xmlns:a16="http://schemas.microsoft.com/office/drawing/2014/main" id="{CDDCABF8-D2D6-38B2-937E-EF286B085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5872" y="3939367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</a:rPr>
              <a:t>0</a:t>
            </a:r>
            <a:endParaRPr lang="en-US" sz="2000" dirty="0"/>
          </a:p>
        </p:txBody>
      </p:sp>
      <p:sp>
        <p:nvSpPr>
          <p:cNvPr id="2710" name="Text Box 75">
            <a:extLst>
              <a:ext uri="{FF2B5EF4-FFF2-40B4-BE49-F238E27FC236}">
                <a16:creationId xmlns:a16="http://schemas.microsoft.com/office/drawing/2014/main" id="{730537C4-300A-2F82-1023-3290CDD849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1717" y="3374091"/>
            <a:ext cx="239445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For the y-intercept: </a:t>
            </a:r>
          </a:p>
        </p:txBody>
      </p:sp>
      <p:sp>
        <p:nvSpPr>
          <p:cNvPr id="2714" name="Text Box 75">
            <a:extLst>
              <a:ext uri="{FF2B5EF4-FFF2-40B4-BE49-F238E27FC236}">
                <a16:creationId xmlns:a16="http://schemas.microsoft.com/office/drawing/2014/main" id="{520777CA-780A-5080-F07B-E7E2F4BC6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8071" y="4283086"/>
            <a:ext cx="26435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Y-intercept: (0, -1)</a:t>
            </a:r>
          </a:p>
        </p:txBody>
      </p:sp>
      <p:sp>
        <p:nvSpPr>
          <p:cNvPr id="2715" name="Text Box 75">
            <a:extLst>
              <a:ext uri="{FF2B5EF4-FFF2-40B4-BE49-F238E27FC236}">
                <a16:creationId xmlns:a16="http://schemas.microsoft.com/office/drawing/2014/main" id="{77ECC792-D89F-6812-7C1C-5E606D83A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3933" y="3933925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2716" name="Text Box 75">
            <a:extLst>
              <a:ext uri="{FF2B5EF4-FFF2-40B4-BE49-F238E27FC236}">
                <a16:creationId xmlns:a16="http://schemas.microsoft.com/office/drawing/2014/main" id="{EECE31CF-74B3-979E-47CC-0A7C5EBDC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3219" y="3684437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1:</a:t>
            </a:r>
          </a:p>
        </p:txBody>
      </p:sp>
      <p:sp>
        <p:nvSpPr>
          <p:cNvPr id="2717" name="Text Box 75">
            <a:extLst>
              <a:ext uri="{FF2B5EF4-FFF2-40B4-BE49-F238E27FC236}">
                <a16:creationId xmlns:a16="http://schemas.microsoft.com/office/drawing/2014/main" id="{F2909408-DDE6-90D1-46D1-2BB7A1424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0373" y="3648298"/>
            <a:ext cx="13634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value</a:t>
            </a:r>
          </a:p>
        </p:txBody>
      </p:sp>
      <p:sp>
        <p:nvSpPr>
          <p:cNvPr id="2723" name="Text Box 75">
            <a:extLst>
              <a:ext uri="{FF2B5EF4-FFF2-40B4-BE49-F238E27FC236}">
                <a16:creationId xmlns:a16="http://schemas.microsoft.com/office/drawing/2014/main" id="{218A694A-DEDA-C364-DA93-DFB8A09EB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9848" y="3008524"/>
            <a:ext cx="13894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2nd</a:t>
            </a:r>
          </a:p>
        </p:txBody>
      </p:sp>
      <p:sp>
        <p:nvSpPr>
          <p:cNvPr id="2724" name="Text Box 75">
            <a:extLst>
              <a:ext uri="{FF2B5EF4-FFF2-40B4-BE49-F238E27FC236}">
                <a16:creationId xmlns:a16="http://schemas.microsoft.com/office/drawing/2014/main" id="{12E83C68-C959-E564-8EC6-0903CAC01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1697" y="3017423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Calc</a:t>
            </a:r>
          </a:p>
        </p:txBody>
      </p:sp>
      <p:sp>
        <p:nvSpPr>
          <p:cNvPr id="2725" name="Oval 163">
            <a:extLst>
              <a:ext uri="{FF2B5EF4-FFF2-40B4-BE49-F238E27FC236}">
                <a16:creationId xmlns:a16="http://schemas.microsoft.com/office/drawing/2014/main" id="{33BDD47B-4775-DB47-7E64-7FD56503A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602" y="2684002"/>
            <a:ext cx="91440" cy="9144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726" name="Oval 163">
            <a:extLst>
              <a:ext uri="{FF2B5EF4-FFF2-40B4-BE49-F238E27FC236}">
                <a16:creationId xmlns:a16="http://schemas.microsoft.com/office/drawing/2014/main" id="{7AF5522B-274F-0469-6728-1261AF592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2798" y="4306441"/>
            <a:ext cx="91440" cy="9144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28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2000"/>
                                        <p:tgtEl>
                                          <p:spTgt spid="2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8" grpId="0"/>
      <p:bldP spid="2696" grpId="0"/>
      <p:bldP spid="2698" grpId="0"/>
      <p:bldP spid="2699" grpId="0" animBg="1"/>
      <p:bldP spid="2700" grpId="0"/>
      <p:bldP spid="2701" grpId="0"/>
      <p:bldP spid="2702" grpId="0"/>
      <p:bldP spid="2703" grpId="0"/>
      <p:bldP spid="2704" grpId="0"/>
      <p:bldP spid="2705" grpId="0"/>
      <p:bldP spid="2706" grpId="0"/>
      <p:bldP spid="2708" grpId="0"/>
      <p:bldP spid="2709" grpId="0"/>
      <p:bldP spid="2710" grpId="0"/>
      <p:bldP spid="2714" grpId="0"/>
      <p:bldP spid="2715" grpId="0"/>
      <p:bldP spid="2716" grpId="0"/>
      <p:bldP spid="2717" grpId="0"/>
      <p:bldP spid="2723" grpId="0"/>
      <p:bldP spid="2724" grpId="0"/>
      <p:bldP spid="27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72403" y="963215"/>
            <a:ext cx="5599193" cy="35973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286000" y="4982603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647700" y="5487256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466975" y="5909285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371600" y="4579141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3C973669-28B2-4B31-9311-8EF7AC9BF16E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D36DC034-F56A-439A-AE3D-E5C2D3AF4EE9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649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E17F806C-46F2-45ED-84C7-4A8B126FB3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922" y="2945707"/>
            <a:ext cx="40681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dirty="0">
                <a:latin typeface="Comic Sans MS" panose="030F0702030302020204" pitchFamily="66" charset="0"/>
              </a:rPr>
              <a:t>Sketching its graph.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10" name="4 Rectángulo">
            <a:extLst>
              <a:ext uri="{FF2B5EF4-FFF2-40B4-BE49-F238E27FC236}">
                <a16:creationId xmlns:a16="http://schemas.microsoft.com/office/drawing/2014/main" id="{6A24C2A0-1D0C-40A0-80B6-E9EBA0404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487" y="3423835"/>
            <a:ext cx="828039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In this lesson we will be working on Sketching the graph of a function</a:t>
            </a:r>
          </a:p>
        </p:txBody>
      </p:sp>
      <p:sp>
        <p:nvSpPr>
          <p:cNvPr id="11" name="5 Rectángulo">
            <a:extLst>
              <a:ext uri="{FF2B5EF4-FFF2-40B4-BE49-F238E27FC236}">
                <a16:creationId xmlns:a16="http://schemas.microsoft.com/office/drawing/2014/main" id="{B7E0A21F-23A8-4780-B7C2-D354BEBA9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488" y="4266124"/>
            <a:ext cx="823092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If you are asked to sketch the graph of a function is to represent by means of a diagram or graph (labelled as appropriate). 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13" name="Title 3">
            <a:extLst>
              <a:ext uri="{FF2B5EF4-FFF2-40B4-BE49-F238E27FC236}">
                <a16:creationId xmlns:a16="http://schemas.microsoft.com/office/drawing/2014/main" id="{458CEDBE-BAEA-4AE6-8E52-2488974D989F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F489B921-CA7F-43B2-8C60-89156DEA1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448" y="856452"/>
            <a:ext cx="82576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Every function has a particular behaviour and is identified by a specific shape.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59315CDE-EF42-4695-9ECF-E59D0D8FA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040" y="1653147"/>
            <a:ext cx="8280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There are two ways to represent the graph of a function.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1B95A839-6526-4CD0-8922-23B32F4F3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" y="2403675"/>
            <a:ext cx="37801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dirty="0">
                <a:latin typeface="Comic Sans MS" panose="030F0702030302020204" pitchFamily="66" charset="0"/>
              </a:rPr>
              <a:t>Drawing its graph.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5" name="5 Rectángulo">
            <a:extLst>
              <a:ext uri="{FF2B5EF4-FFF2-40B4-BE49-F238E27FC236}">
                <a16:creationId xmlns:a16="http://schemas.microsoft.com/office/drawing/2014/main" id="{7E8C04A7-E0D1-E5C6-EA5B-2B17B7196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487" y="5409662"/>
            <a:ext cx="83270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The sketch should give a general idea of the required </a:t>
            </a:r>
            <a:r>
              <a:rPr lang="en-GB" b="1" dirty="0">
                <a:latin typeface="Comic Sans MS" panose="030F0702030302020204" pitchFamily="66" charset="0"/>
              </a:rPr>
              <a:t>shape</a:t>
            </a:r>
            <a:r>
              <a:rPr lang="en-GB" dirty="0">
                <a:latin typeface="Comic Sans MS" panose="030F0702030302020204" pitchFamily="66" charset="0"/>
              </a:rPr>
              <a:t> or relationship and should include </a:t>
            </a:r>
            <a:r>
              <a:rPr lang="en-GB" b="1" dirty="0">
                <a:latin typeface="Comic Sans MS" panose="030F0702030302020204" pitchFamily="66" charset="0"/>
              </a:rPr>
              <a:t>relevant features</a:t>
            </a:r>
            <a:r>
              <a:rPr lang="en-GB" dirty="0">
                <a:latin typeface="Comic Sans MS" panose="030F0702030302020204" pitchFamily="66" charset="0"/>
              </a:rPr>
              <a:t>.</a:t>
            </a:r>
            <a:endParaRPr lang="en-GB" i="1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4" grpId="0"/>
      <p:bldP spid="15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4 Rectángulo">
            <a:extLst>
              <a:ext uri="{FF2B5EF4-FFF2-40B4-BE49-F238E27FC236}">
                <a16:creationId xmlns:a16="http://schemas.microsoft.com/office/drawing/2014/main" id="{6A24C2A0-1D0C-40A0-80B6-E9EBA0404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2647219"/>
            <a:ext cx="38969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Any maximum value</a:t>
            </a:r>
          </a:p>
        </p:txBody>
      </p:sp>
      <p:sp>
        <p:nvSpPr>
          <p:cNvPr id="13" name="Title 3">
            <a:extLst>
              <a:ext uri="{FF2B5EF4-FFF2-40B4-BE49-F238E27FC236}">
                <a16:creationId xmlns:a16="http://schemas.microsoft.com/office/drawing/2014/main" id="{458CEDBE-BAEA-4AE6-8E52-2488974D989F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F489B921-CA7F-43B2-8C60-89156DEA1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152" y="1554879"/>
            <a:ext cx="82576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All axes should be labelled.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59315CDE-EF42-4695-9ECF-E59D0D8FA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326" y="2102315"/>
            <a:ext cx="8280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Features that should be labelled: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1B95A839-6526-4CD0-8922-23B32F4F3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200" y="1000853"/>
            <a:ext cx="82576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dirty="0">
                <a:latin typeface="Comic Sans MS" panose="030F0702030302020204" pitchFamily="66" charset="0"/>
              </a:rPr>
              <a:t>Details to keep in mind when sketching a function.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4" name="4 Rectángulo">
            <a:extLst>
              <a:ext uri="{FF2B5EF4-FFF2-40B4-BE49-F238E27FC236}">
                <a16:creationId xmlns:a16="http://schemas.microsoft.com/office/drawing/2014/main" id="{B9F0C907-BC5D-4671-F8F9-D7961728B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3266" y="3190592"/>
            <a:ext cx="38969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Any minimum value</a:t>
            </a:r>
          </a:p>
        </p:txBody>
      </p:sp>
      <p:sp>
        <p:nvSpPr>
          <p:cNvPr id="6" name="4 Rectángulo">
            <a:extLst>
              <a:ext uri="{FF2B5EF4-FFF2-40B4-BE49-F238E27FC236}">
                <a16:creationId xmlns:a16="http://schemas.microsoft.com/office/drawing/2014/main" id="{A164E783-EC04-159E-4BEA-D66C7582E2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3266" y="3764054"/>
            <a:ext cx="38969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Axis intercepts</a:t>
            </a:r>
          </a:p>
        </p:txBody>
      </p:sp>
      <p:sp>
        <p:nvSpPr>
          <p:cNvPr id="7" name="4 Rectángulo">
            <a:extLst>
              <a:ext uri="{FF2B5EF4-FFF2-40B4-BE49-F238E27FC236}">
                <a16:creationId xmlns:a16="http://schemas.microsoft.com/office/drawing/2014/main" id="{B54BAD4B-15D0-44B4-2484-13303731B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4765620"/>
            <a:ext cx="60486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Zeros of functions or roots of equations</a:t>
            </a:r>
          </a:p>
        </p:txBody>
      </p:sp>
      <p:sp>
        <p:nvSpPr>
          <p:cNvPr id="8" name="4 Rectángulo">
            <a:extLst>
              <a:ext uri="{FF2B5EF4-FFF2-40B4-BE49-F238E27FC236}">
                <a16:creationId xmlns:a16="http://schemas.microsoft.com/office/drawing/2014/main" id="{47A730D7-EF3E-1094-3FE0-F9DBE85FC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5328061"/>
            <a:ext cx="69847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Equations of vertical and horizontal asymptotes</a:t>
            </a:r>
          </a:p>
        </p:txBody>
      </p:sp>
      <p:sp>
        <p:nvSpPr>
          <p:cNvPr id="16" name="4 Rectángulo">
            <a:extLst>
              <a:ext uri="{FF2B5EF4-FFF2-40B4-BE49-F238E27FC236}">
                <a16:creationId xmlns:a16="http://schemas.microsoft.com/office/drawing/2014/main" id="{56A13DA5-32A3-D58E-F642-577205BD25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5919663"/>
            <a:ext cx="68407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Identify starting and ending points</a:t>
            </a:r>
          </a:p>
        </p:txBody>
      </p:sp>
      <p:sp>
        <p:nvSpPr>
          <p:cNvPr id="17" name="4 Rectángulo">
            <a:extLst>
              <a:ext uri="{FF2B5EF4-FFF2-40B4-BE49-F238E27FC236}">
                <a16:creationId xmlns:a16="http://schemas.microsoft.com/office/drawing/2014/main" id="{58948CBA-6AA7-0BE5-7EF6-5C83F53AA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4264837"/>
            <a:ext cx="38969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Axis of symmetry</a:t>
            </a:r>
          </a:p>
        </p:txBody>
      </p:sp>
    </p:spTree>
    <p:extLst>
      <p:ext uri="{BB962C8B-B14F-4D97-AF65-F5344CB8AC3E}">
        <p14:creationId xmlns:p14="http://schemas.microsoft.com/office/powerpoint/2010/main" val="81327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4" grpId="0"/>
      <p:bldP spid="6" grpId="0"/>
      <p:bldP spid="7" grpId="0"/>
      <p:bldP spid="8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63"/>
          <p:cNvGrpSpPr>
            <a:grpSpLocks/>
          </p:cNvGrpSpPr>
          <p:nvPr/>
        </p:nvGrpSpPr>
        <p:grpSpPr bwMode="auto">
          <a:xfrm>
            <a:off x="2819959" y="5734871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" name="Group 654"/>
          <p:cNvGrpSpPr>
            <a:grpSpLocks/>
          </p:cNvGrpSpPr>
          <p:nvPr/>
        </p:nvGrpSpPr>
        <p:grpSpPr bwMode="auto">
          <a:xfrm>
            <a:off x="126554" y="1399431"/>
            <a:ext cx="5551488" cy="5332413"/>
            <a:chOff x="1076" y="509"/>
            <a:chExt cx="3497" cy="3359"/>
          </a:xfrm>
        </p:grpSpPr>
        <p:grpSp>
          <p:nvGrpSpPr>
            <p:cNvPr id="9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1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0" name="Rectangle 582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1" name="Rectangle 583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2" name="Rectangle 584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3" name="Rectangle 585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4" name="Rectangle 586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5" name="Rectangle 587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6" name="Rectangle 588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7" name="Rectangle 589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8" name="Rectangle 590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9" name="Rectangle 591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0" name="Rectangle 592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1" name="Rectangle 593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2" name="Rectangle 594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3" name="Rectangle 595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4" name="Rectangle 596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5" name="Rectangle 597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6" name="Rectangle 598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7" name="Rectangle 599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8" name="Rectangle 600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9" name="Rectangle 601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1712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8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89" y="1697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72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24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84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2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80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4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800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48" y="1703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10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48" y="1699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52" y="1703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20" y="1703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72" y="1707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36" y="1703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80" y="1707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44" y="1703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200" y="1703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56" y="1703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32" y="1707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76" y="1699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369" y="1622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i="1" dirty="0"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806" y="509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i="1" dirty="0"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52" y="1970"/>
              <a:ext cx="20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65" y="1828"/>
              <a:ext cx="20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37" y="3713"/>
              <a:ext cx="24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1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2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3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4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5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6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89" y="579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7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56" y="2157"/>
              <a:ext cx="205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64" y="2307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8" y="2460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61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79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293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8" y="3087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18" y="324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37" y="3403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-11</a:t>
              </a:r>
            </a:p>
          </p:txBody>
        </p:sp>
        <p:sp>
          <p:nvSpPr>
            <p:cNvPr id="2701" name="Text Box 653"/>
            <p:cNvSpPr txBox="1">
              <a:spLocks noChangeArrowheads="1"/>
            </p:cNvSpPr>
            <p:nvPr/>
          </p:nvSpPr>
          <p:spPr bwMode="auto">
            <a:xfrm>
              <a:off x="2631" y="3558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-12</a:t>
              </a:r>
            </a:p>
          </p:txBody>
        </p:sp>
      </p:grpSp>
      <p:grpSp>
        <p:nvGrpSpPr>
          <p:cNvPr id="483" name="Group 666"/>
          <p:cNvGrpSpPr>
            <a:grpSpLocks/>
          </p:cNvGrpSpPr>
          <p:nvPr/>
        </p:nvGrpSpPr>
        <p:grpSpPr bwMode="auto">
          <a:xfrm>
            <a:off x="1571180" y="3244040"/>
            <a:ext cx="139700" cy="149225"/>
            <a:chOff x="704" y="2464"/>
            <a:chExt cx="88" cy="94"/>
          </a:xfrm>
        </p:grpSpPr>
        <p:sp>
          <p:nvSpPr>
            <p:cNvPr id="484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5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86" name="Group 666"/>
          <p:cNvGrpSpPr>
            <a:grpSpLocks/>
          </p:cNvGrpSpPr>
          <p:nvPr/>
        </p:nvGrpSpPr>
        <p:grpSpPr bwMode="auto">
          <a:xfrm>
            <a:off x="3318880" y="3244325"/>
            <a:ext cx="139700" cy="149225"/>
            <a:chOff x="704" y="2464"/>
            <a:chExt cx="88" cy="94"/>
          </a:xfrm>
        </p:grpSpPr>
        <p:sp>
          <p:nvSpPr>
            <p:cNvPr id="487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8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" name="Rectangle 5"/>
          <p:cNvSpPr/>
          <p:nvPr/>
        </p:nvSpPr>
        <p:spPr>
          <a:xfrm>
            <a:off x="3410804" y="3009970"/>
            <a:ext cx="6014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(2, 0)</a:t>
            </a:r>
            <a:endParaRPr lang="en-GB" sz="1400" dirty="0"/>
          </a:p>
        </p:txBody>
      </p:sp>
      <p:sp>
        <p:nvSpPr>
          <p:cNvPr id="496" name="Rectangle 495"/>
          <p:cNvSpPr/>
          <p:nvPr/>
        </p:nvSpPr>
        <p:spPr>
          <a:xfrm>
            <a:off x="2869151" y="5768329"/>
            <a:ext cx="8499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(0, </a:t>
            </a:r>
            <a:r>
              <a:rPr lang="en-US" sz="1400" b="1" dirty="0">
                <a:solidFill>
                  <a:srgbClr val="FF6600"/>
                </a:solidFill>
              </a:rPr>
              <a:t>–10</a:t>
            </a:r>
            <a:r>
              <a:rPr lang="en-GB" sz="1400" b="1" dirty="0">
                <a:solidFill>
                  <a:srgbClr val="FF6600"/>
                </a:solidFill>
              </a:rPr>
              <a:t>)</a:t>
            </a:r>
            <a:r>
              <a:rPr lang="en-GB" sz="1400" dirty="0"/>
              <a:t>.</a:t>
            </a:r>
          </a:p>
        </p:txBody>
      </p:sp>
      <p:sp>
        <p:nvSpPr>
          <p:cNvPr id="497" name="Rectangle 496"/>
          <p:cNvSpPr/>
          <p:nvPr/>
        </p:nvSpPr>
        <p:spPr>
          <a:xfrm>
            <a:off x="1624472" y="2969667"/>
            <a:ext cx="7505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</a:t>
            </a:r>
            <a:r>
              <a:rPr lang="en-US" sz="1400" b="1" dirty="0">
                <a:solidFill>
                  <a:srgbClr val="FF6600"/>
                </a:solidFill>
              </a:rPr>
              <a:t>–5, 0</a:t>
            </a:r>
            <a:r>
              <a:rPr lang="en-GB" sz="1400" b="1" dirty="0">
                <a:solidFill>
                  <a:srgbClr val="FF6600"/>
                </a:solidFill>
              </a:rPr>
              <a:t>)</a:t>
            </a:r>
            <a:r>
              <a:rPr lang="en-GB" sz="1400" dirty="0"/>
              <a:t>.</a:t>
            </a:r>
          </a:p>
        </p:txBody>
      </p:sp>
      <p:sp>
        <p:nvSpPr>
          <p:cNvPr id="498" name="Text Box 75"/>
          <p:cNvSpPr txBox="1">
            <a:spLocks noChangeArrowheads="1"/>
          </p:cNvSpPr>
          <p:nvPr/>
        </p:nvSpPr>
        <p:spPr bwMode="auto">
          <a:xfrm>
            <a:off x="245616" y="715916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Sketch the graph of the function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+ 3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– 10</a:t>
            </a:r>
            <a:r>
              <a:rPr lang="en-GB" dirty="0"/>
              <a:t>.</a:t>
            </a:r>
          </a:p>
        </p:txBody>
      </p:sp>
      <p:sp>
        <p:nvSpPr>
          <p:cNvPr id="500" name="Text Box 75"/>
          <p:cNvSpPr txBox="1">
            <a:spLocks noChangeArrowheads="1"/>
          </p:cNvSpPr>
          <p:nvPr/>
        </p:nvSpPr>
        <p:spPr bwMode="auto">
          <a:xfrm>
            <a:off x="5895011" y="2267545"/>
            <a:ext cx="321909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200" dirty="0">
                <a:solidFill>
                  <a:srgbClr val="FF6600"/>
                </a:solidFill>
              </a:rPr>
              <a:t>y-intercept (0, </a:t>
            </a:r>
            <a:r>
              <a:rPr lang="en-US" sz="2200" dirty="0">
                <a:solidFill>
                  <a:srgbClr val="FF6600"/>
                </a:solidFill>
              </a:rPr>
              <a:t>–10</a:t>
            </a:r>
            <a:r>
              <a:rPr lang="en-GB" sz="2200" dirty="0">
                <a:solidFill>
                  <a:srgbClr val="FF6600"/>
                </a:solidFill>
              </a:rPr>
              <a:t>)</a:t>
            </a:r>
            <a:r>
              <a:rPr lang="en-GB" sz="2200" dirty="0"/>
              <a:t>.</a:t>
            </a:r>
          </a:p>
        </p:txBody>
      </p:sp>
      <p:sp>
        <p:nvSpPr>
          <p:cNvPr id="501" name="Text Box 75"/>
          <p:cNvSpPr txBox="1">
            <a:spLocks noChangeArrowheads="1"/>
          </p:cNvSpPr>
          <p:nvPr/>
        </p:nvSpPr>
        <p:spPr bwMode="auto">
          <a:xfrm>
            <a:off x="3435926" y="1126928"/>
            <a:ext cx="54711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We need some points to sketch the graph</a:t>
            </a:r>
          </a:p>
        </p:txBody>
      </p:sp>
      <p:sp>
        <p:nvSpPr>
          <p:cNvPr id="502" name="Text Box 75"/>
          <p:cNvSpPr txBox="1">
            <a:spLocks noChangeArrowheads="1"/>
          </p:cNvSpPr>
          <p:nvPr/>
        </p:nvSpPr>
        <p:spPr bwMode="auto">
          <a:xfrm>
            <a:off x="7105952" y="6171090"/>
            <a:ext cx="13473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6600"/>
                </a:solidFill>
              </a:rPr>
              <a:t> (– 5, 0)</a:t>
            </a:r>
            <a:endParaRPr lang="en-GB" sz="2200" dirty="0">
              <a:solidFill>
                <a:srgbClr val="FF6600"/>
              </a:solidFill>
            </a:endParaRPr>
          </a:p>
        </p:txBody>
      </p:sp>
      <p:sp>
        <p:nvSpPr>
          <p:cNvPr id="503" name="Text Box 75"/>
          <p:cNvSpPr txBox="1">
            <a:spLocks noChangeArrowheads="1"/>
          </p:cNvSpPr>
          <p:nvPr/>
        </p:nvSpPr>
        <p:spPr bwMode="auto">
          <a:xfrm>
            <a:off x="8111365" y="6155720"/>
            <a:ext cx="10776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6600"/>
                </a:solidFill>
              </a:rPr>
              <a:t> (2, 0)</a:t>
            </a:r>
            <a:endParaRPr lang="en-GB" sz="2200" dirty="0">
              <a:solidFill>
                <a:srgbClr val="FF6600"/>
              </a:solidFill>
            </a:endParaRPr>
          </a:p>
        </p:txBody>
      </p:sp>
      <p:sp>
        <p:nvSpPr>
          <p:cNvPr id="504" name="Text Box 75"/>
          <p:cNvSpPr txBox="1">
            <a:spLocks noChangeArrowheads="1"/>
          </p:cNvSpPr>
          <p:nvPr/>
        </p:nvSpPr>
        <p:spPr bwMode="auto">
          <a:xfrm>
            <a:off x="5527607" y="6197943"/>
            <a:ext cx="193016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200" dirty="0">
                <a:solidFill>
                  <a:srgbClr val="FF6600"/>
                </a:solidFill>
              </a:rPr>
              <a:t>x-intercepts</a:t>
            </a:r>
            <a:endParaRPr lang="en-GB" sz="2200" dirty="0"/>
          </a:p>
        </p:txBody>
      </p:sp>
      <p:sp>
        <p:nvSpPr>
          <p:cNvPr id="505" name="Text Box 75"/>
          <p:cNvSpPr txBox="1">
            <a:spLocks noChangeArrowheads="1"/>
          </p:cNvSpPr>
          <p:nvPr/>
        </p:nvSpPr>
        <p:spPr bwMode="auto">
          <a:xfrm>
            <a:off x="5603527" y="1482537"/>
            <a:ext cx="330358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From the equation we have the y-intercept.</a:t>
            </a:r>
          </a:p>
        </p:txBody>
      </p:sp>
      <p:sp>
        <p:nvSpPr>
          <p:cNvPr id="506" name="Text Box 75"/>
          <p:cNvSpPr txBox="1">
            <a:spLocks noChangeArrowheads="1"/>
          </p:cNvSpPr>
          <p:nvPr/>
        </p:nvSpPr>
        <p:spPr bwMode="auto">
          <a:xfrm>
            <a:off x="5622222" y="2740686"/>
            <a:ext cx="352177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We can find the zeros of the function by factorizing the equation and these are the x-intercepts.</a:t>
            </a:r>
          </a:p>
        </p:txBody>
      </p:sp>
      <p:sp>
        <p:nvSpPr>
          <p:cNvPr id="499" name="Rectangle 498">
            <a:hlinkClick r:id="rId3"/>
            <a:extLst>
              <a:ext uri="{FF2B5EF4-FFF2-40B4-BE49-F238E27FC236}">
                <a16:creationId xmlns:a16="http://schemas.microsoft.com/office/drawing/2014/main" id="{50DAC914-E7B3-4E84-B1A8-D5BF7D998710}"/>
              </a:ext>
            </a:extLst>
          </p:cNvPr>
          <p:cNvSpPr/>
          <p:nvPr/>
        </p:nvSpPr>
        <p:spPr>
          <a:xfrm>
            <a:off x="8094879" y="67258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4" name="Rectangle 513">
            <a:hlinkClick r:id="rId3"/>
            <a:extLst>
              <a:ext uri="{FF2B5EF4-FFF2-40B4-BE49-F238E27FC236}">
                <a16:creationId xmlns:a16="http://schemas.microsoft.com/office/drawing/2014/main" id="{CA840E96-EDF3-4DE9-B952-44585EEC0C1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805D47F-366E-77CD-6FED-CFEC0543A289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7" name="Text Box 75">
            <a:extLst>
              <a:ext uri="{FF2B5EF4-FFF2-40B4-BE49-F238E27FC236}">
                <a16:creationId xmlns:a16="http://schemas.microsoft.com/office/drawing/2014/main" id="{D5ABC1BF-4747-D48F-D933-5539E7FD5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7085" y="4154961"/>
            <a:ext cx="28236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+ 3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– 10</a:t>
            </a:r>
            <a:r>
              <a:rPr lang="en-GB" dirty="0"/>
              <a:t>.</a:t>
            </a:r>
          </a:p>
        </p:txBody>
      </p:sp>
      <p:sp>
        <p:nvSpPr>
          <p:cNvPr id="11" name="Text Box 75">
            <a:extLst>
              <a:ext uri="{FF2B5EF4-FFF2-40B4-BE49-F238E27FC236}">
                <a16:creationId xmlns:a16="http://schemas.microsoft.com/office/drawing/2014/main" id="{774D9AE1-1AB0-F021-206C-C3F1F4A26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4396" y="4588795"/>
            <a:ext cx="13473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 (x + 5)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12" name="Text Box 75">
            <a:extLst>
              <a:ext uri="{FF2B5EF4-FFF2-40B4-BE49-F238E27FC236}">
                <a16:creationId xmlns:a16="http://schemas.microsoft.com/office/drawing/2014/main" id="{E8702D5B-BCD5-F86F-B584-2A4539285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9809" y="4573425"/>
            <a:ext cx="10776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 (x </a:t>
            </a:r>
            <a:r>
              <a:rPr lang="en-US" sz="2000" dirty="0">
                <a:solidFill>
                  <a:schemeClr val="tx1"/>
                </a:solidFill>
              </a:rPr>
              <a:t>–</a:t>
            </a:r>
            <a:r>
              <a:rPr lang="en-US" sz="2200" dirty="0">
                <a:solidFill>
                  <a:schemeClr val="tx1"/>
                </a:solidFill>
              </a:rPr>
              <a:t> 2)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13" name="Text Box 75">
            <a:extLst>
              <a:ext uri="{FF2B5EF4-FFF2-40B4-BE49-F238E27FC236}">
                <a16:creationId xmlns:a16="http://schemas.microsoft.com/office/drawing/2014/main" id="{3A9E7D28-6BD6-BED0-902F-F19155AAC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9578" y="4602221"/>
            <a:ext cx="64191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0 =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14" name="Text Box 75">
            <a:extLst>
              <a:ext uri="{FF2B5EF4-FFF2-40B4-BE49-F238E27FC236}">
                <a16:creationId xmlns:a16="http://schemas.microsoft.com/office/drawing/2014/main" id="{A2F83135-F643-43B9-E195-FB6F25DFF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518" y="5057390"/>
            <a:ext cx="13473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 (x + 5)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15" name="Text Box 75">
            <a:extLst>
              <a:ext uri="{FF2B5EF4-FFF2-40B4-BE49-F238E27FC236}">
                <a16:creationId xmlns:a16="http://schemas.microsoft.com/office/drawing/2014/main" id="{AA114117-31F1-B8E3-8855-43082277F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2486" y="5055955"/>
            <a:ext cx="10776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 (x </a:t>
            </a:r>
            <a:r>
              <a:rPr lang="en-US" sz="2000" dirty="0">
                <a:solidFill>
                  <a:schemeClr val="tx1"/>
                </a:solidFill>
              </a:rPr>
              <a:t>–</a:t>
            </a:r>
            <a:r>
              <a:rPr lang="en-US" sz="2200" dirty="0">
                <a:solidFill>
                  <a:schemeClr val="tx1"/>
                </a:solidFill>
              </a:rPr>
              <a:t> 2)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16" name="Text Box 75">
            <a:extLst>
              <a:ext uri="{FF2B5EF4-FFF2-40B4-BE49-F238E27FC236}">
                <a16:creationId xmlns:a16="http://schemas.microsoft.com/office/drawing/2014/main" id="{503C25EE-03EF-33E1-5263-210784E2C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7017" y="5080086"/>
            <a:ext cx="64191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= 0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17" name="Text Box 75">
            <a:extLst>
              <a:ext uri="{FF2B5EF4-FFF2-40B4-BE49-F238E27FC236}">
                <a16:creationId xmlns:a16="http://schemas.microsoft.com/office/drawing/2014/main" id="{2F10F36D-E4EB-5927-6B83-6B3AFF04F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8010" y="5055954"/>
            <a:ext cx="64191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= 0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18" name="Text Box 75">
            <a:extLst>
              <a:ext uri="{FF2B5EF4-FFF2-40B4-BE49-F238E27FC236}">
                <a16:creationId xmlns:a16="http://schemas.microsoft.com/office/drawing/2014/main" id="{AE1C514C-EF55-9E4F-284E-338717C5A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4110" y="5473527"/>
            <a:ext cx="13473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x = –5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19" name="Text Box 75">
            <a:extLst>
              <a:ext uri="{FF2B5EF4-FFF2-40B4-BE49-F238E27FC236}">
                <a16:creationId xmlns:a16="http://schemas.microsoft.com/office/drawing/2014/main" id="{05836852-8B81-B07C-E29B-109D9873B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3003" y="5456309"/>
            <a:ext cx="10776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 x </a:t>
            </a:r>
            <a:r>
              <a:rPr lang="en-US" sz="2000" dirty="0">
                <a:solidFill>
                  <a:schemeClr val="tx1"/>
                </a:solidFill>
              </a:rPr>
              <a:t>=</a:t>
            </a:r>
            <a:r>
              <a:rPr lang="en-US" sz="2200" dirty="0">
                <a:solidFill>
                  <a:schemeClr val="tx1"/>
                </a:solidFill>
              </a:rPr>
              <a:t> 2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20" name="Text Box 75">
            <a:extLst>
              <a:ext uri="{FF2B5EF4-FFF2-40B4-BE49-F238E27FC236}">
                <a16:creationId xmlns:a16="http://schemas.microsoft.com/office/drawing/2014/main" id="{BC1C7FE9-8177-18BC-0A61-7CE90F79BE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042" y="5841297"/>
            <a:ext cx="352177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600" dirty="0"/>
              <a:t>These are the zeros of the function</a:t>
            </a:r>
          </a:p>
        </p:txBody>
      </p:sp>
      <p:sp>
        <p:nvSpPr>
          <p:cNvPr id="21" name="Text Box 75">
            <a:extLst>
              <a:ext uri="{FF2B5EF4-FFF2-40B4-BE49-F238E27FC236}">
                <a16:creationId xmlns:a16="http://schemas.microsoft.com/office/drawing/2014/main" id="{6BCC2A28-16C8-9BCC-1125-C700B256B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245" y="1098263"/>
            <a:ext cx="329402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The graph is a parabola</a:t>
            </a:r>
          </a:p>
        </p:txBody>
      </p:sp>
    </p:spTree>
    <p:extLst>
      <p:ext uri="{BB962C8B-B14F-4D97-AF65-F5344CB8AC3E}">
        <p14:creationId xmlns:p14="http://schemas.microsoft.com/office/powerpoint/2010/main" val="124425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96" grpId="0"/>
      <p:bldP spid="497" grpId="0"/>
      <p:bldP spid="500" grpId="0"/>
      <p:bldP spid="501" grpId="0"/>
      <p:bldP spid="502" grpId="0"/>
      <p:bldP spid="503" grpId="0"/>
      <p:bldP spid="504" grpId="0"/>
      <p:bldP spid="505" grpId="0"/>
      <p:bldP spid="506" grpId="0"/>
      <p:bldP spid="7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63"/>
          <p:cNvGrpSpPr>
            <a:grpSpLocks/>
          </p:cNvGrpSpPr>
          <p:nvPr/>
        </p:nvGrpSpPr>
        <p:grpSpPr bwMode="auto">
          <a:xfrm>
            <a:off x="2819959" y="5734871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786" name="Freeform 738"/>
          <p:cNvSpPr>
            <a:spLocks/>
          </p:cNvSpPr>
          <p:nvPr/>
        </p:nvSpPr>
        <p:spPr bwMode="auto">
          <a:xfrm>
            <a:off x="1401530" y="1541998"/>
            <a:ext cx="2230226" cy="4841725"/>
          </a:xfrm>
          <a:custGeom>
            <a:avLst/>
            <a:gdLst>
              <a:gd name="T0" fmla="*/ 2 w 1007"/>
              <a:gd name="T1" fmla="*/ 2 h 1566"/>
              <a:gd name="T2" fmla="*/ 32 w 1007"/>
              <a:gd name="T3" fmla="*/ 157 h 1566"/>
              <a:gd name="T4" fmla="*/ 192 w 1007"/>
              <a:gd name="T5" fmla="*/ 944 h 1566"/>
              <a:gd name="T6" fmla="*/ 348 w 1007"/>
              <a:gd name="T7" fmla="*/ 1410 h 1566"/>
              <a:gd name="T8" fmla="*/ 508 w 1007"/>
              <a:gd name="T9" fmla="*/ 1565 h 1566"/>
              <a:gd name="T10" fmla="*/ 663 w 1007"/>
              <a:gd name="T11" fmla="*/ 1415 h 1566"/>
              <a:gd name="T12" fmla="*/ 823 w 1007"/>
              <a:gd name="T13" fmla="*/ 944 h 1566"/>
              <a:gd name="T14" fmla="*/ 979 w 1007"/>
              <a:gd name="T15" fmla="*/ 157 h 1566"/>
              <a:gd name="T16" fmla="*/ 994 w 1007"/>
              <a:gd name="T17" fmla="*/ 2 h 1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7" h="1566">
                <a:moveTo>
                  <a:pt x="2" y="2"/>
                </a:moveTo>
                <a:cubicBezTo>
                  <a:pt x="1" y="1"/>
                  <a:pt x="0" y="0"/>
                  <a:pt x="32" y="157"/>
                </a:cubicBezTo>
                <a:cubicBezTo>
                  <a:pt x="64" y="314"/>
                  <a:pt x="139" y="735"/>
                  <a:pt x="192" y="944"/>
                </a:cubicBezTo>
                <a:cubicBezTo>
                  <a:pt x="245" y="1153"/>
                  <a:pt x="295" y="1306"/>
                  <a:pt x="348" y="1410"/>
                </a:cubicBezTo>
                <a:cubicBezTo>
                  <a:pt x="401" y="1514"/>
                  <a:pt x="456" y="1564"/>
                  <a:pt x="508" y="1565"/>
                </a:cubicBezTo>
                <a:cubicBezTo>
                  <a:pt x="560" y="1566"/>
                  <a:pt x="611" y="1518"/>
                  <a:pt x="663" y="1415"/>
                </a:cubicBezTo>
                <a:cubicBezTo>
                  <a:pt x="715" y="1312"/>
                  <a:pt x="770" y="1154"/>
                  <a:pt x="823" y="944"/>
                </a:cubicBezTo>
                <a:cubicBezTo>
                  <a:pt x="876" y="734"/>
                  <a:pt x="951" y="314"/>
                  <a:pt x="979" y="157"/>
                </a:cubicBezTo>
                <a:cubicBezTo>
                  <a:pt x="1007" y="0"/>
                  <a:pt x="1000" y="1"/>
                  <a:pt x="994" y="2"/>
                </a:cubicBezTo>
              </a:path>
            </a:pathLst>
          </a:custGeom>
          <a:noFill/>
          <a:ln w="25400" cmpd="sng">
            <a:solidFill>
              <a:srgbClr val="0070C0"/>
            </a:solidFill>
            <a:round/>
            <a:headEnd type="triangle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8" name="Group 654"/>
          <p:cNvGrpSpPr>
            <a:grpSpLocks/>
          </p:cNvGrpSpPr>
          <p:nvPr/>
        </p:nvGrpSpPr>
        <p:grpSpPr bwMode="auto">
          <a:xfrm>
            <a:off x="126554" y="1383556"/>
            <a:ext cx="5551488" cy="5348288"/>
            <a:chOff x="1076" y="499"/>
            <a:chExt cx="3497" cy="3369"/>
          </a:xfrm>
        </p:grpSpPr>
        <p:grpSp>
          <p:nvGrpSpPr>
            <p:cNvPr id="9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1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0" name="Rectangle 582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1" name="Rectangle 583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2" name="Rectangle 584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3" name="Rectangle 585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4" name="Rectangle 586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5" name="Rectangle 587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6" name="Rectangle 588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7" name="Rectangle 589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8" name="Rectangle 590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9" name="Rectangle 591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0" name="Rectangle 592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1" name="Rectangle 593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2" name="Rectangle 594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3" name="Rectangle 595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4" name="Rectangle 596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5" name="Rectangle 597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6" name="Rectangle 598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7" name="Rectangle 599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8" name="Rectangle 600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9" name="Rectangle 601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1712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8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89" y="1697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72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24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84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2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80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4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800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48" y="1703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10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48" y="1699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52" y="1703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20" y="1703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72" y="1707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36" y="1703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80" y="1707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44" y="1703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200" y="1703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56" y="1703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32" y="1707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76" y="1699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369" y="1622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i="1" dirty="0"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834" y="499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i="1" dirty="0"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52" y="1970"/>
              <a:ext cx="20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65" y="1828"/>
              <a:ext cx="20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37" y="3713"/>
              <a:ext cx="24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1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2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3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4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5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6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89" y="579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7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56" y="2157"/>
              <a:ext cx="205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64" y="2307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8" y="2460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61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79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293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8" y="3087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18" y="324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37" y="3403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-11</a:t>
              </a:r>
            </a:p>
          </p:txBody>
        </p:sp>
        <p:sp>
          <p:nvSpPr>
            <p:cNvPr id="2701" name="Text Box 653"/>
            <p:cNvSpPr txBox="1">
              <a:spLocks noChangeArrowheads="1"/>
            </p:cNvSpPr>
            <p:nvPr/>
          </p:nvSpPr>
          <p:spPr bwMode="auto">
            <a:xfrm>
              <a:off x="2631" y="3558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-12</a:t>
              </a:r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2517333" y="1540717"/>
            <a:ext cx="0" cy="4984751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2" name="Text Box 75"/>
          <p:cNvSpPr txBox="1">
            <a:spLocks noChangeArrowheads="1"/>
          </p:cNvSpPr>
          <p:nvPr/>
        </p:nvSpPr>
        <p:spPr bwMode="auto">
          <a:xfrm>
            <a:off x="5626403" y="3750688"/>
            <a:ext cx="34660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</a:rPr>
              <a:t>Equation of the axis of symmetry</a:t>
            </a:r>
            <a:endParaRPr lang="en-GB" sz="1600" dirty="0">
              <a:solidFill>
                <a:srgbClr val="FF0000"/>
              </a:solidFill>
            </a:endParaRPr>
          </a:p>
        </p:txBody>
      </p:sp>
      <p:grpSp>
        <p:nvGrpSpPr>
          <p:cNvPr id="483" name="Group 666"/>
          <p:cNvGrpSpPr>
            <a:grpSpLocks/>
          </p:cNvGrpSpPr>
          <p:nvPr/>
        </p:nvGrpSpPr>
        <p:grpSpPr bwMode="auto">
          <a:xfrm>
            <a:off x="1571180" y="3244040"/>
            <a:ext cx="139700" cy="149225"/>
            <a:chOff x="704" y="2464"/>
            <a:chExt cx="88" cy="94"/>
          </a:xfrm>
        </p:grpSpPr>
        <p:sp>
          <p:nvSpPr>
            <p:cNvPr id="484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5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86" name="Group 666"/>
          <p:cNvGrpSpPr>
            <a:grpSpLocks/>
          </p:cNvGrpSpPr>
          <p:nvPr/>
        </p:nvGrpSpPr>
        <p:grpSpPr bwMode="auto">
          <a:xfrm>
            <a:off x="3318880" y="3244325"/>
            <a:ext cx="139700" cy="149225"/>
            <a:chOff x="704" y="2464"/>
            <a:chExt cx="88" cy="94"/>
          </a:xfrm>
        </p:grpSpPr>
        <p:sp>
          <p:nvSpPr>
            <p:cNvPr id="487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8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3" name="Text Box 75"/>
          <p:cNvSpPr txBox="1">
            <a:spLocks noChangeArrowheads="1"/>
          </p:cNvSpPr>
          <p:nvPr/>
        </p:nvSpPr>
        <p:spPr bwMode="auto">
          <a:xfrm>
            <a:off x="5734010" y="4195929"/>
            <a:ext cx="6053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00" dirty="0">
                <a:solidFill>
                  <a:srgbClr val="FF0000"/>
                </a:solidFill>
              </a:rPr>
              <a:t> =</a:t>
            </a:r>
            <a:endParaRPr lang="en-GB" sz="2200" dirty="0"/>
          </a:p>
        </p:txBody>
      </p:sp>
      <p:sp>
        <p:nvSpPr>
          <p:cNvPr id="474" name="Text Box 75"/>
          <p:cNvSpPr txBox="1">
            <a:spLocks noChangeArrowheads="1"/>
          </p:cNvSpPr>
          <p:nvPr/>
        </p:nvSpPr>
        <p:spPr bwMode="auto">
          <a:xfrm>
            <a:off x="6339347" y="3995576"/>
            <a:ext cx="9075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200" dirty="0">
                <a:solidFill>
                  <a:srgbClr val="FF0000"/>
                </a:solidFill>
              </a:rPr>
              <a:t> +</a:t>
            </a:r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</a:t>
            </a:r>
            <a:endParaRPr lang="en-GB" sz="2200" dirty="0"/>
          </a:p>
        </p:txBody>
      </p:sp>
      <p:sp>
        <p:nvSpPr>
          <p:cNvPr id="475" name="Text Box 75"/>
          <p:cNvSpPr txBox="1">
            <a:spLocks noChangeArrowheads="1"/>
          </p:cNvSpPr>
          <p:nvPr/>
        </p:nvSpPr>
        <p:spPr bwMode="auto">
          <a:xfrm>
            <a:off x="6532874" y="4363261"/>
            <a:ext cx="42084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2</a:t>
            </a:r>
            <a:endParaRPr lang="en-GB" sz="2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339347" y="4428422"/>
            <a:ext cx="751471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8" name="Text Box 75"/>
          <p:cNvSpPr txBox="1">
            <a:spLocks noChangeArrowheads="1"/>
          </p:cNvSpPr>
          <p:nvPr/>
        </p:nvSpPr>
        <p:spPr bwMode="auto">
          <a:xfrm>
            <a:off x="7304415" y="4057977"/>
            <a:ext cx="101681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>
                <a:solidFill>
                  <a:srgbClr val="FF0000"/>
                </a:solidFill>
              </a:rPr>
              <a:t>5 + 2</a:t>
            </a:r>
            <a:endParaRPr lang="en-GB" sz="2200" dirty="0">
              <a:solidFill>
                <a:srgbClr val="FF0000"/>
              </a:solidFill>
            </a:endParaRPr>
          </a:p>
        </p:txBody>
      </p:sp>
      <p:sp>
        <p:nvSpPr>
          <p:cNvPr id="489" name="Text Box 75"/>
          <p:cNvSpPr txBox="1">
            <a:spLocks noChangeArrowheads="1"/>
          </p:cNvSpPr>
          <p:nvPr/>
        </p:nvSpPr>
        <p:spPr bwMode="auto">
          <a:xfrm>
            <a:off x="7581823" y="4363090"/>
            <a:ext cx="42084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2</a:t>
            </a:r>
            <a:endParaRPr lang="en-GB" sz="2200" dirty="0"/>
          </a:p>
        </p:txBody>
      </p:sp>
      <p:cxnSp>
        <p:nvCxnSpPr>
          <p:cNvPr id="490" name="Straight Connector 489"/>
          <p:cNvCxnSpPr/>
          <p:nvPr/>
        </p:nvCxnSpPr>
        <p:spPr>
          <a:xfrm>
            <a:off x="7388296" y="4427098"/>
            <a:ext cx="751471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" name="Text Box 75"/>
          <p:cNvSpPr txBox="1">
            <a:spLocks noChangeArrowheads="1"/>
          </p:cNvSpPr>
          <p:nvPr/>
        </p:nvSpPr>
        <p:spPr bwMode="auto">
          <a:xfrm>
            <a:off x="8325745" y="4147646"/>
            <a:ext cx="6718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>
                <a:solidFill>
                  <a:srgbClr val="FF0000"/>
                </a:solidFill>
              </a:rPr>
              <a:t>1.5</a:t>
            </a:r>
            <a:endParaRPr lang="en-GB" sz="2200" dirty="0">
              <a:solidFill>
                <a:srgbClr val="FF0000"/>
              </a:solidFill>
            </a:endParaRPr>
          </a:p>
        </p:txBody>
      </p:sp>
      <p:sp>
        <p:nvSpPr>
          <p:cNvPr id="494" name="Text Box 75"/>
          <p:cNvSpPr txBox="1">
            <a:spLocks noChangeArrowheads="1"/>
          </p:cNvSpPr>
          <p:nvPr/>
        </p:nvSpPr>
        <p:spPr bwMode="auto">
          <a:xfrm>
            <a:off x="7077654" y="4197801"/>
            <a:ext cx="3384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=</a:t>
            </a:r>
            <a:endParaRPr lang="en-GB" sz="2200" dirty="0"/>
          </a:p>
        </p:txBody>
      </p:sp>
      <p:sp>
        <p:nvSpPr>
          <p:cNvPr id="495" name="Text Box 75"/>
          <p:cNvSpPr txBox="1">
            <a:spLocks noChangeArrowheads="1"/>
          </p:cNvSpPr>
          <p:nvPr/>
        </p:nvSpPr>
        <p:spPr bwMode="auto">
          <a:xfrm>
            <a:off x="8091214" y="4198498"/>
            <a:ext cx="3384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=</a:t>
            </a:r>
            <a:endParaRPr lang="en-GB" sz="2200" dirty="0"/>
          </a:p>
        </p:txBody>
      </p:sp>
      <p:sp>
        <p:nvSpPr>
          <p:cNvPr id="6" name="Rectangle 5"/>
          <p:cNvSpPr/>
          <p:nvPr/>
        </p:nvSpPr>
        <p:spPr>
          <a:xfrm>
            <a:off x="3410804" y="3009970"/>
            <a:ext cx="6014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(2, 0)</a:t>
            </a:r>
            <a:endParaRPr lang="en-GB" sz="1400" dirty="0"/>
          </a:p>
        </p:txBody>
      </p:sp>
      <p:sp>
        <p:nvSpPr>
          <p:cNvPr id="496" name="Rectangle 495"/>
          <p:cNvSpPr/>
          <p:nvPr/>
        </p:nvSpPr>
        <p:spPr>
          <a:xfrm>
            <a:off x="2869151" y="5768329"/>
            <a:ext cx="8499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(0, </a:t>
            </a:r>
            <a:r>
              <a:rPr lang="en-US" sz="1400" b="1" dirty="0">
                <a:solidFill>
                  <a:srgbClr val="FF6600"/>
                </a:solidFill>
              </a:rPr>
              <a:t>–10</a:t>
            </a:r>
            <a:r>
              <a:rPr lang="en-GB" sz="1400" b="1" dirty="0">
                <a:solidFill>
                  <a:srgbClr val="FF6600"/>
                </a:solidFill>
              </a:rPr>
              <a:t>)</a:t>
            </a:r>
            <a:r>
              <a:rPr lang="en-GB" sz="1400" dirty="0"/>
              <a:t>.</a:t>
            </a:r>
          </a:p>
        </p:txBody>
      </p:sp>
      <p:sp>
        <p:nvSpPr>
          <p:cNvPr id="497" name="Rectangle 496"/>
          <p:cNvSpPr/>
          <p:nvPr/>
        </p:nvSpPr>
        <p:spPr>
          <a:xfrm>
            <a:off x="1624472" y="2969667"/>
            <a:ext cx="7505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</a:t>
            </a:r>
            <a:r>
              <a:rPr lang="en-US" sz="1400" b="1" dirty="0">
                <a:solidFill>
                  <a:srgbClr val="FF6600"/>
                </a:solidFill>
              </a:rPr>
              <a:t>–5, 0</a:t>
            </a:r>
            <a:r>
              <a:rPr lang="en-GB" sz="1400" b="1" dirty="0">
                <a:solidFill>
                  <a:srgbClr val="FF6600"/>
                </a:solidFill>
              </a:rPr>
              <a:t>)</a:t>
            </a:r>
            <a:r>
              <a:rPr lang="en-GB" sz="1400" dirty="0"/>
              <a:t>.</a:t>
            </a:r>
          </a:p>
        </p:txBody>
      </p:sp>
      <p:sp>
        <p:nvSpPr>
          <p:cNvPr id="498" name="Text Box 75"/>
          <p:cNvSpPr txBox="1">
            <a:spLocks noChangeArrowheads="1"/>
          </p:cNvSpPr>
          <p:nvPr/>
        </p:nvSpPr>
        <p:spPr bwMode="auto">
          <a:xfrm>
            <a:off x="245616" y="715916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Sketch the graph of the function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+ 3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– 10</a:t>
            </a:r>
            <a:r>
              <a:rPr lang="en-GB" dirty="0"/>
              <a:t>.</a:t>
            </a:r>
          </a:p>
        </p:txBody>
      </p:sp>
      <p:sp>
        <p:nvSpPr>
          <p:cNvPr id="501" name="Text Box 75"/>
          <p:cNvSpPr txBox="1">
            <a:spLocks noChangeArrowheads="1"/>
          </p:cNvSpPr>
          <p:nvPr/>
        </p:nvSpPr>
        <p:spPr bwMode="auto">
          <a:xfrm>
            <a:off x="3435931" y="1081240"/>
            <a:ext cx="54711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We need some points to sketch the graph</a:t>
            </a:r>
          </a:p>
        </p:txBody>
      </p:sp>
      <p:sp>
        <p:nvSpPr>
          <p:cNvPr id="505" name="Text Box 75"/>
          <p:cNvSpPr txBox="1">
            <a:spLocks noChangeArrowheads="1"/>
          </p:cNvSpPr>
          <p:nvPr/>
        </p:nvSpPr>
        <p:spPr bwMode="auto">
          <a:xfrm>
            <a:off x="5603527" y="1495914"/>
            <a:ext cx="33035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Now we can calculate the equation of the line of symmetry.</a:t>
            </a:r>
          </a:p>
        </p:txBody>
      </p:sp>
      <p:sp>
        <p:nvSpPr>
          <p:cNvPr id="506" name="Text Box 75"/>
          <p:cNvSpPr txBox="1">
            <a:spLocks noChangeArrowheads="1"/>
          </p:cNvSpPr>
          <p:nvPr/>
        </p:nvSpPr>
        <p:spPr bwMode="auto">
          <a:xfrm>
            <a:off x="5646292" y="2609744"/>
            <a:ext cx="3410609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The line of symmetry is halfway between the     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dirty="0"/>
              <a:t>-intercepts.</a:t>
            </a:r>
          </a:p>
        </p:txBody>
      </p:sp>
      <p:sp>
        <p:nvSpPr>
          <p:cNvPr id="507" name="Text Box 75"/>
          <p:cNvSpPr txBox="1">
            <a:spLocks noChangeArrowheads="1"/>
          </p:cNvSpPr>
          <p:nvPr/>
        </p:nvSpPr>
        <p:spPr bwMode="auto">
          <a:xfrm>
            <a:off x="5893592" y="5488831"/>
            <a:ext cx="29316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dirty="0"/>
              <a:t> = (-1.5)</a:t>
            </a:r>
            <a:r>
              <a:rPr lang="en-US" sz="2000" baseline="30000" dirty="0"/>
              <a:t>2</a:t>
            </a:r>
            <a:r>
              <a:rPr lang="en-US" sz="2000" dirty="0"/>
              <a:t> + 3(-1.5) – 10</a:t>
            </a:r>
          </a:p>
        </p:txBody>
      </p:sp>
      <p:sp>
        <p:nvSpPr>
          <p:cNvPr id="508" name="Text Box 75"/>
          <p:cNvSpPr txBox="1">
            <a:spLocks noChangeArrowheads="1"/>
          </p:cNvSpPr>
          <p:nvPr/>
        </p:nvSpPr>
        <p:spPr bwMode="auto">
          <a:xfrm>
            <a:off x="5527204" y="4715164"/>
            <a:ext cx="34660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dirty="0">
                <a:solidFill>
                  <a:srgbClr val="FF6600"/>
                </a:solidFill>
              </a:rPr>
              <a:t>This is the x-coordinate of the vertex</a:t>
            </a:r>
            <a:endParaRPr lang="en-GB" sz="1600" dirty="0"/>
          </a:p>
        </p:txBody>
      </p:sp>
      <p:sp>
        <p:nvSpPr>
          <p:cNvPr id="509" name="Text Box 75"/>
          <p:cNvSpPr txBox="1">
            <a:spLocks noChangeArrowheads="1"/>
          </p:cNvSpPr>
          <p:nvPr/>
        </p:nvSpPr>
        <p:spPr bwMode="auto">
          <a:xfrm>
            <a:off x="5885753" y="5839609"/>
            <a:ext cx="14658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dirty="0"/>
              <a:t> = -12.25</a:t>
            </a:r>
          </a:p>
        </p:txBody>
      </p:sp>
      <p:sp>
        <p:nvSpPr>
          <p:cNvPr id="510" name="Text Box 75"/>
          <p:cNvSpPr txBox="1">
            <a:spLocks noChangeArrowheads="1"/>
          </p:cNvSpPr>
          <p:nvPr/>
        </p:nvSpPr>
        <p:spPr bwMode="auto">
          <a:xfrm>
            <a:off x="6972593" y="6252737"/>
            <a:ext cx="16930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>
                <a:solidFill>
                  <a:srgbClr val="FF6600"/>
                </a:solidFill>
              </a:rPr>
              <a:t>(-1.5, -12.25)</a:t>
            </a:r>
            <a:endParaRPr lang="en-GB" sz="2000" dirty="0">
              <a:solidFill>
                <a:srgbClr val="FF6600"/>
              </a:solidFill>
            </a:endParaRPr>
          </a:p>
        </p:txBody>
      </p:sp>
      <p:grpSp>
        <p:nvGrpSpPr>
          <p:cNvPr id="511" name="Group 666"/>
          <p:cNvGrpSpPr>
            <a:grpSpLocks/>
          </p:cNvGrpSpPr>
          <p:nvPr/>
        </p:nvGrpSpPr>
        <p:grpSpPr bwMode="auto">
          <a:xfrm>
            <a:off x="2435392" y="6306214"/>
            <a:ext cx="139700" cy="149225"/>
            <a:chOff x="704" y="2464"/>
            <a:chExt cx="88" cy="94"/>
          </a:xfrm>
        </p:grpSpPr>
        <p:sp>
          <p:nvSpPr>
            <p:cNvPr id="512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99" name="Rectangle 498">
            <a:hlinkClick r:id="rId3"/>
            <a:extLst>
              <a:ext uri="{FF2B5EF4-FFF2-40B4-BE49-F238E27FC236}">
                <a16:creationId xmlns:a16="http://schemas.microsoft.com/office/drawing/2014/main" id="{50DAC914-E7B3-4E84-B1A8-D5BF7D998710}"/>
              </a:ext>
            </a:extLst>
          </p:cNvPr>
          <p:cNvSpPr/>
          <p:nvPr/>
        </p:nvSpPr>
        <p:spPr>
          <a:xfrm>
            <a:off x="8002668" y="11109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4" name="Rectangle 513">
            <a:hlinkClick r:id="rId3"/>
            <a:extLst>
              <a:ext uri="{FF2B5EF4-FFF2-40B4-BE49-F238E27FC236}">
                <a16:creationId xmlns:a16="http://schemas.microsoft.com/office/drawing/2014/main" id="{CA840E96-EDF3-4DE9-B952-44585EEC0C1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805D47F-366E-77CD-6FED-CFEC0543A289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7" name="Text Box 75">
            <a:extLst>
              <a:ext uri="{FF2B5EF4-FFF2-40B4-BE49-F238E27FC236}">
                <a16:creationId xmlns:a16="http://schemas.microsoft.com/office/drawing/2014/main" id="{1E9139D9-4D2C-05D6-83DC-833929A5E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7923" y="5086836"/>
            <a:ext cx="341060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Finding the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200" dirty="0"/>
              <a:t>-coordinate</a:t>
            </a:r>
          </a:p>
        </p:txBody>
      </p:sp>
      <p:sp>
        <p:nvSpPr>
          <p:cNvPr id="11" name="Text Box 75">
            <a:extLst>
              <a:ext uri="{FF2B5EF4-FFF2-40B4-BE49-F238E27FC236}">
                <a16:creationId xmlns:a16="http://schemas.microsoft.com/office/drawing/2014/main" id="{EF20BDEE-C1B7-D029-46BF-6428FBE41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6121" y="6265755"/>
            <a:ext cx="11615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dirty="0">
                <a:solidFill>
                  <a:srgbClr val="FF6600"/>
                </a:solidFill>
              </a:rPr>
              <a:t>Vertex</a:t>
            </a:r>
            <a:endParaRPr lang="en-GB" sz="2000" dirty="0"/>
          </a:p>
        </p:txBody>
      </p:sp>
      <p:sp>
        <p:nvSpPr>
          <p:cNvPr id="13" name="Text Box 75">
            <a:extLst>
              <a:ext uri="{FF2B5EF4-FFF2-40B4-BE49-F238E27FC236}">
                <a16:creationId xmlns:a16="http://schemas.microsoft.com/office/drawing/2014/main" id="{DC2A9B98-5891-1E10-D282-F19EB2CD8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245" y="1098263"/>
            <a:ext cx="329402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The graph is a parabola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806819E-85A2-446D-37DE-BEC99A1E30F9}"/>
              </a:ext>
            </a:extLst>
          </p:cNvPr>
          <p:cNvSpPr/>
          <p:nvPr/>
        </p:nvSpPr>
        <p:spPr>
          <a:xfrm>
            <a:off x="1148146" y="6217567"/>
            <a:ext cx="13356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</a:t>
            </a:r>
            <a:r>
              <a:rPr lang="en-US" sz="1400" b="1" dirty="0">
                <a:solidFill>
                  <a:srgbClr val="FF6600"/>
                </a:solidFill>
              </a:rPr>
              <a:t>–1.25</a:t>
            </a:r>
            <a:r>
              <a:rPr lang="en-GB" sz="1400" b="1" dirty="0">
                <a:solidFill>
                  <a:srgbClr val="FF6600"/>
                </a:solidFill>
              </a:rPr>
              <a:t>, </a:t>
            </a:r>
            <a:r>
              <a:rPr lang="en-US" sz="1400" b="1" dirty="0">
                <a:solidFill>
                  <a:srgbClr val="FF6600"/>
                </a:solidFill>
              </a:rPr>
              <a:t>–12.25</a:t>
            </a:r>
            <a:r>
              <a:rPr lang="en-GB" sz="1400" b="1" dirty="0">
                <a:solidFill>
                  <a:srgbClr val="FF6600"/>
                </a:solidFill>
              </a:rPr>
              <a:t>)</a:t>
            </a:r>
            <a:r>
              <a:rPr lang="en-GB" sz="1400" dirty="0"/>
              <a:t>.</a:t>
            </a:r>
          </a:p>
        </p:txBody>
      </p:sp>
      <p:sp>
        <p:nvSpPr>
          <p:cNvPr id="15" name="Text Box 75">
            <a:extLst>
              <a:ext uri="{FF2B5EF4-FFF2-40B4-BE49-F238E27FC236}">
                <a16:creationId xmlns:a16="http://schemas.microsoft.com/office/drawing/2014/main" id="{C0D523D0-3D25-A36E-3CFB-B197F081B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2314" y="1826245"/>
            <a:ext cx="9318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400" dirty="0">
                <a:solidFill>
                  <a:srgbClr val="FF0000"/>
                </a:solidFill>
              </a:rPr>
              <a:t> = </a:t>
            </a:r>
            <a:r>
              <a:rPr lang="en-US" sz="1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400" dirty="0">
                <a:solidFill>
                  <a:srgbClr val="FF0000"/>
                </a:solidFill>
              </a:rPr>
              <a:t>1.5</a:t>
            </a:r>
            <a:endParaRPr lang="en-GB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523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2000"/>
                                        <p:tgtEl>
                                          <p:spTgt spid="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6" grpId="0" animBg="1"/>
      <p:bldP spid="482" grpId="0"/>
      <p:bldP spid="473" grpId="0"/>
      <p:bldP spid="474" grpId="0"/>
      <p:bldP spid="475" grpId="0"/>
      <p:bldP spid="478" grpId="0"/>
      <p:bldP spid="489" grpId="0"/>
      <p:bldP spid="491" grpId="0"/>
      <p:bldP spid="494" grpId="0"/>
      <p:bldP spid="495" grpId="0"/>
      <p:bldP spid="505" grpId="0"/>
      <p:bldP spid="506" grpId="0"/>
      <p:bldP spid="507" grpId="0"/>
      <p:bldP spid="508" grpId="0"/>
      <p:bldP spid="509" grpId="0"/>
      <p:bldP spid="510" grpId="0"/>
      <p:bldP spid="7" grpId="0"/>
      <p:bldP spid="11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654"/>
          <p:cNvGrpSpPr>
            <a:grpSpLocks/>
          </p:cNvGrpSpPr>
          <p:nvPr/>
        </p:nvGrpSpPr>
        <p:grpSpPr bwMode="auto">
          <a:xfrm>
            <a:off x="143177" y="1318480"/>
            <a:ext cx="5554663" cy="5384800"/>
            <a:chOff x="1076" y="476"/>
            <a:chExt cx="3499" cy="3392"/>
          </a:xfrm>
        </p:grpSpPr>
        <p:grpSp>
          <p:nvGrpSpPr>
            <p:cNvPr id="9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3152"/>
              <a:chOff x="1244" y="616"/>
              <a:chExt cx="3140" cy="3152"/>
            </a:xfrm>
          </p:grpSpPr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04" y="628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1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0" name="Rectangle 582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1" name="Rectangle 583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2" name="Rectangle 584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3" name="Rectangle 585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4" name="Rectangle 586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5" name="Rectangle 587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6" name="Rectangle 588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7" name="Rectangle 589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8" name="Rectangle 590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9" name="Rectangle 591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0" name="Rectangle 592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1" name="Rectangle 593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2" name="Rectangle 594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3" name="Rectangle 595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4" name="Rectangle 596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5" name="Rectangle 597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6" name="Rectangle 598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7" name="Rectangle 599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8" name="Rectangle 600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9" name="Rectangle 601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1881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8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89" y="18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72" y="188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24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84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28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80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48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800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48" y="1874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108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48" y="1870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52" y="1874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20" y="1874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72" y="1878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36" y="1874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80" y="1868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44" y="1874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200" y="1863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56" y="1874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32" y="1858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76" y="1870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371" y="1737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dirty="0"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817" y="476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dirty="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52" y="1970"/>
              <a:ext cx="20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75" y="1694"/>
              <a:ext cx="20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1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37" y="3713"/>
              <a:ext cx="24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3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5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69" y="738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7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53" y="563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8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46" y="2142"/>
              <a:ext cx="205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54" y="2307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5" y="2460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61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79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293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2" y="3090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13" y="3246"/>
              <a:ext cx="25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37" y="3403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-11</a:t>
              </a:r>
            </a:p>
          </p:txBody>
        </p:sp>
        <p:sp>
          <p:nvSpPr>
            <p:cNvPr id="2701" name="Text Box 653"/>
            <p:cNvSpPr txBox="1">
              <a:spLocks noChangeArrowheads="1"/>
            </p:cNvSpPr>
            <p:nvPr/>
          </p:nvSpPr>
          <p:spPr bwMode="auto">
            <a:xfrm>
              <a:off x="2631" y="3558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-12</a:t>
              </a:r>
            </a:p>
          </p:txBody>
        </p:sp>
      </p:grpSp>
      <p:grpSp>
        <p:nvGrpSpPr>
          <p:cNvPr id="483" name="Group 666"/>
          <p:cNvGrpSpPr>
            <a:grpSpLocks/>
          </p:cNvGrpSpPr>
          <p:nvPr/>
        </p:nvGrpSpPr>
        <p:grpSpPr bwMode="auto">
          <a:xfrm>
            <a:off x="2066960" y="3469511"/>
            <a:ext cx="139700" cy="149225"/>
            <a:chOff x="704" y="2464"/>
            <a:chExt cx="88" cy="94"/>
          </a:xfrm>
        </p:grpSpPr>
        <p:sp>
          <p:nvSpPr>
            <p:cNvPr id="484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5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86" name="Group 666"/>
          <p:cNvGrpSpPr>
            <a:grpSpLocks/>
          </p:cNvGrpSpPr>
          <p:nvPr/>
        </p:nvGrpSpPr>
        <p:grpSpPr bwMode="auto">
          <a:xfrm>
            <a:off x="3059832" y="3480559"/>
            <a:ext cx="139700" cy="149225"/>
            <a:chOff x="704" y="2464"/>
            <a:chExt cx="88" cy="94"/>
          </a:xfrm>
        </p:grpSpPr>
        <p:sp>
          <p:nvSpPr>
            <p:cNvPr id="487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8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" name="Rectangle 5"/>
          <p:cNvSpPr/>
          <p:nvPr/>
        </p:nvSpPr>
        <p:spPr>
          <a:xfrm>
            <a:off x="3131840" y="3265239"/>
            <a:ext cx="6511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(1 , 0)</a:t>
            </a:r>
            <a:endParaRPr lang="en-GB" sz="1400" dirty="0"/>
          </a:p>
        </p:txBody>
      </p:sp>
      <p:sp>
        <p:nvSpPr>
          <p:cNvPr id="496" name="Rectangle 495"/>
          <p:cNvSpPr/>
          <p:nvPr/>
        </p:nvSpPr>
        <p:spPr>
          <a:xfrm>
            <a:off x="2987824" y="1791139"/>
            <a:ext cx="6511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(0, </a:t>
            </a:r>
            <a:r>
              <a:rPr lang="en-US" sz="1400" b="1" dirty="0">
                <a:solidFill>
                  <a:srgbClr val="FF6600"/>
                </a:solidFill>
              </a:rPr>
              <a:t>6</a:t>
            </a:r>
            <a:r>
              <a:rPr lang="en-GB" sz="1400" b="1" dirty="0">
                <a:solidFill>
                  <a:srgbClr val="FF6600"/>
                </a:solidFill>
              </a:rPr>
              <a:t>)</a:t>
            </a:r>
            <a:r>
              <a:rPr lang="en-GB" sz="1400" dirty="0"/>
              <a:t>.</a:t>
            </a:r>
          </a:p>
        </p:txBody>
      </p:sp>
      <p:sp>
        <p:nvSpPr>
          <p:cNvPr id="497" name="Rectangle 496"/>
          <p:cNvSpPr/>
          <p:nvPr/>
        </p:nvSpPr>
        <p:spPr>
          <a:xfrm>
            <a:off x="1475656" y="3265239"/>
            <a:ext cx="7505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</a:t>
            </a:r>
            <a:r>
              <a:rPr lang="en-US" sz="1400" b="1" dirty="0">
                <a:solidFill>
                  <a:srgbClr val="FF6600"/>
                </a:solidFill>
              </a:rPr>
              <a:t>–3, 0</a:t>
            </a:r>
            <a:r>
              <a:rPr lang="en-GB" sz="1400" b="1" dirty="0">
                <a:solidFill>
                  <a:srgbClr val="FF6600"/>
                </a:solidFill>
              </a:rPr>
              <a:t>)</a:t>
            </a:r>
            <a:r>
              <a:rPr lang="en-GB" sz="1400" dirty="0"/>
              <a:t>.</a:t>
            </a:r>
          </a:p>
        </p:txBody>
      </p:sp>
      <p:sp>
        <p:nvSpPr>
          <p:cNvPr id="514" name="Text Box 75"/>
          <p:cNvSpPr txBox="1">
            <a:spLocks noChangeArrowheads="1"/>
          </p:cNvSpPr>
          <p:nvPr/>
        </p:nvSpPr>
        <p:spPr bwMode="auto">
          <a:xfrm>
            <a:off x="5826675" y="2511937"/>
            <a:ext cx="321909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200" dirty="0">
                <a:solidFill>
                  <a:srgbClr val="FF6600"/>
                </a:solidFill>
              </a:rPr>
              <a:t>y-intercept (0, </a:t>
            </a:r>
            <a:r>
              <a:rPr lang="en-US" sz="2200" dirty="0">
                <a:solidFill>
                  <a:srgbClr val="FF6600"/>
                </a:solidFill>
              </a:rPr>
              <a:t>6</a:t>
            </a:r>
            <a:r>
              <a:rPr lang="en-GB" sz="2200" dirty="0">
                <a:solidFill>
                  <a:srgbClr val="FF6600"/>
                </a:solidFill>
              </a:rPr>
              <a:t>)</a:t>
            </a:r>
            <a:r>
              <a:rPr lang="en-GB" sz="2200" dirty="0"/>
              <a:t>.</a:t>
            </a:r>
          </a:p>
        </p:txBody>
      </p:sp>
      <p:sp>
        <p:nvSpPr>
          <p:cNvPr id="523" name="Text Box 75"/>
          <p:cNvSpPr txBox="1">
            <a:spLocks noChangeArrowheads="1"/>
          </p:cNvSpPr>
          <p:nvPr/>
        </p:nvSpPr>
        <p:spPr bwMode="auto">
          <a:xfrm>
            <a:off x="7102492" y="6108724"/>
            <a:ext cx="10776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6600"/>
                </a:solidFill>
              </a:rPr>
              <a:t> (–3, 0)</a:t>
            </a:r>
            <a:endParaRPr lang="en-GB" sz="2200" dirty="0">
              <a:solidFill>
                <a:srgbClr val="FF6600"/>
              </a:solidFill>
            </a:endParaRPr>
          </a:p>
        </p:txBody>
      </p:sp>
      <p:sp>
        <p:nvSpPr>
          <p:cNvPr id="524" name="Text Box 75"/>
          <p:cNvSpPr txBox="1">
            <a:spLocks noChangeArrowheads="1"/>
          </p:cNvSpPr>
          <p:nvPr/>
        </p:nvSpPr>
        <p:spPr bwMode="auto">
          <a:xfrm>
            <a:off x="5604274" y="6089324"/>
            <a:ext cx="169751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200" dirty="0">
                <a:solidFill>
                  <a:srgbClr val="FF6600"/>
                </a:solidFill>
              </a:rPr>
              <a:t>x-intercepts</a:t>
            </a:r>
            <a:endParaRPr lang="en-GB" sz="2200" dirty="0"/>
          </a:p>
        </p:txBody>
      </p:sp>
      <p:sp>
        <p:nvSpPr>
          <p:cNvPr id="526" name="Text Box 75"/>
          <p:cNvSpPr txBox="1">
            <a:spLocks noChangeArrowheads="1"/>
          </p:cNvSpPr>
          <p:nvPr/>
        </p:nvSpPr>
        <p:spPr bwMode="auto">
          <a:xfrm>
            <a:off x="226566" y="54868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Sketch the graph of the function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–2(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+ 3)(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– 1).</a:t>
            </a:r>
            <a:endParaRPr lang="en-GB" dirty="0"/>
          </a:p>
        </p:txBody>
      </p:sp>
      <p:sp>
        <p:nvSpPr>
          <p:cNvPr id="527" name="Text Box 75"/>
          <p:cNvSpPr txBox="1">
            <a:spLocks noChangeArrowheads="1"/>
          </p:cNvSpPr>
          <p:nvPr/>
        </p:nvSpPr>
        <p:spPr bwMode="auto">
          <a:xfrm>
            <a:off x="8099442" y="6089324"/>
            <a:ext cx="115792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6600"/>
                </a:solidFill>
              </a:rPr>
              <a:t> (1, 0)</a:t>
            </a:r>
            <a:endParaRPr lang="en-GB" sz="2200" dirty="0">
              <a:solidFill>
                <a:srgbClr val="FF6600"/>
              </a:solidFill>
            </a:endParaRPr>
          </a:p>
        </p:txBody>
      </p:sp>
      <p:grpSp>
        <p:nvGrpSpPr>
          <p:cNvPr id="2" name="Group 663"/>
          <p:cNvGrpSpPr>
            <a:grpSpLocks/>
          </p:cNvGrpSpPr>
          <p:nvPr/>
        </p:nvGrpSpPr>
        <p:grpSpPr bwMode="auto">
          <a:xfrm>
            <a:off x="2813328" y="1983631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98" name="Rectangle 497">
            <a:hlinkClick r:id="rId3"/>
            <a:extLst>
              <a:ext uri="{FF2B5EF4-FFF2-40B4-BE49-F238E27FC236}">
                <a16:creationId xmlns:a16="http://schemas.microsoft.com/office/drawing/2014/main" id="{D3E1F9CA-E190-47B4-91D6-909D7A8E3B67}"/>
              </a:ext>
            </a:extLst>
          </p:cNvPr>
          <p:cNvSpPr/>
          <p:nvPr/>
        </p:nvSpPr>
        <p:spPr>
          <a:xfrm>
            <a:off x="8058607" y="11663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9" name="Rectangle 498">
            <a:hlinkClick r:id="rId3"/>
            <a:extLst>
              <a:ext uri="{FF2B5EF4-FFF2-40B4-BE49-F238E27FC236}">
                <a16:creationId xmlns:a16="http://schemas.microsoft.com/office/drawing/2014/main" id="{C9681987-A5EB-47BA-81AF-2B80FD075C4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75">
            <a:extLst>
              <a:ext uri="{FF2B5EF4-FFF2-40B4-BE49-F238E27FC236}">
                <a16:creationId xmlns:a16="http://schemas.microsoft.com/office/drawing/2014/main" id="{A2CC0C6B-062D-7513-529B-5C599B819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5926" y="1009393"/>
            <a:ext cx="54711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We need some points to sketch the graph</a:t>
            </a:r>
          </a:p>
        </p:txBody>
      </p:sp>
      <p:sp>
        <p:nvSpPr>
          <p:cNvPr id="7" name="Text Box 75">
            <a:extLst>
              <a:ext uri="{FF2B5EF4-FFF2-40B4-BE49-F238E27FC236}">
                <a16:creationId xmlns:a16="http://schemas.microsoft.com/office/drawing/2014/main" id="{8AE1F937-9590-DF81-44F4-F2402CFC5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527" y="1365002"/>
            <a:ext cx="330358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From the equation we have the y-intercept.</a:t>
            </a:r>
          </a:p>
        </p:txBody>
      </p:sp>
      <p:sp>
        <p:nvSpPr>
          <p:cNvPr id="11" name="Text Box 75">
            <a:extLst>
              <a:ext uri="{FF2B5EF4-FFF2-40B4-BE49-F238E27FC236}">
                <a16:creationId xmlns:a16="http://schemas.microsoft.com/office/drawing/2014/main" id="{62903E6E-F3CA-CC4D-295C-62BCE798A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245" y="980728"/>
            <a:ext cx="329402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The graph is a parabola</a:t>
            </a:r>
          </a:p>
        </p:txBody>
      </p:sp>
      <p:sp>
        <p:nvSpPr>
          <p:cNvPr id="12" name="Text Box 75">
            <a:extLst>
              <a:ext uri="{FF2B5EF4-FFF2-40B4-BE49-F238E27FC236}">
                <a16:creationId xmlns:a16="http://schemas.microsoft.com/office/drawing/2014/main" id="{8E3BA390-671A-4939-1964-6F672E18F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3708" y="550682"/>
            <a:ext cx="6318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–2</a:t>
            </a:r>
            <a:endParaRPr lang="en-GB" dirty="0"/>
          </a:p>
        </p:txBody>
      </p:sp>
      <p:sp>
        <p:nvSpPr>
          <p:cNvPr id="13" name="Text Box 75">
            <a:extLst>
              <a:ext uri="{FF2B5EF4-FFF2-40B4-BE49-F238E27FC236}">
                <a16:creationId xmlns:a16="http://schemas.microsoft.com/office/drawing/2014/main" id="{4A41988D-E015-4472-40DF-199119944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3202" y="551990"/>
            <a:ext cx="528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/>
          </a:p>
        </p:txBody>
      </p:sp>
      <p:sp>
        <p:nvSpPr>
          <p:cNvPr id="14" name="Text Box 75">
            <a:extLst>
              <a:ext uri="{FF2B5EF4-FFF2-40B4-BE49-F238E27FC236}">
                <a16:creationId xmlns:a16="http://schemas.microsoft.com/office/drawing/2014/main" id="{D81AD7D3-CE50-6DF1-0409-02AAF4F69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2597" y="553232"/>
            <a:ext cx="823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– 1</a:t>
            </a:r>
            <a:endParaRPr lang="en-GB" dirty="0"/>
          </a:p>
        </p:txBody>
      </p:sp>
      <p:sp>
        <p:nvSpPr>
          <p:cNvPr id="15" name="Text Box 75">
            <a:extLst>
              <a:ext uri="{FF2B5EF4-FFF2-40B4-BE49-F238E27FC236}">
                <a16:creationId xmlns:a16="http://schemas.microsoft.com/office/drawing/2014/main" id="{9E25D81F-8B1E-84D7-5814-D23906286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4470" y="2063006"/>
            <a:ext cx="8086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>
                <a:solidFill>
                  <a:srgbClr val="FF0000"/>
                </a:solidFill>
              </a:rPr>
              <a:t>)</a:t>
            </a:r>
            <a:endParaRPr lang="en-GB" dirty="0"/>
          </a:p>
        </p:txBody>
      </p:sp>
      <p:sp>
        <p:nvSpPr>
          <p:cNvPr id="16" name="Text Box 75">
            <a:extLst>
              <a:ext uri="{FF2B5EF4-FFF2-40B4-BE49-F238E27FC236}">
                <a16:creationId xmlns:a16="http://schemas.microsoft.com/office/drawing/2014/main" id="{ACAEEBBC-3B37-1E3F-0C28-D4F6A9126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9714" y="2072706"/>
            <a:ext cx="9002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>
                <a:solidFill>
                  <a:srgbClr val="FF0000"/>
                </a:solidFill>
              </a:rPr>
              <a:t>)</a:t>
            </a:r>
            <a:endParaRPr lang="en-GB" dirty="0"/>
          </a:p>
        </p:txBody>
      </p:sp>
      <p:sp>
        <p:nvSpPr>
          <p:cNvPr id="17" name="Text Box 75">
            <a:extLst>
              <a:ext uri="{FF2B5EF4-FFF2-40B4-BE49-F238E27FC236}">
                <a16:creationId xmlns:a16="http://schemas.microsoft.com/office/drawing/2014/main" id="{52E94A11-B8BF-8756-61EA-242CB8E35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222" y="2982359"/>
            <a:ext cx="352177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We can find the zeros of the function by equating to zero the equation and these are the x-intercepts.</a:t>
            </a:r>
          </a:p>
        </p:txBody>
      </p:sp>
      <p:sp>
        <p:nvSpPr>
          <p:cNvPr id="18" name="Text Box 75">
            <a:extLst>
              <a:ext uri="{FF2B5EF4-FFF2-40B4-BE49-F238E27FC236}">
                <a16:creationId xmlns:a16="http://schemas.microsoft.com/office/drawing/2014/main" id="{583FE72E-0F55-1C3B-915D-100C1DF30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1711" y="4392458"/>
            <a:ext cx="188670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–2</a:t>
            </a:r>
            <a:r>
              <a:rPr lang="en-US" sz="2200" dirty="0">
                <a:solidFill>
                  <a:schemeClr val="tx1"/>
                </a:solidFill>
              </a:rPr>
              <a:t>(x + 3)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19" name="Text Box 75">
            <a:extLst>
              <a:ext uri="{FF2B5EF4-FFF2-40B4-BE49-F238E27FC236}">
                <a16:creationId xmlns:a16="http://schemas.microsoft.com/office/drawing/2014/main" id="{B7EFA98C-64B8-0062-B883-24E7BF073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7199" y="4377192"/>
            <a:ext cx="10776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 (x </a:t>
            </a:r>
            <a:r>
              <a:rPr lang="en-US" sz="2000" dirty="0">
                <a:solidFill>
                  <a:schemeClr val="tx1"/>
                </a:solidFill>
              </a:rPr>
              <a:t>–</a:t>
            </a:r>
            <a:r>
              <a:rPr lang="en-US" sz="2200" dirty="0">
                <a:solidFill>
                  <a:schemeClr val="tx1"/>
                </a:solidFill>
              </a:rPr>
              <a:t> 1)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20" name="Text Box 75">
            <a:extLst>
              <a:ext uri="{FF2B5EF4-FFF2-40B4-BE49-F238E27FC236}">
                <a16:creationId xmlns:a16="http://schemas.microsoft.com/office/drawing/2014/main" id="{1456BB0E-5B67-1092-5BE2-768B47553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4991" y="4435229"/>
            <a:ext cx="64191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0 =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21" name="Text Box 75">
            <a:extLst>
              <a:ext uri="{FF2B5EF4-FFF2-40B4-BE49-F238E27FC236}">
                <a16:creationId xmlns:a16="http://schemas.microsoft.com/office/drawing/2014/main" id="{A3B10E34-55C7-2CE5-FAD5-832449E2F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3931" y="4890398"/>
            <a:ext cx="13473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 (x + 3)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22" name="Text Box 75">
            <a:extLst>
              <a:ext uri="{FF2B5EF4-FFF2-40B4-BE49-F238E27FC236}">
                <a16:creationId xmlns:a16="http://schemas.microsoft.com/office/drawing/2014/main" id="{2B421224-18D0-10CC-C457-C6A3FFD35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7899" y="4888963"/>
            <a:ext cx="10776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 (x </a:t>
            </a:r>
            <a:r>
              <a:rPr lang="en-US" sz="2000" dirty="0">
                <a:solidFill>
                  <a:schemeClr val="tx1"/>
                </a:solidFill>
              </a:rPr>
              <a:t>–</a:t>
            </a:r>
            <a:r>
              <a:rPr lang="en-US" sz="2200" dirty="0">
                <a:solidFill>
                  <a:schemeClr val="tx1"/>
                </a:solidFill>
              </a:rPr>
              <a:t> 1)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23" name="Text Box 75">
            <a:extLst>
              <a:ext uri="{FF2B5EF4-FFF2-40B4-BE49-F238E27FC236}">
                <a16:creationId xmlns:a16="http://schemas.microsoft.com/office/drawing/2014/main" id="{04AAED8A-DDB7-822A-203F-BC97C75CB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2430" y="4913094"/>
            <a:ext cx="64191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= 0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24" name="Text Box 75">
            <a:extLst>
              <a:ext uri="{FF2B5EF4-FFF2-40B4-BE49-F238E27FC236}">
                <a16:creationId xmlns:a16="http://schemas.microsoft.com/office/drawing/2014/main" id="{C4DC6551-415E-0B56-3034-998B831B5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3423" y="4888962"/>
            <a:ext cx="64191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= 0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25" name="Text Box 75">
            <a:extLst>
              <a:ext uri="{FF2B5EF4-FFF2-40B4-BE49-F238E27FC236}">
                <a16:creationId xmlns:a16="http://schemas.microsoft.com/office/drawing/2014/main" id="{B930438D-E0FF-3202-954E-751A273CB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9523" y="5306535"/>
            <a:ext cx="13473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x = –3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26" name="Text Box 75">
            <a:extLst>
              <a:ext uri="{FF2B5EF4-FFF2-40B4-BE49-F238E27FC236}">
                <a16:creationId xmlns:a16="http://schemas.microsoft.com/office/drawing/2014/main" id="{09C613D3-9F47-96E8-A607-679D5438D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8416" y="5289317"/>
            <a:ext cx="10776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 x </a:t>
            </a:r>
            <a:r>
              <a:rPr lang="en-US" sz="2000" dirty="0">
                <a:solidFill>
                  <a:schemeClr val="tx1"/>
                </a:solidFill>
              </a:rPr>
              <a:t>=</a:t>
            </a:r>
            <a:r>
              <a:rPr lang="en-US" sz="2200" dirty="0">
                <a:solidFill>
                  <a:schemeClr val="tx1"/>
                </a:solidFill>
              </a:rPr>
              <a:t> 1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27" name="Title 3">
            <a:extLst>
              <a:ext uri="{FF2B5EF4-FFF2-40B4-BE49-F238E27FC236}">
                <a16:creationId xmlns:a16="http://schemas.microsoft.com/office/drawing/2014/main" id="{716783D5-00A6-0B10-06C8-650F8761F470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</p:spTree>
    <p:extLst>
      <p:ext uri="{BB962C8B-B14F-4D97-AF65-F5344CB8AC3E}">
        <p14:creationId xmlns:p14="http://schemas.microsoft.com/office/powerpoint/2010/main" val="285016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0.09427 0.2238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05" y="11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3.7037E-7 L 0.05139 0.21968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9" y="10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7037E-7 L 0.03559 0.21968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1" y="10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96" grpId="0"/>
      <p:bldP spid="497" grpId="0"/>
      <p:bldP spid="514" grpId="0"/>
      <p:bldP spid="523" grpId="0"/>
      <p:bldP spid="524" grpId="0"/>
      <p:bldP spid="526" grpId="0"/>
      <p:bldP spid="527" grpId="0"/>
      <p:bldP spid="4" grpId="0"/>
      <p:bldP spid="7" grpId="0"/>
      <p:bldP spid="11" grpId="0"/>
      <p:bldP spid="12" grpId="0"/>
      <p:bldP spid="12" grpId="1"/>
      <p:bldP spid="13" grpId="0"/>
      <p:bldP spid="13" grpId="1"/>
      <p:bldP spid="14" grpId="0"/>
      <p:bldP spid="14" grpId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6" name="Freeform 738"/>
          <p:cNvSpPr>
            <a:spLocks/>
          </p:cNvSpPr>
          <p:nvPr/>
        </p:nvSpPr>
        <p:spPr bwMode="auto">
          <a:xfrm flipV="1">
            <a:off x="1891415" y="1558209"/>
            <a:ext cx="1524135" cy="4876150"/>
          </a:xfrm>
          <a:custGeom>
            <a:avLst/>
            <a:gdLst>
              <a:gd name="T0" fmla="*/ 2 w 1007"/>
              <a:gd name="T1" fmla="*/ 2 h 1566"/>
              <a:gd name="T2" fmla="*/ 32 w 1007"/>
              <a:gd name="T3" fmla="*/ 157 h 1566"/>
              <a:gd name="T4" fmla="*/ 192 w 1007"/>
              <a:gd name="T5" fmla="*/ 944 h 1566"/>
              <a:gd name="T6" fmla="*/ 348 w 1007"/>
              <a:gd name="T7" fmla="*/ 1410 h 1566"/>
              <a:gd name="T8" fmla="*/ 508 w 1007"/>
              <a:gd name="T9" fmla="*/ 1565 h 1566"/>
              <a:gd name="T10" fmla="*/ 663 w 1007"/>
              <a:gd name="T11" fmla="*/ 1415 h 1566"/>
              <a:gd name="T12" fmla="*/ 823 w 1007"/>
              <a:gd name="T13" fmla="*/ 944 h 1566"/>
              <a:gd name="T14" fmla="*/ 979 w 1007"/>
              <a:gd name="T15" fmla="*/ 157 h 1566"/>
              <a:gd name="T16" fmla="*/ 994 w 1007"/>
              <a:gd name="T17" fmla="*/ 2 h 1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7" h="1566">
                <a:moveTo>
                  <a:pt x="2" y="2"/>
                </a:moveTo>
                <a:cubicBezTo>
                  <a:pt x="1" y="1"/>
                  <a:pt x="0" y="0"/>
                  <a:pt x="32" y="157"/>
                </a:cubicBezTo>
                <a:cubicBezTo>
                  <a:pt x="64" y="314"/>
                  <a:pt x="139" y="735"/>
                  <a:pt x="192" y="944"/>
                </a:cubicBezTo>
                <a:cubicBezTo>
                  <a:pt x="245" y="1153"/>
                  <a:pt x="295" y="1306"/>
                  <a:pt x="348" y="1410"/>
                </a:cubicBezTo>
                <a:cubicBezTo>
                  <a:pt x="401" y="1514"/>
                  <a:pt x="456" y="1564"/>
                  <a:pt x="508" y="1565"/>
                </a:cubicBezTo>
                <a:cubicBezTo>
                  <a:pt x="560" y="1566"/>
                  <a:pt x="611" y="1518"/>
                  <a:pt x="663" y="1415"/>
                </a:cubicBezTo>
                <a:cubicBezTo>
                  <a:pt x="715" y="1312"/>
                  <a:pt x="770" y="1154"/>
                  <a:pt x="823" y="944"/>
                </a:cubicBezTo>
                <a:cubicBezTo>
                  <a:pt x="876" y="734"/>
                  <a:pt x="951" y="314"/>
                  <a:pt x="979" y="157"/>
                </a:cubicBezTo>
                <a:cubicBezTo>
                  <a:pt x="1007" y="0"/>
                  <a:pt x="1000" y="1"/>
                  <a:pt x="994" y="2"/>
                </a:cubicBezTo>
              </a:path>
            </a:pathLst>
          </a:custGeom>
          <a:noFill/>
          <a:ln w="25400" cmpd="sng">
            <a:solidFill>
              <a:srgbClr val="0070C0"/>
            </a:solidFill>
            <a:round/>
            <a:headEnd type="triangle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8" name="Group 654"/>
          <p:cNvGrpSpPr>
            <a:grpSpLocks/>
          </p:cNvGrpSpPr>
          <p:nvPr/>
        </p:nvGrpSpPr>
        <p:grpSpPr bwMode="auto">
          <a:xfrm>
            <a:off x="143177" y="1318480"/>
            <a:ext cx="5554663" cy="5384800"/>
            <a:chOff x="1076" y="476"/>
            <a:chExt cx="3499" cy="3392"/>
          </a:xfrm>
        </p:grpSpPr>
        <p:grpSp>
          <p:nvGrpSpPr>
            <p:cNvPr id="9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3152"/>
              <a:chOff x="1244" y="616"/>
              <a:chExt cx="3140" cy="3152"/>
            </a:xfrm>
          </p:grpSpPr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04" y="628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1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0" name="Rectangle 582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1" name="Rectangle 583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2" name="Rectangle 584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3" name="Rectangle 585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4" name="Rectangle 586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5" name="Rectangle 587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6" name="Rectangle 588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7" name="Rectangle 589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8" name="Rectangle 590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9" name="Rectangle 591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0" name="Rectangle 592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1" name="Rectangle 593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2" name="Rectangle 594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3" name="Rectangle 595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4" name="Rectangle 596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5" name="Rectangle 597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6" name="Rectangle 598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7" name="Rectangle 599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8" name="Rectangle 600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9" name="Rectangle 601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1881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8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89" y="18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72" y="188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24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84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28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80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48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800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48" y="1874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108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48" y="1870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52" y="1874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20" y="1874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72" y="1878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36" y="1874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80" y="1868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44" y="1874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200" y="1863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56" y="1874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32" y="1858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76" y="1870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371" y="1737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dirty="0"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817" y="476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dirty="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52" y="1970"/>
              <a:ext cx="20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75" y="1694"/>
              <a:ext cx="20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1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37" y="3713"/>
              <a:ext cx="24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3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5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69" y="738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7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53" y="563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8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46" y="2142"/>
              <a:ext cx="205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54" y="2307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5" y="2460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61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79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293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2" y="3090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13" y="3246"/>
              <a:ext cx="25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37" y="3403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-11</a:t>
              </a:r>
            </a:p>
          </p:txBody>
        </p:sp>
        <p:sp>
          <p:nvSpPr>
            <p:cNvPr id="2701" name="Text Box 653"/>
            <p:cNvSpPr txBox="1">
              <a:spLocks noChangeArrowheads="1"/>
            </p:cNvSpPr>
            <p:nvPr/>
          </p:nvSpPr>
          <p:spPr bwMode="auto">
            <a:xfrm>
              <a:off x="2631" y="3558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-12</a:t>
              </a:r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2673504" y="1563589"/>
            <a:ext cx="0" cy="4984751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3" name="Group 666"/>
          <p:cNvGrpSpPr>
            <a:grpSpLocks/>
          </p:cNvGrpSpPr>
          <p:nvPr/>
        </p:nvGrpSpPr>
        <p:grpSpPr bwMode="auto">
          <a:xfrm>
            <a:off x="2066960" y="3469511"/>
            <a:ext cx="139700" cy="149225"/>
            <a:chOff x="704" y="2464"/>
            <a:chExt cx="88" cy="94"/>
          </a:xfrm>
        </p:grpSpPr>
        <p:sp>
          <p:nvSpPr>
            <p:cNvPr id="484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5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86" name="Group 666"/>
          <p:cNvGrpSpPr>
            <a:grpSpLocks/>
          </p:cNvGrpSpPr>
          <p:nvPr/>
        </p:nvGrpSpPr>
        <p:grpSpPr bwMode="auto">
          <a:xfrm>
            <a:off x="3059832" y="3480559"/>
            <a:ext cx="139700" cy="149225"/>
            <a:chOff x="704" y="2464"/>
            <a:chExt cx="88" cy="94"/>
          </a:xfrm>
        </p:grpSpPr>
        <p:sp>
          <p:nvSpPr>
            <p:cNvPr id="487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8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" name="Rectangle 5"/>
          <p:cNvSpPr/>
          <p:nvPr/>
        </p:nvSpPr>
        <p:spPr>
          <a:xfrm>
            <a:off x="3131840" y="3265239"/>
            <a:ext cx="6511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(1 , 0)</a:t>
            </a:r>
            <a:endParaRPr lang="en-GB" sz="1400" dirty="0"/>
          </a:p>
        </p:txBody>
      </p:sp>
      <p:sp>
        <p:nvSpPr>
          <p:cNvPr id="496" name="Rectangle 495"/>
          <p:cNvSpPr/>
          <p:nvPr/>
        </p:nvSpPr>
        <p:spPr>
          <a:xfrm>
            <a:off x="2987824" y="1791139"/>
            <a:ext cx="6511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(0, </a:t>
            </a:r>
            <a:r>
              <a:rPr lang="en-US" sz="1400" b="1" dirty="0">
                <a:solidFill>
                  <a:srgbClr val="FF6600"/>
                </a:solidFill>
              </a:rPr>
              <a:t>6</a:t>
            </a:r>
            <a:r>
              <a:rPr lang="en-GB" sz="1400" b="1" dirty="0">
                <a:solidFill>
                  <a:srgbClr val="FF6600"/>
                </a:solidFill>
              </a:rPr>
              <a:t>)</a:t>
            </a:r>
            <a:r>
              <a:rPr lang="en-GB" sz="1400" dirty="0"/>
              <a:t>.</a:t>
            </a:r>
          </a:p>
        </p:txBody>
      </p:sp>
      <p:sp>
        <p:nvSpPr>
          <p:cNvPr id="497" name="Rectangle 496"/>
          <p:cNvSpPr/>
          <p:nvPr/>
        </p:nvSpPr>
        <p:spPr>
          <a:xfrm>
            <a:off x="1475656" y="3265239"/>
            <a:ext cx="7505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</a:t>
            </a:r>
            <a:r>
              <a:rPr lang="en-US" sz="1400" b="1" dirty="0">
                <a:solidFill>
                  <a:srgbClr val="FF6600"/>
                </a:solidFill>
              </a:rPr>
              <a:t>–3, 0</a:t>
            </a:r>
            <a:r>
              <a:rPr lang="en-GB" sz="1400" b="1" dirty="0">
                <a:solidFill>
                  <a:srgbClr val="FF6600"/>
                </a:solidFill>
              </a:rPr>
              <a:t>)</a:t>
            </a:r>
            <a:r>
              <a:rPr lang="en-GB" sz="1400" dirty="0"/>
              <a:t>.</a:t>
            </a:r>
          </a:p>
        </p:txBody>
      </p:sp>
      <p:sp>
        <p:nvSpPr>
          <p:cNvPr id="526" name="Text Box 75"/>
          <p:cNvSpPr txBox="1">
            <a:spLocks noChangeArrowheads="1"/>
          </p:cNvSpPr>
          <p:nvPr/>
        </p:nvSpPr>
        <p:spPr bwMode="auto">
          <a:xfrm>
            <a:off x="226566" y="54868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Sketch the graph of the function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-2(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+ 3)(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– 1).</a:t>
            </a:r>
            <a:endParaRPr lang="en-GB" dirty="0"/>
          </a:p>
        </p:txBody>
      </p:sp>
      <p:sp>
        <p:nvSpPr>
          <p:cNvPr id="532" name="Text Box 75"/>
          <p:cNvSpPr txBox="1">
            <a:spLocks noChangeArrowheads="1"/>
          </p:cNvSpPr>
          <p:nvPr/>
        </p:nvSpPr>
        <p:spPr bwMode="auto">
          <a:xfrm>
            <a:off x="5845654" y="5475917"/>
            <a:ext cx="30762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dirty="0"/>
              <a:t> = -2(-1+3)(-1 -1) </a:t>
            </a:r>
          </a:p>
        </p:txBody>
      </p:sp>
      <p:sp>
        <p:nvSpPr>
          <p:cNvPr id="534" name="Text Box 75"/>
          <p:cNvSpPr txBox="1">
            <a:spLocks noChangeArrowheads="1"/>
          </p:cNvSpPr>
          <p:nvPr/>
        </p:nvSpPr>
        <p:spPr bwMode="auto">
          <a:xfrm>
            <a:off x="5980256" y="5885434"/>
            <a:ext cx="14658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dirty="0"/>
              <a:t> = 8</a:t>
            </a:r>
          </a:p>
        </p:txBody>
      </p:sp>
      <p:sp>
        <p:nvSpPr>
          <p:cNvPr id="535" name="Text Box 75"/>
          <p:cNvSpPr txBox="1">
            <a:spLocks noChangeArrowheads="1"/>
          </p:cNvSpPr>
          <p:nvPr/>
        </p:nvSpPr>
        <p:spPr bwMode="auto">
          <a:xfrm>
            <a:off x="6758936" y="6271165"/>
            <a:ext cx="14579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>
                <a:solidFill>
                  <a:srgbClr val="FF6600"/>
                </a:solidFill>
              </a:rPr>
              <a:t>(-1, 8)</a:t>
            </a:r>
            <a:endParaRPr lang="en-GB" sz="2000" dirty="0">
              <a:solidFill>
                <a:srgbClr val="FF6600"/>
              </a:solidFill>
            </a:endParaRPr>
          </a:p>
        </p:txBody>
      </p:sp>
      <p:grpSp>
        <p:nvGrpSpPr>
          <p:cNvPr id="536" name="Group 666"/>
          <p:cNvGrpSpPr>
            <a:grpSpLocks/>
          </p:cNvGrpSpPr>
          <p:nvPr/>
        </p:nvGrpSpPr>
        <p:grpSpPr bwMode="auto">
          <a:xfrm>
            <a:off x="2599040" y="1495486"/>
            <a:ext cx="139700" cy="149225"/>
            <a:chOff x="704" y="2464"/>
            <a:chExt cx="88" cy="94"/>
          </a:xfrm>
        </p:grpSpPr>
        <p:sp>
          <p:nvSpPr>
            <p:cNvPr id="537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8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" name="Group 663"/>
          <p:cNvGrpSpPr>
            <a:grpSpLocks/>
          </p:cNvGrpSpPr>
          <p:nvPr/>
        </p:nvGrpSpPr>
        <p:grpSpPr bwMode="auto">
          <a:xfrm>
            <a:off x="2813328" y="1983631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98" name="Rectangle 497">
            <a:hlinkClick r:id="rId3"/>
            <a:extLst>
              <a:ext uri="{FF2B5EF4-FFF2-40B4-BE49-F238E27FC236}">
                <a16:creationId xmlns:a16="http://schemas.microsoft.com/office/drawing/2014/main" id="{D3E1F9CA-E190-47B4-91D6-909D7A8E3B67}"/>
              </a:ext>
            </a:extLst>
          </p:cNvPr>
          <p:cNvSpPr/>
          <p:nvPr/>
        </p:nvSpPr>
        <p:spPr>
          <a:xfrm>
            <a:off x="8058607" y="11663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9" name="Rectangle 498">
            <a:hlinkClick r:id="rId3"/>
            <a:extLst>
              <a:ext uri="{FF2B5EF4-FFF2-40B4-BE49-F238E27FC236}">
                <a16:creationId xmlns:a16="http://schemas.microsoft.com/office/drawing/2014/main" id="{C9681987-A5EB-47BA-81AF-2B80FD075C4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75">
            <a:extLst>
              <a:ext uri="{FF2B5EF4-FFF2-40B4-BE49-F238E27FC236}">
                <a16:creationId xmlns:a16="http://schemas.microsoft.com/office/drawing/2014/main" id="{A2CC0C6B-062D-7513-529B-5C599B819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5926" y="1009393"/>
            <a:ext cx="54711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We need some points to sketch the graph</a:t>
            </a:r>
          </a:p>
        </p:txBody>
      </p:sp>
      <p:sp>
        <p:nvSpPr>
          <p:cNvPr id="11" name="Text Box 75">
            <a:extLst>
              <a:ext uri="{FF2B5EF4-FFF2-40B4-BE49-F238E27FC236}">
                <a16:creationId xmlns:a16="http://schemas.microsoft.com/office/drawing/2014/main" id="{62903E6E-F3CA-CC4D-295C-62BCE798A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245" y="980728"/>
            <a:ext cx="329402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The graph is a parabola</a:t>
            </a:r>
          </a:p>
        </p:txBody>
      </p:sp>
      <p:sp>
        <p:nvSpPr>
          <p:cNvPr id="12" name="Text Box 75">
            <a:extLst>
              <a:ext uri="{FF2B5EF4-FFF2-40B4-BE49-F238E27FC236}">
                <a16:creationId xmlns:a16="http://schemas.microsoft.com/office/drawing/2014/main" id="{4C582ABB-5457-E7A3-9C7E-E51E455AD5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403" y="3750688"/>
            <a:ext cx="34660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</a:rPr>
              <a:t>Equation of the axis of symmetry</a:t>
            </a:r>
            <a:endParaRPr lang="en-GB" sz="1600" dirty="0">
              <a:solidFill>
                <a:srgbClr val="FF0000"/>
              </a:solidFill>
            </a:endParaRPr>
          </a:p>
        </p:txBody>
      </p:sp>
      <p:sp>
        <p:nvSpPr>
          <p:cNvPr id="13" name="Text Box 75">
            <a:extLst>
              <a:ext uri="{FF2B5EF4-FFF2-40B4-BE49-F238E27FC236}">
                <a16:creationId xmlns:a16="http://schemas.microsoft.com/office/drawing/2014/main" id="{391CB572-D816-D1A5-8523-249892969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010" y="4195929"/>
            <a:ext cx="6053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00" dirty="0">
                <a:solidFill>
                  <a:srgbClr val="FF0000"/>
                </a:solidFill>
              </a:rPr>
              <a:t> =</a:t>
            </a:r>
            <a:endParaRPr lang="en-GB" sz="2200" dirty="0"/>
          </a:p>
        </p:txBody>
      </p:sp>
      <p:sp>
        <p:nvSpPr>
          <p:cNvPr id="14" name="Text Box 75">
            <a:extLst>
              <a:ext uri="{FF2B5EF4-FFF2-40B4-BE49-F238E27FC236}">
                <a16:creationId xmlns:a16="http://schemas.microsoft.com/office/drawing/2014/main" id="{714D2725-408B-5A36-4DF4-67CEBEDC8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9347" y="3995576"/>
            <a:ext cx="9075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200" dirty="0">
                <a:solidFill>
                  <a:srgbClr val="FF0000"/>
                </a:solidFill>
              </a:rPr>
              <a:t> +</a:t>
            </a:r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</a:t>
            </a:r>
            <a:endParaRPr lang="en-GB" sz="2200" dirty="0"/>
          </a:p>
        </p:txBody>
      </p:sp>
      <p:sp>
        <p:nvSpPr>
          <p:cNvPr id="15" name="Text Box 75">
            <a:extLst>
              <a:ext uri="{FF2B5EF4-FFF2-40B4-BE49-F238E27FC236}">
                <a16:creationId xmlns:a16="http://schemas.microsoft.com/office/drawing/2014/main" id="{37B906F7-6061-5219-3023-E19D3B45F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2874" y="4363261"/>
            <a:ext cx="42084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2</a:t>
            </a:r>
            <a:endParaRPr lang="en-GB" sz="22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19F7B96-B63A-9DC9-AC51-57059B3BC23C}"/>
              </a:ext>
            </a:extLst>
          </p:cNvPr>
          <p:cNvCxnSpPr/>
          <p:nvPr/>
        </p:nvCxnSpPr>
        <p:spPr>
          <a:xfrm>
            <a:off x="6339347" y="4428422"/>
            <a:ext cx="751471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75">
            <a:extLst>
              <a:ext uri="{FF2B5EF4-FFF2-40B4-BE49-F238E27FC236}">
                <a16:creationId xmlns:a16="http://schemas.microsoft.com/office/drawing/2014/main" id="{82D5EE62-A56B-24F8-04B5-2F836FC81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4415" y="4057977"/>
            <a:ext cx="101681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>
                <a:solidFill>
                  <a:srgbClr val="FF0000"/>
                </a:solidFill>
              </a:rPr>
              <a:t>3 + 1</a:t>
            </a:r>
            <a:endParaRPr lang="en-GB" sz="2200" dirty="0">
              <a:solidFill>
                <a:srgbClr val="FF0000"/>
              </a:solidFill>
            </a:endParaRPr>
          </a:p>
        </p:txBody>
      </p:sp>
      <p:sp>
        <p:nvSpPr>
          <p:cNvPr id="18" name="Text Box 75">
            <a:extLst>
              <a:ext uri="{FF2B5EF4-FFF2-40B4-BE49-F238E27FC236}">
                <a16:creationId xmlns:a16="http://schemas.microsoft.com/office/drawing/2014/main" id="{A9ADD273-3177-386F-125B-720DDEC35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1823" y="4363090"/>
            <a:ext cx="42084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2</a:t>
            </a:r>
            <a:endParaRPr lang="en-GB" sz="220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641AD6-F863-69EC-0C5F-0E40D2F99015}"/>
              </a:ext>
            </a:extLst>
          </p:cNvPr>
          <p:cNvCxnSpPr/>
          <p:nvPr/>
        </p:nvCxnSpPr>
        <p:spPr>
          <a:xfrm>
            <a:off x="7388296" y="4427098"/>
            <a:ext cx="751471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75">
            <a:extLst>
              <a:ext uri="{FF2B5EF4-FFF2-40B4-BE49-F238E27FC236}">
                <a16:creationId xmlns:a16="http://schemas.microsoft.com/office/drawing/2014/main" id="{257CEDCB-1F55-69A7-6373-25CA3C76A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5745" y="4147646"/>
            <a:ext cx="6718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>
                <a:solidFill>
                  <a:srgbClr val="FF0000"/>
                </a:solidFill>
              </a:rPr>
              <a:t>1</a:t>
            </a:r>
            <a:endParaRPr lang="en-GB" sz="2200" dirty="0">
              <a:solidFill>
                <a:srgbClr val="FF0000"/>
              </a:solidFill>
            </a:endParaRPr>
          </a:p>
        </p:txBody>
      </p:sp>
      <p:sp>
        <p:nvSpPr>
          <p:cNvPr id="21" name="Text Box 75">
            <a:extLst>
              <a:ext uri="{FF2B5EF4-FFF2-40B4-BE49-F238E27FC236}">
                <a16:creationId xmlns:a16="http://schemas.microsoft.com/office/drawing/2014/main" id="{F20F0A1E-7FB2-4A83-DBB7-098C98FDA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7654" y="4197801"/>
            <a:ext cx="3384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=</a:t>
            </a:r>
            <a:endParaRPr lang="en-GB" sz="2200" dirty="0"/>
          </a:p>
        </p:txBody>
      </p:sp>
      <p:sp>
        <p:nvSpPr>
          <p:cNvPr id="22" name="Text Box 75">
            <a:extLst>
              <a:ext uri="{FF2B5EF4-FFF2-40B4-BE49-F238E27FC236}">
                <a16:creationId xmlns:a16="http://schemas.microsoft.com/office/drawing/2014/main" id="{772C194A-8107-CE44-7320-070AAC7CB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1214" y="4198498"/>
            <a:ext cx="3384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=</a:t>
            </a:r>
            <a:endParaRPr lang="en-GB" sz="2200" dirty="0"/>
          </a:p>
        </p:txBody>
      </p:sp>
      <p:sp>
        <p:nvSpPr>
          <p:cNvPr id="23" name="Text Box 75">
            <a:extLst>
              <a:ext uri="{FF2B5EF4-FFF2-40B4-BE49-F238E27FC236}">
                <a16:creationId xmlns:a16="http://schemas.microsoft.com/office/drawing/2014/main" id="{86A56213-A22B-2A0E-EFDA-B57974833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527" y="1495914"/>
            <a:ext cx="33035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Now we can calculate the equation of the line of symmetry.</a:t>
            </a:r>
          </a:p>
        </p:txBody>
      </p:sp>
      <p:sp>
        <p:nvSpPr>
          <p:cNvPr id="24" name="Text Box 75">
            <a:extLst>
              <a:ext uri="{FF2B5EF4-FFF2-40B4-BE49-F238E27FC236}">
                <a16:creationId xmlns:a16="http://schemas.microsoft.com/office/drawing/2014/main" id="{09A2A0DA-BF7F-1D29-27AC-D618EAC4A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6292" y="2609744"/>
            <a:ext cx="3410609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The line of symmetry is halfway between the     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dirty="0"/>
              <a:t>-intercepts.</a:t>
            </a:r>
          </a:p>
        </p:txBody>
      </p:sp>
      <p:sp>
        <p:nvSpPr>
          <p:cNvPr id="26" name="Text Box 75">
            <a:extLst>
              <a:ext uri="{FF2B5EF4-FFF2-40B4-BE49-F238E27FC236}">
                <a16:creationId xmlns:a16="http://schemas.microsoft.com/office/drawing/2014/main" id="{E9298940-6DAC-390B-9588-BB6364B6D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204" y="4715164"/>
            <a:ext cx="34660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dirty="0">
                <a:solidFill>
                  <a:srgbClr val="FF6600"/>
                </a:solidFill>
              </a:rPr>
              <a:t>This is the x-coordinate of the vertex</a:t>
            </a:r>
            <a:endParaRPr lang="en-GB" sz="1600" dirty="0"/>
          </a:p>
        </p:txBody>
      </p:sp>
      <p:sp>
        <p:nvSpPr>
          <p:cNvPr id="29" name="Text Box 75">
            <a:extLst>
              <a:ext uri="{FF2B5EF4-FFF2-40B4-BE49-F238E27FC236}">
                <a16:creationId xmlns:a16="http://schemas.microsoft.com/office/drawing/2014/main" id="{8E61C729-BB63-DF4B-30F7-EB0EFA0B4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7923" y="5086836"/>
            <a:ext cx="341060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Finding the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200" dirty="0"/>
              <a:t>-coordinate</a:t>
            </a:r>
          </a:p>
        </p:txBody>
      </p:sp>
      <p:sp>
        <p:nvSpPr>
          <p:cNvPr id="30" name="Text Box 75">
            <a:extLst>
              <a:ext uri="{FF2B5EF4-FFF2-40B4-BE49-F238E27FC236}">
                <a16:creationId xmlns:a16="http://schemas.microsoft.com/office/drawing/2014/main" id="{D71AE8FC-CE7C-E58F-B06F-64BEEB0DA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6121" y="6265755"/>
            <a:ext cx="11615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dirty="0">
                <a:solidFill>
                  <a:srgbClr val="FF6600"/>
                </a:solidFill>
              </a:rPr>
              <a:t>Vertex</a:t>
            </a:r>
            <a:endParaRPr lang="en-GB" sz="2000" dirty="0"/>
          </a:p>
        </p:txBody>
      </p:sp>
      <p:sp>
        <p:nvSpPr>
          <p:cNvPr id="31" name="Title 3">
            <a:extLst>
              <a:ext uri="{FF2B5EF4-FFF2-40B4-BE49-F238E27FC236}">
                <a16:creationId xmlns:a16="http://schemas.microsoft.com/office/drawing/2014/main" id="{32CAA646-D419-52E3-105B-BCC8C145367C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32" name="Text Box 75">
            <a:extLst>
              <a:ext uri="{FF2B5EF4-FFF2-40B4-BE49-F238E27FC236}">
                <a16:creationId xmlns:a16="http://schemas.microsoft.com/office/drawing/2014/main" id="{4D110862-283B-7998-D3B1-CB67FA50E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5963" y="5739804"/>
            <a:ext cx="9318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400" dirty="0">
                <a:solidFill>
                  <a:srgbClr val="FF0000"/>
                </a:solidFill>
              </a:rPr>
              <a:t> = </a:t>
            </a:r>
            <a:r>
              <a:rPr lang="en-US" sz="1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endParaRPr lang="en-GB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53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2000"/>
                                        <p:tgtEl>
                                          <p:spTgt spid="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6" grpId="0" animBg="1"/>
      <p:bldP spid="532" grpId="0"/>
      <p:bldP spid="534" grpId="0"/>
      <p:bldP spid="535" grpId="0"/>
      <p:bldP spid="12" grpId="0"/>
      <p:bldP spid="13" grpId="0"/>
      <p:bldP spid="14" grpId="0"/>
      <p:bldP spid="15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6" grpId="0"/>
      <p:bldP spid="29" grpId="0"/>
      <p:bldP spid="30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0E514C97-9C5B-5B5A-CBE7-240BD46B12A5}"/>
              </a:ext>
            </a:extLst>
          </p:cNvPr>
          <p:cNvGrpSpPr/>
          <p:nvPr/>
        </p:nvGrpSpPr>
        <p:grpSpPr>
          <a:xfrm>
            <a:off x="4932040" y="1155229"/>
            <a:ext cx="4491042" cy="5597265"/>
            <a:chOff x="4925384" y="1268760"/>
            <a:chExt cx="4491042" cy="559726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6EDC12-4916-D537-61ED-21F2C0481D30}"/>
                </a:ext>
              </a:extLst>
            </p:cNvPr>
            <p:cNvGrpSpPr/>
            <p:nvPr/>
          </p:nvGrpSpPr>
          <p:grpSpPr>
            <a:xfrm>
              <a:off x="4925384" y="1268760"/>
              <a:ext cx="4491042" cy="5597265"/>
              <a:chOff x="4925384" y="1517935"/>
              <a:chExt cx="4491042" cy="5597265"/>
            </a:xfrm>
          </p:grpSpPr>
          <p:sp>
            <p:nvSpPr>
              <p:cNvPr id="9" name="Text Box 50">
                <a:extLst>
                  <a:ext uri="{FF2B5EF4-FFF2-40B4-BE49-F238E27FC236}">
                    <a16:creationId xmlns:a16="http://schemas.microsoft.com/office/drawing/2014/main" id="{7D0BB476-9F0D-7DF0-0776-63620C16AF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3970" y="1517935"/>
                <a:ext cx="384759" cy="52393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y</a:t>
                </a:r>
              </a:p>
            </p:txBody>
          </p:sp>
          <p:sp>
            <p:nvSpPr>
              <p:cNvPr id="10" name="Line 58">
                <a:extLst>
                  <a:ext uri="{FF2B5EF4-FFF2-40B4-BE49-F238E27FC236}">
                    <a16:creationId xmlns:a16="http://schemas.microsoft.com/office/drawing/2014/main" id="{263EB4F2-C579-AD49-1B47-438B94C4EC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7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Line 59">
                <a:extLst>
                  <a:ext uri="{FF2B5EF4-FFF2-40B4-BE49-F238E27FC236}">
                    <a16:creationId xmlns:a16="http://schemas.microsoft.com/office/drawing/2014/main" id="{99EB9DE8-6D65-005D-975A-B131486E57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06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Line 60">
                <a:extLst>
                  <a:ext uri="{FF2B5EF4-FFF2-40B4-BE49-F238E27FC236}">
                    <a16:creationId xmlns:a16="http://schemas.microsoft.com/office/drawing/2014/main" id="{E27F1FE8-5D6D-64DB-A55F-F6164DE80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7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Line 61">
                <a:extLst>
                  <a:ext uri="{FF2B5EF4-FFF2-40B4-BE49-F238E27FC236}">
                    <a16:creationId xmlns:a16="http://schemas.microsoft.com/office/drawing/2014/main" id="{9F034488-B608-BEA1-2667-CA1AA8607A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406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Line 63">
                <a:extLst>
                  <a:ext uri="{FF2B5EF4-FFF2-40B4-BE49-F238E27FC236}">
                    <a16:creationId xmlns:a16="http://schemas.microsoft.com/office/drawing/2014/main" id="{7E0FB18C-25A3-DF67-5525-03A427F21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609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Line 65">
                <a:extLst>
                  <a:ext uri="{FF2B5EF4-FFF2-40B4-BE49-F238E27FC236}">
                    <a16:creationId xmlns:a16="http://schemas.microsoft.com/office/drawing/2014/main" id="{C94BB2FF-676F-3F36-962F-67E0A99A5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1839311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66">
                <a:extLst>
                  <a:ext uri="{FF2B5EF4-FFF2-40B4-BE49-F238E27FC236}">
                    <a16:creationId xmlns:a16="http://schemas.microsoft.com/office/drawing/2014/main" id="{A0C8FDB8-CA8D-EC50-9B11-AF95671B1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4111" y="1872235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68">
                <a:extLst>
                  <a:ext uri="{FF2B5EF4-FFF2-40B4-BE49-F238E27FC236}">
                    <a16:creationId xmlns:a16="http://schemas.microsoft.com/office/drawing/2014/main" id="{D14A10C8-C31A-E071-A7DE-8D8FE5ED54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10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69">
                <a:extLst>
                  <a:ext uri="{FF2B5EF4-FFF2-40B4-BE49-F238E27FC236}">
                    <a16:creationId xmlns:a16="http://schemas.microsoft.com/office/drawing/2014/main" id="{52AB6A3B-642C-E575-6C52-81B20DC27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09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70">
                <a:extLst>
                  <a:ext uri="{FF2B5EF4-FFF2-40B4-BE49-F238E27FC236}">
                    <a16:creationId xmlns:a16="http://schemas.microsoft.com/office/drawing/2014/main" id="{64C8D0E6-D838-5504-DECC-25BBAD704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210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71">
                <a:extLst>
                  <a:ext uri="{FF2B5EF4-FFF2-40B4-BE49-F238E27FC236}">
                    <a16:creationId xmlns:a16="http://schemas.microsoft.com/office/drawing/2014/main" id="{B66BA51F-8B65-1C0F-2BC5-776CDEC77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0100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Line 97">
                <a:extLst>
                  <a:ext uri="{FF2B5EF4-FFF2-40B4-BE49-F238E27FC236}">
                    <a16:creationId xmlns:a16="http://schemas.microsoft.com/office/drawing/2014/main" id="{005D4D15-1B2A-246D-E82E-62359660C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11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98">
                <a:extLst>
                  <a:ext uri="{FF2B5EF4-FFF2-40B4-BE49-F238E27FC236}">
                    <a16:creationId xmlns:a16="http://schemas.microsoft.com/office/drawing/2014/main" id="{2982855A-3834-A702-43AB-BA745879C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0880" y="1628800"/>
                <a:ext cx="0" cy="548640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/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100">
                <a:extLst>
                  <a:ext uri="{FF2B5EF4-FFF2-40B4-BE49-F238E27FC236}">
                    <a16:creationId xmlns:a16="http://schemas.microsoft.com/office/drawing/2014/main" id="{CD47F3BB-814E-3B02-AFB6-25E8A4D678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02397" y="2966983"/>
                <a:ext cx="337140" cy="46614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x</a:t>
                </a:r>
              </a:p>
            </p:txBody>
          </p:sp>
          <p:sp>
            <p:nvSpPr>
              <p:cNvPr id="24" name="Text Box 101">
                <a:extLst>
                  <a:ext uri="{FF2B5EF4-FFF2-40B4-BE49-F238E27FC236}">
                    <a16:creationId xmlns:a16="http://schemas.microsoft.com/office/drawing/2014/main" id="{A2732362-EA3C-08AC-F5FC-D85DD3BB4A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3680" y="3448731"/>
                <a:ext cx="245274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    1        2        3  </a:t>
                </a:r>
              </a:p>
            </p:txBody>
          </p:sp>
          <p:sp>
            <p:nvSpPr>
              <p:cNvPr id="25" name="Text Box 111">
                <a:extLst>
                  <a:ext uri="{FF2B5EF4-FFF2-40B4-BE49-F238E27FC236}">
                    <a16:creationId xmlns:a16="http://schemas.microsoft.com/office/drawing/2014/main" id="{3FC0C7CB-85B3-9B92-F701-3F072BF594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5384" y="3400127"/>
                <a:ext cx="29972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  </a:t>
                </a:r>
              </a:p>
            </p:txBody>
          </p:sp>
          <p:grpSp>
            <p:nvGrpSpPr>
              <p:cNvPr id="26" name="Group 112">
                <a:extLst>
                  <a:ext uri="{FF2B5EF4-FFF2-40B4-BE49-F238E27FC236}">
                    <a16:creationId xmlns:a16="http://schemas.microsoft.com/office/drawing/2014/main" id="{D9547542-ACD4-EB11-66FA-A5F11705E1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00143" y="5206725"/>
                <a:ext cx="650875" cy="1651000"/>
                <a:chOff x="1840" y="2843"/>
                <a:chExt cx="410" cy="1040"/>
              </a:xfrm>
            </p:grpSpPr>
            <p:sp>
              <p:nvSpPr>
                <p:cNvPr id="53" name="Text Box 113">
                  <a:extLst>
                    <a:ext uri="{FF2B5EF4-FFF2-40B4-BE49-F238E27FC236}">
                      <a16:creationId xmlns:a16="http://schemas.microsoft.com/office/drawing/2014/main" id="{21050FB0-8F67-EBAE-6A06-F14252539F2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8" y="2843"/>
                  <a:ext cx="31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baseline="30000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</a:t>
                  </a: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-6</a:t>
                  </a:r>
                </a:p>
              </p:txBody>
            </p:sp>
            <p:sp>
              <p:nvSpPr>
                <p:cNvPr id="54" name="Text Box 114">
                  <a:extLst>
                    <a:ext uri="{FF2B5EF4-FFF2-40B4-BE49-F238E27FC236}">
                      <a16:creationId xmlns:a16="http://schemas.microsoft.com/office/drawing/2014/main" id="{B60BFBDE-26EC-E2D0-2FB4-A0648BC69D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4" y="3033"/>
                  <a:ext cx="32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-7</a:t>
                  </a:r>
                </a:p>
              </p:txBody>
            </p:sp>
            <p:sp>
              <p:nvSpPr>
                <p:cNvPr id="55" name="Text Box 115">
                  <a:extLst>
                    <a:ext uri="{FF2B5EF4-FFF2-40B4-BE49-F238E27FC236}">
                      <a16:creationId xmlns:a16="http://schemas.microsoft.com/office/drawing/2014/main" id="{4E2300D6-9A5B-C3BA-B55A-842984671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257"/>
                  <a:ext cx="31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-8</a:t>
                  </a:r>
                </a:p>
              </p:txBody>
            </p:sp>
            <p:sp>
              <p:nvSpPr>
                <p:cNvPr id="56" name="Text Box 116">
                  <a:extLst>
                    <a:ext uri="{FF2B5EF4-FFF2-40B4-BE49-F238E27FC236}">
                      <a16:creationId xmlns:a16="http://schemas.microsoft.com/office/drawing/2014/main" id="{B76A9B22-C907-4C0B-9914-C10B4A3A76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455"/>
                  <a:ext cx="29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-9</a:t>
                  </a:r>
                </a:p>
              </p:txBody>
            </p:sp>
            <p:sp>
              <p:nvSpPr>
                <p:cNvPr id="57" name="Text Box 117">
                  <a:extLst>
                    <a:ext uri="{FF2B5EF4-FFF2-40B4-BE49-F238E27FC236}">
                      <a16:creationId xmlns:a16="http://schemas.microsoft.com/office/drawing/2014/main" id="{A54110D2-B277-7FA5-4CBA-57F56C28E9C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40" y="3650"/>
                  <a:ext cx="3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-10</a:t>
                  </a:r>
                </a:p>
              </p:txBody>
            </p: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A8C7817D-1F80-E7FD-DE63-E2F0F675FD7E}"/>
                  </a:ext>
                </a:extLst>
              </p:cNvPr>
              <p:cNvCxnSpPr/>
              <p:nvPr/>
            </p:nvCxnSpPr>
            <p:spPr>
              <a:xfrm flipV="1">
                <a:off x="5120640" y="6631687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D67C6DD9-A345-BF54-18EF-34B6A4CD6742}"/>
                  </a:ext>
                </a:extLst>
              </p:cNvPr>
              <p:cNvCxnSpPr/>
              <p:nvPr/>
            </p:nvCxnSpPr>
            <p:spPr>
              <a:xfrm flipV="1">
                <a:off x="5120640" y="18288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4EDAED2-798C-3DC8-93E4-F903FDD69BEB}"/>
                  </a:ext>
                </a:extLst>
              </p:cNvPr>
              <p:cNvCxnSpPr/>
              <p:nvPr/>
            </p:nvCxnSpPr>
            <p:spPr>
              <a:xfrm flipV="1">
                <a:off x="5120640" y="21488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19327D1-DEB9-4ADD-E5FF-9325A68507E7}"/>
                  </a:ext>
                </a:extLst>
              </p:cNvPr>
              <p:cNvCxnSpPr/>
              <p:nvPr/>
            </p:nvCxnSpPr>
            <p:spPr>
              <a:xfrm flipV="1">
                <a:off x="5120640" y="24688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5F47FF24-4EC8-6914-F3F1-7399AB2F2801}"/>
                  </a:ext>
                </a:extLst>
              </p:cNvPr>
              <p:cNvCxnSpPr/>
              <p:nvPr/>
            </p:nvCxnSpPr>
            <p:spPr>
              <a:xfrm flipV="1">
                <a:off x="5120640" y="2790906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257B55E-A441-1248-A920-86269E30EC26}"/>
                  </a:ext>
                </a:extLst>
              </p:cNvPr>
              <p:cNvCxnSpPr/>
              <p:nvPr/>
            </p:nvCxnSpPr>
            <p:spPr>
              <a:xfrm flipV="1">
                <a:off x="5120640" y="31089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9B201C0-1479-B2E6-8131-B566A874F260}"/>
                  </a:ext>
                </a:extLst>
              </p:cNvPr>
              <p:cNvCxnSpPr/>
              <p:nvPr/>
            </p:nvCxnSpPr>
            <p:spPr>
              <a:xfrm flipV="1">
                <a:off x="5120640" y="50292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D23F5B9-AEAB-EE8C-00D8-A1ED4E976BCD}"/>
                  </a:ext>
                </a:extLst>
              </p:cNvPr>
              <p:cNvCxnSpPr/>
              <p:nvPr/>
            </p:nvCxnSpPr>
            <p:spPr>
              <a:xfrm flipV="1">
                <a:off x="5120640" y="37490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7BCC42F-AD4E-5926-70CB-EFA5C2D39DEC}"/>
                  </a:ext>
                </a:extLst>
              </p:cNvPr>
              <p:cNvCxnSpPr/>
              <p:nvPr/>
            </p:nvCxnSpPr>
            <p:spPr>
              <a:xfrm flipV="1">
                <a:off x="5120640" y="40690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EBE374-1EAC-AA7E-90D4-471FEE61F5F2}"/>
                  </a:ext>
                </a:extLst>
              </p:cNvPr>
              <p:cNvCxnSpPr/>
              <p:nvPr/>
            </p:nvCxnSpPr>
            <p:spPr>
              <a:xfrm flipV="1">
                <a:off x="5120640" y="43891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838D908-34D0-0644-BCF9-BEA638F99BE6}"/>
                  </a:ext>
                </a:extLst>
              </p:cNvPr>
              <p:cNvCxnSpPr/>
              <p:nvPr/>
            </p:nvCxnSpPr>
            <p:spPr>
              <a:xfrm flipV="1">
                <a:off x="5120640" y="47091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65A6666-982A-80CA-FC8C-F6481D88C59D}"/>
                  </a:ext>
                </a:extLst>
              </p:cNvPr>
              <p:cNvCxnSpPr/>
              <p:nvPr/>
            </p:nvCxnSpPr>
            <p:spPr>
              <a:xfrm flipV="1">
                <a:off x="4932040" y="3429000"/>
                <a:ext cx="42062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E581BC8F-81FF-A126-2564-9F5826773453}"/>
                  </a:ext>
                </a:extLst>
              </p:cNvPr>
              <p:cNvCxnSpPr/>
              <p:nvPr/>
            </p:nvCxnSpPr>
            <p:spPr>
              <a:xfrm flipV="1">
                <a:off x="5120640" y="53492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A3D97761-8D67-63A5-58DC-6339BF4206B2}"/>
                  </a:ext>
                </a:extLst>
              </p:cNvPr>
              <p:cNvCxnSpPr/>
              <p:nvPr/>
            </p:nvCxnSpPr>
            <p:spPr>
              <a:xfrm flipV="1">
                <a:off x="5120640" y="56692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CF28B1B-5270-E0B3-B241-C310319F0CAF}"/>
                  </a:ext>
                </a:extLst>
              </p:cNvPr>
              <p:cNvCxnSpPr/>
              <p:nvPr/>
            </p:nvCxnSpPr>
            <p:spPr>
              <a:xfrm flipV="1">
                <a:off x="5120640" y="59893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9A24A46-75D0-A52F-DC53-FC4E029B6AF6}"/>
                  </a:ext>
                </a:extLst>
              </p:cNvPr>
              <p:cNvCxnSpPr/>
              <p:nvPr/>
            </p:nvCxnSpPr>
            <p:spPr>
              <a:xfrm flipV="1">
                <a:off x="5120640" y="63093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 Box 103">
                <a:extLst>
                  <a:ext uri="{FF2B5EF4-FFF2-40B4-BE49-F238E27FC236}">
                    <a16:creationId xmlns:a16="http://schemas.microsoft.com/office/drawing/2014/main" id="{C7A78E7E-8D60-2C2B-9004-A1E3CE3F9D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9421" y="4862487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-5</a:t>
                </a:r>
              </a:p>
            </p:txBody>
          </p:sp>
          <p:sp>
            <p:nvSpPr>
              <p:cNvPr id="44" name="Text Box 104">
                <a:extLst>
                  <a:ext uri="{FF2B5EF4-FFF2-40B4-BE49-F238E27FC236}">
                    <a16:creationId xmlns:a16="http://schemas.microsoft.com/office/drawing/2014/main" id="{505A1D0C-E3B1-3FB3-F967-7BA03DF6DE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2910" y="4549373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-4</a:t>
                </a:r>
              </a:p>
            </p:txBody>
          </p:sp>
          <p:sp>
            <p:nvSpPr>
              <p:cNvPr id="45" name="Text Box 105">
                <a:extLst>
                  <a:ext uri="{FF2B5EF4-FFF2-40B4-BE49-F238E27FC236}">
                    <a16:creationId xmlns:a16="http://schemas.microsoft.com/office/drawing/2014/main" id="{4A174A94-C732-65AB-A762-264CA9250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440" y="4218559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-3</a:t>
                </a:r>
              </a:p>
            </p:txBody>
          </p:sp>
          <p:sp>
            <p:nvSpPr>
              <p:cNvPr id="46" name="Text Box 106">
                <a:extLst>
                  <a:ext uri="{FF2B5EF4-FFF2-40B4-BE49-F238E27FC236}">
                    <a16:creationId xmlns:a16="http://schemas.microsoft.com/office/drawing/2014/main" id="{17DF3AAA-24CE-4730-6B32-0071F25653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0499" y="3922456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-2</a:t>
                </a:r>
              </a:p>
            </p:txBody>
          </p:sp>
          <p:sp>
            <p:nvSpPr>
              <p:cNvPr id="47" name="Text Box 107">
                <a:extLst>
                  <a:ext uri="{FF2B5EF4-FFF2-40B4-BE49-F238E27FC236}">
                    <a16:creationId xmlns:a16="http://schemas.microsoft.com/office/drawing/2014/main" id="{F4D4FE6B-C046-D355-FA98-17074A5707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863" y="3559479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-1</a:t>
                </a:r>
              </a:p>
            </p:txBody>
          </p:sp>
          <p:sp>
            <p:nvSpPr>
              <p:cNvPr id="48" name="Text Box 108">
                <a:extLst>
                  <a:ext uri="{FF2B5EF4-FFF2-40B4-BE49-F238E27FC236}">
                    <a16:creationId xmlns:a16="http://schemas.microsoft.com/office/drawing/2014/main" id="{4191F70A-0B64-3BF6-2614-56120954B2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7551" y="2955522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9" name="Text Box 109">
                <a:extLst>
                  <a:ext uri="{FF2B5EF4-FFF2-40B4-BE49-F238E27FC236}">
                    <a16:creationId xmlns:a16="http://schemas.microsoft.com/office/drawing/2014/main" id="{721B673B-BFA4-A8D2-42D1-11DD784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973" y="2637881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0" name="Text Box 110">
                <a:extLst>
                  <a:ext uri="{FF2B5EF4-FFF2-40B4-BE49-F238E27FC236}">
                    <a16:creationId xmlns:a16="http://schemas.microsoft.com/office/drawing/2014/main" id="{5FEB1D70-1449-0876-F7FE-D6C6AEADA2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9821" y="2292600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1" name="Text Box 110">
                <a:extLst>
                  <a:ext uri="{FF2B5EF4-FFF2-40B4-BE49-F238E27FC236}">
                    <a16:creationId xmlns:a16="http://schemas.microsoft.com/office/drawing/2014/main" id="{622E83BD-9587-94E7-E02F-73D273EA02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7731" y="1981041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2" name="Text Box 110">
                <a:extLst>
                  <a:ext uri="{FF2B5EF4-FFF2-40B4-BE49-F238E27FC236}">
                    <a16:creationId xmlns:a16="http://schemas.microsoft.com/office/drawing/2014/main" id="{F9EC181D-383F-35BD-85A6-DE890EBF6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1561" y="1621114"/>
                <a:ext cx="40671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154B323-29BF-4FC2-1AE0-EC71B6E1881D}"/>
                </a:ext>
              </a:extLst>
            </p:cNvPr>
            <p:cNvCxnSpPr/>
            <p:nvPr/>
          </p:nvCxnSpPr>
          <p:spPr>
            <a:xfrm flipV="1">
              <a:off x="5095882" y="6702552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Box 117">
              <a:extLst>
                <a:ext uri="{FF2B5EF4-FFF2-40B4-BE49-F238E27FC236}">
                  <a16:creationId xmlns:a16="http://schemas.microsoft.com/office/drawing/2014/main" id="{F2AA802E-9A06-1C3A-8775-E283FAADE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8089" y="6494260"/>
              <a:ext cx="5969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-11</a:t>
              </a:r>
            </a:p>
          </p:txBody>
        </p:sp>
      </p:grpSp>
      <p:sp>
        <p:nvSpPr>
          <p:cNvPr id="474" name="Rectangle 473">
            <a:hlinkClick r:id="rId2"/>
            <a:extLst>
              <a:ext uri="{FF2B5EF4-FFF2-40B4-BE49-F238E27FC236}">
                <a16:creationId xmlns:a16="http://schemas.microsoft.com/office/drawing/2014/main" id="{9C7EB8FA-7F09-47A4-9523-AC605643379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5" name="Rectangle 474">
            <a:hlinkClick r:id="rId2"/>
            <a:extLst>
              <a:ext uri="{FF2B5EF4-FFF2-40B4-BE49-F238E27FC236}">
                <a16:creationId xmlns:a16="http://schemas.microsoft.com/office/drawing/2014/main" id="{ED36A5F9-06EE-48AB-B504-E6E05C2477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75">
            <a:extLst>
              <a:ext uri="{FF2B5EF4-FFF2-40B4-BE49-F238E27FC236}">
                <a16:creationId xmlns:a16="http://schemas.microsoft.com/office/drawing/2014/main" id="{1E1159CD-7D42-CE2D-1414-BCE385025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" y="548680"/>
            <a:ext cx="84498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Use the GDC to sketch the graph of the function </a:t>
            </a:r>
          </a:p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7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– 1 for the domain –2 ≤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≤ </a:t>
            </a:r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1A5965-9375-2116-16E1-CB9BD859024E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62" name="Text Box 75">
            <a:extLst>
              <a:ext uri="{FF2B5EF4-FFF2-40B4-BE49-F238E27FC236}">
                <a16:creationId xmlns:a16="http://schemas.microsoft.com/office/drawing/2014/main" id="{8054E14C-DECC-3F86-B0B8-123B88732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0149" y="1458926"/>
            <a:ext cx="239357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Turn on the GDC</a:t>
            </a:r>
          </a:p>
        </p:txBody>
      </p:sp>
      <p:sp>
        <p:nvSpPr>
          <p:cNvPr id="63" name="Text Box 75">
            <a:extLst>
              <a:ext uri="{FF2B5EF4-FFF2-40B4-BE49-F238E27FC236}">
                <a16:creationId xmlns:a16="http://schemas.microsoft.com/office/drawing/2014/main" id="{536A062C-68E6-27B7-F0DB-DDFD526D3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010" y="1850613"/>
            <a:ext cx="143158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Press Y=</a:t>
            </a: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2A38C838-4912-D35B-C127-8CE515B22F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" y="1600200"/>
            <a:ext cx="1914792" cy="4458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198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9" name="Picture 448">
            <a:extLst>
              <a:ext uri="{FF2B5EF4-FFF2-40B4-BE49-F238E27FC236}">
                <a16:creationId xmlns:a16="http://schemas.microsoft.com/office/drawing/2014/main" id="{34BA0840-0F05-A020-0CB5-903416A479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" y="1600200"/>
            <a:ext cx="1933845" cy="4467849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0E514C97-9C5B-5B5A-CBE7-240BD46B12A5}"/>
              </a:ext>
            </a:extLst>
          </p:cNvPr>
          <p:cNvGrpSpPr/>
          <p:nvPr/>
        </p:nvGrpSpPr>
        <p:grpSpPr>
          <a:xfrm>
            <a:off x="4932040" y="1155229"/>
            <a:ext cx="4491042" cy="5597265"/>
            <a:chOff x="4925384" y="1268760"/>
            <a:chExt cx="4491042" cy="559726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6EDC12-4916-D537-61ED-21F2C0481D30}"/>
                </a:ext>
              </a:extLst>
            </p:cNvPr>
            <p:cNvGrpSpPr/>
            <p:nvPr/>
          </p:nvGrpSpPr>
          <p:grpSpPr>
            <a:xfrm>
              <a:off x="4925384" y="1268760"/>
              <a:ext cx="4491042" cy="5597265"/>
              <a:chOff x="4925384" y="1517935"/>
              <a:chExt cx="4491042" cy="5597265"/>
            </a:xfrm>
          </p:grpSpPr>
          <p:sp>
            <p:nvSpPr>
              <p:cNvPr id="9" name="Text Box 50">
                <a:extLst>
                  <a:ext uri="{FF2B5EF4-FFF2-40B4-BE49-F238E27FC236}">
                    <a16:creationId xmlns:a16="http://schemas.microsoft.com/office/drawing/2014/main" id="{7D0BB476-9F0D-7DF0-0776-63620C16AF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3970" y="1517935"/>
                <a:ext cx="384759" cy="52393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y</a:t>
                </a:r>
              </a:p>
            </p:txBody>
          </p:sp>
          <p:sp>
            <p:nvSpPr>
              <p:cNvPr id="10" name="Line 58">
                <a:extLst>
                  <a:ext uri="{FF2B5EF4-FFF2-40B4-BE49-F238E27FC236}">
                    <a16:creationId xmlns:a16="http://schemas.microsoft.com/office/drawing/2014/main" id="{263EB4F2-C579-AD49-1B47-438B94C4EC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7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Line 59">
                <a:extLst>
                  <a:ext uri="{FF2B5EF4-FFF2-40B4-BE49-F238E27FC236}">
                    <a16:creationId xmlns:a16="http://schemas.microsoft.com/office/drawing/2014/main" id="{99EB9DE8-6D65-005D-975A-B131486E57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06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Line 60">
                <a:extLst>
                  <a:ext uri="{FF2B5EF4-FFF2-40B4-BE49-F238E27FC236}">
                    <a16:creationId xmlns:a16="http://schemas.microsoft.com/office/drawing/2014/main" id="{E27F1FE8-5D6D-64DB-A55F-F6164DE80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7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Line 61">
                <a:extLst>
                  <a:ext uri="{FF2B5EF4-FFF2-40B4-BE49-F238E27FC236}">
                    <a16:creationId xmlns:a16="http://schemas.microsoft.com/office/drawing/2014/main" id="{9F034488-B608-BEA1-2667-CA1AA8607A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406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Line 63">
                <a:extLst>
                  <a:ext uri="{FF2B5EF4-FFF2-40B4-BE49-F238E27FC236}">
                    <a16:creationId xmlns:a16="http://schemas.microsoft.com/office/drawing/2014/main" id="{7E0FB18C-25A3-DF67-5525-03A427F21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609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Line 65">
                <a:extLst>
                  <a:ext uri="{FF2B5EF4-FFF2-40B4-BE49-F238E27FC236}">
                    <a16:creationId xmlns:a16="http://schemas.microsoft.com/office/drawing/2014/main" id="{C94BB2FF-676F-3F36-962F-67E0A99A5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1839311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66">
                <a:extLst>
                  <a:ext uri="{FF2B5EF4-FFF2-40B4-BE49-F238E27FC236}">
                    <a16:creationId xmlns:a16="http://schemas.microsoft.com/office/drawing/2014/main" id="{A0C8FDB8-CA8D-EC50-9B11-AF95671B1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4111" y="1872235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68">
                <a:extLst>
                  <a:ext uri="{FF2B5EF4-FFF2-40B4-BE49-F238E27FC236}">
                    <a16:creationId xmlns:a16="http://schemas.microsoft.com/office/drawing/2014/main" id="{D14A10C8-C31A-E071-A7DE-8D8FE5ED54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10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69">
                <a:extLst>
                  <a:ext uri="{FF2B5EF4-FFF2-40B4-BE49-F238E27FC236}">
                    <a16:creationId xmlns:a16="http://schemas.microsoft.com/office/drawing/2014/main" id="{52AB6A3B-642C-E575-6C52-81B20DC27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09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70">
                <a:extLst>
                  <a:ext uri="{FF2B5EF4-FFF2-40B4-BE49-F238E27FC236}">
                    <a16:creationId xmlns:a16="http://schemas.microsoft.com/office/drawing/2014/main" id="{64C8D0E6-D838-5504-DECC-25BBAD704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210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71">
                <a:extLst>
                  <a:ext uri="{FF2B5EF4-FFF2-40B4-BE49-F238E27FC236}">
                    <a16:creationId xmlns:a16="http://schemas.microsoft.com/office/drawing/2014/main" id="{B66BA51F-8B65-1C0F-2BC5-776CDEC77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0100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Line 97">
                <a:extLst>
                  <a:ext uri="{FF2B5EF4-FFF2-40B4-BE49-F238E27FC236}">
                    <a16:creationId xmlns:a16="http://schemas.microsoft.com/office/drawing/2014/main" id="{005D4D15-1B2A-246D-E82E-62359660C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11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98">
                <a:extLst>
                  <a:ext uri="{FF2B5EF4-FFF2-40B4-BE49-F238E27FC236}">
                    <a16:creationId xmlns:a16="http://schemas.microsoft.com/office/drawing/2014/main" id="{2982855A-3834-A702-43AB-BA745879C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0880" y="1628800"/>
                <a:ext cx="0" cy="548640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/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100">
                <a:extLst>
                  <a:ext uri="{FF2B5EF4-FFF2-40B4-BE49-F238E27FC236}">
                    <a16:creationId xmlns:a16="http://schemas.microsoft.com/office/drawing/2014/main" id="{CD47F3BB-814E-3B02-AFB6-25E8A4D678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02397" y="2966983"/>
                <a:ext cx="337140" cy="46614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x</a:t>
                </a:r>
              </a:p>
            </p:txBody>
          </p:sp>
          <p:sp>
            <p:nvSpPr>
              <p:cNvPr id="24" name="Text Box 101">
                <a:extLst>
                  <a:ext uri="{FF2B5EF4-FFF2-40B4-BE49-F238E27FC236}">
                    <a16:creationId xmlns:a16="http://schemas.microsoft.com/office/drawing/2014/main" id="{A2732362-EA3C-08AC-F5FC-D85DD3BB4A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3680" y="3448731"/>
                <a:ext cx="245274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    1        2        3  </a:t>
                </a:r>
              </a:p>
            </p:txBody>
          </p:sp>
          <p:sp>
            <p:nvSpPr>
              <p:cNvPr id="25" name="Text Box 111">
                <a:extLst>
                  <a:ext uri="{FF2B5EF4-FFF2-40B4-BE49-F238E27FC236}">
                    <a16:creationId xmlns:a16="http://schemas.microsoft.com/office/drawing/2014/main" id="{3FC0C7CB-85B3-9B92-F701-3F072BF594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5384" y="3400127"/>
                <a:ext cx="29972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  </a:t>
                </a:r>
              </a:p>
            </p:txBody>
          </p:sp>
          <p:grpSp>
            <p:nvGrpSpPr>
              <p:cNvPr id="26" name="Group 112">
                <a:extLst>
                  <a:ext uri="{FF2B5EF4-FFF2-40B4-BE49-F238E27FC236}">
                    <a16:creationId xmlns:a16="http://schemas.microsoft.com/office/drawing/2014/main" id="{D9547542-ACD4-EB11-66FA-A5F11705E1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00143" y="5206725"/>
                <a:ext cx="650875" cy="1651000"/>
                <a:chOff x="1840" y="2843"/>
                <a:chExt cx="410" cy="1040"/>
              </a:xfrm>
            </p:grpSpPr>
            <p:sp>
              <p:nvSpPr>
                <p:cNvPr id="53" name="Text Box 113">
                  <a:extLst>
                    <a:ext uri="{FF2B5EF4-FFF2-40B4-BE49-F238E27FC236}">
                      <a16:creationId xmlns:a16="http://schemas.microsoft.com/office/drawing/2014/main" id="{21050FB0-8F67-EBAE-6A06-F14252539F2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8" y="2843"/>
                  <a:ext cx="31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baseline="30000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</a:t>
                  </a: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-6</a:t>
                  </a:r>
                </a:p>
              </p:txBody>
            </p:sp>
            <p:sp>
              <p:nvSpPr>
                <p:cNvPr id="54" name="Text Box 114">
                  <a:extLst>
                    <a:ext uri="{FF2B5EF4-FFF2-40B4-BE49-F238E27FC236}">
                      <a16:creationId xmlns:a16="http://schemas.microsoft.com/office/drawing/2014/main" id="{B60BFBDE-26EC-E2D0-2FB4-A0648BC69D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4" y="3033"/>
                  <a:ext cx="32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-7</a:t>
                  </a:r>
                </a:p>
              </p:txBody>
            </p:sp>
            <p:sp>
              <p:nvSpPr>
                <p:cNvPr id="55" name="Text Box 115">
                  <a:extLst>
                    <a:ext uri="{FF2B5EF4-FFF2-40B4-BE49-F238E27FC236}">
                      <a16:creationId xmlns:a16="http://schemas.microsoft.com/office/drawing/2014/main" id="{4E2300D6-9A5B-C3BA-B55A-842984671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257"/>
                  <a:ext cx="31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-8</a:t>
                  </a:r>
                </a:p>
              </p:txBody>
            </p:sp>
            <p:sp>
              <p:nvSpPr>
                <p:cNvPr id="56" name="Text Box 116">
                  <a:extLst>
                    <a:ext uri="{FF2B5EF4-FFF2-40B4-BE49-F238E27FC236}">
                      <a16:creationId xmlns:a16="http://schemas.microsoft.com/office/drawing/2014/main" id="{B76A9B22-C907-4C0B-9914-C10B4A3A76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455"/>
                  <a:ext cx="29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-9</a:t>
                  </a:r>
                </a:p>
              </p:txBody>
            </p:sp>
            <p:sp>
              <p:nvSpPr>
                <p:cNvPr id="57" name="Text Box 117">
                  <a:extLst>
                    <a:ext uri="{FF2B5EF4-FFF2-40B4-BE49-F238E27FC236}">
                      <a16:creationId xmlns:a16="http://schemas.microsoft.com/office/drawing/2014/main" id="{A54110D2-B277-7FA5-4CBA-57F56C28E9C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40" y="3650"/>
                  <a:ext cx="3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-10</a:t>
                  </a:r>
                </a:p>
              </p:txBody>
            </p: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A8C7817D-1F80-E7FD-DE63-E2F0F675FD7E}"/>
                  </a:ext>
                </a:extLst>
              </p:cNvPr>
              <p:cNvCxnSpPr/>
              <p:nvPr/>
            </p:nvCxnSpPr>
            <p:spPr>
              <a:xfrm flipV="1">
                <a:off x="5120640" y="6631687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D67C6DD9-A345-BF54-18EF-34B6A4CD6742}"/>
                  </a:ext>
                </a:extLst>
              </p:cNvPr>
              <p:cNvCxnSpPr/>
              <p:nvPr/>
            </p:nvCxnSpPr>
            <p:spPr>
              <a:xfrm flipV="1">
                <a:off x="5120640" y="18288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4EDAED2-798C-3DC8-93E4-F903FDD69BEB}"/>
                  </a:ext>
                </a:extLst>
              </p:cNvPr>
              <p:cNvCxnSpPr/>
              <p:nvPr/>
            </p:nvCxnSpPr>
            <p:spPr>
              <a:xfrm flipV="1">
                <a:off x="5120640" y="21488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19327D1-DEB9-4ADD-E5FF-9325A68507E7}"/>
                  </a:ext>
                </a:extLst>
              </p:cNvPr>
              <p:cNvCxnSpPr/>
              <p:nvPr/>
            </p:nvCxnSpPr>
            <p:spPr>
              <a:xfrm flipV="1">
                <a:off x="5120640" y="24688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5F47FF24-4EC8-6914-F3F1-7399AB2F2801}"/>
                  </a:ext>
                </a:extLst>
              </p:cNvPr>
              <p:cNvCxnSpPr/>
              <p:nvPr/>
            </p:nvCxnSpPr>
            <p:spPr>
              <a:xfrm flipV="1">
                <a:off x="5120640" y="2790906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257B55E-A441-1248-A920-86269E30EC26}"/>
                  </a:ext>
                </a:extLst>
              </p:cNvPr>
              <p:cNvCxnSpPr/>
              <p:nvPr/>
            </p:nvCxnSpPr>
            <p:spPr>
              <a:xfrm flipV="1">
                <a:off x="5120640" y="31089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9B201C0-1479-B2E6-8131-B566A874F260}"/>
                  </a:ext>
                </a:extLst>
              </p:cNvPr>
              <p:cNvCxnSpPr/>
              <p:nvPr/>
            </p:nvCxnSpPr>
            <p:spPr>
              <a:xfrm flipV="1">
                <a:off x="5120640" y="50292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D23F5B9-AEAB-EE8C-00D8-A1ED4E976BCD}"/>
                  </a:ext>
                </a:extLst>
              </p:cNvPr>
              <p:cNvCxnSpPr/>
              <p:nvPr/>
            </p:nvCxnSpPr>
            <p:spPr>
              <a:xfrm flipV="1">
                <a:off x="5120640" y="37490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7BCC42F-AD4E-5926-70CB-EFA5C2D39DEC}"/>
                  </a:ext>
                </a:extLst>
              </p:cNvPr>
              <p:cNvCxnSpPr/>
              <p:nvPr/>
            </p:nvCxnSpPr>
            <p:spPr>
              <a:xfrm flipV="1">
                <a:off x="5120640" y="40690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EBE374-1EAC-AA7E-90D4-471FEE61F5F2}"/>
                  </a:ext>
                </a:extLst>
              </p:cNvPr>
              <p:cNvCxnSpPr/>
              <p:nvPr/>
            </p:nvCxnSpPr>
            <p:spPr>
              <a:xfrm flipV="1">
                <a:off x="5120640" y="43891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838D908-34D0-0644-BCF9-BEA638F99BE6}"/>
                  </a:ext>
                </a:extLst>
              </p:cNvPr>
              <p:cNvCxnSpPr/>
              <p:nvPr/>
            </p:nvCxnSpPr>
            <p:spPr>
              <a:xfrm flipV="1">
                <a:off x="5120640" y="47091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65A6666-982A-80CA-FC8C-F6481D88C59D}"/>
                  </a:ext>
                </a:extLst>
              </p:cNvPr>
              <p:cNvCxnSpPr/>
              <p:nvPr/>
            </p:nvCxnSpPr>
            <p:spPr>
              <a:xfrm flipV="1">
                <a:off x="4932040" y="3429000"/>
                <a:ext cx="42062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E581BC8F-81FF-A126-2564-9F5826773453}"/>
                  </a:ext>
                </a:extLst>
              </p:cNvPr>
              <p:cNvCxnSpPr/>
              <p:nvPr/>
            </p:nvCxnSpPr>
            <p:spPr>
              <a:xfrm flipV="1">
                <a:off x="5120640" y="53492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A3D97761-8D67-63A5-58DC-6339BF4206B2}"/>
                  </a:ext>
                </a:extLst>
              </p:cNvPr>
              <p:cNvCxnSpPr/>
              <p:nvPr/>
            </p:nvCxnSpPr>
            <p:spPr>
              <a:xfrm flipV="1">
                <a:off x="5120640" y="56692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CF28B1B-5270-E0B3-B241-C310319F0CAF}"/>
                  </a:ext>
                </a:extLst>
              </p:cNvPr>
              <p:cNvCxnSpPr/>
              <p:nvPr/>
            </p:nvCxnSpPr>
            <p:spPr>
              <a:xfrm flipV="1">
                <a:off x="5120640" y="59893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9A24A46-75D0-A52F-DC53-FC4E029B6AF6}"/>
                  </a:ext>
                </a:extLst>
              </p:cNvPr>
              <p:cNvCxnSpPr/>
              <p:nvPr/>
            </p:nvCxnSpPr>
            <p:spPr>
              <a:xfrm flipV="1">
                <a:off x="5120640" y="63093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 Box 103">
                <a:extLst>
                  <a:ext uri="{FF2B5EF4-FFF2-40B4-BE49-F238E27FC236}">
                    <a16:creationId xmlns:a16="http://schemas.microsoft.com/office/drawing/2014/main" id="{C7A78E7E-8D60-2C2B-9004-A1E3CE3F9D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9421" y="4862487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-5</a:t>
                </a:r>
              </a:p>
            </p:txBody>
          </p:sp>
          <p:sp>
            <p:nvSpPr>
              <p:cNvPr id="44" name="Text Box 104">
                <a:extLst>
                  <a:ext uri="{FF2B5EF4-FFF2-40B4-BE49-F238E27FC236}">
                    <a16:creationId xmlns:a16="http://schemas.microsoft.com/office/drawing/2014/main" id="{505A1D0C-E3B1-3FB3-F967-7BA03DF6DE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2910" y="4549373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-4</a:t>
                </a:r>
              </a:p>
            </p:txBody>
          </p:sp>
          <p:sp>
            <p:nvSpPr>
              <p:cNvPr id="45" name="Text Box 105">
                <a:extLst>
                  <a:ext uri="{FF2B5EF4-FFF2-40B4-BE49-F238E27FC236}">
                    <a16:creationId xmlns:a16="http://schemas.microsoft.com/office/drawing/2014/main" id="{4A174A94-C732-65AB-A762-264CA9250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440" y="4218559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-3</a:t>
                </a:r>
              </a:p>
            </p:txBody>
          </p:sp>
          <p:sp>
            <p:nvSpPr>
              <p:cNvPr id="46" name="Text Box 106">
                <a:extLst>
                  <a:ext uri="{FF2B5EF4-FFF2-40B4-BE49-F238E27FC236}">
                    <a16:creationId xmlns:a16="http://schemas.microsoft.com/office/drawing/2014/main" id="{17DF3AAA-24CE-4730-6B32-0071F25653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0499" y="3922456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-2</a:t>
                </a:r>
              </a:p>
            </p:txBody>
          </p:sp>
          <p:sp>
            <p:nvSpPr>
              <p:cNvPr id="47" name="Text Box 107">
                <a:extLst>
                  <a:ext uri="{FF2B5EF4-FFF2-40B4-BE49-F238E27FC236}">
                    <a16:creationId xmlns:a16="http://schemas.microsoft.com/office/drawing/2014/main" id="{F4D4FE6B-C046-D355-FA98-17074A5707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863" y="3559479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-1</a:t>
                </a:r>
              </a:p>
            </p:txBody>
          </p:sp>
          <p:sp>
            <p:nvSpPr>
              <p:cNvPr id="48" name="Text Box 108">
                <a:extLst>
                  <a:ext uri="{FF2B5EF4-FFF2-40B4-BE49-F238E27FC236}">
                    <a16:creationId xmlns:a16="http://schemas.microsoft.com/office/drawing/2014/main" id="{4191F70A-0B64-3BF6-2614-56120954B2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7551" y="2955522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9" name="Text Box 109">
                <a:extLst>
                  <a:ext uri="{FF2B5EF4-FFF2-40B4-BE49-F238E27FC236}">
                    <a16:creationId xmlns:a16="http://schemas.microsoft.com/office/drawing/2014/main" id="{721B673B-BFA4-A8D2-42D1-11DD784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973" y="2637881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0" name="Text Box 110">
                <a:extLst>
                  <a:ext uri="{FF2B5EF4-FFF2-40B4-BE49-F238E27FC236}">
                    <a16:creationId xmlns:a16="http://schemas.microsoft.com/office/drawing/2014/main" id="{5FEB1D70-1449-0876-F7FE-D6C6AEADA2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9821" y="2292600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1" name="Text Box 110">
                <a:extLst>
                  <a:ext uri="{FF2B5EF4-FFF2-40B4-BE49-F238E27FC236}">
                    <a16:creationId xmlns:a16="http://schemas.microsoft.com/office/drawing/2014/main" id="{622E83BD-9587-94E7-E02F-73D273EA02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7731" y="1981041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2" name="Text Box 110">
                <a:extLst>
                  <a:ext uri="{FF2B5EF4-FFF2-40B4-BE49-F238E27FC236}">
                    <a16:creationId xmlns:a16="http://schemas.microsoft.com/office/drawing/2014/main" id="{F9EC181D-383F-35BD-85A6-DE890EBF6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1561" y="1621114"/>
                <a:ext cx="40671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154B323-29BF-4FC2-1AE0-EC71B6E1881D}"/>
                </a:ext>
              </a:extLst>
            </p:cNvPr>
            <p:cNvCxnSpPr/>
            <p:nvPr/>
          </p:nvCxnSpPr>
          <p:spPr>
            <a:xfrm flipV="1">
              <a:off x="5095882" y="6702552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Box 117">
              <a:extLst>
                <a:ext uri="{FF2B5EF4-FFF2-40B4-BE49-F238E27FC236}">
                  <a16:creationId xmlns:a16="http://schemas.microsoft.com/office/drawing/2014/main" id="{F2AA802E-9A06-1C3A-8775-E283FAADE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8089" y="6494260"/>
              <a:ext cx="5969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-11</a:t>
              </a:r>
            </a:p>
          </p:txBody>
        </p:sp>
      </p:grpSp>
      <p:grpSp>
        <p:nvGrpSpPr>
          <p:cNvPr id="2711" name="Group 663"/>
          <p:cNvGrpSpPr>
            <a:grpSpLocks/>
          </p:cNvGrpSpPr>
          <p:nvPr/>
        </p:nvGrpSpPr>
        <p:grpSpPr bwMode="auto">
          <a:xfrm>
            <a:off x="8047645" y="911885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4" name="Rectangle 473">
            <a:hlinkClick r:id="rId3"/>
            <a:extLst>
              <a:ext uri="{FF2B5EF4-FFF2-40B4-BE49-F238E27FC236}">
                <a16:creationId xmlns:a16="http://schemas.microsoft.com/office/drawing/2014/main" id="{9C7EB8FA-7F09-47A4-9523-AC605643379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5" name="Rectangle 474">
            <a:hlinkClick r:id="rId3"/>
            <a:extLst>
              <a:ext uri="{FF2B5EF4-FFF2-40B4-BE49-F238E27FC236}">
                <a16:creationId xmlns:a16="http://schemas.microsoft.com/office/drawing/2014/main" id="{ED36A5F9-06EE-48AB-B504-E6E05C2477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75">
            <a:extLst>
              <a:ext uri="{FF2B5EF4-FFF2-40B4-BE49-F238E27FC236}">
                <a16:creationId xmlns:a16="http://schemas.microsoft.com/office/drawing/2014/main" id="{1E1159CD-7D42-CE2D-1414-BCE385025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" y="548680"/>
            <a:ext cx="84498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Use the GDC to sketch the graph of the function </a:t>
            </a:r>
          </a:p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7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– 1 for the domain –2 ≤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≤ </a:t>
            </a:r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1A5965-9375-2116-16E1-CB9BD859024E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62" name="Text Box 75">
            <a:extLst>
              <a:ext uri="{FF2B5EF4-FFF2-40B4-BE49-F238E27FC236}">
                <a16:creationId xmlns:a16="http://schemas.microsoft.com/office/drawing/2014/main" id="{8054E14C-DECC-3F86-B0B8-123B88732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0149" y="1458926"/>
            <a:ext cx="23935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Turn on the GDC</a:t>
            </a:r>
          </a:p>
        </p:txBody>
      </p:sp>
      <p:sp>
        <p:nvSpPr>
          <p:cNvPr id="63" name="Text Box 75">
            <a:extLst>
              <a:ext uri="{FF2B5EF4-FFF2-40B4-BE49-F238E27FC236}">
                <a16:creationId xmlns:a16="http://schemas.microsoft.com/office/drawing/2014/main" id="{536A062C-68E6-27B7-F0DB-DDFD526D3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010" y="1850613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Y=</a:t>
            </a:r>
          </a:p>
        </p:txBody>
      </p:sp>
      <p:sp>
        <p:nvSpPr>
          <p:cNvPr id="59" name="Text Box 75">
            <a:extLst>
              <a:ext uri="{FF2B5EF4-FFF2-40B4-BE49-F238E27FC236}">
                <a16:creationId xmlns:a16="http://schemas.microsoft.com/office/drawing/2014/main" id="{2B704296-5EB2-DCBE-793E-70535E801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9465" y="2242300"/>
            <a:ext cx="26847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Type in the function</a:t>
            </a:r>
          </a:p>
        </p:txBody>
      </p:sp>
      <p:sp>
        <p:nvSpPr>
          <p:cNvPr id="60" name="Text Box 75">
            <a:extLst>
              <a:ext uri="{FF2B5EF4-FFF2-40B4-BE49-F238E27FC236}">
                <a16:creationId xmlns:a16="http://schemas.microsoft.com/office/drawing/2014/main" id="{4C0E6A67-594D-2861-4830-0F8836E87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815" y="2651309"/>
            <a:ext cx="23822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dirty="0">
                <a:solidFill>
                  <a:srgbClr val="FF0000"/>
                </a:solidFill>
              </a:rPr>
              <a:t> =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30000" dirty="0">
                <a:solidFill>
                  <a:srgbClr val="FF0000"/>
                </a:solidFill>
              </a:rPr>
              <a:t>3</a:t>
            </a:r>
            <a:r>
              <a:rPr lang="en-US" sz="2000" dirty="0">
                <a:solidFill>
                  <a:srgbClr val="FF0000"/>
                </a:solidFill>
              </a:rPr>
              <a:t> –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30000" dirty="0">
                <a:solidFill>
                  <a:srgbClr val="FF0000"/>
                </a:solidFill>
              </a:rPr>
              <a:t>2</a:t>
            </a:r>
            <a:r>
              <a:rPr lang="en-US" sz="2000" dirty="0">
                <a:solidFill>
                  <a:srgbClr val="FF0000"/>
                </a:solidFill>
              </a:rPr>
              <a:t> – 7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000" dirty="0">
                <a:solidFill>
                  <a:srgbClr val="FF0000"/>
                </a:solidFill>
              </a:rPr>
              <a:t>– 1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450" name="Text Box 75">
            <a:extLst>
              <a:ext uri="{FF2B5EF4-FFF2-40B4-BE49-F238E27FC236}">
                <a16:creationId xmlns:a16="http://schemas.microsoft.com/office/drawing/2014/main" id="{3B8A9975-B920-5057-722F-74CD916BC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5285" y="302072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453" name="Text Box 75">
            <a:extLst>
              <a:ext uri="{FF2B5EF4-FFF2-40B4-BE49-F238E27FC236}">
                <a16:creationId xmlns:a16="http://schemas.microsoft.com/office/drawing/2014/main" id="{17FD0B90-9B69-04DF-89AC-92FE170B0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4856" y="3355848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</a:t>
            </a:r>
          </a:p>
        </p:txBody>
      </p:sp>
      <p:sp>
        <p:nvSpPr>
          <p:cNvPr id="454" name="Text Box 75">
            <a:extLst>
              <a:ext uri="{FF2B5EF4-FFF2-40B4-BE49-F238E27FC236}">
                <a16:creationId xmlns:a16="http://schemas.microsoft.com/office/drawing/2014/main" id="{3EFE9A30-54C6-FFE9-2D39-5BC932034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705" y="3355848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Graph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171E66EF-F646-78F2-052E-1615675623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760" y="1600200"/>
            <a:ext cx="1933845" cy="447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749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450" grpId="0"/>
      <p:bldP spid="453" grpId="0"/>
      <p:bldP spid="45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A486DE6-56AA-470A-B098-B31830625E61}" vid="{F4A86DA8-54E2-49B1-9DF1-B2111BA4D86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4a_IBAA</Template>
  <TotalTime>2328</TotalTime>
  <Words>2019</Words>
  <Application>Microsoft Office PowerPoint</Application>
  <PresentationFormat>On-screen Show (4:3)</PresentationFormat>
  <Paragraphs>607</Paragraphs>
  <Slides>16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Comic Sans MS</vt:lpstr>
      <vt:lpstr>Times New Roman</vt:lpstr>
      <vt:lpstr>Wingdings 2</vt:lpstr>
      <vt:lpstr>Theme1</vt:lpstr>
      <vt:lpstr>Creating the sketch of a function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 sketch from information given or a context</dc:title>
  <dc:creator>Mathssupport</dc:creator>
  <cp:lastModifiedBy>Orlando Hurtado</cp:lastModifiedBy>
  <cp:revision>76</cp:revision>
  <dcterms:created xsi:type="dcterms:W3CDTF">2013-03-18T04:17:13Z</dcterms:created>
  <dcterms:modified xsi:type="dcterms:W3CDTF">2023-08-11T10:22:42Z</dcterms:modified>
</cp:coreProperties>
</file>