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8" r:id="rId3"/>
    <p:sldId id="350" r:id="rId4"/>
    <p:sldId id="304" r:id="rId5"/>
    <p:sldId id="351" r:id="rId6"/>
    <p:sldId id="306" r:id="rId7"/>
    <p:sldId id="352" r:id="rId8"/>
    <p:sldId id="293" r:id="rId9"/>
    <p:sldId id="353" r:id="rId10"/>
    <p:sldId id="354" r:id="rId11"/>
    <p:sldId id="355" r:id="rId12"/>
    <p:sldId id="356" r:id="rId13"/>
    <p:sldId id="357" r:id="rId14"/>
    <p:sldId id="358" r:id="rId15"/>
    <p:sldId id="32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CC"/>
    <a:srgbClr val="0100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94660"/>
  </p:normalViewPr>
  <p:slideViewPr>
    <p:cSldViewPr>
      <p:cViewPr varScale="1">
        <p:scale>
          <a:sx n="61" d="100"/>
          <a:sy n="61" d="100"/>
        </p:scale>
        <p:origin x="17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427B2-D774-49C4-B3F5-FBFBEDDD7B7A}" type="datetimeFigureOut">
              <a:rPr lang="en-GB" smtClean="0"/>
              <a:pPr/>
              <a:t>11/08/2023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2746B-5E8B-4112-B50E-FC9FB51D2A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49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2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3356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3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993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94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198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02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234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01705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24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83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142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70969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33153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93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34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3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3753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1009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7064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00100" y="3200400"/>
            <a:ext cx="7516316" cy="1600200"/>
          </a:xfrm>
        </p:spPr>
        <p:txBody>
          <a:bodyPr/>
          <a:lstStyle/>
          <a:p>
            <a:pPr marL="630238" indent="-630238"/>
            <a:r>
              <a:rPr lang="en-US" dirty="0"/>
              <a:t>LO: To create the sketch of a function from information given or transferring a graph from screen to paper.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Creating the sketch of a function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19D2DDB-6AF0-4030-BF06-C3F5DE9650A7}"/>
              </a:ext>
            </a:extLst>
          </p:cNvPr>
          <p:cNvSpPr/>
          <p:nvPr/>
        </p:nvSpPr>
        <p:spPr>
          <a:xfrm>
            <a:off x="8087924" y="613176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87E22A5C-B3BD-4A07-835A-05232F8B65E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95BD2-D111-4413-AB12-1EF18AA29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E4DB-7C5A-481A-9D13-D69063617188}" type="datetime3">
              <a:rPr lang="en-US" smtClean="0"/>
              <a:t>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60">
            <a:extLst>
              <a:ext uri="{FF2B5EF4-FFF2-40B4-BE49-F238E27FC236}">
                <a16:creationId xmlns:a16="http://schemas.microsoft.com/office/drawing/2014/main" id="{57AF8D15-3A69-166C-A23F-F3BDE5ABD4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60" y="1371600"/>
            <a:ext cx="2615859" cy="50292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8047645" y="911885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4" name="Rectangle 473">
            <a:hlinkClick r:id="rId3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3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448" name="Text Box 75">
            <a:extLst>
              <a:ext uri="{FF2B5EF4-FFF2-40B4-BE49-F238E27FC236}">
                <a16:creationId xmlns:a16="http://schemas.microsoft.com/office/drawing/2014/main" id="{BC2065F5-81D0-BF4B-CCAA-95C8DBE18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49" y="1458926"/>
            <a:ext cx="23935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Turn on the GDC</a:t>
            </a:r>
          </a:p>
        </p:txBody>
      </p:sp>
      <p:sp>
        <p:nvSpPr>
          <p:cNvPr id="449" name="Text Box 75">
            <a:extLst>
              <a:ext uri="{FF2B5EF4-FFF2-40B4-BE49-F238E27FC236}">
                <a16:creationId xmlns:a16="http://schemas.microsoft.com/office/drawing/2014/main" id="{C3DC5E4A-537C-5ECF-0D77-587565284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010" y="1850613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5</a:t>
            </a:r>
          </a:p>
        </p:txBody>
      </p:sp>
      <p:sp>
        <p:nvSpPr>
          <p:cNvPr id="450" name="Text Box 75">
            <a:extLst>
              <a:ext uri="{FF2B5EF4-FFF2-40B4-BE49-F238E27FC236}">
                <a16:creationId xmlns:a16="http://schemas.microsoft.com/office/drawing/2014/main" id="{C04A9BF3-536C-DCA7-A150-0AA4F7850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601" y="185951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Graph</a:t>
            </a:r>
          </a:p>
        </p:txBody>
      </p:sp>
      <p:sp>
        <p:nvSpPr>
          <p:cNvPr id="451" name="Text Box 75">
            <a:extLst>
              <a:ext uri="{FF2B5EF4-FFF2-40B4-BE49-F238E27FC236}">
                <a16:creationId xmlns:a16="http://schemas.microsoft.com/office/drawing/2014/main" id="{94D1DD11-9AE0-2AFA-C07C-4D56874E8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465" y="2242300"/>
            <a:ext cx="26847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Type in the function</a:t>
            </a:r>
          </a:p>
        </p:txBody>
      </p:sp>
      <p:sp>
        <p:nvSpPr>
          <p:cNvPr id="452" name="Text Box 75">
            <a:extLst>
              <a:ext uri="{FF2B5EF4-FFF2-40B4-BE49-F238E27FC236}">
                <a16:creationId xmlns:a16="http://schemas.microsoft.com/office/drawing/2014/main" id="{CE635E03-E799-3B9C-BC52-5921F5871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815" y="2651309"/>
            <a:ext cx="23822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 –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 – 7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rgbClr val="FF0000"/>
                </a:solidFill>
              </a:rPr>
              <a:t>– 1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53" name="Text Box 75">
            <a:extLst>
              <a:ext uri="{FF2B5EF4-FFF2-40B4-BE49-F238E27FC236}">
                <a16:creationId xmlns:a16="http://schemas.microsoft.com/office/drawing/2014/main" id="{EAEE5CD6-EC8C-CA36-A0E5-73FC7C8E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285" y="302072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EXE</a:t>
            </a:r>
          </a:p>
        </p:txBody>
      </p:sp>
      <p:sp>
        <p:nvSpPr>
          <p:cNvPr id="454" name="Text Box 75">
            <a:extLst>
              <a:ext uri="{FF2B5EF4-FFF2-40B4-BE49-F238E27FC236}">
                <a16:creationId xmlns:a16="http://schemas.microsoft.com/office/drawing/2014/main" id="{812C8ECC-29CB-6792-0C57-F1C4DB9F6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4856" y="3426808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F6</a:t>
            </a:r>
          </a:p>
        </p:txBody>
      </p:sp>
      <p:sp>
        <p:nvSpPr>
          <p:cNvPr id="455" name="Text Box 75">
            <a:extLst>
              <a:ext uri="{FF2B5EF4-FFF2-40B4-BE49-F238E27FC236}">
                <a16:creationId xmlns:a16="http://schemas.microsoft.com/office/drawing/2014/main" id="{B1DA9ACF-6746-F2A7-E0B7-2BE94A5AC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705" y="3435707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Draw</a:t>
            </a:r>
          </a:p>
        </p:txBody>
      </p:sp>
      <p:sp>
        <p:nvSpPr>
          <p:cNvPr id="456" name="Text Box 75">
            <a:extLst>
              <a:ext uri="{FF2B5EF4-FFF2-40B4-BE49-F238E27FC236}">
                <a16:creationId xmlns:a16="http://schemas.microsoft.com/office/drawing/2014/main" id="{374F1CB9-571F-F22A-A22A-8E5D25E47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9020" y="3804871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F3</a:t>
            </a:r>
          </a:p>
        </p:txBody>
      </p:sp>
      <p:sp>
        <p:nvSpPr>
          <p:cNvPr id="457" name="Text Box 75">
            <a:extLst>
              <a:ext uri="{FF2B5EF4-FFF2-40B4-BE49-F238E27FC236}">
                <a16:creationId xmlns:a16="http://schemas.microsoft.com/office/drawing/2014/main" id="{E52E9908-52D4-FA26-BEEC-13B510736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613" y="3813770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V-Window</a:t>
            </a:r>
          </a:p>
        </p:txBody>
      </p:sp>
    </p:spTree>
    <p:extLst>
      <p:ext uri="{BB962C8B-B14F-4D97-AF65-F5344CB8AC3E}">
        <p14:creationId xmlns:p14="http://schemas.microsoft.com/office/powerpoint/2010/main" val="253532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6" grpId="0"/>
      <p:bldP spid="4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>
            <a:extLst>
              <a:ext uri="{FF2B5EF4-FFF2-40B4-BE49-F238E27FC236}">
                <a16:creationId xmlns:a16="http://schemas.microsoft.com/office/drawing/2014/main" id="{08D9BF21-0DF3-650B-4E4E-856AFB95457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60" y="1371600"/>
            <a:ext cx="2649161" cy="50292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3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3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448" name="Text Box 75">
            <a:extLst>
              <a:ext uri="{FF2B5EF4-FFF2-40B4-BE49-F238E27FC236}">
                <a16:creationId xmlns:a16="http://schemas.microsoft.com/office/drawing/2014/main" id="{BC2065F5-81D0-BF4B-CCAA-95C8DBE18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49" y="1458926"/>
            <a:ext cx="23935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Turn on the GDC</a:t>
            </a:r>
          </a:p>
        </p:txBody>
      </p:sp>
      <p:sp>
        <p:nvSpPr>
          <p:cNvPr id="449" name="Text Box 75">
            <a:extLst>
              <a:ext uri="{FF2B5EF4-FFF2-40B4-BE49-F238E27FC236}">
                <a16:creationId xmlns:a16="http://schemas.microsoft.com/office/drawing/2014/main" id="{C3DC5E4A-537C-5ECF-0D77-587565284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010" y="1850613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5</a:t>
            </a:r>
          </a:p>
        </p:txBody>
      </p:sp>
      <p:sp>
        <p:nvSpPr>
          <p:cNvPr id="450" name="Text Box 75">
            <a:extLst>
              <a:ext uri="{FF2B5EF4-FFF2-40B4-BE49-F238E27FC236}">
                <a16:creationId xmlns:a16="http://schemas.microsoft.com/office/drawing/2014/main" id="{C04A9BF3-536C-DCA7-A150-0AA4F7850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601" y="185951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Graph</a:t>
            </a:r>
          </a:p>
        </p:txBody>
      </p:sp>
      <p:sp>
        <p:nvSpPr>
          <p:cNvPr id="451" name="Text Box 75">
            <a:extLst>
              <a:ext uri="{FF2B5EF4-FFF2-40B4-BE49-F238E27FC236}">
                <a16:creationId xmlns:a16="http://schemas.microsoft.com/office/drawing/2014/main" id="{94D1DD11-9AE0-2AFA-C07C-4D56874E8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465" y="2242300"/>
            <a:ext cx="26847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Type in the function</a:t>
            </a:r>
          </a:p>
        </p:txBody>
      </p:sp>
      <p:sp>
        <p:nvSpPr>
          <p:cNvPr id="452" name="Text Box 75">
            <a:extLst>
              <a:ext uri="{FF2B5EF4-FFF2-40B4-BE49-F238E27FC236}">
                <a16:creationId xmlns:a16="http://schemas.microsoft.com/office/drawing/2014/main" id="{CE635E03-E799-3B9C-BC52-5921F5871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815" y="2651309"/>
            <a:ext cx="23822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 –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 – 7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rgbClr val="FF0000"/>
                </a:solidFill>
              </a:rPr>
              <a:t>– 1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53" name="Text Box 75">
            <a:extLst>
              <a:ext uri="{FF2B5EF4-FFF2-40B4-BE49-F238E27FC236}">
                <a16:creationId xmlns:a16="http://schemas.microsoft.com/office/drawing/2014/main" id="{EAEE5CD6-EC8C-CA36-A0E5-73FC7C8E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285" y="302072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EXE</a:t>
            </a:r>
          </a:p>
        </p:txBody>
      </p:sp>
      <p:sp>
        <p:nvSpPr>
          <p:cNvPr id="454" name="Text Box 75">
            <a:extLst>
              <a:ext uri="{FF2B5EF4-FFF2-40B4-BE49-F238E27FC236}">
                <a16:creationId xmlns:a16="http://schemas.microsoft.com/office/drawing/2014/main" id="{812C8ECC-29CB-6792-0C57-F1C4DB9F6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4856" y="335699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F6</a:t>
            </a:r>
          </a:p>
        </p:txBody>
      </p:sp>
      <p:sp>
        <p:nvSpPr>
          <p:cNvPr id="455" name="Text Box 75">
            <a:extLst>
              <a:ext uri="{FF2B5EF4-FFF2-40B4-BE49-F238E27FC236}">
                <a16:creationId xmlns:a16="http://schemas.microsoft.com/office/drawing/2014/main" id="{B1DA9ACF-6746-F2A7-E0B7-2BE94A5AC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705" y="3365891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Draw</a:t>
            </a:r>
          </a:p>
        </p:txBody>
      </p:sp>
      <p:sp>
        <p:nvSpPr>
          <p:cNvPr id="456" name="Text Box 75">
            <a:extLst>
              <a:ext uri="{FF2B5EF4-FFF2-40B4-BE49-F238E27FC236}">
                <a16:creationId xmlns:a16="http://schemas.microsoft.com/office/drawing/2014/main" id="{374F1CB9-571F-F22A-A22A-8E5D25E47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9020" y="371703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F3</a:t>
            </a:r>
          </a:p>
        </p:txBody>
      </p:sp>
      <p:sp>
        <p:nvSpPr>
          <p:cNvPr id="457" name="Text Box 75">
            <a:extLst>
              <a:ext uri="{FF2B5EF4-FFF2-40B4-BE49-F238E27FC236}">
                <a16:creationId xmlns:a16="http://schemas.microsoft.com/office/drawing/2014/main" id="{E52E9908-52D4-FA26-BEEC-13B510736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613" y="3725931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V-Window</a:t>
            </a:r>
          </a:p>
        </p:txBody>
      </p:sp>
      <p:sp>
        <p:nvSpPr>
          <p:cNvPr id="59" name="Text Box 75">
            <a:extLst>
              <a:ext uri="{FF2B5EF4-FFF2-40B4-BE49-F238E27FC236}">
                <a16:creationId xmlns:a16="http://schemas.microsoft.com/office/drawing/2014/main" id="{FE1D616D-0DF5-4BF1-2D28-D5C15D902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9020" y="4005064"/>
            <a:ext cx="20415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Set the domain</a:t>
            </a:r>
          </a:p>
        </p:txBody>
      </p:sp>
      <p:sp>
        <p:nvSpPr>
          <p:cNvPr id="60" name="Text Box 75">
            <a:extLst>
              <a:ext uri="{FF2B5EF4-FFF2-40B4-BE49-F238E27FC236}">
                <a16:creationId xmlns:a16="http://schemas.microsoft.com/office/drawing/2014/main" id="{48A6EE7D-F17D-0ADF-2136-150B52966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5339" y="4365104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 err="1"/>
              <a:t>Xmin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FF0000"/>
                </a:solidFill>
              </a:rPr>
              <a:t>–2</a:t>
            </a:r>
            <a:r>
              <a:rPr lang="en-US" sz="2000" dirty="0"/>
              <a:t> </a:t>
            </a:r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AF38C10B-9E6D-9A3D-F627-B3B482D9F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7235" y="4694472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max: </a:t>
            </a:r>
            <a:r>
              <a:rPr lang="en-US" sz="2000" dirty="0">
                <a:solidFill>
                  <a:srgbClr val="FF0000"/>
                </a:solidFill>
              </a:rPr>
              <a:t>3</a:t>
            </a:r>
            <a:r>
              <a:rPr lang="en-US" sz="2000" dirty="0"/>
              <a:t> 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931C2D40-1B6F-0DA3-D0DF-A7BA6BB75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5339" y="5316349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 err="1"/>
              <a:t>Ymin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FF0000"/>
                </a:solidFill>
              </a:rPr>
              <a:t>–12</a:t>
            </a:r>
            <a:r>
              <a:rPr lang="en-US" sz="2000" dirty="0"/>
              <a:t> </a:t>
            </a:r>
          </a:p>
        </p:txBody>
      </p:sp>
      <p:sp>
        <p:nvSpPr>
          <p:cNvPr id="458" name="Text Box 75">
            <a:extLst>
              <a:ext uri="{FF2B5EF4-FFF2-40B4-BE49-F238E27FC236}">
                <a16:creationId xmlns:a16="http://schemas.microsoft.com/office/drawing/2014/main" id="{0053127C-18F2-1353-8038-F3A5B3A93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7235" y="5676375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max: </a:t>
            </a:r>
            <a:r>
              <a:rPr lang="en-US" sz="2000" dirty="0">
                <a:solidFill>
                  <a:srgbClr val="FF0000"/>
                </a:solidFill>
              </a:rPr>
              <a:t>5</a:t>
            </a:r>
            <a:r>
              <a:rPr lang="en-US" sz="2000" dirty="0"/>
              <a:t> </a:t>
            </a:r>
          </a:p>
        </p:txBody>
      </p:sp>
      <p:sp>
        <p:nvSpPr>
          <p:cNvPr id="459" name="Text Box 75">
            <a:extLst>
              <a:ext uri="{FF2B5EF4-FFF2-40B4-BE49-F238E27FC236}">
                <a16:creationId xmlns:a16="http://schemas.microsoft.com/office/drawing/2014/main" id="{948131D5-DB43-9D9F-509F-8F6C90062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349" y="4367931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EXE</a:t>
            </a:r>
          </a:p>
        </p:txBody>
      </p:sp>
      <p:sp>
        <p:nvSpPr>
          <p:cNvPr id="460" name="Text Box 75">
            <a:extLst>
              <a:ext uri="{FF2B5EF4-FFF2-40B4-BE49-F238E27FC236}">
                <a16:creationId xmlns:a16="http://schemas.microsoft.com/office/drawing/2014/main" id="{6C6B1B65-D535-EF40-6E8E-F8EAEC037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230" y="4685074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EXE</a:t>
            </a:r>
          </a:p>
        </p:txBody>
      </p:sp>
      <p:sp>
        <p:nvSpPr>
          <p:cNvPr id="461" name="Text Box 75">
            <a:extLst>
              <a:ext uri="{FF2B5EF4-FFF2-40B4-BE49-F238E27FC236}">
                <a16:creationId xmlns:a16="http://schemas.microsoft.com/office/drawing/2014/main" id="{E0599C5C-23C1-02D9-BA99-C007E4911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6646" y="5272047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EXE</a:t>
            </a:r>
          </a:p>
        </p:txBody>
      </p:sp>
      <p:sp>
        <p:nvSpPr>
          <p:cNvPr id="462" name="Text Box 75">
            <a:extLst>
              <a:ext uri="{FF2B5EF4-FFF2-40B4-BE49-F238E27FC236}">
                <a16:creationId xmlns:a16="http://schemas.microsoft.com/office/drawing/2014/main" id="{89C5E197-40FB-C133-97F1-F9CDB31A6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716" y="5633786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EXE</a:t>
            </a:r>
          </a:p>
        </p:txBody>
      </p:sp>
      <p:sp>
        <p:nvSpPr>
          <p:cNvPr id="463" name="Text Box 75">
            <a:extLst>
              <a:ext uri="{FF2B5EF4-FFF2-40B4-BE49-F238E27FC236}">
                <a16:creationId xmlns:a16="http://schemas.microsoft.com/office/drawing/2014/main" id="{49E318EC-498E-64EC-7185-7E4F7FEDC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6633" y="6044327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F6</a:t>
            </a:r>
          </a:p>
        </p:txBody>
      </p:sp>
      <p:sp>
        <p:nvSpPr>
          <p:cNvPr id="464" name="Text Box 75">
            <a:extLst>
              <a:ext uri="{FF2B5EF4-FFF2-40B4-BE49-F238E27FC236}">
                <a16:creationId xmlns:a16="http://schemas.microsoft.com/office/drawing/2014/main" id="{C3B09507-CE08-3CD9-AEA6-07B128956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8482" y="6053226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Draw</a:t>
            </a:r>
          </a:p>
        </p:txBody>
      </p:sp>
      <p:sp>
        <p:nvSpPr>
          <p:cNvPr id="3" name="Text Box 75">
            <a:extLst>
              <a:ext uri="{FF2B5EF4-FFF2-40B4-BE49-F238E27FC236}">
                <a16:creationId xmlns:a16="http://schemas.microsoft.com/office/drawing/2014/main" id="{DF1A672F-40FA-297F-6F5B-93958F58A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395" y="4988592"/>
            <a:ext cx="20415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Set the range</a:t>
            </a:r>
          </a:p>
        </p:txBody>
      </p:sp>
    </p:spTree>
    <p:extLst>
      <p:ext uri="{BB962C8B-B14F-4D97-AF65-F5344CB8AC3E}">
        <p14:creationId xmlns:p14="http://schemas.microsoft.com/office/powerpoint/2010/main" val="196673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2" grpId="0"/>
      <p:bldP spid="63" grpId="0"/>
      <p:bldP spid="458" grpId="0"/>
      <p:bldP spid="459" grpId="0"/>
      <p:bldP spid="460" grpId="0"/>
      <p:bldP spid="461" grpId="0"/>
      <p:bldP spid="462" grpId="0"/>
      <p:bldP spid="463" grpId="0"/>
      <p:bldP spid="464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60">
            <a:extLst>
              <a:ext uri="{FF2B5EF4-FFF2-40B4-BE49-F238E27FC236}">
                <a16:creationId xmlns:a16="http://schemas.microsoft.com/office/drawing/2014/main" id="{7ECFAD06-524A-BDF4-7A2D-0546F49F215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60" y="1371600"/>
            <a:ext cx="2615520" cy="50292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3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3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454" name="Text Box 75">
            <a:extLst>
              <a:ext uri="{FF2B5EF4-FFF2-40B4-BE49-F238E27FC236}">
                <a16:creationId xmlns:a16="http://schemas.microsoft.com/office/drawing/2014/main" id="{812C8ECC-29CB-6792-0C57-F1C4DB9F6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406" y="2375853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F5</a:t>
            </a:r>
          </a:p>
        </p:txBody>
      </p:sp>
      <p:sp>
        <p:nvSpPr>
          <p:cNvPr id="455" name="Text Box 75">
            <a:extLst>
              <a:ext uri="{FF2B5EF4-FFF2-40B4-BE49-F238E27FC236}">
                <a16:creationId xmlns:a16="http://schemas.microsoft.com/office/drawing/2014/main" id="{B1DA9ACF-6746-F2A7-E0B7-2BE94A5AC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8255" y="2384752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G-Solv</a:t>
            </a:r>
          </a:p>
        </p:txBody>
      </p:sp>
      <p:sp>
        <p:nvSpPr>
          <p:cNvPr id="456" name="Text Box 75">
            <a:extLst>
              <a:ext uri="{FF2B5EF4-FFF2-40B4-BE49-F238E27FC236}">
                <a16:creationId xmlns:a16="http://schemas.microsoft.com/office/drawing/2014/main" id="{374F1CB9-571F-F22A-A22A-8E5D25E47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7836" y="3100250"/>
            <a:ext cx="21818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Maximum point: (-1.2, 4.2)</a:t>
            </a:r>
          </a:p>
        </p:txBody>
      </p:sp>
      <p:sp>
        <p:nvSpPr>
          <p:cNvPr id="465" name="Text Box 75">
            <a:extLst>
              <a:ext uri="{FF2B5EF4-FFF2-40B4-BE49-F238E27FC236}">
                <a16:creationId xmlns:a16="http://schemas.microsoft.com/office/drawing/2014/main" id="{2935F6B2-228E-37CA-65DF-1CC8709E3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2953" y="1296853"/>
            <a:ext cx="235693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need some points to sketch the graph</a:t>
            </a:r>
          </a:p>
        </p:txBody>
      </p:sp>
      <p:sp>
        <p:nvSpPr>
          <p:cNvPr id="466" name="Text Box 75">
            <a:extLst>
              <a:ext uri="{FF2B5EF4-FFF2-40B4-BE49-F238E27FC236}">
                <a16:creationId xmlns:a16="http://schemas.microsoft.com/office/drawing/2014/main" id="{5AB5D1AE-4823-2146-06F5-81CDFC1FC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404" y="2738035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F2</a:t>
            </a:r>
          </a:p>
        </p:txBody>
      </p:sp>
      <p:sp>
        <p:nvSpPr>
          <p:cNvPr id="467" name="Text Box 75">
            <a:extLst>
              <a:ext uri="{FF2B5EF4-FFF2-40B4-BE49-F238E27FC236}">
                <a16:creationId xmlns:a16="http://schemas.microsoft.com/office/drawing/2014/main" id="{F36B71A1-30C2-30AD-2E52-E3A7108C8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253" y="2746934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MAX</a:t>
            </a:r>
          </a:p>
        </p:txBody>
      </p:sp>
      <p:grpSp>
        <p:nvGrpSpPr>
          <p:cNvPr id="468" name="Group 663">
            <a:extLst>
              <a:ext uri="{FF2B5EF4-FFF2-40B4-BE49-F238E27FC236}">
                <a16:creationId xmlns:a16="http://schemas.microsoft.com/office/drawing/2014/main" id="{86204555-7720-F1CE-E666-55C88752D2DC}"/>
              </a:ext>
            </a:extLst>
          </p:cNvPr>
          <p:cNvGrpSpPr>
            <a:grpSpLocks/>
          </p:cNvGrpSpPr>
          <p:nvPr/>
        </p:nvGrpSpPr>
        <p:grpSpPr bwMode="auto">
          <a:xfrm>
            <a:off x="6979788" y="3335553"/>
            <a:ext cx="139700" cy="149225"/>
            <a:chOff x="704" y="2464"/>
            <a:chExt cx="88" cy="94"/>
          </a:xfrm>
        </p:grpSpPr>
        <p:sp>
          <p:nvSpPr>
            <p:cNvPr id="469" name="Line 664">
              <a:extLst>
                <a:ext uri="{FF2B5EF4-FFF2-40B4-BE49-F238E27FC236}">
                  <a16:creationId xmlns:a16="http://schemas.microsoft.com/office/drawing/2014/main" id="{C46348B5-C85C-2A3A-AEE3-34A3526BE3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0" name="Line 665">
              <a:extLst>
                <a:ext uri="{FF2B5EF4-FFF2-40B4-BE49-F238E27FC236}">
                  <a16:creationId xmlns:a16="http://schemas.microsoft.com/office/drawing/2014/main" id="{36068506-A1A3-0D53-6313-D40973A5143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1" name="Rectangle 470">
            <a:extLst>
              <a:ext uri="{FF2B5EF4-FFF2-40B4-BE49-F238E27FC236}">
                <a16:creationId xmlns:a16="http://schemas.microsoft.com/office/drawing/2014/main" id="{525A7377-1BB6-5A4F-4D86-357EDE5917E0}"/>
              </a:ext>
            </a:extLst>
          </p:cNvPr>
          <p:cNvSpPr/>
          <p:nvPr/>
        </p:nvSpPr>
        <p:spPr>
          <a:xfrm>
            <a:off x="5431012" y="1508016"/>
            <a:ext cx="901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(-1.2, 4.2)</a:t>
            </a:r>
            <a:endParaRPr lang="en-GB" sz="1400" dirty="0"/>
          </a:p>
        </p:txBody>
      </p:sp>
      <p:sp>
        <p:nvSpPr>
          <p:cNvPr id="472" name="Text Box 75">
            <a:extLst>
              <a:ext uri="{FF2B5EF4-FFF2-40B4-BE49-F238E27FC236}">
                <a16:creationId xmlns:a16="http://schemas.microsoft.com/office/drawing/2014/main" id="{3287F90C-42F7-59A8-2BB7-05ABD9D7C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840" y="3787724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F5</a:t>
            </a:r>
          </a:p>
        </p:txBody>
      </p:sp>
      <p:sp>
        <p:nvSpPr>
          <p:cNvPr id="473" name="Text Box 75">
            <a:extLst>
              <a:ext uri="{FF2B5EF4-FFF2-40B4-BE49-F238E27FC236}">
                <a16:creationId xmlns:a16="http://schemas.microsoft.com/office/drawing/2014/main" id="{BEFA90E9-BCAF-61AB-5D3B-F7823EF6A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689" y="3796623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G-Solv</a:t>
            </a:r>
          </a:p>
        </p:txBody>
      </p:sp>
      <p:sp>
        <p:nvSpPr>
          <p:cNvPr id="476" name="Text Box 75">
            <a:extLst>
              <a:ext uri="{FF2B5EF4-FFF2-40B4-BE49-F238E27FC236}">
                <a16:creationId xmlns:a16="http://schemas.microsoft.com/office/drawing/2014/main" id="{93338C4E-2971-7F36-C31D-6AD9082B2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270" y="4512121"/>
            <a:ext cx="21818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Minimum point: </a:t>
            </a:r>
          </a:p>
          <a:p>
            <a:r>
              <a:rPr lang="en-US" sz="2000" dirty="0"/>
              <a:t>(1.9, -11.1)</a:t>
            </a:r>
          </a:p>
        </p:txBody>
      </p:sp>
      <p:sp>
        <p:nvSpPr>
          <p:cNvPr id="477" name="Text Box 75">
            <a:extLst>
              <a:ext uri="{FF2B5EF4-FFF2-40B4-BE49-F238E27FC236}">
                <a16:creationId xmlns:a16="http://schemas.microsoft.com/office/drawing/2014/main" id="{36F211BF-17C9-2481-B226-72BAF9B9A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1838" y="4149906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F3</a:t>
            </a:r>
          </a:p>
        </p:txBody>
      </p:sp>
      <p:sp>
        <p:nvSpPr>
          <p:cNvPr id="478" name="Text Box 75">
            <a:extLst>
              <a:ext uri="{FF2B5EF4-FFF2-40B4-BE49-F238E27FC236}">
                <a16:creationId xmlns:a16="http://schemas.microsoft.com/office/drawing/2014/main" id="{637D0BDB-CA85-32D0-0752-D6807585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3687" y="4158805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MIN</a:t>
            </a: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C4C60EF5-A161-B60D-7EC2-5D042E471809}"/>
              </a:ext>
            </a:extLst>
          </p:cNvPr>
          <p:cNvSpPr/>
          <p:nvPr/>
        </p:nvSpPr>
        <p:spPr>
          <a:xfrm>
            <a:off x="7321836" y="6512063"/>
            <a:ext cx="9811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(1.9, -11.1)</a:t>
            </a:r>
            <a:endParaRPr lang="en-GB" sz="1400" dirty="0"/>
          </a:p>
        </p:txBody>
      </p:sp>
      <p:sp>
        <p:nvSpPr>
          <p:cNvPr id="483" name="Text Box 75">
            <a:extLst>
              <a:ext uri="{FF2B5EF4-FFF2-40B4-BE49-F238E27FC236}">
                <a16:creationId xmlns:a16="http://schemas.microsoft.com/office/drawing/2014/main" id="{E52040A1-194B-192B-36EA-EDF0AF892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046" y="5198658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F5</a:t>
            </a:r>
          </a:p>
        </p:txBody>
      </p:sp>
      <p:sp>
        <p:nvSpPr>
          <p:cNvPr id="484" name="Text Box 75">
            <a:extLst>
              <a:ext uri="{FF2B5EF4-FFF2-40B4-BE49-F238E27FC236}">
                <a16:creationId xmlns:a16="http://schemas.microsoft.com/office/drawing/2014/main" id="{D353A47D-ACEB-AF96-B9A8-8A820D758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5895" y="5207557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G-Solv</a:t>
            </a:r>
          </a:p>
        </p:txBody>
      </p:sp>
      <p:sp>
        <p:nvSpPr>
          <p:cNvPr id="485" name="Text Box 75">
            <a:extLst>
              <a:ext uri="{FF2B5EF4-FFF2-40B4-BE49-F238E27FC236}">
                <a16:creationId xmlns:a16="http://schemas.microsoft.com/office/drawing/2014/main" id="{ADC852D5-3260-1D2E-3E47-EF5421BF8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5476" y="5923055"/>
            <a:ext cx="21818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Y-intercept: </a:t>
            </a:r>
          </a:p>
          <a:p>
            <a:r>
              <a:rPr lang="en-US" sz="2000" dirty="0"/>
              <a:t>(0, -1)</a:t>
            </a:r>
          </a:p>
        </p:txBody>
      </p:sp>
      <p:sp>
        <p:nvSpPr>
          <p:cNvPr id="486" name="Text Box 75">
            <a:extLst>
              <a:ext uri="{FF2B5EF4-FFF2-40B4-BE49-F238E27FC236}">
                <a16:creationId xmlns:a16="http://schemas.microsoft.com/office/drawing/2014/main" id="{B1B7200A-D427-DB90-26B0-064361A3E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044" y="5560840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F4</a:t>
            </a:r>
          </a:p>
        </p:txBody>
      </p:sp>
      <p:sp>
        <p:nvSpPr>
          <p:cNvPr id="487" name="Text Box 75">
            <a:extLst>
              <a:ext uri="{FF2B5EF4-FFF2-40B4-BE49-F238E27FC236}">
                <a16:creationId xmlns:a16="http://schemas.microsoft.com/office/drawing/2014/main" id="{F29AE5D8-A6A7-ECB6-E0F1-04DECF4E5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993" y="5569739"/>
            <a:ext cx="12063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Y-ICEPT</a:t>
            </a:r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905F1AA9-CBE9-4E7C-BECC-24F1E0BAFD5F}"/>
              </a:ext>
            </a:extLst>
          </p:cNvPr>
          <p:cNvSpPr/>
          <p:nvPr/>
        </p:nvSpPr>
        <p:spPr>
          <a:xfrm>
            <a:off x="7036904" y="3444914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-1)</a:t>
            </a:r>
            <a:endParaRPr lang="en-GB" sz="1400" dirty="0"/>
          </a:p>
        </p:txBody>
      </p: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6294130" y="1646158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9" name="Group 663">
            <a:extLst>
              <a:ext uri="{FF2B5EF4-FFF2-40B4-BE49-F238E27FC236}">
                <a16:creationId xmlns:a16="http://schemas.microsoft.com/office/drawing/2014/main" id="{0D03E46F-D547-D02D-719A-2E3C036FB1B6}"/>
              </a:ext>
            </a:extLst>
          </p:cNvPr>
          <p:cNvGrpSpPr>
            <a:grpSpLocks/>
          </p:cNvGrpSpPr>
          <p:nvPr/>
        </p:nvGrpSpPr>
        <p:grpSpPr bwMode="auto">
          <a:xfrm>
            <a:off x="8212755" y="6559834"/>
            <a:ext cx="139700" cy="149225"/>
            <a:chOff x="704" y="2464"/>
            <a:chExt cx="88" cy="94"/>
          </a:xfrm>
        </p:grpSpPr>
        <p:sp>
          <p:nvSpPr>
            <p:cNvPr id="480" name="Line 664">
              <a:extLst>
                <a:ext uri="{FF2B5EF4-FFF2-40B4-BE49-F238E27FC236}">
                  <a16:creationId xmlns:a16="http://schemas.microsoft.com/office/drawing/2014/main" id="{10D24A5F-DCA0-D68C-B05A-33B1DA832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" name="Line 665">
              <a:extLst>
                <a:ext uri="{FF2B5EF4-FFF2-40B4-BE49-F238E27FC236}">
                  <a16:creationId xmlns:a16="http://schemas.microsoft.com/office/drawing/2014/main" id="{D3775617-E737-5306-EBCF-8B6F070C719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8330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" grpId="0"/>
      <p:bldP spid="455" grpId="0"/>
      <p:bldP spid="456" grpId="0"/>
      <p:bldP spid="465" grpId="0"/>
      <p:bldP spid="466" grpId="0"/>
      <p:bldP spid="467" grpId="0"/>
      <p:bldP spid="471" grpId="0"/>
      <p:bldP spid="472" grpId="0"/>
      <p:bldP spid="473" grpId="0"/>
      <p:bldP spid="476" grpId="0"/>
      <p:bldP spid="477" grpId="0"/>
      <p:bldP spid="478" grpId="0"/>
      <p:bldP spid="482" grpId="0"/>
      <p:bldP spid="483" grpId="0"/>
      <p:bldP spid="484" grpId="0"/>
      <p:bldP spid="485" grpId="0"/>
      <p:bldP spid="486" grpId="0"/>
      <p:bldP spid="487" grpId="0"/>
      <p:bldP spid="4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60">
            <a:extLst>
              <a:ext uri="{FF2B5EF4-FFF2-40B4-BE49-F238E27FC236}">
                <a16:creationId xmlns:a16="http://schemas.microsoft.com/office/drawing/2014/main" id="{7ECFAD06-524A-BDF4-7A2D-0546F49F215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60" y="1371600"/>
            <a:ext cx="2615520" cy="50292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3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3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454" name="Text Box 75">
            <a:extLst>
              <a:ext uri="{FF2B5EF4-FFF2-40B4-BE49-F238E27FC236}">
                <a16:creationId xmlns:a16="http://schemas.microsoft.com/office/drawing/2014/main" id="{812C8ECC-29CB-6792-0C57-F1C4DB9F6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3979" y="1326846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F5</a:t>
            </a:r>
          </a:p>
        </p:txBody>
      </p:sp>
      <p:sp>
        <p:nvSpPr>
          <p:cNvPr id="455" name="Text Box 75">
            <a:extLst>
              <a:ext uri="{FF2B5EF4-FFF2-40B4-BE49-F238E27FC236}">
                <a16:creationId xmlns:a16="http://schemas.microsoft.com/office/drawing/2014/main" id="{B1DA9ACF-6746-F2A7-E0B7-2BE94A5AC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5828" y="1335745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G-Solv</a:t>
            </a:r>
          </a:p>
        </p:txBody>
      </p:sp>
      <p:sp>
        <p:nvSpPr>
          <p:cNvPr id="456" name="Text Box 75">
            <a:extLst>
              <a:ext uri="{FF2B5EF4-FFF2-40B4-BE49-F238E27FC236}">
                <a16:creationId xmlns:a16="http://schemas.microsoft.com/office/drawing/2014/main" id="{374F1CB9-571F-F22A-A22A-8E5D25E47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4501" y="2051882"/>
            <a:ext cx="26564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X-intercept: (-0.15, 0)</a:t>
            </a:r>
          </a:p>
        </p:txBody>
      </p:sp>
      <p:sp>
        <p:nvSpPr>
          <p:cNvPr id="466" name="Text Box 75">
            <a:extLst>
              <a:ext uri="{FF2B5EF4-FFF2-40B4-BE49-F238E27FC236}">
                <a16:creationId xmlns:a16="http://schemas.microsoft.com/office/drawing/2014/main" id="{5AB5D1AE-4823-2146-06F5-81CDFC1FC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977" y="1689028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F1</a:t>
            </a:r>
          </a:p>
        </p:txBody>
      </p:sp>
      <p:sp>
        <p:nvSpPr>
          <p:cNvPr id="467" name="Text Box 75">
            <a:extLst>
              <a:ext uri="{FF2B5EF4-FFF2-40B4-BE49-F238E27FC236}">
                <a16:creationId xmlns:a16="http://schemas.microsoft.com/office/drawing/2014/main" id="{F36B71A1-30C2-30AD-2E52-E3A7108C8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4826" y="1697927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ROOT</a:t>
            </a:r>
          </a:p>
        </p:txBody>
      </p: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6294130" y="1646158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68" name="Group 663">
            <a:extLst>
              <a:ext uri="{FF2B5EF4-FFF2-40B4-BE49-F238E27FC236}">
                <a16:creationId xmlns:a16="http://schemas.microsoft.com/office/drawing/2014/main" id="{86204555-7720-F1CE-E666-55C88752D2DC}"/>
              </a:ext>
            </a:extLst>
          </p:cNvPr>
          <p:cNvGrpSpPr>
            <a:grpSpLocks/>
          </p:cNvGrpSpPr>
          <p:nvPr/>
        </p:nvGrpSpPr>
        <p:grpSpPr bwMode="auto">
          <a:xfrm>
            <a:off x="6979788" y="3335553"/>
            <a:ext cx="139700" cy="149225"/>
            <a:chOff x="704" y="2464"/>
            <a:chExt cx="88" cy="94"/>
          </a:xfrm>
        </p:grpSpPr>
        <p:sp>
          <p:nvSpPr>
            <p:cNvPr id="469" name="Line 664">
              <a:extLst>
                <a:ext uri="{FF2B5EF4-FFF2-40B4-BE49-F238E27FC236}">
                  <a16:creationId xmlns:a16="http://schemas.microsoft.com/office/drawing/2014/main" id="{C46348B5-C85C-2A3A-AEE3-34A3526BE3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0" name="Line 665">
              <a:extLst>
                <a:ext uri="{FF2B5EF4-FFF2-40B4-BE49-F238E27FC236}">
                  <a16:creationId xmlns:a16="http://schemas.microsoft.com/office/drawing/2014/main" id="{36068506-A1A3-0D53-6313-D40973A5143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1" name="Rectangle 470">
            <a:extLst>
              <a:ext uri="{FF2B5EF4-FFF2-40B4-BE49-F238E27FC236}">
                <a16:creationId xmlns:a16="http://schemas.microsoft.com/office/drawing/2014/main" id="{525A7377-1BB6-5A4F-4D86-357EDE5917E0}"/>
              </a:ext>
            </a:extLst>
          </p:cNvPr>
          <p:cNvSpPr/>
          <p:nvPr/>
        </p:nvSpPr>
        <p:spPr>
          <a:xfrm>
            <a:off x="5431012" y="1508016"/>
            <a:ext cx="901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(-1.2, 4.2)</a:t>
            </a:r>
            <a:endParaRPr lang="en-GB" sz="1400" dirty="0"/>
          </a:p>
        </p:txBody>
      </p:sp>
      <p:sp>
        <p:nvSpPr>
          <p:cNvPr id="472" name="Text Box 75">
            <a:extLst>
              <a:ext uri="{FF2B5EF4-FFF2-40B4-BE49-F238E27FC236}">
                <a16:creationId xmlns:a16="http://schemas.microsoft.com/office/drawing/2014/main" id="{3287F90C-42F7-59A8-2BB7-05ABD9D7C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0149" y="2979428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F5</a:t>
            </a:r>
          </a:p>
        </p:txBody>
      </p:sp>
      <p:sp>
        <p:nvSpPr>
          <p:cNvPr id="473" name="Text Box 75">
            <a:extLst>
              <a:ext uri="{FF2B5EF4-FFF2-40B4-BE49-F238E27FC236}">
                <a16:creationId xmlns:a16="http://schemas.microsoft.com/office/drawing/2014/main" id="{BEFA90E9-BCAF-61AB-5D3B-F7823EF6A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998" y="2988327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G-Solv</a:t>
            </a:r>
          </a:p>
        </p:txBody>
      </p:sp>
      <p:sp>
        <p:nvSpPr>
          <p:cNvPr id="476" name="Text Box 75">
            <a:extLst>
              <a:ext uri="{FF2B5EF4-FFF2-40B4-BE49-F238E27FC236}">
                <a16:creationId xmlns:a16="http://schemas.microsoft.com/office/drawing/2014/main" id="{93338C4E-2971-7F36-C31D-6AD9082B2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1127" y="2360541"/>
            <a:ext cx="21818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For the starting point: </a:t>
            </a:r>
          </a:p>
        </p:txBody>
      </p:sp>
      <p:sp>
        <p:nvSpPr>
          <p:cNvPr id="477" name="Text Box 75">
            <a:extLst>
              <a:ext uri="{FF2B5EF4-FFF2-40B4-BE49-F238E27FC236}">
                <a16:creationId xmlns:a16="http://schemas.microsoft.com/office/drawing/2014/main" id="{36F211BF-17C9-2481-B226-72BAF9B9A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9147" y="3341610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F6</a:t>
            </a:r>
          </a:p>
        </p:txBody>
      </p:sp>
      <p:sp>
        <p:nvSpPr>
          <p:cNvPr id="478" name="Text Box 75">
            <a:extLst>
              <a:ext uri="{FF2B5EF4-FFF2-40B4-BE49-F238E27FC236}">
                <a16:creationId xmlns:a16="http://schemas.microsoft.com/office/drawing/2014/main" id="{637D0BDB-CA85-32D0-0752-D6807585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0996" y="3350509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ym typeface="Wingdings 3" panose="05040102010807070707" pitchFamily="18" charset="2"/>
              </a:rPr>
              <a:t></a:t>
            </a:r>
            <a:endParaRPr lang="en-US" sz="2000" dirty="0"/>
          </a:p>
        </p:txBody>
      </p:sp>
      <p:grpSp>
        <p:nvGrpSpPr>
          <p:cNvPr id="479" name="Group 663">
            <a:extLst>
              <a:ext uri="{FF2B5EF4-FFF2-40B4-BE49-F238E27FC236}">
                <a16:creationId xmlns:a16="http://schemas.microsoft.com/office/drawing/2014/main" id="{0D03E46F-D547-D02D-719A-2E3C036FB1B6}"/>
              </a:ext>
            </a:extLst>
          </p:cNvPr>
          <p:cNvGrpSpPr>
            <a:grpSpLocks/>
          </p:cNvGrpSpPr>
          <p:nvPr/>
        </p:nvGrpSpPr>
        <p:grpSpPr bwMode="auto">
          <a:xfrm>
            <a:off x="8212755" y="6559834"/>
            <a:ext cx="139700" cy="149225"/>
            <a:chOff x="704" y="2464"/>
            <a:chExt cx="88" cy="94"/>
          </a:xfrm>
        </p:grpSpPr>
        <p:sp>
          <p:nvSpPr>
            <p:cNvPr id="480" name="Line 664">
              <a:extLst>
                <a:ext uri="{FF2B5EF4-FFF2-40B4-BE49-F238E27FC236}">
                  <a16:creationId xmlns:a16="http://schemas.microsoft.com/office/drawing/2014/main" id="{10D24A5F-DCA0-D68C-B05A-33B1DA832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" name="Line 665">
              <a:extLst>
                <a:ext uri="{FF2B5EF4-FFF2-40B4-BE49-F238E27FC236}">
                  <a16:creationId xmlns:a16="http://schemas.microsoft.com/office/drawing/2014/main" id="{D3775617-E737-5306-EBCF-8B6F070C719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82" name="Rectangle 481">
            <a:extLst>
              <a:ext uri="{FF2B5EF4-FFF2-40B4-BE49-F238E27FC236}">
                <a16:creationId xmlns:a16="http://schemas.microsoft.com/office/drawing/2014/main" id="{C4C60EF5-A161-B60D-7EC2-5D042E471809}"/>
              </a:ext>
            </a:extLst>
          </p:cNvPr>
          <p:cNvSpPr/>
          <p:nvPr/>
        </p:nvSpPr>
        <p:spPr>
          <a:xfrm>
            <a:off x="7321836" y="6512063"/>
            <a:ext cx="9811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(1.9, -11.1)</a:t>
            </a:r>
            <a:endParaRPr lang="en-GB" sz="1400" dirty="0"/>
          </a:p>
        </p:txBody>
      </p:sp>
      <p:sp>
        <p:nvSpPr>
          <p:cNvPr id="485" name="Text Box 75">
            <a:extLst>
              <a:ext uri="{FF2B5EF4-FFF2-40B4-BE49-F238E27FC236}">
                <a16:creationId xmlns:a16="http://schemas.microsoft.com/office/drawing/2014/main" id="{ADC852D5-3260-1D2E-3E47-EF5421BF8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936" y="4784193"/>
            <a:ext cx="26435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Starting point: (-2, 1)</a:t>
            </a:r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905F1AA9-CBE9-4E7C-BECC-24F1E0BAFD5F}"/>
              </a:ext>
            </a:extLst>
          </p:cNvPr>
          <p:cNvSpPr/>
          <p:nvPr/>
        </p:nvSpPr>
        <p:spPr>
          <a:xfrm>
            <a:off x="7036904" y="3444914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-1)</a:t>
            </a:r>
            <a:endParaRPr lang="en-GB" sz="1400" dirty="0"/>
          </a:p>
        </p:txBody>
      </p:sp>
      <p:grpSp>
        <p:nvGrpSpPr>
          <p:cNvPr id="3" name="Group 663">
            <a:extLst>
              <a:ext uri="{FF2B5EF4-FFF2-40B4-BE49-F238E27FC236}">
                <a16:creationId xmlns:a16="http://schemas.microsoft.com/office/drawing/2014/main" id="{C43EF1A9-59E9-E053-14EF-5EAE349B70D2}"/>
              </a:ext>
            </a:extLst>
          </p:cNvPr>
          <p:cNvGrpSpPr>
            <a:grpSpLocks/>
          </p:cNvGrpSpPr>
          <p:nvPr/>
        </p:nvGrpSpPr>
        <p:grpSpPr bwMode="auto">
          <a:xfrm>
            <a:off x="6864433" y="2998577"/>
            <a:ext cx="139700" cy="149225"/>
            <a:chOff x="704" y="2464"/>
            <a:chExt cx="88" cy="94"/>
          </a:xfrm>
        </p:grpSpPr>
        <p:sp>
          <p:nvSpPr>
            <p:cNvPr id="58" name="Line 664">
              <a:extLst>
                <a:ext uri="{FF2B5EF4-FFF2-40B4-BE49-F238E27FC236}">
                  <a16:creationId xmlns:a16="http://schemas.microsoft.com/office/drawing/2014/main" id="{5C0FDBA0-DD15-8610-46B1-4AAD32EF90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Line 665">
              <a:extLst>
                <a:ext uri="{FF2B5EF4-FFF2-40B4-BE49-F238E27FC236}">
                  <a16:creationId xmlns:a16="http://schemas.microsoft.com/office/drawing/2014/main" id="{0CF6CAFF-FB60-007C-B201-A3FDA628C3B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7AC8AAF1-9801-E44D-6BA3-AB579BCA9947}"/>
              </a:ext>
            </a:extLst>
          </p:cNvPr>
          <p:cNvSpPr/>
          <p:nvPr/>
        </p:nvSpPr>
        <p:spPr>
          <a:xfrm>
            <a:off x="6951789" y="2776520"/>
            <a:ext cx="856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(-0.15, 0)</a:t>
            </a:r>
            <a:endParaRPr lang="en-GB" sz="1400" dirty="0"/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B86C9914-3E24-287E-805B-CD53792DD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901" y="3687077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F1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13BA06BB-DBDC-6DA6-371F-43960888C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850" y="3695976"/>
            <a:ext cx="12063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Y-CAL</a:t>
            </a:r>
          </a:p>
        </p:txBody>
      </p:sp>
      <p:sp>
        <p:nvSpPr>
          <p:cNvPr id="2688" name="Text Box 75">
            <a:extLst>
              <a:ext uri="{FF2B5EF4-FFF2-40B4-BE49-F238E27FC236}">
                <a16:creationId xmlns:a16="http://schemas.microsoft.com/office/drawing/2014/main" id="{B275D96B-8A6E-CAED-6AF5-C80854EB8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3757" y="4035105"/>
            <a:ext cx="22871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 x-value X: -2</a:t>
            </a:r>
          </a:p>
        </p:txBody>
      </p:sp>
      <p:sp>
        <p:nvSpPr>
          <p:cNvPr id="2692" name="Rectangle 2691">
            <a:extLst>
              <a:ext uri="{FF2B5EF4-FFF2-40B4-BE49-F238E27FC236}">
                <a16:creationId xmlns:a16="http://schemas.microsoft.com/office/drawing/2014/main" id="{A74674BB-6208-CB4E-5F1A-1E16702289F3}"/>
              </a:ext>
            </a:extLst>
          </p:cNvPr>
          <p:cNvSpPr/>
          <p:nvPr/>
        </p:nvSpPr>
        <p:spPr>
          <a:xfrm>
            <a:off x="5134655" y="2483403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(-2, 1)</a:t>
            </a:r>
            <a:endParaRPr lang="en-GB" sz="1400" dirty="0"/>
          </a:p>
        </p:txBody>
      </p:sp>
      <p:sp>
        <p:nvSpPr>
          <p:cNvPr id="2702" name="Text Box 75">
            <a:extLst>
              <a:ext uri="{FF2B5EF4-FFF2-40B4-BE49-F238E27FC236}">
                <a16:creationId xmlns:a16="http://schemas.microsoft.com/office/drawing/2014/main" id="{8A20AD5B-3417-B8B9-E386-EE32E3644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96" y="4394726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EXE</a:t>
            </a:r>
          </a:p>
        </p:txBody>
      </p:sp>
      <p:sp>
        <p:nvSpPr>
          <p:cNvPr id="2693" name="Oval 163">
            <a:extLst>
              <a:ext uri="{FF2B5EF4-FFF2-40B4-BE49-F238E27FC236}">
                <a16:creationId xmlns:a16="http://schemas.microsoft.com/office/drawing/2014/main" id="{24079515-0E13-EB22-0A56-47D04F251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6955" y="2690640"/>
            <a:ext cx="91440" cy="9144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9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" grpId="0"/>
      <p:bldP spid="455" grpId="0"/>
      <p:bldP spid="456" grpId="0"/>
      <p:bldP spid="466" grpId="0"/>
      <p:bldP spid="467" grpId="0"/>
      <p:bldP spid="472" grpId="0"/>
      <p:bldP spid="473" grpId="0"/>
      <p:bldP spid="476" grpId="0"/>
      <p:bldP spid="477" grpId="0"/>
      <p:bldP spid="478" grpId="0"/>
      <p:bldP spid="485" grpId="0"/>
      <p:bldP spid="60" grpId="0"/>
      <p:bldP spid="62" grpId="0"/>
      <p:bldP spid="63" grpId="0"/>
      <p:bldP spid="2688" grpId="0"/>
      <p:bldP spid="2692" grpId="0"/>
      <p:bldP spid="2702" grpId="0"/>
      <p:bldP spid="26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60">
            <a:extLst>
              <a:ext uri="{FF2B5EF4-FFF2-40B4-BE49-F238E27FC236}">
                <a16:creationId xmlns:a16="http://schemas.microsoft.com/office/drawing/2014/main" id="{7ECFAD06-524A-BDF4-7A2D-0546F49F215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60" y="1371600"/>
            <a:ext cx="2615520" cy="50292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3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3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6294130" y="1646158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68" name="Group 663">
            <a:extLst>
              <a:ext uri="{FF2B5EF4-FFF2-40B4-BE49-F238E27FC236}">
                <a16:creationId xmlns:a16="http://schemas.microsoft.com/office/drawing/2014/main" id="{86204555-7720-F1CE-E666-55C88752D2DC}"/>
              </a:ext>
            </a:extLst>
          </p:cNvPr>
          <p:cNvGrpSpPr>
            <a:grpSpLocks/>
          </p:cNvGrpSpPr>
          <p:nvPr/>
        </p:nvGrpSpPr>
        <p:grpSpPr bwMode="auto">
          <a:xfrm>
            <a:off x="6979788" y="3335553"/>
            <a:ext cx="139700" cy="149225"/>
            <a:chOff x="704" y="2464"/>
            <a:chExt cx="88" cy="94"/>
          </a:xfrm>
        </p:grpSpPr>
        <p:sp>
          <p:nvSpPr>
            <p:cNvPr id="469" name="Line 664">
              <a:extLst>
                <a:ext uri="{FF2B5EF4-FFF2-40B4-BE49-F238E27FC236}">
                  <a16:creationId xmlns:a16="http://schemas.microsoft.com/office/drawing/2014/main" id="{C46348B5-C85C-2A3A-AEE3-34A3526BE3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0" name="Line 665">
              <a:extLst>
                <a:ext uri="{FF2B5EF4-FFF2-40B4-BE49-F238E27FC236}">
                  <a16:creationId xmlns:a16="http://schemas.microsoft.com/office/drawing/2014/main" id="{36068506-A1A3-0D53-6313-D40973A5143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1" name="Rectangle 470">
            <a:extLst>
              <a:ext uri="{FF2B5EF4-FFF2-40B4-BE49-F238E27FC236}">
                <a16:creationId xmlns:a16="http://schemas.microsoft.com/office/drawing/2014/main" id="{525A7377-1BB6-5A4F-4D86-357EDE5917E0}"/>
              </a:ext>
            </a:extLst>
          </p:cNvPr>
          <p:cNvSpPr/>
          <p:nvPr/>
        </p:nvSpPr>
        <p:spPr>
          <a:xfrm>
            <a:off x="5431012" y="1508016"/>
            <a:ext cx="901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(-1.2, 4.2)</a:t>
            </a:r>
            <a:endParaRPr lang="en-GB" sz="1400" dirty="0"/>
          </a:p>
        </p:txBody>
      </p:sp>
      <p:sp>
        <p:nvSpPr>
          <p:cNvPr id="472" name="Text Box 75">
            <a:extLst>
              <a:ext uri="{FF2B5EF4-FFF2-40B4-BE49-F238E27FC236}">
                <a16:creationId xmlns:a16="http://schemas.microsoft.com/office/drawing/2014/main" id="{3287F90C-42F7-59A8-2BB7-05ABD9D7C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3797" y="2123158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F5</a:t>
            </a:r>
          </a:p>
        </p:txBody>
      </p:sp>
      <p:sp>
        <p:nvSpPr>
          <p:cNvPr id="473" name="Text Box 75">
            <a:extLst>
              <a:ext uri="{FF2B5EF4-FFF2-40B4-BE49-F238E27FC236}">
                <a16:creationId xmlns:a16="http://schemas.microsoft.com/office/drawing/2014/main" id="{BEFA90E9-BCAF-61AB-5D3B-F7823EF6A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646" y="2132057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G-Solv</a:t>
            </a:r>
          </a:p>
        </p:txBody>
      </p:sp>
      <p:sp>
        <p:nvSpPr>
          <p:cNvPr id="476" name="Text Box 75">
            <a:extLst>
              <a:ext uri="{FF2B5EF4-FFF2-40B4-BE49-F238E27FC236}">
                <a16:creationId xmlns:a16="http://schemas.microsoft.com/office/drawing/2014/main" id="{93338C4E-2971-7F36-C31D-6AD9082B2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5523" y="1453657"/>
            <a:ext cx="21818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For the ending point: </a:t>
            </a:r>
          </a:p>
        </p:txBody>
      </p:sp>
      <p:sp>
        <p:nvSpPr>
          <p:cNvPr id="477" name="Text Box 75">
            <a:extLst>
              <a:ext uri="{FF2B5EF4-FFF2-40B4-BE49-F238E27FC236}">
                <a16:creationId xmlns:a16="http://schemas.microsoft.com/office/drawing/2014/main" id="{36F211BF-17C9-2481-B226-72BAF9B9A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577" y="2516143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F6</a:t>
            </a:r>
          </a:p>
        </p:txBody>
      </p:sp>
      <p:sp>
        <p:nvSpPr>
          <p:cNvPr id="478" name="Text Box 75">
            <a:extLst>
              <a:ext uri="{FF2B5EF4-FFF2-40B4-BE49-F238E27FC236}">
                <a16:creationId xmlns:a16="http://schemas.microsoft.com/office/drawing/2014/main" id="{637D0BDB-CA85-32D0-0752-D6807585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9426" y="2525042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ym typeface="Wingdings 3" panose="05040102010807070707" pitchFamily="18" charset="2"/>
              </a:rPr>
              <a:t></a:t>
            </a:r>
            <a:endParaRPr lang="en-US" sz="2000" dirty="0"/>
          </a:p>
        </p:txBody>
      </p:sp>
      <p:grpSp>
        <p:nvGrpSpPr>
          <p:cNvPr id="479" name="Group 663">
            <a:extLst>
              <a:ext uri="{FF2B5EF4-FFF2-40B4-BE49-F238E27FC236}">
                <a16:creationId xmlns:a16="http://schemas.microsoft.com/office/drawing/2014/main" id="{0D03E46F-D547-D02D-719A-2E3C036FB1B6}"/>
              </a:ext>
            </a:extLst>
          </p:cNvPr>
          <p:cNvGrpSpPr>
            <a:grpSpLocks/>
          </p:cNvGrpSpPr>
          <p:nvPr/>
        </p:nvGrpSpPr>
        <p:grpSpPr bwMode="auto">
          <a:xfrm>
            <a:off x="8212755" y="6559834"/>
            <a:ext cx="139700" cy="149225"/>
            <a:chOff x="704" y="2464"/>
            <a:chExt cx="88" cy="94"/>
          </a:xfrm>
        </p:grpSpPr>
        <p:sp>
          <p:nvSpPr>
            <p:cNvPr id="480" name="Line 664">
              <a:extLst>
                <a:ext uri="{FF2B5EF4-FFF2-40B4-BE49-F238E27FC236}">
                  <a16:creationId xmlns:a16="http://schemas.microsoft.com/office/drawing/2014/main" id="{10D24A5F-DCA0-D68C-B05A-33B1DA832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" name="Line 665">
              <a:extLst>
                <a:ext uri="{FF2B5EF4-FFF2-40B4-BE49-F238E27FC236}">
                  <a16:creationId xmlns:a16="http://schemas.microsoft.com/office/drawing/2014/main" id="{D3775617-E737-5306-EBCF-8B6F070C719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82" name="Rectangle 481">
            <a:extLst>
              <a:ext uri="{FF2B5EF4-FFF2-40B4-BE49-F238E27FC236}">
                <a16:creationId xmlns:a16="http://schemas.microsoft.com/office/drawing/2014/main" id="{C4C60EF5-A161-B60D-7EC2-5D042E471809}"/>
              </a:ext>
            </a:extLst>
          </p:cNvPr>
          <p:cNvSpPr/>
          <p:nvPr/>
        </p:nvSpPr>
        <p:spPr>
          <a:xfrm>
            <a:off x="7321836" y="6512063"/>
            <a:ext cx="9811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(1.9, -11.1)</a:t>
            </a:r>
            <a:endParaRPr lang="en-GB" sz="1400" dirty="0"/>
          </a:p>
        </p:txBody>
      </p:sp>
      <p:sp>
        <p:nvSpPr>
          <p:cNvPr id="485" name="Text Box 75">
            <a:extLst>
              <a:ext uri="{FF2B5EF4-FFF2-40B4-BE49-F238E27FC236}">
                <a16:creationId xmlns:a16="http://schemas.microsoft.com/office/drawing/2014/main" id="{ADC852D5-3260-1D2E-3E47-EF5421BF8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8262" y="4167539"/>
            <a:ext cx="26435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Ending point: (3, -4)</a:t>
            </a:r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905F1AA9-CBE9-4E7C-BECC-24F1E0BAFD5F}"/>
              </a:ext>
            </a:extLst>
          </p:cNvPr>
          <p:cNvSpPr/>
          <p:nvPr/>
        </p:nvSpPr>
        <p:spPr>
          <a:xfrm>
            <a:off x="7036904" y="3444914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-1)</a:t>
            </a:r>
            <a:endParaRPr lang="en-GB" sz="1400" dirty="0"/>
          </a:p>
        </p:txBody>
      </p:sp>
      <p:grpSp>
        <p:nvGrpSpPr>
          <p:cNvPr id="3" name="Group 663">
            <a:extLst>
              <a:ext uri="{FF2B5EF4-FFF2-40B4-BE49-F238E27FC236}">
                <a16:creationId xmlns:a16="http://schemas.microsoft.com/office/drawing/2014/main" id="{C43EF1A9-59E9-E053-14EF-5EAE349B70D2}"/>
              </a:ext>
            </a:extLst>
          </p:cNvPr>
          <p:cNvGrpSpPr>
            <a:grpSpLocks/>
          </p:cNvGrpSpPr>
          <p:nvPr/>
        </p:nvGrpSpPr>
        <p:grpSpPr bwMode="auto">
          <a:xfrm>
            <a:off x="6864433" y="2998577"/>
            <a:ext cx="139700" cy="149225"/>
            <a:chOff x="704" y="2464"/>
            <a:chExt cx="88" cy="94"/>
          </a:xfrm>
        </p:grpSpPr>
        <p:sp>
          <p:nvSpPr>
            <p:cNvPr id="58" name="Line 664">
              <a:extLst>
                <a:ext uri="{FF2B5EF4-FFF2-40B4-BE49-F238E27FC236}">
                  <a16:creationId xmlns:a16="http://schemas.microsoft.com/office/drawing/2014/main" id="{5C0FDBA0-DD15-8610-46B1-4AAD32EF90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Line 665">
              <a:extLst>
                <a:ext uri="{FF2B5EF4-FFF2-40B4-BE49-F238E27FC236}">
                  <a16:creationId xmlns:a16="http://schemas.microsoft.com/office/drawing/2014/main" id="{0CF6CAFF-FB60-007C-B201-A3FDA628C3B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7AC8AAF1-9801-E44D-6BA3-AB579BCA9947}"/>
              </a:ext>
            </a:extLst>
          </p:cNvPr>
          <p:cNvSpPr/>
          <p:nvPr/>
        </p:nvSpPr>
        <p:spPr>
          <a:xfrm>
            <a:off x="6951789" y="2776520"/>
            <a:ext cx="856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(-0.15, 0)</a:t>
            </a:r>
            <a:endParaRPr lang="en-GB" sz="1400" dirty="0"/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B86C9914-3E24-287E-805B-CD53792DD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753" y="2936541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F1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13BA06BB-DBDC-6DA6-371F-43960888C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702" y="2945440"/>
            <a:ext cx="12063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Y-CAL</a:t>
            </a:r>
          </a:p>
        </p:txBody>
      </p:sp>
      <p:sp>
        <p:nvSpPr>
          <p:cNvPr id="2688" name="Text Box 75">
            <a:extLst>
              <a:ext uri="{FF2B5EF4-FFF2-40B4-BE49-F238E27FC236}">
                <a16:creationId xmlns:a16="http://schemas.microsoft.com/office/drawing/2014/main" id="{B275D96B-8A6E-CAED-6AF5-C80854EB8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620" y="3345577"/>
            <a:ext cx="22871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 x-value X: 3</a:t>
            </a:r>
          </a:p>
        </p:txBody>
      </p:sp>
      <p:sp>
        <p:nvSpPr>
          <p:cNvPr id="2692" name="Rectangle 2691">
            <a:extLst>
              <a:ext uri="{FF2B5EF4-FFF2-40B4-BE49-F238E27FC236}">
                <a16:creationId xmlns:a16="http://schemas.microsoft.com/office/drawing/2014/main" id="{A74674BB-6208-CB4E-5F1A-1E16702289F3}"/>
              </a:ext>
            </a:extLst>
          </p:cNvPr>
          <p:cNvSpPr/>
          <p:nvPr/>
        </p:nvSpPr>
        <p:spPr>
          <a:xfrm>
            <a:off x="5134655" y="2483403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(-2, 1)</a:t>
            </a:r>
            <a:endParaRPr lang="en-GB" sz="1400" dirty="0"/>
          </a:p>
        </p:txBody>
      </p:sp>
      <p:sp>
        <p:nvSpPr>
          <p:cNvPr id="2696" name="Rectangle 2695">
            <a:extLst>
              <a:ext uri="{FF2B5EF4-FFF2-40B4-BE49-F238E27FC236}">
                <a16:creationId xmlns:a16="http://schemas.microsoft.com/office/drawing/2014/main" id="{D4C09447-AFA7-4448-277B-A850E43FCA95}"/>
              </a:ext>
            </a:extLst>
          </p:cNvPr>
          <p:cNvSpPr/>
          <p:nvPr/>
        </p:nvSpPr>
        <p:spPr>
          <a:xfrm>
            <a:off x="8318745" y="4119608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(3, -4)</a:t>
            </a:r>
            <a:endParaRPr lang="en-GB" sz="1400" dirty="0"/>
          </a:p>
        </p:txBody>
      </p:sp>
      <p:sp>
        <p:nvSpPr>
          <p:cNvPr id="2697" name="Text Box 75">
            <a:extLst>
              <a:ext uri="{FF2B5EF4-FFF2-40B4-BE49-F238E27FC236}">
                <a16:creationId xmlns:a16="http://schemas.microsoft.com/office/drawing/2014/main" id="{44077A4B-8C51-7206-1727-6087808B4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5523" y="3783399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EXE</a:t>
            </a:r>
          </a:p>
        </p:txBody>
      </p:sp>
      <p:sp>
        <p:nvSpPr>
          <p:cNvPr id="2698" name="Text Box 75">
            <a:extLst>
              <a:ext uri="{FF2B5EF4-FFF2-40B4-BE49-F238E27FC236}">
                <a16:creationId xmlns:a16="http://schemas.microsoft.com/office/drawing/2014/main" id="{811D88C2-36C5-5EB2-893F-873803309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5523" y="4787403"/>
            <a:ext cx="224552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Join the points with a smooth curve</a:t>
            </a:r>
          </a:p>
        </p:txBody>
      </p:sp>
      <p:sp>
        <p:nvSpPr>
          <p:cNvPr id="2699" name="Freeform: Shape 2698">
            <a:extLst>
              <a:ext uri="{FF2B5EF4-FFF2-40B4-BE49-F238E27FC236}">
                <a16:creationId xmlns:a16="http://schemas.microsoft.com/office/drawing/2014/main" id="{D8258A4F-3D8F-16D2-DAB7-8F65FF00556A}"/>
              </a:ext>
            </a:extLst>
          </p:cNvPr>
          <p:cNvSpPr/>
          <p:nvPr/>
        </p:nvSpPr>
        <p:spPr>
          <a:xfrm>
            <a:off x="5771213" y="1704303"/>
            <a:ext cx="3207895" cy="4943587"/>
          </a:xfrm>
          <a:custGeom>
            <a:avLst/>
            <a:gdLst>
              <a:gd name="connsiteX0" fmla="*/ 0 w 3207895"/>
              <a:gd name="connsiteY0" fmla="*/ 1023906 h 4964486"/>
              <a:gd name="connsiteX1" fmla="*/ 599607 w 3207895"/>
              <a:gd name="connsiteY1" fmla="*/ 4575 h 4964486"/>
              <a:gd name="connsiteX2" fmla="*/ 1184223 w 3207895"/>
              <a:gd name="connsiteY2" fmla="*/ 1383670 h 4964486"/>
              <a:gd name="connsiteX3" fmla="*/ 1274164 w 3207895"/>
              <a:gd name="connsiteY3" fmla="*/ 1698463 h 4964486"/>
              <a:gd name="connsiteX4" fmla="*/ 2503357 w 3207895"/>
              <a:gd name="connsiteY4" fmla="*/ 4951329 h 4964486"/>
              <a:gd name="connsiteX5" fmla="*/ 3207895 w 3207895"/>
              <a:gd name="connsiteY5" fmla="*/ 2627853 h 4964486"/>
              <a:gd name="connsiteX0" fmla="*/ 0 w 3207895"/>
              <a:gd name="connsiteY0" fmla="*/ 1023906 h 4943587"/>
              <a:gd name="connsiteX1" fmla="*/ 599607 w 3207895"/>
              <a:gd name="connsiteY1" fmla="*/ 4575 h 4943587"/>
              <a:gd name="connsiteX2" fmla="*/ 1184223 w 3207895"/>
              <a:gd name="connsiteY2" fmla="*/ 1383670 h 4943587"/>
              <a:gd name="connsiteX3" fmla="*/ 1274164 w 3207895"/>
              <a:gd name="connsiteY3" fmla="*/ 1698463 h 4943587"/>
              <a:gd name="connsiteX4" fmla="*/ 2440052 w 3207895"/>
              <a:gd name="connsiteY4" fmla="*/ 4930228 h 4943587"/>
              <a:gd name="connsiteX5" fmla="*/ 3207895 w 3207895"/>
              <a:gd name="connsiteY5" fmla="*/ 2627853 h 4943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7895" h="4943587">
                <a:moveTo>
                  <a:pt x="0" y="1023906"/>
                </a:moveTo>
                <a:cubicBezTo>
                  <a:pt x="201118" y="484260"/>
                  <a:pt x="402237" y="-55386"/>
                  <a:pt x="599607" y="4575"/>
                </a:cubicBezTo>
                <a:cubicBezTo>
                  <a:pt x="796977" y="64536"/>
                  <a:pt x="1071797" y="1101355"/>
                  <a:pt x="1184223" y="1383670"/>
                </a:cubicBezTo>
                <a:cubicBezTo>
                  <a:pt x="1296649" y="1665985"/>
                  <a:pt x="1064859" y="1107370"/>
                  <a:pt x="1274164" y="1698463"/>
                </a:cubicBezTo>
                <a:cubicBezTo>
                  <a:pt x="1483469" y="2289556"/>
                  <a:pt x="2117764" y="4775330"/>
                  <a:pt x="2440052" y="4930228"/>
                </a:cubicBezTo>
                <a:cubicBezTo>
                  <a:pt x="2762341" y="5085126"/>
                  <a:pt x="3016770" y="3867040"/>
                  <a:pt x="3207895" y="2627853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1" name="Oval 163">
            <a:extLst>
              <a:ext uri="{FF2B5EF4-FFF2-40B4-BE49-F238E27FC236}">
                <a16:creationId xmlns:a16="http://schemas.microsoft.com/office/drawing/2014/main" id="{244067ED-4555-1D12-8865-F3C60C808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7763" y="4297973"/>
            <a:ext cx="91440" cy="9144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702" name="Oval 163">
            <a:extLst>
              <a:ext uri="{FF2B5EF4-FFF2-40B4-BE49-F238E27FC236}">
                <a16:creationId xmlns:a16="http://schemas.microsoft.com/office/drawing/2014/main" id="{1FF28895-2B98-6A77-3C1E-AFDCC570E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3216" y="2684453"/>
            <a:ext cx="91440" cy="9144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9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2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" grpId="0"/>
      <p:bldP spid="473" grpId="0"/>
      <p:bldP spid="476" grpId="0"/>
      <p:bldP spid="477" grpId="0"/>
      <p:bldP spid="478" grpId="0"/>
      <p:bldP spid="485" grpId="0"/>
      <p:bldP spid="62" grpId="0"/>
      <p:bldP spid="63" grpId="0"/>
      <p:bldP spid="2688" grpId="0"/>
      <p:bldP spid="2696" grpId="0"/>
      <p:bldP spid="2697" grpId="0"/>
      <p:bldP spid="2698" grpId="0"/>
      <p:bldP spid="2699" grpId="0" animBg="1"/>
      <p:bldP spid="270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2403" y="963215"/>
            <a:ext cx="5599193" cy="35973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286000" y="4982603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5487256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466975" y="5909285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371600" y="4579141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90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E17F806C-46F2-45ED-84C7-4A8B126FB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922" y="2945707"/>
            <a:ext cx="40681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anose="030F0702030302020204" pitchFamily="66" charset="0"/>
              </a:rPr>
              <a:t>Sketching its graph.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10" name="4 Rectángulo">
            <a:extLst>
              <a:ext uri="{FF2B5EF4-FFF2-40B4-BE49-F238E27FC236}">
                <a16:creationId xmlns:a16="http://schemas.microsoft.com/office/drawing/2014/main" id="{6A24C2A0-1D0C-40A0-80B6-E9EBA0404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487" y="3423835"/>
            <a:ext cx="82803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In this lesson we will be working on Sketching the graph of a function</a:t>
            </a:r>
          </a:p>
        </p:txBody>
      </p:sp>
      <p:sp>
        <p:nvSpPr>
          <p:cNvPr id="11" name="5 Rectángulo">
            <a:extLst>
              <a:ext uri="{FF2B5EF4-FFF2-40B4-BE49-F238E27FC236}">
                <a16:creationId xmlns:a16="http://schemas.microsoft.com/office/drawing/2014/main" id="{B7E0A21F-23A8-4780-B7C2-D354BEBA9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488" y="4266124"/>
            <a:ext cx="823092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If you are asked to sketch the graph of a function is to represent by means of a diagram or graph (labelled as appropriate). 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458CEDBE-BAEA-4AE6-8E52-2488974D989F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489B921-CA7F-43B2-8C60-89156DEA1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48" y="856452"/>
            <a:ext cx="82576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Every function has a particular behaviour and is identified by a specific shape.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59315CDE-EF42-4695-9ECF-E59D0D8FA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040" y="1653147"/>
            <a:ext cx="8280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There are two ways to represent the graph of a function.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1B95A839-6526-4CD0-8922-23B32F4F3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" y="2403675"/>
            <a:ext cx="37801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anose="030F0702030302020204" pitchFamily="66" charset="0"/>
              </a:rPr>
              <a:t>Drawing its graph.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5" name="5 Rectángulo">
            <a:extLst>
              <a:ext uri="{FF2B5EF4-FFF2-40B4-BE49-F238E27FC236}">
                <a16:creationId xmlns:a16="http://schemas.microsoft.com/office/drawing/2014/main" id="{7E8C04A7-E0D1-E5C6-EA5B-2B17B7196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487" y="5409662"/>
            <a:ext cx="83270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The sketch should give a general idea of the required </a:t>
            </a:r>
            <a:r>
              <a:rPr lang="en-GB" b="1" dirty="0">
                <a:latin typeface="Comic Sans MS" panose="030F0702030302020204" pitchFamily="66" charset="0"/>
              </a:rPr>
              <a:t>shape</a:t>
            </a:r>
            <a:r>
              <a:rPr lang="en-GB" dirty="0">
                <a:latin typeface="Comic Sans MS" panose="030F0702030302020204" pitchFamily="66" charset="0"/>
              </a:rPr>
              <a:t> or relationship and should include </a:t>
            </a:r>
            <a:r>
              <a:rPr lang="en-GB" b="1" dirty="0">
                <a:latin typeface="Comic Sans MS" panose="030F0702030302020204" pitchFamily="66" charset="0"/>
              </a:rPr>
              <a:t>relevant features</a:t>
            </a:r>
            <a:r>
              <a:rPr lang="en-GB" dirty="0">
                <a:latin typeface="Comic Sans MS" panose="030F0702030302020204" pitchFamily="66" charset="0"/>
              </a:rPr>
              <a:t>.</a:t>
            </a:r>
            <a:endParaRPr lang="en-GB" i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  <p:bldP spid="15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4 Rectángulo">
            <a:extLst>
              <a:ext uri="{FF2B5EF4-FFF2-40B4-BE49-F238E27FC236}">
                <a16:creationId xmlns:a16="http://schemas.microsoft.com/office/drawing/2014/main" id="{6A24C2A0-1D0C-40A0-80B6-E9EBA0404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2647219"/>
            <a:ext cx="3896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Any maximum value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458CEDBE-BAEA-4AE6-8E52-2488974D989F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489B921-CA7F-43B2-8C60-89156DEA1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152" y="1554879"/>
            <a:ext cx="8257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All axes should be labelled.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59315CDE-EF42-4695-9ECF-E59D0D8FA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326" y="2102315"/>
            <a:ext cx="8280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Features that should be labelled: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1B95A839-6526-4CD0-8922-23B32F4F3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200" y="1000853"/>
            <a:ext cx="8257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anose="030F0702030302020204" pitchFamily="66" charset="0"/>
              </a:rPr>
              <a:t>Details to keep in mind when sketching a function.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4" name="4 Rectángulo">
            <a:extLst>
              <a:ext uri="{FF2B5EF4-FFF2-40B4-BE49-F238E27FC236}">
                <a16:creationId xmlns:a16="http://schemas.microsoft.com/office/drawing/2014/main" id="{B9F0C907-BC5D-4671-F8F9-D7961728B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266" y="3190592"/>
            <a:ext cx="3896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Any minimum value</a:t>
            </a:r>
          </a:p>
        </p:txBody>
      </p:sp>
      <p:sp>
        <p:nvSpPr>
          <p:cNvPr id="6" name="4 Rectángulo">
            <a:extLst>
              <a:ext uri="{FF2B5EF4-FFF2-40B4-BE49-F238E27FC236}">
                <a16:creationId xmlns:a16="http://schemas.microsoft.com/office/drawing/2014/main" id="{A164E783-EC04-159E-4BEA-D66C7582E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266" y="3764054"/>
            <a:ext cx="3896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Axis intercepts</a:t>
            </a:r>
          </a:p>
        </p:txBody>
      </p:sp>
      <p:sp>
        <p:nvSpPr>
          <p:cNvPr id="7" name="4 Rectángulo">
            <a:extLst>
              <a:ext uri="{FF2B5EF4-FFF2-40B4-BE49-F238E27FC236}">
                <a16:creationId xmlns:a16="http://schemas.microsoft.com/office/drawing/2014/main" id="{B54BAD4B-15D0-44B4-2484-13303731B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4765620"/>
            <a:ext cx="60486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Zeros of functions or roots of equations</a:t>
            </a:r>
          </a:p>
        </p:txBody>
      </p:sp>
      <p:sp>
        <p:nvSpPr>
          <p:cNvPr id="8" name="4 Rectángulo">
            <a:extLst>
              <a:ext uri="{FF2B5EF4-FFF2-40B4-BE49-F238E27FC236}">
                <a16:creationId xmlns:a16="http://schemas.microsoft.com/office/drawing/2014/main" id="{47A730D7-EF3E-1094-3FE0-F9DBE85FC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5328061"/>
            <a:ext cx="69847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Equations of vertical and horizontal asymptotes</a:t>
            </a:r>
          </a:p>
        </p:txBody>
      </p:sp>
      <p:sp>
        <p:nvSpPr>
          <p:cNvPr id="16" name="4 Rectángulo">
            <a:extLst>
              <a:ext uri="{FF2B5EF4-FFF2-40B4-BE49-F238E27FC236}">
                <a16:creationId xmlns:a16="http://schemas.microsoft.com/office/drawing/2014/main" id="{56A13DA5-32A3-D58E-F642-577205BD2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5919663"/>
            <a:ext cx="68407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Identify starting and ending points</a:t>
            </a:r>
          </a:p>
        </p:txBody>
      </p:sp>
      <p:sp>
        <p:nvSpPr>
          <p:cNvPr id="17" name="4 Rectángulo">
            <a:extLst>
              <a:ext uri="{FF2B5EF4-FFF2-40B4-BE49-F238E27FC236}">
                <a16:creationId xmlns:a16="http://schemas.microsoft.com/office/drawing/2014/main" id="{58948CBA-6AA7-0BE5-7EF6-5C83F53AA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4264837"/>
            <a:ext cx="3896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Axis of symmetry</a:t>
            </a:r>
          </a:p>
        </p:txBody>
      </p:sp>
    </p:spTree>
    <p:extLst>
      <p:ext uri="{BB962C8B-B14F-4D97-AF65-F5344CB8AC3E}">
        <p14:creationId xmlns:p14="http://schemas.microsoft.com/office/powerpoint/2010/main" val="81327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4" grpId="0"/>
      <p:bldP spid="6" grpId="0"/>
      <p:bldP spid="7" grpId="0"/>
      <p:bldP spid="8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2819959" y="5734871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26554" y="1399431"/>
            <a:ext cx="5551488" cy="5332413"/>
            <a:chOff x="1076" y="509"/>
            <a:chExt cx="3497" cy="3359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1712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9" y="1697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72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24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84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2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80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4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800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48" y="1703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10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48" y="1699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52" y="1703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20" y="1703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72" y="1707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36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80" y="1707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44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200" y="1703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56" y="1703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32" y="1707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76" y="1699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369" y="1622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806" y="509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65" y="1828"/>
              <a:ext cx="20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37" y="3713"/>
              <a:ext cx="24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1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2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3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4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5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6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89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7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56" y="2157"/>
              <a:ext cx="20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307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460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79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293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087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1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37" y="3403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-11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558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-12</a:t>
              </a:r>
            </a:p>
          </p:txBody>
        </p:sp>
      </p:grpSp>
      <p:grpSp>
        <p:nvGrpSpPr>
          <p:cNvPr id="483" name="Group 666"/>
          <p:cNvGrpSpPr>
            <a:grpSpLocks/>
          </p:cNvGrpSpPr>
          <p:nvPr/>
        </p:nvGrpSpPr>
        <p:grpSpPr bwMode="auto">
          <a:xfrm>
            <a:off x="1571180" y="3244040"/>
            <a:ext cx="139700" cy="149225"/>
            <a:chOff x="704" y="2464"/>
            <a:chExt cx="88" cy="94"/>
          </a:xfrm>
        </p:grpSpPr>
        <p:sp>
          <p:nvSpPr>
            <p:cNvPr id="484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5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6" name="Group 666"/>
          <p:cNvGrpSpPr>
            <a:grpSpLocks/>
          </p:cNvGrpSpPr>
          <p:nvPr/>
        </p:nvGrpSpPr>
        <p:grpSpPr bwMode="auto">
          <a:xfrm>
            <a:off x="3318880" y="3244325"/>
            <a:ext cx="139700" cy="149225"/>
            <a:chOff x="704" y="2464"/>
            <a:chExt cx="88" cy="94"/>
          </a:xfrm>
        </p:grpSpPr>
        <p:sp>
          <p:nvSpPr>
            <p:cNvPr id="48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Rectangle 5"/>
          <p:cNvSpPr/>
          <p:nvPr/>
        </p:nvSpPr>
        <p:spPr>
          <a:xfrm>
            <a:off x="3410804" y="3009970"/>
            <a:ext cx="6014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(2, 0)</a:t>
            </a:r>
            <a:endParaRPr lang="en-GB" sz="1400" dirty="0"/>
          </a:p>
        </p:txBody>
      </p:sp>
      <p:sp>
        <p:nvSpPr>
          <p:cNvPr id="496" name="Rectangle 495"/>
          <p:cNvSpPr/>
          <p:nvPr/>
        </p:nvSpPr>
        <p:spPr>
          <a:xfrm>
            <a:off x="2869151" y="5768329"/>
            <a:ext cx="8499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</a:t>
            </a:r>
            <a:r>
              <a:rPr lang="en-US" sz="1400" b="1" dirty="0">
                <a:solidFill>
                  <a:srgbClr val="FF6600"/>
                </a:solidFill>
              </a:rPr>
              <a:t>–10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7" name="Rectangle 496"/>
          <p:cNvSpPr/>
          <p:nvPr/>
        </p:nvSpPr>
        <p:spPr>
          <a:xfrm>
            <a:off x="1624472" y="2969667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</a:t>
            </a:r>
            <a:r>
              <a:rPr lang="en-US" sz="1400" b="1" dirty="0">
                <a:solidFill>
                  <a:srgbClr val="FF6600"/>
                </a:solidFill>
              </a:rPr>
              <a:t>–5, 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8" name="Text Box 75"/>
          <p:cNvSpPr txBox="1">
            <a:spLocks noChangeArrowheads="1"/>
          </p:cNvSpPr>
          <p:nvPr/>
        </p:nvSpPr>
        <p:spPr bwMode="auto">
          <a:xfrm>
            <a:off x="245616" y="715916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Sketch the graph of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10</a:t>
            </a:r>
            <a:r>
              <a:rPr lang="en-GB" dirty="0"/>
              <a:t>.</a:t>
            </a:r>
          </a:p>
        </p:txBody>
      </p:sp>
      <p:sp>
        <p:nvSpPr>
          <p:cNvPr id="500" name="Text Box 75"/>
          <p:cNvSpPr txBox="1">
            <a:spLocks noChangeArrowheads="1"/>
          </p:cNvSpPr>
          <p:nvPr/>
        </p:nvSpPr>
        <p:spPr bwMode="auto">
          <a:xfrm>
            <a:off x="5895011" y="2267545"/>
            <a:ext cx="321909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>
                <a:solidFill>
                  <a:srgbClr val="FF6600"/>
                </a:solidFill>
              </a:rPr>
              <a:t>y-intercept (0, </a:t>
            </a:r>
            <a:r>
              <a:rPr lang="en-US" sz="2200" dirty="0">
                <a:solidFill>
                  <a:srgbClr val="FF6600"/>
                </a:solidFill>
              </a:rPr>
              <a:t>–10</a:t>
            </a:r>
            <a:r>
              <a:rPr lang="en-GB" sz="2200" dirty="0">
                <a:solidFill>
                  <a:srgbClr val="FF6600"/>
                </a:solidFill>
              </a:rPr>
              <a:t>)</a:t>
            </a:r>
            <a:r>
              <a:rPr lang="en-GB" sz="2200" dirty="0"/>
              <a:t>.</a:t>
            </a:r>
          </a:p>
        </p:txBody>
      </p:sp>
      <p:sp>
        <p:nvSpPr>
          <p:cNvPr id="501" name="Text Box 75"/>
          <p:cNvSpPr txBox="1">
            <a:spLocks noChangeArrowheads="1"/>
          </p:cNvSpPr>
          <p:nvPr/>
        </p:nvSpPr>
        <p:spPr bwMode="auto">
          <a:xfrm>
            <a:off x="3435926" y="1126928"/>
            <a:ext cx="54711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need some points to sketch the graph</a:t>
            </a:r>
          </a:p>
        </p:txBody>
      </p:sp>
      <p:sp>
        <p:nvSpPr>
          <p:cNvPr id="502" name="Text Box 75"/>
          <p:cNvSpPr txBox="1">
            <a:spLocks noChangeArrowheads="1"/>
          </p:cNvSpPr>
          <p:nvPr/>
        </p:nvSpPr>
        <p:spPr bwMode="auto">
          <a:xfrm>
            <a:off x="7105952" y="6171090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6600"/>
                </a:solidFill>
              </a:rPr>
              <a:t> (– 5, 0)</a:t>
            </a:r>
            <a:endParaRPr lang="en-GB" sz="2200" dirty="0">
              <a:solidFill>
                <a:srgbClr val="FF6600"/>
              </a:solidFill>
            </a:endParaRPr>
          </a:p>
        </p:txBody>
      </p:sp>
      <p:sp>
        <p:nvSpPr>
          <p:cNvPr id="503" name="Text Box 75"/>
          <p:cNvSpPr txBox="1">
            <a:spLocks noChangeArrowheads="1"/>
          </p:cNvSpPr>
          <p:nvPr/>
        </p:nvSpPr>
        <p:spPr bwMode="auto">
          <a:xfrm>
            <a:off x="8111365" y="6155720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6600"/>
                </a:solidFill>
              </a:rPr>
              <a:t> (2, 0)</a:t>
            </a:r>
            <a:endParaRPr lang="en-GB" sz="2200" dirty="0">
              <a:solidFill>
                <a:srgbClr val="FF6600"/>
              </a:solidFill>
            </a:endParaRPr>
          </a:p>
        </p:txBody>
      </p:sp>
      <p:sp>
        <p:nvSpPr>
          <p:cNvPr id="504" name="Text Box 75"/>
          <p:cNvSpPr txBox="1">
            <a:spLocks noChangeArrowheads="1"/>
          </p:cNvSpPr>
          <p:nvPr/>
        </p:nvSpPr>
        <p:spPr bwMode="auto">
          <a:xfrm>
            <a:off x="5527607" y="6197943"/>
            <a:ext cx="19301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>
                <a:solidFill>
                  <a:srgbClr val="FF6600"/>
                </a:solidFill>
              </a:rPr>
              <a:t>x-intercepts</a:t>
            </a:r>
            <a:endParaRPr lang="en-GB" sz="2200" dirty="0"/>
          </a:p>
        </p:txBody>
      </p:sp>
      <p:sp>
        <p:nvSpPr>
          <p:cNvPr id="505" name="Text Box 75"/>
          <p:cNvSpPr txBox="1">
            <a:spLocks noChangeArrowheads="1"/>
          </p:cNvSpPr>
          <p:nvPr/>
        </p:nvSpPr>
        <p:spPr bwMode="auto">
          <a:xfrm>
            <a:off x="5603527" y="1482537"/>
            <a:ext cx="33035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From the equation we have the y-intercept.</a:t>
            </a:r>
          </a:p>
        </p:txBody>
      </p:sp>
      <p:sp>
        <p:nvSpPr>
          <p:cNvPr id="506" name="Text Box 75"/>
          <p:cNvSpPr txBox="1">
            <a:spLocks noChangeArrowheads="1"/>
          </p:cNvSpPr>
          <p:nvPr/>
        </p:nvSpPr>
        <p:spPr bwMode="auto">
          <a:xfrm>
            <a:off x="5622222" y="2740686"/>
            <a:ext cx="352177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can find the zeros of the function by factorizing the equation and these are the x-intercepts.</a:t>
            </a:r>
          </a:p>
        </p:txBody>
      </p:sp>
      <p:sp>
        <p:nvSpPr>
          <p:cNvPr id="499" name="Rectangle 498">
            <a:hlinkClick r:id="rId3"/>
            <a:extLst>
              <a:ext uri="{FF2B5EF4-FFF2-40B4-BE49-F238E27FC236}">
                <a16:creationId xmlns:a16="http://schemas.microsoft.com/office/drawing/2014/main" id="{50DAC914-E7B3-4E84-B1A8-D5BF7D998710}"/>
              </a:ext>
            </a:extLst>
          </p:cNvPr>
          <p:cNvSpPr/>
          <p:nvPr/>
        </p:nvSpPr>
        <p:spPr>
          <a:xfrm>
            <a:off x="8094879" y="6725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4" name="Rectangle 513">
            <a:hlinkClick r:id="rId3"/>
            <a:extLst>
              <a:ext uri="{FF2B5EF4-FFF2-40B4-BE49-F238E27FC236}">
                <a16:creationId xmlns:a16="http://schemas.microsoft.com/office/drawing/2014/main" id="{CA840E96-EDF3-4DE9-B952-44585EEC0C1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05D47F-366E-77CD-6FED-CFEC0543A289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7" name="Text Box 75">
            <a:extLst>
              <a:ext uri="{FF2B5EF4-FFF2-40B4-BE49-F238E27FC236}">
                <a16:creationId xmlns:a16="http://schemas.microsoft.com/office/drawing/2014/main" id="{D5ABC1BF-4747-D48F-D933-5539E7FD5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7085" y="4154961"/>
            <a:ext cx="28236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10</a:t>
            </a:r>
            <a:r>
              <a:rPr lang="en-GB" dirty="0"/>
              <a:t>.</a:t>
            </a:r>
          </a:p>
        </p:txBody>
      </p:sp>
      <p:sp>
        <p:nvSpPr>
          <p:cNvPr id="11" name="Text Box 75">
            <a:extLst>
              <a:ext uri="{FF2B5EF4-FFF2-40B4-BE49-F238E27FC236}">
                <a16:creationId xmlns:a16="http://schemas.microsoft.com/office/drawing/2014/main" id="{774D9AE1-1AB0-F021-206C-C3F1F4A26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4396" y="4588795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+ 5)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2" name="Text Box 75">
            <a:extLst>
              <a:ext uri="{FF2B5EF4-FFF2-40B4-BE49-F238E27FC236}">
                <a16:creationId xmlns:a16="http://schemas.microsoft.com/office/drawing/2014/main" id="{E8702D5B-BCD5-F86F-B584-2A4539285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9809" y="4573425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</a:t>
            </a:r>
            <a:r>
              <a:rPr lang="en-US" sz="2000" dirty="0">
                <a:solidFill>
                  <a:schemeClr val="tx1"/>
                </a:solidFill>
              </a:rPr>
              <a:t>–</a:t>
            </a:r>
            <a:r>
              <a:rPr lang="en-US" sz="2200" dirty="0">
                <a:solidFill>
                  <a:schemeClr val="tx1"/>
                </a:solidFill>
              </a:rPr>
              <a:t> 2)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3" name="Text Box 75">
            <a:extLst>
              <a:ext uri="{FF2B5EF4-FFF2-40B4-BE49-F238E27FC236}">
                <a16:creationId xmlns:a16="http://schemas.microsoft.com/office/drawing/2014/main" id="{3A9E7D28-6BD6-BED0-902F-F19155AAC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9578" y="4602221"/>
            <a:ext cx="64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0 =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4" name="Text Box 75">
            <a:extLst>
              <a:ext uri="{FF2B5EF4-FFF2-40B4-BE49-F238E27FC236}">
                <a16:creationId xmlns:a16="http://schemas.microsoft.com/office/drawing/2014/main" id="{A2F83135-F643-43B9-E195-FB6F25DFF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518" y="5057390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+ 5)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5" name="Text Box 75">
            <a:extLst>
              <a:ext uri="{FF2B5EF4-FFF2-40B4-BE49-F238E27FC236}">
                <a16:creationId xmlns:a16="http://schemas.microsoft.com/office/drawing/2014/main" id="{AA114117-31F1-B8E3-8855-43082277F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2486" y="5055955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</a:t>
            </a:r>
            <a:r>
              <a:rPr lang="en-US" sz="2000" dirty="0">
                <a:solidFill>
                  <a:schemeClr val="tx1"/>
                </a:solidFill>
              </a:rPr>
              <a:t>–</a:t>
            </a:r>
            <a:r>
              <a:rPr lang="en-US" sz="2200" dirty="0">
                <a:solidFill>
                  <a:schemeClr val="tx1"/>
                </a:solidFill>
              </a:rPr>
              <a:t> 2)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6" name="Text Box 75">
            <a:extLst>
              <a:ext uri="{FF2B5EF4-FFF2-40B4-BE49-F238E27FC236}">
                <a16:creationId xmlns:a16="http://schemas.microsoft.com/office/drawing/2014/main" id="{503C25EE-03EF-33E1-5263-210784E2C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7017" y="5080086"/>
            <a:ext cx="64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= 0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7" name="Text Box 75">
            <a:extLst>
              <a:ext uri="{FF2B5EF4-FFF2-40B4-BE49-F238E27FC236}">
                <a16:creationId xmlns:a16="http://schemas.microsoft.com/office/drawing/2014/main" id="{2F10F36D-E4EB-5927-6B83-6B3AFF04F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8010" y="5055954"/>
            <a:ext cx="64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= 0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8" name="Text Box 75">
            <a:extLst>
              <a:ext uri="{FF2B5EF4-FFF2-40B4-BE49-F238E27FC236}">
                <a16:creationId xmlns:a16="http://schemas.microsoft.com/office/drawing/2014/main" id="{AE1C514C-EF55-9E4F-284E-338717C5A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4110" y="5473527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x = –5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9" name="Text Box 75">
            <a:extLst>
              <a:ext uri="{FF2B5EF4-FFF2-40B4-BE49-F238E27FC236}">
                <a16:creationId xmlns:a16="http://schemas.microsoft.com/office/drawing/2014/main" id="{05836852-8B81-B07C-E29B-109D9873B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3003" y="5456309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x </a:t>
            </a:r>
            <a:r>
              <a:rPr lang="en-US" sz="2000" dirty="0">
                <a:solidFill>
                  <a:schemeClr val="tx1"/>
                </a:solidFill>
              </a:rPr>
              <a:t>=</a:t>
            </a:r>
            <a:r>
              <a:rPr lang="en-US" sz="2200" dirty="0">
                <a:solidFill>
                  <a:schemeClr val="tx1"/>
                </a:solidFill>
              </a:rPr>
              <a:t> 2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0" name="Text Box 75">
            <a:extLst>
              <a:ext uri="{FF2B5EF4-FFF2-40B4-BE49-F238E27FC236}">
                <a16:creationId xmlns:a16="http://schemas.microsoft.com/office/drawing/2014/main" id="{BC1C7FE9-8177-18BC-0A61-7CE90F79B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042" y="5841297"/>
            <a:ext cx="352177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/>
              <a:t>These are the zeros of the function</a:t>
            </a:r>
          </a:p>
        </p:txBody>
      </p:sp>
      <p:sp>
        <p:nvSpPr>
          <p:cNvPr id="21" name="Text Box 75">
            <a:extLst>
              <a:ext uri="{FF2B5EF4-FFF2-40B4-BE49-F238E27FC236}">
                <a16:creationId xmlns:a16="http://schemas.microsoft.com/office/drawing/2014/main" id="{6BCC2A28-16C8-9BCC-1125-C700B256B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45" y="1098263"/>
            <a:ext cx="329402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graph is a parabola</a:t>
            </a:r>
          </a:p>
        </p:txBody>
      </p:sp>
    </p:spTree>
    <p:extLst>
      <p:ext uri="{BB962C8B-B14F-4D97-AF65-F5344CB8AC3E}">
        <p14:creationId xmlns:p14="http://schemas.microsoft.com/office/powerpoint/2010/main" val="12442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96" grpId="0"/>
      <p:bldP spid="497" grpId="0"/>
      <p:bldP spid="500" grpId="0"/>
      <p:bldP spid="501" grpId="0"/>
      <p:bldP spid="502" grpId="0"/>
      <p:bldP spid="503" grpId="0"/>
      <p:bldP spid="504" grpId="0"/>
      <p:bldP spid="505" grpId="0"/>
      <p:bldP spid="506" grpId="0"/>
      <p:bldP spid="7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2819959" y="5734871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786" name="Freeform 738"/>
          <p:cNvSpPr>
            <a:spLocks/>
          </p:cNvSpPr>
          <p:nvPr/>
        </p:nvSpPr>
        <p:spPr bwMode="auto">
          <a:xfrm>
            <a:off x="1401530" y="1541998"/>
            <a:ext cx="2230226" cy="4841725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5400" cmpd="sng">
            <a:solidFill>
              <a:srgbClr val="0070C0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26554" y="1383556"/>
            <a:ext cx="5551488" cy="5348288"/>
            <a:chOff x="1076" y="499"/>
            <a:chExt cx="3497" cy="3369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1712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9" y="1697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72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24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84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2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80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4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800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48" y="1703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10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48" y="1699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52" y="1703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20" y="1703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72" y="1707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36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80" y="1707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44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200" y="1703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56" y="1703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32" y="1707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76" y="1699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369" y="1622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834" y="499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65" y="1828"/>
              <a:ext cx="20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37" y="3713"/>
              <a:ext cx="24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1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2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3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4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5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6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89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7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56" y="2157"/>
              <a:ext cx="20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307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460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79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293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087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1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37" y="3403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-11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558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-12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2517333" y="1540717"/>
            <a:ext cx="0" cy="4984751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2" name="Text Box 75"/>
          <p:cNvSpPr txBox="1">
            <a:spLocks noChangeArrowheads="1"/>
          </p:cNvSpPr>
          <p:nvPr/>
        </p:nvSpPr>
        <p:spPr bwMode="auto">
          <a:xfrm>
            <a:off x="5626403" y="3750688"/>
            <a:ext cx="34660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Equation of the axis of symmetry</a:t>
            </a:r>
            <a:endParaRPr lang="en-GB" sz="1600" dirty="0">
              <a:solidFill>
                <a:srgbClr val="FF0000"/>
              </a:solidFill>
            </a:endParaRPr>
          </a:p>
        </p:txBody>
      </p:sp>
      <p:grpSp>
        <p:nvGrpSpPr>
          <p:cNvPr id="483" name="Group 666"/>
          <p:cNvGrpSpPr>
            <a:grpSpLocks/>
          </p:cNvGrpSpPr>
          <p:nvPr/>
        </p:nvGrpSpPr>
        <p:grpSpPr bwMode="auto">
          <a:xfrm>
            <a:off x="1571180" y="3244040"/>
            <a:ext cx="139700" cy="149225"/>
            <a:chOff x="704" y="2464"/>
            <a:chExt cx="88" cy="94"/>
          </a:xfrm>
        </p:grpSpPr>
        <p:sp>
          <p:nvSpPr>
            <p:cNvPr id="484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5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6" name="Group 666"/>
          <p:cNvGrpSpPr>
            <a:grpSpLocks/>
          </p:cNvGrpSpPr>
          <p:nvPr/>
        </p:nvGrpSpPr>
        <p:grpSpPr bwMode="auto">
          <a:xfrm>
            <a:off x="3318880" y="3244325"/>
            <a:ext cx="139700" cy="149225"/>
            <a:chOff x="704" y="2464"/>
            <a:chExt cx="88" cy="94"/>
          </a:xfrm>
        </p:grpSpPr>
        <p:sp>
          <p:nvSpPr>
            <p:cNvPr id="48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3" name="Text Box 75"/>
          <p:cNvSpPr txBox="1">
            <a:spLocks noChangeArrowheads="1"/>
          </p:cNvSpPr>
          <p:nvPr/>
        </p:nvSpPr>
        <p:spPr bwMode="auto">
          <a:xfrm>
            <a:off x="5734010" y="4195929"/>
            <a:ext cx="6053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dirty="0">
                <a:solidFill>
                  <a:srgbClr val="FF0000"/>
                </a:solidFill>
              </a:rPr>
              <a:t> =</a:t>
            </a:r>
            <a:endParaRPr lang="en-GB" sz="2200" dirty="0"/>
          </a:p>
        </p:txBody>
      </p:sp>
      <p:sp>
        <p:nvSpPr>
          <p:cNvPr id="474" name="Text Box 75"/>
          <p:cNvSpPr txBox="1">
            <a:spLocks noChangeArrowheads="1"/>
          </p:cNvSpPr>
          <p:nvPr/>
        </p:nvSpPr>
        <p:spPr bwMode="auto">
          <a:xfrm>
            <a:off x="6339347" y="3995576"/>
            <a:ext cx="9075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>
                <a:solidFill>
                  <a:srgbClr val="FF0000"/>
                </a:solidFill>
              </a:rPr>
              <a:t> +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endParaRPr lang="en-GB" sz="2200" dirty="0"/>
          </a:p>
        </p:txBody>
      </p:sp>
      <p:sp>
        <p:nvSpPr>
          <p:cNvPr id="475" name="Text Box 75"/>
          <p:cNvSpPr txBox="1">
            <a:spLocks noChangeArrowheads="1"/>
          </p:cNvSpPr>
          <p:nvPr/>
        </p:nvSpPr>
        <p:spPr bwMode="auto">
          <a:xfrm>
            <a:off x="6532874" y="4363261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339347" y="4428422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8" name="Text Box 75"/>
          <p:cNvSpPr txBox="1">
            <a:spLocks noChangeArrowheads="1"/>
          </p:cNvSpPr>
          <p:nvPr/>
        </p:nvSpPr>
        <p:spPr bwMode="auto">
          <a:xfrm>
            <a:off x="7304415" y="4057977"/>
            <a:ext cx="101681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>
                <a:solidFill>
                  <a:srgbClr val="FF0000"/>
                </a:solidFill>
              </a:rPr>
              <a:t>5 + 2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489" name="Text Box 75"/>
          <p:cNvSpPr txBox="1">
            <a:spLocks noChangeArrowheads="1"/>
          </p:cNvSpPr>
          <p:nvPr/>
        </p:nvSpPr>
        <p:spPr bwMode="auto">
          <a:xfrm>
            <a:off x="7581823" y="4363090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490" name="Straight Connector 489"/>
          <p:cNvCxnSpPr/>
          <p:nvPr/>
        </p:nvCxnSpPr>
        <p:spPr>
          <a:xfrm>
            <a:off x="7388296" y="4427098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" name="Text Box 75"/>
          <p:cNvSpPr txBox="1">
            <a:spLocks noChangeArrowheads="1"/>
          </p:cNvSpPr>
          <p:nvPr/>
        </p:nvSpPr>
        <p:spPr bwMode="auto">
          <a:xfrm>
            <a:off x="8325745" y="4147646"/>
            <a:ext cx="6718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>
                <a:solidFill>
                  <a:srgbClr val="FF0000"/>
                </a:solidFill>
              </a:rPr>
              <a:t>1.5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494" name="Text Box 75"/>
          <p:cNvSpPr txBox="1">
            <a:spLocks noChangeArrowheads="1"/>
          </p:cNvSpPr>
          <p:nvPr/>
        </p:nvSpPr>
        <p:spPr bwMode="auto">
          <a:xfrm>
            <a:off x="7077654" y="4197801"/>
            <a:ext cx="3384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=</a:t>
            </a:r>
            <a:endParaRPr lang="en-GB" sz="2200" dirty="0"/>
          </a:p>
        </p:txBody>
      </p:sp>
      <p:sp>
        <p:nvSpPr>
          <p:cNvPr id="495" name="Text Box 75"/>
          <p:cNvSpPr txBox="1">
            <a:spLocks noChangeArrowheads="1"/>
          </p:cNvSpPr>
          <p:nvPr/>
        </p:nvSpPr>
        <p:spPr bwMode="auto">
          <a:xfrm>
            <a:off x="8091214" y="4198498"/>
            <a:ext cx="3384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=</a:t>
            </a:r>
            <a:endParaRPr lang="en-GB" sz="2200" dirty="0"/>
          </a:p>
        </p:txBody>
      </p:sp>
      <p:sp>
        <p:nvSpPr>
          <p:cNvPr id="6" name="Rectangle 5"/>
          <p:cNvSpPr/>
          <p:nvPr/>
        </p:nvSpPr>
        <p:spPr>
          <a:xfrm>
            <a:off x="3410804" y="3009970"/>
            <a:ext cx="6014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(2, 0)</a:t>
            </a:r>
            <a:endParaRPr lang="en-GB" sz="1400" dirty="0"/>
          </a:p>
        </p:txBody>
      </p:sp>
      <p:sp>
        <p:nvSpPr>
          <p:cNvPr id="496" name="Rectangle 495"/>
          <p:cNvSpPr/>
          <p:nvPr/>
        </p:nvSpPr>
        <p:spPr>
          <a:xfrm>
            <a:off x="2869151" y="5768329"/>
            <a:ext cx="8499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</a:t>
            </a:r>
            <a:r>
              <a:rPr lang="en-US" sz="1400" b="1" dirty="0">
                <a:solidFill>
                  <a:srgbClr val="FF6600"/>
                </a:solidFill>
              </a:rPr>
              <a:t>–10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7" name="Rectangle 496"/>
          <p:cNvSpPr/>
          <p:nvPr/>
        </p:nvSpPr>
        <p:spPr>
          <a:xfrm>
            <a:off x="1624472" y="2969667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</a:t>
            </a:r>
            <a:r>
              <a:rPr lang="en-US" sz="1400" b="1" dirty="0">
                <a:solidFill>
                  <a:srgbClr val="FF6600"/>
                </a:solidFill>
              </a:rPr>
              <a:t>–5, 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8" name="Text Box 75"/>
          <p:cNvSpPr txBox="1">
            <a:spLocks noChangeArrowheads="1"/>
          </p:cNvSpPr>
          <p:nvPr/>
        </p:nvSpPr>
        <p:spPr bwMode="auto">
          <a:xfrm>
            <a:off x="245616" y="715916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Sketch the graph of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10</a:t>
            </a:r>
            <a:r>
              <a:rPr lang="en-GB" dirty="0"/>
              <a:t>.</a:t>
            </a:r>
          </a:p>
        </p:txBody>
      </p:sp>
      <p:sp>
        <p:nvSpPr>
          <p:cNvPr id="501" name="Text Box 75"/>
          <p:cNvSpPr txBox="1">
            <a:spLocks noChangeArrowheads="1"/>
          </p:cNvSpPr>
          <p:nvPr/>
        </p:nvSpPr>
        <p:spPr bwMode="auto">
          <a:xfrm>
            <a:off x="3435931" y="1081240"/>
            <a:ext cx="54711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need some points to sketch the graph</a:t>
            </a:r>
          </a:p>
        </p:txBody>
      </p:sp>
      <p:sp>
        <p:nvSpPr>
          <p:cNvPr id="505" name="Text Box 75"/>
          <p:cNvSpPr txBox="1">
            <a:spLocks noChangeArrowheads="1"/>
          </p:cNvSpPr>
          <p:nvPr/>
        </p:nvSpPr>
        <p:spPr bwMode="auto">
          <a:xfrm>
            <a:off x="5603527" y="1495914"/>
            <a:ext cx="33035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Now we can calculate the equation of the line of symmetry.</a:t>
            </a:r>
          </a:p>
        </p:txBody>
      </p:sp>
      <p:sp>
        <p:nvSpPr>
          <p:cNvPr id="506" name="Text Box 75"/>
          <p:cNvSpPr txBox="1">
            <a:spLocks noChangeArrowheads="1"/>
          </p:cNvSpPr>
          <p:nvPr/>
        </p:nvSpPr>
        <p:spPr bwMode="auto">
          <a:xfrm>
            <a:off x="5646292" y="2609744"/>
            <a:ext cx="3410609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line of symmetry is halfway between the     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dirty="0"/>
              <a:t>-intercepts.</a:t>
            </a:r>
          </a:p>
        </p:txBody>
      </p:sp>
      <p:sp>
        <p:nvSpPr>
          <p:cNvPr id="507" name="Text Box 75"/>
          <p:cNvSpPr txBox="1">
            <a:spLocks noChangeArrowheads="1"/>
          </p:cNvSpPr>
          <p:nvPr/>
        </p:nvSpPr>
        <p:spPr bwMode="auto">
          <a:xfrm>
            <a:off x="5893592" y="5488831"/>
            <a:ext cx="29316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/>
              <a:t> = (-1.5)</a:t>
            </a:r>
            <a:r>
              <a:rPr lang="en-US" sz="2000" baseline="30000" dirty="0"/>
              <a:t>2</a:t>
            </a:r>
            <a:r>
              <a:rPr lang="en-US" sz="2000" dirty="0"/>
              <a:t> + 3(-1.5) – 10</a:t>
            </a:r>
          </a:p>
        </p:txBody>
      </p:sp>
      <p:sp>
        <p:nvSpPr>
          <p:cNvPr id="508" name="Text Box 75"/>
          <p:cNvSpPr txBox="1">
            <a:spLocks noChangeArrowheads="1"/>
          </p:cNvSpPr>
          <p:nvPr/>
        </p:nvSpPr>
        <p:spPr bwMode="auto">
          <a:xfrm>
            <a:off x="5527204" y="4715164"/>
            <a:ext cx="34660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dirty="0">
                <a:solidFill>
                  <a:srgbClr val="FF6600"/>
                </a:solidFill>
              </a:rPr>
              <a:t>This is the x-coordinate of the vertex</a:t>
            </a:r>
            <a:endParaRPr lang="en-GB" sz="1600" dirty="0"/>
          </a:p>
        </p:txBody>
      </p:sp>
      <p:sp>
        <p:nvSpPr>
          <p:cNvPr id="509" name="Text Box 75"/>
          <p:cNvSpPr txBox="1">
            <a:spLocks noChangeArrowheads="1"/>
          </p:cNvSpPr>
          <p:nvPr/>
        </p:nvSpPr>
        <p:spPr bwMode="auto">
          <a:xfrm>
            <a:off x="5885753" y="5839609"/>
            <a:ext cx="14658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/>
              <a:t> = -12.25</a:t>
            </a:r>
          </a:p>
        </p:txBody>
      </p:sp>
      <p:sp>
        <p:nvSpPr>
          <p:cNvPr id="510" name="Text Box 75"/>
          <p:cNvSpPr txBox="1">
            <a:spLocks noChangeArrowheads="1"/>
          </p:cNvSpPr>
          <p:nvPr/>
        </p:nvSpPr>
        <p:spPr bwMode="auto">
          <a:xfrm>
            <a:off x="6972593" y="6252737"/>
            <a:ext cx="16930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olidFill>
                  <a:srgbClr val="FF6600"/>
                </a:solidFill>
              </a:rPr>
              <a:t>(-1.5, -12.25)</a:t>
            </a:r>
            <a:endParaRPr lang="en-GB" sz="2000" dirty="0">
              <a:solidFill>
                <a:srgbClr val="FF6600"/>
              </a:solidFill>
            </a:endParaRPr>
          </a:p>
        </p:txBody>
      </p:sp>
      <p:grpSp>
        <p:nvGrpSpPr>
          <p:cNvPr id="511" name="Group 666"/>
          <p:cNvGrpSpPr>
            <a:grpSpLocks/>
          </p:cNvGrpSpPr>
          <p:nvPr/>
        </p:nvGrpSpPr>
        <p:grpSpPr bwMode="auto">
          <a:xfrm>
            <a:off x="2435392" y="6306214"/>
            <a:ext cx="139700" cy="149225"/>
            <a:chOff x="704" y="2464"/>
            <a:chExt cx="88" cy="94"/>
          </a:xfrm>
        </p:grpSpPr>
        <p:sp>
          <p:nvSpPr>
            <p:cNvPr id="512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9" name="Rectangle 498">
            <a:hlinkClick r:id="rId3"/>
            <a:extLst>
              <a:ext uri="{FF2B5EF4-FFF2-40B4-BE49-F238E27FC236}">
                <a16:creationId xmlns:a16="http://schemas.microsoft.com/office/drawing/2014/main" id="{50DAC914-E7B3-4E84-B1A8-D5BF7D998710}"/>
              </a:ext>
            </a:extLst>
          </p:cNvPr>
          <p:cNvSpPr/>
          <p:nvPr/>
        </p:nvSpPr>
        <p:spPr>
          <a:xfrm>
            <a:off x="8002668" y="11109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4" name="Rectangle 513">
            <a:hlinkClick r:id="rId3"/>
            <a:extLst>
              <a:ext uri="{FF2B5EF4-FFF2-40B4-BE49-F238E27FC236}">
                <a16:creationId xmlns:a16="http://schemas.microsoft.com/office/drawing/2014/main" id="{CA840E96-EDF3-4DE9-B952-44585EEC0C1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05D47F-366E-77CD-6FED-CFEC0543A289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7" name="Text Box 75">
            <a:extLst>
              <a:ext uri="{FF2B5EF4-FFF2-40B4-BE49-F238E27FC236}">
                <a16:creationId xmlns:a16="http://schemas.microsoft.com/office/drawing/2014/main" id="{1E9139D9-4D2C-05D6-83DC-833929A5E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7923" y="5086836"/>
            <a:ext cx="341060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Finding the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200" dirty="0"/>
              <a:t>-coordinate</a:t>
            </a:r>
          </a:p>
        </p:txBody>
      </p:sp>
      <p:sp>
        <p:nvSpPr>
          <p:cNvPr id="11" name="Text Box 75">
            <a:extLst>
              <a:ext uri="{FF2B5EF4-FFF2-40B4-BE49-F238E27FC236}">
                <a16:creationId xmlns:a16="http://schemas.microsoft.com/office/drawing/2014/main" id="{EF20BDEE-C1B7-D029-46BF-6428FBE41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6121" y="6265755"/>
            <a:ext cx="11615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>
                <a:solidFill>
                  <a:srgbClr val="FF6600"/>
                </a:solidFill>
              </a:rPr>
              <a:t>Vertex</a:t>
            </a:r>
            <a:endParaRPr lang="en-GB" sz="2000" dirty="0"/>
          </a:p>
        </p:txBody>
      </p:sp>
      <p:sp>
        <p:nvSpPr>
          <p:cNvPr id="13" name="Text Box 75">
            <a:extLst>
              <a:ext uri="{FF2B5EF4-FFF2-40B4-BE49-F238E27FC236}">
                <a16:creationId xmlns:a16="http://schemas.microsoft.com/office/drawing/2014/main" id="{DC2A9B98-5891-1E10-D282-F19EB2CD8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45" y="1098263"/>
            <a:ext cx="329402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graph is a parabola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06819E-85A2-446D-37DE-BEC99A1E30F9}"/>
              </a:ext>
            </a:extLst>
          </p:cNvPr>
          <p:cNvSpPr/>
          <p:nvPr/>
        </p:nvSpPr>
        <p:spPr>
          <a:xfrm>
            <a:off x="1148146" y="6217567"/>
            <a:ext cx="13356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</a:t>
            </a:r>
            <a:r>
              <a:rPr lang="en-US" sz="1400" b="1" dirty="0">
                <a:solidFill>
                  <a:srgbClr val="FF6600"/>
                </a:solidFill>
              </a:rPr>
              <a:t>–1.25</a:t>
            </a:r>
            <a:r>
              <a:rPr lang="en-GB" sz="1400" b="1" dirty="0">
                <a:solidFill>
                  <a:srgbClr val="FF6600"/>
                </a:solidFill>
              </a:rPr>
              <a:t>, </a:t>
            </a:r>
            <a:r>
              <a:rPr lang="en-US" sz="1400" b="1" dirty="0">
                <a:solidFill>
                  <a:srgbClr val="FF6600"/>
                </a:solidFill>
              </a:rPr>
              <a:t>–12.25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15" name="Text Box 75">
            <a:extLst>
              <a:ext uri="{FF2B5EF4-FFF2-40B4-BE49-F238E27FC236}">
                <a16:creationId xmlns:a16="http://schemas.microsoft.com/office/drawing/2014/main" id="{C0D523D0-3D25-A36E-3CFB-B197F081B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2314" y="1826245"/>
            <a:ext cx="9318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400" dirty="0">
                <a:solidFill>
                  <a:srgbClr val="FF0000"/>
                </a:solidFill>
              </a:rPr>
              <a:t> = </a:t>
            </a:r>
            <a:r>
              <a:rPr lang="en-US" sz="1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400" dirty="0">
                <a:solidFill>
                  <a:srgbClr val="FF0000"/>
                </a:solidFill>
              </a:rPr>
              <a:t>1.5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2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2000"/>
                                        <p:tgtEl>
                                          <p:spTgt spid="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6" grpId="0" animBg="1"/>
      <p:bldP spid="482" grpId="0"/>
      <p:bldP spid="473" grpId="0"/>
      <p:bldP spid="474" grpId="0"/>
      <p:bldP spid="475" grpId="0"/>
      <p:bldP spid="478" grpId="0"/>
      <p:bldP spid="489" grpId="0"/>
      <p:bldP spid="491" grpId="0"/>
      <p:bldP spid="494" grpId="0"/>
      <p:bldP spid="495" grpId="0"/>
      <p:bldP spid="505" grpId="0"/>
      <p:bldP spid="506" grpId="0"/>
      <p:bldP spid="507" grpId="0"/>
      <p:bldP spid="508" grpId="0"/>
      <p:bldP spid="509" grpId="0"/>
      <p:bldP spid="510" grpId="0"/>
      <p:bldP spid="7" grpId="0"/>
      <p:bldP spid="11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43177" y="1318480"/>
            <a:ext cx="5554663" cy="5384800"/>
            <a:chOff x="1076" y="476"/>
            <a:chExt cx="3499" cy="3392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52"/>
              <a:chOff x="1244" y="616"/>
              <a:chExt cx="3140" cy="3152"/>
            </a:xfrm>
          </p:grpSpPr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04" y="628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1881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9" y="18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72" y="188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24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84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2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80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4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800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48" y="187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10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48" y="1870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52" y="1874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20" y="1874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72" y="1878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36" y="1874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80" y="1868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44" y="1874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200" y="1863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56" y="1874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32" y="1858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76" y="1870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371" y="173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817" y="47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75" y="1694"/>
              <a:ext cx="20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1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37" y="3713"/>
              <a:ext cx="24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3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5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69" y="738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7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53" y="563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8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46" y="2142"/>
              <a:ext cx="20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54" y="2307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5" y="2460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79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293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2" y="3090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13" y="3246"/>
              <a:ext cx="25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37" y="3403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-11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558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-12</a:t>
              </a:r>
            </a:p>
          </p:txBody>
        </p:sp>
      </p:grpSp>
      <p:grpSp>
        <p:nvGrpSpPr>
          <p:cNvPr id="483" name="Group 666"/>
          <p:cNvGrpSpPr>
            <a:grpSpLocks/>
          </p:cNvGrpSpPr>
          <p:nvPr/>
        </p:nvGrpSpPr>
        <p:grpSpPr bwMode="auto">
          <a:xfrm>
            <a:off x="2066960" y="3469511"/>
            <a:ext cx="139700" cy="149225"/>
            <a:chOff x="704" y="2464"/>
            <a:chExt cx="88" cy="94"/>
          </a:xfrm>
        </p:grpSpPr>
        <p:sp>
          <p:nvSpPr>
            <p:cNvPr id="484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5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6" name="Group 666"/>
          <p:cNvGrpSpPr>
            <a:grpSpLocks/>
          </p:cNvGrpSpPr>
          <p:nvPr/>
        </p:nvGrpSpPr>
        <p:grpSpPr bwMode="auto">
          <a:xfrm>
            <a:off x="3059832" y="3480559"/>
            <a:ext cx="139700" cy="149225"/>
            <a:chOff x="704" y="2464"/>
            <a:chExt cx="88" cy="94"/>
          </a:xfrm>
        </p:grpSpPr>
        <p:sp>
          <p:nvSpPr>
            <p:cNvPr id="48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Rectangle 5"/>
          <p:cNvSpPr/>
          <p:nvPr/>
        </p:nvSpPr>
        <p:spPr>
          <a:xfrm>
            <a:off x="3131840" y="3265239"/>
            <a:ext cx="6511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(1 , 0)</a:t>
            </a:r>
            <a:endParaRPr lang="en-GB" sz="1400" dirty="0"/>
          </a:p>
        </p:txBody>
      </p:sp>
      <p:sp>
        <p:nvSpPr>
          <p:cNvPr id="496" name="Rectangle 495"/>
          <p:cNvSpPr/>
          <p:nvPr/>
        </p:nvSpPr>
        <p:spPr>
          <a:xfrm>
            <a:off x="2987824" y="1791139"/>
            <a:ext cx="6511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</a:t>
            </a:r>
            <a:r>
              <a:rPr lang="en-US" sz="1400" b="1" dirty="0">
                <a:solidFill>
                  <a:srgbClr val="FF6600"/>
                </a:solidFill>
              </a:rPr>
              <a:t>6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7" name="Rectangle 496"/>
          <p:cNvSpPr/>
          <p:nvPr/>
        </p:nvSpPr>
        <p:spPr>
          <a:xfrm>
            <a:off x="1475656" y="3265239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</a:t>
            </a:r>
            <a:r>
              <a:rPr lang="en-US" sz="1400" b="1" dirty="0">
                <a:solidFill>
                  <a:srgbClr val="FF6600"/>
                </a:solidFill>
              </a:rPr>
              <a:t>–3, 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514" name="Text Box 75"/>
          <p:cNvSpPr txBox="1">
            <a:spLocks noChangeArrowheads="1"/>
          </p:cNvSpPr>
          <p:nvPr/>
        </p:nvSpPr>
        <p:spPr bwMode="auto">
          <a:xfrm>
            <a:off x="5826675" y="2511937"/>
            <a:ext cx="321909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>
                <a:solidFill>
                  <a:srgbClr val="FF6600"/>
                </a:solidFill>
              </a:rPr>
              <a:t>y-intercept (0, </a:t>
            </a:r>
            <a:r>
              <a:rPr lang="en-US" sz="2200" dirty="0">
                <a:solidFill>
                  <a:srgbClr val="FF6600"/>
                </a:solidFill>
              </a:rPr>
              <a:t>6</a:t>
            </a:r>
            <a:r>
              <a:rPr lang="en-GB" sz="2200" dirty="0">
                <a:solidFill>
                  <a:srgbClr val="FF6600"/>
                </a:solidFill>
              </a:rPr>
              <a:t>)</a:t>
            </a:r>
            <a:r>
              <a:rPr lang="en-GB" sz="2200" dirty="0"/>
              <a:t>.</a:t>
            </a:r>
          </a:p>
        </p:txBody>
      </p:sp>
      <p:sp>
        <p:nvSpPr>
          <p:cNvPr id="523" name="Text Box 75"/>
          <p:cNvSpPr txBox="1">
            <a:spLocks noChangeArrowheads="1"/>
          </p:cNvSpPr>
          <p:nvPr/>
        </p:nvSpPr>
        <p:spPr bwMode="auto">
          <a:xfrm>
            <a:off x="7102492" y="6108724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6600"/>
                </a:solidFill>
              </a:rPr>
              <a:t> (–3, 0)</a:t>
            </a:r>
            <a:endParaRPr lang="en-GB" sz="2200" dirty="0">
              <a:solidFill>
                <a:srgbClr val="FF6600"/>
              </a:solidFill>
            </a:endParaRPr>
          </a:p>
        </p:txBody>
      </p:sp>
      <p:sp>
        <p:nvSpPr>
          <p:cNvPr id="524" name="Text Box 75"/>
          <p:cNvSpPr txBox="1">
            <a:spLocks noChangeArrowheads="1"/>
          </p:cNvSpPr>
          <p:nvPr/>
        </p:nvSpPr>
        <p:spPr bwMode="auto">
          <a:xfrm>
            <a:off x="5604274" y="6089324"/>
            <a:ext cx="16975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>
                <a:solidFill>
                  <a:srgbClr val="FF6600"/>
                </a:solidFill>
              </a:rPr>
              <a:t>x-intercepts</a:t>
            </a:r>
            <a:endParaRPr lang="en-GB" sz="2200" dirty="0"/>
          </a:p>
        </p:txBody>
      </p:sp>
      <p:sp>
        <p:nvSpPr>
          <p:cNvPr id="526" name="Text Box 75"/>
          <p:cNvSpPr txBox="1">
            <a:spLocks noChangeArrowheads="1"/>
          </p:cNvSpPr>
          <p:nvPr/>
        </p:nvSpPr>
        <p:spPr bwMode="auto">
          <a:xfrm>
            <a:off x="226566" y="54868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Sketch the graph of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–2(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+ 3)(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1).</a:t>
            </a:r>
            <a:endParaRPr lang="en-GB" dirty="0"/>
          </a:p>
        </p:txBody>
      </p:sp>
      <p:sp>
        <p:nvSpPr>
          <p:cNvPr id="527" name="Text Box 75"/>
          <p:cNvSpPr txBox="1">
            <a:spLocks noChangeArrowheads="1"/>
          </p:cNvSpPr>
          <p:nvPr/>
        </p:nvSpPr>
        <p:spPr bwMode="auto">
          <a:xfrm>
            <a:off x="8099442" y="6089324"/>
            <a:ext cx="115792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6600"/>
                </a:solidFill>
              </a:rPr>
              <a:t> (1, 0)</a:t>
            </a:r>
            <a:endParaRPr lang="en-GB" sz="2200" dirty="0">
              <a:solidFill>
                <a:srgbClr val="FF6600"/>
              </a:solidFill>
            </a:endParaRPr>
          </a:p>
        </p:txBody>
      </p:sp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2813328" y="1983631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8" name="Rectangle 497">
            <a:hlinkClick r:id="rId3"/>
            <a:extLst>
              <a:ext uri="{FF2B5EF4-FFF2-40B4-BE49-F238E27FC236}">
                <a16:creationId xmlns:a16="http://schemas.microsoft.com/office/drawing/2014/main" id="{D3E1F9CA-E190-47B4-91D6-909D7A8E3B67}"/>
              </a:ext>
            </a:extLst>
          </p:cNvPr>
          <p:cNvSpPr/>
          <p:nvPr/>
        </p:nvSpPr>
        <p:spPr>
          <a:xfrm>
            <a:off x="8058607" y="11663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" name="Rectangle 498">
            <a:hlinkClick r:id="rId3"/>
            <a:extLst>
              <a:ext uri="{FF2B5EF4-FFF2-40B4-BE49-F238E27FC236}">
                <a16:creationId xmlns:a16="http://schemas.microsoft.com/office/drawing/2014/main" id="{C9681987-A5EB-47BA-81AF-2B80FD075C4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75">
            <a:extLst>
              <a:ext uri="{FF2B5EF4-FFF2-40B4-BE49-F238E27FC236}">
                <a16:creationId xmlns:a16="http://schemas.microsoft.com/office/drawing/2014/main" id="{A2CC0C6B-062D-7513-529B-5C599B819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926" y="1009393"/>
            <a:ext cx="54711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need some points to sketch the graph</a:t>
            </a:r>
          </a:p>
        </p:txBody>
      </p:sp>
      <p:sp>
        <p:nvSpPr>
          <p:cNvPr id="7" name="Text Box 75">
            <a:extLst>
              <a:ext uri="{FF2B5EF4-FFF2-40B4-BE49-F238E27FC236}">
                <a16:creationId xmlns:a16="http://schemas.microsoft.com/office/drawing/2014/main" id="{8AE1F937-9590-DF81-44F4-F2402CFC5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527" y="1365002"/>
            <a:ext cx="33035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From the equation we have the y-intercept.</a:t>
            </a:r>
          </a:p>
        </p:txBody>
      </p:sp>
      <p:sp>
        <p:nvSpPr>
          <p:cNvPr id="11" name="Text Box 75">
            <a:extLst>
              <a:ext uri="{FF2B5EF4-FFF2-40B4-BE49-F238E27FC236}">
                <a16:creationId xmlns:a16="http://schemas.microsoft.com/office/drawing/2014/main" id="{62903E6E-F3CA-CC4D-295C-62BCE798A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45" y="980728"/>
            <a:ext cx="329402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graph is a parabola</a:t>
            </a:r>
          </a:p>
        </p:txBody>
      </p:sp>
      <p:sp>
        <p:nvSpPr>
          <p:cNvPr id="12" name="Text Box 75">
            <a:extLst>
              <a:ext uri="{FF2B5EF4-FFF2-40B4-BE49-F238E27FC236}">
                <a16:creationId xmlns:a16="http://schemas.microsoft.com/office/drawing/2014/main" id="{8E3BA390-671A-4939-1964-6F672E18F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3708" y="550682"/>
            <a:ext cx="6318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–2</a:t>
            </a:r>
            <a:endParaRPr lang="en-GB" dirty="0"/>
          </a:p>
        </p:txBody>
      </p:sp>
      <p:sp>
        <p:nvSpPr>
          <p:cNvPr id="13" name="Text Box 75">
            <a:extLst>
              <a:ext uri="{FF2B5EF4-FFF2-40B4-BE49-F238E27FC236}">
                <a16:creationId xmlns:a16="http://schemas.microsoft.com/office/drawing/2014/main" id="{4A41988D-E015-4472-40DF-199119944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3202" y="551990"/>
            <a:ext cx="52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/>
          </a:p>
        </p:txBody>
      </p:sp>
      <p:sp>
        <p:nvSpPr>
          <p:cNvPr id="14" name="Text Box 75">
            <a:extLst>
              <a:ext uri="{FF2B5EF4-FFF2-40B4-BE49-F238E27FC236}">
                <a16:creationId xmlns:a16="http://schemas.microsoft.com/office/drawing/2014/main" id="{D81AD7D3-CE50-6DF1-0409-02AAF4F69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2597" y="553232"/>
            <a:ext cx="823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– 1</a:t>
            </a:r>
            <a:endParaRPr lang="en-GB" dirty="0"/>
          </a:p>
        </p:txBody>
      </p:sp>
      <p:sp>
        <p:nvSpPr>
          <p:cNvPr id="15" name="Text Box 75">
            <a:extLst>
              <a:ext uri="{FF2B5EF4-FFF2-40B4-BE49-F238E27FC236}">
                <a16:creationId xmlns:a16="http://schemas.microsoft.com/office/drawing/2014/main" id="{9E25D81F-8B1E-84D7-5814-D23906286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4470" y="2063006"/>
            <a:ext cx="8086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en-GB" dirty="0"/>
          </a:p>
        </p:txBody>
      </p:sp>
      <p:sp>
        <p:nvSpPr>
          <p:cNvPr id="16" name="Text Box 75">
            <a:extLst>
              <a:ext uri="{FF2B5EF4-FFF2-40B4-BE49-F238E27FC236}">
                <a16:creationId xmlns:a16="http://schemas.microsoft.com/office/drawing/2014/main" id="{ACAEEBBC-3B37-1E3F-0C28-D4F6A9126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9714" y="2072706"/>
            <a:ext cx="9002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en-GB" dirty="0"/>
          </a:p>
        </p:txBody>
      </p:sp>
      <p:sp>
        <p:nvSpPr>
          <p:cNvPr id="17" name="Text Box 75">
            <a:extLst>
              <a:ext uri="{FF2B5EF4-FFF2-40B4-BE49-F238E27FC236}">
                <a16:creationId xmlns:a16="http://schemas.microsoft.com/office/drawing/2014/main" id="{52E94A11-B8BF-8756-61EA-242CB8E35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222" y="2982359"/>
            <a:ext cx="352177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can find the zeros of the function by equating to zero the equation and these are the x-intercepts.</a:t>
            </a:r>
          </a:p>
        </p:txBody>
      </p:sp>
      <p:sp>
        <p:nvSpPr>
          <p:cNvPr id="18" name="Text Box 75">
            <a:extLst>
              <a:ext uri="{FF2B5EF4-FFF2-40B4-BE49-F238E27FC236}">
                <a16:creationId xmlns:a16="http://schemas.microsoft.com/office/drawing/2014/main" id="{583FE72E-0F55-1C3B-915D-100C1DF30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1711" y="4392458"/>
            <a:ext cx="188670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–2</a:t>
            </a:r>
            <a:r>
              <a:rPr lang="en-US" sz="2200" dirty="0">
                <a:solidFill>
                  <a:schemeClr val="tx1"/>
                </a:solidFill>
              </a:rPr>
              <a:t>(x + 3)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9" name="Text Box 75">
            <a:extLst>
              <a:ext uri="{FF2B5EF4-FFF2-40B4-BE49-F238E27FC236}">
                <a16:creationId xmlns:a16="http://schemas.microsoft.com/office/drawing/2014/main" id="{B7EFA98C-64B8-0062-B883-24E7BF073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7199" y="4377192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</a:t>
            </a:r>
            <a:r>
              <a:rPr lang="en-US" sz="2000" dirty="0">
                <a:solidFill>
                  <a:schemeClr val="tx1"/>
                </a:solidFill>
              </a:rPr>
              <a:t>–</a:t>
            </a:r>
            <a:r>
              <a:rPr lang="en-US" sz="2200" dirty="0">
                <a:solidFill>
                  <a:schemeClr val="tx1"/>
                </a:solidFill>
              </a:rPr>
              <a:t> 1)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0" name="Text Box 75">
            <a:extLst>
              <a:ext uri="{FF2B5EF4-FFF2-40B4-BE49-F238E27FC236}">
                <a16:creationId xmlns:a16="http://schemas.microsoft.com/office/drawing/2014/main" id="{1456BB0E-5B67-1092-5BE2-768B47553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4991" y="4435229"/>
            <a:ext cx="64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0 =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1" name="Text Box 75">
            <a:extLst>
              <a:ext uri="{FF2B5EF4-FFF2-40B4-BE49-F238E27FC236}">
                <a16:creationId xmlns:a16="http://schemas.microsoft.com/office/drawing/2014/main" id="{A3B10E34-55C7-2CE5-FAD5-832449E2F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3931" y="4890398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+ 3)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2" name="Text Box 75">
            <a:extLst>
              <a:ext uri="{FF2B5EF4-FFF2-40B4-BE49-F238E27FC236}">
                <a16:creationId xmlns:a16="http://schemas.microsoft.com/office/drawing/2014/main" id="{2B421224-18D0-10CC-C457-C6A3FFD35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899" y="4888963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</a:t>
            </a:r>
            <a:r>
              <a:rPr lang="en-US" sz="2000" dirty="0">
                <a:solidFill>
                  <a:schemeClr val="tx1"/>
                </a:solidFill>
              </a:rPr>
              <a:t>–</a:t>
            </a:r>
            <a:r>
              <a:rPr lang="en-US" sz="2200" dirty="0">
                <a:solidFill>
                  <a:schemeClr val="tx1"/>
                </a:solidFill>
              </a:rPr>
              <a:t> 1)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3" name="Text Box 75">
            <a:extLst>
              <a:ext uri="{FF2B5EF4-FFF2-40B4-BE49-F238E27FC236}">
                <a16:creationId xmlns:a16="http://schemas.microsoft.com/office/drawing/2014/main" id="{04AAED8A-DDB7-822A-203F-BC97C75CB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2430" y="4913094"/>
            <a:ext cx="64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= 0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4" name="Text Box 75">
            <a:extLst>
              <a:ext uri="{FF2B5EF4-FFF2-40B4-BE49-F238E27FC236}">
                <a16:creationId xmlns:a16="http://schemas.microsoft.com/office/drawing/2014/main" id="{C4DC6551-415E-0B56-3034-998B831B5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3423" y="4888962"/>
            <a:ext cx="64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= 0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5" name="Text Box 75">
            <a:extLst>
              <a:ext uri="{FF2B5EF4-FFF2-40B4-BE49-F238E27FC236}">
                <a16:creationId xmlns:a16="http://schemas.microsoft.com/office/drawing/2014/main" id="{B930438D-E0FF-3202-954E-751A273CB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9523" y="5306535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x = –3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6" name="Text Box 75">
            <a:extLst>
              <a:ext uri="{FF2B5EF4-FFF2-40B4-BE49-F238E27FC236}">
                <a16:creationId xmlns:a16="http://schemas.microsoft.com/office/drawing/2014/main" id="{09C613D3-9F47-96E8-A607-679D5438D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8416" y="5289317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x </a:t>
            </a:r>
            <a:r>
              <a:rPr lang="en-US" sz="2000" dirty="0">
                <a:solidFill>
                  <a:schemeClr val="tx1"/>
                </a:solidFill>
              </a:rPr>
              <a:t>=</a:t>
            </a:r>
            <a:r>
              <a:rPr lang="en-US" sz="2200" dirty="0">
                <a:solidFill>
                  <a:schemeClr val="tx1"/>
                </a:solidFill>
              </a:rPr>
              <a:t> 1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7" name="Title 3">
            <a:extLst>
              <a:ext uri="{FF2B5EF4-FFF2-40B4-BE49-F238E27FC236}">
                <a16:creationId xmlns:a16="http://schemas.microsoft.com/office/drawing/2014/main" id="{716783D5-00A6-0B10-06C8-650F8761F470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</p:spTree>
    <p:extLst>
      <p:ext uri="{BB962C8B-B14F-4D97-AF65-F5344CB8AC3E}">
        <p14:creationId xmlns:p14="http://schemas.microsoft.com/office/powerpoint/2010/main" val="285016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09427 0.2238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5" y="1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7037E-7 L 0.05139 0.2196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9" y="1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7 L 0.03559 0.21968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1" y="1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96" grpId="0"/>
      <p:bldP spid="497" grpId="0"/>
      <p:bldP spid="514" grpId="0"/>
      <p:bldP spid="523" grpId="0"/>
      <p:bldP spid="524" grpId="0"/>
      <p:bldP spid="526" grpId="0"/>
      <p:bldP spid="527" grpId="0"/>
      <p:bldP spid="4" grpId="0"/>
      <p:bldP spid="7" grpId="0"/>
      <p:bldP spid="11" grpId="0"/>
      <p:bldP spid="12" grpId="0"/>
      <p:bldP spid="12" grpId="1"/>
      <p:bldP spid="13" grpId="0"/>
      <p:bldP spid="13" grpId="1"/>
      <p:bldP spid="14" grpId="0"/>
      <p:bldP spid="14" grpId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6" name="Freeform 738"/>
          <p:cNvSpPr>
            <a:spLocks/>
          </p:cNvSpPr>
          <p:nvPr/>
        </p:nvSpPr>
        <p:spPr bwMode="auto">
          <a:xfrm flipV="1">
            <a:off x="1891415" y="1558209"/>
            <a:ext cx="1524135" cy="4876150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5400" cmpd="sng">
            <a:solidFill>
              <a:srgbClr val="0070C0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43177" y="1318480"/>
            <a:ext cx="5554663" cy="5384800"/>
            <a:chOff x="1076" y="476"/>
            <a:chExt cx="3499" cy="3392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52"/>
              <a:chOff x="1244" y="616"/>
              <a:chExt cx="3140" cy="3152"/>
            </a:xfrm>
          </p:grpSpPr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04" y="628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1881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9" y="18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72" y="188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24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84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2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80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4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800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48" y="187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10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48" y="1870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52" y="1874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20" y="1874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72" y="1878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36" y="1874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80" y="1868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44" y="1874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200" y="1863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56" y="1874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32" y="1858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76" y="1870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371" y="173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817" y="47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75" y="1694"/>
              <a:ext cx="20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1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37" y="3713"/>
              <a:ext cx="24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3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5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69" y="738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7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53" y="563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8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46" y="2142"/>
              <a:ext cx="20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54" y="2307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5" y="2460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79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293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2" y="3090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13" y="3246"/>
              <a:ext cx="25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37" y="3403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-11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558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-12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2673504" y="1563589"/>
            <a:ext cx="0" cy="4984751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3" name="Group 666"/>
          <p:cNvGrpSpPr>
            <a:grpSpLocks/>
          </p:cNvGrpSpPr>
          <p:nvPr/>
        </p:nvGrpSpPr>
        <p:grpSpPr bwMode="auto">
          <a:xfrm>
            <a:off x="2066960" y="3469511"/>
            <a:ext cx="139700" cy="149225"/>
            <a:chOff x="704" y="2464"/>
            <a:chExt cx="88" cy="94"/>
          </a:xfrm>
        </p:grpSpPr>
        <p:sp>
          <p:nvSpPr>
            <p:cNvPr id="484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5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6" name="Group 666"/>
          <p:cNvGrpSpPr>
            <a:grpSpLocks/>
          </p:cNvGrpSpPr>
          <p:nvPr/>
        </p:nvGrpSpPr>
        <p:grpSpPr bwMode="auto">
          <a:xfrm>
            <a:off x="3059832" y="3480559"/>
            <a:ext cx="139700" cy="149225"/>
            <a:chOff x="704" y="2464"/>
            <a:chExt cx="88" cy="94"/>
          </a:xfrm>
        </p:grpSpPr>
        <p:sp>
          <p:nvSpPr>
            <p:cNvPr id="48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Rectangle 5"/>
          <p:cNvSpPr/>
          <p:nvPr/>
        </p:nvSpPr>
        <p:spPr>
          <a:xfrm>
            <a:off x="3131840" y="3265239"/>
            <a:ext cx="6511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(1 , 0)</a:t>
            </a:r>
            <a:endParaRPr lang="en-GB" sz="1400" dirty="0"/>
          </a:p>
        </p:txBody>
      </p:sp>
      <p:sp>
        <p:nvSpPr>
          <p:cNvPr id="496" name="Rectangle 495"/>
          <p:cNvSpPr/>
          <p:nvPr/>
        </p:nvSpPr>
        <p:spPr>
          <a:xfrm>
            <a:off x="2987824" y="1791139"/>
            <a:ext cx="6511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</a:t>
            </a:r>
            <a:r>
              <a:rPr lang="en-US" sz="1400" b="1" dirty="0">
                <a:solidFill>
                  <a:srgbClr val="FF6600"/>
                </a:solidFill>
              </a:rPr>
              <a:t>6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7" name="Rectangle 496"/>
          <p:cNvSpPr/>
          <p:nvPr/>
        </p:nvSpPr>
        <p:spPr>
          <a:xfrm>
            <a:off x="1475656" y="3265239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</a:t>
            </a:r>
            <a:r>
              <a:rPr lang="en-US" sz="1400" b="1" dirty="0">
                <a:solidFill>
                  <a:srgbClr val="FF6600"/>
                </a:solidFill>
              </a:rPr>
              <a:t>–3, 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526" name="Text Box 75"/>
          <p:cNvSpPr txBox="1">
            <a:spLocks noChangeArrowheads="1"/>
          </p:cNvSpPr>
          <p:nvPr/>
        </p:nvSpPr>
        <p:spPr bwMode="auto">
          <a:xfrm>
            <a:off x="226566" y="54868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Sketch the graph of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-2(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+ 3)(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1).</a:t>
            </a:r>
            <a:endParaRPr lang="en-GB" dirty="0"/>
          </a:p>
        </p:txBody>
      </p:sp>
      <p:sp>
        <p:nvSpPr>
          <p:cNvPr id="532" name="Text Box 75"/>
          <p:cNvSpPr txBox="1">
            <a:spLocks noChangeArrowheads="1"/>
          </p:cNvSpPr>
          <p:nvPr/>
        </p:nvSpPr>
        <p:spPr bwMode="auto">
          <a:xfrm>
            <a:off x="5845654" y="5475917"/>
            <a:ext cx="30762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/>
              <a:t> = -2(-1+3)(-1 -1) </a:t>
            </a:r>
          </a:p>
        </p:txBody>
      </p:sp>
      <p:sp>
        <p:nvSpPr>
          <p:cNvPr id="534" name="Text Box 75"/>
          <p:cNvSpPr txBox="1">
            <a:spLocks noChangeArrowheads="1"/>
          </p:cNvSpPr>
          <p:nvPr/>
        </p:nvSpPr>
        <p:spPr bwMode="auto">
          <a:xfrm>
            <a:off x="5980256" y="5885434"/>
            <a:ext cx="14658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/>
              <a:t> = 8</a:t>
            </a:r>
          </a:p>
        </p:txBody>
      </p:sp>
      <p:sp>
        <p:nvSpPr>
          <p:cNvPr id="535" name="Text Box 75"/>
          <p:cNvSpPr txBox="1">
            <a:spLocks noChangeArrowheads="1"/>
          </p:cNvSpPr>
          <p:nvPr/>
        </p:nvSpPr>
        <p:spPr bwMode="auto">
          <a:xfrm>
            <a:off x="6758936" y="6271165"/>
            <a:ext cx="14579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olidFill>
                  <a:srgbClr val="FF6600"/>
                </a:solidFill>
              </a:rPr>
              <a:t>(-1, 8)</a:t>
            </a:r>
            <a:endParaRPr lang="en-GB" sz="2000" dirty="0">
              <a:solidFill>
                <a:srgbClr val="FF6600"/>
              </a:solidFill>
            </a:endParaRPr>
          </a:p>
        </p:txBody>
      </p:sp>
      <p:grpSp>
        <p:nvGrpSpPr>
          <p:cNvPr id="536" name="Group 666"/>
          <p:cNvGrpSpPr>
            <a:grpSpLocks/>
          </p:cNvGrpSpPr>
          <p:nvPr/>
        </p:nvGrpSpPr>
        <p:grpSpPr bwMode="auto">
          <a:xfrm>
            <a:off x="2599040" y="1495486"/>
            <a:ext cx="139700" cy="149225"/>
            <a:chOff x="704" y="2464"/>
            <a:chExt cx="88" cy="94"/>
          </a:xfrm>
        </p:grpSpPr>
        <p:sp>
          <p:nvSpPr>
            <p:cNvPr id="53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2813328" y="1983631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8" name="Rectangle 497">
            <a:hlinkClick r:id="rId3"/>
            <a:extLst>
              <a:ext uri="{FF2B5EF4-FFF2-40B4-BE49-F238E27FC236}">
                <a16:creationId xmlns:a16="http://schemas.microsoft.com/office/drawing/2014/main" id="{D3E1F9CA-E190-47B4-91D6-909D7A8E3B67}"/>
              </a:ext>
            </a:extLst>
          </p:cNvPr>
          <p:cNvSpPr/>
          <p:nvPr/>
        </p:nvSpPr>
        <p:spPr>
          <a:xfrm>
            <a:off x="8058607" y="11663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" name="Rectangle 498">
            <a:hlinkClick r:id="rId3"/>
            <a:extLst>
              <a:ext uri="{FF2B5EF4-FFF2-40B4-BE49-F238E27FC236}">
                <a16:creationId xmlns:a16="http://schemas.microsoft.com/office/drawing/2014/main" id="{C9681987-A5EB-47BA-81AF-2B80FD075C4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75">
            <a:extLst>
              <a:ext uri="{FF2B5EF4-FFF2-40B4-BE49-F238E27FC236}">
                <a16:creationId xmlns:a16="http://schemas.microsoft.com/office/drawing/2014/main" id="{A2CC0C6B-062D-7513-529B-5C599B819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926" y="1009393"/>
            <a:ext cx="54711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need some points to sketch the graph</a:t>
            </a:r>
          </a:p>
        </p:txBody>
      </p:sp>
      <p:sp>
        <p:nvSpPr>
          <p:cNvPr id="11" name="Text Box 75">
            <a:extLst>
              <a:ext uri="{FF2B5EF4-FFF2-40B4-BE49-F238E27FC236}">
                <a16:creationId xmlns:a16="http://schemas.microsoft.com/office/drawing/2014/main" id="{62903E6E-F3CA-CC4D-295C-62BCE798A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45" y="980728"/>
            <a:ext cx="329402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graph is a parabola</a:t>
            </a:r>
          </a:p>
        </p:txBody>
      </p:sp>
      <p:sp>
        <p:nvSpPr>
          <p:cNvPr id="12" name="Text Box 75">
            <a:extLst>
              <a:ext uri="{FF2B5EF4-FFF2-40B4-BE49-F238E27FC236}">
                <a16:creationId xmlns:a16="http://schemas.microsoft.com/office/drawing/2014/main" id="{4C582ABB-5457-E7A3-9C7E-E51E455AD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403" y="3750688"/>
            <a:ext cx="34660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Equation of the axis of symmetry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13" name="Text Box 75">
            <a:extLst>
              <a:ext uri="{FF2B5EF4-FFF2-40B4-BE49-F238E27FC236}">
                <a16:creationId xmlns:a16="http://schemas.microsoft.com/office/drawing/2014/main" id="{391CB572-D816-D1A5-8523-249892969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10" y="4195929"/>
            <a:ext cx="6053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dirty="0">
                <a:solidFill>
                  <a:srgbClr val="FF0000"/>
                </a:solidFill>
              </a:rPr>
              <a:t> =</a:t>
            </a:r>
            <a:endParaRPr lang="en-GB" sz="2200" dirty="0"/>
          </a:p>
        </p:txBody>
      </p:sp>
      <p:sp>
        <p:nvSpPr>
          <p:cNvPr id="14" name="Text Box 75">
            <a:extLst>
              <a:ext uri="{FF2B5EF4-FFF2-40B4-BE49-F238E27FC236}">
                <a16:creationId xmlns:a16="http://schemas.microsoft.com/office/drawing/2014/main" id="{714D2725-408B-5A36-4DF4-67CEBEDC8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9347" y="3995576"/>
            <a:ext cx="9075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>
                <a:solidFill>
                  <a:srgbClr val="FF0000"/>
                </a:solidFill>
              </a:rPr>
              <a:t> +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endParaRPr lang="en-GB" sz="2200" dirty="0"/>
          </a:p>
        </p:txBody>
      </p:sp>
      <p:sp>
        <p:nvSpPr>
          <p:cNvPr id="15" name="Text Box 75">
            <a:extLst>
              <a:ext uri="{FF2B5EF4-FFF2-40B4-BE49-F238E27FC236}">
                <a16:creationId xmlns:a16="http://schemas.microsoft.com/office/drawing/2014/main" id="{37B906F7-6061-5219-3023-E19D3B45F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2874" y="4363261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19F7B96-B63A-9DC9-AC51-57059B3BC23C}"/>
              </a:ext>
            </a:extLst>
          </p:cNvPr>
          <p:cNvCxnSpPr/>
          <p:nvPr/>
        </p:nvCxnSpPr>
        <p:spPr>
          <a:xfrm>
            <a:off x="6339347" y="4428422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75">
            <a:extLst>
              <a:ext uri="{FF2B5EF4-FFF2-40B4-BE49-F238E27FC236}">
                <a16:creationId xmlns:a16="http://schemas.microsoft.com/office/drawing/2014/main" id="{82D5EE62-A56B-24F8-04B5-2F836FC81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4415" y="4057977"/>
            <a:ext cx="101681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>
                <a:solidFill>
                  <a:srgbClr val="FF0000"/>
                </a:solidFill>
              </a:rPr>
              <a:t>3 + 1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18" name="Text Box 75">
            <a:extLst>
              <a:ext uri="{FF2B5EF4-FFF2-40B4-BE49-F238E27FC236}">
                <a16:creationId xmlns:a16="http://schemas.microsoft.com/office/drawing/2014/main" id="{A9ADD273-3177-386F-125B-720DDEC35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1823" y="4363090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641AD6-F863-69EC-0C5F-0E40D2F99015}"/>
              </a:ext>
            </a:extLst>
          </p:cNvPr>
          <p:cNvCxnSpPr/>
          <p:nvPr/>
        </p:nvCxnSpPr>
        <p:spPr>
          <a:xfrm>
            <a:off x="7388296" y="4427098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75">
            <a:extLst>
              <a:ext uri="{FF2B5EF4-FFF2-40B4-BE49-F238E27FC236}">
                <a16:creationId xmlns:a16="http://schemas.microsoft.com/office/drawing/2014/main" id="{257CEDCB-1F55-69A7-6373-25CA3C76A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5745" y="4147646"/>
            <a:ext cx="6718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>
                <a:solidFill>
                  <a:srgbClr val="FF0000"/>
                </a:solidFill>
              </a:rPr>
              <a:t>1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21" name="Text Box 75">
            <a:extLst>
              <a:ext uri="{FF2B5EF4-FFF2-40B4-BE49-F238E27FC236}">
                <a16:creationId xmlns:a16="http://schemas.microsoft.com/office/drawing/2014/main" id="{F20F0A1E-7FB2-4A83-DBB7-098C98FDA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7654" y="4197801"/>
            <a:ext cx="3384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=</a:t>
            </a:r>
            <a:endParaRPr lang="en-GB" sz="2200" dirty="0"/>
          </a:p>
        </p:txBody>
      </p:sp>
      <p:sp>
        <p:nvSpPr>
          <p:cNvPr id="22" name="Text Box 75">
            <a:extLst>
              <a:ext uri="{FF2B5EF4-FFF2-40B4-BE49-F238E27FC236}">
                <a16:creationId xmlns:a16="http://schemas.microsoft.com/office/drawing/2014/main" id="{772C194A-8107-CE44-7320-070AAC7CB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1214" y="4198498"/>
            <a:ext cx="3384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=</a:t>
            </a:r>
            <a:endParaRPr lang="en-GB" sz="2200" dirty="0"/>
          </a:p>
        </p:txBody>
      </p:sp>
      <p:sp>
        <p:nvSpPr>
          <p:cNvPr id="23" name="Text Box 75">
            <a:extLst>
              <a:ext uri="{FF2B5EF4-FFF2-40B4-BE49-F238E27FC236}">
                <a16:creationId xmlns:a16="http://schemas.microsoft.com/office/drawing/2014/main" id="{86A56213-A22B-2A0E-EFDA-B57974833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527" y="1495914"/>
            <a:ext cx="33035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Now we can calculate the equation of the line of symmetry.</a:t>
            </a:r>
          </a:p>
        </p:txBody>
      </p:sp>
      <p:sp>
        <p:nvSpPr>
          <p:cNvPr id="24" name="Text Box 75">
            <a:extLst>
              <a:ext uri="{FF2B5EF4-FFF2-40B4-BE49-F238E27FC236}">
                <a16:creationId xmlns:a16="http://schemas.microsoft.com/office/drawing/2014/main" id="{09A2A0DA-BF7F-1D29-27AC-D618EAC4A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6292" y="2609744"/>
            <a:ext cx="3410609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line of symmetry is halfway between the     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dirty="0"/>
              <a:t>-intercepts.</a:t>
            </a:r>
          </a:p>
        </p:txBody>
      </p:sp>
      <p:sp>
        <p:nvSpPr>
          <p:cNvPr id="26" name="Text Box 75">
            <a:extLst>
              <a:ext uri="{FF2B5EF4-FFF2-40B4-BE49-F238E27FC236}">
                <a16:creationId xmlns:a16="http://schemas.microsoft.com/office/drawing/2014/main" id="{E9298940-6DAC-390B-9588-BB6364B6D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204" y="4715164"/>
            <a:ext cx="34660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dirty="0">
                <a:solidFill>
                  <a:srgbClr val="FF6600"/>
                </a:solidFill>
              </a:rPr>
              <a:t>This is the x-coordinate of the vertex</a:t>
            </a:r>
            <a:endParaRPr lang="en-GB" sz="1600" dirty="0"/>
          </a:p>
        </p:txBody>
      </p:sp>
      <p:sp>
        <p:nvSpPr>
          <p:cNvPr id="29" name="Text Box 75">
            <a:extLst>
              <a:ext uri="{FF2B5EF4-FFF2-40B4-BE49-F238E27FC236}">
                <a16:creationId xmlns:a16="http://schemas.microsoft.com/office/drawing/2014/main" id="{8E61C729-BB63-DF4B-30F7-EB0EFA0B4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7923" y="5086836"/>
            <a:ext cx="341060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Finding the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200" dirty="0"/>
              <a:t>-coordinate</a:t>
            </a:r>
          </a:p>
        </p:txBody>
      </p:sp>
      <p:sp>
        <p:nvSpPr>
          <p:cNvPr id="30" name="Text Box 75">
            <a:extLst>
              <a:ext uri="{FF2B5EF4-FFF2-40B4-BE49-F238E27FC236}">
                <a16:creationId xmlns:a16="http://schemas.microsoft.com/office/drawing/2014/main" id="{D71AE8FC-CE7C-E58F-B06F-64BEEB0DA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6121" y="6265755"/>
            <a:ext cx="11615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>
                <a:solidFill>
                  <a:srgbClr val="FF6600"/>
                </a:solidFill>
              </a:rPr>
              <a:t>Vertex</a:t>
            </a:r>
            <a:endParaRPr lang="en-GB" sz="2000" dirty="0"/>
          </a:p>
        </p:txBody>
      </p:sp>
      <p:sp>
        <p:nvSpPr>
          <p:cNvPr id="31" name="Title 3">
            <a:extLst>
              <a:ext uri="{FF2B5EF4-FFF2-40B4-BE49-F238E27FC236}">
                <a16:creationId xmlns:a16="http://schemas.microsoft.com/office/drawing/2014/main" id="{32CAA646-D419-52E3-105B-BCC8C145367C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32" name="Text Box 75">
            <a:extLst>
              <a:ext uri="{FF2B5EF4-FFF2-40B4-BE49-F238E27FC236}">
                <a16:creationId xmlns:a16="http://schemas.microsoft.com/office/drawing/2014/main" id="{4D110862-283B-7998-D3B1-CB67FA50E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963" y="5739804"/>
            <a:ext cx="9318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400" dirty="0">
                <a:solidFill>
                  <a:srgbClr val="FF0000"/>
                </a:solidFill>
              </a:rPr>
              <a:t> = </a:t>
            </a:r>
            <a:r>
              <a:rPr lang="en-US" sz="1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5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2000"/>
                                        <p:tgtEl>
                                          <p:spTgt spid="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6" grpId="0" animBg="1"/>
      <p:bldP spid="532" grpId="0"/>
      <p:bldP spid="534" grpId="0"/>
      <p:bldP spid="535" grpId="0"/>
      <p:bldP spid="12" grpId="0"/>
      <p:bldP spid="13" grpId="0"/>
      <p:bldP spid="14" grpId="0"/>
      <p:bldP spid="15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6" grpId="0"/>
      <p:bldP spid="29" grpId="0"/>
      <p:bldP spid="30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60">
            <a:extLst>
              <a:ext uri="{FF2B5EF4-FFF2-40B4-BE49-F238E27FC236}">
                <a16:creationId xmlns:a16="http://schemas.microsoft.com/office/drawing/2014/main" id="{7C1AD62B-3C9D-0E09-29C9-3FD142CFE87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60" y="1371600"/>
            <a:ext cx="2611480" cy="50292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3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3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8054E14C-DECC-3F86-B0B8-123B88732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49" y="1458926"/>
            <a:ext cx="239357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Turn on the GDC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536A062C-68E6-27B7-F0DB-DDFD526D3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010" y="1850613"/>
            <a:ext cx="12546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Press 5</a:t>
            </a:r>
          </a:p>
        </p:txBody>
      </p:sp>
      <p:sp>
        <p:nvSpPr>
          <p:cNvPr id="2048" name="Text Box 75">
            <a:extLst>
              <a:ext uri="{FF2B5EF4-FFF2-40B4-BE49-F238E27FC236}">
                <a16:creationId xmlns:a16="http://schemas.microsoft.com/office/drawing/2014/main" id="{EF19E9C5-685F-AC72-33DD-2A3657327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601" y="1859512"/>
            <a:ext cx="12546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Graph</a:t>
            </a:r>
          </a:p>
        </p:txBody>
      </p:sp>
    </p:spTree>
    <p:extLst>
      <p:ext uri="{BB962C8B-B14F-4D97-AF65-F5344CB8AC3E}">
        <p14:creationId xmlns:p14="http://schemas.microsoft.com/office/powerpoint/2010/main" val="31857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20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>
            <a:extLst>
              <a:ext uri="{FF2B5EF4-FFF2-40B4-BE49-F238E27FC236}">
                <a16:creationId xmlns:a16="http://schemas.microsoft.com/office/drawing/2014/main" id="{694AAF18-27A7-50E0-5C92-8898B342ECD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60" y="1371600"/>
            <a:ext cx="2632736" cy="50292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3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3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8054E14C-DECC-3F86-B0B8-123B88732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49" y="1458926"/>
            <a:ext cx="23935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Turn on the GDC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536A062C-68E6-27B7-F0DB-DDFD526D3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010" y="1850613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5</a:t>
            </a:r>
          </a:p>
        </p:txBody>
      </p:sp>
      <p:sp>
        <p:nvSpPr>
          <p:cNvPr id="2048" name="Text Box 75">
            <a:extLst>
              <a:ext uri="{FF2B5EF4-FFF2-40B4-BE49-F238E27FC236}">
                <a16:creationId xmlns:a16="http://schemas.microsoft.com/office/drawing/2014/main" id="{EF19E9C5-685F-AC72-33DD-2A3657327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601" y="185951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Graph</a:t>
            </a:r>
          </a:p>
        </p:txBody>
      </p:sp>
      <p:sp>
        <p:nvSpPr>
          <p:cNvPr id="59" name="Text Box 75">
            <a:extLst>
              <a:ext uri="{FF2B5EF4-FFF2-40B4-BE49-F238E27FC236}">
                <a16:creationId xmlns:a16="http://schemas.microsoft.com/office/drawing/2014/main" id="{2B704296-5EB2-DCBE-793E-70535E801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465" y="2242300"/>
            <a:ext cx="26847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Type in the function</a:t>
            </a:r>
          </a:p>
        </p:txBody>
      </p:sp>
      <p:sp>
        <p:nvSpPr>
          <p:cNvPr id="60" name="Text Box 75">
            <a:extLst>
              <a:ext uri="{FF2B5EF4-FFF2-40B4-BE49-F238E27FC236}">
                <a16:creationId xmlns:a16="http://schemas.microsoft.com/office/drawing/2014/main" id="{4C0E6A67-594D-2861-4830-0F8836E87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815" y="2651309"/>
            <a:ext cx="23822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 –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 – 7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rgbClr val="FF0000"/>
                </a:solidFill>
              </a:rPr>
              <a:t>– 1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50" name="Text Box 75">
            <a:extLst>
              <a:ext uri="{FF2B5EF4-FFF2-40B4-BE49-F238E27FC236}">
                <a16:creationId xmlns:a16="http://schemas.microsoft.com/office/drawing/2014/main" id="{3B8A9975-B920-5057-722F-74CD916BC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285" y="302072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EXE</a:t>
            </a:r>
          </a:p>
        </p:txBody>
      </p:sp>
      <p:sp>
        <p:nvSpPr>
          <p:cNvPr id="453" name="Text Box 75">
            <a:extLst>
              <a:ext uri="{FF2B5EF4-FFF2-40B4-BE49-F238E27FC236}">
                <a16:creationId xmlns:a16="http://schemas.microsoft.com/office/drawing/2014/main" id="{17FD0B90-9B69-04DF-89AC-92FE170B0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4856" y="3426808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F6</a:t>
            </a:r>
          </a:p>
        </p:txBody>
      </p:sp>
      <p:sp>
        <p:nvSpPr>
          <p:cNvPr id="454" name="Text Box 75">
            <a:extLst>
              <a:ext uri="{FF2B5EF4-FFF2-40B4-BE49-F238E27FC236}">
                <a16:creationId xmlns:a16="http://schemas.microsoft.com/office/drawing/2014/main" id="{3EFE9A30-54C6-FFE9-2D39-5BC932034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705" y="3435707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Draw</a:t>
            </a:r>
          </a:p>
        </p:txBody>
      </p:sp>
      <p:pic>
        <p:nvPicPr>
          <p:cNvPr id="456" name="Picture 455">
            <a:extLst>
              <a:ext uri="{FF2B5EF4-FFF2-40B4-BE49-F238E27FC236}">
                <a16:creationId xmlns:a16="http://schemas.microsoft.com/office/drawing/2014/main" id="{A1522F5C-DDF5-475C-B2E1-29AD71CE459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959" y="1371600"/>
            <a:ext cx="261955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59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450" grpId="0"/>
      <p:bldP spid="453" grpId="0"/>
      <p:bldP spid="45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2332</TotalTime>
  <Words>1882</Words>
  <Application>Microsoft Office PowerPoint</Application>
  <PresentationFormat>On-screen Show (4:3)</PresentationFormat>
  <Paragraphs>569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Comic Sans MS</vt:lpstr>
      <vt:lpstr>Times New Roman</vt:lpstr>
      <vt:lpstr>Wingdings 2</vt:lpstr>
      <vt:lpstr>Theme1</vt:lpstr>
      <vt:lpstr>Creating the sketch of a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sketch from information given or a context</dc:title>
  <dc:creator>Mathssupport</dc:creator>
  <cp:lastModifiedBy>Orlando Hurtado</cp:lastModifiedBy>
  <cp:revision>77</cp:revision>
  <dcterms:created xsi:type="dcterms:W3CDTF">2013-03-18T04:17:13Z</dcterms:created>
  <dcterms:modified xsi:type="dcterms:W3CDTF">2023-08-11T10:22:24Z</dcterms:modified>
</cp:coreProperties>
</file>