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1" r:id="rId1"/>
  </p:sldMasterIdLst>
  <p:notesMasterIdLst>
    <p:notesMasterId r:id="rId20"/>
  </p:notesMasterIdLst>
  <p:handoutMasterIdLst>
    <p:handoutMasterId r:id="rId21"/>
  </p:handoutMasterIdLst>
  <p:sldIdLst>
    <p:sldId id="256" r:id="rId2"/>
    <p:sldId id="260" r:id="rId3"/>
    <p:sldId id="265" r:id="rId4"/>
    <p:sldId id="268" r:id="rId5"/>
    <p:sldId id="267" r:id="rId6"/>
    <p:sldId id="269" r:id="rId7"/>
    <p:sldId id="270" r:id="rId8"/>
    <p:sldId id="271" r:id="rId9"/>
    <p:sldId id="261" r:id="rId10"/>
    <p:sldId id="272" r:id="rId11"/>
    <p:sldId id="273" r:id="rId12"/>
    <p:sldId id="274" r:id="rId13"/>
    <p:sldId id="275" r:id="rId14"/>
    <p:sldId id="276" r:id="rId15"/>
    <p:sldId id="262" r:id="rId16"/>
    <p:sldId id="263" r:id="rId17"/>
    <p:sldId id="264" r:id="rId18"/>
    <p:sldId id="327" r:id="rId19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CC0099"/>
    <a:srgbClr val="99CCFF"/>
    <a:srgbClr val="FF7C80"/>
    <a:srgbClr val="336600"/>
    <a:srgbClr val="00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>
      <p:cViewPr varScale="1">
        <p:scale>
          <a:sx n="65" d="100"/>
          <a:sy n="65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0013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471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471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0013" y="6513513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5B19CAC-4ADF-40D9-80E2-CF329D1A440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1517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A0EA90-397B-41BE-BFFD-EAEE08333F1D}" type="datetimeFigureOut">
              <a:rPr lang="en-US" smtClean="0"/>
              <a:t>8/11/2023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23FFAF-1E6C-494C-BB6B-3F3017F4AB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78892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11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12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031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l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  <a:endParaRPr kumimoji="0" lang="en-US" dirty="0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6210300" y="243379"/>
            <a:ext cx="2476500" cy="476250"/>
          </a:xfrm>
        </p:spPr>
        <p:txBody>
          <a:bodyPr/>
          <a:lstStyle>
            <a:lvl1pPr>
              <a:defRPr sz="2000"/>
            </a:lvl1pPr>
          </a:lstStyle>
          <a:p>
            <a:fld id="{BC5FDF6F-438B-4719-B23F-CF9DE862B1F0}" type="datetime3">
              <a:rPr lang="en-US" smtClean="0"/>
              <a:pPr/>
              <a:t>11 August 2023</a:t>
            </a:fld>
            <a:endParaRPr lang="en-US" dirty="0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6 Rectángulo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9 Rectángulo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10 Rectángulo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pic>
        <p:nvPicPr>
          <p:cNvPr id="15" name="Picture 14" descr="A close up of a cage&#10;&#10;Description automatically generated">
            <a:extLst>
              <a:ext uri="{FF2B5EF4-FFF2-40B4-BE49-F238E27FC236}">
                <a16:creationId xmlns:a16="http://schemas.microsoft.com/office/drawing/2014/main" id="{8DB13122-E156-4F56-B01E-886703548E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039AE60E-7789-4816-95DE-1D604A95FDD4}"/>
              </a:ext>
            </a:extLst>
          </p:cNvPr>
          <p:cNvSpPr/>
          <p:nvPr userDrawn="1"/>
        </p:nvSpPr>
        <p:spPr>
          <a:xfrm>
            <a:off x="667512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96861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hf sldNum="0"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61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5156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7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39870647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9 Rectángulo redondeado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5465332" y="6201849"/>
            <a:ext cx="2476500" cy="47625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Rectángulo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Rectángulo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8 Rectángulo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3" name="Picture 12" descr="A close up of a cage&#10;&#10;Description automatically generated">
            <a:extLst>
              <a:ext uri="{FF2B5EF4-FFF2-40B4-BE49-F238E27FC236}">
                <a16:creationId xmlns:a16="http://schemas.microsoft.com/office/drawing/2014/main" id="{AD73ABF7-01E0-40C9-AF32-E6F006527797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4" name="Rectangle 13">
            <a:extLst>
              <a:ext uri="{FF2B5EF4-FFF2-40B4-BE49-F238E27FC236}">
                <a16:creationId xmlns:a16="http://schemas.microsoft.com/office/drawing/2014/main" id="{92B8C11C-1369-4E21-ACED-1AEE4F6D4D4D}"/>
              </a:ext>
            </a:extLst>
          </p:cNvPr>
          <p:cNvSpPr/>
          <p:nvPr userDrawn="1"/>
        </p:nvSpPr>
        <p:spPr>
          <a:xfrm>
            <a:off x="667512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8574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8 Marcador de contenido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459772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</p:spTree>
    <p:extLst>
      <p:ext uri="{BB962C8B-B14F-4D97-AF65-F5344CB8AC3E}">
        <p14:creationId xmlns:p14="http://schemas.microsoft.com/office/powerpoint/2010/main" val="7018827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9157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463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8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Marcador de contenido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B887F62-3A26-44D1-8C6A-8A69FD24CA53}"/>
              </a:ext>
            </a:extLst>
          </p:cNvPr>
          <p:cNvSpPr/>
          <p:nvPr userDrawn="1"/>
        </p:nvSpPr>
        <p:spPr>
          <a:xfrm>
            <a:off x="667512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2378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r>
              <a:rPr lang="en-US" dirty="0"/>
              <a:t>www.mathssupport.org</a:t>
            </a:r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2608A71D-9D80-4B83-BB05-49E9C2C2F11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10 Rectángulo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12 Rectángulo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1118772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hyperlink" Target="http://www.mathssupport.org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7 Rectángulo redondeado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2238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s-ES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s-ES"/>
              <a:t>Haga clic para modificar el estilo de texto del patrón</a:t>
            </a:r>
          </a:p>
          <a:p>
            <a:pPr lvl="1" eaLnBrk="1" latinLnBrk="0" hangingPunct="1"/>
            <a:r>
              <a:rPr kumimoji="0" lang="es-ES"/>
              <a:t>Segundo nivel</a:t>
            </a:r>
          </a:p>
          <a:p>
            <a:pPr lvl="2" eaLnBrk="1" latinLnBrk="0" hangingPunct="1"/>
            <a:r>
              <a:rPr kumimoji="0" lang="es-ES"/>
              <a:t>Tercer nivel</a:t>
            </a:r>
          </a:p>
          <a:p>
            <a:pPr lvl="3" eaLnBrk="1" latinLnBrk="0" hangingPunct="1"/>
            <a:r>
              <a:rPr kumimoji="0" lang="es-ES"/>
              <a:t>Cuarto nivel</a:t>
            </a:r>
          </a:p>
          <a:p>
            <a:pPr lvl="4" eaLnBrk="1" latinLnBrk="0" hangingPunct="1"/>
            <a:r>
              <a:rPr kumimoji="0" lang="es-ES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47C9B81F-C347-4BEF-BFDF-29C42F48304A}" type="datetimeFigureOut">
              <a:rPr lang="en-US" smtClean="0"/>
              <a:pPr/>
              <a:t>8/11/2023</a:t>
            </a:fld>
            <a:endParaRPr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r>
              <a:rPr lang="en-US" dirty="0">
                <a:solidFill>
                  <a:schemeClr val="tx2">
                    <a:shade val="90000"/>
                  </a:schemeClr>
                </a:solidFill>
              </a:rPr>
              <a:t>www.mathssupport.org</a:t>
            </a:r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042AED99-7FB4-404E-8A97-64753DCE42EC}" type="slidenum">
              <a:rPr kumimoji="0" lang="en-US" smtClean="0"/>
              <a:pPr/>
              <a:t>‹#›</a:t>
            </a:fld>
            <a:endParaRPr kumimoji="0" lang="en-US" dirty="0">
              <a:solidFill>
                <a:schemeClr val="tx2">
                  <a:shade val="90000"/>
                </a:schemeClr>
              </a:solidFill>
            </a:endParaRPr>
          </a:p>
        </p:txBody>
      </p:sp>
      <p:pic>
        <p:nvPicPr>
          <p:cNvPr id="10" name="Picture 9" descr="A close up of a cage&#10;&#10;Description automatically generated">
            <a:extLst>
              <a:ext uri="{FF2B5EF4-FFF2-40B4-BE49-F238E27FC236}">
                <a16:creationId xmlns:a16="http://schemas.microsoft.com/office/drawing/2014/main" id="{3947B0CA-B858-4459-ACB0-3F8573129FFC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954" y="6117152"/>
            <a:ext cx="1003623" cy="644806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37BDFDB0-8D90-46E4-99DE-37E7B970D526}"/>
              </a:ext>
            </a:extLst>
          </p:cNvPr>
          <p:cNvSpPr/>
          <p:nvPr userDrawn="1"/>
        </p:nvSpPr>
        <p:spPr>
          <a:xfrm>
            <a:off x="667512" y="6504801"/>
            <a:ext cx="1616212" cy="276999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r>
              <a:rPr lang="en-US" sz="1200" dirty="0">
                <a:solidFill>
                  <a:srgbClr val="0070C0"/>
                </a:solidFill>
                <a:hlinkClick r:id="rId1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www.mathssupport.org</a:t>
            </a:r>
            <a:endParaRPr lang="en-GB" sz="12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74304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703" r:id="rId2"/>
    <p:sldLayoutId id="2147483704" r:id="rId3"/>
    <p:sldLayoutId id="2147483705" r:id="rId4"/>
    <p:sldLayoutId id="2147483706" r:id="rId5"/>
    <p:sldLayoutId id="2147483707" r:id="rId6"/>
    <p:sldLayoutId id="2147483708" r:id="rId7"/>
    <p:sldLayoutId id="2147483709" r:id="rId8"/>
    <p:sldLayoutId id="2147483710" r:id="rId9"/>
    <p:sldLayoutId id="2147483711" r:id="rId10"/>
    <p:sldLayoutId id="2147483712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www.mathssupport.org/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www.mathssupport.org/" TargetMode="External"/><Relationship Id="rId4" Type="http://schemas.openxmlformats.org/officeDocument/2006/relationships/hyperlink" Target="mailto:info@mathssupport.or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thssupport.org/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www.mathssupport.org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486400" y="457200"/>
            <a:ext cx="3200400" cy="457200"/>
          </a:xfrm>
        </p:spPr>
        <p:txBody>
          <a:bodyPr/>
          <a:lstStyle/>
          <a:p>
            <a:fld id="{418FB1FA-1B83-4CC8-939D-C627A9A0057A}" type="datetime3">
              <a:rPr lang="en-US" sz="2400" smtClean="0"/>
              <a:t>11 August 2023</a:t>
            </a:fld>
            <a:endParaRPr lang="en-US" sz="24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1676400"/>
            <a:ext cx="7848600" cy="1295400"/>
          </a:xfrm>
        </p:spPr>
        <p:txBody>
          <a:bodyPr/>
          <a:lstStyle/>
          <a:p>
            <a:r>
              <a:rPr lang="en-US" dirty="0">
                <a:latin typeface="Comic Sans MS" pitchFamily="66" charset="0"/>
              </a:rPr>
              <a:t>Inverse function</a:t>
            </a:r>
            <a:endParaRPr lang="en-US" dirty="0"/>
          </a:p>
        </p:txBody>
      </p:sp>
      <p:sp>
        <p:nvSpPr>
          <p:cNvPr id="4" name="Subtitle 4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/>
          <a:p>
            <a:pPr marL="688975" indent="-688975"/>
            <a:r>
              <a:rPr lang="en-US" dirty="0"/>
              <a:t>LO: To find the inverse </a:t>
            </a:r>
            <a:r>
              <a:rPr lang="en-US"/>
              <a:t>function algebraically.</a:t>
            </a:r>
            <a:endParaRPr lang="en-GB" dirty="0"/>
          </a:p>
          <a:p>
            <a:pPr marL="2743200" indent="-2743200" algn="l"/>
            <a:endParaRPr lang="en-GB" dirty="0"/>
          </a:p>
        </p:txBody>
      </p:sp>
      <p:sp>
        <p:nvSpPr>
          <p:cNvPr id="5" name="Rectangle 4">
            <a:hlinkClick r:id="rId2"/>
            <a:extLst>
              <a:ext uri="{FF2B5EF4-FFF2-40B4-BE49-F238E27FC236}">
                <a16:creationId xmlns:a16="http://schemas.microsoft.com/office/drawing/2014/main" id="{76F424CF-6D60-492B-A7B7-9255C0882CA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E19A94E0-9625-43A6-8914-715AFA04CB0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4" name="Group 7"/>
          <p:cNvGrpSpPr>
            <a:grpSpLocks/>
          </p:cNvGrpSpPr>
          <p:nvPr/>
        </p:nvGrpSpPr>
        <p:grpSpPr bwMode="auto">
          <a:xfrm>
            <a:off x="3399472" y="1289720"/>
            <a:ext cx="4984760" cy="4984760"/>
            <a:chOff x="773" y="1401"/>
            <a:chExt cx="3140" cy="3140"/>
          </a:xfrm>
        </p:grpSpPr>
        <p:sp>
          <p:nvSpPr>
            <p:cNvPr id="915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6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7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8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9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0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6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7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8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9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0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1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9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0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1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5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6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7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8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9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0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4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6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7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8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9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0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1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9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5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6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7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9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1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7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8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9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1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2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5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6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7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8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9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0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1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2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6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7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8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9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0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1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2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3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9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4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9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2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3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4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7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8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9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0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1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2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3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4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9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0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1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2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3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4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0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1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2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3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4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5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9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0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1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2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3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4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5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6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8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9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0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1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2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3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4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5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6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0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1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2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3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4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5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6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9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0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1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2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3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4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5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6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0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1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3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4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5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7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9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0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1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2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3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4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6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0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1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2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3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4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5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6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7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0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1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2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3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4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7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2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3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4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5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6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7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8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1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2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3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4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5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6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8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0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1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2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3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4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5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6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7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8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9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2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3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4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7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9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2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3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4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5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6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7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8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9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2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3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4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5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6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7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8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9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3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4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5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6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7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8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9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1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2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3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4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15" name="1314 Grupo"/>
          <p:cNvGrpSpPr/>
          <p:nvPr/>
        </p:nvGrpSpPr>
        <p:grpSpPr>
          <a:xfrm>
            <a:off x="3409951" y="1314452"/>
            <a:ext cx="4984755" cy="4984756"/>
            <a:chOff x="3486151" y="933452"/>
            <a:chExt cx="4984755" cy="4984756"/>
          </a:xfrm>
        </p:grpSpPr>
        <p:sp>
          <p:nvSpPr>
            <p:cNvPr id="1316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17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18" name="Text Box 410"/>
          <p:cNvSpPr txBox="1">
            <a:spLocks noChangeArrowheads="1"/>
          </p:cNvSpPr>
          <p:nvPr/>
        </p:nvSpPr>
        <p:spPr bwMode="auto">
          <a:xfrm>
            <a:off x="5715000" y="38481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1319" name="1318 Grupo"/>
          <p:cNvGrpSpPr/>
          <p:nvPr/>
        </p:nvGrpSpPr>
        <p:grpSpPr>
          <a:xfrm>
            <a:off x="3124200" y="838200"/>
            <a:ext cx="5657850" cy="5648325"/>
            <a:chOff x="3200400" y="457200"/>
            <a:chExt cx="5657850" cy="5648325"/>
          </a:xfrm>
        </p:grpSpPr>
        <p:sp>
          <p:nvSpPr>
            <p:cNvPr id="1320" name="Text Box 433"/>
            <p:cNvSpPr txBox="1">
              <a:spLocks noChangeArrowheads="1"/>
            </p:cNvSpPr>
            <p:nvPr/>
          </p:nvSpPr>
          <p:spPr bwMode="auto">
            <a:xfrm>
              <a:off x="5848350" y="457200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1321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1322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1323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324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325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326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327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328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329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330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331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1332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1333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1334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1335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1336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1337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1338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1339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1340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1341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1342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1343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1344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345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346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347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348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349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350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351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352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1353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1354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1355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1356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1357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1358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1359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1360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1361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1362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1363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1366" name="Text Box 464"/>
          <p:cNvSpPr txBox="1">
            <a:spLocks noChangeArrowheads="1"/>
          </p:cNvSpPr>
          <p:nvPr/>
        </p:nvSpPr>
        <p:spPr bwMode="auto">
          <a:xfrm>
            <a:off x="6288863" y="1572695"/>
            <a:ext cx="6815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 </a:t>
            </a:r>
          </a:p>
        </p:txBody>
      </p:sp>
      <p:sp>
        <p:nvSpPr>
          <p:cNvPr id="1367" name="Text Box 465"/>
          <p:cNvSpPr txBox="1">
            <a:spLocks noChangeArrowheads="1"/>
          </p:cNvSpPr>
          <p:nvPr/>
        </p:nvSpPr>
        <p:spPr bwMode="auto">
          <a:xfrm>
            <a:off x="7495427" y="2801028"/>
            <a:ext cx="7806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0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 </a:t>
            </a:r>
          </a:p>
        </p:txBody>
      </p:sp>
      <p:sp>
        <p:nvSpPr>
          <p:cNvPr id="1368" name="Line 470"/>
          <p:cNvSpPr>
            <a:spLocks noChangeShapeType="1"/>
          </p:cNvSpPr>
          <p:nvPr/>
        </p:nvSpPr>
        <p:spPr bwMode="auto">
          <a:xfrm flipV="1">
            <a:off x="4799956" y="1315978"/>
            <a:ext cx="1670694" cy="4966751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69" name="Line 470"/>
          <p:cNvSpPr>
            <a:spLocks noChangeShapeType="1"/>
          </p:cNvSpPr>
          <p:nvPr/>
        </p:nvSpPr>
        <p:spPr bwMode="auto">
          <a:xfrm flipV="1">
            <a:off x="3409951" y="3221245"/>
            <a:ext cx="4961641" cy="166681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0" name="Line 470"/>
          <p:cNvSpPr>
            <a:spLocks noChangeShapeType="1"/>
          </p:cNvSpPr>
          <p:nvPr/>
        </p:nvSpPr>
        <p:spPr bwMode="auto">
          <a:xfrm flipV="1">
            <a:off x="3409950" y="1308729"/>
            <a:ext cx="4991107" cy="4973999"/>
          </a:xfrm>
          <a:prstGeom prst="line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1" name="Text Box 464"/>
          <p:cNvSpPr txBox="1">
            <a:spLocks noChangeArrowheads="1"/>
          </p:cNvSpPr>
          <p:nvPr/>
        </p:nvSpPr>
        <p:spPr bwMode="auto">
          <a:xfrm>
            <a:off x="7701930" y="1733997"/>
            <a:ext cx="900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 </a:t>
            </a:r>
          </a:p>
        </p:txBody>
      </p:sp>
      <p:sp>
        <p:nvSpPr>
          <p:cNvPr id="1372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Comic Sans MS" pitchFamily="66" charset="0"/>
              </a:rPr>
              <a:t>Inverse function</a:t>
            </a:r>
          </a:p>
        </p:txBody>
      </p:sp>
      <p:sp>
        <p:nvSpPr>
          <p:cNvPr id="1373" name="1372 Rectángulo"/>
          <p:cNvSpPr/>
          <p:nvPr/>
        </p:nvSpPr>
        <p:spPr>
          <a:xfrm>
            <a:off x="283559" y="3198222"/>
            <a:ext cx="300524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This is the inverse </a:t>
            </a:r>
          </a:p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of the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" name="Rectangle 5"/>
          <p:cNvSpPr txBox="1">
            <a:spLocks noChangeArrowheads="1"/>
          </p:cNvSpPr>
          <p:nvPr/>
        </p:nvSpPr>
        <p:spPr>
          <a:xfrm>
            <a:off x="511646" y="638704"/>
            <a:ext cx="4765650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Consider the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f(x)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3" name="1372 Rectángulo"/>
          <p:cNvSpPr/>
          <p:nvPr/>
        </p:nvSpPr>
        <p:spPr>
          <a:xfrm>
            <a:off x="410476" y="1220106"/>
            <a:ext cx="3707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Draw the line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4" name="1372 Rectángulo"/>
          <p:cNvSpPr/>
          <p:nvPr/>
        </p:nvSpPr>
        <p:spPr>
          <a:xfrm>
            <a:off x="251521" y="1842903"/>
            <a:ext cx="299472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Draw the reflection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in the line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465" name="Rectangle 464">
            <a:hlinkClick r:id="rId2"/>
            <a:extLst>
              <a:ext uri="{FF2B5EF4-FFF2-40B4-BE49-F238E27FC236}">
                <a16:creationId xmlns:a16="http://schemas.microsoft.com/office/drawing/2014/main" id="{2E0E7375-B2F2-496C-91CE-07BD09BC478D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6" name="Rectangle 465">
            <a:hlinkClick r:id="rId2"/>
            <a:extLst>
              <a:ext uri="{FF2B5EF4-FFF2-40B4-BE49-F238E27FC236}">
                <a16:creationId xmlns:a16="http://schemas.microsoft.com/office/drawing/2014/main" id="{5019BE78-D3FD-4BF8-A160-43F2C730868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089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1" dur="500"/>
                                        <p:tgtEl>
                                          <p:spTgt spid="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6" grpId="0"/>
      <p:bldP spid="1367" grpId="0" autoUpdateAnimBg="0"/>
      <p:bldP spid="1368" grpId="0" animBg="1"/>
      <p:bldP spid="1369" grpId="0" animBg="1"/>
      <p:bldP spid="1370" grpId="0" animBg="1"/>
      <p:bldP spid="1371" grpId="0"/>
      <p:bldP spid="1373" grpId="0"/>
      <p:bldP spid="463" grpId="0"/>
      <p:bldP spid="46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4" name="Group 7"/>
          <p:cNvGrpSpPr>
            <a:grpSpLocks/>
          </p:cNvGrpSpPr>
          <p:nvPr/>
        </p:nvGrpSpPr>
        <p:grpSpPr bwMode="auto">
          <a:xfrm>
            <a:off x="3399472" y="1289720"/>
            <a:ext cx="4984760" cy="4984760"/>
            <a:chOff x="773" y="1401"/>
            <a:chExt cx="3140" cy="3140"/>
          </a:xfrm>
        </p:grpSpPr>
        <p:sp>
          <p:nvSpPr>
            <p:cNvPr id="915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6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7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8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9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0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6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7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8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9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0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1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9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0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1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5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6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7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8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9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0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4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6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7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8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9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0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1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9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5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6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7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9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1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7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8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9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1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2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5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6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7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8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9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0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1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2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6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7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8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9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0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1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2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3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9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4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9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2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3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4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7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8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9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0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1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2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3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4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9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0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1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2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3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4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0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1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2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3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4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5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9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0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1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2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3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4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5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6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8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9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0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1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2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3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4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5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6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0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1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2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3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4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5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6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9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0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1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2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3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4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5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6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0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1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3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4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5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7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9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0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1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2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3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4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6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0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1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2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3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4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5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6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7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0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1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2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3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4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7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2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3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4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5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6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7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8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1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2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3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4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5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6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8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0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1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2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3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4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5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6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7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8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9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2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3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4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7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9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2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3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4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5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6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7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8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9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2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3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4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5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6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7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8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9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3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4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5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6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7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8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9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1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2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3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4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15" name="1314 Grupo"/>
          <p:cNvGrpSpPr/>
          <p:nvPr/>
        </p:nvGrpSpPr>
        <p:grpSpPr>
          <a:xfrm>
            <a:off x="3409951" y="1314452"/>
            <a:ext cx="4984755" cy="4984756"/>
            <a:chOff x="3486151" y="933452"/>
            <a:chExt cx="4984755" cy="4984756"/>
          </a:xfrm>
        </p:grpSpPr>
        <p:sp>
          <p:nvSpPr>
            <p:cNvPr id="1316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17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18" name="Text Box 410"/>
          <p:cNvSpPr txBox="1">
            <a:spLocks noChangeArrowheads="1"/>
          </p:cNvSpPr>
          <p:nvPr/>
        </p:nvSpPr>
        <p:spPr bwMode="auto">
          <a:xfrm>
            <a:off x="5715000" y="38481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1319" name="1318 Grupo"/>
          <p:cNvGrpSpPr/>
          <p:nvPr/>
        </p:nvGrpSpPr>
        <p:grpSpPr>
          <a:xfrm>
            <a:off x="3124200" y="838200"/>
            <a:ext cx="5657850" cy="5648325"/>
            <a:chOff x="3200400" y="457200"/>
            <a:chExt cx="5657850" cy="5648325"/>
          </a:xfrm>
        </p:grpSpPr>
        <p:sp>
          <p:nvSpPr>
            <p:cNvPr id="1320" name="Text Box 433"/>
            <p:cNvSpPr txBox="1">
              <a:spLocks noChangeArrowheads="1"/>
            </p:cNvSpPr>
            <p:nvPr/>
          </p:nvSpPr>
          <p:spPr bwMode="auto">
            <a:xfrm>
              <a:off x="5848350" y="457200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1321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1322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1323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324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325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326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327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328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329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330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331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1332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1333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1334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1335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1336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1337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1338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1339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1340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1341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1342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1343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1344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345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346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347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348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349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350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351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352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1353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1354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1355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1356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1357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1358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1359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1360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1361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1362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1363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1366" name="Text Box 464"/>
          <p:cNvSpPr txBox="1">
            <a:spLocks noChangeArrowheads="1"/>
          </p:cNvSpPr>
          <p:nvPr/>
        </p:nvSpPr>
        <p:spPr bwMode="auto">
          <a:xfrm>
            <a:off x="7677408" y="2704094"/>
            <a:ext cx="6815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 </a:t>
            </a:r>
          </a:p>
        </p:txBody>
      </p:sp>
      <p:sp>
        <p:nvSpPr>
          <p:cNvPr id="1367" name="Text Box 465"/>
          <p:cNvSpPr txBox="1">
            <a:spLocks noChangeArrowheads="1"/>
          </p:cNvSpPr>
          <p:nvPr/>
        </p:nvSpPr>
        <p:spPr bwMode="auto">
          <a:xfrm>
            <a:off x="4966707" y="2259013"/>
            <a:ext cx="7806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0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 </a:t>
            </a:r>
          </a:p>
        </p:txBody>
      </p:sp>
      <p:sp>
        <p:nvSpPr>
          <p:cNvPr id="1370" name="Line 470"/>
          <p:cNvSpPr>
            <a:spLocks noChangeShapeType="1"/>
          </p:cNvSpPr>
          <p:nvPr/>
        </p:nvSpPr>
        <p:spPr bwMode="auto">
          <a:xfrm flipV="1">
            <a:off x="3409950" y="1308729"/>
            <a:ext cx="4991107" cy="4973999"/>
          </a:xfrm>
          <a:prstGeom prst="line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1" name="Text Box 464"/>
          <p:cNvSpPr txBox="1">
            <a:spLocks noChangeArrowheads="1"/>
          </p:cNvSpPr>
          <p:nvPr/>
        </p:nvSpPr>
        <p:spPr bwMode="auto">
          <a:xfrm>
            <a:off x="6429529" y="2253239"/>
            <a:ext cx="900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 </a:t>
            </a:r>
          </a:p>
        </p:txBody>
      </p:sp>
      <p:sp>
        <p:nvSpPr>
          <p:cNvPr id="1372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Comic Sans MS" pitchFamily="66" charset="0"/>
              </a:rPr>
              <a:t>Inverse function</a:t>
            </a:r>
          </a:p>
        </p:txBody>
      </p:sp>
      <p:sp>
        <p:nvSpPr>
          <p:cNvPr id="1373" name="1372 Rectángulo"/>
          <p:cNvSpPr/>
          <p:nvPr/>
        </p:nvSpPr>
        <p:spPr>
          <a:xfrm>
            <a:off x="283560" y="3198222"/>
            <a:ext cx="29012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This is the inverse </a:t>
            </a:r>
          </a:p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of the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" name="Rectangle 5"/>
          <p:cNvSpPr txBox="1">
            <a:spLocks noChangeArrowheads="1"/>
          </p:cNvSpPr>
          <p:nvPr/>
        </p:nvSpPr>
        <p:spPr>
          <a:xfrm>
            <a:off x="511646" y="638704"/>
            <a:ext cx="4765650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Consider the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f(x)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3" name="1372 Rectángulo"/>
          <p:cNvSpPr/>
          <p:nvPr/>
        </p:nvSpPr>
        <p:spPr>
          <a:xfrm>
            <a:off x="410476" y="1220106"/>
            <a:ext cx="3707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Draw the line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4" name="1372 Rectángulo"/>
          <p:cNvSpPr/>
          <p:nvPr/>
        </p:nvSpPr>
        <p:spPr>
          <a:xfrm>
            <a:off x="251521" y="1842903"/>
            <a:ext cx="290124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Draw the reflection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in the line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2" name="Freeform 1"/>
          <p:cNvSpPr/>
          <p:nvPr/>
        </p:nvSpPr>
        <p:spPr>
          <a:xfrm>
            <a:off x="3917504" y="1302495"/>
            <a:ext cx="3971925" cy="4986337"/>
          </a:xfrm>
          <a:custGeom>
            <a:avLst/>
            <a:gdLst>
              <a:gd name="connsiteX0" fmla="*/ 0 w 3971925"/>
              <a:gd name="connsiteY0" fmla="*/ 4986337 h 4986337"/>
              <a:gd name="connsiteX1" fmla="*/ 242888 w 3971925"/>
              <a:gd name="connsiteY1" fmla="*/ 4243387 h 4986337"/>
              <a:gd name="connsiteX2" fmla="*/ 514350 w 3971925"/>
              <a:gd name="connsiteY2" fmla="*/ 3257550 h 4986337"/>
              <a:gd name="connsiteX3" fmla="*/ 1500188 w 3971925"/>
              <a:gd name="connsiteY3" fmla="*/ 2971800 h 4986337"/>
              <a:gd name="connsiteX4" fmla="*/ 3471863 w 3971925"/>
              <a:gd name="connsiteY4" fmla="*/ 2528887 h 4986337"/>
              <a:gd name="connsiteX5" fmla="*/ 3714750 w 3971925"/>
              <a:gd name="connsiteY5" fmla="*/ 742950 h 4986337"/>
              <a:gd name="connsiteX6" fmla="*/ 3971925 w 3971925"/>
              <a:gd name="connsiteY6" fmla="*/ 0 h 49863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971925" h="4986337">
                <a:moveTo>
                  <a:pt x="0" y="4986337"/>
                </a:moveTo>
                <a:cubicBezTo>
                  <a:pt x="78581" y="4758927"/>
                  <a:pt x="157163" y="4531518"/>
                  <a:pt x="242888" y="4243387"/>
                </a:cubicBezTo>
                <a:cubicBezTo>
                  <a:pt x="328613" y="3955256"/>
                  <a:pt x="304800" y="3469481"/>
                  <a:pt x="514350" y="3257550"/>
                </a:cubicBezTo>
                <a:cubicBezTo>
                  <a:pt x="723900" y="3045619"/>
                  <a:pt x="1007269" y="3093244"/>
                  <a:pt x="1500188" y="2971800"/>
                </a:cubicBezTo>
                <a:cubicBezTo>
                  <a:pt x="1993107" y="2850356"/>
                  <a:pt x="3102769" y="2900362"/>
                  <a:pt x="3471863" y="2528887"/>
                </a:cubicBezTo>
                <a:cubicBezTo>
                  <a:pt x="3840957" y="2157412"/>
                  <a:pt x="3631406" y="1164431"/>
                  <a:pt x="3714750" y="742950"/>
                </a:cubicBezTo>
                <a:cubicBezTo>
                  <a:pt x="3798094" y="321469"/>
                  <a:pt x="3885009" y="160734"/>
                  <a:pt x="3971925" y="0"/>
                </a:cubicBezTo>
              </a:path>
            </a:pathLst>
          </a:cu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Freeform 2"/>
          <p:cNvSpPr/>
          <p:nvPr/>
        </p:nvSpPr>
        <p:spPr>
          <a:xfrm>
            <a:off x="3403154" y="1802557"/>
            <a:ext cx="4986338" cy="3971925"/>
          </a:xfrm>
          <a:custGeom>
            <a:avLst/>
            <a:gdLst>
              <a:gd name="connsiteX0" fmla="*/ 0 w 4986338"/>
              <a:gd name="connsiteY0" fmla="*/ 3971925 h 3971925"/>
              <a:gd name="connsiteX1" fmla="*/ 714375 w 4986338"/>
              <a:gd name="connsiteY1" fmla="*/ 3729038 h 3971925"/>
              <a:gd name="connsiteX2" fmla="*/ 1757363 w 4986338"/>
              <a:gd name="connsiteY2" fmla="*/ 3471863 h 3971925"/>
              <a:gd name="connsiteX3" fmla="*/ 1985963 w 4986338"/>
              <a:gd name="connsiteY3" fmla="*/ 2471738 h 3971925"/>
              <a:gd name="connsiteX4" fmla="*/ 2500313 w 4986338"/>
              <a:gd name="connsiteY4" fmla="*/ 500063 h 3971925"/>
              <a:gd name="connsiteX5" fmla="*/ 4243388 w 4986338"/>
              <a:gd name="connsiteY5" fmla="*/ 228600 h 3971925"/>
              <a:gd name="connsiteX6" fmla="*/ 4986338 w 4986338"/>
              <a:gd name="connsiteY6" fmla="*/ 0 h 3971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986338" h="3971925">
                <a:moveTo>
                  <a:pt x="0" y="3971925"/>
                </a:moveTo>
                <a:cubicBezTo>
                  <a:pt x="210740" y="3892153"/>
                  <a:pt x="421481" y="3812382"/>
                  <a:pt x="714375" y="3729038"/>
                </a:cubicBezTo>
                <a:cubicBezTo>
                  <a:pt x="1007269" y="3645694"/>
                  <a:pt x="1545432" y="3681413"/>
                  <a:pt x="1757363" y="3471863"/>
                </a:cubicBezTo>
                <a:cubicBezTo>
                  <a:pt x="1969294" y="3262313"/>
                  <a:pt x="1862138" y="2967038"/>
                  <a:pt x="1985963" y="2471738"/>
                </a:cubicBezTo>
                <a:cubicBezTo>
                  <a:pt x="2109788" y="1976438"/>
                  <a:pt x="2124076" y="873919"/>
                  <a:pt x="2500313" y="500063"/>
                </a:cubicBezTo>
                <a:cubicBezTo>
                  <a:pt x="2876551" y="126207"/>
                  <a:pt x="3829051" y="311944"/>
                  <a:pt x="4243388" y="228600"/>
                </a:cubicBezTo>
                <a:cubicBezTo>
                  <a:pt x="4657725" y="145256"/>
                  <a:pt x="4822031" y="72628"/>
                  <a:pt x="4986338" y="0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5" name="Rectangle 464">
            <a:hlinkClick r:id="rId2"/>
            <a:extLst>
              <a:ext uri="{FF2B5EF4-FFF2-40B4-BE49-F238E27FC236}">
                <a16:creationId xmlns:a16="http://schemas.microsoft.com/office/drawing/2014/main" id="{9F062AA9-E1D3-4561-B88E-200DEE67AAB4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6" name="Rectangle 465">
            <a:hlinkClick r:id="rId2"/>
            <a:extLst>
              <a:ext uri="{FF2B5EF4-FFF2-40B4-BE49-F238E27FC236}">
                <a16:creationId xmlns:a16="http://schemas.microsoft.com/office/drawing/2014/main" id="{617F3452-DE4E-4C3B-BBDF-D5C6EBFDC334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602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6" grpId="0"/>
      <p:bldP spid="1367" grpId="0" autoUpdateAnimBg="0"/>
      <p:bldP spid="1370" grpId="0" animBg="1"/>
      <p:bldP spid="1371" grpId="0"/>
      <p:bldP spid="1373" grpId="0"/>
      <p:bldP spid="463" grpId="0"/>
      <p:bldP spid="464" grpId="0"/>
      <p:bldP spid="2" grpId="0" animBg="1"/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4" name="Group 7"/>
          <p:cNvGrpSpPr>
            <a:grpSpLocks/>
          </p:cNvGrpSpPr>
          <p:nvPr/>
        </p:nvGrpSpPr>
        <p:grpSpPr bwMode="auto">
          <a:xfrm>
            <a:off x="3399472" y="1289720"/>
            <a:ext cx="4984760" cy="4984760"/>
            <a:chOff x="773" y="1401"/>
            <a:chExt cx="3140" cy="3140"/>
          </a:xfrm>
        </p:grpSpPr>
        <p:sp>
          <p:nvSpPr>
            <p:cNvPr id="915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6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7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8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9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0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6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7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8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9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0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1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9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0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1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5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6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7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8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9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0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4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6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7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8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9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0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1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9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5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6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7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9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1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7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8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9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1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2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5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6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7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8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9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0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1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2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6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7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8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9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0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1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2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3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9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4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9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2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3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4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7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8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9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0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1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2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3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4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9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0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1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2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3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4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0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1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2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3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4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5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9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0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1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2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3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4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5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6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8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9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0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1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2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3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4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5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6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0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1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2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3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4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5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6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9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0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1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2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3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4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5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6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0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1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3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4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5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7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9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0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1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2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3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4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6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0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1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2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3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4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5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6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7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0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1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2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3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4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7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2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3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4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5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6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7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8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1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2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3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4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5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6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8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0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1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2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3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4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5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6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7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8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9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2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3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4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7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9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2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3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4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5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6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7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8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9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2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3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4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5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6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7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8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9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3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4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5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6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7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8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9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1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2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3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4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15" name="1314 Grupo"/>
          <p:cNvGrpSpPr/>
          <p:nvPr/>
        </p:nvGrpSpPr>
        <p:grpSpPr>
          <a:xfrm>
            <a:off x="3409951" y="1314452"/>
            <a:ext cx="4984755" cy="4984756"/>
            <a:chOff x="3486151" y="933452"/>
            <a:chExt cx="4984755" cy="4984756"/>
          </a:xfrm>
        </p:grpSpPr>
        <p:sp>
          <p:nvSpPr>
            <p:cNvPr id="1316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17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18" name="Text Box 410"/>
          <p:cNvSpPr txBox="1">
            <a:spLocks noChangeArrowheads="1"/>
          </p:cNvSpPr>
          <p:nvPr/>
        </p:nvSpPr>
        <p:spPr bwMode="auto">
          <a:xfrm>
            <a:off x="5715000" y="3848100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1319" name="1318 Grupo"/>
          <p:cNvGrpSpPr/>
          <p:nvPr/>
        </p:nvGrpSpPr>
        <p:grpSpPr>
          <a:xfrm>
            <a:off x="3124200" y="838200"/>
            <a:ext cx="5657850" cy="5648325"/>
            <a:chOff x="3200400" y="457200"/>
            <a:chExt cx="5657850" cy="5648325"/>
          </a:xfrm>
        </p:grpSpPr>
        <p:sp>
          <p:nvSpPr>
            <p:cNvPr id="1320" name="Text Box 433"/>
            <p:cNvSpPr txBox="1">
              <a:spLocks noChangeArrowheads="1"/>
            </p:cNvSpPr>
            <p:nvPr/>
          </p:nvSpPr>
          <p:spPr bwMode="auto">
            <a:xfrm>
              <a:off x="5848350" y="457200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1321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1322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1323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324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325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326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327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328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329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330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331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1332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1333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1334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1335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1336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1337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1338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1339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1340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1341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1342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1343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1344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345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346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347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348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349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350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351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352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1353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1354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1355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1356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1357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1358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1359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1360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1361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1362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1363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1366" name="Text Box 464"/>
          <p:cNvSpPr txBox="1">
            <a:spLocks noChangeArrowheads="1"/>
          </p:cNvSpPr>
          <p:nvPr/>
        </p:nvSpPr>
        <p:spPr bwMode="auto">
          <a:xfrm>
            <a:off x="4878406" y="1732878"/>
            <a:ext cx="68155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 </a:t>
            </a:r>
          </a:p>
        </p:txBody>
      </p:sp>
      <p:sp>
        <p:nvSpPr>
          <p:cNvPr id="1367" name="Text Box 465"/>
          <p:cNvSpPr txBox="1">
            <a:spLocks noChangeArrowheads="1"/>
          </p:cNvSpPr>
          <p:nvPr/>
        </p:nvSpPr>
        <p:spPr bwMode="auto">
          <a:xfrm>
            <a:off x="7210001" y="3003477"/>
            <a:ext cx="780657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0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 </a:t>
            </a:r>
          </a:p>
        </p:txBody>
      </p:sp>
      <p:sp>
        <p:nvSpPr>
          <p:cNvPr id="1370" name="Line 470"/>
          <p:cNvSpPr>
            <a:spLocks noChangeShapeType="1"/>
          </p:cNvSpPr>
          <p:nvPr/>
        </p:nvSpPr>
        <p:spPr bwMode="auto">
          <a:xfrm flipV="1">
            <a:off x="3409950" y="1308729"/>
            <a:ext cx="4991107" cy="4973999"/>
          </a:xfrm>
          <a:prstGeom prst="line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1" name="Text Box 464"/>
          <p:cNvSpPr txBox="1">
            <a:spLocks noChangeArrowheads="1"/>
          </p:cNvSpPr>
          <p:nvPr/>
        </p:nvSpPr>
        <p:spPr bwMode="auto">
          <a:xfrm>
            <a:off x="6429529" y="2253239"/>
            <a:ext cx="900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 </a:t>
            </a:r>
          </a:p>
        </p:txBody>
      </p:sp>
      <p:sp>
        <p:nvSpPr>
          <p:cNvPr id="1372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Comic Sans MS" pitchFamily="66" charset="0"/>
              </a:rPr>
              <a:t>Inverse function</a:t>
            </a:r>
          </a:p>
        </p:txBody>
      </p:sp>
      <p:sp>
        <p:nvSpPr>
          <p:cNvPr id="1373" name="1372 Rectángulo"/>
          <p:cNvSpPr/>
          <p:nvPr/>
        </p:nvSpPr>
        <p:spPr>
          <a:xfrm>
            <a:off x="283560" y="3198222"/>
            <a:ext cx="2916842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This is the inverse </a:t>
            </a:r>
          </a:p>
          <a:p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of the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" name="Rectangle 5"/>
          <p:cNvSpPr txBox="1">
            <a:spLocks noChangeArrowheads="1"/>
          </p:cNvSpPr>
          <p:nvPr/>
        </p:nvSpPr>
        <p:spPr>
          <a:xfrm>
            <a:off x="511646" y="638704"/>
            <a:ext cx="4765650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Consider the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f(x)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3" name="1372 Rectángulo"/>
          <p:cNvSpPr/>
          <p:nvPr/>
        </p:nvSpPr>
        <p:spPr>
          <a:xfrm>
            <a:off x="410476" y="1220106"/>
            <a:ext cx="370790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Draw the line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4" name="1372 Rectángulo"/>
          <p:cNvSpPr/>
          <p:nvPr/>
        </p:nvSpPr>
        <p:spPr>
          <a:xfrm>
            <a:off x="251521" y="1842903"/>
            <a:ext cx="294888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Draw the reflection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in the line </a:t>
            </a:r>
            <a:r>
              <a:rPr lang="en-US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8" name="Freeform 7"/>
          <p:cNvSpPr/>
          <p:nvPr/>
        </p:nvSpPr>
        <p:spPr>
          <a:xfrm>
            <a:off x="4374703" y="1545218"/>
            <a:ext cx="3986213" cy="4729327"/>
          </a:xfrm>
          <a:custGeom>
            <a:avLst/>
            <a:gdLst>
              <a:gd name="connsiteX0" fmla="*/ 0 w 3986213"/>
              <a:gd name="connsiteY0" fmla="*/ 4729327 h 4729327"/>
              <a:gd name="connsiteX1" fmla="*/ 742950 w 3986213"/>
              <a:gd name="connsiteY1" fmla="*/ 757402 h 4729327"/>
              <a:gd name="connsiteX2" fmla="*/ 3986213 w 3986213"/>
              <a:gd name="connsiteY2" fmla="*/ 164 h 4729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86213" h="4729327">
                <a:moveTo>
                  <a:pt x="0" y="4729327"/>
                </a:moveTo>
                <a:cubicBezTo>
                  <a:pt x="39290" y="3137461"/>
                  <a:pt x="78581" y="1545596"/>
                  <a:pt x="742950" y="757402"/>
                </a:cubicBezTo>
                <a:cubicBezTo>
                  <a:pt x="1407319" y="-30792"/>
                  <a:pt x="3986213" y="164"/>
                  <a:pt x="3986213" y="164"/>
                </a:cubicBezTo>
              </a:path>
            </a:pathLst>
          </a:custGeom>
          <a:noFill/>
          <a:ln w="28575">
            <a:solidFill>
              <a:srgbClr val="0000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8" name="Freeform 467"/>
          <p:cNvSpPr/>
          <p:nvPr/>
        </p:nvSpPr>
        <p:spPr>
          <a:xfrm flipH="1" flipV="1">
            <a:off x="3376154" y="1289655"/>
            <a:ext cx="4765189" cy="4017127"/>
          </a:xfrm>
          <a:custGeom>
            <a:avLst/>
            <a:gdLst>
              <a:gd name="connsiteX0" fmla="*/ 0 w 3986213"/>
              <a:gd name="connsiteY0" fmla="*/ 4729327 h 4729327"/>
              <a:gd name="connsiteX1" fmla="*/ 742950 w 3986213"/>
              <a:gd name="connsiteY1" fmla="*/ 757402 h 4729327"/>
              <a:gd name="connsiteX2" fmla="*/ 3986213 w 3986213"/>
              <a:gd name="connsiteY2" fmla="*/ 164 h 472932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3986213" h="4729327">
                <a:moveTo>
                  <a:pt x="0" y="4729327"/>
                </a:moveTo>
                <a:cubicBezTo>
                  <a:pt x="39290" y="3137461"/>
                  <a:pt x="78581" y="1545596"/>
                  <a:pt x="742950" y="757402"/>
                </a:cubicBezTo>
                <a:cubicBezTo>
                  <a:pt x="1407319" y="-30792"/>
                  <a:pt x="3986213" y="164"/>
                  <a:pt x="3986213" y="164"/>
                </a:cubicBezTo>
              </a:path>
            </a:pathLst>
          </a:cu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5" name="Rectangle 464">
            <a:hlinkClick r:id="rId2"/>
            <a:extLst>
              <a:ext uri="{FF2B5EF4-FFF2-40B4-BE49-F238E27FC236}">
                <a16:creationId xmlns:a16="http://schemas.microsoft.com/office/drawing/2014/main" id="{4DE7AB27-CF7C-467B-AD84-DEDAEF56DDB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6" name="Rectangle 465">
            <a:hlinkClick r:id="rId2"/>
            <a:extLst>
              <a:ext uri="{FF2B5EF4-FFF2-40B4-BE49-F238E27FC236}">
                <a16:creationId xmlns:a16="http://schemas.microsoft.com/office/drawing/2014/main" id="{B23AD814-6262-410C-A5DB-8F56FAB7A607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7161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6" grpId="0"/>
      <p:bldP spid="1367" grpId="0" autoUpdateAnimBg="0"/>
      <p:bldP spid="1370" grpId="0" animBg="1"/>
      <p:bldP spid="1371" grpId="0"/>
      <p:bldP spid="1373" grpId="0"/>
      <p:bldP spid="463" grpId="0"/>
      <p:bldP spid="464" grpId="0"/>
      <p:bldP spid="8" grpId="0" animBg="1"/>
      <p:bldP spid="46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4978152" y="3975665"/>
            <a:ext cx="62068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3600" i="1" dirty="0">
                <a:solidFill>
                  <a:srgbClr val="0000CC"/>
                </a:solidFill>
                <a:latin typeface="Times New Roman" pitchFamily="18" charset="0"/>
              </a:rPr>
              <a:t>3x</a:t>
            </a:r>
          </a:p>
        </p:txBody>
      </p:sp>
      <p:grpSp>
        <p:nvGrpSpPr>
          <p:cNvPr id="3" name="33 Grupo"/>
          <p:cNvGrpSpPr/>
          <p:nvPr/>
        </p:nvGrpSpPr>
        <p:grpSpPr>
          <a:xfrm>
            <a:off x="892225" y="2318390"/>
            <a:ext cx="3748087" cy="3413125"/>
            <a:chOff x="671513" y="2563813"/>
            <a:chExt cx="3748087" cy="3413125"/>
          </a:xfrm>
        </p:grpSpPr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671513" y="2563813"/>
              <a:ext cx="2832100" cy="3413125"/>
              <a:chOff x="195" y="1263"/>
              <a:chExt cx="1784" cy="2150"/>
            </a:xfrm>
          </p:grpSpPr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195" y="1263"/>
                <a:ext cx="1784" cy="2150"/>
                <a:chOff x="195" y="1263"/>
                <a:chExt cx="1784" cy="2150"/>
              </a:xfrm>
            </p:grpSpPr>
            <p:sp>
              <p:nvSpPr>
                <p:cNvPr id="4126" name="AutoShape 11"/>
                <p:cNvSpPr>
                  <a:spLocks noChangeArrowheads="1"/>
                </p:cNvSpPr>
                <p:nvPr/>
              </p:nvSpPr>
              <p:spPr bwMode="auto">
                <a:xfrm>
                  <a:off x="195" y="1722"/>
                  <a:ext cx="1784" cy="1691"/>
                </a:xfrm>
                <a:prstGeom prst="cube">
                  <a:avLst>
                    <a:gd name="adj" fmla="val 32819"/>
                  </a:avLst>
                </a:prstGeom>
                <a:solidFill>
                  <a:schemeClr val="bg1"/>
                </a:solidFill>
                <a:ln w="9525">
                  <a:solidFill>
                    <a:srgbClr val="3333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27" name="AutoShape 12"/>
                <p:cNvSpPr>
                  <a:spLocks noChangeArrowheads="1"/>
                </p:cNvSpPr>
                <p:nvPr/>
              </p:nvSpPr>
              <p:spPr bwMode="auto">
                <a:xfrm>
                  <a:off x="928" y="1263"/>
                  <a:ext cx="413" cy="795"/>
                </a:xfrm>
                <a:prstGeom prst="can">
                  <a:avLst>
                    <a:gd name="adj" fmla="val 48123"/>
                  </a:avLst>
                </a:prstGeom>
                <a:solidFill>
                  <a:srgbClr val="5B9BD5"/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28" name="Oval 13"/>
                <p:cNvSpPr>
                  <a:spLocks noChangeArrowheads="1"/>
                </p:cNvSpPr>
                <p:nvPr/>
              </p:nvSpPr>
              <p:spPr bwMode="auto">
                <a:xfrm>
                  <a:off x="928" y="1263"/>
                  <a:ext cx="413" cy="199"/>
                </a:xfrm>
                <a:prstGeom prst="ellipse">
                  <a:avLst/>
                </a:prstGeom>
                <a:solidFill>
                  <a:srgbClr val="000099"/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25" name="Text Box 14"/>
              <p:cNvSpPr txBox="1">
                <a:spLocks noChangeArrowheads="1"/>
              </p:cNvSpPr>
              <p:nvPr/>
            </p:nvSpPr>
            <p:spPr bwMode="auto">
              <a:xfrm>
                <a:off x="372" y="2307"/>
                <a:ext cx="852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sz="2400" b="1" i="1" dirty="0">
                    <a:latin typeface="Times New Roman" pitchFamily="18" charset="0"/>
                  </a:rPr>
                  <a:t>Function</a:t>
                </a:r>
              </a:p>
              <a:p>
                <a:pPr algn="ctr" eaLnBrk="0" hangingPunct="0"/>
                <a:r>
                  <a:rPr lang="en-US" sz="2400" b="1" i="1" dirty="0">
                    <a:latin typeface="Times New Roman" pitchFamily="18" charset="0"/>
                  </a:rPr>
                  <a:t>Machine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922588" y="4270375"/>
              <a:ext cx="1497012" cy="692150"/>
              <a:chOff x="1613" y="2338"/>
              <a:chExt cx="943" cy="436"/>
            </a:xfrm>
          </p:grpSpPr>
          <p:sp>
            <p:nvSpPr>
              <p:cNvPr id="4122" name="AutoShape 16"/>
              <p:cNvSpPr>
                <a:spLocks noChangeArrowheads="1"/>
              </p:cNvSpPr>
              <p:nvPr/>
            </p:nvSpPr>
            <p:spPr bwMode="auto">
              <a:xfrm>
                <a:off x="1613" y="2338"/>
                <a:ext cx="943" cy="436"/>
              </a:xfrm>
              <a:prstGeom prst="flowChartMagneticDrum">
                <a:avLst/>
              </a:prstGeom>
              <a:solidFill>
                <a:srgbClr val="5B9BD5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3" name="Oval 17"/>
              <p:cNvSpPr>
                <a:spLocks noChangeArrowheads="1"/>
              </p:cNvSpPr>
              <p:nvPr/>
            </p:nvSpPr>
            <p:spPr bwMode="auto">
              <a:xfrm>
                <a:off x="2244" y="2338"/>
                <a:ext cx="312" cy="436"/>
              </a:xfrm>
              <a:prstGeom prst="ellipse">
                <a:avLst/>
              </a:prstGeom>
              <a:solidFill>
                <a:srgbClr val="000099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29" name="Line 4"/>
          <p:cNvSpPr>
            <a:spLocks noChangeShapeType="1"/>
          </p:cNvSpPr>
          <p:nvPr/>
        </p:nvSpPr>
        <p:spPr bwMode="auto">
          <a:xfrm flipH="1">
            <a:off x="4164062" y="4371028"/>
            <a:ext cx="879475" cy="0"/>
          </a:xfrm>
          <a:prstGeom prst="line">
            <a:avLst/>
          </a:prstGeom>
          <a:noFill/>
          <a:ln w="28575">
            <a:solidFill>
              <a:srgbClr val="FF0101"/>
            </a:solidFill>
            <a:round/>
            <a:headEnd type="stealth" w="med" len="med"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Comic Sans MS" pitchFamily="66" charset="0"/>
              </a:rPr>
              <a:t>Finding inverse functions algebraically</a:t>
            </a:r>
          </a:p>
        </p:txBody>
      </p:sp>
      <p:sp useBgFill="1">
        <p:nvSpPr>
          <p:cNvPr id="4102" name="Rectangle 6"/>
          <p:cNvSpPr>
            <a:spLocks noChangeArrowheads="1"/>
          </p:cNvSpPr>
          <p:nvPr/>
        </p:nvSpPr>
        <p:spPr bwMode="auto">
          <a:xfrm>
            <a:off x="220712" y="3386777"/>
            <a:ext cx="323850" cy="149225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20712" y="3918590"/>
            <a:ext cx="665163" cy="18129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Text Box 19"/>
          <p:cNvSpPr txBox="1">
            <a:spLocks noChangeArrowheads="1"/>
          </p:cNvSpPr>
          <p:nvPr/>
        </p:nvSpPr>
        <p:spPr bwMode="auto">
          <a:xfrm>
            <a:off x="4067944" y="1568187"/>
            <a:ext cx="3898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3600" i="1" dirty="0">
                <a:latin typeface="Times New Roman" pitchFamily="18" charset="0"/>
              </a:rPr>
              <a:t>x</a:t>
            </a:r>
          </a:p>
        </p:txBody>
      </p:sp>
      <p:sp>
        <p:nvSpPr>
          <p:cNvPr id="4121" name="Arc 20"/>
          <p:cNvSpPr>
            <a:spLocks/>
          </p:cNvSpPr>
          <p:nvPr/>
        </p:nvSpPr>
        <p:spPr bwMode="auto">
          <a:xfrm flipH="1">
            <a:off x="2401937" y="1946915"/>
            <a:ext cx="1322388" cy="533400"/>
          </a:xfrm>
          <a:custGeom>
            <a:avLst/>
            <a:gdLst>
              <a:gd name="T0" fmla="*/ 0 w 21600"/>
              <a:gd name="T1" fmla="*/ 0 h 21600"/>
              <a:gd name="T2" fmla="*/ 833 w 21600"/>
              <a:gd name="T3" fmla="*/ 336 h 21600"/>
              <a:gd name="T4" fmla="*/ 0 w 21600"/>
              <a:gd name="T5" fmla="*/ 33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0101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116" name="Line 24"/>
          <p:cNvSpPr>
            <a:spLocks noChangeShapeType="1"/>
          </p:cNvSpPr>
          <p:nvPr/>
        </p:nvSpPr>
        <p:spPr bwMode="auto">
          <a:xfrm flipV="1">
            <a:off x="8172500" y="1996127"/>
            <a:ext cx="0" cy="11747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3112962" y="1697137"/>
            <a:ext cx="5440363" cy="3748087"/>
            <a:chOff x="1585" y="867"/>
            <a:chExt cx="3427" cy="2361"/>
          </a:xfrm>
        </p:grpSpPr>
        <p:sp>
          <p:nvSpPr>
            <p:cNvPr id="4111" name="AutoShape 27"/>
            <p:cNvSpPr>
              <a:spLocks noChangeArrowheads="1"/>
            </p:cNvSpPr>
            <p:nvPr/>
          </p:nvSpPr>
          <p:spPr bwMode="auto">
            <a:xfrm rot="5400000">
              <a:off x="2040" y="1877"/>
              <a:ext cx="436" cy="1345"/>
            </a:xfrm>
            <a:prstGeom prst="can">
              <a:avLst>
                <a:gd name="adj" fmla="val 69495"/>
              </a:avLst>
            </a:prstGeom>
            <a:solidFill>
              <a:srgbClr val="5B9BD5"/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AutoShape 28"/>
            <p:cNvSpPr>
              <a:spLocks noChangeArrowheads="1"/>
            </p:cNvSpPr>
            <p:nvPr/>
          </p:nvSpPr>
          <p:spPr bwMode="auto">
            <a:xfrm>
              <a:off x="2640" y="1462"/>
              <a:ext cx="1769" cy="1766"/>
            </a:xfrm>
            <a:prstGeom prst="cube">
              <a:avLst>
                <a:gd name="adj" fmla="val 25000"/>
              </a:avLst>
            </a:prstGeom>
            <a:solidFill>
              <a:srgbClr val="C8E3FB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Text Box 29"/>
            <p:cNvSpPr txBox="1">
              <a:spLocks noChangeArrowheads="1"/>
            </p:cNvSpPr>
            <p:nvPr/>
          </p:nvSpPr>
          <p:spPr bwMode="auto">
            <a:xfrm>
              <a:off x="2872" y="2080"/>
              <a:ext cx="85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 i="1" dirty="0">
                  <a:latin typeface="Times New Roman" pitchFamily="18" charset="0"/>
                </a:rPr>
                <a:t>Function</a:t>
              </a:r>
            </a:p>
            <a:p>
              <a:pPr algn="ctr" eaLnBrk="0" hangingPunct="0"/>
              <a:r>
                <a:rPr lang="en-US" sz="2400" b="1" i="1" dirty="0">
                  <a:latin typeface="Times New Roman" pitchFamily="18" charset="0"/>
                </a:rPr>
                <a:t>Machine</a:t>
              </a:r>
            </a:p>
          </p:txBody>
        </p:sp>
        <p:sp>
          <p:nvSpPr>
            <p:cNvPr id="4114" name="AutoShape 30"/>
            <p:cNvSpPr>
              <a:spLocks noChangeArrowheads="1"/>
            </p:cNvSpPr>
            <p:nvPr/>
          </p:nvSpPr>
          <p:spPr bwMode="auto">
            <a:xfrm rot="18896009" flipV="1">
              <a:off x="3288" y="968"/>
              <a:ext cx="1784" cy="1582"/>
            </a:xfrm>
            <a:custGeom>
              <a:avLst/>
              <a:gdLst>
                <a:gd name="T0" fmla="*/ 892 w 21600"/>
                <a:gd name="T1" fmla="*/ 0 h 21600"/>
                <a:gd name="T2" fmla="*/ 467 w 21600"/>
                <a:gd name="T3" fmla="*/ 361 h 21600"/>
                <a:gd name="T4" fmla="*/ 892 w 21600"/>
                <a:gd name="T5" fmla="*/ 438 h 21600"/>
                <a:gd name="T6" fmla="*/ 1317 w 21600"/>
                <a:gd name="T7" fmla="*/ 36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31 w 21600"/>
                <a:gd name="T13" fmla="*/ 0 h 21600"/>
                <a:gd name="T14" fmla="*/ 19469 w 21600"/>
                <a:gd name="T15" fmla="*/ 791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7622" y="7175"/>
                  </a:moveTo>
                  <a:cubicBezTo>
                    <a:pt x="8501" y="6404"/>
                    <a:pt x="9630" y="5979"/>
                    <a:pt x="10800" y="5980"/>
                  </a:cubicBezTo>
                  <a:cubicBezTo>
                    <a:pt x="11969" y="5980"/>
                    <a:pt x="13098" y="6404"/>
                    <a:pt x="13977" y="7175"/>
                  </a:cubicBezTo>
                  <a:lnTo>
                    <a:pt x="17919" y="2678"/>
                  </a:lnTo>
                  <a:cubicBezTo>
                    <a:pt x="15949" y="952"/>
                    <a:pt x="13419" y="-1"/>
                    <a:pt x="10799" y="0"/>
                  </a:cubicBezTo>
                  <a:cubicBezTo>
                    <a:pt x="8180" y="0"/>
                    <a:pt x="5650" y="952"/>
                    <a:pt x="3680" y="2678"/>
                  </a:cubicBezTo>
                  <a:close/>
                </a:path>
              </a:pathLst>
            </a:custGeom>
            <a:solidFill>
              <a:srgbClr val="5B9BD5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15" name="Oval 31"/>
            <p:cNvSpPr>
              <a:spLocks noChangeArrowheads="1"/>
            </p:cNvSpPr>
            <p:nvPr/>
          </p:nvSpPr>
          <p:spPr bwMode="auto">
            <a:xfrm>
              <a:off x="4554" y="1658"/>
              <a:ext cx="458" cy="199"/>
            </a:xfrm>
            <a:prstGeom prst="ellipse">
              <a:avLst/>
            </a:prstGeom>
            <a:solidFill>
              <a:srgbClr val="000099"/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Text Box 19"/>
          <p:cNvSpPr txBox="1">
            <a:spLocks noChangeArrowheads="1"/>
          </p:cNvSpPr>
          <p:nvPr/>
        </p:nvSpPr>
        <p:spPr bwMode="auto">
          <a:xfrm>
            <a:off x="3754015" y="4047673"/>
            <a:ext cx="6206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3600" i="1" dirty="0">
                <a:solidFill>
                  <a:srgbClr val="0000CC"/>
                </a:solidFill>
                <a:latin typeface="Times New Roman" pitchFamily="18" charset="0"/>
              </a:rPr>
              <a:t>3x</a:t>
            </a: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7472148" y="1484784"/>
            <a:ext cx="139333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</a:rPr>
              <a:t>3x + 5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2" name="Rectangle 5"/>
          <p:cNvSpPr txBox="1">
            <a:spLocks noChangeArrowheads="1"/>
          </p:cNvSpPr>
          <p:nvPr/>
        </p:nvSpPr>
        <p:spPr>
          <a:xfrm>
            <a:off x="609600" y="476672"/>
            <a:ext cx="8229600" cy="58444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Look at how the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f(x) =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3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+ 5 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is made up</a:t>
            </a:r>
            <a:endParaRPr lang="en-US" sz="20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5399087" y="4525895"/>
            <a:ext cx="7264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+ 5</a:t>
            </a:r>
            <a:endParaRPr lang="en-GB" sz="3200" b="1" dirty="0"/>
          </a:p>
        </p:txBody>
      </p:sp>
      <p:sp>
        <p:nvSpPr>
          <p:cNvPr id="34" name="33 Rectángulo"/>
          <p:cNvSpPr/>
          <p:nvPr/>
        </p:nvSpPr>
        <p:spPr>
          <a:xfrm>
            <a:off x="1410193" y="4869160"/>
            <a:ext cx="7296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3200" b="1" dirty="0">
                <a:solidFill>
                  <a:srgbClr val="0000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</a:t>
            </a:r>
            <a:r>
              <a:rPr lang="en-US" sz="3200" b="1" i="1" dirty="0">
                <a:solidFill>
                  <a:srgbClr val="0000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5"/>
          <p:cNvSpPr txBox="1">
            <a:spLocks noChangeArrowheads="1"/>
          </p:cNvSpPr>
          <p:nvPr/>
        </p:nvSpPr>
        <p:spPr>
          <a:xfrm>
            <a:off x="158824" y="1188368"/>
            <a:ext cx="3986188" cy="58444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2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We start with </a:t>
            </a:r>
            <a:r>
              <a:rPr lang="en-US" sz="22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22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 on the input</a:t>
            </a:r>
          </a:p>
        </p:txBody>
      </p:sp>
      <p:sp>
        <p:nvSpPr>
          <p:cNvPr id="40" name="Rectangle 5"/>
          <p:cNvSpPr txBox="1">
            <a:spLocks noChangeArrowheads="1"/>
          </p:cNvSpPr>
          <p:nvPr/>
        </p:nvSpPr>
        <p:spPr>
          <a:xfrm>
            <a:off x="467544" y="5733256"/>
            <a:ext cx="8229600" cy="584448"/>
          </a:xfrm>
          <a:prstGeom prst="rect">
            <a:avLst/>
          </a:prstGeom>
        </p:spPr>
        <p:txBody>
          <a:bodyPr vert="horz" lIns="0" rIns="0" bIns="0" anchor="b">
            <a:normAutofit fontScale="850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To form the inverse function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we reverse the process, using inverse operations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  <a:sym typeface="Symbol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5" name="Rectangle 34">
            <a:hlinkClick r:id="rId2"/>
            <a:extLst>
              <a:ext uri="{FF2B5EF4-FFF2-40B4-BE49-F238E27FC236}">
                <a16:creationId xmlns:a16="http://schemas.microsoft.com/office/drawing/2014/main" id="{B2F2B12B-C5A5-4600-994F-639358DD2F8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ectangle 40">
            <a:hlinkClick r:id="rId2"/>
            <a:extLst>
              <a:ext uri="{FF2B5EF4-FFF2-40B4-BE49-F238E27FC236}">
                <a16:creationId xmlns:a16="http://schemas.microsoft.com/office/drawing/2014/main" id="{B98982D8-1FD4-4291-8FE6-207A9EABA830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1160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444 0.01065 L 2.22222E-6 -1.85185E-6 " pathEditMode="relative" rAng="0" ptsTypes="AA">
                                      <p:cBhvr>
                                        <p:cTn id="31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9722" y="-53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129" grpId="0" animBg="1"/>
      <p:bldP spid="4120" grpId="0"/>
      <p:bldP spid="4121" grpId="0" animBg="1"/>
      <p:bldP spid="4116" grpId="0" animBg="1"/>
      <p:bldP spid="37" grpId="0"/>
      <p:bldP spid="38" grpId="0"/>
      <p:bldP spid="33" grpId="0"/>
      <p:bldP spid="34" grpId="0"/>
      <p:bldP spid="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33 Grupo"/>
          <p:cNvGrpSpPr/>
          <p:nvPr/>
        </p:nvGrpSpPr>
        <p:grpSpPr>
          <a:xfrm>
            <a:off x="892225" y="1968222"/>
            <a:ext cx="3748087" cy="3413125"/>
            <a:chOff x="671513" y="2563813"/>
            <a:chExt cx="3748087" cy="3413125"/>
          </a:xfrm>
        </p:grpSpPr>
        <p:grpSp>
          <p:nvGrpSpPr>
            <p:cNvPr id="4" name="Group 9"/>
            <p:cNvGrpSpPr>
              <a:grpSpLocks/>
            </p:cNvGrpSpPr>
            <p:nvPr/>
          </p:nvGrpSpPr>
          <p:grpSpPr bwMode="auto">
            <a:xfrm>
              <a:off x="671513" y="2563813"/>
              <a:ext cx="2832100" cy="3413125"/>
              <a:chOff x="195" y="1263"/>
              <a:chExt cx="1784" cy="2150"/>
            </a:xfrm>
          </p:grpSpPr>
          <p:grpSp>
            <p:nvGrpSpPr>
              <p:cNvPr id="5" name="Group 10"/>
              <p:cNvGrpSpPr>
                <a:grpSpLocks/>
              </p:cNvGrpSpPr>
              <p:nvPr/>
            </p:nvGrpSpPr>
            <p:grpSpPr bwMode="auto">
              <a:xfrm>
                <a:off x="195" y="1263"/>
                <a:ext cx="1784" cy="2150"/>
                <a:chOff x="195" y="1263"/>
                <a:chExt cx="1784" cy="2150"/>
              </a:xfrm>
            </p:grpSpPr>
            <p:sp>
              <p:nvSpPr>
                <p:cNvPr id="4126" name="AutoShape 11"/>
                <p:cNvSpPr>
                  <a:spLocks noChangeArrowheads="1"/>
                </p:cNvSpPr>
                <p:nvPr/>
              </p:nvSpPr>
              <p:spPr bwMode="auto">
                <a:xfrm>
                  <a:off x="195" y="1722"/>
                  <a:ext cx="1784" cy="1691"/>
                </a:xfrm>
                <a:prstGeom prst="cube">
                  <a:avLst>
                    <a:gd name="adj" fmla="val 32819"/>
                  </a:avLst>
                </a:prstGeom>
                <a:solidFill>
                  <a:schemeClr val="bg1"/>
                </a:solidFill>
                <a:ln w="9525">
                  <a:solidFill>
                    <a:srgbClr val="333399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27" name="AutoShape 12"/>
                <p:cNvSpPr>
                  <a:spLocks noChangeArrowheads="1"/>
                </p:cNvSpPr>
                <p:nvPr/>
              </p:nvSpPr>
              <p:spPr bwMode="auto">
                <a:xfrm>
                  <a:off x="928" y="1263"/>
                  <a:ext cx="413" cy="795"/>
                </a:xfrm>
                <a:prstGeom prst="can">
                  <a:avLst>
                    <a:gd name="adj" fmla="val 48123"/>
                  </a:avLst>
                </a:prstGeom>
                <a:solidFill>
                  <a:srgbClr val="5B9BD5"/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 dirty="0"/>
                </a:p>
              </p:txBody>
            </p:sp>
            <p:sp>
              <p:nvSpPr>
                <p:cNvPr id="4128" name="Oval 13"/>
                <p:cNvSpPr>
                  <a:spLocks noChangeArrowheads="1"/>
                </p:cNvSpPr>
                <p:nvPr/>
              </p:nvSpPr>
              <p:spPr bwMode="auto">
                <a:xfrm>
                  <a:off x="928" y="1263"/>
                  <a:ext cx="413" cy="199"/>
                </a:xfrm>
                <a:prstGeom prst="ellipse">
                  <a:avLst/>
                </a:prstGeom>
                <a:solidFill>
                  <a:srgbClr val="000099"/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4125" name="Text Box 14"/>
              <p:cNvSpPr txBox="1">
                <a:spLocks noChangeArrowheads="1"/>
              </p:cNvSpPr>
              <p:nvPr/>
            </p:nvSpPr>
            <p:spPr bwMode="auto">
              <a:xfrm>
                <a:off x="372" y="2307"/>
                <a:ext cx="852" cy="51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pPr algn="ctr" eaLnBrk="0" hangingPunct="0"/>
                <a:r>
                  <a:rPr lang="en-US" sz="2400" b="1" i="1" dirty="0">
                    <a:latin typeface="Times New Roman" pitchFamily="18" charset="0"/>
                  </a:rPr>
                  <a:t>Function</a:t>
                </a:r>
              </a:p>
              <a:p>
                <a:pPr algn="ctr" eaLnBrk="0" hangingPunct="0"/>
                <a:r>
                  <a:rPr lang="en-US" sz="2400" b="1" i="1" dirty="0">
                    <a:latin typeface="Times New Roman" pitchFamily="18" charset="0"/>
                  </a:rPr>
                  <a:t>Machine</a:t>
                </a:r>
              </a:p>
            </p:txBody>
          </p:sp>
        </p:grpSp>
        <p:grpSp>
          <p:nvGrpSpPr>
            <p:cNvPr id="6" name="Group 15"/>
            <p:cNvGrpSpPr>
              <a:grpSpLocks/>
            </p:cNvGrpSpPr>
            <p:nvPr/>
          </p:nvGrpSpPr>
          <p:grpSpPr bwMode="auto">
            <a:xfrm>
              <a:off x="2922588" y="4270375"/>
              <a:ext cx="1497012" cy="692150"/>
              <a:chOff x="1613" y="2338"/>
              <a:chExt cx="943" cy="436"/>
            </a:xfrm>
          </p:grpSpPr>
          <p:sp>
            <p:nvSpPr>
              <p:cNvPr id="4122" name="AutoShape 16"/>
              <p:cNvSpPr>
                <a:spLocks noChangeArrowheads="1"/>
              </p:cNvSpPr>
              <p:nvPr/>
            </p:nvSpPr>
            <p:spPr bwMode="auto">
              <a:xfrm>
                <a:off x="1613" y="2338"/>
                <a:ext cx="943" cy="436"/>
              </a:xfrm>
              <a:prstGeom prst="flowChartMagneticDrum">
                <a:avLst/>
              </a:prstGeom>
              <a:solidFill>
                <a:srgbClr val="5B9BD5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123" name="Oval 17"/>
              <p:cNvSpPr>
                <a:spLocks noChangeArrowheads="1"/>
              </p:cNvSpPr>
              <p:nvPr/>
            </p:nvSpPr>
            <p:spPr bwMode="auto">
              <a:xfrm>
                <a:off x="2244" y="2338"/>
                <a:ext cx="312" cy="436"/>
              </a:xfrm>
              <a:prstGeom prst="ellipse">
                <a:avLst/>
              </a:prstGeom>
              <a:solidFill>
                <a:srgbClr val="000099"/>
              </a:solidFill>
              <a:ln w="9525">
                <a:solidFill>
                  <a:srgbClr val="333399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</p:grpSp>
      </p:grp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Comic Sans MS" pitchFamily="66" charset="0"/>
              </a:rPr>
              <a:t>Finding inverse functions algebraically</a:t>
            </a:r>
          </a:p>
        </p:txBody>
      </p:sp>
      <p:sp useBgFill="1">
        <p:nvSpPr>
          <p:cNvPr id="4102" name="Rectangle 6"/>
          <p:cNvSpPr>
            <a:spLocks noChangeArrowheads="1"/>
          </p:cNvSpPr>
          <p:nvPr/>
        </p:nvSpPr>
        <p:spPr bwMode="auto">
          <a:xfrm>
            <a:off x="220712" y="3036609"/>
            <a:ext cx="323850" cy="149225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20712" y="3568422"/>
            <a:ext cx="665163" cy="18129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Text Box 19"/>
          <p:cNvSpPr txBox="1">
            <a:spLocks noChangeArrowheads="1"/>
          </p:cNvSpPr>
          <p:nvPr/>
        </p:nvSpPr>
        <p:spPr bwMode="auto">
          <a:xfrm>
            <a:off x="3710475" y="1218019"/>
            <a:ext cx="110479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3600" i="1" dirty="0">
                <a:latin typeface="Times New Roman" pitchFamily="18" charset="0"/>
              </a:rPr>
              <a:t>x </a:t>
            </a:r>
            <a:r>
              <a:rPr lang="en-US" sz="3600" i="1" dirty="0">
                <a:latin typeface="Times New Roman" pitchFamily="18" charset="0"/>
                <a:sym typeface="Symbol" panose="05050102010706020507" pitchFamily="18" charset="2"/>
              </a:rPr>
              <a:t> 5</a:t>
            </a:r>
            <a:endParaRPr lang="en-US" sz="3600" i="1" dirty="0">
              <a:latin typeface="Times New Roman" pitchFamily="18" charset="0"/>
            </a:endParaRPr>
          </a:p>
        </p:txBody>
      </p:sp>
      <p:sp>
        <p:nvSpPr>
          <p:cNvPr id="4121" name="Arc 20"/>
          <p:cNvSpPr>
            <a:spLocks/>
          </p:cNvSpPr>
          <p:nvPr/>
        </p:nvSpPr>
        <p:spPr bwMode="auto">
          <a:xfrm flipH="1">
            <a:off x="2401937" y="1596747"/>
            <a:ext cx="1322388" cy="533400"/>
          </a:xfrm>
          <a:custGeom>
            <a:avLst/>
            <a:gdLst>
              <a:gd name="T0" fmla="*/ 0 w 21600"/>
              <a:gd name="T1" fmla="*/ 0 h 21600"/>
              <a:gd name="T2" fmla="*/ 833 w 21600"/>
              <a:gd name="T3" fmla="*/ 336 h 21600"/>
              <a:gd name="T4" fmla="*/ 0 w 21600"/>
              <a:gd name="T5" fmla="*/ 33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0101"/>
            </a:solidFill>
            <a:round/>
            <a:headEnd type="stealth" w="lg" len="lg"/>
            <a:tailEnd type="none" w="med" len="med"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3117901" y="1327160"/>
            <a:ext cx="5421313" cy="3748087"/>
            <a:chOff x="1597" y="867"/>
            <a:chExt cx="3415" cy="2361"/>
          </a:xfrm>
        </p:grpSpPr>
        <p:sp>
          <p:nvSpPr>
            <p:cNvPr id="4111" name="AutoShape 27"/>
            <p:cNvSpPr>
              <a:spLocks noChangeArrowheads="1"/>
            </p:cNvSpPr>
            <p:nvPr/>
          </p:nvSpPr>
          <p:spPr bwMode="auto">
            <a:xfrm rot="5400000">
              <a:off x="2052" y="1887"/>
              <a:ext cx="436" cy="1345"/>
            </a:xfrm>
            <a:prstGeom prst="can">
              <a:avLst>
                <a:gd name="adj" fmla="val 69495"/>
              </a:avLst>
            </a:prstGeom>
            <a:solidFill>
              <a:srgbClr val="5B9BD5"/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AutoShape 28"/>
            <p:cNvSpPr>
              <a:spLocks noChangeArrowheads="1"/>
            </p:cNvSpPr>
            <p:nvPr/>
          </p:nvSpPr>
          <p:spPr bwMode="auto">
            <a:xfrm>
              <a:off x="2640" y="1462"/>
              <a:ext cx="1769" cy="1766"/>
            </a:xfrm>
            <a:prstGeom prst="cube">
              <a:avLst>
                <a:gd name="adj" fmla="val 25000"/>
              </a:avLst>
            </a:prstGeom>
            <a:solidFill>
              <a:srgbClr val="C8E3FB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Text Box 29"/>
            <p:cNvSpPr txBox="1">
              <a:spLocks noChangeArrowheads="1"/>
            </p:cNvSpPr>
            <p:nvPr/>
          </p:nvSpPr>
          <p:spPr bwMode="auto">
            <a:xfrm>
              <a:off x="2872" y="2080"/>
              <a:ext cx="85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 i="1" dirty="0">
                  <a:latin typeface="Times New Roman" pitchFamily="18" charset="0"/>
                </a:rPr>
                <a:t>Function</a:t>
              </a:r>
            </a:p>
            <a:p>
              <a:pPr algn="ctr" eaLnBrk="0" hangingPunct="0"/>
              <a:r>
                <a:rPr lang="en-US" sz="2400" b="1" i="1" dirty="0">
                  <a:latin typeface="Times New Roman" pitchFamily="18" charset="0"/>
                </a:rPr>
                <a:t>Machine</a:t>
              </a:r>
            </a:p>
          </p:txBody>
        </p:sp>
        <p:sp>
          <p:nvSpPr>
            <p:cNvPr id="4114" name="AutoShape 30"/>
            <p:cNvSpPr>
              <a:spLocks noChangeArrowheads="1"/>
            </p:cNvSpPr>
            <p:nvPr/>
          </p:nvSpPr>
          <p:spPr bwMode="auto">
            <a:xfrm rot="18896009" flipV="1">
              <a:off x="3288" y="968"/>
              <a:ext cx="1784" cy="1582"/>
            </a:xfrm>
            <a:custGeom>
              <a:avLst/>
              <a:gdLst>
                <a:gd name="T0" fmla="*/ 892 w 21600"/>
                <a:gd name="T1" fmla="*/ 0 h 21600"/>
                <a:gd name="T2" fmla="*/ 467 w 21600"/>
                <a:gd name="T3" fmla="*/ 361 h 21600"/>
                <a:gd name="T4" fmla="*/ 892 w 21600"/>
                <a:gd name="T5" fmla="*/ 438 h 21600"/>
                <a:gd name="T6" fmla="*/ 1317 w 21600"/>
                <a:gd name="T7" fmla="*/ 36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31 w 21600"/>
                <a:gd name="T13" fmla="*/ 0 h 21600"/>
                <a:gd name="T14" fmla="*/ 19469 w 21600"/>
                <a:gd name="T15" fmla="*/ 791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7622" y="7175"/>
                  </a:moveTo>
                  <a:cubicBezTo>
                    <a:pt x="8501" y="6404"/>
                    <a:pt x="9630" y="5979"/>
                    <a:pt x="10800" y="5980"/>
                  </a:cubicBezTo>
                  <a:cubicBezTo>
                    <a:pt x="11969" y="5980"/>
                    <a:pt x="13098" y="6404"/>
                    <a:pt x="13977" y="7175"/>
                  </a:cubicBezTo>
                  <a:lnTo>
                    <a:pt x="17919" y="2678"/>
                  </a:lnTo>
                  <a:cubicBezTo>
                    <a:pt x="15949" y="952"/>
                    <a:pt x="13419" y="-1"/>
                    <a:pt x="10799" y="0"/>
                  </a:cubicBezTo>
                  <a:cubicBezTo>
                    <a:pt x="8180" y="0"/>
                    <a:pt x="5650" y="952"/>
                    <a:pt x="3680" y="2678"/>
                  </a:cubicBezTo>
                  <a:close/>
                </a:path>
              </a:pathLst>
            </a:custGeom>
            <a:solidFill>
              <a:srgbClr val="5B9BD5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15" name="Oval 31"/>
            <p:cNvSpPr>
              <a:spLocks noChangeArrowheads="1"/>
            </p:cNvSpPr>
            <p:nvPr/>
          </p:nvSpPr>
          <p:spPr bwMode="auto">
            <a:xfrm>
              <a:off x="4554" y="1658"/>
              <a:ext cx="458" cy="199"/>
            </a:xfrm>
            <a:prstGeom prst="ellipse">
              <a:avLst/>
            </a:prstGeom>
            <a:solidFill>
              <a:srgbClr val="000099"/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" name="Text Box 19"/>
          <p:cNvSpPr txBox="1">
            <a:spLocks noChangeArrowheads="1"/>
          </p:cNvSpPr>
          <p:nvPr/>
        </p:nvSpPr>
        <p:spPr bwMode="auto">
          <a:xfrm>
            <a:off x="3515716" y="3669662"/>
            <a:ext cx="110479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</a:rPr>
              <a:t>x </a:t>
            </a:r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</a:t>
            </a:r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</a:rPr>
              <a:t> 5</a:t>
            </a: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7973887" y="1134616"/>
            <a:ext cx="38985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</a:rPr>
              <a:t>x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2" name="Rectangle 5"/>
          <p:cNvSpPr txBox="1">
            <a:spLocks noChangeArrowheads="1"/>
          </p:cNvSpPr>
          <p:nvPr/>
        </p:nvSpPr>
        <p:spPr>
          <a:xfrm>
            <a:off x="609600" y="476672"/>
            <a:ext cx="8229600" cy="58444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Look at how the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f(x) =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3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+ 5 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is made up</a:t>
            </a:r>
            <a:endParaRPr lang="en-US" sz="20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5399087" y="4175727"/>
            <a:ext cx="72648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+ 5</a:t>
            </a:r>
            <a:endParaRPr lang="en-GB" sz="3200" b="1" dirty="0"/>
          </a:p>
        </p:txBody>
      </p:sp>
      <p:sp>
        <p:nvSpPr>
          <p:cNvPr id="34" name="33 Rectángulo"/>
          <p:cNvSpPr/>
          <p:nvPr/>
        </p:nvSpPr>
        <p:spPr>
          <a:xfrm>
            <a:off x="1410193" y="4518992"/>
            <a:ext cx="7296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3200" b="1" dirty="0">
                <a:solidFill>
                  <a:srgbClr val="0000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</a:t>
            </a:r>
            <a:r>
              <a:rPr lang="en-US" sz="3200" b="1" i="1" dirty="0">
                <a:solidFill>
                  <a:srgbClr val="0000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5"/>
          <p:cNvSpPr txBox="1">
            <a:spLocks noChangeArrowheads="1"/>
          </p:cNvSpPr>
          <p:nvPr/>
        </p:nvSpPr>
        <p:spPr>
          <a:xfrm>
            <a:off x="158824" y="838200"/>
            <a:ext cx="3986188" cy="58444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2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We start with </a:t>
            </a:r>
            <a:r>
              <a:rPr lang="en-US" sz="22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22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 on the input</a:t>
            </a:r>
          </a:p>
        </p:txBody>
      </p:sp>
      <p:sp>
        <p:nvSpPr>
          <p:cNvPr id="40" name="Rectangle 5"/>
          <p:cNvSpPr txBox="1">
            <a:spLocks noChangeArrowheads="1"/>
          </p:cNvSpPr>
          <p:nvPr/>
        </p:nvSpPr>
        <p:spPr>
          <a:xfrm>
            <a:off x="451542" y="5181600"/>
            <a:ext cx="8229600" cy="58444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To form the inverse function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we reverse the process,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385144" y="5699551"/>
            <a:ext cx="8178349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We start with x on the output and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using inverse operations</a:t>
            </a:r>
            <a:r>
              <a:rPr lang="en-US" sz="2400" dirty="0">
                <a:solidFill>
                  <a:srgbClr val="0000CC"/>
                </a:solidFill>
                <a:latin typeface="Comic Sans MS" pitchFamily="66" charset="0"/>
                <a:sym typeface="Symbol"/>
              </a:rPr>
              <a:t> </a:t>
            </a:r>
            <a:endParaRPr lang="en-US" sz="2400" dirty="0">
              <a:solidFill>
                <a:srgbClr val="0000CC"/>
              </a:solidFill>
              <a:latin typeface="Comic Sans MS" pitchFamily="66" charset="0"/>
            </a:endParaRPr>
          </a:p>
        </p:txBody>
      </p:sp>
      <p:sp>
        <p:nvSpPr>
          <p:cNvPr id="4116" name="Line 24"/>
          <p:cNvSpPr>
            <a:spLocks noChangeShapeType="1"/>
          </p:cNvSpPr>
          <p:nvPr/>
        </p:nvSpPr>
        <p:spPr bwMode="auto">
          <a:xfrm flipV="1">
            <a:off x="8172500" y="1645959"/>
            <a:ext cx="0" cy="117475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 type="stealth" w="lg" len="lg"/>
            <a:tailEnd type="none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32 Rectángulo"/>
          <p:cNvSpPr/>
          <p:nvPr/>
        </p:nvSpPr>
        <p:spPr>
          <a:xfrm>
            <a:off x="5399087" y="4182496"/>
            <a:ext cx="71846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 5</a:t>
            </a:r>
            <a:endParaRPr lang="en-GB" sz="3200" b="1" dirty="0"/>
          </a:p>
        </p:txBody>
      </p:sp>
      <p:sp>
        <p:nvSpPr>
          <p:cNvPr id="42" name="33 Rectángulo"/>
          <p:cNvSpPr/>
          <p:nvPr/>
        </p:nvSpPr>
        <p:spPr>
          <a:xfrm>
            <a:off x="1421136" y="4521580"/>
            <a:ext cx="72968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AE" sz="3200" b="1" dirty="0">
                <a:solidFill>
                  <a:srgbClr val="0000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</a:t>
            </a:r>
            <a:r>
              <a:rPr lang="en-US" sz="3200" b="1" i="1" dirty="0">
                <a:solidFill>
                  <a:srgbClr val="0000CC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  <a:sym typeface="Symbol" panose="05050102010706020507" pitchFamily="18" charset="2"/>
              </a:rPr>
              <a:t> 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en-GB" sz="32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3724325" y="1782688"/>
            <a:ext cx="1049337" cy="0"/>
          </a:xfrm>
          <a:prstGeom prst="line">
            <a:avLst/>
          </a:prstGeom>
          <a:ln w="222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Text Box 19"/>
          <p:cNvSpPr txBox="1">
            <a:spLocks noChangeArrowheads="1"/>
          </p:cNvSpPr>
          <p:nvPr/>
        </p:nvSpPr>
        <p:spPr bwMode="auto">
          <a:xfrm>
            <a:off x="4051855" y="1702340"/>
            <a:ext cx="415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3600" i="1" dirty="0">
                <a:latin typeface="Times New Roman" pitchFamily="18" charset="0"/>
                <a:sym typeface="Symbol" panose="05050102010706020507" pitchFamily="18" charset="2"/>
              </a:rPr>
              <a:t>3</a:t>
            </a:r>
            <a:endParaRPr lang="en-US" sz="3600" i="1" dirty="0">
              <a:latin typeface="Times New Roman" pitchFamily="18" charset="0"/>
            </a:endParaRPr>
          </a:p>
        </p:txBody>
      </p:sp>
      <p:sp>
        <p:nvSpPr>
          <p:cNvPr id="36" name="Rectangle 35">
            <a:hlinkClick r:id="rId2"/>
            <a:extLst>
              <a:ext uri="{FF2B5EF4-FFF2-40B4-BE49-F238E27FC236}">
                <a16:creationId xmlns:a16="http://schemas.microsoft.com/office/drawing/2014/main" id="{0CA91596-0CC6-4DAB-B8A7-CBF1052EB8B7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4" name="Rectangle 43">
            <a:hlinkClick r:id="rId2"/>
            <a:extLst>
              <a:ext uri="{FF2B5EF4-FFF2-40B4-BE49-F238E27FC236}">
                <a16:creationId xmlns:a16="http://schemas.microsoft.com/office/drawing/2014/main" id="{2B2C5C0C-EE36-44A4-A276-4F498835C7D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95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50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20" grpId="0"/>
      <p:bldP spid="4121" grpId="0" animBg="1"/>
      <p:bldP spid="37" grpId="0"/>
      <p:bldP spid="38" grpId="0"/>
      <p:bldP spid="33" grpId="0"/>
      <p:bldP spid="34" grpId="0"/>
      <p:bldP spid="4116" grpId="0" animBg="1"/>
      <p:bldP spid="35" grpId="0"/>
      <p:bldP spid="42" grpId="0"/>
      <p:bldP spid="4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2"/>
          <p:cNvSpPr txBox="1">
            <a:spLocks noChangeArrowheads="1"/>
          </p:cNvSpPr>
          <p:nvPr/>
        </p:nvSpPr>
        <p:spPr bwMode="auto">
          <a:xfrm>
            <a:off x="152400" y="746373"/>
            <a:ext cx="4968552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003399"/>
                </a:solidFill>
                <a:latin typeface="Arial Black" pitchFamily="34" charset="0"/>
              </a:rPr>
              <a:t>Steps for Finding the Inverse of a Function</a:t>
            </a:r>
          </a:p>
        </p:txBody>
      </p:sp>
      <p:grpSp>
        <p:nvGrpSpPr>
          <p:cNvPr id="2" name="Group 11"/>
          <p:cNvGrpSpPr>
            <a:grpSpLocks/>
          </p:cNvGrpSpPr>
          <p:nvPr/>
        </p:nvGrpSpPr>
        <p:grpSpPr bwMode="auto">
          <a:xfrm>
            <a:off x="2452468" y="4830762"/>
            <a:ext cx="2667000" cy="1676400"/>
            <a:chOff x="1296" y="3264"/>
            <a:chExt cx="1680" cy="1056"/>
          </a:xfrm>
        </p:grpSpPr>
        <p:sp>
          <p:nvSpPr>
            <p:cNvPr id="21507" name="AutoShape 3"/>
            <p:cNvSpPr>
              <a:spLocks noChangeArrowheads="1"/>
            </p:cNvSpPr>
            <p:nvPr/>
          </p:nvSpPr>
          <p:spPr bwMode="auto">
            <a:xfrm>
              <a:off x="1296" y="32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08" name="Text Box 4"/>
            <p:cNvSpPr txBox="1">
              <a:spLocks noChangeArrowheads="1"/>
            </p:cNvSpPr>
            <p:nvPr/>
          </p:nvSpPr>
          <p:spPr bwMode="auto">
            <a:xfrm>
              <a:off x="1392" y="3648"/>
              <a:ext cx="1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dirty="0">
                  <a:latin typeface="Arial" charset="0"/>
                </a:rPr>
                <a:t>Replace </a:t>
              </a:r>
              <a:r>
                <a:rPr lang="en-US" sz="1800" b="1" i="1" dirty="0">
                  <a:latin typeface="Arial" charset="0"/>
                </a:rPr>
                <a:t>f</a:t>
              </a:r>
              <a:r>
                <a:rPr lang="en-US" sz="1800" b="1" dirty="0">
                  <a:latin typeface="Arial" charset="0"/>
                </a:rPr>
                <a:t>(</a:t>
              </a:r>
              <a:r>
                <a:rPr lang="en-US" sz="1800" b="1" i="1" dirty="0">
                  <a:latin typeface="Arial" charset="0"/>
                </a:rPr>
                <a:t>x</a:t>
              </a:r>
              <a:r>
                <a:rPr lang="en-US" sz="1800" b="1" dirty="0">
                  <a:latin typeface="Arial" charset="0"/>
                </a:rPr>
                <a:t>) with </a:t>
              </a:r>
              <a:r>
                <a:rPr lang="en-US" sz="1800" b="1" i="1" dirty="0">
                  <a:latin typeface="Times New Roman" pitchFamily="18" charset="0"/>
                  <a:cs typeface="Times New Roman" pitchFamily="18" charset="0"/>
                </a:rPr>
                <a:t>y</a:t>
              </a:r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3519268" y="3581400"/>
            <a:ext cx="2667000" cy="1676400"/>
            <a:chOff x="1968" y="2477"/>
            <a:chExt cx="1680" cy="1056"/>
          </a:xfrm>
        </p:grpSpPr>
        <p:sp>
          <p:nvSpPr>
            <p:cNvPr id="21509" name="AutoShape 5"/>
            <p:cNvSpPr>
              <a:spLocks noChangeArrowheads="1"/>
            </p:cNvSpPr>
            <p:nvPr/>
          </p:nvSpPr>
          <p:spPr bwMode="auto">
            <a:xfrm>
              <a:off x="1968" y="2477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0" name="Text Box 6"/>
            <p:cNvSpPr txBox="1">
              <a:spLocks noChangeArrowheads="1"/>
            </p:cNvSpPr>
            <p:nvPr/>
          </p:nvSpPr>
          <p:spPr bwMode="auto">
            <a:xfrm>
              <a:off x="2064" y="2861"/>
              <a:ext cx="1248" cy="58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dirty="0">
                  <a:latin typeface="Arial" charset="0"/>
                </a:rPr>
                <a:t>Change any </a:t>
              </a:r>
              <a:r>
                <a:rPr lang="en-US" sz="1800" b="1" i="1" dirty="0">
                  <a:latin typeface="Times New Roman" pitchFamily="18" charset="0"/>
                  <a:cs typeface="Times New Roman" pitchFamily="18" charset="0"/>
                </a:rPr>
                <a:t>x</a:t>
              </a:r>
              <a:r>
                <a:rPr lang="en-US" sz="1800" b="1" i="1" dirty="0">
                  <a:latin typeface="Arial" charset="0"/>
                </a:rPr>
                <a:t>  to </a:t>
              </a:r>
              <a:r>
                <a:rPr lang="en-US" sz="1800" b="1" i="1" dirty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1800" b="1" dirty="0">
                  <a:latin typeface="Arial" charset="0"/>
                </a:rPr>
                <a:t>  and any </a:t>
              </a:r>
              <a:r>
                <a:rPr lang="en-US" sz="1800" b="1" i="1" dirty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1800" b="1" dirty="0">
                  <a:latin typeface="Arial" charset="0"/>
                </a:rPr>
                <a:t> to </a:t>
              </a:r>
              <a:r>
                <a:rPr lang="en-US" sz="1800" b="1" i="1" dirty="0">
                  <a:latin typeface="Times New Roman" pitchFamily="18" charset="0"/>
                  <a:cs typeface="Times New Roman" pitchFamily="18" charset="0"/>
                </a:rPr>
                <a:t>x</a:t>
              </a:r>
            </a:p>
          </p:txBody>
        </p:sp>
      </p:grpSp>
      <p:grpSp>
        <p:nvGrpSpPr>
          <p:cNvPr id="4" name="Group 13"/>
          <p:cNvGrpSpPr>
            <a:grpSpLocks/>
          </p:cNvGrpSpPr>
          <p:nvPr/>
        </p:nvGrpSpPr>
        <p:grpSpPr bwMode="auto">
          <a:xfrm>
            <a:off x="4586068" y="2316162"/>
            <a:ext cx="2667000" cy="1676400"/>
            <a:chOff x="2640" y="1680"/>
            <a:chExt cx="1680" cy="1056"/>
          </a:xfrm>
        </p:grpSpPr>
        <p:sp>
          <p:nvSpPr>
            <p:cNvPr id="21511" name="AutoShape 7"/>
            <p:cNvSpPr>
              <a:spLocks noChangeArrowheads="1"/>
            </p:cNvSpPr>
            <p:nvPr/>
          </p:nvSpPr>
          <p:spPr bwMode="auto">
            <a:xfrm>
              <a:off x="2640" y="1680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2" name="Text Box 8"/>
            <p:cNvSpPr txBox="1">
              <a:spLocks noChangeArrowheads="1"/>
            </p:cNvSpPr>
            <p:nvPr/>
          </p:nvSpPr>
          <p:spPr bwMode="auto">
            <a:xfrm>
              <a:off x="2736" y="2064"/>
              <a:ext cx="1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dirty="0">
                  <a:latin typeface="Arial" charset="0"/>
                </a:rPr>
                <a:t>Make </a:t>
              </a:r>
              <a:r>
                <a:rPr lang="en-US" sz="1800" b="1" i="1" dirty="0">
                  <a:latin typeface="Times New Roman" pitchFamily="18" charset="0"/>
                  <a:cs typeface="Times New Roman" pitchFamily="18" charset="0"/>
                </a:rPr>
                <a:t>y</a:t>
              </a:r>
              <a:r>
                <a:rPr lang="en-US" sz="1800" b="1" i="1" dirty="0">
                  <a:latin typeface="Arial" charset="0"/>
                </a:rPr>
                <a:t> the subject</a:t>
              </a:r>
            </a:p>
          </p:txBody>
        </p:sp>
      </p:grpSp>
      <p:grpSp>
        <p:nvGrpSpPr>
          <p:cNvPr id="5" name="Group 14"/>
          <p:cNvGrpSpPr>
            <a:grpSpLocks/>
          </p:cNvGrpSpPr>
          <p:nvPr/>
        </p:nvGrpSpPr>
        <p:grpSpPr bwMode="auto">
          <a:xfrm>
            <a:off x="5805268" y="1020762"/>
            <a:ext cx="2667000" cy="1676400"/>
            <a:chOff x="3408" y="864"/>
            <a:chExt cx="1680" cy="1056"/>
          </a:xfrm>
        </p:grpSpPr>
        <p:sp>
          <p:nvSpPr>
            <p:cNvPr id="21513" name="AutoShape 9"/>
            <p:cNvSpPr>
              <a:spLocks noChangeArrowheads="1"/>
            </p:cNvSpPr>
            <p:nvPr/>
          </p:nvSpPr>
          <p:spPr bwMode="auto">
            <a:xfrm>
              <a:off x="3408" y="864"/>
              <a:ext cx="1680" cy="1056"/>
            </a:xfrm>
            <a:prstGeom prst="cube">
              <a:avLst>
                <a:gd name="adj" fmla="val 25000"/>
              </a:avLst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21514" name="Text Box 10"/>
            <p:cNvSpPr txBox="1">
              <a:spLocks noChangeArrowheads="1"/>
            </p:cNvSpPr>
            <p:nvPr/>
          </p:nvSpPr>
          <p:spPr bwMode="auto">
            <a:xfrm>
              <a:off x="3504" y="1248"/>
              <a:ext cx="1152" cy="4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b="1" i="1" dirty="0">
                  <a:latin typeface="Arial" charset="0"/>
                </a:rPr>
                <a:t>Replace y</a:t>
              </a:r>
              <a:r>
                <a:rPr lang="en-US" sz="1800" b="1" dirty="0">
                  <a:latin typeface="Arial" charset="0"/>
                </a:rPr>
                <a:t> with </a:t>
              </a:r>
              <a:r>
                <a:rPr lang="en-US" sz="1800" b="1" i="1" dirty="0">
                  <a:latin typeface="Arial" charset="0"/>
                </a:rPr>
                <a:t>f </a:t>
              </a:r>
              <a:r>
                <a:rPr lang="en-US" sz="1800" b="1" baseline="30000" dirty="0">
                  <a:latin typeface="Arial" charset="0"/>
                </a:rPr>
                <a:t>-1</a:t>
              </a:r>
              <a:r>
                <a:rPr lang="en-US" sz="1800" b="1" dirty="0">
                  <a:latin typeface="Arial" charset="0"/>
                </a:rPr>
                <a:t>(</a:t>
              </a:r>
              <a:r>
                <a:rPr lang="en-US" sz="1800" b="1" i="1" dirty="0">
                  <a:latin typeface="Arial" charset="0"/>
                </a:rPr>
                <a:t>x</a:t>
              </a:r>
              <a:r>
                <a:rPr lang="en-US" sz="1800" b="1" dirty="0">
                  <a:latin typeface="Arial" charset="0"/>
                </a:rPr>
                <a:t>)</a:t>
              </a:r>
            </a:p>
          </p:txBody>
        </p:sp>
      </p:grpSp>
      <p:sp>
        <p:nvSpPr>
          <p:cNvPr id="15" name="Rectangle 5"/>
          <p:cNvSpPr txBox="1">
            <a:spLocks noChangeArrowheads="1"/>
          </p:cNvSpPr>
          <p:nvPr/>
        </p:nvSpPr>
        <p:spPr>
          <a:xfrm>
            <a:off x="467544" y="44624"/>
            <a:ext cx="8229600" cy="49266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Finding the Inverse function</a:t>
            </a:r>
          </a:p>
        </p:txBody>
      </p:sp>
      <p:sp>
        <p:nvSpPr>
          <p:cNvPr id="16" name="Rectangle 15">
            <a:hlinkClick r:id="rId2"/>
            <a:extLst>
              <a:ext uri="{FF2B5EF4-FFF2-40B4-BE49-F238E27FC236}">
                <a16:creationId xmlns:a16="http://schemas.microsoft.com/office/drawing/2014/main" id="{9822BC99-74A0-4D85-B520-B04C6B10AC95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>
            <a:hlinkClick r:id="rId2"/>
            <a:extLst>
              <a:ext uri="{FF2B5EF4-FFF2-40B4-BE49-F238E27FC236}">
                <a16:creationId xmlns:a16="http://schemas.microsoft.com/office/drawing/2014/main" id="{74475D27-7B64-4631-BB2E-70AD68B85BC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467544" y="44624"/>
            <a:ext cx="8229600" cy="49266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Finding the Inverse function</a:t>
            </a:r>
          </a:p>
        </p:txBody>
      </p:sp>
      <p:sp>
        <p:nvSpPr>
          <p:cNvPr id="4" name="3 Rectángulo"/>
          <p:cNvSpPr/>
          <p:nvPr/>
        </p:nvSpPr>
        <p:spPr>
          <a:xfrm>
            <a:off x="1441162" y="813045"/>
            <a:ext cx="525658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Find the inverse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 = 2x - 5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Rectángulo"/>
          <p:cNvSpPr/>
          <p:nvPr/>
        </p:nvSpPr>
        <p:spPr>
          <a:xfrm>
            <a:off x="4545890" y="1677141"/>
            <a:ext cx="164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y = 2x - 5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505058" y="1748018"/>
            <a:ext cx="360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1: Replace 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with 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505058" y="2325213"/>
            <a:ext cx="34563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2: Change any 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 to 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 and any 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to 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537506" y="2367604"/>
            <a:ext cx="164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= 2y - 5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505058" y="3261317"/>
            <a:ext cx="3384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3: Make 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the subject</a:t>
            </a:r>
          </a:p>
        </p:txBody>
      </p:sp>
      <p:sp>
        <p:nvSpPr>
          <p:cNvPr id="10" name="9 Rectángulo"/>
          <p:cNvSpPr/>
          <p:nvPr/>
        </p:nvSpPr>
        <p:spPr>
          <a:xfrm>
            <a:off x="4537506" y="3087684"/>
            <a:ext cx="1647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 + 5 = 2y 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6" name="15 Grupo"/>
          <p:cNvGrpSpPr/>
          <p:nvPr/>
        </p:nvGrpSpPr>
        <p:grpSpPr>
          <a:xfrm>
            <a:off x="4537506" y="3591740"/>
            <a:ext cx="1647800" cy="837254"/>
            <a:chOff x="4644008" y="3831431"/>
            <a:chExt cx="1647800" cy="837254"/>
          </a:xfrm>
        </p:grpSpPr>
        <p:sp>
          <p:nvSpPr>
            <p:cNvPr id="11" name="10 Rectángulo"/>
            <p:cNvSpPr/>
            <p:nvPr/>
          </p:nvSpPr>
          <p:spPr>
            <a:xfrm>
              <a:off x="4644008" y="3831431"/>
              <a:ext cx="16478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x + 5</a:t>
              </a:r>
              <a:endPara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11 Rectángulo"/>
            <p:cNvSpPr/>
            <p:nvPr/>
          </p:nvSpPr>
          <p:spPr>
            <a:xfrm>
              <a:off x="4903904" y="4207020"/>
              <a:ext cx="3385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GB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5580112" y="4005064"/>
              <a:ext cx="60625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= y</a:t>
              </a:r>
              <a:endParaRPr lang="en-GB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cxnSp>
          <p:nvCxnSpPr>
            <p:cNvPr id="15" name="14 Conector recto"/>
            <p:cNvCxnSpPr/>
            <p:nvPr/>
          </p:nvCxnSpPr>
          <p:spPr>
            <a:xfrm>
              <a:off x="4644008" y="4236824"/>
              <a:ext cx="8239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577066" y="4353024"/>
            <a:ext cx="3384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4: Replace</a:t>
            </a:r>
            <a:r>
              <a:rPr lang="en-US" sz="1800" b="1" i="1" dirty="0">
                <a:latin typeface="Arial" charset="0"/>
              </a:rPr>
              <a:t> 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with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f </a:t>
            </a:r>
            <a:r>
              <a:rPr lang="en-US" sz="1800" b="1" i="1" baseline="30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(x)</a:t>
            </a:r>
          </a:p>
        </p:txBody>
      </p:sp>
      <p:grpSp>
        <p:nvGrpSpPr>
          <p:cNvPr id="18" name="17 Grupo"/>
          <p:cNvGrpSpPr/>
          <p:nvPr/>
        </p:nvGrpSpPr>
        <p:grpSpPr>
          <a:xfrm>
            <a:off x="4537506" y="4296271"/>
            <a:ext cx="2080969" cy="837254"/>
            <a:chOff x="4644008" y="3831431"/>
            <a:chExt cx="2080969" cy="837254"/>
          </a:xfrm>
        </p:grpSpPr>
        <p:sp>
          <p:nvSpPr>
            <p:cNvPr id="19" name="18 Rectángulo"/>
            <p:cNvSpPr/>
            <p:nvPr/>
          </p:nvSpPr>
          <p:spPr>
            <a:xfrm>
              <a:off x="4644008" y="3831431"/>
              <a:ext cx="16478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x + 5</a:t>
              </a:r>
              <a:endPara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19 Rectángulo"/>
            <p:cNvSpPr/>
            <p:nvPr/>
          </p:nvSpPr>
          <p:spPr>
            <a:xfrm>
              <a:off x="4903904" y="4207020"/>
              <a:ext cx="3385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GB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5580112" y="4005064"/>
              <a:ext cx="11448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= f </a:t>
              </a:r>
              <a:r>
                <a:rPr lang="en-US" sz="2400" i="1" baseline="30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(x)</a:t>
              </a:r>
            </a:p>
          </p:txBody>
        </p:sp>
        <p:cxnSp>
          <p:nvCxnSpPr>
            <p:cNvPr id="22" name="21 Conector recto"/>
            <p:cNvCxnSpPr/>
            <p:nvPr/>
          </p:nvCxnSpPr>
          <p:spPr>
            <a:xfrm>
              <a:off x="4644008" y="4236824"/>
              <a:ext cx="8239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3" name="17 Grupo"/>
          <p:cNvGrpSpPr/>
          <p:nvPr/>
        </p:nvGrpSpPr>
        <p:grpSpPr>
          <a:xfrm>
            <a:off x="6079866" y="5334000"/>
            <a:ext cx="2858707" cy="837254"/>
            <a:chOff x="3433101" y="3831431"/>
            <a:chExt cx="2858707" cy="837254"/>
          </a:xfrm>
        </p:grpSpPr>
        <p:sp>
          <p:nvSpPr>
            <p:cNvPr id="24" name="18 Rectángulo"/>
            <p:cNvSpPr/>
            <p:nvPr/>
          </p:nvSpPr>
          <p:spPr>
            <a:xfrm>
              <a:off x="4644008" y="3831431"/>
              <a:ext cx="16478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x + 5</a:t>
              </a:r>
              <a:endPara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5" name="19 Rectángulo"/>
            <p:cNvSpPr/>
            <p:nvPr/>
          </p:nvSpPr>
          <p:spPr>
            <a:xfrm>
              <a:off x="4903904" y="4207020"/>
              <a:ext cx="338554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2</a:t>
              </a:r>
              <a:endParaRPr lang="en-GB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6" name="20 Rectángulo"/>
            <p:cNvSpPr/>
            <p:nvPr/>
          </p:nvSpPr>
          <p:spPr>
            <a:xfrm>
              <a:off x="3433101" y="3976187"/>
              <a:ext cx="11448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 </a:t>
              </a:r>
              <a:r>
                <a:rPr lang="en-US" sz="2400" i="1" baseline="30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(x) =</a:t>
              </a:r>
            </a:p>
          </p:txBody>
        </p:sp>
        <p:cxnSp>
          <p:nvCxnSpPr>
            <p:cNvPr id="27" name="21 Conector recto"/>
            <p:cNvCxnSpPr/>
            <p:nvPr/>
          </p:nvCxnSpPr>
          <p:spPr>
            <a:xfrm>
              <a:off x="4644008" y="4236824"/>
              <a:ext cx="8239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3 Rectángulo"/>
          <p:cNvSpPr/>
          <p:nvPr/>
        </p:nvSpPr>
        <p:spPr>
          <a:xfrm>
            <a:off x="1395960" y="5490897"/>
            <a:ext cx="438077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The inverse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 = 2x – 5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is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9" name="Rectangle 28">
            <a:hlinkClick r:id="rId2"/>
            <a:extLst>
              <a:ext uri="{FF2B5EF4-FFF2-40B4-BE49-F238E27FC236}">
                <a16:creationId xmlns:a16="http://schemas.microsoft.com/office/drawing/2014/main" id="{B31B3D2C-7C8B-43E9-B07B-A0AF7B72B84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Rectangle 29">
            <a:hlinkClick r:id="rId2"/>
            <a:extLst>
              <a:ext uri="{FF2B5EF4-FFF2-40B4-BE49-F238E27FC236}">
                <a16:creationId xmlns:a16="http://schemas.microsoft.com/office/drawing/2014/main" id="{48FD784E-8312-4B58-9D63-4A19F61E9639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7" grpId="0"/>
      <p:bldP spid="28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 txBox="1">
            <a:spLocks noChangeArrowheads="1"/>
          </p:cNvSpPr>
          <p:nvPr/>
        </p:nvSpPr>
        <p:spPr>
          <a:xfrm>
            <a:off x="467544" y="44624"/>
            <a:ext cx="8229600" cy="492664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</a:rPr>
              <a:t>Finding the Inverse function</a:t>
            </a:r>
          </a:p>
        </p:txBody>
      </p:sp>
      <p:sp>
        <p:nvSpPr>
          <p:cNvPr id="6" name="Text Box 4"/>
          <p:cNvSpPr txBox="1">
            <a:spLocks noChangeArrowheads="1"/>
          </p:cNvSpPr>
          <p:nvPr/>
        </p:nvSpPr>
        <p:spPr bwMode="auto">
          <a:xfrm>
            <a:off x="683568" y="1566976"/>
            <a:ext cx="36004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1: Replace 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with 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</a:t>
            </a: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611560" y="2143040"/>
            <a:ext cx="34563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2: Change any 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 to 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 and any 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 to 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x</a:t>
            </a:r>
          </a:p>
        </p:txBody>
      </p:sp>
      <p:sp>
        <p:nvSpPr>
          <p:cNvPr id="9" name="Text Box 8"/>
          <p:cNvSpPr txBox="1">
            <a:spLocks noChangeArrowheads="1"/>
          </p:cNvSpPr>
          <p:nvPr/>
        </p:nvSpPr>
        <p:spPr bwMode="auto">
          <a:xfrm>
            <a:off x="611560" y="3079144"/>
            <a:ext cx="33843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3: Make 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the subject</a:t>
            </a:r>
          </a:p>
        </p:txBody>
      </p:sp>
      <p:grpSp>
        <p:nvGrpSpPr>
          <p:cNvPr id="14" name="15 Grupo"/>
          <p:cNvGrpSpPr/>
          <p:nvPr/>
        </p:nvGrpSpPr>
        <p:grpSpPr>
          <a:xfrm>
            <a:off x="3954418" y="3624062"/>
            <a:ext cx="1647800" cy="491469"/>
            <a:chOff x="4644008" y="3975447"/>
            <a:chExt cx="1647800" cy="491469"/>
          </a:xfrm>
        </p:grpSpPr>
        <p:sp>
          <p:nvSpPr>
            <p:cNvPr id="11" name="10 Rectángulo"/>
            <p:cNvSpPr/>
            <p:nvPr/>
          </p:nvSpPr>
          <p:spPr>
            <a:xfrm>
              <a:off x="4644008" y="3975447"/>
              <a:ext cx="16478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y(x - 2) </a:t>
              </a:r>
              <a:endPara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3" name="12 Rectángulo"/>
            <p:cNvSpPr/>
            <p:nvPr/>
          </p:nvSpPr>
          <p:spPr>
            <a:xfrm>
              <a:off x="5649609" y="4005251"/>
              <a:ext cx="62388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= 3</a:t>
              </a:r>
              <a:endParaRPr lang="en-GB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7" name="Text Box 10"/>
          <p:cNvSpPr txBox="1">
            <a:spLocks noChangeArrowheads="1"/>
          </p:cNvSpPr>
          <p:nvPr/>
        </p:nvSpPr>
        <p:spPr bwMode="auto">
          <a:xfrm>
            <a:off x="683568" y="5010248"/>
            <a:ext cx="331236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Step 4: Replace</a:t>
            </a:r>
            <a:r>
              <a:rPr lang="en-US" sz="1800" b="1" i="1" dirty="0">
                <a:latin typeface="Arial" charset="0"/>
              </a:rPr>
              <a:t> 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y </a:t>
            </a:r>
            <a:r>
              <a:rPr lang="en-US" sz="1800" b="1" dirty="0">
                <a:solidFill>
                  <a:srgbClr val="FF3300"/>
                </a:solidFill>
                <a:latin typeface="Comic Sans MS" pitchFamily="66" charset="0"/>
              </a:rPr>
              <a:t>with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f </a:t>
            </a:r>
            <a:r>
              <a:rPr lang="en-US" sz="1800" b="1" i="1" baseline="30000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1800" b="1" i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(x)</a:t>
            </a:r>
          </a:p>
        </p:txBody>
      </p:sp>
      <p:grpSp>
        <p:nvGrpSpPr>
          <p:cNvPr id="16" name="17 Grupo"/>
          <p:cNvGrpSpPr/>
          <p:nvPr/>
        </p:nvGrpSpPr>
        <p:grpSpPr>
          <a:xfrm>
            <a:off x="4203510" y="4703610"/>
            <a:ext cx="2042125" cy="837254"/>
            <a:chOff x="3995936" y="3845598"/>
            <a:chExt cx="2042125" cy="837254"/>
          </a:xfrm>
        </p:grpSpPr>
        <p:sp>
          <p:nvSpPr>
            <p:cNvPr id="19" name="18 Rectángulo"/>
            <p:cNvSpPr/>
            <p:nvPr/>
          </p:nvSpPr>
          <p:spPr>
            <a:xfrm>
              <a:off x="5373842" y="3845598"/>
              <a:ext cx="64807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" name="19 Rectángulo"/>
            <p:cNvSpPr/>
            <p:nvPr/>
          </p:nvSpPr>
          <p:spPr>
            <a:xfrm>
              <a:off x="5229826" y="4221187"/>
              <a:ext cx="80823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x - 2</a:t>
              </a:r>
              <a:endParaRPr lang="en-GB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" name="20 Rectángulo"/>
            <p:cNvSpPr/>
            <p:nvPr/>
          </p:nvSpPr>
          <p:spPr>
            <a:xfrm>
              <a:off x="3995936" y="4020158"/>
              <a:ext cx="11448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 </a:t>
              </a:r>
              <a:r>
                <a:rPr lang="en-US" sz="2400" i="1" baseline="30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(x) =</a:t>
              </a:r>
            </a:p>
          </p:txBody>
        </p:sp>
        <p:cxnSp>
          <p:nvCxnSpPr>
            <p:cNvPr id="22" name="21 Conector recto"/>
            <p:cNvCxnSpPr/>
            <p:nvPr/>
          </p:nvCxnSpPr>
          <p:spPr>
            <a:xfrm>
              <a:off x="5157818" y="4250991"/>
              <a:ext cx="8239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1" name="30 Grupo"/>
          <p:cNvGrpSpPr/>
          <p:nvPr/>
        </p:nvGrpSpPr>
        <p:grpSpPr>
          <a:xfrm>
            <a:off x="1475656" y="620688"/>
            <a:ext cx="5256584" cy="749697"/>
            <a:chOff x="1547664" y="908720"/>
            <a:chExt cx="5256584" cy="749697"/>
          </a:xfrm>
        </p:grpSpPr>
        <p:sp>
          <p:nvSpPr>
            <p:cNvPr id="4" name="3 Rectángulo"/>
            <p:cNvSpPr/>
            <p:nvPr/>
          </p:nvSpPr>
          <p:spPr>
            <a:xfrm>
              <a:off x="1547664" y="1052736"/>
              <a:ext cx="5256584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dirty="0">
                  <a:solidFill>
                    <a:schemeClr val="tx2"/>
                  </a:solidFill>
                  <a:latin typeface="Comic Sans MS" pitchFamily="66" charset="0"/>
                </a:rPr>
                <a:t>Find the inverse of </a:t>
              </a:r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f(x) = 2 +</a:t>
              </a:r>
              <a:endPara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grpSp>
          <p:nvGrpSpPr>
            <p:cNvPr id="30" name="29 Grupo"/>
            <p:cNvGrpSpPr/>
            <p:nvPr/>
          </p:nvGrpSpPr>
          <p:grpSpPr>
            <a:xfrm>
              <a:off x="5697660" y="908720"/>
              <a:ext cx="396262" cy="749697"/>
              <a:chOff x="7956376" y="908720"/>
              <a:chExt cx="396262" cy="749697"/>
            </a:xfrm>
          </p:grpSpPr>
          <p:sp>
            <p:nvSpPr>
              <p:cNvPr id="24" name="23 Rectángulo"/>
              <p:cNvSpPr/>
              <p:nvPr/>
            </p:nvSpPr>
            <p:spPr>
              <a:xfrm>
                <a:off x="7956376" y="1196752"/>
                <a:ext cx="360040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x</a:t>
                </a:r>
                <a:endParaRPr lang="en-GB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23" name="22 Rectángulo"/>
              <p:cNvSpPr/>
              <p:nvPr/>
            </p:nvSpPr>
            <p:spPr>
              <a:xfrm>
                <a:off x="7956376" y="908720"/>
                <a:ext cx="39626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2400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r>
                  <a:rPr lang="en-US" i="1" dirty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 </a:t>
                </a:r>
                <a:endParaRPr lang="en-GB" dirty="0"/>
              </a:p>
            </p:txBody>
          </p:sp>
          <p:cxnSp>
            <p:nvCxnSpPr>
              <p:cNvPr id="29" name="28 Conector recto"/>
              <p:cNvCxnSpPr/>
              <p:nvPr/>
            </p:nvCxnSpPr>
            <p:spPr>
              <a:xfrm>
                <a:off x="7956376" y="1298564"/>
                <a:ext cx="288032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35" name="34 Grupo"/>
          <p:cNvGrpSpPr/>
          <p:nvPr/>
        </p:nvGrpSpPr>
        <p:grpSpPr>
          <a:xfrm>
            <a:off x="4780656" y="1295400"/>
            <a:ext cx="1647800" cy="749697"/>
            <a:chOff x="4652392" y="1772816"/>
            <a:chExt cx="1647800" cy="749697"/>
          </a:xfrm>
        </p:grpSpPr>
        <p:sp>
          <p:nvSpPr>
            <p:cNvPr id="5" name="4 Rectángulo"/>
            <p:cNvSpPr/>
            <p:nvPr/>
          </p:nvSpPr>
          <p:spPr>
            <a:xfrm>
              <a:off x="4652392" y="1916832"/>
              <a:ext cx="16478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y = 2 + </a:t>
              </a:r>
              <a:endPara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2" name="31 Rectángulo"/>
            <p:cNvSpPr/>
            <p:nvPr/>
          </p:nvSpPr>
          <p:spPr>
            <a:xfrm>
              <a:off x="5759914" y="2060848"/>
              <a:ext cx="3600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GB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3" name="32 Rectángulo"/>
            <p:cNvSpPr/>
            <p:nvPr/>
          </p:nvSpPr>
          <p:spPr>
            <a:xfrm>
              <a:off x="5759914" y="1772816"/>
              <a:ext cx="39626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dirty="0"/>
            </a:p>
          </p:txBody>
        </p:sp>
        <p:cxnSp>
          <p:nvCxnSpPr>
            <p:cNvPr id="34" name="33 Conector recto"/>
            <p:cNvCxnSpPr/>
            <p:nvPr/>
          </p:nvCxnSpPr>
          <p:spPr>
            <a:xfrm>
              <a:off x="5759914" y="2162660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7" name="46 Grupo"/>
          <p:cNvGrpSpPr/>
          <p:nvPr/>
        </p:nvGrpSpPr>
        <p:grpSpPr>
          <a:xfrm>
            <a:off x="4778318" y="2070937"/>
            <a:ext cx="1647800" cy="749697"/>
            <a:chOff x="4644008" y="2492896"/>
            <a:chExt cx="1647800" cy="749697"/>
          </a:xfrm>
        </p:grpSpPr>
        <p:sp>
          <p:nvSpPr>
            <p:cNvPr id="8" name="7 Rectángulo"/>
            <p:cNvSpPr/>
            <p:nvPr/>
          </p:nvSpPr>
          <p:spPr>
            <a:xfrm>
              <a:off x="4644008" y="2607295"/>
              <a:ext cx="16478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x = 2 +</a:t>
              </a:r>
              <a:endPara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6" name="35 Rectángulo"/>
            <p:cNvSpPr/>
            <p:nvPr/>
          </p:nvSpPr>
          <p:spPr>
            <a:xfrm>
              <a:off x="5724128" y="2780928"/>
              <a:ext cx="3600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GB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36 Rectángulo"/>
            <p:cNvSpPr/>
            <p:nvPr/>
          </p:nvSpPr>
          <p:spPr>
            <a:xfrm>
              <a:off x="5724128" y="2492896"/>
              <a:ext cx="39626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dirty="0"/>
            </a:p>
          </p:txBody>
        </p:sp>
        <p:cxnSp>
          <p:nvCxnSpPr>
            <p:cNvPr id="38" name="37 Conector recto"/>
            <p:cNvCxnSpPr/>
            <p:nvPr/>
          </p:nvCxnSpPr>
          <p:spPr>
            <a:xfrm>
              <a:off x="5724128" y="2882740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8" name="47 Grupo"/>
          <p:cNvGrpSpPr/>
          <p:nvPr/>
        </p:nvGrpSpPr>
        <p:grpSpPr>
          <a:xfrm>
            <a:off x="4337892" y="2834029"/>
            <a:ext cx="1647800" cy="749697"/>
            <a:chOff x="4644008" y="3212976"/>
            <a:chExt cx="1647800" cy="749697"/>
          </a:xfrm>
        </p:grpSpPr>
        <p:sp>
          <p:nvSpPr>
            <p:cNvPr id="10" name="9 Rectángulo"/>
            <p:cNvSpPr/>
            <p:nvPr/>
          </p:nvSpPr>
          <p:spPr>
            <a:xfrm>
              <a:off x="4644008" y="3327375"/>
              <a:ext cx="164780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x - 2 =</a:t>
              </a:r>
              <a:endPara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9" name="38 Rectángulo"/>
            <p:cNvSpPr/>
            <p:nvPr/>
          </p:nvSpPr>
          <p:spPr>
            <a:xfrm>
              <a:off x="5652120" y="3501008"/>
              <a:ext cx="3600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y</a:t>
              </a:r>
              <a:endParaRPr lang="en-GB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39 Rectángulo"/>
            <p:cNvSpPr/>
            <p:nvPr/>
          </p:nvSpPr>
          <p:spPr>
            <a:xfrm>
              <a:off x="5652120" y="3212976"/>
              <a:ext cx="39626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dirty="0"/>
            </a:p>
          </p:txBody>
        </p:sp>
        <p:cxnSp>
          <p:nvCxnSpPr>
            <p:cNvPr id="41" name="40 Conector recto"/>
            <p:cNvCxnSpPr/>
            <p:nvPr/>
          </p:nvCxnSpPr>
          <p:spPr>
            <a:xfrm>
              <a:off x="5652120" y="3602820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2" name="17 Grupo"/>
          <p:cNvGrpSpPr/>
          <p:nvPr/>
        </p:nvGrpSpPr>
        <p:grpSpPr>
          <a:xfrm>
            <a:off x="4434021" y="4071437"/>
            <a:ext cx="1710569" cy="765534"/>
            <a:chOff x="4607267" y="3831431"/>
            <a:chExt cx="840039" cy="765534"/>
          </a:xfrm>
        </p:grpSpPr>
        <p:sp>
          <p:nvSpPr>
            <p:cNvPr id="43" name="42 Rectángulo"/>
            <p:cNvSpPr/>
            <p:nvPr/>
          </p:nvSpPr>
          <p:spPr>
            <a:xfrm>
              <a:off x="5121012" y="3831431"/>
              <a:ext cx="228463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3</a:t>
              </a:r>
              <a:endPara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4" name="43 Rectángulo"/>
            <p:cNvSpPr/>
            <p:nvPr/>
          </p:nvSpPr>
          <p:spPr>
            <a:xfrm>
              <a:off x="5065814" y="4135300"/>
              <a:ext cx="38149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x - 2</a:t>
              </a:r>
              <a:endParaRPr lang="en-GB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5" name="44 Rectángulo"/>
            <p:cNvSpPr/>
            <p:nvPr/>
          </p:nvSpPr>
          <p:spPr>
            <a:xfrm>
              <a:off x="4607267" y="3949561"/>
              <a:ext cx="235326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 y</a:t>
              </a:r>
            </a:p>
          </p:txBody>
        </p:sp>
        <p:cxnSp>
          <p:nvCxnSpPr>
            <p:cNvPr id="46" name="45 Conector recto"/>
            <p:cNvCxnSpPr/>
            <p:nvPr/>
          </p:nvCxnSpPr>
          <p:spPr>
            <a:xfrm>
              <a:off x="5065814" y="4207020"/>
              <a:ext cx="37929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5" name="Rectangle 24"/>
          <p:cNvSpPr/>
          <p:nvPr/>
        </p:nvSpPr>
        <p:spPr>
          <a:xfrm>
            <a:off x="4952676" y="4238323"/>
            <a:ext cx="39305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endParaRPr lang="en-GB" sz="2400" dirty="0"/>
          </a:p>
        </p:txBody>
      </p:sp>
      <p:sp>
        <p:nvSpPr>
          <p:cNvPr id="49" name="3 Rectángulo"/>
          <p:cNvSpPr/>
          <p:nvPr/>
        </p:nvSpPr>
        <p:spPr>
          <a:xfrm>
            <a:off x="467544" y="5847674"/>
            <a:ext cx="359028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The inverse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 = 2 +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988697" y="5688034"/>
            <a:ext cx="396262" cy="749697"/>
            <a:chOff x="3988697" y="5839138"/>
            <a:chExt cx="396262" cy="749697"/>
          </a:xfrm>
        </p:grpSpPr>
        <p:sp>
          <p:nvSpPr>
            <p:cNvPr id="52" name="23 Rectángulo"/>
            <p:cNvSpPr/>
            <p:nvPr/>
          </p:nvSpPr>
          <p:spPr>
            <a:xfrm>
              <a:off x="3988697" y="6127170"/>
              <a:ext cx="360040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x</a:t>
              </a:r>
              <a:endParaRPr lang="en-GB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3" name="22 Rectángulo"/>
            <p:cNvSpPr/>
            <p:nvPr/>
          </p:nvSpPr>
          <p:spPr>
            <a:xfrm>
              <a:off x="3988697" y="5839138"/>
              <a:ext cx="396262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r>
                <a:rPr lang="en-US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endParaRPr lang="en-GB" dirty="0"/>
            </a:p>
          </p:txBody>
        </p:sp>
        <p:cxnSp>
          <p:nvCxnSpPr>
            <p:cNvPr id="54" name="28 Conector recto"/>
            <p:cNvCxnSpPr/>
            <p:nvPr/>
          </p:nvCxnSpPr>
          <p:spPr>
            <a:xfrm>
              <a:off x="3988697" y="6228982"/>
              <a:ext cx="288032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5" name="17 Grupo"/>
          <p:cNvGrpSpPr/>
          <p:nvPr/>
        </p:nvGrpSpPr>
        <p:grpSpPr>
          <a:xfrm>
            <a:off x="5197415" y="5638800"/>
            <a:ext cx="2042125" cy="837254"/>
            <a:chOff x="3995936" y="3845598"/>
            <a:chExt cx="2042125" cy="837254"/>
          </a:xfrm>
        </p:grpSpPr>
        <p:sp>
          <p:nvSpPr>
            <p:cNvPr id="56" name="18 Rectángulo"/>
            <p:cNvSpPr/>
            <p:nvPr/>
          </p:nvSpPr>
          <p:spPr>
            <a:xfrm>
              <a:off x="5373842" y="3845598"/>
              <a:ext cx="648072" cy="46166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3</a:t>
              </a:r>
              <a:endParaRPr lang="en-GB" sz="24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7" name="19 Rectángulo"/>
            <p:cNvSpPr/>
            <p:nvPr/>
          </p:nvSpPr>
          <p:spPr>
            <a:xfrm>
              <a:off x="5229826" y="4221187"/>
              <a:ext cx="80823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x - 2</a:t>
              </a:r>
              <a:endParaRPr lang="en-GB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58" name="20 Rectángulo"/>
            <p:cNvSpPr/>
            <p:nvPr/>
          </p:nvSpPr>
          <p:spPr>
            <a:xfrm>
              <a:off x="3995936" y="4020158"/>
              <a:ext cx="1144865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f </a:t>
              </a:r>
              <a:r>
                <a:rPr lang="en-US" sz="2400" i="1" baseline="30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-1</a:t>
              </a:r>
              <a:r>
                <a:rPr lang="en-US" sz="2400" i="1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(x) =</a:t>
              </a:r>
            </a:p>
          </p:txBody>
        </p:sp>
        <p:cxnSp>
          <p:nvCxnSpPr>
            <p:cNvPr id="59" name="21 Conector recto"/>
            <p:cNvCxnSpPr/>
            <p:nvPr/>
          </p:nvCxnSpPr>
          <p:spPr>
            <a:xfrm>
              <a:off x="5157818" y="4250991"/>
              <a:ext cx="823900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0" name="3 Rectángulo"/>
          <p:cNvSpPr/>
          <p:nvPr/>
        </p:nvSpPr>
        <p:spPr>
          <a:xfrm>
            <a:off x="4575328" y="5844627"/>
            <a:ext cx="57387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is</a:t>
            </a:r>
            <a:endParaRPr lang="en-GB" sz="24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" name="Rectangle 60">
            <a:hlinkClick r:id="rId2"/>
            <a:extLst>
              <a:ext uri="{FF2B5EF4-FFF2-40B4-BE49-F238E27FC236}">
                <a16:creationId xmlns:a16="http://schemas.microsoft.com/office/drawing/2014/main" id="{4A240017-1286-477B-8CF3-33F9F0D67DBC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2" name="Rectangle 61">
            <a:hlinkClick r:id="rId2"/>
            <a:extLst>
              <a:ext uri="{FF2B5EF4-FFF2-40B4-BE49-F238E27FC236}">
                <a16:creationId xmlns:a16="http://schemas.microsoft.com/office/drawing/2014/main" id="{F06B00B5-CA4F-4975-A1B9-C9C93D38B561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/>
      <p:bldP spid="17" grpId="0"/>
      <p:bldP spid="25" grpId="0"/>
      <p:bldP spid="49" grpId="0"/>
      <p:bldP spid="60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cage&#10;&#10;Description automatically generated">
            <a:hlinkClick r:id="rId2"/>
            <a:extLst>
              <a:ext uri="{FF2B5EF4-FFF2-40B4-BE49-F238E27FC236}">
                <a16:creationId xmlns:a16="http://schemas.microsoft.com/office/drawing/2014/main" id="{F1229F4D-42CD-45F9-A346-0BEB3F4D814D}"/>
              </a:ext>
            </a:extLst>
          </p:cNvPr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772403" y="963215"/>
            <a:ext cx="5599193" cy="3597359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34A3044-064E-4F4F-9A40-DCB022A1AF45}"/>
              </a:ext>
            </a:extLst>
          </p:cNvPr>
          <p:cNvSpPr txBox="1"/>
          <p:nvPr/>
        </p:nvSpPr>
        <p:spPr>
          <a:xfrm>
            <a:off x="1524000" y="205115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Thank you for using resources from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3C7B91D-FA43-4DDC-AF24-F0D95F8771D8}"/>
              </a:ext>
            </a:extLst>
          </p:cNvPr>
          <p:cNvSpPr txBox="1"/>
          <p:nvPr/>
        </p:nvSpPr>
        <p:spPr>
          <a:xfrm>
            <a:off x="2286000" y="4982603"/>
            <a:ext cx="4572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https://www.mathssupport.org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F331B16-2188-481D-902D-B24DB2D19006}"/>
              </a:ext>
            </a:extLst>
          </p:cNvPr>
          <p:cNvSpPr txBox="1"/>
          <p:nvPr/>
        </p:nvSpPr>
        <p:spPr>
          <a:xfrm>
            <a:off x="647700" y="5487256"/>
            <a:ext cx="7848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you have a special request, drop us an email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B7DDA8DB-4973-4CCB-A3BF-CDF0FC0B875C}"/>
              </a:ext>
            </a:extLst>
          </p:cNvPr>
          <p:cNvSpPr txBox="1"/>
          <p:nvPr/>
        </p:nvSpPr>
        <p:spPr>
          <a:xfrm>
            <a:off x="2466975" y="5909285"/>
            <a:ext cx="3657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info@mathssupport.org</a:t>
            </a: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Times New Roman" pitchFamily="18" charset="0"/>
                <a:ea typeface="+mn-ea"/>
                <a:cs typeface="+mn-cs"/>
              </a:rPr>
              <a:t> 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Times New Roman" pitchFamily="18" charset="0"/>
              <a:ea typeface="+mn-ea"/>
              <a:cs typeface="+mn-cs"/>
            </a:endParaRPr>
          </a:p>
        </p:txBody>
      </p:sp>
      <p:sp>
        <p:nvSpPr>
          <p:cNvPr id="11" name="Rectangle 10">
            <a:hlinkClick r:id="rId5"/>
            <a:extLst>
              <a:ext uri="{FF2B5EF4-FFF2-40B4-BE49-F238E27FC236}">
                <a16:creationId xmlns:a16="http://schemas.microsoft.com/office/drawing/2014/main" id="{385B5B7E-21DC-4261-B654-DEFEDE6D8129}"/>
              </a:ext>
            </a:extLst>
          </p:cNvPr>
          <p:cNvSpPr/>
          <p:nvPr/>
        </p:nvSpPr>
        <p:spPr>
          <a:xfrm>
            <a:off x="8077200" y="7473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2" name="Rectangle 11">
            <a:hlinkClick r:id="rId5"/>
            <a:extLst>
              <a:ext uri="{FF2B5EF4-FFF2-40B4-BE49-F238E27FC236}">
                <a16:creationId xmlns:a16="http://schemas.microsoft.com/office/drawing/2014/main" id="{F35685D4-CF87-4E82-8D62-66EF53CDEA76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omic Sans MS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2E8983EF-CE04-4600-8A87-8640EEF47371}"/>
              </a:ext>
            </a:extLst>
          </p:cNvPr>
          <p:cNvSpPr txBox="1"/>
          <p:nvPr/>
        </p:nvSpPr>
        <p:spPr>
          <a:xfrm>
            <a:off x="1371600" y="4579141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 more resources visit our website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Rectangle 14">
            <a:hlinkClick r:id="rId5"/>
            <a:extLst>
              <a:ext uri="{FF2B5EF4-FFF2-40B4-BE49-F238E27FC236}">
                <a16:creationId xmlns:a16="http://schemas.microsoft.com/office/drawing/2014/main" id="{3C973669-28B2-4B31-9311-8EF7AC9BF16E}"/>
              </a:ext>
            </a:extLst>
          </p:cNvPr>
          <p:cNvSpPr/>
          <p:nvPr/>
        </p:nvSpPr>
        <p:spPr>
          <a:xfrm>
            <a:off x="8061960" y="6131171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hlinkClick r:id="rId5"/>
            <a:extLst>
              <a:ext uri="{FF2B5EF4-FFF2-40B4-BE49-F238E27FC236}">
                <a16:creationId xmlns:a16="http://schemas.microsoft.com/office/drawing/2014/main" id="{D36DC034-F56A-439A-AE3D-E5C2D3AF4EE9}"/>
              </a:ext>
            </a:extLst>
          </p:cNvPr>
          <p:cNvSpPr/>
          <p:nvPr/>
        </p:nvSpPr>
        <p:spPr>
          <a:xfrm>
            <a:off x="828236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2281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Text Box 19"/>
          <p:cNvSpPr txBox="1">
            <a:spLocks noChangeArrowheads="1"/>
          </p:cNvSpPr>
          <p:nvPr/>
        </p:nvSpPr>
        <p:spPr bwMode="auto">
          <a:xfrm>
            <a:off x="5080744" y="3710081"/>
            <a:ext cx="415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3600" i="1" dirty="0">
                <a:solidFill>
                  <a:srgbClr val="0000CC"/>
                </a:solidFill>
                <a:latin typeface="Times New Roman" pitchFamily="18" charset="0"/>
              </a:rPr>
              <a:t>5</a:t>
            </a:r>
          </a:p>
        </p:txBody>
      </p:sp>
      <p:grpSp>
        <p:nvGrpSpPr>
          <p:cNvPr id="2" name="34 Grupo"/>
          <p:cNvGrpSpPr/>
          <p:nvPr/>
        </p:nvGrpSpPr>
        <p:grpSpPr>
          <a:xfrm>
            <a:off x="892225" y="2052806"/>
            <a:ext cx="3748087" cy="3413125"/>
            <a:chOff x="671513" y="2563813"/>
            <a:chExt cx="3748087" cy="3413125"/>
          </a:xfrm>
        </p:grpSpPr>
        <p:grpSp>
          <p:nvGrpSpPr>
            <p:cNvPr id="3" name="33 Grupo"/>
            <p:cNvGrpSpPr/>
            <p:nvPr/>
          </p:nvGrpSpPr>
          <p:grpSpPr>
            <a:xfrm>
              <a:off x="671513" y="2563813"/>
              <a:ext cx="3748087" cy="3413125"/>
              <a:chOff x="671513" y="2563813"/>
              <a:chExt cx="3748087" cy="3413125"/>
            </a:xfrm>
          </p:grpSpPr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671513" y="2563813"/>
                <a:ext cx="2832100" cy="3413125"/>
                <a:chOff x="195" y="1263"/>
                <a:chExt cx="1784" cy="2150"/>
              </a:xfrm>
            </p:grpSpPr>
            <p:grpSp>
              <p:nvGrpSpPr>
                <p:cNvPr id="5" name="Group 10"/>
                <p:cNvGrpSpPr>
                  <a:grpSpLocks/>
                </p:cNvGrpSpPr>
                <p:nvPr/>
              </p:nvGrpSpPr>
              <p:grpSpPr bwMode="auto">
                <a:xfrm>
                  <a:off x="195" y="1263"/>
                  <a:ext cx="1784" cy="2150"/>
                  <a:chOff x="195" y="1263"/>
                  <a:chExt cx="1784" cy="2150"/>
                </a:xfrm>
              </p:grpSpPr>
              <p:sp>
                <p:nvSpPr>
                  <p:cNvPr id="4126" name="AutoShape 11"/>
                  <p:cNvSpPr>
                    <a:spLocks noChangeArrowheads="1"/>
                  </p:cNvSpPr>
                  <p:nvPr/>
                </p:nvSpPr>
                <p:spPr bwMode="auto">
                  <a:xfrm>
                    <a:off x="195" y="1722"/>
                    <a:ext cx="1784" cy="1691"/>
                  </a:xfrm>
                  <a:prstGeom prst="cube">
                    <a:avLst>
                      <a:gd name="adj" fmla="val 32819"/>
                    </a:avLst>
                  </a:prstGeom>
                  <a:solidFill>
                    <a:schemeClr val="bg1"/>
                  </a:solidFill>
                  <a:ln w="9525">
                    <a:solidFill>
                      <a:srgbClr val="333399"/>
                    </a:solidFill>
                    <a:miter lim="800000"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sp>
                <p:nvSpPr>
                  <p:cNvPr id="4127" name="AutoShape 12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1263"/>
                    <a:ext cx="413" cy="795"/>
                  </a:xfrm>
                  <a:prstGeom prst="can">
                    <a:avLst>
                      <a:gd name="adj" fmla="val 48123"/>
                    </a:avLst>
                  </a:prstGeom>
                  <a:solidFill>
                    <a:srgbClr val="5B9BD5"/>
                  </a:solidFill>
                  <a:ln w="9525">
                    <a:solidFill>
                      <a:srgbClr val="3333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 dirty="0"/>
                  </a:p>
                </p:txBody>
              </p:sp>
              <p:sp>
                <p:nvSpPr>
                  <p:cNvPr id="4128" name="Oval 13"/>
                  <p:cNvSpPr>
                    <a:spLocks noChangeArrowheads="1"/>
                  </p:cNvSpPr>
                  <p:nvPr/>
                </p:nvSpPr>
                <p:spPr bwMode="auto">
                  <a:xfrm>
                    <a:off x="928" y="1263"/>
                    <a:ext cx="413" cy="199"/>
                  </a:xfrm>
                  <a:prstGeom prst="ellipse">
                    <a:avLst/>
                  </a:prstGeom>
                  <a:solidFill>
                    <a:srgbClr val="000099"/>
                  </a:solidFill>
                  <a:ln w="9525">
                    <a:solidFill>
                      <a:srgbClr val="333399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</p:grpSp>
            <p:sp>
              <p:nvSpPr>
                <p:cNvPr id="4125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372" y="2307"/>
                  <a:ext cx="852" cy="518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 anchor="ctr">
                  <a:spAutoFit/>
                </a:bodyPr>
                <a:lstStyle/>
                <a:p>
                  <a:pPr algn="ctr" eaLnBrk="0" hangingPunct="0"/>
                  <a:r>
                    <a:rPr lang="en-US" sz="2400" b="1" i="1" dirty="0">
                      <a:latin typeface="Times New Roman" pitchFamily="18" charset="0"/>
                    </a:rPr>
                    <a:t>Function</a:t>
                  </a:r>
                </a:p>
                <a:p>
                  <a:pPr algn="ctr" eaLnBrk="0" hangingPunct="0"/>
                  <a:r>
                    <a:rPr lang="en-US" sz="2400" b="1" i="1" dirty="0">
                      <a:latin typeface="Times New Roman" pitchFamily="18" charset="0"/>
                    </a:rPr>
                    <a:t>Machine</a:t>
                  </a:r>
                </a:p>
              </p:txBody>
            </p:sp>
          </p:grpSp>
          <p:grpSp>
            <p:nvGrpSpPr>
              <p:cNvPr id="6" name="Group 15"/>
              <p:cNvGrpSpPr>
                <a:grpSpLocks/>
              </p:cNvGrpSpPr>
              <p:nvPr/>
            </p:nvGrpSpPr>
            <p:grpSpPr bwMode="auto">
              <a:xfrm>
                <a:off x="2922588" y="4270375"/>
                <a:ext cx="1497012" cy="692150"/>
                <a:chOff x="1613" y="2338"/>
                <a:chExt cx="943" cy="436"/>
              </a:xfrm>
            </p:grpSpPr>
            <p:sp>
              <p:nvSpPr>
                <p:cNvPr id="4122" name="AutoShape 16"/>
                <p:cNvSpPr>
                  <a:spLocks noChangeArrowheads="1"/>
                </p:cNvSpPr>
                <p:nvPr/>
              </p:nvSpPr>
              <p:spPr bwMode="auto">
                <a:xfrm>
                  <a:off x="1613" y="2338"/>
                  <a:ext cx="943" cy="436"/>
                </a:xfrm>
                <a:prstGeom prst="flowChartMagneticDrum">
                  <a:avLst/>
                </a:prstGeom>
                <a:solidFill>
                  <a:srgbClr val="5B9BD5"/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4123" name="Oval 17"/>
                <p:cNvSpPr>
                  <a:spLocks noChangeArrowheads="1"/>
                </p:cNvSpPr>
                <p:nvPr/>
              </p:nvSpPr>
              <p:spPr bwMode="auto">
                <a:xfrm>
                  <a:off x="2244" y="2338"/>
                  <a:ext cx="312" cy="436"/>
                </a:xfrm>
                <a:prstGeom prst="ellipse">
                  <a:avLst/>
                </a:prstGeom>
                <a:solidFill>
                  <a:srgbClr val="000099"/>
                </a:solidFill>
                <a:ln w="9525">
                  <a:solidFill>
                    <a:srgbClr val="333399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</p:grpSp>
        <p:sp>
          <p:nvSpPr>
            <p:cNvPr id="4109" name="Text Box 32"/>
            <p:cNvSpPr txBox="1">
              <a:spLocks noChangeArrowheads="1"/>
            </p:cNvSpPr>
            <p:nvPr/>
          </p:nvSpPr>
          <p:spPr bwMode="auto">
            <a:xfrm>
              <a:off x="1187624" y="4797152"/>
              <a:ext cx="792088" cy="5847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anchor="ctr">
              <a:spAutoFit/>
            </a:bodyPr>
            <a:lstStyle/>
            <a:p>
              <a:pPr algn="ctr" eaLnBrk="0" hangingPunct="0"/>
              <a:r>
                <a:rPr lang="en-US" sz="3200" b="1" i="1" dirty="0">
                  <a:solidFill>
                    <a:srgbClr val="0000CC"/>
                  </a:solidFill>
                  <a:latin typeface="Times New Roman" pitchFamily="18" charset="0"/>
                </a:rPr>
                <a:t>f</a:t>
              </a:r>
            </a:p>
          </p:txBody>
        </p:sp>
      </p:grpSp>
      <p:sp>
        <p:nvSpPr>
          <p:cNvPr id="4129" name="Line 4"/>
          <p:cNvSpPr>
            <a:spLocks noChangeShapeType="1"/>
          </p:cNvSpPr>
          <p:nvPr/>
        </p:nvSpPr>
        <p:spPr bwMode="auto">
          <a:xfrm flipH="1">
            <a:off x="4164062" y="4105444"/>
            <a:ext cx="879475" cy="0"/>
          </a:xfrm>
          <a:prstGeom prst="line">
            <a:avLst/>
          </a:prstGeom>
          <a:noFill/>
          <a:ln w="28575">
            <a:solidFill>
              <a:srgbClr val="FF0101"/>
            </a:solidFill>
            <a:round/>
            <a:headEnd type="stealth" w="med" len="med"/>
            <a:tailEnd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Comic Sans MS" pitchFamily="66" charset="0"/>
              </a:rPr>
              <a:t>Inverse function</a:t>
            </a:r>
          </a:p>
        </p:txBody>
      </p:sp>
      <p:sp useBgFill="1">
        <p:nvSpPr>
          <p:cNvPr id="4102" name="Rectangle 6"/>
          <p:cNvSpPr>
            <a:spLocks noChangeArrowheads="1"/>
          </p:cNvSpPr>
          <p:nvPr/>
        </p:nvSpPr>
        <p:spPr bwMode="auto">
          <a:xfrm>
            <a:off x="220712" y="3121193"/>
            <a:ext cx="323850" cy="1492250"/>
          </a:xfrm>
          <a:prstGeom prst="rect">
            <a:avLst/>
          </a:prstGeom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220712" y="3653006"/>
            <a:ext cx="665163" cy="1812925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20" name="Text Box 19"/>
          <p:cNvSpPr txBox="1">
            <a:spLocks noChangeArrowheads="1"/>
          </p:cNvSpPr>
          <p:nvPr/>
        </p:nvSpPr>
        <p:spPr bwMode="auto">
          <a:xfrm>
            <a:off x="4162156" y="1302603"/>
            <a:ext cx="41549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3600" i="1" dirty="0">
                <a:latin typeface="Times New Roman" pitchFamily="18" charset="0"/>
              </a:rPr>
              <a:t>2</a:t>
            </a:r>
          </a:p>
        </p:txBody>
      </p:sp>
      <p:sp>
        <p:nvSpPr>
          <p:cNvPr id="4121" name="Arc 20"/>
          <p:cNvSpPr>
            <a:spLocks/>
          </p:cNvSpPr>
          <p:nvPr/>
        </p:nvSpPr>
        <p:spPr bwMode="auto">
          <a:xfrm flipH="1">
            <a:off x="2401937" y="1681331"/>
            <a:ext cx="1322388" cy="533400"/>
          </a:xfrm>
          <a:custGeom>
            <a:avLst/>
            <a:gdLst>
              <a:gd name="T0" fmla="*/ 0 w 21600"/>
              <a:gd name="T1" fmla="*/ 0 h 21600"/>
              <a:gd name="T2" fmla="*/ 833 w 21600"/>
              <a:gd name="T3" fmla="*/ 336 h 21600"/>
              <a:gd name="T4" fmla="*/ 0 w 21600"/>
              <a:gd name="T5" fmla="*/ 336 h 21600"/>
              <a:gd name="T6" fmla="*/ 0 60000 65536"/>
              <a:gd name="T7" fmla="*/ 0 60000 65536"/>
              <a:gd name="T8" fmla="*/ 0 60000 65536"/>
              <a:gd name="T9" fmla="*/ 0 w 21600"/>
              <a:gd name="T10" fmla="*/ 0 h 21600"/>
              <a:gd name="T11" fmla="*/ 21600 w 21600"/>
              <a:gd name="T12" fmla="*/ 21600 h 21600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close/>
              </a:path>
            </a:pathLst>
          </a:custGeom>
          <a:noFill/>
          <a:ln w="28575">
            <a:solidFill>
              <a:srgbClr val="FF0101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GB"/>
          </a:p>
        </p:txBody>
      </p:sp>
      <p:sp>
        <p:nvSpPr>
          <p:cNvPr id="4116" name="Line 24"/>
          <p:cNvSpPr>
            <a:spLocks noChangeShapeType="1"/>
          </p:cNvSpPr>
          <p:nvPr/>
        </p:nvSpPr>
        <p:spPr bwMode="auto">
          <a:xfrm flipV="1">
            <a:off x="8172500" y="1730543"/>
            <a:ext cx="0" cy="117475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stealth" w="med" len="med"/>
          </a:ln>
        </p:spPr>
        <p:txBody>
          <a:bodyPr wrap="none" anchor="ctr"/>
          <a:lstStyle/>
          <a:p>
            <a:endParaRPr lang="en-GB"/>
          </a:p>
        </p:txBody>
      </p:sp>
      <p:grpSp>
        <p:nvGrpSpPr>
          <p:cNvPr id="7" name="Group 26"/>
          <p:cNvGrpSpPr>
            <a:grpSpLocks/>
          </p:cNvGrpSpPr>
          <p:nvPr/>
        </p:nvGrpSpPr>
        <p:grpSpPr bwMode="auto">
          <a:xfrm>
            <a:off x="3136528" y="1424156"/>
            <a:ext cx="5395912" cy="3748087"/>
            <a:chOff x="1613" y="867"/>
            <a:chExt cx="3399" cy="2361"/>
          </a:xfrm>
        </p:grpSpPr>
        <p:sp>
          <p:nvSpPr>
            <p:cNvPr id="4111" name="AutoShape 27"/>
            <p:cNvSpPr>
              <a:spLocks noChangeArrowheads="1"/>
            </p:cNvSpPr>
            <p:nvPr/>
          </p:nvSpPr>
          <p:spPr bwMode="auto">
            <a:xfrm rot="5400000">
              <a:off x="2068" y="1883"/>
              <a:ext cx="436" cy="1345"/>
            </a:xfrm>
            <a:prstGeom prst="can">
              <a:avLst>
                <a:gd name="adj" fmla="val 69495"/>
              </a:avLst>
            </a:prstGeom>
            <a:solidFill>
              <a:srgbClr val="5B9BD5"/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2" name="AutoShape 28"/>
            <p:cNvSpPr>
              <a:spLocks noChangeArrowheads="1"/>
            </p:cNvSpPr>
            <p:nvPr/>
          </p:nvSpPr>
          <p:spPr bwMode="auto">
            <a:xfrm>
              <a:off x="2640" y="1462"/>
              <a:ext cx="1769" cy="1766"/>
            </a:xfrm>
            <a:prstGeom prst="cube">
              <a:avLst>
                <a:gd name="adj" fmla="val 25000"/>
              </a:avLst>
            </a:prstGeom>
            <a:solidFill>
              <a:srgbClr val="C8E3FB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13" name="Text Box 29"/>
            <p:cNvSpPr txBox="1">
              <a:spLocks noChangeArrowheads="1"/>
            </p:cNvSpPr>
            <p:nvPr/>
          </p:nvSpPr>
          <p:spPr bwMode="auto">
            <a:xfrm>
              <a:off x="2872" y="2080"/>
              <a:ext cx="852" cy="5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/>
              <a:r>
                <a:rPr lang="en-US" sz="2400" b="1" i="1" dirty="0">
                  <a:latin typeface="Times New Roman" pitchFamily="18" charset="0"/>
                </a:rPr>
                <a:t>Function</a:t>
              </a:r>
            </a:p>
            <a:p>
              <a:pPr algn="ctr" eaLnBrk="0" hangingPunct="0"/>
              <a:r>
                <a:rPr lang="en-US" sz="2400" b="1" i="1" dirty="0">
                  <a:latin typeface="Times New Roman" pitchFamily="18" charset="0"/>
                </a:rPr>
                <a:t>Machine</a:t>
              </a:r>
            </a:p>
          </p:txBody>
        </p:sp>
        <p:sp>
          <p:nvSpPr>
            <p:cNvPr id="4114" name="AutoShape 30"/>
            <p:cNvSpPr>
              <a:spLocks noChangeArrowheads="1"/>
            </p:cNvSpPr>
            <p:nvPr/>
          </p:nvSpPr>
          <p:spPr bwMode="auto">
            <a:xfrm rot="18896009" flipV="1">
              <a:off x="3288" y="968"/>
              <a:ext cx="1784" cy="1582"/>
            </a:xfrm>
            <a:custGeom>
              <a:avLst/>
              <a:gdLst>
                <a:gd name="T0" fmla="*/ 892 w 21600"/>
                <a:gd name="T1" fmla="*/ 0 h 21600"/>
                <a:gd name="T2" fmla="*/ 467 w 21600"/>
                <a:gd name="T3" fmla="*/ 361 h 21600"/>
                <a:gd name="T4" fmla="*/ 892 w 21600"/>
                <a:gd name="T5" fmla="*/ 438 h 21600"/>
                <a:gd name="T6" fmla="*/ 1317 w 21600"/>
                <a:gd name="T7" fmla="*/ 361 h 2160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2131 w 21600"/>
                <a:gd name="T13" fmla="*/ 0 h 21600"/>
                <a:gd name="T14" fmla="*/ 19469 w 21600"/>
                <a:gd name="T15" fmla="*/ 7919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7622" y="7175"/>
                  </a:moveTo>
                  <a:cubicBezTo>
                    <a:pt x="8501" y="6404"/>
                    <a:pt x="9630" y="5979"/>
                    <a:pt x="10800" y="5980"/>
                  </a:cubicBezTo>
                  <a:cubicBezTo>
                    <a:pt x="11969" y="5980"/>
                    <a:pt x="13098" y="6404"/>
                    <a:pt x="13977" y="7175"/>
                  </a:cubicBezTo>
                  <a:lnTo>
                    <a:pt x="17919" y="2678"/>
                  </a:lnTo>
                  <a:cubicBezTo>
                    <a:pt x="15949" y="952"/>
                    <a:pt x="13419" y="-1"/>
                    <a:pt x="10799" y="0"/>
                  </a:cubicBezTo>
                  <a:cubicBezTo>
                    <a:pt x="8180" y="0"/>
                    <a:pt x="5650" y="952"/>
                    <a:pt x="3680" y="2678"/>
                  </a:cubicBezTo>
                  <a:close/>
                </a:path>
              </a:pathLst>
            </a:custGeom>
            <a:solidFill>
              <a:srgbClr val="5B9BD5"/>
            </a:solidFill>
            <a:ln w="9525">
              <a:solidFill>
                <a:srgbClr val="333399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4115" name="Oval 31"/>
            <p:cNvSpPr>
              <a:spLocks noChangeArrowheads="1"/>
            </p:cNvSpPr>
            <p:nvPr/>
          </p:nvSpPr>
          <p:spPr bwMode="auto">
            <a:xfrm>
              <a:off x="4554" y="1658"/>
              <a:ext cx="458" cy="199"/>
            </a:xfrm>
            <a:prstGeom prst="ellipse">
              <a:avLst/>
            </a:prstGeom>
            <a:solidFill>
              <a:srgbClr val="000099"/>
            </a:solidFill>
            <a:ln w="9525">
              <a:solidFill>
                <a:srgbClr val="333399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10" name="Text Box 33"/>
          <p:cNvSpPr txBox="1">
            <a:spLocks noChangeArrowheads="1"/>
          </p:cNvSpPr>
          <p:nvPr/>
        </p:nvSpPr>
        <p:spPr bwMode="auto">
          <a:xfrm>
            <a:off x="5512792" y="3998113"/>
            <a:ext cx="4349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 eaLnBrk="0" hangingPunct="0"/>
            <a:r>
              <a:rPr lang="en-US" sz="3600" b="1" i="1" dirty="0">
                <a:solidFill>
                  <a:srgbClr val="FF0000"/>
                </a:solidFill>
                <a:latin typeface="Times New Roman" pitchFamily="18" charset="0"/>
              </a:rPr>
              <a:t>g</a:t>
            </a:r>
          </a:p>
        </p:txBody>
      </p:sp>
      <p:sp>
        <p:nvSpPr>
          <p:cNvPr id="37" name="Text Box 19"/>
          <p:cNvSpPr txBox="1">
            <a:spLocks noChangeArrowheads="1"/>
          </p:cNvSpPr>
          <p:nvPr/>
        </p:nvSpPr>
        <p:spPr bwMode="auto">
          <a:xfrm>
            <a:off x="3856608" y="3782089"/>
            <a:ext cx="415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3600" i="1" dirty="0">
                <a:solidFill>
                  <a:srgbClr val="0000CC"/>
                </a:solidFill>
                <a:latin typeface="Times New Roman" pitchFamily="18" charset="0"/>
              </a:rPr>
              <a:t>5</a:t>
            </a:r>
          </a:p>
        </p:txBody>
      </p:sp>
      <p:sp>
        <p:nvSpPr>
          <p:cNvPr id="38" name="Text Box 19"/>
          <p:cNvSpPr txBox="1">
            <a:spLocks noChangeArrowheads="1"/>
          </p:cNvSpPr>
          <p:nvPr/>
        </p:nvSpPr>
        <p:spPr bwMode="auto">
          <a:xfrm>
            <a:off x="7961063" y="1219200"/>
            <a:ext cx="41549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/>
            <a:r>
              <a:rPr lang="en-US" sz="3600" i="1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endParaRPr lang="en-US" sz="3600" dirty="0">
              <a:solidFill>
                <a:srgbClr val="FF0000"/>
              </a:solidFill>
              <a:latin typeface="Times New Roman" pitchFamily="18" charset="0"/>
            </a:endParaRPr>
          </a:p>
        </p:txBody>
      </p:sp>
      <p:sp>
        <p:nvSpPr>
          <p:cNvPr id="32" name="Rectangle 5"/>
          <p:cNvSpPr txBox="1">
            <a:spLocks noChangeArrowheads="1"/>
          </p:cNvSpPr>
          <p:nvPr/>
        </p:nvSpPr>
        <p:spPr>
          <a:xfrm>
            <a:off x="609600" y="381000"/>
            <a:ext cx="8229600" cy="584448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Consider the functions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f: x 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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+ 3 </a:t>
            </a:r>
            <a:r>
              <a:rPr lang="en-US" sz="20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and</a:t>
            </a:r>
            <a:r>
              <a:rPr lang="en-US" sz="24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Symbol"/>
              </a:rPr>
              <a:t>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g: x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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 – 3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,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3" name="32 Rectángulo"/>
          <p:cNvSpPr/>
          <p:nvPr/>
        </p:nvSpPr>
        <p:spPr>
          <a:xfrm>
            <a:off x="5368776" y="4646185"/>
            <a:ext cx="91403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 - 3</a:t>
            </a:r>
            <a:endParaRPr lang="en-GB" sz="3200" dirty="0"/>
          </a:p>
        </p:txBody>
      </p:sp>
      <p:sp>
        <p:nvSpPr>
          <p:cNvPr id="34" name="33 Rectángulo"/>
          <p:cNvSpPr/>
          <p:nvPr/>
        </p:nvSpPr>
        <p:spPr>
          <a:xfrm>
            <a:off x="1264320" y="4862209"/>
            <a:ext cx="100380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x</a:t>
            </a:r>
            <a:r>
              <a:rPr lang="en-US" sz="3200" dirty="0">
                <a:solidFill>
                  <a:srgbClr val="0000CC"/>
                </a:solidFill>
                <a:sym typeface="Symbol"/>
              </a:rPr>
              <a:t> + 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3</a:t>
            </a:r>
            <a:endParaRPr lang="en-GB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Rectangle 5"/>
          <p:cNvSpPr txBox="1">
            <a:spLocks noChangeArrowheads="1"/>
          </p:cNvSpPr>
          <p:nvPr/>
        </p:nvSpPr>
        <p:spPr>
          <a:xfrm>
            <a:off x="158824" y="1092696"/>
            <a:ext cx="8229599" cy="584448"/>
          </a:xfrm>
          <a:prstGeom prst="rect">
            <a:avLst/>
          </a:prstGeom>
        </p:spPr>
        <p:txBody>
          <a:bodyPr vert="horz" lIns="0" rIns="0" bIns="0" anchor="b">
            <a:normAutofit fontScale="925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2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If</a:t>
            </a:r>
            <a:r>
              <a:rPr lang="en-US" sz="240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 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f 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</a:t>
            </a:r>
            <a:r>
              <a:rPr lang="en-US" sz="22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is followed by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g: </a:t>
            </a:r>
            <a:r>
              <a:rPr lang="en-US" sz="22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then, whatever number is input is also the output </a:t>
            </a:r>
          </a:p>
        </p:txBody>
      </p:sp>
      <p:sp>
        <p:nvSpPr>
          <p:cNvPr id="40" name="Rectangle 5"/>
          <p:cNvSpPr txBox="1">
            <a:spLocks noChangeArrowheads="1"/>
          </p:cNvSpPr>
          <p:nvPr/>
        </p:nvSpPr>
        <p:spPr>
          <a:xfrm>
            <a:off x="382638" y="5458221"/>
            <a:ext cx="8005786" cy="584448"/>
          </a:xfrm>
          <a:prstGeom prst="rect">
            <a:avLst/>
          </a:prstGeom>
        </p:spPr>
        <p:txBody>
          <a:bodyPr vert="horz" lIns="0" rIns="0" bIns="0" anchor="b">
            <a:normAutofit fontScale="85000" lnSpcReduction="20000"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The function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is called the inverse of the 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.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The inverse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 is the function that undoes whatever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 has done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Comic Sans MS" pitchFamily="66" charset="0"/>
                <a:ea typeface="+mj-ea"/>
                <a:cs typeface="+mj-cs"/>
                <a:sym typeface="Symbol"/>
              </a:rPr>
              <a:t>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1206212" y="6041921"/>
            <a:ext cx="496482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The notation </a:t>
            </a:r>
            <a:r>
              <a:rPr lang="en-US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000" i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 is used for the inverse of </a:t>
            </a:r>
            <a:r>
              <a:rPr lang="en-US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endParaRPr lang="en-GB" dirty="0"/>
          </a:p>
        </p:txBody>
      </p:sp>
      <p:sp>
        <p:nvSpPr>
          <p:cNvPr id="42" name="Rectangle 41">
            <a:hlinkClick r:id="rId2"/>
            <a:extLst>
              <a:ext uri="{FF2B5EF4-FFF2-40B4-BE49-F238E27FC236}">
                <a16:creationId xmlns:a16="http://schemas.microsoft.com/office/drawing/2014/main" id="{A15CBB5C-9E22-4088-9B86-49B8C4684F0F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3" name="Rectangle 42">
            <a:hlinkClick r:id="rId2"/>
            <a:extLst>
              <a:ext uri="{FF2B5EF4-FFF2-40B4-BE49-F238E27FC236}">
                <a16:creationId xmlns:a16="http://schemas.microsoft.com/office/drawing/2014/main" id="{14BEA9AC-DA59-49ED-9418-E7EDC8476CC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4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59444 0.01064 L 3.33333E-6 -1.25809E-6 " pathEditMode="relative" ptsTypes="AA">
                                      <p:cBhvr>
                                        <p:cTn id="34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00"/>
                            </p:stCondLst>
                            <p:childTnLst>
                              <p:par>
                                <p:cTn id="4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4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4129" grpId="0" animBg="1"/>
      <p:bldP spid="4120" grpId="0"/>
      <p:bldP spid="4121" grpId="0" animBg="1"/>
      <p:bldP spid="4116" grpId="0" animBg="1"/>
      <p:bldP spid="4110" grpId="0"/>
      <p:bldP spid="37" grpId="0"/>
      <p:bldP spid="38" grpId="0"/>
      <p:bldP spid="33" grpId="0"/>
      <p:bldP spid="34" grpId="0"/>
      <p:bldP spid="40" grpId="0"/>
      <p:bldP spid="4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Comic Sans MS" pitchFamily="66" charset="0"/>
              </a:rPr>
              <a:t>Inverse function</a:t>
            </a:r>
          </a:p>
        </p:txBody>
      </p:sp>
      <p:sp>
        <p:nvSpPr>
          <p:cNvPr id="5" name="40 Rectángulo"/>
          <p:cNvSpPr/>
          <p:nvPr/>
        </p:nvSpPr>
        <p:spPr>
          <a:xfrm>
            <a:off x="1163168" y="3261016"/>
            <a:ext cx="712246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The notation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i="1" baseline="300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(x)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is used for the inverse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</a:rPr>
              <a:t> </a:t>
            </a:r>
            <a:endParaRPr lang="en-GB" sz="2400" dirty="0"/>
          </a:p>
        </p:txBody>
      </p:sp>
      <p:sp>
        <p:nvSpPr>
          <p:cNvPr id="6" name="Rectangle 5"/>
          <p:cNvSpPr txBox="1">
            <a:spLocks noChangeArrowheads="1"/>
          </p:cNvSpPr>
          <p:nvPr/>
        </p:nvSpPr>
        <p:spPr>
          <a:xfrm>
            <a:off x="609600" y="476671"/>
            <a:ext cx="8229600" cy="69036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Not all the functions have an inverse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Rectangle 5"/>
          <p:cNvSpPr txBox="1">
            <a:spLocks noChangeArrowheads="1"/>
          </p:cNvSpPr>
          <p:nvPr/>
        </p:nvSpPr>
        <p:spPr>
          <a:xfrm>
            <a:off x="469255" y="1353628"/>
            <a:ext cx="8229600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Consider the functions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f(x) = 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+ 3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and</a:t>
            </a:r>
            <a:r>
              <a:rPr lang="en-US" sz="2400" dirty="0">
                <a:solidFill>
                  <a:schemeClr val="tx2"/>
                </a:solidFill>
                <a:latin typeface="+mj-lt"/>
                <a:ea typeface="+mj-ea"/>
                <a:cs typeface="+mj-cs"/>
                <a:sym typeface="Symbol"/>
              </a:rPr>
              <a:t>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g(x) =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 – 3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,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67544" y="2046901"/>
            <a:ext cx="8229600" cy="1134901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If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is the inverse function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f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then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 will reverse the action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 for all the values in the domain of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 , and f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will also be the inverse of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en-US" sz="2400" dirty="0">
              <a:solidFill>
                <a:schemeClr val="tx2"/>
              </a:solidFill>
              <a:latin typeface="Comic Sans MS" pitchFamily="66" charset="0"/>
              <a:ea typeface="+mj-ea"/>
              <a:cs typeface="+mj-cs"/>
            </a:endParaRPr>
          </a:p>
        </p:txBody>
      </p:sp>
      <p:sp>
        <p:nvSpPr>
          <p:cNvPr id="9" name="Rectangle 5"/>
          <p:cNvSpPr txBox="1">
            <a:spLocks noChangeArrowheads="1"/>
          </p:cNvSpPr>
          <p:nvPr/>
        </p:nvSpPr>
        <p:spPr>
          <a:xfrm>
            <a:off x="457200" y="4729203"/>
            <a:ext cx="8229600" cy="1228432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Function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f(x)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 and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g(x) 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are inverse of one another if:</a:t>
            </a:r>
          </a:p>
          <a:p>
            <a:pPr marL="720000"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f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ᴑ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  <a:sym typeface="Symbol"/>
              </a:rPr>
              <a:t> =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  <a:sym typeface="Symbol"/>
              </a:rPr>
              <a:t>x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for all the x-values in the domain of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.</a:t>
            </a:r>
          </a:p>
          <a:p>
            <a:pPr marL="720000"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g </a:t>
            </a:r>
            <a:r>
              <a:rPr lang="en-US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ᴑ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)(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400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2400" dirty="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  <a:sym typeface="Symbol"/>
              </a:rPr>
              <a:t> = </a:t>
            </a:r>
            <a:r>
              <a:rPr lang="en-US" sz="24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Symbol"/>
              </a:rPr>
              <a:t>x</a:t>
            </a:r>
            <a:r>
              <a:rPr lang="en-US" sz="2400" dirty="0">
                <a:solidFill>
                  <a:schemeClr val="tx2"/>
                </a:solidFill>
                <a:sym typeface="Symbol"/>
              </a:rPr>
              <a:t>, 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for all the x-values in the domain of </a:t>
            </a:r>
            <a:r>
              <a:rPr lang="en-US" sz="2400" i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  <a:sym typeface="Symbol"/>
              </a:rPr>
              <a:t>f</a:t>
            </a: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sym typeface="Symbol"/>
              </a:rPr>
              <a:t>.</a:t>
            </a:r>
          </a:p>
        </p:txBody>
      </p:sp>
      <p:sp>
        <p:nvSpPr>
          <p:cNvPr id="10" name="40 Rectángulo"/>
          <p:cNvSpPr/>
          <p:nvPr/>
        </p:nvSpPr>
        <p:spPr>
          <a:xfrm>
            <a:off x="449858" y="3847112"/>
            <a:ext cx="808258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Note that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means the inverse of 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</a:t>
            </a:r>
            <a:r>
              <a:rPr lang="en-US" sz="2400" dirty="0">
                <a:solidFill>
                  <a:srgbClr val="FF0000"/>
                </a:solidFill>
                <a:latin typeface="Comic Sans MS" pitchFamily="66" charset="0"/>
              </a:rPr>
              <a:t> ; the -1 is not an exponent (power).</a:t>
            </a:r>
            <a:endParaRPr lang="en-GB" sz="2400" dirty="0">
              <a:solidFill>
                <a:srgbClr val="FF0000"/>
              </a:solidFill>
            </a:endParaRPr>
          </a:p>
        </p:txBody>
      </p:sp>
      <p:sp>
        <p:nvSpPr>
          <p:cNvPr id="11" name="Rectangle 10">
            <a:hlinkClick r:id="rId2"/>
            <a:extLst>
              <a:ext uri="{FF2B5EF4-FFF2-40B4-BE49-F238E27FC236}">
                <a16:creationId xmlns:a16="http://schemas.microsoft.com/office/drawing/2014/main" id="{4B142C0F-D29E-4C69-BE75-AFB449E60BA1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hlinkClick r:id="rId2"/>
            <a:extLst>
              <a:ext uri="{FF2B5EF4-FFF2-40B4-BE49-F238E27FC236}">
                <a16:creationId xmlns:a16="http://schemas.microsoft.com/office/drawing/2014/main" id="{0E935885-EDE5-4A04-A5F5-E2F2D9FB799A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2711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0"/>
            <a:ext cx="7793037" cy="551656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altLang="en-US" sz="2800" dirty="0">
                <a:latin typeface="Comic Sans MS" pitchFamily="66" charset="0"/>
              </a:rPr>
              <a:t>The Horizontal Line Test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21246" y="1628800"/>
            <a:ext cx="7772400" cy="835223"/>
          </a:xfrm>
        </p:spPr>
        <p:txBody>
          <a:bodyPr>
            <a:normAutofit/>
          </a:bodyPr>
          <a:lstStyle/>
          <a:p>
            <a:pPr marL="0" eaLnBrk="1" hangingPunct="1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If a horizontal line crosses the graph of a function more than once, there is no inverse function.</a:t>
            </a:r>
          </a:p>
        </p:txBody>
      </p:sp>
      <p:sp>
        <p:nvSpPr>
          <p:cNvPr id="21" name="Rectangle 3"/>
          <p:cNvSpPr txBox="1">
            <a:spLocks noChangeArrowheads="1"/>
          </p:cNvSpPr>
          <p:nvPr/>
        </p:nvSpPr>
        <p:spPr bwMode="auto">
          <a:xfrm>
            <a:off x="685800" y="3140968"/>
            <a:ext cx="7772400" cy="11826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60000"/>
              <a:buFont typeface="Wingdings" panose="05000000000000000000" pitchFamily="2" charset="2"/>
              <a:buChar char="n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SzPct val="55000"/>
              <a:buFont typeface="Wingdings" panose="05000000000000000000" pitchFamily="2" charset="2"/>
              <a:buChar char="n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50000"/>
              <a:buFont typeface="Wingdings" panose="05000000000000000000" pitchFamily="2" charset="2"/>
              <a:buChar char="n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SzPct val="55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50000"/>
              <a:buFont typeface="Wingdings" panose="05000000000000000000" pitchFamily="2" charset="2"/>
              <a:buChar char="n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Wingdings" panose="05000000000000000000" pitchFamily="2" charset="2"/>
              <a:buNone/>
            </a:pPr>
            <a:r>
              <a:rPr lang="en-US" altLang="en-US" sz="2800" dirty="0">
                <a:solidFill>
                  <a:schemeClr val="tx2"/>
                </a:solidFill>
                <a:latin typeface="Comic Sans MS" panose="030F0702030302020204" pitchFamily="66" charset="0"/>
              </a:rPr>
              <a:t>This is called the </a:t>
            </a:r>
            <a:r>
              <a:rPr lang="en-US" altLang="en-US" b="1" dirty="0">
                <a:solidFill>
                  <a:srgbClr val="00B0F0"/>
                </a:solidFill>
                <a:latin typeface="Comic Sans MS" panose="030F0702030302020204" pitchFamily="66" charset="0"/>
              </a:rPr>
              <a:t>horizontal line test</a:t>
            </a:r>
            <a:r>
              <a:rPr lang="en-US" altLang="en-US" sz="2800" b="1" dirty="0">
                <a:latin typeface="Comic Sans MS" panose="030F0702030302020204" pitchFamily="66" charset="0"/>
              </a:rPr>
              <a:t>.</a:t>
            </a: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>
          <a:xfrm>
            <a:off x="685800" y="4165377"/>
            <a:ext cx="7772400" cy="835223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ct val="20000"/>
              </a:spcBef>
              <a:buClr>
                <a:schemeClr val="accent3"/>
              </a:buClr>
              <a:buSzPct val="95000"/>
              <a:buFont typeface="Wingdings 2"/>
              <a:buChar char=""/>
              <a:defRPr kumimoji="0" sz="2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46888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Wingdings 2"/>
              <a:buChar char="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246888" algn="l" rtl="0" eaLnBrk="1" latinLnBrk="0" hangingPunct="1">
              <a:spcBef>
                <a:spcPct val="20000"/>
              </a:spcBef>
              <a:buClr>
                <a:schemeClr val="accent2"/>
              </a:buClr>
              <a:buSzPct val="7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210312" algn="l" rtl="0" eaLnBrk="1" latinLnBrk="0" hangingPunct="1">
              <a:spcBef>
                <a:spcPct val="20000"/>
              </a:spcBef>
              <a:buClr>
                <a:schemeClr val="accent3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210312" algn="l" rtl="0" eaLnBrk="1" latinLnBrk="0" hangingPunct="1">
              <a:spcBef>
                <a:spcPct val="20000"/>
              </a:spcBef>
              <a:buClr>
                <a:schemeClr val="accent4"/>
              </a:buClr>
              <a:buSzPct val="65000"/>
              <a:buFont typeface="Wingdings 2"/>
              <a:buChar char="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210312" algn="l" rtl="0" eaLnBrk="1" latinLnBrk="0" hangingPunct="1">
              <a:spcBef>
                <a:spcPct val="20000"/>
              </a:spcBef>
              <a:buClr>
                <a:schemeClr val="accent5"/>
              </a:buClr>
              <a:buSzPct val="80000"/>
              <a:buFont typeface="Wingdings 2"/>
              <a:buChar char="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920240" indent="-182880" algn="l" rtl="0" eaLnBrk="1" latinLnBrk="0" hangingPunct="1">
              <a:spcBef>
                <a:spcPct val="20000"/>
              </a:spcBef>
              <a:buClr>
                <a:schemeClr val="accent6"/>
              </a:buClr>
              <a:buSzPct val="80000"/>
              <a:buFont typeface="Wingdings 2"/>
              <a:buChar char=""/>
              <a:defRPr kumimoji="0"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19456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Char char="•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468880" indent="-182880" algn="l" rtl="0" eaLnBrk="1" latinLnBrk="0" hangingPunct="1">
              <a:spcBef>
                <a:spcPct val="20000"/>
              </a:spcBef>
              <a:buClr>
                <a:schemeClr val="tx2"/>
              </a:buClr>
              <a:buFontTx/>
              <a:buChar char="•"/>
              <a:defRPr kumimoji="0"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>
              <a:buFont typeface="Wingdings" panose="05000000000000000000" pitchFamily="2" charset="2"/>
              <a:buNone/>
            </a:pPr>
            <a:r>
              <a:rPr lang="en-US" alt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You can use the horizontal line test to identify inverse function.</a:t>
            </a:r>
          </a:p>
        </p:txBody>
      </p:sp>
      <p:sp>
        <p:nvSpPr>
          <p:cNvPr id="6" name="Rectangle 5">
            <a:hlinkClick r:id="rId2"/>
            <a:extLst>
              <a:ext uri="{FF2B5EF4-FFF2-40B4-BE49-F238E27FC236}">
                <a16:creationId xmlns:a16="http://schemas.microsoft.com/office/drawing/2014/main" id="{E166A417-3719-4FFE-9965-76A1D8EF029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Rectangle 6">
            <a:hlinkClick r:id="rId2"/>
            <a:extLst>
              <a:ext uri="{FF2B5EF4-FFF2-40B4-BE49-F238E27FC236}">
                <a16:creationId xmlns:a16="http://schemas.microsoft.com/office/drawing/2014/main" id="{E698F474-50ED-4CF0-84E7-058F8D99743D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0459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1" grpId="0" build="p"/>
      <p:bldP spid="21" grpId="0" build="p"/>
      <p:bldP spid="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2" name="Text Box 630"/>
          <p:cNvSpPr txBox="1">
            <a:spLocks noChangeArrowheads="1"/>
          </p:cNvSpPr>
          <p:nvPr/>
        </p:nvSpPr>
        <p:spPr bwMode="auto">
          <a:xfrm>
            <a:off x="0" y="-27384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dirty="0">
                <a:solidFill>
                  <a:schemeClr val="tx2"/>
                </a:solidFill>
                <a:latin typeface="Comic Sans MS" panose="030F0702030302020204" pitchFamily="66" charset="0"/>
              </a:rPr>
              <a:t>Is there an inverse function for this graph?</a:t>
            </a:r>
          </a:p>
        </p:txBody>
      </p:sp>
      <p:grpSp>
        <p:nvGrpSpPr>
          <p:cNvPr id="3075" name="Group 633"/>
          <p:cNvGrpSpPr>
            <a:grpSpLocks/>
          </p:cNvGrpSpPr>
          <p:nvPr/>
        </p:nvGrpSpPr>
        <p:grpSpPr bwMode="auto">
          <a:xfrm>
            <a:off x="304800" y="762001"/>
            <a:ext cx="5638800" cy="5715000"/>
            <a:chOff x="1488" y="720"/>
            <a:chExt cx="3552" cy="3600"/>
          </a:xfrm>
        </p:grpSpPr>
        <p:grpSp>
          <p:nvGrpSpPr>
            <p:cNvPr id="3080" name="Group 2"/>
            <p:cNvGrpSpPr>
              <a:grpSpLocks/>
            </p:cNvGrpSpPr>
            <p:nvPr/>
          </p:nvGrpSpPr>
          <p:grpSpPr bwMode="auto">
            <a:xfrm>
              <a:off x="1488" y="720"/>
              <a:ext cx="3552" cy="3552"/>
              <a:chOff x="3168" y="1440"/>
              <a:chExt cx="6048" cy="6048"/>
            </a:xfrm>
          </p:grpSpPr>
          <p:grpSp>
            <p:nvGrpSpPr>
              <p:cNvPr id="3083" name="Group 3"/>
              <p:cNvGrpSpPr>
                <a:grpSpLocks/>
              </p:cNvGrpSpPr>
              <p:nvPr/>
            </p:nvGrpSpPr>
            <p:grpSpPr bwMode="auto">
              <a:xfrm>
                <a:off x="3168" y="1440"/>
                <a:ext cx="6048" cy="6048"/>
                <a:chOff x="2592" y="1584"/>
                <a:chExt cx="3456" cy="3456"/>
              </a:xfrm>
            </p:grpSpPr>
            <p:grpSp>
              <p:nvGrpSpPr>
                <p:cNvPr id="3086" name="Group 4"/>
                <p:cNvGrpSpPr>
                  <a:grpSpLocks/>
                </p:cNvGrpSpPr>
                <p:nvPr/>
              </p:nvGrpSpPr>
              <p:grpSpPr bwMode="auto">
                <a:xfrm>
                  <a:off x="2592" y="158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659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94" name="Rectangle 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5" name="Rectangl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6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7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8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9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0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1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2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3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4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5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6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8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660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78" name="Rectangl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9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0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1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2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3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4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5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6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7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8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9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0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1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2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3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661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62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3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4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5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6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7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8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9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0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1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2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3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4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5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6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7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87" name="Group 56"/>
                <p:cNvGrpSpPr>
                  <a:grpSpLocks/>
                </p:cNvGrpSpPr>
                <p:nvPr/>
              </p:nvGrpSpPr>
              <p:grpSpPr bwMode="auto">
                <a:xfrm>
                  <a:off x="2592" y="187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608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43" name="Rectangl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4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5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6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7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8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9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0" name="Rectangl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1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2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3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4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5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6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7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8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609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27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8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9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0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1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2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3" name="Rectangl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4" name="Rectangl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5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6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7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8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9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0" name="Rectangl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1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2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610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11" name="Rectangle 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2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3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4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5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6" name="Rectangle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7" name="Rectangle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8" name="Rectangl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9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0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1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2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3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4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5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6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88" name="Group 108"/>
                <p:cNvGrpSpPr>
                  <a:grpSpLocks/>
                </p:cNvGrpSpPr>
                <p:nvPr/>
              </p:nvGrpSpPr>
              <p:grpSpPr bwMode="auto">
                <a:xfrm>
                  <a:off x="2592" y="216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557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92" name="Rectangle 1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3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4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5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6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7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8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9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0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1" name="Rectangl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2" name="Rectangl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3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4" name="Rectangle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5" name="Rectangle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6" name="Rectangl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7" name="Rectangl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558" name="Group 126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76" name="Rectangle 1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7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8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9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0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1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2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3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4" name="Rectangl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5" name="Rectangle 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6" name="Rectangle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7" name="Rectangle 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8" name="Rectangle 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9" name="Rectangle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0" name="Rectangle 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1" name="Rectangle 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559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60" name="Rectangle 1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1" name="Rectangle 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2" name="Rectangle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3" name="Rectangl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4" name="Rectangle 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5" name="Rectangle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6" name="Rectangl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7" name="Rectangle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8" name="Rectangl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9" name="Rectangle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0" name="Rectangle 1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1" name="Rectangle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2" name="Rectangle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3" name="Rectangl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4" name="Rectangle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5" name="Rectangle 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89" name="Group 160"/>
                <p:cNvGrpSpPr>
                  <a:grpSpLocks/>
                </p:cNvGrpSpPr>
                <p:nvPr/>
              </p:nvGrpSpPr>
              <p:grpSpPr bwMode="auto">
                <a:xfrm>
                  <a:off x="2592" y="244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506" name="Group 161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41" name="Rectangle 1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2" name="Rectangle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3" name="Rectangle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4" name="Rectangle 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5" name="Rectangle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6" name="Rectangle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7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8" name="Rectangle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9" name="Rectangle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0" name="Rectangl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1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2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3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4" name="Rectangle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5" name="Rectangle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6" name="Rectangle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507" name="Group 178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25" name="Rectangle 1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6" name="Rectangle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7" name="Rectangle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8" name="Rectangle 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9" name="Rectangle 1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0" name="Rectangle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1" name="Rectangle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2" name="Rectangle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3" name="Rectangle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4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5" name="Rectangl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6" name="Rectangle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7" name="Rectangl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8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9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0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508" name="Group 195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09" name="Rectangle 1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0" name="Rectangle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1" name="Rectangle 1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2" name="Rectangle 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3" name="Rectangle 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4" name="Rectangle 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5" name="Rectangle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6" name="Rectangle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7" name="Rectangle 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8" name="Rectangle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9" name="Rectangle 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0" name="Rectangle 2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1" name="Rectangle 2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2" name="Rectangle 2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3" name="Rectangle 2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4" name="Rectangle 2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0" name="Group 212"/>
                <p:cNvGrpSpPr>
                  <a:grpSpLocks/>
                </p:cNvGrpSpPr>
                <p:nvPr/>
              </p:nvGrpSpPr>
              <p:grpSpPr bwMode="auto">
                <a:xfrm>
                  <a:off x="2592" y="273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455" name="Group 213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90" name="Rectangle 2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1" name="Rectangle 2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2" name="Rectangle 2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3" name="Rectangle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4" name="Rectangle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5" name="Rectangle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6" name="Rectangle 2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7" name="Rectangle 2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8" name="Rectangle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9" name="Rectangle 2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0" name="Rectangle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1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2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3" name="Rectangle 2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4" name="Rectangle 2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5" name="Rectangle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456" name="Group 230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74" name="Rectangle 2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5" name="Rectangle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6" name="Rectangl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7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8" name="Rectangle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9" name="Rectangle 2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0" name="Rectangle 2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1" name="Rectangle 2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2" name="Rectangle 2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3" name="Rectangle 2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4" name="Rectangle 2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5" name="Rectangle 2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6" name="Rectangle 2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7" name="Rectangle 2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8" name="Rectangle 2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9" name="Rectangle 2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457" name="Group 247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58" name="Rectangle 2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9" name="Rectangle 2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0" name="Rectangl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1" name="Rectangle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2" name="Rectangle 2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3" name="Rectangl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4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5" name="Rectangl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6" name="Rectangle 2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7" name="Rectangle 2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8" name="Rectangle 2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9" name="Rectangle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0" name="Rectangle 2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1" name="Rectangle 2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2" name="Rectangle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3" name="Rectangle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1" name="Group 264"/>
                <p:cNvGrpSpPr>
                  <a:grpSpLocks/>
                </p:cNvGrpSpPr>
                <p:nvPr/>
              </p:nvGrpSpPr>
              <p:grpSpPr bwMode="auto">
                <a:xfrm>
                  <a:off x="2592" y="302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404" name="Group 265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39" name="Rectangle 2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0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1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2" name="Rectangl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3" name="Rectangl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4" name="Rectangle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5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6" name="Rectangle 2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7" name="Rectangle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8" name="Rectangle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9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0" name="Rectangle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1" name="Rectangle 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2" name="Rectangle 2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3" name="Rectangle 2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4" name="Rectangle 2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405" name="Group 282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23" name="Rectangle 2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4" name="Rectangle 2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5" name="Rectangle 2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6" name="Rectangle 2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7" name="Rectangle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8" name="Rectangle 2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9" name="Rectangle 2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0" name="Rectangle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1" name="Rectangle 2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2" name="Rectangle 2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3" name="Rectangle 2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4" name="Rectangle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5" name="Rectangle 2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6" name="Rectangle 2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7" name="Rectangle 2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8" name="Rectangle 2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406" name="Group 299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07" name="Rectangle 3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8" name="Rectangle 3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9" name="Rectangle 3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0" name="Rectangle 3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1" name="Rectangle 3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2" name="Rectangle 3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3" name="Rectangle 3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4" name="Rectangle 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5" name="Rectangle 3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6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7" name="Rectangl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8" name="Rectangle 3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9" name="Rectangle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0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1" name="Rectangle 3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2" name="Rectangle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2" name="Group 316"/>
                <p:cNvGrpSpPr>
                  <a:grpSpLocks/>
                </p:cNvGrpSpPr>
                <p:nvPr/>
              </p:nvGrpSpPr>
              <p:grpSpPr bwMode="auto">
                <a:xfrm>
                  <a:off x="2592" y="331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353" name="Group 317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88" name="Rectangle 3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9" name="Rectangle 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0" name="Rectangle 3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1" name="Rectangle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2" name="Rectangle 3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3" name="Rectangle 3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4" name="Rectangle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5" name="Rectangle 3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6" name="Rectangle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7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8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9" name="Rectangle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0" name="Rectangle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1" name="Rectangle 3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2" name="Rectangle 3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3" name="Rectangle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354" name="Group 334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72" name="Rectangle 3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3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4" name="Rectangle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5" name="Rectangle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6" name="Rectangle 3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7" name="Rectangle 3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8" name="Rectangle 3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9" name="Rectangle 3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0" name="Rectangle 3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1" name="Rectangle 3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2" name="Rectangle 3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3" name="Rectangle 3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4" name="Rectangle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5" name="Rectangle 3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6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7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355" name="Group 351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56" name="Rectangle 3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7" name="Rectangle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8" name="Rectangle 3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9" name="Rectangle 3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0" name="Rectangl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1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2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3" name="Rectangl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4" name="Rectangle 3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5" name="Rectangle 3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6" name="Rectangle 3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7" name="Rectangle 3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8" name="Rectangle 3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9" name="Rectangle 3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0" name="Rectangle 3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1" name="Rectangle 3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3" name="Group 368"/>
                <p:cNvGrpSpPr>
                  <a:grpSpLocks/>
                </p:cNvGrpSpPr>
                <p:nvPr/>
              </p:nvGrpSpPr>
              <p:grpSpPr bwMode="auto">
                <a:xfrm>
                  <a:off x="2592" y="360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302" name="Group 369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37" name="Rectangle 3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8" name="Rectangle 3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9" name="Rectangle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0" name="Rectangle 3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1" name="Rectangle 3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2" name="Rectangle 3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3" name="Rectangle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4" name="Rectangle 3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5" name="Rectangle 3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6" name="Rectangle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7" name="Rectangle 3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8" name="Rectangle 3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9" name="Rectangle 3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0" name="Rectangle 3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1" name="Rectangle 3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2" name="Rectangle 3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303" name="Group 386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21" name="Rectangle 3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2" name="Rectangle 3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3" name="Rectangle 3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4" name="Rectangle 3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5" name="Rectangle 3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6" name="Rectangle 3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7" name="Rectangle 3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8" name="Rectangle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9" name="Rectangle 3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0" name="Rectangle 3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1" name="Rectangle 3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2" name="Rectangle 3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3" name="Rectangle 3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4" name="Rectangle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5" name="Rectangle 4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6" name="Rectangle 4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304" name="Group 403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05" name="Rectangle 4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6" name="Rectangle 4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7" name="Rectangle 4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8" name="Rectangle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9" name="Rectangl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0" name="Rectangle 4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1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2" name="Rectangle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3" name="Rectangle 4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4" name="Rectangle 4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5" name="Rectangle 4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6" name="Rectangle 4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7" name="Rectangle 4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8" name="Rectangle 4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9" name="Rectangle 4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0" name="Rectangle 4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4" name="Group 420"/>
                <p:cNvGrpSpPr>
                  <a:grpSpLocks/>
                </p:cNvGrpSpPr>
                <p:nvPr/>
              </p:nvGrpSpPr>
              <p:grpSpPr bwMode="auto">
                <a:xfrm>
                  <a:off x="2592" y="388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251" name="Group 421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86" name="Rectangle 4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7" name="Rectangle 4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8" name="Rectangle 4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9" name="Rectangle 4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0" name="Rectangle 4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1" name="Rectangle 4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2" name="Rectangle 4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3" name="Rectangle 4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4" name="Rectangle 4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5" name="Rectangle 4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6" name="Rectangle 4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7" name="Rectangle 4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8" name="Rectangle 4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9" name="Rectangle 4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0" name="Rectangle 4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1" name="Rectangle 4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252" name="Group 438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70" name="Rectangle 4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1" name="Rectangle 4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2" name="Rectangle 4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3" name="Rectangle 4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4" name="Rectangle 4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5" name="Rectangle 4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6" name="Rectangle 4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7" name="Rectangle 4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8" name="Rectangle 4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9" name="Rectangle 4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0" name="Rectangle 4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1" name="Rectangle 4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2" name="Rectangle 4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3" name="Rectangle 4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4" name="Rectangle 4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5" name="Rectangle 4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253" name="Group 455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54" name="Rectangle 4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5" name="Rectangle 4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6" name="Rectangle 4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7" name="Rectangle 4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8" name="Rectangle 4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9" name="Rectangle 4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0" name="Rectangle 4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1" name="Rectangle 4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2" name="Rectangle 4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3" name="Rectangle 4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4" name="Rectangle 4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5" name="Rectangle 4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6" name="Rectangle 4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7" name="Rectangle 4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8" name="Rectangle 4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9" name="Rectangle 4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5" name="Group 472"/>
                <p:cNvGrpSpPr>
                  <a:grpSpLocks/>
                </p:cNvGrpSpPr>
                <p:nvPr/>
              </p:nvGrpSpPr>
              <p:grpSpPr bwMode="auto">
                <a:xfrm>
                  <a:off x="2592" y="417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200" name="Group 473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35" name="Rectangle 4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6" name="Rectangle 4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7" name="Rectangle 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8" name="Rectangle 4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9" name="Rectangle 4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0" name="Rectangle 4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1" name="Rectangle 4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2" name="Rectangle 4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3" name="Rectangle 4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4" name="Rectangle 4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5" name="Rectangle 4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6" name="Rectangle 4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7" name="Rectangle 4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8" name="Rectangle 4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9" name="Rectangle 4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0" name="Rectangle 4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201" name="Group 490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19" name="Rectangle 4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0" name="Rectangle 4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1" name="Rectangle 4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2" name="Rectangle 4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3" name="Rectangle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4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5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6" name="Rectangle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7" name="Rectangle 4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8" name="Rectangle 5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9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0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1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2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3" name="Rectangle 5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4" name="Rectangle 5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202" name="Group 507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03" name="Rectangle 5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4" name="Rectangle 5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5" name="Rectangle 5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6" name="Rectangle 5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7" name="Rectangle 5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8" name="Rectangle 5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9" name="Rectangle 5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0" name="Rectangle 5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1" name="Rectangle 5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2" name="Rectangle 5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3" name="Rectangle 5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4" name="Rectangle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5" name="Rectangle 5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6" name="Rectangle 5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7" name="Rectangle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8" name="Rectangle 5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6" name="Group 524"/>
                <p:cNvGrpSpPr>
                  <a:grpSpLocks/>
                </p:cNvGrpSpPr>
                <p:nvPr/>
              </p:nvGrpSpPr>
              <p:grpSpPr bwMode="auto">
                <a:xfrm>
                  <a:off x="2592" y="446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149" name="Group 525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84" name="Rectangle 5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5" name="Rectangle 5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6" name="Rectangle 5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7" name="Rectangle 5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8" name="Rectangle 5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9" name="Rectangle 5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0" name="Rectangle 5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1" name="Rectangle 5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2" name="Rectangle 5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3" name="Rectangle 5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4" name="Rectangle 5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5" name="Rectangle 5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6" name="Rectangle 5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7" name="Rectangle 5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8" name="Rectangle 5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9" name="Rectangle 5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150" name="Group 542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68" name="Rectangle 5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9" name="Rectangle 5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0" name="Rectangle 5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1" name="Rectangle 5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2" name="Rectangle 5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3" name="Rectangle 5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4" name="Rectangle 5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5" name="Rectangle 5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6" name="Rectangle 5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7" name="Rectangle 5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8" name="Rectangle 5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9" name="Rectangle 5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0" name="Rectangle 5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1" name="Rectangle 5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2" name="Rectangle 5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3" name="Rectangle 5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151" name="Group 559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52" name="Rectangle 5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3" name="Rectangle 5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4" name="Rectangle 5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5" name="Rectangle 5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6" name="Rectangle 5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7" name="Rectangle 5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8" name="Rectangle 5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9" name="Rectangle 5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0" name="Rectangle 5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1" name="Rectangle 5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2" name="Rectangle 5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3" name="Rectangle 5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4" name="Rectangle 5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5" name="Rectangl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6" name="Rectangle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7" name="Rectangle 5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7" name="Group 576"/>
                <p:cNvGrpSpPr>
                  <a:grpSpLocks/>
                </p:cNvGrpSpPr>
                <p:nvPr/>
              </p:nvGrpSpPr>
              <p:grpSpPr bwMode="auto">
                <a:xfrm>
                  <a:off x="2592" y="475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098" name="Group 577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33" name="Rectangle 5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4" name="Rectangle 5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5" name="Rectangle 5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6" name="Rectangle 5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7" name="Rectangle 5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8" name="Rectangle 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9" name="Rectangle 5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0" name="Rectangle 5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1" name="Rectangle 5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2" name="Rectangle 5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3" name="Rectangle 5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4" name="Rectangle 5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5" name="Rectangle 5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6" name="Rectangle 5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7" name="Rectangle 5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8" name="Rectangle 5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099" name="Group 594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17" name="Rectangle 5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8" name="Rectangle 5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9" name="Rectangle 5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0" name="Rectangle 5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1" name="Rectangle 5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2" name="Rectangle 6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3" name="Rectangle 6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4" name="Rectangle 6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5" name="Rectangle 6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6" name="Rectangle 6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7" name="Rectangle 6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8" name="Rectangle 6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9" name="Rectangle 6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0" name="Rectangle 6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1" name="Rectangle 6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2" name="Rectangle 6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100" name="Group 611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01" name="Rectangle 6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2" name="Rectangle 6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3" name="Rectangle 6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4" name="Rectangle 6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5" name="Rectangle 6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6" name="Rectangle 6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7" name="Rectangle 6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8" name="Rectangle 6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9" name="Rectangle 6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0" name="Rectangle 6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1" name="Rectangle 6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2" name="Rectangle 6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3" name="Rectangle 6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4" name="Rectangle 6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5" name="Rectangle 6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6" name="Rectangle 6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</p:grpSp>
          <p:sp>
            <p:nvSpPr>
              <p:cNvPr id="3084" name="Line 628"/>
              <p:cNvSpPr>
                <a:spLocks noChangeShapeType="1"/>
              </p:cNvSpPr>
              <p:nvPr/>
            </p:nvSpPr>
            <p:spPr bwMode="auto">
              <a:xfrm>
                <a:off x="6192" y="1440"/>
                <a:ext cx="0" cy="604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5" name="Line 629"/>
              <p:cNvSpPr>
                <a:spLocks noChangeShapeType="1"/>
              </p:cNvSpPr>
              <p:nvPr/>
            </p:nvSpPr>
            <p:spPr bwMode="auto">
              <a:xfrm>
                <a:off x="3168" y="4464"/>
                <a:ext cx="604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81" name="Line 631"/>
            <p:cNvSpPr>
              <a:spLocks noChangeShapeType="1"/>
            </p:cNvSpPr>
            <p:nvPr/>
          </p:nvSpPr>
          <p:spPr bwMode="auto">
            <a:xfrm>
              <a:off x="3264" y="720"/>
              <a:ext cx="0" cy="3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" name="Line 632"/>
            <p:cNvSpPr>
              <a:spLocks noChangeShapeType="1"/>
            </p:cNvSpPr>
            <p:nvPr/>
          </p:nvSpPr>
          <p:spPr bwMode="auto">
            <a:xfrm>
              <a:off x="1488" y="2496"/>
              <a:ext cx="35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707" name="Freeform 635"/>
          <p:cNvSpPr>
            <a:spLocks/>
          </p:cNvSpPr>
          <p:nvPr/>
        </p:nvSpPr>
        <p:spPr bwMode="auto">
          <a:xfrm rot="16200000">
            <a:off x="1747607" y="1195842"/>
            <a:ext cx="2772683" cy="1905000"/>
          </a:xfrm>
          <a:custGeom>
            <a:avLst/>
            <a:gdLst>
              <a:gd name="T0" fmla="*/ 3505200 w 2208"/>
              <a:gd name="T1" fmla="*/ 0 h 1200"/>
              <a:gd name="T2" fmla="*/ 1447800 w 2208"/>
              <a:gd name="T3" fmla="*/ 228600 h 1200"/>
              <a:gd name="T4" fmla="*/ 0 w 2208"/>
              <a:gd name="T5" fmla="*/ 914400 h 1200"/>
              <a:gd name="T6" fmla="*/ 1447800 w 2208"/>
              <a:gd name="T7" fmla="*/ 1600200 h 1200"/>
              <a:gd name="T8" fmla="*/ 3505200 w 2208"/>
              <a:gd name="T9" fmla="*/ 1905000 h 1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8" h="1200">
                <a:moveTo>
                  <a:pt x="2208" y="0"/>
                </a:moveTo>
                <a:cubicBezTo>
                  <a:pt x="1744" y="24"/>
                  <a:pt x="1280" y="48"/>
                  <a:pt x="912" y="144"/>
                </a:cubicBezTo>
                <a:cubicBezTo>
                  <a:pt x="544" y="240"/>
                  <a:pt x="0" y="432"/>
                  <a:pt x="0" y="576"/>
                </a:cubicBezTo>
                <a:cubicBezTo>
                  <a:pt x="0" y="720"/>
                  <a:pt x="544" y="904"/>
                  <a:pt x="912" y="1008"/>
                </a:cubicBezTo>
                <a:cubicBezTo>
                  <a:pt x="1280" y="1112"/>
                  <a:pt x="1744" y="1156"/>
                  <a:pt x="2208" y="1200"/>
                </a:cubicBezTo>
              </a:path>
            </a:pathLst>
          </a:custGeom>
          <a:noFill/>
          <a:ln w="57150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3709" name="Picture 6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56408" y="255985"/>
            <a:ext cx="224634" cy="4387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710" name="Text Box 638"/>
          <p:cNvSpPr txBox="1">
            <a:spLocks noChangeArrowheads="1"/>
          </p:cNvSpPr>
          <p:nvPr/>
        </p:nvSpPr>
        <p:spPr bwMode="auto">
          <a:xfrm>
            <a:off x="5826125" y="907406"/>
            <a:ext cx="2778125" cy="2292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 dirty="0">
                <a:solidFill>
                  <a:schemeClr val="tx2"/>
                </a:solidFill>
                <a:latin typeface="Comic Sans MS" panose="030F0702030302020204" pitchFamily="66" charset="0"/>
              </a:rPr>
              <a:t>Hint:</a:t>
            </a:r>
          </a:p>
          <a:p>
            <a:pPr algn="ctr">
              <a:spcBef>
                <a:spcPct val="50000"/>
              </a:spcBef>
            </a:pPr>
            <a:r>
              <a:rPr lang="en-US" altLang="en-US" sz="2200" dirty="0">
                <a:solidFill>
                  <a:schemeClr val="tx2"/>
                </a:solidFill>
                <a:latin typeface="Comic Sans MS" panose="030F0702030302020204" pitchFamily="66" charset="0"/>
              </a:rPr>
              <a:t> Pass a pencil across the graph held horizontally to represent a horizontal line.</a:t>
            </a:r>
          </a:p>
        </p:txBody>
      </p:sp>
      <p:sp>
        <p:nvSpPr>
          <p:cNvPr id="3712" name="Text Box 640"/>
          <p:cNvSpPr txBox="1">
            <a:spLocks noChangeArrowheads="1"/>
          </p:cNvSpPr>
          <p:nvPr/>
        </p:nvSpPr>
        <p:spPr bwMode="auto">
          <a:xfrm>
            <a:off x="5924326" y="3344067"/>
            <a:ext cx="2679924" cy="2800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2200" dirty="0">
                <a:solidFill>
                  <a:schemeClr val="tx2"/>
                </a:solidFill>
                <a:latin typeface="Comic Sans MS" panose="030F0702030302020204" pitchFamily="66" charset="0"/>
              </a:rPr>
              <a:t>The pencil crosses the graph more than once. There is no inverse function because there are two     x-values for the same y-value.</a:t>
            </a:r>
          </a:p>
        </p:txBody>
      </p:sp>
      <p:sp>
        <p:nvSpPr>
          <p:cNvPr id="638" name="Rectangle 637">
            <a:hlinkClick r:id="rId3"/>
            <a:extLst>
              <a:ext uri="{FF2B5EF4-FFF2-40B4-BE49-F238E27FC236}">
                <a16:creationId xmlns:a16="http://schemas.microsoft.com/office/drawing/2014/main" id="{AEA58041-B8E1-4FEE-8A2C-E9B5C904D503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9" name="Rectangle 638">
            <a:hlinkClick r:id="rId3"/>
            <a:extLst>
              <a:ext uri="{FF2B5EF4-FFF2-40B4-BE49-F238E27FC236}">
                <a16:creationId xmlns:a16="http://schemas.microsoft.com/office/drawing/2014/main" id="{5DEE616C-83BD-443A-B4DA-35AA42C95D0C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17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7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7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10" grpId="0" autoUpdateAnimBg="0"/>
      <p:bldP spid="3712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5" name="Group 633"/>
          <p:cNvGrpSpPr>
            <a:grpSpLocks/>
          </p:cNvGrpSpPr>
          <p:nvPr/>
        </p:nvGrpSpPr>
        <p:grpSpPr bwMode="auto">
          <a:xfrm>
            <a:off x="304800" y="762000"/>
            <a:ext cx="5638800" cy="5715000"/>
            <a:chOff x="1488" y="720"/>
            <a:chExt cx="3552" cy="3600"/>
          </a:xfrm>
        </p:grpSpPr>
        <p:grpSp>
          <p:nvGrpSpPr>
            <p:cNvPr id="3080" name="Group 2"/>
            <p:cNvGrpSpPr>
              <a:grpSpLocks/>
            </p:cNvGrpSpPr>
            <p:nvPr/>
          </p:nvGrpSpPr>
          <p:grpSpPr bwMode="auto">
            <a:xfrm>
              <a:off x="1488" y="720"/>
              <a:ext cx="3552" cy="3552"/>
              <a:chOff x="3168" y="1440"/>
              <a:chExt cx="6048" cy="6048"/>
            </a:xfrm>
          </p:grpSpPr>
          <p:grpSp>
            <p:nvGrpSpPr>
              <p:cNvPr id="3083" name="Group 3"/>
              <p:cNvGrpSpPr>
                <a:grpSpLocks/>
              </p:cNvGrpSpPr>
              <p:nvPr/>
            </p:nvGrpSpPr>
            <p:grpSpPr bwMode="auto">
              <a:xfrm>
                <a:off x="3168" y="1440"/>
                <a:ext cx="6048" cy="6048"/>
                <a:chOff x="2592" y="1584"/>
                <a:chExt cx="3456" cy="3456"/>
              </a:xfrm>
            </p:grpSpPr>
            <p:grpSp>
              <p:nvGrpSpPr>
                <p:cNvPr id="3086" name="Group 4"/>
                <p:cNvGrpSpPr>
                  <a:grpSpLocks/>
                </p:cNvGrpSpPr>
                <p:nvPr/>
              </p:nvGrpSpPr>
              <p:grpSpPr bwMode="auto">
                <a:xfrm>
                  <a:off x="2592" y="158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659" name="Group 5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94" name="Rectangle 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5" name="Rectangl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6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7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8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9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0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1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2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3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4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5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6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708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4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660" name="Group 22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78" name="Rectangle 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9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0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1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2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3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4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5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6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7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8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89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0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1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2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93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661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62" name="Rectangle 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3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4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5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6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7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8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69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0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1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2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3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4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5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6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77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87" name="Group 56"/>
                <p:cNvGrpSpPr>
                  <a:grpSpLocks/>
                </p:cNvGrpSpPr>
                <p:nvPr/>
              </p:nvGrpSpPr>
              <p:grpSpPr bwMode="auto">
                <a:xfrm>
                  <a:off x="2592" y="187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608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43" name="Rectangle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4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5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6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7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8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9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0" name="Rectangl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1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2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3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4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5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6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7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58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609" name="Group 74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27" name="Rectangle 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8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9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0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1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2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3" name="Rectangl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4" name="Rectangl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5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6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7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8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39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0" name="Rectangl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1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42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610" name="Group 91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611" name="Rectangle 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2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3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4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5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6" name="Rectangle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7" name="Rectangle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8" name="Rectangl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19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0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1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2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3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4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5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26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88" name="Group 108"/>
                <p:cNvGrpSpPr>
                  <a:grpSpLocks/>
                </p:cNvGrpSpPr>
                <p:nvPr/>
              </p:nvGrpSpPr>
              <p:grpSpPr bwMode="auto">
                <a:xfrm>
                  <a:off x="2592" y="216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557" name="Group 109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92" name="Rectangle 1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3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4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5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6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7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8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9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0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1" name="Rectangl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2" name="Rectangl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3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4" name="Rectangle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5" name="Rectangle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6" name="Rectangl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607" name="Rectangl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558" name="Group 126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76" name="Rectangle 1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7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8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9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0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1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2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3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4" name="Rectangl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5" name="Rectangle 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6" name="Rectangle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7" name="Rectangle 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8" name="Rectangle 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89" name="Rectangle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0" name="Rectangle 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91" name="Rectangle 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559" name="Group 143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60" name="Rectangle 1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1" name="Rectangle 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2" name="Rectangle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3" name="Rectangl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4" name="Rectangle 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5" name="Rectangle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6" name="Rectangl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7" name="Rectangle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8" name="Rectangl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69" name="Rectangle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0" name="Rectangle 1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1" name="Rectangle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2" name="Rectangle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3" name="Rectangl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4" name="Rectangle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75" name="Rectangle 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89" name="Group 160"/>
                <p:cNvGrpSpPr>
                  <a:grpSpLocks/>
                </p:cNvGrpSpPr>
                <p:nvPr/>
              </p:nvGrpSpPr>
              <p:grpSpPr bwMode="auto">
                <a:xfrm>
                  <a:off x="2592" y="244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506" name="Group 161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41" name="Rectangle 1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2" name="Rectangle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3" name="Rectangle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4" name="Rectangle 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5" name="Rectangle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6" name="Rectangle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7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8" name="Rectangle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9" name="Rectangle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0" name="Rectangl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1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2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3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4" name="Rectangle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5" name="Rectangle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56" name="Rectangle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507" name="Group 178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25" name="Rectangle 1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6" name="Rectangle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7" name="Rectangle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8" name="Rectangle 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9" name="Rectangle 1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0" name="Rectangle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1" name="Rectangle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2" name="Rectangle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3" name="Rectangle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4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5" name="Rectangl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6" name="Rectangle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7" name="Rectangl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8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39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40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508" name="Group 195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509" name="Rectangle 1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0" name="Rectangle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1" name="Rectangle 1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2" name="Rectangle 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3" name="Rectangle 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4" name="Rectangle 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5" name="Rectangle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6" name="Rectangle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7" name="Rectangle 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8" name="Rectangle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19" name="Rectangle 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0" name="Rectangle 2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1" name="Rectangle 2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2" name="Rectangle 2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3" name="Rectangle 2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24" name="Rectangle 2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0" name="Group 212"/>
                <p:cNvGrpSpPr>
                  <a:grpSpLocks/>
                </p:cNvGrpSpPr>
                <p:nvPr/>
              </p:nvGrpSpPr>
              <p:grpSpPr bwMode="auto">
                <a:xfrm>
                  <a:off x="2592" y="273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455" name="Group 213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90" name="Rectangle 2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1" name="Rectangle 2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2" name="Rectangle 2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3" name="Rectangle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4" name="Rectangle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5" name="Rectangle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6" name="Rectangle 2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7" name="Rectangle 2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8" name="Rectangle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99" name="Rectangle 2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0" name="Rectangle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1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2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3" name="Rectangle 2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4" name="Rectangle 2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505" name="Rectangle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456" name="Group 230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74" name="Rectangle 2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5" name="Rectangle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6" name="Rectangl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7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8" name="Rectangle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9" name="Rectangle 2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0" name="Rectangle 2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1" name="Rectangle 2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2" name="Rectangle 2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3" name="Rectangle 2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4" name="Rectangle 2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5" name="Rectangle 2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6" name="Rectangle 2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7" name="Rectangle 2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8" name="Rectangle 2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89" name="Rectangle 2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457" name="Group 247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58" name="Rectangle 2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9" name="Rectangle 2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0" name="Rectangl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1" name="Rectangle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2" name="Rectangle 2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3" name="Rectangl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4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5" name="Rectangl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6" name="Rectangle 2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7" name="Rectangle 2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8" name="Rectangle 2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69" name="Rectangle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0" name="Rectangle 2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1" name="Rectangle 2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2" name="Rectangle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73" name="Rectangle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1" name="Group 264"/>
                <p:cNvGrpSpPr>
                  <a:grpSpLocks/>
                </p:cNvGrpSpPr>
                <p:nvPr/>
              </p:nvGrpSpPr>
              <p:grpSpPr bwMode="auto">
                <a:xfrm>
                  <a:off x="2592" y="302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404" name="Group 265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39" name="Rectangle 2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0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1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2" name="Rectangl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3" name="Rectangl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4" name="Rectangle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5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6" name="Rectangle 2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7" name="Rectangle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8" name="Rectangle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49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0" name="Rectangle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1" name="Rectangle 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2" name="Rectangle 2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3" name="Rectangle 2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54" name="Rectangle 2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405" name="Group 282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23" name="Rectangle 2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4" name="Rectangle 2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5" name="Rectangle 2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6" name="Rectangle 2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7" name="Rectangle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8" name="Rectangle 2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9" name="Rectangle 2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0" name="Rectangle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1" name="Rectangle 2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2" name="Rectangle 2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3" name="Rectangle 2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4" name="Rectangle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5" name="Rectangle 2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6" name="Rectangle 2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7" name="Rectangle 2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38" name="Rectangle 2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406" name="Group 299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407" name="Rectangle 3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8" name="Rectangle 3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9" name="Rectangle 3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0" name="Rectangle 3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1" name="Rectangle 3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2" name="Rectangle 3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3" name="Rectangle 3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4" name="Rectangle 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5" name="Rectangle 3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6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7" name="Rectangl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8" name="Rectangle 3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19" name="Rectangle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0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1" name="Rectangle 3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22" name="Rectangle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2" name="Group 316"/>
                <p:cNvGrpSpPr>
                  <a:grpSpLocks/>
                </p:cNvGrpSpPr>
                <p:nvPr/>
              </p:nvGrpSpPr>
              <p:grpSpPr bwMode="auto">
                <a:xfrm>
                  <a:off x="2592" y="331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353" name="Group 317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88" name="Rectangle 3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9" name="Rectangle 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0" name="Rectangle 3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1" name="Rectangle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2" name="Rectangle 3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3" name="Rectangle 3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4" name="Rectangle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5" name="Rectangle 3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6" name="Rectangle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7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8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99" name="Rectangle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0" name="Rectangle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1" name="Rectangle 3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2" name="Rectangle 3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403" name="Rectangle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354" name="Group 334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72" name="Rectangle 3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3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4" name="Rectangle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5" name="Rectangle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6" name="Rectangle 3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7" name="Rectangle 3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8" name="Rectangle 3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9" name="Rectangle 3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0" name="Rectangle 3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1" name="Rectangle 3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2" name="Rectangle 3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3" name="Rectangle 3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4" name="Rectangle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5" name="Rectangle 3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6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87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355" name="Group 351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56" name="Rectangle 3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7" name="Rectangle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8" name="Rectangle 3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9" name="Rectangle 3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0" name="Rectangl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1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2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3" name="Rectangl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4" name="Rectangle 3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5" name="Rectangle 3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6" name="Rectangle 3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7" name="Rectangle 3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8" name="Rectangle 3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69" name="Rectangle 3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0" name="Rectangle 3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71" name="Rectangle 3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3" name="Group 368"/>
                <p:cNvGrpSpPr>
                  <a:grpSpLocks/>
                </p:cNvGrpSpPr>
                <p:nvPr/>
              </p:nvGrpSpPr>
              <p:grpSpPr bwMode="auto">
                <a:xfrm>
                  <a:off x="2592" y="360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302" name="Group 369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37" name="Rectangle 3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8" name="Rectangle 3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9" name="Rectangle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0" name="Rectangle 3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1" name="Rectangle 3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2" name="Rectangle 3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3" name="Rectangle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4" name="Rectangle 3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5" name="Rectangle 3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6" name="Rectangle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7" name="Rectangle 3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8" name="Rectangle 3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49" name="Rectangle 3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0" name="Rectangle 3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1" name="Rectangle 3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52" name="Rectangle 3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303" name="Group 386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21" name="Rectangle 3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2" name="Rectangle 3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3" name="Rectangle 3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4" name="Rectangle 3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5" name="Rectangle 3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6" name="Rectangle 3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7" name="Rectangle 3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8" name="Rectangle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9" name="Rectangle 3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0" name="Rectangle 3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1" name="Rectangle 3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2" name="Rectangle 3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3" name="Rectangle 3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4" name="Rectangle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5" name="Rectangle 4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36" name="Rectangle 4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304" name="Group 403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305" name="Rectangle 4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6" name="Rectangle 4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7" name="Rectangle 4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8" name="Rectangle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9" name="Rectangl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0" name="Rectangle 4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1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2" name="Rectangle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3" name="Rectangle 4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4" name="Rectangle 4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5" name="Rectangle 4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6" name="Rectangle 4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7" name="Rectangle 4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8" name="Rectangle 4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19" name="Rectangle 4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20" name="Rectangle 4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4" name="Group 420"/>
                <p:cNvGrpSpPr>
                  <a:grpSpLocks/>
                </p:cNvGrpSpPr>
                <p:nvPr/>
              </p:nvGrpSpPr>
              <p:grpSpPr bwMode="auto">
                <a:xfrm>
                  <a:off x="2592" y="388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251" name="Group 421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86" name="Rectangle 4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7" name="Rectangle 4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8" name="Rectangle 4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9" name="Rectangle 4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0" name="Rectangle 4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1" name="Rectangle 4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2" name="Rectangle 4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3" name="Rectangle 4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4" name="Rectangle 4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5" name="Rectangle 4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6" name="Rectangle 4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7" name="Rectangle 4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8" name="Rectangle 4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99" name="Rectangle 4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0" name="Rectangle 4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301" name="Rectangle 4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252" name="Group 438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70" name="Rectangle 4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1" name="Rectangle 4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2" name="Rectangle 4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3" name="Rectangle 4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4" name="Rectangle 4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5" name="Rectangle 4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6" name="Rectangle 4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7" name="Rectangle 4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8" name="Rectangle 4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79" name="Rectangle 4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0" name="Rectangle 4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1" name="Rectangle 4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2" name="Rectangle 4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3" name="Rectangle 4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4" name="Rectangle 4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85" name="Rectangle 4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253" name="Group 455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54" name="Rectangle 4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5" name="Rectangle 4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6" name="Rectangle 4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7" name="Rectangle 4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8" name="Rectangle 4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9" name="Rectangle 4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0" name="Rectangle 4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1" name="Rectangle 4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2" name="Rectangle 4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3" name="Rectangle 4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4" name="Rectangle 4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5" name="Rectangle 4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6" name="Rectangle 4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7" name="Rectangle 4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8" name="Rectangle 4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69" name="Rectangle 4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5" name="Group 472"/>
                <p:cNvGrpSpPr>
                  <a:grpSpLocks/>
                </p:cNvGrpSpPr>
                <p:nvPr/>
              </p:nvGrpSpPr>
              <p:grpSpPr bwMode="auto">
                <a:xfrm>
                  <a:off x="2592" y="417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200" name="Group 473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35" name="Rectangle 4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6" name="Rectangle 4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7" name="Rectangle 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8" name="Rectangle 4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9" name="Rectangle 4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0" name="Rectangle 4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1" name="Rectangle 4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2" name="Rectangle 4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3" name="Rectangle 4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4" name="Rectangle 4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5" name="Rectangle 4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6" name="Rectangle 4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7" name="Rectangle 4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8" name="Rectangle 4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49" name="Rectangle 4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50" name="Rectangle 4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201" name="Group 490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19" name="Rectangle 4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0" name="Rectangle 4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1" name="Rectangle 4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2" name="Rectangle 4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3" name="Rectangle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4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5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6" name="Rectangle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7" name="Rectangle 4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8" name="Rectangle 5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29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0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1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2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3" name="Rectangle 5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34" name="Rectangle 5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202" name="Group 507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203" name="Rectangle 5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4" name="Rectangle 5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5" name="Rectangle 5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6" name="Rectangle 5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7" name="Rectangle 5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8" name="Rectangle 5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09" name="Rectangle 5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0" name="Rectangle 5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1" name="Rectangle 5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2" name="Rectangle 5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3" name="Rectangle 5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4" name="Rectangle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5" name="Rectangle 5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6" name="Rectangle 5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7" name="Rectangle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218" name="Rectangle 5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6" name="Group 524"/>
                <p:cNvGrpSpPr>
                  <a:grpSpLocks/>
                </p:cNvGrpSpPr>
                <p:nvPr/>
              </p:nvGrpSpPr>
              <p:grpSpPr bwMode="auto">
                <a:xfrm>
                  <a:off x="2592" y="446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149" name="Group 525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84" name="Rectangle 5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5" name="Rectangle 5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6" name="Rectangle 5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7" name="Rectangle 5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8" name="Rectangle 5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9" name="Rectangle 5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0" name="Rectangle 5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1" name="Rectangle 5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2" name="Rectangle 5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3" name="Rectangle 5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4" name="Rectangle 5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5" name="Rectangle 5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6" name="Rectangle 5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7" name="Rectangle 5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8" name="Rectangle 5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99" name="Rectangle 5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150" name="Group 542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68" name="Rectangle 5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9" name="Rectangle 5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0" name="Rectangle 5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1" name="Rectangle 5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2" name="Rectangle 5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3" name="Rectangle 5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4" name="Rectangle 5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5" name="Rectangle 5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6" name="Rectangle 5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7" name="Rectangle 5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8" name="Rectangle 5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79" name="Rectangle 5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0" name="Rectangle 5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1" name="Rectangle 5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2" name="Rectangle 5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83" name="Rectangle 5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151" name="Group 559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52" name="Rectangle 5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3" name="Rectangle 5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4" name="Rectangle 5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5" name="Rectangle 5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6" name="Rectangle 5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7" name="Rectangle 5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8" name="Rectangle 5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59" name="Rectangle 5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0" name="Rectangle 5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1" name="Rectangle 5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2" name="Rectangle 5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3" name="Rectangle 5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4" name="Rectangle 5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5" name="Rectangl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6" name="Rectangle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67" name="Rectangle 5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3097" name="Group 576"/>
                <p:cNvGrpSpPr>
                  <a:grpSpLocks/>
                </p:cNvGrpSpPr>
                <p:nvPr/>
              </p:nvGrpSpPr>
              <p:grpSpPr bwMode="auto">
                <a:xfrm>
                  <a:off x="2592" y="475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3098" name="Group 577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33" name="Rectangle 5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4" name="Rectangle 5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5" name="Rectangle 5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6" name="Rectangle 5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7" name="Rectangle 5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8" name="Rectangle 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9" name="Rectangle 5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0" name="Rectangle 5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1" name="Rectangle 5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2" name="Rectangle 5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3" name="Rectangle 5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4" name="Rectangle 5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5" name="Rectangle 5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6" name="Rectangle 5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7" name="Rectangle 5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48" name="Rectangle 5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099" name="Group 594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17" name="Rectangle 5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8" name="Rectangle 5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9" name="Rectangle 5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0" name="Rectangle 5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1" name="Rectangle 5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2" name="Rectangle 6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3" name="Rectangle 6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4" name="Rectangle 6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5" name="Rectangle 6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6" name="Rectangle 6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7" name="Rectangle 6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8" name="Rectangle 6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29" name="Rectangle 6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0" name="Rectangle 6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1" name="Rectangle 6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32" name="Rectangle 6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3100" name="Group 611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3101" name="Rectangle 6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2" name="Rectangle 6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3" name="Rectangle 6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4" name="Rectangle 6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5" name="Rectangle 6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6" name="Rectangle 6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7" name="Rectangle 6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8" name="Rectangle 6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09" name="Rectangle 6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0" name="Rectangle 6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1" name="Rectangle 6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2" name="Rectangle 6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3" name="Rectangle 6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4" name="Rectangle 6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5" name="Rectangle 6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3116" name="Rectangle 6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</p:grpSp>
          <p:sp>
            <p:nvSpPr>
              <p:cNvPr id="3084" name="Line 628"/>
              <p:cNvSpPr>
                <a:spLocks noChangeShapeType="1"/>
              </p:cNvSpPr>
              <p:nvPr/>
            </p:nvSpPr>
            <p:spPr bwMode="auto">
              <a:xfrm>
                <a:off x="6192" y="1440"/>
                <a:ext cx="0" cy="604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3085" name="Line 629"/>
              <p:cNvSpPr>
                <a:spLocks noChangeShapeType="1"/>
              </p:cNvSpPr>
              <p:nvPr/>
            </p:nvSpPr>
            <p:spPr bwMode="auto">
              <a:xfrm>
                <a:off x="3168" y="4464"/>
                <a:ext cx="604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3081" name="Line 631"/>
            <p:cNvSpPr>
              <a:spLocks noChangeShapeType="1"/>
            </p:cNvSpPr>
            <p:nvPr/>
          </p:nvSpPr>
          <p:spPr bwMode="auto">
            <a:xfrm>
              <a:off x="3264" y="720"/>
              <a:ext cx="0" cy="3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3082" name="Line 632"/>
            <p:cNvSpPr>
              <a:spLocks noChangeShapeType="1"/>
            </p:cNvSpPr>
            <p:nvPr/>
          </p:nvSpPr>
          <p:spPr bwMode="auto">
            <a:xfrm>
              <a:off x="1488" y="2496"/>
              <a:ext cx="35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3707" name="Freeform 635"/>
          <p:cNvSpPr>
            <a:spLocks/>
          </p:cNvSpPr>
          <p:nvPr/>
        </p:nvSpPr>
        <p:spPr bwMode="auto">
          <a:xfrm>
            <a:off x="2438400" y="2667000"/>
            <a:ext cx="3505200" cy="1905000"/>
          </a:xfrm>
          <a:custGeom>
            <a:avLst/>
            <a:gdLst>
              <a:gd name="T0" fmla="*/ 3505200 w 2208"/>
              <a:gd name="T1" fmla="*/ 0 h 1200"/>
              <a:gd name="T2" fmla="*/ 1447800 w 2208"/>
              <a:gd name="T3" fmla="*/ 228600 h 1200"/>
              <a:gd name="T4" fmla="*/ 0 w 2208"/>
              <a:gd name="T5" fmla="*/ 914400 h 1200"/>
              <a:gd name="T6" fmla="*/ 1447800 w 2208"/>
              <a:gd name="T7" fmla="*/ 1600200 h 1200"/>
              <a:gd name="T8" fmla="*/ 3505200 w 2208"/>
              <a:gd name="T9" fmla="*/ 1905000 h 120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2208" h="1200">
                <a:moveTo>
                  <a:pt x="2208" y="0"/>
                </a:moveTo>
                <a:cubicBezTo>
                  <a:pt x="1744" y="24"/>
                  <a:pt x="1280" y="48"/>
                  <a:pt x="912" y="144"/>
                </a:cubicBezTo>
                <a:cubicBezTo>
                  <a:pt x="544" y="240"/>
                  <a:pt x="0" y="432"/>
                  <a:pt x="0" y="576"/>
                </a:cubicBezTo>
                <a:cubicBezTo>
                  <a:pt x="0" y="720"/>
                  <a:pt x="544" y="904"/>
                  <a:pt x="912" y="1008"/>
                </a:cubicBezTo>
                <a:cubicBezTo>
                  <a:pt x="1280" y="1112"/>
                  <a:pt x="1744" y="1156"/>
                  <a:pt x="2208" y="1200"/>
                </a:cubicBezTo>
              </a:path>
            </a:pathLst>
          </a:custGeom>
          <a:noFill/>
          <a:ln w="57150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3709" name="Picture 63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656408" y="255984"/>
            <a:ext cx="224634" cy="43878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8" name="Text Box 630"/>
          <p:cNvSpPr txBox="1">
            <a:spLocks noChangeArrowheads="1"/>
          </p:cNvSpPr>
          <p:nvPr/>
        </p:nvSpPr>
        <p:spPr bwMode="auto">
          <a:xfrm>
            <a:off x="0" y="-27384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dirty="0">
                <a:solidFill>
                  <a:schemeClr val="tx2"/>
                </a:solidFill>
                <a:latin typeface="Comic Sans MS" panose="030F0702030302020204" pitchFamily="66" charset="0"/>
              </a:rPr>
              <a:t>Is there an inverse function for this graph?</a:t>
            </a:r>
          </a:p>
        </p:txBody>
      </p:sp>
      <p:sp>
        <p:nvSpPr>
          <p:cNvPr id="639" name="Text Box 640"/>
          <p:cNvSpPr txBox="1">
            <a:spLocks noChangeArrowheads="1"/>
          </p:cNvSpPr>
          <p:nvPr/>
        </p:nvSpPr>
        <p:spPr bwMode="auto">
          <a:xfrm>
            <a:off x="6197599" y="2856121"/>
            <a:ext cx="2330451" cy="230832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chemeClr val="tx2"/>
                </a:solidFill>
                <a:latin typeface="Comic Sans MS" panose="030F0702030302020204" pitchFamily="66" charset="0"/>
              </a:rPr>
              <a:t>The pencil crosses the graph always once. There is inverse function.</a:t>
            </a:r>
          </a:p>
        </p:txBody>
      </p:sp>
      <p:sp>
        <p:nvSpPr>
          <p:cNvPr id="637" name="Rectangle 636">
            <a:hlinkClick r:id="rId3"/>
            <a:extLst>
              <a:ext uri="{FF2B5EF4-FFF2-40B4-BE49-F238E27FC236}">
                <a16:creationId xmlns:a16="http://schemas.microsoft.com/office/drawing/2014/main" id="{9B2E6616-604C-4D4D-8DF1-31CCB8463DB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0" name="Rectangle 639">
            <a:hlinkClick r:id="rId3"/>
            <a:extLst>
              <a:ext uri="{FF2B5EF4-FFF2-40B4-BE49-F238E27FC236}">
                <a16:creationId xmlns:a16="http://schemas.microsoft.com/office/drawing/2014/main" id="{D6CB1931-50A1-4ACD-B041-43AB09D49F55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39955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37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37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9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304801" y="914400"/>
            <a:ext cx="5943600" cy="5562600"/>
            <a:chOff x="1488" y="720"/>
            <a:chExt cx="3552" cy="3600"/>
          </a:xfrm>
        </p:grpSpPr>
        <p:grpSp>
          <p:nvGrpSpPr>
            <p:cNvPr id="5125" name="Group 3"/>
            <p:cNvGrpSpPr>
              <a:grpSpLocks/>
            </p:cNvGrpSpPr>
            <p:nvPr/>
          </p:nvGrpSpPr>
          <p:grpSpPr bwMode="auto">
            <a:xfrm>
              <a:off x="1488" y="720"/>
              <a:ext cx="3552" cy="3552"/>
              <a:chOff x="3168" y="1440"/>
              <a:chExt cx="6048" cy="6048"/>
            </a:xfrm>
          </p:grpSpPr>
          <p:grpSp>
            <p:nvGrpSpPr>
              <p:cNvPr id="5128" name="Group 4"/>
              <p:cNvGrpSpPr>
                <a:grpSpLocks/>
              </p:cNvGrpSpPr>
              <p:nvPr/>
            </p:nvGrpSpPr>
            <p:grpSpPr bwMode="auto">
              <a:xfrm>
                <a:off x="3168" y="1440"/>
                <a:ext cx="6048" cy="6048"/>
                <a:chOff x="2592" y="1584"/>
                <a:chExt cx="3456" cy="3456"/>
              </a:xfrm>
            </p:grpSpPr>
            <p:grpSp>
              <p:nvGrpSpPr>
                <p:cNvPr id="5131" name="Group 5"/>
                <p:cNvGrpSpPr>
                  <a:grpSpLocks/>
                </p:cNvGrpSpPr>
                <p:nvPr/>
              </p:nvGrpSpPr>
              <p:grpSpPr bwMode="auto">
                <a:xfrm>
                  <a:off x="2592" y="158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704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739" name="Rectangl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0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1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2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3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4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5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6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7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8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49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50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51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52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53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54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705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723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4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5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6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7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8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9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0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1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2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3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4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5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6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7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38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706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707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08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09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0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1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2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3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4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5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6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7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8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19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0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1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22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32" name="Group 57"/>
                <p:cNvGrpSpPr>
                  <a:grpSpLocks/>
                </p:cNvGrpSpPr>
                <p:nvPr/>
              </p:nvGrpSpPr>
              <p:grpSpPr bwMode="auto">
                <a:xfrm>
                  <a:off x="2592" y="187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653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688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9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0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1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2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3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4" name="Rectangl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5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6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7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8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99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00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01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02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703" name="Rectangle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654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672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3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4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5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6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7" name="Rectangl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8" name="Rectangl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9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0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1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2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3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4" name="Rectangl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5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6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87" name="Rectangl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655" name="Group 9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656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57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58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59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0" name="Rectangle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1" name="Rectangle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2" name="Rectangl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3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4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5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6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7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8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69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0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71" name="Rectangl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33" name="Group 109"/>
                <p:cNvGrpSpPr>
                  <a:grpSpLocks/>
                </p:cNvGrpSpPr>
                <p:nvPr/>
              </p:nvGrpSpPr>
              <p:grpSpPr bwMode="auto">
                <a:xfrm>
                  <a:off x="2592" y="216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602" name="Group 110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637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8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9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0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1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2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3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4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5" name="Rectangl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6" name="Rectangl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7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8" name="Rectangle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49" name="Rectangle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50" name="Rectangl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51" name="Rectangl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52" name="Rectangle 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603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621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2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3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4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5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6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7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8" name="Rectangl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9" name="Rectangle 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0" name="Rectangle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1" name="Rectangle 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2" name="Rectangle 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3" name="Rectangle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4" name="Rectangle 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5" name="Rectangle 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36" name="Rectangle 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604" name="Group 144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605" name="Rectangle 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06" name="Rectangle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07" name="Rectangl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08" name="Rectangle 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09" name="Rectangle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0" name="Rectangl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1" name="Rectangle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2" name="Rectangl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3" name="Rectangle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4" name="Rectangle 1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5" name="Rectangle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6" name="Rectangle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7" name="Rectangl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8" name="Rectangle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19" name="Rectangle 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20" name="Rectangle 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34" name="Group 161"/>
                <p:cNvGrpSpPr>
                  <a:grpSpLocks/>
                </p:cNvGrpSpPr>
                <p:nvPr/>
              </p:nvGrpSpPr>
              <p:grpSpPr bwMode="auto">
                <a:xfrm>
                  <a:off x="2592" y="244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551" name="Group 162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586" name="Rectangle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7" name="Rectangle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8" name="Rectangle 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9" name="Rectangle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0" name="Rectangle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1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2" name="Rectangle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3" name="Rectangle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4" name="Rectangl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5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6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7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8" name="Rectangle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99" name="Rectangle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00" name="Rectangle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601" name="Rectangle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552" name="Group 179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570" name="Rectangle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1" name="Rectangle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2" name="Rectangle 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3" name="Rectangle 1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4" name="Rectangle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5" name="Rectangle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6" name="Rectangle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7" name="Rectangle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8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79" name="Rectangl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0" name="Rectangle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1" name="Rectangl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2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3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4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85" name="Rectangle 1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553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554" name="Rectangle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55" name="Rectangle 1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56" name="Rectangle 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57" name="Rectangle 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58" name="Rectangle 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59" name="Rectangle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0" name="Rectangle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1" name="Rectangle 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2" name="Rectangle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3" name="Rectangle 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4" name="Rectangle 2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5" name="Rectangle 2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6" name="Rectangle 2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7" name="Rectangle 2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8" name="Rectangle 2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69" name="Rectangle 2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35" name="Group 213"/>
                <p:cNvGrpSpPr>
                  <a:grpSpLocks/>
                </p:cNvGrpSpPr>
                <p:nvPr/>
              </p:nvGrpSpPr>
              <p:grpSpPr bwMode="auto">
                <a:xfrm>
                  <a:off x="2592" y="273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500" name="Group 214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535" name="Rectangle 2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6" name="Rectangle 2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7" name="Rectangle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8" name="Rectangle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9" name="Rectangle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0" name="Rectangle 2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1" name="Rectangle 2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2" name="Rectangle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3" name="Rectangle 2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4" name="Rectangle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5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6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7" name="Rectangle 2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8" name="Rectangle 2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49" name="Rectangle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50" name="Rectangle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501" name="Group 231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519" name="Rectangle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0" name="Rectangl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1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2" name="Rectangle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3" name="Rectangle 2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4" name="Rectangle 2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5" name="Rectangle 2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6" name="Rectangle 2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7" name="Rectangle 2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8" name="Rectangle 2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29" name="Rectangle 2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0" name="Rectangle 2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1" name="Rectangle 2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2" name="Rectangle 2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3" name="Rectangle 2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34" name="Rectangle 2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502" name="Group 248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503" name="Rectangle 2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04" name="Rectangl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05" name="Rectangle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06" name="Rectangle 2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07" name="Rectangl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08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09" name="Rectangl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0" name="Rectangle 2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1" name="Rectangle 2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2" name="Rectangle 2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3" name="Rectangle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4" name="Rectangle 2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5" name="Rectangle 2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6" name="Rectangle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7" name="Rectangle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518" name="Rectangle 2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36" name="Group 265"/>
                <p:cNvGrpSpPr>
                  <a:grpSpLocks/>
                </p:cNvGrpSpPr>
                <p:nvPr/>
              </p:nvGrpSpPr>
              <p:grpSpPr bwMode="auto">
                <a:xfrm>
                  <a:off x="2592" y="302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449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484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5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6" name="Rectangl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7" name="Rectangl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8" name="Rectangle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9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0" name="Rectangle 2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1" name="Rectangle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2" name="Rectangle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3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4" name="Rectangle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5" name="Rectangle 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6" name="Rectangle 2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7" name="Rectangle 2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8" name="Rectangle 2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99" name="Rectangle 2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450" name="Group 28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468" name="Rectangle 2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9" name="Rectangle 2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0" name="Rectangle 2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1" name="Rectangle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2" name="Rectangle 2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3" name="Rectangle 2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4" name="Rectangle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5" name="Rectangle 2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6" name="Rectangle 2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7" name="Rectangle 2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8" name="Rectangle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79" name="Rectangle 2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0" name="Rectangle 2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1" name="Rectangle 2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2" name="Rectangle 2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83" name="Rectangle 2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451" name="Group 30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452" name="Rectangle 3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53" name="Rectangle 3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54" name="Rectangle 3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55" name="Rectangle 3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56" name="Rectangle 3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57" name="Rectangle 3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58" name="Rectangle 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59" name="Rectangle 3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0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1" name="Rectangl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2" name="Rectangle 3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3" name="Rectangle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4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5" name="Rectangle 3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6" name="Rectangle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67" name="Rectangle 3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37" name="Group 317"/>
                <p:cNvGrpSpPr>
                  <a:grpSpLocks/>
                </p:cNvGrpSpPr>
                <p:nvPr/>
              </p:nvGrpSpPr>
              <p:grpSpPr bwMode="auto">
                <a:xfrm>
                  <a:off x="2592" y="331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398" name="Group 31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433" name="Rectangle 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4" name="Rectangle 3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5" name="Rectangle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6" name="Rectangle 3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7" name="Rectangle 3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8" name="Rectangle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9" name="Rectangle 3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0" name="Rectangle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1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2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3" name="Rectangle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4" name="Rectangle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5" name="Rectangle 3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6" name="Rectangle 3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7" name="Rectangle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48" name="Rectangle 3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399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417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8" name="Rectangle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9" name="Rectangle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0" name="Rectangle 3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1" name="Rectangle 3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2" name="Rectangle 3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3" name="Rectangle 3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4" name="Rectangle 3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5" name="Rectangle 3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6" name="Rectangle 3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7" name="Rectangle 3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8" name="Rectangle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29" name="Rectangle 3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0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1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32" name="Rectangle 3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400" name="Group 35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401" name="Rectangle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02" name="Rectangle 3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03" name="Rectangle 3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04" name="Rectangl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05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06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07" name="Rectangl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08" name="Rectangle 3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09" name="Rectangle 3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0" name="Rectangle 3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1" name="Rectangle 3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2" name="Rectangle 3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3" name="Rectangle 3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4" name="Rectangle 3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5" name="Rectangle 3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416" name="Rectangle 3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38" name="Group 369"/>
                <p:cNvGrpSpPr>
                  <a:grpSpLocks/>
                </p:cNvGrpSpPr>
                <p:nvPr/>
              </p:nvGrpSpPr>
              <p:grpSpPr bwMode="auto">
                <a:xfrm>
                  <a:off x="2592" y="360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347" name="Group 370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382" name="Rectangle 3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3" name="Rectangle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4" name="Rectangle 3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5" name="Rectangle 3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6" name="Rectangle 3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7" name="Rectangle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8" name="Rectangle 3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9" name="Rectangle 3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90" name="Rectangle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91" name="Rectangle 3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92" name="Rectangle 3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93" name="Rectangle 3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94" name="Rectangle 3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95" name="Rectangle 3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96" name="Rectangle 3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97" name="Rectangle 3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348" name="Group 387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366" name="Rectangle 3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7" name="Rectangle 3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8" name="Rectangle 3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9" name="Rectangle 3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0" name="Rectangle 3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1" name="Rectangle 3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2" name="Rectangle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3" name="Rectangle 3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4" name="Rectangle 3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5" name="Rectangle 3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6" name="Rectangle 3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7" name="Rectangle 3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8" name="Rectangle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79" name="Rectangle 4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0" name="Rectangle 4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81" name="Rectangle 4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349" name="Group 404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350" name="Rectangle 4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1" name="Rectangle 4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2" name="Rectangle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3" name="Rectangl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4" name="Rectangle 4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5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6" name="Rectangle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7" name="Rectangle 4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8" name="Rectangle 4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59" name="Rectangle 4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0" name="Rectangle 4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1" name="Rectangle 4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2" name="Rectangle 4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3" name="Rectangle 4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4" name="Rectangle 4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65" name="Rectangle 4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39" name="Group 421"/>
                <p:cNvGrpSpPr>
                  <a:grpSpLocks/>
                </p:cNvGrpSpPr>
                <p:nvPr/>
              </p:nvGrpSpPr>
              <p:grpSpPr bwMode="auto">
                <a:xfrm>
                  <a:off x="2592" y="388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296" name="Group 422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331" name="Rectangle 4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2" name="Rectangle 4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3" name="Rectangle 4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4" name="Rectangle 4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5" name="Rectangle 4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6" name="Rectangle 4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7" name="Rectangle 4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8" name="Rectangle 4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9" name="Rectangle 4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40" name="Rectangle 4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41" name="Rectangle 4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42" name="Rectangle 4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43" name="Rectangle 4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44" name="Rectangle 4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45" name="Rectangle 4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46" name="Rectangle 4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297" name="Group 439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315" name="Rectangle 4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6" name="Rectangle 4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7" name="Rectangle 4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8" name="Rectangle 4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9" name="Rectangle 4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0" name="Rectangle 4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1" name="Rectangle 4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2" name="Rectangle 4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3" name="Rectangle 4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4" name="Rectangle 4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5" name="Rectangle 4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6" name="Rectangle 4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7" name="Rectangle 4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8" name="Rectangle 4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29" name="Rectangle 4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30" name="Rectangle 4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298" name="Group 456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299" name="Rectangle 4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0" name="Rectangle 4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1" name="Rectangle 4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2" name="Rectangle 4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3" name="Rectangle 4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4" name="Rectangle 4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5" name="Rectangle 4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6" name="Rectangle 4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7" name="Rectangle 4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8" name="Rectangle 4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09" name="Rectangle 4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0" name="Rectangle 4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1" name="Rectangle 4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2" name="Rectangle 4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3" name="Rectangle 4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314" name="Rectangle 4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40" name="Group 473"/>
                <p:cNvGrpSpPr>
                  <a:grpSpLocks/>
                </p:cNvGrpSpPr>
                <p:nvPr/>
              </p:nvGrpSpPr>
              <p:grpSpPr bwMode="auto">
                <a:xfrm>
                  <a:off x="2592" y="417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245" name="Group 474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280" name="Rectangle 4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1" name="Rectangle 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2" name="Rectangle 4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3" name="Rectangle 4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4" name="Rectangle 4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5" name="Rectangle 4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6" name="Rectangle 4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7" name="Rectangle 4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8" name="Rectangle 4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89" name="Rectangle 4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90" name="Rectangle 4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91" name="Rectangle 4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92" name="Rectangle 4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93" name="Rectangle 4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94" name="Rectangle 4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95" name="Rectangle 4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246" name="Group 491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264" name="Rectangle 4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5" name="Rectangle 4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6" name="Rectangle 4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7" name="Rectangle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8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9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0" name="Rectangle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1" name="Rectangle 4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2" name="Rectangle 5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3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4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5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6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7" name="Rectangle 5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8" name="Rectangle 5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79" name="Rectangle 5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247" name="Group 508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248" name="Rectangle 5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49" name="Rectangle 5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0" name="Rectangle 5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1" name="Rectangle 5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2" name="Rectangle 5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3" name="Rectangle 5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4" name="Rectangle 5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5" name="Rectangle 5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6" name="Rectangle 5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7" name="Rectangle 5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8" name="Rectangle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59" name="Rectangle 5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0" name="Rectangle 5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1" name="Rectangle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2" name="Rectangle 5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63" name="Rectangle 5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41" name="Group 525"/>
                <p:cNvGrpSpPr>
                  <a:grpSpLocks/>
                </p:cNvGrpSpPr>
                <p:nvPr/>
              </p:nvGrpSpPr>
              <p:grpSpPr bwMode="auto">
                <a:xfrm>
                  <a:off x="2592" y="446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194" name="Group 52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229" name="Rectangle 5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0" name="Rectangle 5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1" name="Rectangle 5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2" name="Rectangle 5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3" name="Rectangle 5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4" name="Rectangle 5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5" name="Rectangle 5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6" name="Rectangle 5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7" name="Rectangle 5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8" name="Rectangle 5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39" name="Rectangle 5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40" name="Rectangle 5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41" name="Rectangle 5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42" name="Rectangle 5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43" name="Rectangle 5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44" name="Rectangle 5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195" name="Group 54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213" name="Rectangle 5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4" name="Rectangle 5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5" name="Rectangle 5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6" name="Rectangle 5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7" name="Rectangle 5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8" name="Rectangle 5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9" name="Rectangle 5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0" name="Rectangle 5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1" name="Rectangle 5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2" name="Rectangle 5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3" name="Rectangle 5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4" name="Rectangle 5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5" name="Rectangle 5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6" name="Rectangle 5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7" name="Rectangle 5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28" name="Rectangle 5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196" name="Group 56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197" name="Rectangle 5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98" name="Rectangle 5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99" name="Rectangle 5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0" name="Rectangle 5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1" name="Rectangle 5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2" name="Rectangle 5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3" name="Rectangle 5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4" name="Rectangle 5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5" name="Rectangle 5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6" name="Rectangle 5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7" name="Rectangle 5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8" name="Rectangle 5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09" name="Rectangl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0" name="Rectangle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1" name="Rectangle 5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212" name="Rectangle 5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5142" name="Group 577"/>
                <p:cNvGrpSpPr>
                  <a:grpSpLocks/>
                </p:cNvGrpSpPr>
                <p:nvPr/>
              </p:nvGrpSpPr>
              <p:grpSpPr bwMode="auto">
                <a:xfrm>
                  <a:off x="2592" y="475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5143" name="Group 57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178" name="Rectangle 5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9" name="Rectangle 5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0" name="Rectangle 5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1" name="Rectangle 5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2" name="Rectangle 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3" name="Rectangle 5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4" name="Rectangle 5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5" name="Rectangle 5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6" name="Rectangle 5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7" name="Rectangle 5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8" name="Rectangle 5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89" name="Rectangle 5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90" name="Rectangle 5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91" name="Rectangle 5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92" name="Rectangle 5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93" name="Rectangle 5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144" name="Group 59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162" name="Rectangle 5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3" name="Rectangle 5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4" name="Rectangle 5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5" name="Rectangle 5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6" name="Rectangle 6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7" name="Rectangle 6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8" name="Rectangle 6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9" name="Rectangle 6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0" name="Rectangle 6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1" name="Rectangle 6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2" name="Rectangle 6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3" name="Rectangle 6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4" name="Rectangle 6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5" name="Rectangle 6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6" name="Rectangle 6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77" name="Rectangle 6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5145" name="Group 61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5146" name="Rectangle 6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47" name="Rectangle 6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48" name="Rectangle 6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49" name="Rectangle 6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0" name="Rectangle 6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1" name="Rectangle 6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2" name="Rectangle 6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3" name="Rectangle 6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4" name="Rectangle 6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5" name="Rectangle 6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6" name="Rectangle 6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7" name="Rectangle 6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8" name="Rectangle 6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59" name="Rectangle 6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0" name="Rectangle 6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5161" name="Rectangle 6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</p:grpSp>
          <p:sp>
            <p:nvSpPr>
              <p:cNvPr id="5129" name="Line 629"/>
              <p:cNvSpPr>
                <a:spLocks noChangeShapeType="1"/>
              </p:cNvSpPr>
              <p:nvPr/>
            </p:nvSpPr>
            <p:spPr bwMode="auto">
              <a:xfrm>
                <a:off x="6192" y="1440"/>
                <a:ext cx="0" cy="604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5130" name="Line 630"/>
              <p:cNvSpPr>
                <a:spLocks noChangeShapeType="1"/>
              </p:cNvSpPr>
              <p:nvPr/>
            </p:nvSpPr>
            <p:spPr bwMode="auto">
              <a:xfrm>
                <a:off x="3168" y="4464"/>
                <a:ext cx="604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5126" name="Line 631"/>
            <p:cNvSpPr>
              <a:spLocks noChangeShapeType="1"/>
            </p:cNvSpPr>
            <p:nvPr/>
          </p:nvSpPr>
          <p:spPr bwMode="auto">
            <a:xfrm>
              <a:off x="3264" y="720"/>
              <a:ext cx="0" cy="3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5127" name="Line 632"/>
            <p:cNvSpPr>
              <a:spLocks noChangeShapeType="1"/>
            </p:cNvSpPr>
            <p:nvPr/>
          </p:nvSpPr>
          <p:spPr bwMode="auto">
            <a:xfrm>
              <a:off x="1488" y="2496"/>
              <a:ext cx="35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7801" name="Freeform 633"/>
          <p:cNvSpPr>
            <a:spLocks/>
          </p:cNvSpPr>
          <p:nvPr/>
        </p:nvSpPr>
        <p:spPr bwMode="auto">
          <a:xfrm rot="5400000" flipV="1">
            <a:off x="711312" y="2178447"/>
            <a:ext cx="5424616" cy="2960338"/>
          </a:xfrm>
          <a:custGeom>
            <a:avLst/>
            <a:gdLst>
              <a:gd name="T0" fmla="*/ 6724650 w 4236"/>
              <a:gd name="T1" fmla="*/ 0 h 1575"/>
              <a:gd name="T2" fmla="*/ 1404938 w 4236"/>
              <a:gd name="T3" fmla="*/ 796925 h 1575"/>
              <a:gd name="T4" fmla="*/ 3384550 w 4236"/>
              <a:gd name="T5" fmla="*/ 1096963 h 1575"/>
              <a:gd name="T6" fmla="*/ 5364163 w 4236"/>
              <a:gd name="T7" fmla="*/ 1647825 h 1575"/>
              <a:gd name="T8" fmla="*/ 0 w 4236"/>
              <a:gd name="T9" fmla="*/ 2500313 h 1575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236" h="1575">
                <a:moveTo>
                  <a:pt x="4236" y="0"/>
                </a:moveTo>
                <a:cubicBezTo>
                  <a:pt x="3678" y="84"/>
                  <a:pt x="1236" y="387"/>
                  <a:pt x="885" y="502"/>
                </a:cubicBezTo>
                <a:cubicBezTo>
                  <a:pt x="534" y="617"/>
                  <a:pt x="1716" y="602"/>
                  <a:pt x="2132" y="691"/>
                </a:cubicBezTo>
                <a:cubicBezTo>
                  <a:pt x="2548" y="780"/>
                  <a:pt x="3734" y="891"/>
                  <a:pt x="3379" y="1038"/>
                </a:cubicBezTo>
                <a:cubicBezTo>
                  <a:pt x="3024" y="1185"/>
                  <a:pt x="704" y="1463"/>
                  <a:pt x="0" y="1575"/>
                </a:cubicBezTo>
              </a:path>
            </a:pathLst>
          </a:custGeom>
          <a:noFill/>
          <a:ln w="57150" cmpd="sng">
            <a:solidFill>
              <a:srgbClr val="FF33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pic>
        <p:nvPicPr>
          <p:cNvPr id="7802" name="Picture 6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151284" y="2031065"/>
            <a:ext cx="226024" cy="4433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38" name="Text Box 630"/>
          <p:cNvSpPr txBox="1">
            <a:spLocks noChangeArrowheads="1"/>
          </p:cNvSpPr>
          <p:nvPr/>
        </p:nvSpPr>
        <p:spPr bwMode="auto">
          <a:xfrm>
            <a:off x="0" y="-27384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dirty="0">
                <a:solidFill>
                  <a:schemeClr val="tx2"/>
                </a:solidFill>
                <a:latin typeface="Comic Sans MS" panose="030F0702030302020204" pitchFamily="66" charset="0"/>
              </a:rPr>
              <a:t>Is there an inverse function for this graph?</a:t>
            </a:r>
          </a:p>
        </p:txBody>
      </p:sp>
      <p:sp>
        <p:nvSpPr>
          <p:cNvPr id="639" name="Text Box 640"/>
          <p:cNvSpPr txBox="1">
            <a:spLocks noChangeArrowheads="1"/>
          </p:cNvSpPr>
          <p:nvPr/>
        </p:nvSpPr>
        <p:spPr bwMode="auto">
          <a:xfrm>
            <a:off x="6139954" y="1576477"/>
            <a:ext cx="245159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chemeClr val="tx2"/>
                </a:solidFill>
                <a:latin typeface="Comic Sans MS" panose="030F0702030302020204" pitchFamily="66" charset="0"/>
              </a:rPr>
              <a:t>The pencil crosses the graph more than once. There is no inverse function because there are three x-values for the same y-value.</a:t>
            </a:r>
          </a:p>
        </p:txBody>
      </p:sp>
      <p:sp>
        <p:nvSpPr>
          <p:cNvPr id="637" name="Rectangle 636">
            <a:hlinkClick r:id="rId3"/>
            <a:extLst>
              <a:ext uri="{FF2B5EF4-FFF2-40B4-BE49-F238E27FC236}">
                <a16:creationId xmlns:a16="http://schemas.microsoft.com/office/drawing/2014/main" id="{ECFF3F5D-33DF-4704-AE30-8A3F9355F220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0" name="Rectangle 639">
            <a:hlinkClick r:id="rId3"/>
            <a:extLst>
              <a:ext uri="{FF2B5EF4-FFF2-40B4-BE49-F238E27FC236}">
                <a16:creationId xmlns:a16="http://schemas.microsoft.com/office/drawing/2014/main" id="{82488B29-31C2-44F8-913E-38FB45018543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0750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78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78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39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146" name="Group 2"/>
          <p:cNvGrpSpPr>
            <a:grpSpLocks/>
          </p:cNvGrpSpPr>
          <p:nvPr/>
        </p:nvGrpSpPr>
        <p:grpSpPr bwMode="auto">
          <a:xfrm>
            <a:off x="304801" y="859061"/>
            <a:ext cx="6172200" cy="5638800"/>
            <a:chOff x="1488" y="720"/>
            <a:chExt cx="3552" cy="3600"/>
          </a:xfrm>
        </p:grpSpPr>
        <p:grpSp>
          <p:nvGrpSpPr>
            <p:cNvPr id="6149" name="Group 3"/>
            <p:cNvGrpSpPr>
              <a:grpSpLocks/>
            </p:cNvGrpSpPr>
            <p:nvPr/>
          </p:nvGrpSpPr>
          <p:grpSpPr bwMode="auto">
            <a:xfrm>
              <a:off x="1488" y="720"/>
              <a:ext cx="3552" cy="3552"/>
              <a:chOff x="3168" y="1440"/>
              <a:chExt cx="6048" cy="6048"/>
            </a:xfrm>
          </p:grpSpPr>
          <p:grpSp>
            <p:nvGrpSpPr>
              <p:cNvPr id="6152" name="Group 4"/>
              <p:cNvGrpSpPr>
                <a:grpSpLocks/>
              </p:cNvGrpSpPr>
              <p:nvPr/>
            </p:nvGrpSpPr>
            <p:grpSpPr bwMode="auto">
              <a:xfrm>
                <a:off x="3168" y="1440"/>
                <a:ext cx="6048" cy="6048"/>
                <a:chOff x="2592" y="1584"/>
                <a:chExt cx="3456" cy="3456"/>
              </a:xfrm>
            </p:grpSpPr>
            <p:grpSp>
              <p:nvGrpSpPr>
                <p:cNvPr id="6155" name="Group 5"/>
                <p:cNvGrpSpPr>
                  <a:grpSpLocks/>
                </p:cNvGrpSpPr>
                <p:nvPr/>
              </p:nvGrpSpPr>
              <p:grpSpPr bwMode="auto">
                <a:xfrm>
                  <a:off x="2592" y="158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728" name="Group 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763" name="Rectangle 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4" name="Rectangle 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5" name="Rectangle 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6" name="Rectangle 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7" name="Rectangle 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8" name="Rectangle 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9" name="Rectangle 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0" name="Rectangle 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1" name="Rectangle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2" name="Rectangle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3" name="Rectangle 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4" name="Rectangle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5" name="Rectangle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6" name="Rectangle 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7" name="Rectangle 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78" name="Rectangle 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729" name="Group 2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747" name="Rectangle 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8" name="Rectangle 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9" name="Rectangle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0" name="Rectangle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1" name="Rectangle 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2" name="Rectangle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3" name="Rectangle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4" name="Rectangle 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5" name="Rectangle 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6" name="Rectangle 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7" name="Rectangle 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8" name="Rectangle 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59" name="Rectangle 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0" name="Rectangle 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1" name="Rectangle 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62" name="Rectangle 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730" name="Group 4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731" name="Rectangle 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32" name="Rectangle 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33" name="Rectangle 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34" name="Rectangle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35" name="Rectangle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36" name="Rectangle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37" name="Rectangle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38" name="Rectangle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39" name="Rectangle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0" name="Rectangle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1" name="Rectangle 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2" name="Rectangle 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3" name="Rectangle 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4" name="Rectangle 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5" name="Rectangle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46" name="Rectangle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56" name="Group 57"/>
                <p:cNvGrpSpPr>
                  <a:grpSpLocks/>
                </p:cNvGrpSpPr>
                <p:nvPr/>
              </p:nvGrpSpPr>
              <p:grpSpPr bwMode="auto">
                <a:xfrm>
                  <a:off x="2592" y="187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677" name="Group 5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712" name="Rectangle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3" name="Rectangle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4" name="Rectangle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5" name="Rectangle 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6" name="Rectangle 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7" name="Rectangle 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8" name="Rectangle 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9" name="Rectangle 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20" name="Rectangle 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21" name="Rectangle 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22" name="Rectangle 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23" name="Rectangle 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24" name="Rectangle 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25" name="Rectangle 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26" name="Rectangle 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27" name="Rectangle 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678" name="Group 7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696" name="Rectangle 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7" name="Rectangle 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8" name="Rectangle 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9" name="Rectangle 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0" name="Rectangle 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1" name="Rectangle 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2" name="Rectangle 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3" name="Rectangle 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4" name="Rectangle 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5" name="Rectangle 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6" name="Rectangle 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7" name="Rectangle 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8" name="Rectangle 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09" name="Rectangle 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0" name="Rectangle 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711" name="Rectangle 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679" name="Group 9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680" name="Rectangle 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1" name="Rectangle 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2" name="Rectangle 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3" name="Rectangle 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4" name="Rectangle 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5" name="Rectangle 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6" name="Rectangle 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7" name="Rectangle 1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8" name="Rectangle 1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89" name="Rectangle 1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0" name="Rectangle 1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1" name="Rectangle 1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2" name="Rectangle 1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3" name="Rectangle 1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4" name="Rectangle 1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95" name="Rectangle 1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57" name="Group 109"/>
                <p:cNvGrpSpPr>
                  <a:grpSpLocks/>
                </p:cNvGrpSpPr>
                <p:nvPr/>
              </p:nvGrpSpPr>
              <p:grpSpPr bwMode="auto">
                <a:xfrm>
                  <a:off x="2592" y="216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626" name="Group 110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661" name="Rectangle 1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2" name="Rectangle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3" name="Rectangle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4" name="Rectangle 1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5" name="Rectangle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6" name="Rectangle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7" name="Rectangle 1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8" name="Rectangle 1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9" name="Rectangle 1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70" name="Rectangle 1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71" name="Rectangle 1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72" name="Rectangle 1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73" name="Rectangle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74" name="Rectangle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75" name="Rectangle 1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76" name="Rectangle 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627" name="Group 127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645" name="Rectangle 1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6" name="Rectangle 1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7" name="Rectangle 1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8" name="Rectangle 1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9" name="Rectangle 1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0" name="Rectangle 1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1" name="Rectangle 1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2" name="Rectangle 1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3" name="Rectangle 1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4" name="Rectangle 1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5" name="Rectangle 1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6" name="Rectangle 1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7" name="Rectangle 1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8" name="Rectangle 1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59" name="Rectangle 1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60" name="Rectangle 1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628" name="Group 144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629" name="Rectangle 1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0" name="Rectangle 1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1" name="Rectangle 1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2" name="Rectangle 1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3" name="Rectangle 1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4" name="Rectangle 1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5" name="Rectangle 1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6" name="Rectangle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7" name="Rectangle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8" name="Rectangle 1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39" name="Rectangle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0" name="Rectangle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1" name="Rectangle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2" name="Rectangle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3" name="Rectangle 1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44" name="Rectangle 1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58" name="Group 161"/>
                <p:cNvGrpSpPr>
                  <a:grpSpLocks/>
                </p:cNvGrpSpPr>
                <p:nvPr/>
              </p:nvGrpSpPr>
              <p:grpSpPr bwMode="auto">
                <a:xfrm>
                  <a:off x="2592" y="244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575" name="Group 162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610" name="Rectangle 1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1" name="Rectangle 1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2" name="Rectangle 1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3" name="Rectangle 1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4" name="Rectangle 1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5" name="Rectangle 1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6" name="Rectangle 1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7" name="Rectangle 1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8" name="Rectangle 1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19" name="Rectangle 1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20" name="Rectangle 1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21" name="Rectangle 1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22" name="Rectangle 1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23" name="Rectangle 1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24" name="Rectangle 1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25" name="Rectangle 1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576" name="Group 179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594" name="Rectangle 1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5" name="Rectangle 1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6" name="Rectangle 1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7" name="Rectangle 1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8" name="Rectangle 1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9" name="Rectangle 1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0" name="Rectangle 1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1" name="Rectangle 1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2" name="Rectangle 1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3" name="Rectangle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4" name="Rectangle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5" name="Rectangle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6" name="Rectangle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7" name="Rectangle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8" name="Rectangle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609" name="Rectangle 1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577" name="Group 196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578" name="Rectangle 1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79" name="Rectangle 1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0" name="Rectangle 1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1" name="Rectangle 2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2" name="Rectangle 2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3" name="Rectangle 2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4" name="Rectangle 2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5" name="Rectangle 2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6" name="Rectangle 2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7" name="Rectangle 2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8" name="Rectangle 2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89" name="Rectangle 2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0" name="Rectangle 2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1" name="Rectangle 2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2" name="Rectangle 2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93" name="Rectangle 2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59" name="Group 213"/>
                <p:cNvGrpSpPr>
                  <a:grpSpLocks/>
                </p:cNvGrpSpPr>
                <p:nvPr/>
              </p:nvGrpSpPr>
              <p:grpSpPr bwMode="auto">
                <a:xfrm>
                  <a:off x="2592" y="273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524" name="Group 214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559" name="Rectangle 2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0" name="Rectangle 2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1" name="Rectangle 2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2" name="Rectangle 2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3" name="Rectangle 2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4" name="Rectangle 2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5" name="Rectangle 2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6" name="Rectangle 2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7" name="Rectangle 2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8" name="Rectangle 2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69" name="Rectangle 2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70" name="Rectangle 2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71" name="Rectangle 2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72" name="Rectangle 2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73" name="Rectangle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74" name="Rectangle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525" name="Group 231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543" name="Rectangle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4" name="Rectangle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5" name="Rectangle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6" name="Rectangle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7" name="Rectangle 2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8" name="Rectangle 2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9" name="Rectangle 2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0" name="Rectangle 2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1" name="Rectangle 2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2" name="Rectangle 2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3" name="Rectangle 2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4" name="Rectangle 2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5" name="Rectangle 2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6" name="Rectangle 2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7" name="Rectangle 2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58" name="Rectangle 2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526" name="Group 248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527" name="Rectangle 2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28" name="Rectangle 2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29" name="Rectangle 2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0" name="Rectangle 2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1" name="Rectangle 2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2" name="Rectangle 2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3" name="Rectangle 2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4" name="Rectangle 2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5" name="Rectangle 2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6" name="Rectangle 2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7" name="Rectangle 2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8" name="Rectangle 2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39" name="Rectangle 2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0" name="Rectangle 2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1" name="Rectangle 2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42" name="Rectangle 2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60" name="Group 265"/>
                <p:cNvGrpSpPr>
                  <a:grpSpLocks/>
                </p:cNvGrpSpPr>
                <p:nvPr/>
              </p:nvGrpSpPr>
              <p:grpSpPr bwMode="auto">
                <a:xfrm>
                  <a:off x="2592" y="302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473" name="Group 26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508" name="Rectangle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9" name="Rectangle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0" name="Rectangle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1" name="Rectangle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2" name="Rectangle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3" name="Rectangle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4" name="Rectangle 2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5" name="Rectangle 2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6" name="Rectangle 2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7" name="Rectangle 2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8" name="Rectangle 2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19" name="Rectangle 2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20" name="Rectangle 2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21" name="Rectangle 2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22" name="Rectangle 2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23" name="Rectangle 2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474" name="Group 28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492" name="Rectangle 2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3" name="Rectangle 2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4" name="Rectangle 2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5" name="Rectangle 2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6" name="Rectangle 2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7" name="Rectangle 2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8" name="Rectangle 2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9" name="Rectangle 2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0" name="Rectangle 2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1" name="Rectangle 2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2" name="Rectangle 2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3" name="Rectangle 2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4" name="Rectangle 2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5" name="Rectangle 2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6" name="Rectangle 2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507" name="Rectangle 2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475" name="Group 30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476" name="Rectangle 3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77" name="Rectangle 3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78" name="Rectangle 3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79" name="Rectangle 3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0" name="Rectangle 3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1" name="Rectangle 3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2" name="Rectangle 3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3" name="Rectangle 3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4" name="Rectangle 3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5" name="Rectangle 3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6" name="Rectangle 3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7" name="Rectangle 3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8" name="Rectangle 3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89" name="Rectangle 3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0" name="Rectangle 3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91" name="Rectangle 3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61" name="Group 317"/>
                <p:cNvGrpSpPr>
                  <a:grpSpLocks/>
                </p:cNvGrpSpPr>
                <p:nvPr/>
              </p:nvGrpSpPr>
              <p:grpSpPr bwMode="auto">
                <a:xfrm>
                  <a:off x="2592" y="331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422" name="Group 31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457" name="Rectangle 3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8" name="Rectangle 3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9" name="Rectangle 3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0" name="Rectangle 3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1" name="Rectangle 3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2" name="Rectangle 3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3" name="Rectangle 3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4" name="Rectangle 3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5" name="Rectangle 3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6" name="Rectangle 3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7" name="Rectangle 3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8" name="Rectangle 3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69" name="Rectangle 3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70" name="Rectangle 3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71" name="Rectangle 3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72" name="Rectangle 3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423" name="Group 33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441" name="Rectangle 3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2" name="Rectangle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3" name="Rectangle 3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4" name="Rectangle 3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5" name="Rectangle 3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6" name="Rectangle 3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7" name="Rectangle 3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8" name="Rectangle 3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9" name="Rectangle 3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0" name="Rectangle 3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1" name="Rectangle 3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2" name="Rectangle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3" name="Rectangle 3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4" name="Rectangle 3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5" name="Rectangle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56" name="Rectangle 3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424" name="Group 35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425" name="Rectangle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26" name="Rectangle 3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27" name="Rectangle 3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28" name="Rectangle 3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29" name="Rectangle 3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0" name="Rectangle 3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1" name="Rectangle 3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2" name="Rectangle 3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3" name="Rectangle 3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4" name="Rectangle 3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5" name="Rectangle 3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6" name="Rectangle 3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7" name="Rectangle 3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8" name="Rectangle 3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39" name="Rectangle 3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40" name="Rectangle 3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62" name="Group 369"/>
                <p:cNvGrpSpPr>
                  <a:grpSpLocks/>
                </p:cNvGrpSpPr>
                <p:nvPr/>
              </p:nvGrpSpPr>
              <p:grpSpPr bwMode="auto">
                <a:xfrm>
                  <a:off x="2592" y="3600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371" name="Group 370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406" name="Rectangle 3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7" name="Rectangle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8" name="Rectangle 3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9" name="Rectangle 3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0" name="Rectangle 3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1" name="Rectangle 3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2" name="Rectangle 3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3" name="Rectangle 3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4" name="Rectangle 3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5" name="Rectangle 3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6" name="Rectangle 3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7" name="Rectangle 3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8" name="Rectangle 3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19" name="Rectangle 3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20" name="Rectangle 3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21" name="Rectangle 3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372" name="Group 387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390" name="Rectangle 3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1" name="Rectangle 3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2" name="Rectangle 3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3" name="Rectangle 3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4" name="Rectangle 3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5" name="Rectangle 3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6" name="Rectangle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7" name="Rectangle 3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8" name="Rectangle 3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99" name="Rectangle 3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0" name="Rectangle 3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1" name="Rectangle 3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2" name="Rectangle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3" name="Rectangle 4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4" name="Rectangle 4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405" name="Rectangle 4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373" name="Group 404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374" name="Rectangle 4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75" name="Rectangle 4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76" name="Rectangle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77" name="Rectangle 4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78" name="Rectangle 4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79" name="Rectangle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0" name="Rectangle 4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1" name="Rectangle 4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2" name="Rectangle 4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3" name="Rectangle 4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4" name="Rectangle 4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5" name="Rectangle 4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6" name="Rectangle 4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7" name="Rectangle 4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8" name="Rectangle 4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89" name="Rectangle 4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63" name="Group 421"/>
                <p:cNvGrpSpPr>
                  <a:grpSpLocks/>
                </p:cNvGrpSpPr>
                <p:nvPr/>
              </p:nvGrpSpPr>
              <p:grpSpPr bwMode="auto">
                <a:xfrm>
                  <a:off x="2592" y="3888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320" name="Group 422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355" name="Rectangle 4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6" name="Rectangle 4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7" name="Rectangle 4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8" name="Rectangle 4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9" name="Rectangle 4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0" name="Rectangle 4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1" name="Rectangle 4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2" name="Rectangle 4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3" name="Rectangle 4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4" name="Rectangle 4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5" name="Rectangle 4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6" name="Rectangle 4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7" name="Rectangle 4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8" name="Rectangle 4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69" name="Rectangle 4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70" name="Rectangle 4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321" name="Group 439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339" name="Rectangle 4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0" name="Rectangle 4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1" name="Rectangle 4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2" name="Rectangle 4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3" name="Rectangle 4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4" name="Rectangle 4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5" name="Rectangle 4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6" name="Rectangle 4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7" name="Rectangle 4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8" name="Rectangle 4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49" name="Rectangle 4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0" name="Rectangle 4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1" name="Rectangle 4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2" name="Rectangle 4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3" name="Rectangle 4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54" name="Rectangle 4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322" name="Group 456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323" name="Rectangle 4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24" name="Rectangle 4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25" name="Rectangle 4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26" name="Rectangle 4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27" name="Rectangle 4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28" name="Rectangle 4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29" name="Rectangle 4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0" name="Rectangle 4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1" name="Rectangle 4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2" name="Rectangle 4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3" name="Rectangle 4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4" name="Rectangle 4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5" name="Rectangle 4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6" name="Rectangle 4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7" name="Rectangle 4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38" name="Rectangle 4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64" name="Group 473"/>
                <p:cNvGrpSpPr>
                  <a:grpSpLocks/>
                </p:cNvGrpSpPr>
                <p:nvPr/>
              </p:nvGrpSpPr>
              <p:grpSpPr bwMode="auto">
                <a:xfrm>
                  <a:off x="2592" y="4176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269" name="Group 474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304" name="Rectangle 4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5" name="Rectangle 4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6" name="Rectangle 4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7" name="Rectangle 47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8" name="Rectangle 4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9" name="Rectangle 4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0" name="Rectangle 4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1" name="Rectangle 4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2" name="Rectangle 4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3" name="Rectangle 4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4" name="Rectangle 4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5" name="Rectangle 4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6" name="Rectangle 4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7" name="Rectangle 4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8" name="Rectangle 4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19" name="Rectangle 4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270" name="Group 491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288" name="Rectangle 4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9" name="Rectangle 4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0" name="Rectangle 4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1" name="Rectangle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2" name="Rectangle 4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3" name="Rectangle 4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4" name="Rectangle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5" name="Rectangle 4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6" name="Rectangle 5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7" name="Rectangle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8" name="Rectangle 5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99" name="Rectangle 5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0" name="Rectangle 5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1" name="Rectangle 5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2" name="Rectangle 5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303" name="Rectangle 5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271" name="Group 508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272" name="Rectangle 5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73" name="Rectangle 5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74" name="Rectangle 5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75" name="Rectangle 5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76" name="Rectangle 5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77" name="Rectangle 5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78" name="Rectangle 5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79" name="Rectangle 5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0" name="Rectangle 5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1" name="Rectangle 5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2" name="Rectangle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3" name="Rectangle 5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4" name="Rectangle 5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5" name="Rectangle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6" name="Rectangle 5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87" name="Rectangle 5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65" name="Group 525"/>
                <p:cNvGrpSpPr>
                  <a:grpSpLocks/>
                </p:cNvGrpSpPr>
                <p:nvPr/>
              </p:nvGrpSpPr>
              <p:grpSpPr bwMode="auto">
                <a:xfrm>
                  <a:off x="2592" y="4464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218" name="Group 526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253" name="Rectangle 5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4" name="Rectangle 5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5" name="Rectangle 5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6" name="Rectangle 5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7" name="Rectangle 5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8" name="Rectangle 5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9" name="Rectangle 5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0" name="Rectangle 5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1" name="Rectangle 5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2" name="Rectangle 53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3" name="Rectangle 5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4" name="Rectangle 53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5" name="Rectangle 53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6" name="Rectangle 5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7" name="Rectangle 54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68" name="Rectangle 54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219" name="Group 543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237" name="Rectangle 5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8" name="Rectangle 5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9" name="Rectangle 5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0" name="Rectangle 5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1" name="Rectangle 5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2" name="Rectangle 5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3" name="Rectangle 5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4" name="Rectangle 55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5" name="Rectangle 5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6" name="Rectangle 5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7" name="Rectangle 5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8" name="Rectangle 5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49" name="Rectangle 5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0" name="Rectangle 5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1" name="Rectangle 5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52" name="Rectangle 5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220" name="Group 560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221" name="Rectangle 5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22" name="Rectangle 56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23" name="Rectangle 56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24" name="Rectangle 5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25" name="Rectangle 56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26" name="Rectangle 5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27" name="Rectangle 5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28" name="Rectangle 5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29" name="Rectangle 5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0" name="Rectangle 5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1" name="Rectangle 5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2" name="Rectangle 5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3" name="Rectangle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4" name="Rectangle 57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5" name="Rectangle 57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36" name="Rectangle 57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  <p:grpSp>
              <p:nvGrpSpPr>
                <p:cNvPr id="6166" name="Group 577"/>
                <p:cNvGrpSpPr>
                  <a:grpSpLocks/>
                </p:cNvGrpSpPr>
                <p:nvPr/>
              </p:nvGrpSpPr>
              <p:grpSpPr bwMode="auto">
                <a:xfrm>
                  <a:off x="2592" y="4752"/>
                  <a:ext cx="3456" cy="288"/>
                  <a:chOff x="2592" y="1584"/>
                  <a:chExt cx="3456" cy="288"/>
                </a:xfrm>
              </p:grpSpPr>
              <p:grpSp>
                <p:nvGrpSpPr>
                  <p:cNvPr id="6167" name="Group 578"/>
                  <p:cNvGrpSpPr>
                    <a:grpSpLocks/>
                  </p:cNvGrpSpPr>
                  <p:nvPr/>
                </p:nvGrpSpPr>
                <p:grpSpPr bwMode="auto">
                  <a:xfrm>
                    <a:off x="2592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202" name="Rectangle 57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3" name="Rectangle 5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4" name="Rectangle 58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5" name="Rectangle 58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6" name="Rectangle 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7" name="Rectangle 58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8" name="Rectangle 58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9" name="Rectangle 58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10" name="Rectangle 5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11" name="Rectangle 58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12" name="Rectangle 5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13" name="Rectangle 5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14" name="Rectangle 5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15" name="Rectangle 5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16" name="Rectangle 5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17" name="Rectangle 5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168" name="Group 595"/>
                  <p:cNvGrpSpPr>
                    <a:grpSpLocks/>
                  </p:cNvGrpSpPr>
                  <p:nvPr/>
                </p:nvGrpSpPr>
                <p:grpSpPr bwMode="auto">
                  <a:xfrm>
                    <a:off x="3744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186" name="Rectangle 59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7" name="Rectangle 5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8" name="Rectangle 5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9" name="Rectangle 59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0" name="Rectangle 6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1" name="Rectangle 6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2" name="Rectangle 60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3" name="Rectangle 60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4" name="Rectangle 6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5" name="Rectangle 60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6" name="Rectangle 6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7" name="Rectangle 6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8" name="Rectangle 60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99" name="Rectangle 6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0" name="Rectangle 6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201" name="Rectangle 61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  <p:grpSp>
                <p:nvGrpSpPr>
                  <p:cNvPr id="6169" name="Group 612"/>
                  <p:cNvGrpSpPr>
                    <a:grpSpLocks/>
                  </p:cNvGrpSpPr>
                  <p:nvPr/>
                </p:nvGrpSpPr>
                <p:grpSpPr bwMode="auto">
                  <a:xfrm>
                    <a:off x="4896" y="1584"/>
                    <a:ext cx="1152" cy="288"/>
                    <a:chOff x="2592" y="1584"/>
                    <a:chExt cx="1152" cy="288"/>
                  </a:xfrm>
                </p:grpSpPr>
                <p:sp>
                  <p:nvSpPr>
                    <p:cNvPr id="6170" name="Rectangle 6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1" name="Rectangle 61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2" name="Rectangle 6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59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3" name="Rectangle 6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73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4" name="Rectangle 61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5" name="Rectangle 6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6" name="Rectangle 6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288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7" name="Rectangle 62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024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8" name="Rectangle 62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79" name="Rectangle 6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0" name="Rectangle 6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168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1" name="Rectangle 6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312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2" name="Rectangle 62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3" name="Rectangle 6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584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4" name="Rectangle 6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456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  <p:sp>
                  <p:nvSpPr>
                    <p:cNvPr id="6185" name="Rectangle 62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600" y="1728"/>
                      <a:ext cx="144" cy="144"/>
                    </a:xfrm>
                    <a:prstGeom prst="rect">
                      <a:avLst/>
                    </a:prstGeom>
                    <a:solidFill>
                      <a:srgbClr val="FFFFFF"/>
                    </a:solidFill>
                    <a:ln w="9525">
                      <a:solidFill>
                        <a:srgbClr val="000000"/>
                      </a:solidFill>
                      <a:miter lim="800000"/>
                      <a:headEnd/>
                      <a:tailEnd/>
                    </a:ln>
                  </p:spPr>
                  <p:txBody>
                    <a:bodyPr/>
                    <a:lstStyle>
                      <a:lvl1pPr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 sz="2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endParaRPr lang="en-GB" altLang="en-US"/>
                    </a:p>
                  </p:txBody>
                </p:sp>
              </p:grpSp>
            </p:grpSp>
          </p:grpSp>
          <p:sp>
            <p:nvSpPr>
              <p:cNvPr id="6153" name="Line 629"/>
              <p:cNvSpPr>
                <a:spLocks noChangeShapeType="1"/>
              </p:cNvSpPr>
              <p:nvPr/>
            </p:nvSpPr>
            <p:spPr bwMode="auto">
              <a:xfrm>
                <a:off x="6192" y="1440"/>
                <a:ext cx="0" cy="6048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  <p:sp>
            <p:nvSpPr>
              <p:cNvPr id="6154" name="Line 630"/>
              <p:cNvSpPr>
                <a:spLocks noChangeShapeType="1"/>
              </p:cNvSpPr>
              <p:nvPr/>
            </p:nvSpPr>
            <p:spPr bwMode="auto">
              <a:xfrm>
                <a:off x="3168" y="4464"/>
                <a:ext cx="6048" cy="0"/>
              </a:xfrm>
              <a:prstGeom prst="line">
                <a:avLst/>
              </a:prstGeom>
              <a:noFill/>
              <a:ln w="190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6150" name="Line 631"/>
            <p:cNvSpPr>
              <a:spLocks noChangeShapeType="1"/>
            </p:cNvSpPr>
            <p:nvPr/>
          </p:nvSpPr>
          <p:spPr bwMode="auto">
            <a:xfrm>
              <a:off x="3264" y="720"/>
              <a:ext cx="0" cy="3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6151" name="Line 632"/>
            <p:cNvSpPr>
              <a:spLocks noChangeShapeType="1"/>
            </p:cNvSpPr>
            <p:nvPr/>
          </p:nvSpPr>
          <p:spPr bwMode="auto">
            <a:xfrm>
              <a:off x="1488" y="2496"/>
              <a:ext cx="355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pic>
        <p:nvPicPr>
          <p:cNvPr id="8826" name="Picture 63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3582194" y="-1510506"/>
            <a:ext cx="227013" cy="446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Freeform 2"/>
          <p:cNvSpPr/>
          <p:nvPr/>
        </p:nvSpPr>
        <p:spPr>
          <a:xfrm>
            <a:off x="2185988" y="854299"/>
            <a:ext cx="2400300" cy="5572125"/>
          </a:xfrm>
          <a:custGeom>
            <a:avLst/>
            <a:gdLst>
              <a:gd name="connsiteX0" fmla="*/ 0 w 2400300"/>
              <a:gd name="connsiteY0" fmla="*/ 5572125 h 5572125"/>
              <a:gd name="connsiteX1" fmla="*/ 171450 w 2400300"/>
              <a:gd name="connsiteY1" fmla="*/ 4643437 h 5572125"/>
              <a:gd name="connsiteX2" fmla="*/ 700087 w 2400300"/>
              <a:gd name="connsiteY2" fmla="*/ 3028950 h 5572125"/>
              <a:gd name="connsiteX3" fmla="*/ 1228725 w 2400300"/>
              <a:gd name="connsiteY3" fmla="*/ 2800350 h 5572125"/>
              <a:gd name="connsiteX4" fmla="*/ 1714500 w 2400300"/>
              <a:gd name="connsiteY4" fmla="*/ 2571750 h 5572125"/>
              <a:gd name="connsiteX5" fmla="*/ 2243137 w 2400300"/>
              <a:gd name="connsiteY5" fmla="*/ 942975 h 5572125"/>
              <a:gd name="connsiteX6" fmla="*/ 2400300 w 2400300"/>
              <a:gd name="connsiteY6" fmla="*/ 0 h 55721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400300" h="5572125">
                <a:moveTo>
                  <a:pt x="0" y="5572125"/>
                </a:moveTo>
                <a:cubicBezTo>
                  <a:pt x="27384" y="5319712"/>
                  <a:pt x="54769" y="5067299"/>
                  <a:pt x="171450" y="4643437"/>
                </a:cubicBezTo>
                <a:cubicBezTo>
                  <a:pt x="288131" y="4219575"/>
                  <a:pt x="523875" y="3336131"/>
                  <a:pt x="700087" y="3028950"/>
                </a:cubicBezTo>
                <a:cubicBezTo>
                  <a:pt x="876300" y="2721769"/>
                  <a:pt x="1059656" y="2876550"/>
                  <a:pt x="1228725" y="2800350"/>
                </a:cubicBezTo>
                <a:cubicBezTo>
                  <a:pt x="1397794" y="2724150"/>
                  <a:pt x="1545431" y="2881312"/>
                  <a:pt x="1714500" y="2571750"/>
                </a:cubicBezTo>
                <a:cubicBezTo>
                  <a:pt x="1883569" y="2262187"/>
                  <a:pt x="2128837" y="1371600"/>
                  <a:pt x="2243137" y="942975"/>
                </a:cubicBezTo>
                <a:cubicBezTo>
                  <a:pt x="2357437" y="514350"/>
                  <a:pt x="2378868" y="257175"/>
                  <a:pt x="2400300" y="0"/>
                </a:cubicBezTo>
              </a:path>
            </a:pathLst>
          </a:custGeom>
          <a:noFill/>
          <a:ln w="50800">
            <a:solidFill>
              <a:srgbClr val="FF33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40" name="Text Box 630"/>
          <p:cNvSpPr txBox="1">
            <a:spLocks noChangeArrowheads="1"/>
          </p:cNvSpPr>
          <p:nvPr/>
        </p:nvSpPr>
        <p:spPr bwMode="auto">
          <a:xfrm>
            <a:off x="0" y="-27384"/>
            <a:ext cx="9144000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sz="3200" dirty="0">
                <a:solidFill>
                  <a:schemeClr val="tx2"/>
                </a:solidFill>
                <a:latin typeface="Comic Sans MS" panose="030F0702030302020204" pitchFamily="66" charset="0"/>
              </a:rPr>
              <a:t>Is there an inverse function for this graph?</a:t>
            </a:r>
          </a:p>
        </p:txBody>
      </p:sp>
      <p:sp>
        <p:nvSpPr>
          <p:cNvPr id="641" name="Text Box 640"/>
          <p:cNvSpPr txBox="1">
            <a:spLocks noChangeArrowheads="1"/>
          </p:cNvSpPr>
          <p:nvPr/>
        </p:nvSpPr>
        <p:spPr bwMode="auto">
          <a:xfrm>
            <a:off x="6500923" y="2314454"/>
            <a:ext cx="197643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>
              <a:spcBef>
                <a:spcPct val="50000"/>
              </a:spcBef>
            </a:pPr>
            <a:r>
              <a:rPr lang="en-US" altLang="en-US" dirty="0">
                <a:solidFill>
                  <a:schemeClr val="tx2"/>
                </a:solidFill>
                <a:latin typeface="Comic Sans MS" panose="030F0702030302020204" pitchFamily="66" charset="0"/>
              </a:rPr>
              <a:t>The pencil crosses the graph always once. There is inverse function.</a:t>
            </a:r>
          </a:p>
        </p:txBody>
      </p:sp>
      <p:sp>
        <p:nvSpPr>
          <p:cNvPr id="637" name="Rectangle 636">
            <a:hlinkClick r:id="rId3"/>
            <a:extLst>
              <a:ext uri="{FF2B5EF4-FFF2-40B4-BE49-F238E27FC236}">
                <a16:creationId xmlns:a16="http://schemas.microsoft.com/office/drawing/2014/main" id="{720E9FA4-7083-487A-ADDB-8F33350E777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38" name="Rectangle 637">
            <a:hlinkClick r:id="rId3"/>
            <a:extLst>
              <a:ext uri="{FF2B5EF4-FFF2-40B4-BE49-F238E27FC236}">
                <a16:creationId xmlns:a16="http://schemas.microsoft.com/office/drawing/2014/main" id="{247056DF-6A2E-42AE-BF2C-1C4431C0723F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54819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88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88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6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4" name="Group 7"/>
          <p:cNvGrpSpPr>
            <a:grpSpLocks/>
          </p:cNvGrpSpPr>
          <p:nvPr/>
        </p:nvGrpSpPr>
        <p:grpSpPr bwMode="auto">
          <a:xfrm>
            <a:off x="3475672" y="1432595"/>
            <a:ext cx="4984760" cy="4984760"/>
            <a:chOff x="773" y="1401"/>
            <a:chExt cx="3140" cy="3140"/>
          </a:xfrm>
        </p:grpSpPr>
        <p:sp>
          <p:nvSpPr>
            <p:cNvPr id="915" name="Rectangle 8"/>
            <p:cNvSpPr>
              <a:spLocks noChangeArrowheads="1"/>
            </p:cNvSpPr>
            <p:nvPr/>
          </p:nvSpPr>
          <p:spPr bwMode="auto">
            <a:xfrm>
              <a:off x="140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6" name="Rectangle 9"/>
            <p:cNvSpPr>
              <a:spLocks noChangeArrowheads="1"/>
            </p:cNvSpPr>
            <p:nvPr/>
          </p:nvSpPr>
          <p:spPr bwMode="auto">
            <a:xfrm>
              <a:off x="155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7" name="Rectangle 10"/>
            <p:cNvSpPr>
              <a:spLocks noChangeArrowheads="1"/>
            </p:cNvSpPr>
            <p:nvPr/>
          </p:nvSpPr>
          <p:spPr bwMode="auto">
            <a:xfrm>
              <a:off x="171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8" name="Rectangle 11"/>
            <p:cNvSpPr>
              <a:spLocks noChangeArrowheads="1"/>
            </p:cNvSpPr>
            <p:nvPr/>
          </p:nvSpPr>
          <p:spPr bwMode="auto">
            <a:xfrm>
              <a:off x="187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9" name="Rectangle 12"/>
            <p:cNvSpPr>
              <a:spLocks noChangeArrowheads="1"/>
            </p:cNvSpPr>
            <p:nvPr/>
          </p:nvSpPr>
          <p:spPr bwMode="auto">
            <a:xfrm>
              <a:off x="77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0" name="Rectangle 13"/>
            <p:cNvSpPr>
              <a:spLocks noChangeArrowheads="1"/>
            </p:cNvSpPr>
            <p:nvPr/>
          </p:nvSpPr>
          <p:spPr bwMode="auto">
            <a:xfrm>
              <a:off x="93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1" name="Rectangle 14"/>
            <p:cNvSpPr>
              <a:spLocks noChangeArrowheads="1"/>
            </p:cNvSpPr>
            <p:nvPr/>
          </p:nvSpPr>
          <p:spPr bwMode="auto">
            <a:xfrm>
              <a:off x="108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2" name="Rectangle 15"/>
            <p:cNvSpPr>
              <a:spLocks noChangeArrowheads="1"/>
            </p:cNvSpPr>
            <p:nvPr/>
          </p:nvSpPr>
          <p:spPr bwMode="auto">
            <a:xfrm>
              <a:off x="124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" name="Rectangle 16"/>
            <p:cNvSpPr>
              <a:spLocks noChangeArrowheads="1"/>
            </p:cNvSpPr>
            <p:nvPr/>
          </p:nvSpPr>
          <p:spPr bwMode="auto">
            <a:xfrm>
              <a:off x="202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4" name="Rectangle 17"/>
            <p:cNvSpPr>
              <a:spLocks noChangeArrowheads="1"/>
            </p:cNvSpPr>
            <p:nvPr/>
          </p:nvSpPr>
          <p:spPr bwMode="auto">
            <a:xfrm>
              <a:off x="218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5" name="Rectangle 18"/>
            <p:cNvSpPr>
              <a:spLocks noChangeArrowheads="1"/>
            </p:cNvSpPr>
            <p:nvPr/>
          </p:nvSpPr>
          <p:spPr bwMode="auto">
            <a:xfrm>
              <a:off x="2971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" name="Rectangle 19"/>
            <p:cNvSpPr>
              <a:spLocks noChangeArrowheads="1"/>
            </p:cNvSpPr>
            <p:nvPr/>
          </p:nvSpPr>
          <p:spPr bwMode="auto">
            <a:xfrm>
              <a:off x="3128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7" name="Rectangle 20"/>
            <p:cNvSpPr>
              <a:spLocks noChangeArrowheads="1"/>
            </p:cNvSpPr>
            <p:nvPr/>
          </p:nvSpPr>
          <p:spPr bwMode="auto">
            <a:xfrm>
              <a:off x="3285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8" name="Rectangle 21"/>
            <p:cNvSpPr>
              <a:spLocks noChangeArrowheads="1"/>
            </p:cNvSpPr>
            <p:nvPr/>
          </p:nvSpPr>
          <p:spPr bwMode="auto">
            <a:xfrm>
              <a:off x="3442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9" name="Rectangle 22"/>
            <p:cNvSpPr>
              <a:spLocks noChangeArrowheads="1"/>
            </p:cNvSpPr>
            <p:nvPr/>
          </p:nvSpPr>
          <p:spPr bwMode="auto">
            <a:xfrm>
              <a:off x="2343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0" name="Rectangle 23"/>
            <p:cNvSpPr>
              <a:spLocks noChangeArrowheads="1"/>
            </p:cNvSpPr>
            <p:nvPr/>
          </p:nvSpPr>
          <p:spPr bwMode="auto">
            <a:xfrm>
              <a:off x="2500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1" name="Rectangle 24"/>
            <p:cNvSpPr>
              <a:spLocks noChangeArrowheads="1"/>
            </p:cNvSpPr>
            <p:nvPr/>
          </p:nvSpPr>
          <p:spPr bwMode="auto">
            <a:xfrm>
              <a:off x="2657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2" name="Rectangle 25"/>
            <p:cNvSpPr>
              <a:spLocks noChangeArrowheads="1"/>
            </p:cNvSpPr>
            <p:nvPr/>
          </p:nvSpPr>
          <p:spPr bwMode="auto">
            <a:xfrm>
              <a:off x="2814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3" name="Rectangle 26"/>
            <p:cNvSpPr>
              <a:spLocks noChangeArrowheads="1"/>
            </p:cNvSpPr>
            <p:nvPr/>
          </p:nvSpPr>
          <p:spPr bwMode="auto">
            <a:xfrm>
              <a:off x="3599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4" name="Rectangle 27"/>
            <p:cNvSpPr>
              <a:spLocks noChangeArrowheads="1"/>
            </p:cNvSpPr>
            <p:nvPr/>
          </p:nvSpPr>
          <p:spPr bwMode="auto">
            <a:xfrm>
              <a:off x="3756" y="140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5" name="Rectangle 28"/>
            <p:cNvSpPr>
              <a:spLocks noChangeArrowheads="1"/>
            </p:cNvSpPr>
            <p:nvPr/>
          </p:nvSpPr>
          <p:spPr bwMode="auto">
            <a:xfrm>
              <a:off x="140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6" name="Rectangle 29"/>
            <p:cNvSpPr>
              <a:spLocks noChangeArrowheads="1"/>
            </p:cNvSpPr>
            <p:nvPr/>
          </p:nvSpPr>
          <p:spPr bwMode="auto">
            <a:xfrm>
              <a:off x="155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7" name="Rectangle 30"/>
            <p:cNvSpPr>
              <a:spLocks noChangeArrowheads="1"/>
            </p:cNvSpPr>
            <p:nvPr/>
          </p:nvSpPr>
          <p:spPr bwMode="auto">
            <a:xfrm>
              <a:off x="171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8" name="Rectangle 31"/>
            <p:cNvSpPr>
              <a:spLocks noChangeArrowheads="1"/>
            </p:cNvSpPr>
            <p:nvPr/>
          </p:nvSpPr>
          <p:spPr bwMode="auto">
            <a:xfrm>
              <a:off x="187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39" name="Rectangle 32"/>
            <p:cNvSpPr>
              <a:spLocks noChangeArrowheads="1"/>
            </p:cNvSpPr>
            <p:nvPr/>
          </p:nvSpPr>
          <p:spPr bwMode="auto">
            <a:xfrm>
              <a:off x="77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0" name="Rectangle 33"/>
            <p:cNvSpPr>
              <a:spLocks noChangeArrowheads="1"/>
            </p:cNvSpPr>
            <p:nvPr/>
          </p:nvSpPr>
          <p:spPr bwMode="auto">
            <a:xfrm>
              <a:off x="93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1" name="Rectangle 34"/>
            <p:cNvSpPr>
              <a:spLocks noChangeArrowheads="1"/>
            </p:cNvSpPr>
            <p:nvPr/>
          </p:nvSpPr>
          <p:spPr bwMode="auto">
            <a:xfrm>
              <a:off x="108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2" name="Rectangle 35"/>
            <p:cNvSpPr>
              <a:spLocks noChangeArrowheads="1"/>
            </p:cNvSpPr>
            <p:nvPr/>
          </p:nvSpPr>
          <p:spPr bwMode="auto">
            <a:xfrm>
              <a:off x="124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3" name="Rectangle 36"/>
            <p:cNvSpPr>
              <a:spLocks noChangeArrowheads="1"/>
            </p:cNvSpPr>
            <p:nvPr/>
          </p:nvSpPr>
          <p:spPr bwMode="auto">
            <a:xfrm>
              <a:off x="202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4" name="Rectangle 37"/>
            <p:cNvSpPr>
              <a:spLocks noChangeArrowheads="1"/>
            </p:cNvSpPr>
            <p:nvPr/>
          </p:nvSpPr>
          <p:spPr bwMode="auto">
            <a:xfrm>
              <a:off x="218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5" name="Rectangle 38"/>
            <p:cNvSpPr>
              <a:spLocks noChangeArrowheads="1"/>
            </p:cNvSpPr>
            <p:nvPr/>
          </p:nvSpPr>
          <p:spPr bwMode="auto">
            <a:xfrm>
              <a:off x="2971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6" name="Rectangle 39"/>
            <p:cNvSpPr>
              <a:spLocks noChangeArrowheads="1"/>
            </p:cNvSpPr>
            <p:nvPr/>
          </p:nvSpPr>
          <p:spPr bwMode="auto">
            <a:xfrm>
              <a:off x="3128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7" name="Rectangle 40"/>
            <p:cNvSpPr>
              <a:spLocks noChangeArrowheads="1"/>
            </p:cNvSpPr>
            <p:nvPr/>
          </p:nvSpPr>
          <p:spPr bwMode="auto">
            <a:xfrm>
              <a:off x="3285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8" name="Rectangle 41"/>
            <p:cNvSpPr>
              <a:spLocks noChangeArrowheads="1"/>
            </p:cNvSpPr>
            <p:nvPr/>
          </p:nvSpPr>
          <p:spPr bwMode="auto">
            <a:xfrm>
              <a:off x="3442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49" name="Rectangle 42"/>
            <p:cNvSpPr>
              <a:spLocks noChangeArrowheads="1"/>
            </p:cNvSpPr>
            <p:nvPr/>
          </p:nvSpPr>
          <p:spPr bwMode="auto">
            <a:xfrm>
              <a:off x="2343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0" name="Rectangle 43"/>
            <p:cNvSpPr>
              <a:spLocks noChangeArrowheads="1"/>
            </p:cNvSpPr>
            <p:nvPr/>
          </p:nvSpPr>
          <p:spPr bwMode="auto">
            <a:xfrm>
              <a:off x="2500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1" name="Rectangle 44"/>
            <p:cNvSpPr>
              <a:spLocks noChangeArrowheads="1"/>
            </p:cNvSpPr>
            <p:nvPr/>
          </p:nvSpPr>
          <p:spPr bwMode="auto">
            <a:xfrm>
              <a:off x="2657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2" name="Rectangle 45"/>
            <p:cNvSpPr>
              <a:spLocks noChangeArrowheads="1"/>
            </p:cNvSpPr>
            <p:nvPr/>
          </p:nvSpPr>
          <p:spPr bwMode="auto">
            <a:xfrm>
              <a:off x="2814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3" name="Rectangle 46"/>
            <p:cNvSpPr>
              <a:spLocks noChangeArrowheads="1"/>
            </p:cNvSpPr>
            <p:nvPr/>
          </p:nvSpPr>
          <p:spPr bwMode="auto">
            <a:xfrm>
              <a:off x="3599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4" name="Rectangle 47"/>
            <p:cNvSpPr>
              <a:spLocks noChangeArrowheads="1"/>
            </p:cNvSpPr>
            <p:nvPr/>
          </p:nvSpPr>
          <p:spPr bwMode="auto">
            <a:xfrm>
              <a:off x="3756" y="155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5" name="Rectangle 48"/>
            <p:cNvSpPr>
              <a:spLocks noChangeArrowheads="1"/>
            </p:cNvSpPr>
            <p:nvPr/>
          </p:nvSpPr>
          <p:spPr bwMode="auto">
            <a:xfrm>
              <a:off x="140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6" name="Rectangle 49"/>
            <p:cNvSpPr>
              <a:spLocks noChangeArrowheads="1"/>
            </p:cNvSpPr>
            <p:nvPr/>
          </p:nvSpPr>
          <p:spPr bwMode="auto">
            <a:xfrm>
              <a:off x="155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7" name="Rectangle 50"/>
            <p:cNvSpPr>
              <a:spLocks noChangeArrowheads="1"/>
            </p:cNvSpPr>
            <p:nvPr/>
          </p:nvSpPr>
          <p:spPr bwMode="auto">
            <a:xfrm>
              <a:off x="171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8" name="Rectangle 51"/>
            <p:cNvSpPr>
              <a:spLocks noChangeArrowheads="1"/>
            </p:cNvSpPr>
            <p:nvPr/>
          </p:nvSpPr>
          <p:spPr bwMode="auto">
            <a:xfrm>
              <a:off x="187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59" name="Rectangle 52"/>
            <p:cNvSpPr>
              <a:spLocks noChangeArrowheads="1"/>
            </p:cNvSpPr>
            <p:nvPr/>
          </p:nvSpPr>
          <p:spPr bwMode="auto">
            <a:xfrm>
              <a:off x="77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0" name="Rectangle 53"/>
            <p:cNvSpPr>
              <a:spLocks noChangeArrowheads="1"/>
            </p:cNvSpPr>
            <p:nvPr/>
          </p:nvSpPr>
          <p:spPr bwMode="auto">
            <a:xfrm>
              <a:off x="93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1" name="Rectangle 54"/>
            <p:cNvSpPr>
              <a:spLocks noChangeArrowheads="1"/>
            </p:cNvSpPr>
            <p:nvPr/>
          </p:nvSpPr>
          <p:spPr bwMode="auto">
            <a:xfrm>
              <a:off x="108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2" name="Rectangle 55"/>
            <p:cNvSpPr>
              <a:spLocks noChangeArrowheads="1"/>
            </p:cNvSpPr>
            <p:nvPr/>
          </p:nvSpPr>
          <p:spPr bwMode="auto">
            <a:xfrm>
              <a:off x="124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3" name="Rectangle 56"/>
            <p:cNvSpPr>
              <a:spLocks noChangeArrowheads="1"/>
            </p:cNvSpPr>
            <p:nvPr/>
          </p:nvSpPr>
          <p:spPr bwMode="auto">
            <a:xfrm>
              <a:off x="202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4" name="Rectangle 57"/>
            <p:cNvSpPr>
              <a:spLocks noChangeArrowheads="1"/>
            </p:cNvSpPr>
            <p:nvPr/>
          </p:nvSpPr>
          <p:spPr bwMode="auto">
            <a:xfrm>
              <a:off x="218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5" name="Rectangle 58"/>
            <p:cNvSpPr>
              <a:spLocks noChangeArrowheads="1"/>
            </p:cNvSpPr>
            <p:nvPr/>
          </p:nvSpPr>
          <p:spPr bwMode="auto">
            <a:xfrm>
              <a:off x="2971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6" name="Rectangle 59"/>
            <p:cNvSpPr>
              <a:spLocks noChangeArrowheads="1"/>
            </p:cNvSpPr>
            <p:nvPr/>
          </p:nvSpPr>
          <p:spPr bwMode="auto">
            <a:xfrm>
              <a:off x="3128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7" name="Rectangle 60"/>
            <p:cNvSpPr>
              <a:spLocks noChangeArrowheads="1"/>
            </p:cNvSpPr>
            <p:nvPr/>
          </p:nvSpPr>
          <p:spPr bwMode="auto">
            <a:xfrm>
              <a:off x="3285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8" name="Rectangle 61"/>
            <p:cNvSpPr>
              <a:spLocks noChangeArrowheads="1"/>
            </p:cNvSpPr>
            <p:nvPr/>
          </p:nvSpPr>
          <p:spPr bwMode="auto">
            <a:xfrm>
              <a:off x="3442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69" name="Rectangle 62"/>
            <p:cNvSpPr>
              <a:spLocks noChangeArrowheads="1"/>
            </p:cNvSpPr>
            <p:nvPr/>
          </p:nvSpPr>
          <p:spPr bwMode="auto">
            <a:xfrm>
              <a:off x="2343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0" name="Rectangle 63"/>
            <p:cNvSpPr>
              <a:spLocks noChangeArrowheads="1"/>
            </p:cNvSpPr>
            <p:nvPr/>
          </p:nvSpPr>
          <p:spPr bwMode="auto">
            <a:xfrm>
              <a:off x="2500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1" name="Rectangle 64"/>
            <p:cNvSpPr>
              <a:spLocks noChangeArrowheads="1"/>
            </p:cNvSpPr>
            <p:nvPr/>
          </p:nvSpPr>
          <p:spPr bwMode="auto">
            <a:xfrm>
              <a:off x="2657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2" name="Rectangle 65"/>
            <p:cNvSpPr>
              <a:spLocks noChangeArrowheads="1"/>
            </p:cNvSpPr>
            <p:nvPr/>
          </p:nvSpPr>
          <p:spPr bwMode="auto">
            <a:xfrm>
              <a:off x="2814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3" name="Rectangle 66"/>
            <p:cNvSpPr>
              <a:spLocks noChangeArrowheads="1"/>
            </p:cNvSpPr>
            <p:nvPr/>
          </p:nvSpPr>
          <p:spPr bwMode="auto">
            <a:xfrm>
              <a:off x="3599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4" name="Rectangle 67"/>
            <p:cNvSpPr>
              <a:spLocks noChangeArrowheads="1"/>
            </p:cNvSpPr>
            <p:nvPr/>
          </p:nvSpPr>
          <p:spPr bwMode="auto">
            <a:xfrm>
              <a:off x="3756" y="171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5" name="Rectangle 68"/>
            <p:cNvSpPr>
              <a:spLocks noChangeArrowheads="1"/>
            </p:cNvSpPr>
            <p:nvPr/>
          </p:nvSpPr>
          <p:spPr bwMode="auto">
            <a:xfrm>
              <a:off x="140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6" name="Rectangle 69"/>
            <p:cNvSpPr>
              <a:spLocks noChangeArrowheads="1"/>
            </p:cNvSpPr>
            <p:nvPr/>
          </p:nvSpPr>
          <p:spPr bwMode="auto">
            <a:xfrm>
              <a:off x="155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7" name="Rectangle 70"/>
            <p:cNvSpPr>
              <a:spLocks noChangeArrowheads="1"/>
            </p:cNvSpPr>
            <p:nvPr/>
          </p:nvSpPr>
          <p:spPr bwMode="auto">
            <a:xfrm>
              <a:off x="171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8" name="Rectangle 71"/>
            <p:cNvSpPr>
              <a:spLocks noChangeArrowheads="1"/>
            </p:cNvSpPr>
            <p:nvPr/>
          </p:nvSpPr>
          <p:spPr bwMode="auto">
            <a:xfrm>
              <a:off x="187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79" name="Rectangle 72"/>
            <p:cNvSpPr>
              <a:spLocks noChangeArrowheads="1"/>
            </p:cNvSpPr>
            <p:nvPr/>
          </p:nvSpPr>
          <p:spPr bwMode="auto">
            <a:xfrm>
              <a:off x="77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0" name="Rectangle 73"/>
            <p:cNvSpPr>
              <a:spLocks noChangeArrowheads="1"/>
            </p:cNvSpPr>
            <p:nvPr/>
          </p:nvSpPr>
          <p:spPr bwMode="auto">
            <a:xfrm>
              <a:off x="93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1" name="Rectangle 74"/>
            <p:cNvSpPr>
              <a:spLocks noChangeArrowheads="1"/>
            </p:cNvSpPr>
            <p:nvPr/>
          </p:nvSpPr>
          <p:spPr bwMode="auto">
            <a:xfrm>
              <a:off x="108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2" name="Rectangle 75"/>
            <p:cNvSpPr>
              <a:spLocks noChangeArrowheads="1"/>
            </p:cNvSpPr>
            <p:nvPr/>
          </p:nvSpPr>
          <p:spPr bwMode="auto">
            <a:xfrm>
              <a:off x="124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3" name="Rectangle 76"/>
            <p:cNvSpPr>
              <a:spLocks noChangeArrowheads="1"/>
            </p:cNvSpPr>
            <p:nvPr/>
          </p:nvSpPr>
          <p:spPr bwMode="auto">
            <a:xfrm>
              <a:off x="202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4" name="Rectangle 77"/>
            <p:cNvSpPr>
              <a:spLocks noChangeArrowheads="1"/>
            </p:cNvSpPr>
            <p:nvPr/>
          </p:nvSpPr>
          <p:spPr bwMode="auto">
            <a:xfrm>
              <a:off x="218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5" name="Rectangle 78"/>
            <p:cNvSpPr>
              <a:spLocks noChangeArrowheads="1"/>
            </p:cNvSpPr>
            <p:nvPr/>
          </p:nvSpPr>
          <p:spPr bwMode="auto">
            <a:xfrm>
              <a:off x="2971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6" name="Rectangle 79"/>
            <p:cNvSpPr>
              <a:spLocks noChangeArrowheads="1"/>
            </p:cNvSpPr>
            <p:nvPr/>
          </p:nvSpPr>
          <p:spPr bwMode="auto">
            <a:xfrm>
              <a:off x="3128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7" name="Rectangle 80"/>
            <p:cNvSpPr>
              <a:spLocks noChangeArrowheads="1"/>
            </p:cNvSpPr>
            <p:nvPr/>
          </p:nvSpPr>
          <p:spPr bwMode="auto">
            <a:xfrm>
              <a:off x="3285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8" name="Rectangle 81"/>
            <p:cNvSpPr>
              <a:spLocks noChangeArrowheads="1"/>
            </p:cNvSpPr>
            <p:nvPr/>
          </p:nvSpPr>
          <p:spPr bwMode="auto">
            <a:xfrm>
              <a:off x="3442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89" name="Rectangle 82"/>
            <p:cNvSpPr>
              <a:spLocks noChangeArrowheads="1"/>
            </p:cNvSpPr>
            <p:nvPr/>
          </p:nvSpPr>
          <p:spPr bwMode="auto">
            <a:xfrm>
              <a:off x="2343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0" name="Rectangle 83"/>
            <p:cNvSpPr>
              <a:spLocks noChangeArrowheads="1"/>
            </p:cNvSpPr>
            <p:nvPr/>
          </p:nvSpPr>
          <p:spPr bwMode="auto">
            <a:xfrm>
              <a:off x="2500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1" name="Rectangle 84"/>
            <p:cNvSpPr>
              <a:spLocks noChangeArrowheads="1"/>
            </p:cNvSpPr>
            <p:nvPr/>
          </p:nvSpPr>
          <p:spPr bwMode="auto">
            <a:xfrm>
              <a:off x="2657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2" name="Rectangle 85"/>
            <p:cNvSpPr>
              <a:spLocks noChangeArrowheads="1"/>
            </p:cNvSpPr>
            <p:nvPr/>
          </p:nvSpPr>
          <p:spPr bwMode="auto">
            <a:xfrm>
              <a:off x="2814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3" name="Rectangle 86"/>
            <p:cNvSpPr>
              <a:spLocks noChangeArrowheads="1"/>
            </p:cNvSpPr>
            <p:nvPr/>
          </p:nvSpPr>
          <p:spPr bwMode="auto">
            <a:xfrm>
              <a:off x="3599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" name="Rectangle 87"/>
            <p:cNvSpPr>
              <a:spLocks noChangeArrowheads="1"/>
            </p:cNvSpPr>
            <p:nvPr/>
          </p:nvSpPr>
          <p:spPr bwMode="auto">
            <a:xfrm>
              <a:off x="3756" y="187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5" name="Rectangle 88"/>
            <p:cNvSpPr>
              <a:spLocks noChangeArrowheads="1"/>
            </p:cNvSpPr>
            <p:nvPr/>
          </p:nvSpPr>
          <p:spPr bwMode="auto">
            <a:xfrm>
              <a:off x="140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6" name="Rectangle 89"/>
            <p:cNvSpPr>
              <a:spLocks noChangeArrowheads="1"/>
            </p:cNvSpPr>
            <p:nvPr/>
          </p:nvSpPr>
          <p:spPr bwMode="auto">
            <a:xfrm>
              <a:off x="155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7" name="Rectangle 90"/>
            <p:cNvSpPr>
              <a:spLocks noChangeArrowheads="1"/>
            </p:cNvSpPr>
            <p:nvPr/>
          </p:nvSpPr>
          <p:spPr bwMode="auto">
            <a:xfrm>
              <a:off x="171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8" name="Rectangle 91"/>
            <p:cNvSpPr>
              <a:spLocks noChangeArrowheads="1"/>
            </p:cNvSpPr>
            <p:nvPr/>
          </p:nvSpPr>
          <p:spPr bwMode="auto">
            <a:xfrm>
              <a:off x="187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9" name="Rectangle 92"/>
            <p:cNvSpPr>
              <a:spLocks noChangeArrowheads="1"/>
            </p:cNvSpPr>
            <p:nvPr/>
          </p:nvSpPr>
          <p:spPr bwMode="auto">
            <a:xfrm>
              <a:off x="77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0" name="Rectangle 93"/>
            <p:cNvSpPr>
              <a:spLocks noChangeArrowheads="1"/>
            </p:cNvSpPr>
            <p:nvPr/>
          </p:nvSpPr>
          <p:spPr bwMode="auto">
            <a:xfrm>
              <a:off x="93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1" name="Rectangle 94"/>
            <p:cNvSpPr>
              <a:spLocks noChangeArrowheads="1"/>
            </p:cNvSpPr>
            <p:nvPr/>
          </p:nvSpPr>
          <p:spPr bwMode="auto">
            <a:xfrm>
              <a:off x="108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2" name="Rectangle 95"/>
            <p:cNvSpPr>
              <a:spLocks noChangeArrowheads="1"/>
            </p:cNvSpPr>
            <p:nvPr/>
          </p:nvSpPr>
          <p:spPr bwMode="auto">
            <a:xfrm>
              <a:off x="124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3" name="Rectangle 96"/>
            <p:cNvSpPr>
              <a:spLocks noChangeArrowheads="1"/>
            </p:cNvSpPr>
            <p:nvPr/>
          </p:nvSpPr>
          <p:spPr bwMode="auto">
            <a:xfrm>
              <a:off x="202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" name="Rectangle 97"/>
            <p:cNvSpPr>
              <a:spLocks noChangeArrowheads="1"/>
            </p:cNvSpPr>
            <p:nvPr/>
          </p:nvSpPr>
          <p:spPr bwMode="auto">
            <a:xfrm>
              <a:off x="218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5" name="Rectangle 98"/>
            <p:cNvSpPr>
              <a:spLocks noChangeArrowheads="1"/>
            </p:cNvSpPr>
            <p:nvPr/>
          </p:nvSpPr>
          <p:spPr bwMode="auto">
            <a:xfrm>
              <a:off x="2971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6" name="Rectangle 99"/>
            <p:cNvSpPr>
              <a:spLocks noChangeArrowheads="1"/>
            </p:cNvSpPr>
            <p:nvPr/>
          </p:nvSpPr>
          <p:spPr bwMode="auto">
            <a:xfrm>
              <a:off x="3128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7" name="Rectangle 100"/>
            <p:cNvSpPr>
              <a:spLocks noChangeArrowheads="1"/>
            </p:cNvSpPr>
            <p:nvPr/>
          </p:nvSpPr>
          <p:spPr bwMode="auto">
            <a:xfrm>
              <a:off x="3285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8" name="Rectangle 101"/>
            <p:cNvSpPr>
              <a:spLocks noChangeArrowheads="1"/>
            </p:cNvSpPr>
            <p:nvPr/>
          </p:nvSpPr>
          <p:spPr bwMode="auto">
            <a:xfrm>
              <a:off x="3442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9" name="Rectangle 102"/>
            <p:cNvSpPr>
              <a:spLocks noChangeArrowheads="1"/>
            </p:cNvSpPr>
            <p:nvPr/>
          </p:nvSpPr>
          <p:spPr bwMode="auto">
            <a:xfrm>
              <a:off x="2343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0" name="Rectangle 103"/>
            <p:cNvSpPr>
              <a:spLocks noChangeArrowheads="1"/>
            </p:cNvSpPr>
            <p:nvPr/>
          </p:nvSpPr>
          <p:spPr bwMode="auto">
            <a:xfrm>
              <a:off x="2500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1" name="Rectangle 104"/>
            <p:cNvSpPr>
              <a:spLocks noChangeArrowheads="1"/>
            </p:cNvSpPr>
            <p:nvPr/>
          </p:nvSpPr>
          <p:spPr bwMode="auto">
            <a:xfrm>
              <a:off x="2657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2" name="Rectangle 105"/>
            <p:cNvSpPr>
              <a:spLocks noChangeArrowheads="1"/>
            </p:cNvSpPr>
            <p:nvPr/>
          </p:nvSpPr>
          <p:spPr bwMode="auto">
            <a:xfrm>
              <a:off x="2814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3" name="Rectangle 106"/>
            <p:cNvSpPr>
              <a:spLocks noChangeArrowheads="1"/>
            </p:cNvSpPr>
            <p:nvPr/>
          </p:nvSpPr>
          <p:spPr bwMode="auto">
            <a:xfrm>
              <a:off x="3599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4" name="Rectangle 107"/>
            <p:cNvSpPr>
              <a:spLocks noChangeArrowheads="1"/>
            </p:cNvSpPr>
            <p:nvPr/>
          </p:nvSpPr>
          <p:spPr bwMode="auto">
            <a:xfrm>
              <a:off x="3756" y="202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5" name="Rectangle 108"/>
            <p:cNvSpPr>
              <a:spLocks noChangeArrowheads="1"/>
            </p:cNvSpPr>
            <p:nvPr/>
          </p:nvSpPr>
          <p:spPr bwMode="auto">
            <a:xfrm>
              <a:off x="140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6" name="Rectangle 109"/>
            <p:cNvSpPr>
              <a:spLocks noChangeArrowheads="1"/>
            </p:cNvSpPr>
            <p:nvPr/>
          </p:nvSpPr>
          <p:spPr bwMode="auto">
            <a:xfrm>
              <a:off x="155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7" name="Rectangle 110"/>
            <p:cNvSpPr>
              <a:spLocks noChangeArrowheads="1"/>
            </p:cNvSpPr>
            <p:nvPr/>
          </p:nvSpPr>
          <p:spPr bwMode="auto">
            <a:xfrm>
              <a:off x="171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8" name="Rectangle 111"/>
            <p:cNvSpPr>
              <a:spLocks noChangeArrowheads="1"/>
            </p:cNvSpPr>
            <p:nvPr/>
          </p:nvSpPr>
          <p:spPr bwMode="auto">
            <a:xfrm>
              <a:off x="187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19" name="Rectangle 112"/>
            <p:cNvSpPr>
              <a:spLocks noChangeArrowheads="1"/>
            </p:cNvSpPr>
            <p:nvPr/>
          </p:nvSpPr>
          <p:spPr bwMode="auto">
            <a:xfrm>
              <a:off x="77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0" name="Rectangle 113"/>
            <p:cNvSpPr>
              <a:spLocks noChangeArrowheads="1"/>
            </p:cNvSpPr>
            <p:nvPr/>
          </p:nvSpPr>
          <p:spPr bwMode="auto">
            <a:xfrm>
              <a:off x="93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1" name="Rectangle 114"/>
            <p:cNvSpPr>
              <a:spLocks noChangeArrowheads="1"/>
            </p:cNvSpPr>
            <p:nvPr/>
          </p:nvSpPr>
          <p:spPr bwMode="auto">
            <a:xfrm>
              <a:off x="108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2" name="Rectangle 115"/>
            <p:cNvSpPr>
              <a:spLocks noChangeArrowheads="1"/>
            </p:cNvSpPr>
            <p:nvPr/>
          </p:nvSpPr>
          <p:spPr bwMode="auto">
            <a:xfrm>
              <a:off x="124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3" name="Rectangle 116"/>
            <p:cNvSpPr>
              <a:spLocks noChangeArrowheads="1"/>
            </p:cNvSpPr>
            <p:nvPr/>
          </p:nvSpPr>
          <p:spPr bwMode="auto">
            <a:xfrm>
              <a:off x="202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4" name="Rectangle 117"/>
            <p:cNvSpPr>
              <a:spLocks noChangeArrowheads="1"/>
            </p:cNvSpPr>
            <p:nvPr/>
          </p:nvSpPr>
          <p:spPr bwMode="auto">
            <a:xfrm>
              <a:off x="218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5" name="Rectangle 118"/>
            <p:cNvSpPr>
              <a:spLocks noChangeArrowheads="1"/>
            </p:cNvSpPr>
            <p:nvPr/>
          </p:nvSpPr>
          <p:spPr bwMode="auto">
            <a:xfrm>
              <a:off x="2971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" name="Rectangle 119"/>
            <p:cNvSpPr>
              <a:spLocks noChangeArrowheads="1"/>
            </p:cNvSpPr>
            <p:nvPr/>
          </p:nvSpPr>
          <p:spPr bwMode="auto">
            <a:xfrm>
              <a:off x="3128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" name="Rectangle 120"/>
            <p:cNvSpPr>
              <a:spLocks noChangeArrowheads="1"/>
            </p:cNvSpPr>
            <p:nvPr/>
          </p:nvSpPr>
          <p:spPr bwMode="auto">
            <a:xfrm>
              <a:off x="3285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8" name="Rectangle 121"/>
            <p:cNvSpPr>
              <a:spLocks noChangeArrowheads="1"/>
            </p:cNvSpPr>
            <p:nvPr/>
          </p:nvSpPr>
          <p:spPr bwMode="auto">
            <a:xfrm>
              <a:off x="3442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" name="Rectangle 122"/>
            <p:cNvSpPr>
              <a:spLocks noChangeArrowheads="1"/>
            </p:cNvSpPr>
            <p:nvPr/>
          </p:nvSpPr>
          <p:spPr bwMode="auto">
            <a:xfrm>
              <a:off x="2343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" name="Rectangle 123"/>
            <p:cNvSpPr>
              <a:spLocks noChangeArrowheads="1"/>
            </p:cNvSpPr>
            <p:nvPr/>
          </p:nvSpPr>
          <p:spPr bwMode="auto">
            <a:xfrm>
              <a:off x="2500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" name="Rectangle 124"/>
            <p:cNvSpPr>
              <a:spLocks noChangeArrowheads="1"/>
            </p:cNvSpPr>
            <p:nvPr/>
          </p:nvSpPr>
          <p:spPr bwMode="auto">
            <a:xfrm>
              <a:off x="2657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" name="Rectangle 125"/>
            <p:cNvSpPr>
              <a:spLocks noChangeArrowheads="1"/>
            </p:cNvSpPr>
            <p:nvPr/>
          </p:nvSpPr>
          <p:spPr bwMode="auto">
            <a:xfrm>
              <a:off x="2814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" name="Rectangle 126"/>
            <p:cNvSpPr>
              <a:spLocks noChangeArrowheads="1"/>
            </p:cNvSpPr>
            <p:nvPr/>
          </p:nvSpPr>
          <p:spPr bwMode="auto">
            <a:xfrm>
              <a:off x="3599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4" name="Rectangle 127"/>
            <p:cNvSpPr>
              <a:spLocks noChangeArrowheads="1"/>
            </p:cNvSpPr>
            <p:nvPr/>
          </p:nvSpPr>
          <p:spPr bwMode="auto">
            <a:xfrm>
              <a:off x="3756" y="218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5" name="Rectangle 128"/>
            <p:cNvSpPr>
              <a:spLocks noChangeArrowheads="1"/>
            </p:cNvSpPr>
            <p:nvPr/>
          </p:nvSpPr>
          <p:spPr bwMode="auto">
            <a:xfrm>
              <a:off x="140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6" name="Rectangle 129"/>
            <p:cNvSpPr>
              <a:spLocks noChangeArrowheads="1"/>
            </p:cNvSpPr>
            <p:nvPr/>
          </p:nvSpPr>
          <p:spPr bwMode="auto">
            <a:xfrm>
              <a:off x="155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7" name="Rectangle 130"/>
            <p:cNvSpPr>
              <a:spLocks noChangeArrowheads="1"/>
            </p:cNvSpPr>
            <p:nvPr/>
          </p:nvSpPr>
          <p:spPr bwMode="auto">
            <a:xfrm>
              <a:off x="171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8" name="Rectangle 131"/>
            <p:cNvSpPr>
              <a:spLocks noChangeArrowheads="1"/>
            </p:cNvSpPr>
            <p:nvPr/>
          </p:nvSpPr>
          <p:spPr bwMode="auto">
            <a:xfrm>
              <a:off x="187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9" name="Rectangle 132"/>
            <p:cNvSpPr>
              <a:spLocks noChangeArrowheads="1"/>
            </p:cNvSpPr>
            <p:nvPr/>
          </p:nvSpPr>
          <p:spPr bwMode="auto">
            <a:xfrm>
              <a:off x="77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0" name="Rectangle 133"/>
            <p:cNvSpPr>
              <a:spLocks noChangeArrowheads="1"/>
            </p:cNvSpPr>
            <p:nvPr/>
          </p:nvSpPr>
          <p:spPr bwMode="auto">
            <a:xfrm>
              <a:off x="93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1" name="Rectangle 134"/>
            <p:cNvSpPr>
              <a:spLocks noChangeArrowheads="1"/>
            </p:cNvSpPr>
            <p:nvPr/>
          </p:nvSpPr>
          <p:spPr bwMode="auto">
            <a:xfrm>
              <a:off x="108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2" name="Rectangle 135"/>
            <p:cNvSpPr>
              <a:spLocks noChangeArrowheads="1"/>
            </p:cNvSpPr>
            <p:nvPr/>
          </p:nvSpPr>
          <p:spPr bwMode="auto">
            <a:xfrm>
              <a:off x="124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3" name="Rectangle 136"/>
            <p:cNvSpPr>
              <a:spLocks noChangeArrowheads="1"/>
            </p:cNvSpPr>
            <p:nvPr/>
          </p:nvSpPr>
          <p:spPr bwMode="auto">
            <a:xfrm>
              <a:off x="202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4" name="Rectangle 137"/>
            <p:cNvSpPr>
              <a:spLocks noChangeArrowheads="1"/>
            </p:cNvSpPr>
            <p:nvPr/>
          </p:nvSpPr>
          <p:spPr bwMode="auto">
            <a:xfrm>
              <a:off x="218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5" name="Rectangle 138"/>
            <p:cNvSpPr>
              <a:spLocks noChangeArrowheads="1"/>
            </p:cNvSpPr>
            <p:nvPr/>
          </p:nvSpPr>
          <p:spPr bwMode="auto">
            <a:xfrm>
              <a:off x="2971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6" name="Rectangle 139"/>
            <p:cNvSpPr>
              <a:spLocks noChangeArrowheads="1"/>
            </p:cNvSpPr>
            <p:nvPr/>
          </p:nvSpPr>
          <p:spPr bwMode="auto">
            <a:xfrm>
              <a:off x="3128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7" name="Rectangle 140"/>
            <p:cNvSpPr>
              <a:spLocks noChangeArrowheads="1"/>
            </p:cNvSpPr>
            <p:nvPr/>
          </p:nvSpPr>
          <p:spPr bwMode="auto">
            <a:xfrm>
              <a:off x="3285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8" name="Rectangle 141"/>
            <p:cNvSpPr>
              <a:spLocks noChangeArrowheads="1"/>
            </p:cNvSpPr>
            <p:nvPr/>
          </p:nvSpPr>
          <p:spPr bwMode="auto">
            <a:xfrm>
              <a:off x="3442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49" name="Rectangle 142"/>
            <p:cNvSpPr>
              <a:spLocks noChangeArrowheads="1"/>
            </p:cNvSpPr>
            <p:nvPr/>
          </p:nvSpPr>
          <p:spPr bwMode="auto">
            <a:xfrm>
              <a:off x="2343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0" name="Rectangle 143"/>
            <p:cNvSpPr>
              <a:spLocks noChangeArrowheads="1"/>
            </p:cNvSpPr>
            <p:nvPr/>
          </p:nvSpPr>
          <p:spPr bwMode="auto">
            <a:xfrm>
              <a:off x="2500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1" name="Rectangle 144"/>
            <p:cNvSpPr>
              <a:spLocks noChangeArrowheads="1"/>
            </p:cNvSpPr>
            <p:nvPr/>
          </p:nvSpPr>
          <p:spPr bwMode="auto">
            <a:xfrm>
              <a:off x="2657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2" name="Rectangle 145"/>
            <p:cNvSpPr>
              <a:spLocks noChangeArrowheads="1"/>
            </p:cNvSpPr>
            <p:nvPr/>
          </p:nvSpPr>
          <p:spPr bwMode="auto">
            <a:xfrm>
              <a:off x="2814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3" name="Rectangle 146"/>
            <p:cNvSpPr>
              <a:spLocks noChangeArrowheads="1"/>
            </p:cNvSpPr>
            <p:nvPr/>
          </p:nvSpPr>
          <p:spPr bwMode="auto">
            <a:xfrm>
              <a:off x="3599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4" name="Rectangle 147"/>
            <p:cNvSpPr>
              <a:spLocks noChangeArrowheads="1"/>
            </p:cNvSpPr>
            <p:nvPr/>
          </p:nvSpPr>
          <p:spPr bwMode="auto">
            <a:xfrm>
              <a:off x="3756" y="234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5" name="Rectangle 148"/>
            <p:cNvSpPr>
              <a:spLocks noChangeArrowheads="1"/>
            </p:cNvSpPr>
            <p:nvPr/>
          </p:nvSpPr>
          <p:spPr bwMode="auto">
            <a:xfrm>
              <a:off x="140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6" name="Rectangle 149"/>
            <p:cNvSpPr>
              <a:spLocks noChangeArrowheads="1"/>
            </p:cNvSpPr>
            <p:nvPr/>
          </p:nvSpPr>
          <p:spPr bwMode="auto">
            <a:xfrm>
              <a:off x="155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7" name="Rectangle 150"/>
            <p:cNvSpPr>
              <a:spLocks noChangeArrowheads="1"/>
            </p:cNvSpPr>
            <p:nvPr/>
          </p:nvSpPr>
          <p:spPr bwMode="auto">
            <a:xfrm>
              <a:off x="171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8" name="Rectangle 151"/>
            <p:cNvSpPr>
              <a:spLocks noChangeArrowheads="1"/>
            </p:cNvSpPr>
            <p:nvPr/>
          </p:nvSpPr>
          <p:spPr bwMode="auto">
            <a:xfrm>
              <a:off x="187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59" name="Rectangle 152"/>
            <p:cNvSpPr>
              <a:spLocks noChangeArrowheads="1"/>
            </p:cNvSpPr>
            <p:nvPr/>
          </p:nvSpPr>
          <p:spPr bwMode="auto">
            <a:xfrm>
              <a:off x="77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0" name="Rectangle 153"/>
            <p:cNvSpPr>
              <a:spLocks noChangeArrowheads="1"/>
            </p:cNvSpPr>
            <p:nvPr/>
          </p:nvSpPr>
          <p:spPr bwMode="auto">
            <a:xfrm>
              <a:off x="93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1" name="Rectangle 154"/>
            <p:cNvSpPr>
              <a:spLocks noChangeArrowheads="1"/>
            </p:cNvSpPr>
            <p:nvPr/>
          </p:nvSpPr>
          <p:spPr bwMode="auto">
            <a:xfrm>
              <a:off x="108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2" name="Rectangle 155"/>
            <p:cNvSpPr>
              <a:spLocks noChangeArrowheads="1"/>
            </p:cNvSpPr>
            <p:nvPr/>
          </p:nvSpPr>
          <p:spPr bwMode="auto">
            <a:xfrm>
              <a:off x="124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3" name="Rectangle 156"/>
            <p:cNvSpPr>
              <a:spLocks noChangeArrowheads="1"/>
            </p:cNvSpPr>
            <p:nvPr/>
          </p:nvSpPr>
          <p:spPr bwMode="auto">
            <a:xfrm>
              <a:off x="202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4" name="Rectangle 157"/>
            <p:cNvSpPr>
              <a:spLocks noChangeArrowheads="1"/>
            </p:cNvSpPr>
            <p:nvPr/>
          </p:nvSpPr>
          <p:spPr bwMode="auto">
            <a:xfrm>
              <a:off x="218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5" name="Rectangle 158"/>
            <p:cNvSpPr>
              <a:spLocks noChangeArrowheads="1"/>
            </p:cNvSpPr>
            <p:nvPr/>
          </p:nvSpPr>
          <p:spPr bwMode="auto">
            <a:xfrm>
              <a:off x="2971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6" name="Rectangle 159"/>
            <p:cNvSpPr>
              <a:spLocks noChangeArrowheads="1"/>
            </p:cNvSpPr>
            <p:nvPr/>
          </p:nvSpPr>
          <p:spPr bwMode="auto">
            <a:xfrm>
              <a:off x="3128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7" name="Rectangle 160"/>
            <p:cNvSpPr>
              <a:spLocks noChangeArrowheads="1"/>
            </p:cNvSpPr>
            <p:nvPr/>
          </p:nvSpPr>
          <p:spPr bwMode="auto">
            <a:xfrm>
              <a:off x="3285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8" name="Rectangle 161"/>
            <p:cNvSpPr>
              <a:spLocks noChangeArrowheads="1"/>
            </p:cNvSpPr>
            <p:nvPr/>
          </p:nvSpPr>
          <p:spPr bwMode="auto">
            <a:xfrm>
              <a:off x="3442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69" name="Rectangle 162"/>
            <p:cNvSpPr>
              <a:spLocks noChangeArrowheads="1"/>
            </p:cNvSpPr>
            <p:nvPr/>
          </p:nvSpPr>
          <p:spPr bwMode="auto">
            <a:xfrm>
              <a:off x="2343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0" name="Rectangle 163"/>
            <p:cNvSpPr>
              <a:spLocks noChangeArrowheads="1"/>
            </p:cNvSpPr>
            <p:nvPr/>
          </p:nvSpPr>
          <p:spPr bwMode="auto">
            <a:xfrm>
              <a:off x="2500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1" name="Rectangle 164"/>
            <p:cNvSpPr>
              <a:spLocks noChangeArrowheads="1"/>
            </p:cNvSpPr>
            <p:nvPr/>
          </p:nvSpPr>
          <p:spPr bwMode="auto">
            <a:xfrm>
              <a:off x="2657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2" name="Rectangle 165"/>
            <p:cNvSpPr>
              <a:spLocks noChangeArrowheads="1"/>
            </p:cNvSpPr>
            <p:nvPr/>
          </p:nvSpPr>
          <p:spPr bwMode="auto">
            <a:xfrm>
              <a:off x="2814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3" name="Rectangle 166"/>
            <p:cNvSpPr>
              <a:spLocks noChangeArrowheads="1"/>
            </p:cNvSpPr>
            <p:nvPr/>
          </p:nvSpPr>
          <p:spPr bwMode="auto">
            <a:xfrm>
              <a:off x="3599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4" name="Rectangle 167"/>
            <p:cNvSpPr>
              <a:spLocks noChangeArrowheads="1"/>
            </p:cNvSpPr>
            <p:nvPr/>
          </p:nvSpPr>
          <p:spPr bwMode="auto">
            <a:xfrm>
              <a:off x="3756" y="250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5" name="Rectangle 168"/>
            <p:cNvSpPr>
              <a:spLocks noChangeArrowheads="1"/>
            </p:cNvSpPr>
            <p:nvPr/>
          </p:nvSpPr>
          <p:spPr bwMode="auto">
            <a:xfrm>
              <a:off x="140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6" name="Rectangle 169"/>
            <p:cNvSpPr>
              <a:spLocks noChangeArrowheads="1"/>
            </p:cNvSpPr>
            <p:nvPr/>
          </p:nvSpPr>
          <p:spPr bwMode="auto">
            <a:xfrm>
              <a:off x="155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7" name="Rectangle 170"/>
            <p:cNvSpPr>
              <a:spLocks noChangeArrowheads="1"/>
            </p:cNvSpPr>
            <p:nvPr/>
          </p:nvSpPr>
          <p:spPr bwMode="auto">
            <a:xfrm>
              <a:off x="171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8" name="Rectangle 171"/>
            <p:cNvSpPr>
              <a:spLocks noChangeArrowheads="1"/>
            </p:cNvSpPr>
            <p:nvPr/>
          </p:nvSpPr>
          <p:spPr bwMode="auto">
            <a:xfrm>
              <a:off x="187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79" name="Rectangle 172"/>
            <p:cNvSpPr>
              <a:spLocks noChangeArrowheads="1"/>
            </p:cNvSpPr>
            <p:nvPr/>
          </p:nvSpPr>
          <p:spPr bwMode="auto">
            <a:xfrm>
              <a:off x="77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0" name="Rectangle 173"/>
            <p:cNvSpPr>
              <a:spLocks noChangeArrowheads="1"/>
            </p:cNvSpPr>
            <p:nvPr/>
          </p:nvSpPr>
          <p:spPr bwMode="auto">
            <a:xfrm>
              <a:off x="93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1" name="Rectangle 174"/>
            <p:cNvSpPr>
              <a:spLocks noChangeArrowheads="1"/>
            </p:cNvSpPr>
            <p:nvPr/>
          </p:nvSpPr>
          <p:spPr bwMode="auto">
            <a:xfrm>
              <a:off x="108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2" name="Rectangle 175"/>
            <p:cNvSpPr>
              <a:spLocks noChangeArrowheads="1"/>
            </p:cNvSpPr>
            <p:nvPr/>
          </p:nvSpPr>
          <p:spPr bwMode="auto">
            <a:xfrm>
              <a:off x="124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3" name="Rectangle 176"/>
            <p:cNvSpPr>
              <a:spLocks noChangeArrowheads="1"/>
            </p:cNvSpPr>
            <p:nvPr/>
          </p:nvSpPr>
          <p:spPr bwMode="auto">
            <a:xfrm>
              <a:off x="202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4" name="Rectangle 177"/>
            <p:cNvSpPr>
              <a:spLocks noChangeArrowheads="1"/>
            </p:cNvSpPr>
            <p:nvPr/>
          </p:nvSpPr>
          <p:spPr bwMode="auto">
            <a:xfrm>
              <a:off x="218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5" name="Rectangle 178"/>
            <p:cNvSpPr>
              <a:spLocks noChangeArrowheads="1"/>
            </p:cNvSpPr>
            <p:nvPr/>
          </p:nvSpPr>
          <p:spPr bwMode="auto">
            <a:xfrm>
              <a:off x="2971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6" name="Rectangle 179"/>
            <p:cNvSpPr>
              <a:spLocks noChangeArrowheads="1"/>
            </p:cNvSpPr>
            <p:nvPr/>
          </p:nvSpPr>
          <p:spPr bwMode="auto">
            <a:xfrm>
              <a:off x="3128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7" name="Rectangle 180"/>
            <p:cNvSpPr>
              <a:spLocks noChangeArrowheads="1"/>
            </p:cNvSpPr>
            <p:nvPr/>
          </p:nvSpPr>
          <p:spPr bwMode="auto">
            <a:xfrm>
              <a:off x="3285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8" name="Rectangle 181"/>
            <p:cNvSpPr>
              <a:spLocks noChangeArrowheads="1"/>
            </p:cNvSpPr>
            <p:nvPr/>
          </p:nvSpPr>
          <p:spPr bwMode="auto">
            <a:xfrm>
              <a:off x="3442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89" name="Rectangle 182"/>
            <p:cNvSpPr>
              <a:spLocks noChangeArrowheads="1"/>
            </p:cNvSpPr>
            <p:nvPr/>
          </p:nvSpPr>
          <p:spPr bwMode="auto">
            <a:xfrm>
              <a:off x="2343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0" name="Rectangle 183"/>
            <p:cNvSpPr>
              <a:spLocks noChangeArrowheads="1"/>
            </p:cNvSpPr>
            <p:nvPr/>
          </p:nvSpPr>
          <p:spPr bwMode="auto">
            <a:xfrm>
              <a:off x="2500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1" name="Rectangle 184"/>
            <p:cNvSpPr>
              <a:spLocks noChangeArrowheads="1"/>
            </p:cNvSpPr>
            <p:nvPr/>
          </p:nvSpPr>
          <p:spPr bwMode="auto">
            <a:xfrm>
              <a:off x="2657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2" name="Rectangle 185"/>
            <p:cNvSpPr>
              <a:spLocks noChangeArrowheads="1"/>
            </p:cNvSpPr>
            <p:nvPr/>
          </p:nvSpPr>
          <p:spPr bwMode="auto">
            <a:xfrm>
              <a:off x="2814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3" name="Rectangle 186"/>
            <p:cNvSpPr>
              <a:spLocks noChangeArrowheads="1"/>
            </p:cNvSpPr>
            <p:nvPr/>
          </p:nvSpPr>
          <p:spPr bwMode="auto">
            <a:xfrm>
              <a:off x="3599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4" name="Rectangle 187"/>
            <p:cNvSpPr>
              <a:spLocks noChangeArrowheads="1"/>
            </p:cNvSpPr>
            <p:nvPr/>
          </p:nvSpPr>
          <p:spPr bwMode="auto">
            <a:xfrm>
              <a:off x="3756" y="265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5" name="Rectangle 188"/>
            <p:cNvSpPr>
              <a:spLocks noChangeArrowheads="1"/>
            </p:cNvSpPr>
            <p:nvPr/>
          </p:nvSpPr>
          <p:spPr bwMode="auto">
            <a:xfrm>
              <a:off x="140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6" name="Rectangle 189"/>
            <p:cNvSpPr>
              <a:spLocks noChangeArrowheads="1"/>
            </p:cNvSpPr>
            <p:nvPr/>
          </p:nvSpPr>
          <p:spPr bwMode="auto">
            <a:xfrm>
              <a:off x="155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7" name="Rectangle 190"/>
            <p:cNvSpPr>
              <a:spLocks noChangeArrowheads="1"/>
            </p:cNvSpPr>
            <p:nvPr/>
          </p:nvSpPr>
          <p:spPr bwMode="auto">
            <a:xfrm>
              <a:off x="171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8" name="Rectangle 191"/>
            <p:cNvSpPr>
              <a:spLocks noChangeArrowheads="1"/>
            </p:cNvSpPr>
            <p:nvPr/>
          </p:nvSpPr>
          <p:spPr bwMode="auto">
            <a:xfrm>
              <a:off x="187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99" name="Rectangle 192"/>
            <p:cNvSpPr>
              <a:spLocks noChangeArrowheads="1"/>
            </p:cNvSpPr>
            <p:nvPr/>
          </p:nvSpPr>
          <p:spPr bwMode="auto">
            <a:xfrm>
              <a:off x="77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0" name="Rectangle 193"/>
            <p:cNvSpPr>
              <a:spLocks noChangeArrowheads="1"/>
            </p:cNvSpPr>
            <p:nvPr/>
          </p:nvSpPr>
          <p:spPr bwMode="auto">
            <a:xfrm>
              <a:off x="93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1" name="Rectangle 194"/>
            <p:cNvSpPr>
              <a:spLocks noChangeArrowheads="1"/>
            </p:cNvSpPr>
            <p:nvPr/>
          </p:nvSpPr>
          <p:spPr bwMode="auto">
            <a:xfrm>
              <a:off x="108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2" name="Rectangle 195"/>
            <p:cNvSpPr>
              <a:spLocks noChangeArrowheads="1"/>
            </p:cNvSpPr>
            <p:nvPr/>
          </p:nvSpPr>
          <p:spPr bwMode="auto">
            <a:xfrm>
              <a:off x="124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3" name="Rectangle 196"/>
            <p:cNvSpPr>
              <a:spLocks noChangeArrowheads="1"/>
            </p:cNvSpPr>
            <p:nvPr/>
          </p:nvSpPr>
          <p:spPr bwMode="auto">
            <a:xfrm>
              <a:off x="202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4" name="Rectangle 197"/>
            <p:cNvSpPr>
              <a:spLocks noChangeArrowheads="1"/>
            </p:cNvSpPr>
            <p:nvPr/>
          </p:nvSpPr>
          <p:spPr bwMode="auto">
            <a:xfrm>
              <a:off x="218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5" name="Rectangle 198"/>
            <p:cNvSpPr>
              <a:spLocks noChangeArrowheads="1"/>
            </p:cNvSpPr>
            <p:nvPr/>
          </p:nvSpPr>
          <p:spPr bwMode="auto">
            <a:xfrm>
              <a:off x="2971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6" name="Rectangle 199"/>
            <p:cNvSpPr>
              <a:spLocks noChangeArrowheads="1"/>
            </p:cNvSpPr>
            <p:nvPr/>
          </p:nvSpPr>
          <p:spPr bwMode="auto">
            <a:xfrm>
              <a:off x="3128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7" name="Rectangle 200"/>
            <p:cNvSpPr>
              <a:spLocks noChangeArrowheads="1"/>
            </p:cNvSpPr>
            <p:nvPr/>
          </p:nvSpPr>
          <p:spPr bwMode="auto">
            <a:xfrm>
              <a:off x="3285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8" name="Rectangle 201"/>
            <p:cNvSpPr>
              <a:spLocks noChangeArrowheads="1"/>
            </p:cNvSpPr>
            <p:nvPr/>
          </p:nvSpPr>
          <p:spPr bwMode="auto">
            <a:xfrm>
              <a:off x="3442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09" name="Rectangle 202"/>
            <p:cNvSpPr>
              <a:spLocks noChangeArrowheads="1"/>
            </p:cNvSpPr>
            <p:nvPr/>
          </p:nvSpPr>
          <p:spPr bwMode="auto">
            <a:xfrm>
              <a:off x="2343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0" name="Rectangle 203"/>
            <p:cNvSpPr>
              <a:spLocks noChangeArrowheads="1"/>
            </p:cNvSpPr>
            <p:nvPr/>
          </p:nvSpPr>
          <p:spPr bwMode="auto">
            <a:xfrm>
              <a:off x="2500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1" name="Rectangle 204"/>
            <p:cNvSpPr>
              <a:spLocks noChangeArrowheads="1"/>
            </p:cNvSpPr>
            <p:nvPr/>
          </p:nvSpPr>
          <p:spPr bwMode="auto">
            <a:xfrm>
              <a:off x="2657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2" name="Rectangle 205"/>
            <p:cNvSpPr>
              <a:spLocks noChangeArrowheads="1"/>
            </p:cNvSpPr>
            <p:nvPr/>
          </p:nvSpPr>
          <p:spPr bwMode="auto">
            <a:xfrm>
              <a:off x="2814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3" name="Rectangle 206"/>
            <p:cNvSpPr>
              <a:spLocks noChangeArrowheads="1"/>
            </p:cNvSpPr>
            <p:nvPr/>
          </p:nvSpPr>
          <p:spPr bwMode="auto">
            <a:xfrm>
              <a:off x="3599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4" name="Rectangle 207"/>
            <p:cNvSpPr>
              <a:spLocks noChangeArrowheads="1"/>
            </p:cNvSpPr>
            <p:nvPr/>
          </p:nvSpPr>
          <p:spPr bwMode="auto">
            <a:xfrm>
              <a:off x="3756" y="281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5" name="Rectangle 208"/>
            <p:cNvSpPr>
              <a:spLocks noChangeArrowheads="1"/>
            </p:cNvSpPr>
            <p:nvPr/>
          </p:nvSpPr>
          <p:spPr bwMode="auto">
            <a:xfrm>
              <a:off x="140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6" name="Rectangle 209"/>
            <p:cNvSpPr>
              <a:spLocks noChangeArrowheads="1"/>
            </p:cNvSpPr>
            <p:nvPr/>
          </p:nvSpPr>
          <p:spPr bwMode="auto">
            <a:xfrm>
              <a:off x="155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7" name="Rectangle 210"/>
            <p:cNvSpPr>
              <a:spLocks noChangeArrowheads="1"/>
            </p:cNvSpPr>
            <p:nvPr/>
          </p:nvSpPr>
          <p:spPr bwMode="auto">
            <a:xfrm>
              <a:off x="171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8" name="Rectangle 211"/>
            <p:cNvSpPr>
              <a:spLocks noChangeArrowheads="1"/>
            </p:cNvSpPr>
            <p:nvPr/>
          </p:nvSpPr>
          <p:spPr bwMode="auto">
            <a:xfrm>
              <a:off x="187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19" name="Rectangle 212"/>
            <p:cNvSpPr>
              <a:spLocks noChangeArrowheads="1"/>
            </p:cNvSpPr>
            <p:nvPr/>
          </p:nvSpPr>
          <p:spPr bwMode="auto">
            <a:xfrm>
              <a:off x="77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0" name="Rectangle 213"/>
            <p:cNvSpPr>
              <a:spLocks noChangeArrowheads="1"/>
            </p:cNvSpPr>
            <p:nvPr/>
          </p:nvSpPr>
          <p:spPr bwMode="auto">
            <a:xfrm>
              <a:off x="93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1" name="Rectangle 214"/>
            <p:cNvSpPr>
              <a:spLocks noChangeArrowheads="1"/>
            </p:cNvSpPr>
            <p:nvPr/>
          </p:nvSpPr>
          <p:spPr bwMode="auto">
            <a:xfrm>
              <a:off x="108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2" name="Rectangle 215"/>
            <p:cNvSpPr>
              <a:spLocks noChangeArrowheads="1"/>
            </p:cNvSpPr>
            <p:nvPr/>
          </p:nvSpPr>
          <p:spPr bwMode="auto">
            <a:xfrm>
              <a:off x="124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3" name="Rectangle 216"/>
            <p:cNvSpPr>
              <a:spLocks noChangeArrowheads="1"/>
            </p:cNvSpPr>
            <p:nvPr/>
          </p:nvSpPr>
          <p:spPr bwMode="auto">
            <a:xfrm>
              <a:off x="202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4" name="Rectangle 217"/>
            <p:cNvSpPr>
              <a:spLocks noChangeArrowheads="1"/>
            </p:cNvSpPr>
            <p:nvPr/>
          </p:nvSpPr>
          <p:spPr bwMode="auto">
            <a:xfrm>
              <a:off x="218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5" name="Rectangle 218"/>
            <p:cNvSpPr>
              <a:spLocks noChangeArrowheads="1"/>
            </p:cNvSpPr>
            <p:nvPr/>
          </p:nvSpPr>
          <p:spPr bwMode="auto">
            <a:xfrm>
              <a:off x="2971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6" name="Rectangle 219"/>
            <p:cNvSpPr>
              <a:spLocks noChangeArrowheads="1"/>
            </p:cNvSpPr>
            <p:nvPr/>
          </p:nvSpPr>
          <p:spPr bwMode="auto">
            <a:xfrm>
              <a:off x="3128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7" name="Rectangle 220"/>
            <p:cNvSpPr>
              <a:spLocks noChangeArrowheads="1"/>
            </p:cNvSpPr>
            <p:nvPr/>
          </p:nvSpPr>
          <p:spPr bwMode="auto">
            <a:xfrm>
              <a:off x="3285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" name="Rectangle 221"/>
            <p:cNvSpPr>
              <a:spLocks noChangeArrowheads="1"/>
            </p:cNvSpPr>
            <p:nvPr/>
          </p:nvSpPr>
          <p:spPr bwMode="auto">
            <a:xfrm>
              <a:off x="3442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" name="Rectangle 222"/>
            <p:cNvSpPr>
              <a:spLocks noChangeArrowheads="1"/>
            </p:cNvSpPr>
            <p:nvPr/>
          </p:nvSpPr>
          <p:spPr bwMode="auto">
            <a:xfrm>
              <a:off x="2343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" name="Rectangle 223"/>
            <p:cNvSpPr>
              <a:spLocks noChangeArrowheads="1"/>
            </p:cNvSpPr>
            <p:nvPr/>
          </p:nvSpPr>
          <p:spPr bwMode="auto">
            <a:xfrm>
              <a:off x="2500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" name="Rectangle 224"/>
            <p:cNvSpPr>
              <a:spLocks noChangeArrowheads="1"/>
            </p:cNvSpPr>
            <p:nvPr/>
          </p:nvSpPr>
          <p:spPr bwMode="auto">
            <a:xfrm>
              <a:off x="2657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" name="Rectangle 225"/>
            <p:cNvSpPr>
              <a:spLocks noChangeArrowheads="1"/>
            </p:cNvSpPr>
            <p:nvPr/>
          </p:nvSpPr>
          <p:spPr bwMode="auto">
            <a:xfrm>
              <a:off x="2814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" name="Rectangle 226"/>
            <p:cNvSpPr>
              <a:spLocks noChangeArrowheads="1"/>
            </p:cNvSpPr>
            <p:nvPr/>
          </p:nvSpPr>
          <p:spPr bwMode="auto">
            <a:xfrm>
              <a:off x="3599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" name="Rectangle 227"/>
            <p:cNvSpPr>
              <a:spLocks noChangeArrowheads="1"/>
            </p:cNvSpPr>
            <p:nvPr/>
          </p:nvSpPr>
          <p:spPr bwMode="auto">
            <a:xfrm>
              <a:off x="3756" y="2971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" name="Rectangle 228"/>
            <p:cNvSpPr>
              <a:spLocks noChangeArrowheads="1"/>
            </p:cNvSpPr>
            <p:nvPr/>
          </p:nvSpPr>
          <p:spPr bwMode="auto">
            <a:xfrm>
              <a:off x="140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6" name="Rectangle 229"/>
            <p:cNvSpPr>
              <a:spLocks noChangeArrowheads="1"/>
            </p:cNvSpPr>
            <p:nvPr/>
          </p:nvSpPr>
          <p:spPr bwMode="auto">
            <a:xfrm>
              <a:off x="155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7" name="Rectangle 230"/>
            <p:cNvSpPr>
              <a:spLocks noChangeArrowheads="1"/>
            </p:cNvSpPr>
            <p:nvPr/>
          </p:nvSpPr>
          <p:spPr bwMode="auto">
            <a:xfrm>
              <a:off x="171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8" name="Rectangle 231"/>
            <p:cNvSpPr>
              <a:spLocks noChangeArrowheads="1"/>
            </p:cNvSpPr>
            <p:nvPr/>
          </p:nvSpPr>
          <p:spPr bwMode="auto">
            <a:xfrm>
              <a:off x="187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9" name="Rectangle 232"/>
            <p:cNvSpPr>
              <a:spLocks noChangeArrowheads="1"/>
            </p:cNvSpPr>
            <p:nvPr/>
          </p:nvSpPr>
          <p:spPr bwMode="auto">
            <a:xfrm>
              <a:off x="77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0" name="Rectangle 233"/>
            <p:cNvSpPr>
              <a:spLocks noChangeArrowheads="1"/>
            </p:cNvSpPr>
            <p:nvPr/>
          </p:nvSpPr>
          <p:spPr bwMode="auto">
            <a:xfrm>
              <a:off x="93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1" name="Rectangle 234"/>
            <p:cNvSpPr>
              <a:spLocks noChangeArrowheads="1"/>
            </p:cNvSpPr>
            <p:nvPr/>
          </p:nvSpPr>
          <p:spPr bwMode="auto">
            <a:xfrm>
              <a:off x="108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2" name="Rectangle 235"/>
            <p:cNvSpPr>
              <a:spLocks noChangeArrowheads="1"/>
            </p:cNvSpPr>
            <p:nvPr/>
          </p:nvSpPr>
          <p:spPr bwMode="auto">
            <a:xfrm>
              <a:off x="124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3" name="Rectangle 236"/>
            <p:cNvSpPr>
              <a:spLocks noChangeArrowheads="1"/>
            </p:cNvSpPr>
            <p:nvPr/>
          </p:nvSpPr>
          <p:spPr bwMode="auto">
            <a:xfrm>
              <a:off x="202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4" name="Rectangle 237"/>
            <p:cNvSpPr>
              <a:spLocks noChangeArrowheads="1"/>
            </p:cNvSpPr>
            <p:nvPr/>
          </p:nvSpPr>
          <p:spPr bwMode="auto">
            <a:xfrm>
              <a:off x="218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5" name="Rectangle 238"/>
            <p:cNvSpPr>
              <a:spLocks noChangeArrowheads="1"/>
            </p:cNvSpPr>
            <p:nvPr/>
          </p:nvSpPr>
          <p:spPr bwMode="auto">
            <a:xfrm>
              <a:off x="2971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6" name="Rectangle 239"/>
            <p:cNvSpPr>
              <a:spLocks noChangeArrowheads="1"/>
            </p:cNvSpPr>
            <p:nvPr/>
          </p:nvSpPr>
          <p:spPr bwMode="auto">
            <a:xfrm>
              <a:off x="3128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7" name="Rectangle 240"/>
            <p:cNvSpPr>
              <a:spLocks noChangeArrowheads="1"/>
            </p:cNvSpPr>
            <p:nvPr/>
          </p:nvSpPr>
          <p:spPr bwMode="auto">
            <a:xfrm>
              <a:off x="3285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8" name="Rectangle 241"/>
            <p:cNvSpPr>
              <a:spLocks noChangeArrowheads="1"/>
            </p:cNvSpPr>
            <p:nvPr/>
          </p:nvSpPr>
          <p:spPr bwMode="auto">
            <a:xfrm>
              <a:off x="3442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49" name="Rectangle 242"/>
            <p:cNvSpPr>
              <a:spLocks noChangeArrowheads="1"/>
            </p:cNvSpPr>
            <p:nvPr/>
          </p:nvSpPr>
          <p:spPr bwMode="auto">
            <a:xfrm>
              <a:off x="2343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0" name="Rectangle 243"/>
            <p:cNvSpPr>
              <a:spLocks noChangeArrowheads="1"/>
            </p:cNvSpPr>
            <p:nvPr/>
          </p:nvSpPr>
          <p:spPr bwMode="auto">
            <a:xfrm>
              <a:off x="2500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1" name="Rectangle 244"/>
            <p:cNvSpPr>
              <a:spLocks noChangeArrowheads="1"/>
            </p:cNvSpPr>
            <p:nvPr/>
          </p:nvSpPr>
          <p:spPr bwMode="auto">
            <a:xfrm>
              <a:off x="2657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2" name="Rectangle 245"/>
            <p:cNvSpPr>
              <a:spLocks noChangeArrowheads="1"/>
            </p:cNvSpPr>
            <p:nvPr/>
          </p:nvSpPr>
          <p:spPr bwMode="auto">
            <a:xfrm>
              <a:off x="2814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3" name="Rectangle 246"/>
            <p:cNvSpPr>
              <a:spLocks noChangeArrowheads="1"/>
            </p:cNvSpPr>
            <p:nvPr/>
          </p:nvSpPr>
          <p:spPr bwMode="auto">
            <a:xfrm>
              <a:off x="3599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4" name="Rectangle 247"/>
            <p:cNvSpPr>
              <a:spLocks noChangeArrowheads="1"/>
            </p:cNvSpPr>
            <p:nvPr/>
          </p:nvSpPr>
          <p:spPr bwMode="auto">
            <a:xfrm>
              <a:off x="3756" y="3128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5" name="Rectangle 248"/>
            <p:cNvSpPr>
              <a:spLocks noChangeArrowheads="1"/>
            </p:cNvSpPr>
            <p:nvPr/>
          </p:nvSpPr>
          <p:spPr bwMode="auto">
            <a:xfrm>
              <a:off x="140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6" name="Rectangle 249"/>
            <p:cNvSpPr>
              <a:spLocks noChangeArrowheads="1"/>
            </p:cNvSpPr>
            <p:nvPr/>
          </p:nvSpPr>
          <p:spPr bwMode="auto">
            <a:xfrm>
              <a:off x="155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7" name="Rectangle 250"/>
            <p:cNvSpPr>
              <a:spLocks noChangeArrowheads="1"/>
            </p:cNvSpPr>
            <p:nvPr/>
          </p:nvSpPr>
          <p:spPr bwMode="auto">
            <a:xfrm>
              <a:off x="171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8" name="Rectangle 251"/>
            <p:cNvSpPr>
              <a:spLocks noChangeArrowheads="1"/>
            </p:cNvSpPr>
            <p:nvPr/>
          </p:nvSpPr>
          <p:spPr bwMode="auto">
            <a:xfrm>
              <a:off x="187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59" name="Rectangle 252"/>
            <p:cNvSpPr>
              <a:spLocks noChangeArrowheads="1"/>
            </p:cNvSpPr>
            <p:nvPr/>
          </p:nvSpPr>
          <p:spPr bwMode="auto">
            <a:xfrm>
              <a:off x="77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0" name="Rectangle 253"/>
            <p:cNvSpPr>
              <a:spLocks noChangeArrowheads="1"/>
            </p:cNvSpPr>
            <p:nvPr/>
          </p:nvSpPr>
          <p:spPr bwMode="auto">
            <a:xfrm>
              <a:off x="93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1" name="Rectangle 254"/>
            <p:cNvSpPr>
              <a:spLocks noChangeArrowheads="1"/>
            </p:cNvSpPr>
            <p:nvPr/>
          </p:nvSpPr>
          <p:spPr bwMode="auto">
            <a:xfrm>
              <a:off x="108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2" name="Rectangle 255"/>
            <p:cNvSpPr>
              <a:spLocks noChangeArrowheads="1"/>
            </p:cNvSpPr>
            <p:nvPr/>
          </p:nvSpPr>
          <p:spPr bwMode="auto">
            <a:xfrm>
              <a:off x="124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3" name="Rectangle 256"/>
            <p:cNvSpPr>
              <a:spLocks noChangeArrowheads="1"/>
            </p:cNvSpPr>
            <p:nvPr/>
          </p:nvSpPr>
          <p:spPr bwMode="auto">
            <a:xfrm>
              <a:off x="202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4" name="Rectangle 257"/>
            <p:cNvSpPr>
              <a:spLocks noChangeArrowheads="1"/>
            </p:cNvSpPr>
            <p:nvPr/>
          </p:nvSpPr>
          <p:spPr bwMode="auto">
            <a:xfrm>
              <a:off x="218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5" name="Rectangle 258"/>
            <p:cNvSpPr>
              <a:spLocks noChangeArrowheads="1"/>
            </p:cNvSpPr>
            <p:nvPr/>
          </p:nvSpPr>
          <p:spPr bwMode="auto">
            <a:xfrm>
              <a:off x="2971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6" name="Rectangle 259"/>
            <p:cNvSpPr>
              <a:spLocks noChangeArrowheads="1"/>
            </p:cNvSpPr>
            <p:nvPr/>
          </p:nvSpPr>
          <p:spPr bwMode="auto">
            <a:xfrm>
              <a:off x="3128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7" name="Rectangle 260"/>
            <p:cNvSpPr>
              <a:spLocks noChangeArrowheads="1"/>
            </p:cNvSpPr>
            <p:nvPr/>
          </p:nvSpPr>
          <p:spPr bwMode="auto">
            <a:xfrm>
              <a:off x="3285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8" name="Rectangle 261"/>
            <p:cNvSpPr>
              <a:spLocks noChangeArrowheads="1"/>
            </p:cNvSpPr>
            <p:nvPr/>
          </p:nvSpPr>
          <p:spPr bwMode="auto">
            <a:xfrm>
              <a:off x="3442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69" name="Rectangle 262"/>
            <p:cNvSpPr>
              <a:spLocks noChangeArrowheads="1"/>
            </p:cNvSpPr>
            <p:nvPr/>
          </p:nvSpPr>
          <p:spPr bwMode="auto">
            <a:xfrm>
              <a:off x="2343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0" name="Rectangle 263"/>
            <p:cNvSpPr>
              <a:spLocks noChangeArrowheads="1"/>
            </p:cNvSpPr>
            <p:nvPr/>
          </p:nvSpPr>
          <p:spPr bwMode="auto">
            <a:xfrm>
              <a:off x="2500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1" name="Rectangle 264"/>
            <p:cNvSpPr>
              <a:spLocks noChangeArrowheads="1"/>
            </p:cNvSpPr>
            <p:nvPr/>
          </p:nvSpPr>
          <p:spPr bwMode="auto">
            <a:xfrm>
              <a:off x="2657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2" name="Rectangle 265"/>
            <p:cNvSpPr>
              <a:spLocks noChangeArrowheads="1"/>
            </p:cNvSpPr>
            <p:nvPr/>
          </p:nvSpPr>
          <p:spPr bwMode="auto">
            <a:xfrm>
              <a:off x="2814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3" name="Rectangle 266"/>
            <p:cNvSpPr>
              <a:spLocks noChangeArrowheads="1"/>
            </p:cNvSpPr>
            <p:nvPr/>
          </p:nvSpPr>
          <p:spPr bwMode="auto">
            <a:xfrm>
              <a:off x="3599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4" name="Rectangle 267"/>
            <p:cNvSpPr>
              <a:spLocks noChangeArrowheads="1"/>
            </p:cNvSpPr>
            <p:nvPr/>
          </p:nvSpPr>
          <p:spPr bwMode="auto">
            <a:xfrm>
              <a:off x="3756" y="3285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5" name="Rectangle 268"/>
            <p:cNvSpPr>
              <a:spLocks noChangeArrowheads="1"/>
            </p:cNvSpPr>
            <p:nvPr/>
          </p:nvSpPr>
          <p:spPr bwMode="auto">
            <a:xfrm>
              <a:off x="140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6" name="Rectangle 269"/>
            <p:cNvSpPr>
              <a:spLocks noChangeArrowheads="1"/>
            </p:cNvSpPr>
            <p:nvPr/>
          </p:nvSpPr>
          <p:spPr bwMode="auto">
            <a:xfrm>
              <a:off x="155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7" name="Rectangle 270"/>
            <p:cNvSpPr>
              <a:spLocks noChangeArrowheads="1"/>
            </p:cNvSpPr>
            <p:nvPr/>
          </p:nvSpPr>
          <p:spPr bwMode="auto">
            <a:xfrm>
              <a:off x="171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8" name="Rectangle 271"/>
            <p:cNvSpPr>
              <a:spLocks noChangeArrowheads="1"/>
            </p:cNvSpPr>
            <p:nvPr/>
          </p:nvSpPr>
          <p:spPr bwMode="auto">
            <a:xfrm>
              <a:off x="187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79" name="Rectangle 272"/>
            <p:cNvSpPr>
              <a:spLocks noChangeArrowheads="1"/>
            </p:cNvSpPr>
            <p:nvPr/>
          </p:nvSpPr>
          <p:spPr bwMode="auto">
            <a:xfrm>
              <a:off x="77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0" name="Rectangle 273"/>
            <p:cNvSpPr>
              <a:spLocks noChangeArrowheads="1"/>
            </p:cNvSpPr>
            <p:nvPr/>
          </p:nvSpPr>
          <p:spPr bwMode="auto">
            <a:xfrm>
              <a:off x="93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1" name="Rectangle 274"/>
            <p:cNvSpPr>
              <a:spLocks noChangeArrowheads="1"/>
            </p:cNvSpPr>
            <p:nvPr/>
          </p:nvSpPr>
          <p:spPr bwMode="auto">
            <a:xfrm>
              <a:off x="108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2" name="Rectangle 275"/>
            <p:cNvSpPr>
              <a:spLocks noChangeArrowheads="1"/>
            </p:cNvSpPr>
            <p:nvPr/>
          </p:nvSpPr>
          <p:spPr bwMode="auto">
            <a:xfrm>
              <a:off x="124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3" name="Rectangle 276"/>
            <p:cNvSpPr>
              <a:spLocks noChangeArrowheads="1"/>
            </p:cNvSpPr>
            <p:nvPr/>
          </p:nvSpPr>
          <p:spPr bwMode="auto">
            <a:xfrm>
              <a:off x="202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4" name="Rectangle 277"/>
            <p:cNvSpPr>
              <a:spLocks noChangeArrowheads="1"/>
            </p:cNvSpPr>
            <p:nvPr/>
          </p:nvSpPr>
          <p:spPr bwMode="auto">
            <a:xfrm>
              <a:off x="218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5" name="Rectangle 278"/>
            <p:cNvSpPr>
              <a:spLocks noChangeArrowheads="1"/>
            </p:cNvSpPr>
            <p:nvPr/>
          </p:nvSpPr>
          <p:spPr bwMode="auto">
            <a:xfrm>
              <a:off x="2971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6" name="Rectangle 279"/>
            <p:cNvSpPr>
              <a:spLocks noChangeArrowheads="1"/>
            </p:cNvSpPr>
            <p:nvPr/>
          </p:nvSpPr>
          <p:spPr bwMode="auto">
            <a:xfrm>
              <a:off x="3128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7" name="Rectangle 280"/>
            <p:cNvSpPr>
              <a:spLocks noChangeArrowheads="1"/>
            </p:cNvSpPr>
            <p:nvPr/>
          </p:nvSpPr>
          <p:spPr bwMode="auto">
            <a:xfrm>
              <a:off x="3285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8" name="Rectangle 281"/>
            <p:cNvSpPr>
              <a:spLocks noChangeArrowheads="1"/>
            </p:cNvSpPr>
            <p:nvPr/>
          </p:nvSpPr>
          <p:spPr bwMode="auto">
            <a:xfrm>
              <a:off x="3442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89" name="Rectangle 282"/>
            <p:cNvSpPr>
              <a:spLocks noChangeArrowheads="1"/>
            </p:cNvSpPr>
            <p:nvPr/>
          </p:nvSpPr>
          <p:spPr bwMode="auto">
            <a:xfrm>
              <a:off x="2343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0" name="Rectangle 283"/>
            <p:cNvSpPr>
              <a:spLocks noChangeArrowheads="1"/>
            </p:cNvSpPr>
            <p:nvPr/>
          </p:nvSpPr>
          <p:spPr bwMode="auto">
            <a:xfrm>
              <a:off x="2500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1" name="Rectangle 284"/>
            <p:cNvSpPr>
              <a:spLocks noChangeArrowheads="1"/>
            </p:cNvSpPr>
            <p:nvPr/>
          </p:nvSpPr>
          <p:spPr bwMode="auto">
            <a:xfrm>
              <a:off x="2657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2" name="Rectangle 285"/>
            <p:cNvSpPr>
              <a:spLocks noChangeArrowheads="1"/>
            </p:cNvSpPr>
            <p:nvPr/>
          </p:nvSpPr>
          <p:spPr bwMode="auto">
            <a:xfrm>
              <a:off x="2814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3" name="Rectangle 286"/>
            <p:cNvSpPr>
              <a:spLocks noChangeArrowheads="1"/>
            </p:cNvSpPr>
            <p:nvPr/>
          </p:nvSpPr>
          <p:spPr bwMode="auto">
            <a:xfrm>
              <a:off x="3599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4" name="Rectangle 287"/>
            <p:cNvSpPr>
              <a:spLocks noChangeArrowheads="1"/>
            </p:cNvSpPr>
            <p:nvPr/>
          </p:nvSpPr>
          <p:spPr bwMode="auto">
            <a:xfrm>
              <a:off x="3756" y="3442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5" name="Rectangle 288"/>
            <p:cNvSpPr>
              <a:spLocks noChangeArrowheads="1"/>
            </p:cNvSpPr>
            <p:nvPr/>
          </p:nvSpPr>
          <p:spPr bwMode="auto">
            <a:xfrm>
              <a:off x="140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6" name="Rectangle 289"/>
            <p:cNvSpPr>
              <a:spLocks noChangeArrowheads="1"/>
            </p:cNvSpPr>
            <p:nvPr/>
          </p:nvSpPr>
          <p:spPr bwMode="auto">
            <a:xfrm>
              <a:off x="155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7" name="Rectangle 290"/>
            <p:cNvSpPr>
              <a:spLocks noChangeArrowheads="1"/>
            </p:cNvSpPr>
            <p:nvPr/>
          </p:nvSpPr>
          <p:spPr bwMode="auto">
            <a:xfrm>
              <a:off x="171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8" name="Rectangle 291"/>
            <p:cNvSpPr>
              <a:spLocks noChangeArrowheads="1"/>
            </p:cNvSpPr>
            <p:nvPr/>
          </p:nvSpPr>
          <p:spPr bwMode="auto">
            <a:xfrm>
              <a:off x="187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99" name="Rectangle 292"/>
            <p:cNvSpPr>
              <a:spLocks noChangeArrowheads="1"/>
            </p:cNvSpPr>
            <p:nvPr/>
          </p:nvSpPr>
          <p:spPr bwMode="auto">
            <a:xfrm>
              <a:off x="77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0" name="Rectangle 293"/>
            <p:cNvSpPr>
              <a:spLocks noChangeArrowheads="1"/>
            </p:cNvSpPr>
            <p:nvPr/>
          </p:nvSpPr>
          <p:spPr bwMode="auto">
            <a:xfrm>
              <a:off x="93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1" name="Rectangle 294"/>
            <p:cNvSpPr>
              <a:spLocks noChangeArrowheads="1"/>
            </p:cNvSpPr>
            <p:nvPr/>
          </p:nvSpPr>
          <p:spPr bwMode="auto">
            <a:xfrm>
              <a:off x="108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2" name="Rectangle 295"/>
            <p:cNvSpPr>
              <a:spLocks noChangeArrowheads="1"/>
            </p:cNvSpPr>
            <p:nvPr/>
          </p:nvSpPr>
          <p:spPr bwMode="auto">
            <a:xfrm>
              <a:off x="124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3" name="Rectangle 296"/>
            <p:cNvSpPr>
              <a:spLocks noChangeArrowheads="1"/>
            </p:cNvSpPr>
            <p:nvPr/>
          </p:nvSpPr>
          <p:spPr bwMode="auto">
            <a:xfrm>
              <a:off x="202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4" name="Rectangle 297"/>
            <p:cNvSpPr>
              <a:spLocks noChangeArrowheads="1"/>
            </p:cNvSpPr>
            <p:nvPr/>
          </p:nvSpPr>
          <p:spPr bwMode="auto">
            <a:xfrm>
              <a:off x="218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5" name="Rectangle 298"/>
            <p:cNvSpPr>
              <a:spLocks noChangeArrowheads="1"/>
            </p:cNvSpPr>
            <p:nvPr/>
          </p:nvSpPr>
          <p:spPr bwMode="auto">
            <a:xfrm>
              <a:off x="2971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6" name="Rectangle 299"/>
            <p:cNvSpPr>
              <a:spLocks noChangeArrowheads="1"/>
            </p:cNvSpPr>
            <p:nvPr/>
          </p:nvSpPr>
          <p:spPr bwMode="auto">
            <a:xfrm>
              <a:off x="3128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7" name="Rectangle 300"/>
            <p:cNvSpPr>
              <a:spLocks noChangeArrowheads="1"/>
            </p:cNvSpPr>
            <p:nvPr/>
          </p:nvSpPr>
          <p:spPr bwMode="auto">
            <a:xfrm>
              <a:off x="3285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8" name="Rectangle 301"/>
            <p:cNvSpPr>
              <a:spLocks noChangeArrowheads="1"/>
            </p:cNvSpPr>
            <p:nvPr/>
          </p:nvSpPr>
          <p:spPr bwMode="auto">
            <a:xfrm>
              <a:off x="3442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09" name="Rectangle 302"/>
            <p:cNvSpPr>
              <a:spLocks noChangeArrowheads="1"/>
            </p:cNvSpPr>
            <p:nvPr/>
          </p:nvSpPr>
          <p:spPr bwMode="auto">
            <a:xfrm>
              <a:off x="2343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0" name="Rectangle 303"/>
            <p:cNvSpPr>
              <a:spLocks noChangeArrowheads="1"/>
            </p:cNvSpPr>
            <p:nvPr/>
          </p:nvSpPr>
          <p:spPr bwMode="auto">
            <a:xfrm>
              <a:off x="2500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1" name="Rectangle 304"/>
            <p:cNvSpPr>
              <a:spLocks noChangeArrowheads="1"/>
            </p:cNvSpPr>
            <p:nvPr/>
          </p:nvSpPr>
          <p:spPr bwMode="auto">
            <a:xfrm>
              <a:off x="2657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2" name="Rectangle 305"/>
            <p:cNvSpPr>
              <a:spLocks noChangeArrowheads="1"/>
            </p:cNvSpPr>
            <p:nvPr/>
          </p:nvSpPr>
          <p:spPr bwMode="auto">
            <a:xfrm>
              <a:off x="2814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3" name="Rectangle 306"/>
            <p:cNvSpPr>
              <a:spLocks noChangeArrowheads="1"/>
            </p:cNvSpPr>
            <p:nvPr/>
          </p:nvSpPr>
          <p:spPr bwMode="auto">
            <a:xfrm>
              <a:off x="3599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4" name="Rectangle 307"/>
            <p:cNvSpPr>
              <a:spLocks noChangeArrowheads="1"/>
            </p:cNvSpPr>
            <p:nvPr/>
          </p:nvSpPr>
          <p:spPr bwMode="auto">
            <a:xfrm>
              <a:off x="3756" y="3599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5" name="Rectangle 308"/>
            <p:cNvSpPr>
              <a:spLocks noChangeArrowheads="1"/>
            </p:cNvSpPr>
            <p:nvPr/>
          </p:nvSpPr>
          <p:spPr bwMode="auto">
            <a:xfrm>
              <a:off x="140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6" name="Rectangle 309"/>
            <p:cNvSpPr>
              <a:spLocks noChangeArrowheads="1"/>
            </p:cNvSpPr>
            <p:nvPr/>
          </p:nvSpPr>
          <p:spPr bwMode="auto">
            <a:xfrm>
              <a:off x="155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7" name="Rectangle 310"/>
            <p:cNvSpPr>
              <a:spLocks noChangeArrowheads="1"/>
            </p:cNvSpPr>
            <p:nvPr/>
          </p:nvSpPr>
          <p:spPr bwMode="auto">
            <a:xfrm>
              <a:off x="171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8" name="Rectangle 311"/>
            <p:cNvSpPr>
              <a:spLocks noChangeArrowheads="1"/>
            </p:cNvSpPr>
            <p:nvPr/>
          </p:nvSpPr>
          <p:spPr bwMode="auto">
            <a:xfrm>
              <a:off x="187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19" name="Rectangle 312"/>
            <p:cNvSpPr>
              <a:spLocks noChangeArrowheads="1"/>
            </p:cNvSpPr>
            <p:nvPr/>
          </p:nvSpPr>
          <p:spPr bwMode="auto">
            <a:xfrm>
              <a:off x="77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0" name="Rectangle 313"/>
            <p:cNvSpPr>
              <a:spLocks noChangeArrowheads="1"/>
            </p:cNvSpPr>
            <p:nvPr/>
          </p:nvSpPr>
          <p:spPr bwMode="auto">
            <a:xfrm>
              <a:off x="93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1" name="Rectangle 314"/>
            <p:cNvSpPr>
              <a:spLocks noChangeArrowheads="1"/>
            </p:cNvSpPr>
            <p:nvPr/>
          </p:nvSpPr>
          <p:spPr bwMode="auto">
            <a:xfrm>
              <a:off x="108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2" name="Rectangle 315"/>
            <p:cNvSpPr>
              <a:spLocks noChangeArrowheads="1"/>
            </p:cNvSpPr>
            <p:nvPr/>
          </p:nvSpPr>
          <p:spPr bwMode="auto">
            <a:xfrm>
              <a:off x="124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3" name="Rectangle 316"/>
            <p:cNvSpPr>
              <a:spLocks noChangeArrowheads="1"/>
            </p:cNvSpPr>
            <p:nvPr/>
          </p:nvSpPr>
          <p:spPr bwMode="auto">
            <a:xfrm>
              <a:off x="202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4" name="Rectangle 317"/>
            <p:cNvSpPr>
              <a:spLocks noChangeArrowheads="1"/>
            </p:cNvSpPr>
            <p:nvPr/>
          </p:nvSpPr>
          <p:spPr bwMode="auto">
            <a:xfrm>
              <a:off x="218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5" name="Rectangle 318"/>
            <p:cNvSpPr>
              <a:spLocks noChangeArrowheads="1"/>
            </p:cNvSpPr>
            <p:nvPr/>
          </p:nvSpPr>
          <p:spPr bwMode="auto">
            <a:xfrm>
              <a:off x="2971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6" name="Rectangle 319"/>
            <p:cNvSpPr>
              <a:spLocks noChangeArrowheads="1"/>
            </p:cNvSpPr>
            <p:nvPr/>
          </p:nvSpPr>
          <p:spPr bwMode="auto">
            <a:xfrm>
              <a:off x="3128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7" name="Rectangle 320"/>
            <p:cNvSpPr>
              <a:spLocks noChangeArrowheads="1"/>
            </p:cNvSpPr>
            <p:nvPr/>
          </p:nvSpPr>
          <p:spPr bwMode="auto">
            <a:xfrm>
              <a:off x="3285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8" name="Rectangle 321"/>
            <p:cNvSpPr>
              <a:spLocks noChangeArrowheads="1"/>
            </p:cNvSpPr>
            <p:nvPr/>
          </p:nvSpPr>
          <p:spPr bwMode="auto">
            <a:xfrm>
              <a:off x="3442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29" name="Rectangle 322"/>
            <p:cNvSpPr>
              <a:spLocks noChangeArrowheads="1"/>
            </p:cNvSpPr>
            <p:nvPr/>
          </p:nvSpPr>
          <p:spPr bwMode="auto">
            <a:xfrm>
              <a:off x="2343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0" name="Rectangle 323"/>
            <p:cNvSpPr>
              <a:spLocks noChangeArrowheads="1"/>
            </p:cNvSpPr>
            <p:nvPr/>
          </p:nvSpPr>
          <p:spPr bwMode="auto">
            <a:xfrm>
              <a:off x="2500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1" name="Rectangle 324"/>
            <p:cNvSpPr>
              <a:spLocks noChangeArrowheads="1"/>
            </p:cNvSpPr>
            <p:nvPr/>
          </p:nvSpPr>
          <p:spPr bwMode="auto">
            <a:xfrm>
              <a:off x="2657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" name="Rectangle 325"/>
            <p:cNvSpPr>
              <a:spLocks noChangeArrowheads="1"/>
            </p:cNvSpPr>
            <p:nvPr/>
          </p:nvSpPr>
          <p:spPr bwMode="auto">
            <a:xfrm>
              <a:off x="2814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" name="Rectangle 326"/>
            <p:cNvSpPr>
              <a:spLocks noChangeArrowheads="1"/>
            </p:cNvSpPr>
            <p:nvPr/>
          </p:nvSpPr>
          <p:spPr bwMode="auto">
            <a:xfrm>
              <a:off x="3599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" name="Rectangle 327"/>
            <p:cNvSpPr>
              <a:spLocks noChangeArrowheads="1"/>
            </p:cNvSpPr>
            <p:nvPr/>
          </p:nvSpPr>
          <p:spPr bwMode="auto">
            <a:xfrm>
              <a:off x="3756" y="3756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" name="Rectangle 328"/>
            <p:cNvSpPr>
              <a:spLocks noChangeArrowheads="1"/>
            </p:cNvSpPr>
            <p:nvPr/>
          </p:nvSpPr>
          <p:spPr bwMode="auto">
            <a:xfrm>
              <a:off x="140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" name="Rectangle 329"/>
            <p:cNvSpPr>
              <a:spLocks noChangeArrowheads="1"/>
            </p:cNvSpPr>
            <p:nvPr/>
          </p:nvSpPr>
          <p:spPr bwMode="auto">
            <a:xfrm>
              <a:off x="155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" name="Rectangle 330"/>
            <p:cNvSpPr>
              <a:spLocks noChangeArrowheads="1"/>
            </p:cNvSpPr>
            <p:nvPr/>
          </p:nvSpPr>
          <p:spPr bwMode="auto">
            <a:xfrm>
              <a:off x="171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" name="Rectangle 331"/>
            <p:cNvSpPr>
              <a:spLocks noChangeArrowheads="1"/>
            </p:cNvSpPr>
            <p:nvPr/>
          </p:nvSpPr>
          <p:spPr bwMode="auto">
            <a:xfrm>
              <a:off x="187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" name="Rectangle 332"/>
            <p:cNvSpPr>
              <a:spLocks noChangeArrowheads="1"/>
            </p:cNvSpPr>
            <p:nvPr/>
          </p:nvSpPr>
          <p:spPr bwMode="auto">
            <a:xfrm>
              <a:off x="77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" name="Rectangle 333"/>
            <p:cNvSpPr>
              <a:spLocks noChangeArrowheads="1"/>
            </p:cNvSpPr>
            <p:nvPr/>
          </p:nvSpPr>
          <p:spPr bwMode="auto">
            <a:xfrm>
              <a:off x="93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" name="Rectangle 334"/>
            <p:cNvSpPr>
              <a:spLocks noChangeArrowheads="1"/>
            </p:cNvSpPr>
            <p:nvPr/>
          </p:nvSpPr>
          <p:spPr bwMode="auto">
            <a:xfrm>
              <a:off x="108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2" name="Rectangle 335"/>
            <p:cNvSpPr>
              <a:spLocks noChangeArrowheads="1"/>
            </p:cNvSpPr>
            <p:nvPr/>
          </p:nvSpPr>
          <p:spPr bwMode="auto">
            <a:xfrm>
              <a:off x="124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3" name="Rectangle 336"/>
            <p:cNvSpPr>
              <a:spLocks noChangeArrowheads="1"/>
            </p:cNvSpPr>
            <p:nvPr/>
          </p:nvSpPr>
          <p:spPr bwMode="auto">
            <a:xfrm>
              <a:off x="202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4" name="Rectangle 337"/>
            <p:cNvSpPr>
              <a:spLocks noChangeArrowheads="1"/>
            </p:cNvSpPr>
            <p:nvPr/>
          </p:nvSpPr>
          <p:spPr bwMode="auto">
            <a:xfrm>
              <a:off x="218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5" name="Rectangle 338"/>
            <p:cNvSpPr>
              <a:spLocks noChangeArrowheads="1"/>
            </p:cNvSpPr>
            <p:nvPr/>
          </p:nvSpPr>
          <p:spPr bwMode="auto">
            <a:xfrm>
              <a:off x="2971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6" name="Rectangle 339"/>
            <p:cNvSpPr>
              <a:spLocks noChangeArrowheads="1"/>
            </p:cNvSpPr>
            <p:nvPr/>
          </p:nvSpPr>
          <p:spPr bwMode="auto">
            <a:xfrm>
              <a:off x="3128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7" name="Rectangle 340"/>
            <p:cNvSpPr>
              <a:spLocks noChangeArrowheads="1"/>
            </p:cNvSpPr>
            <p:nvPr/>
          </p:nvSpPr>
          <p:spPr bwMode="auto">
            <a:xfrm>
              <a:off x="3285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8" name="Rectangle 341"/>
            <p:cNvSpPr>
              <a:spLocks noChangeArrowheads="1"/>
            </p:cNvSpPr>
            <p:nvPr/>
          </p:nvSpPr>
          <p:spPr bwMode="auto">
            <a:xfrm>
              <a:off x="3442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9" name="Rectangle 342"/>
            <p:cNvSpPr>
              <a:spLocks noChangeArrowheads="1"/>
            </p:cNvSpPr>
            <p:nvPr/>
          </p:nvSpPr>
          <p:spPr bwMode="auto">
            <a:xfrm>
              <a:off x="2343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0" name="Rectangle 343"/>
            <p:cNvSpPr>
              <a:spLocks noChangeArrowheads="1"/>
            </p:cNvSpPr>
            <p:nvPr/>
          </p:nvSpPr>
          <p:spPr bwMode="auto">
            <a:xfrm>
              <a:off x="2500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1" name="Rectangle 344"/>
            <p:cNvSpPr>
              <a:spLocks noChangeArrowheads="1"/>
            </p:cNvSpPr>
            <p:nvPr/>
          </p:nvSpPr>
          <p:spPr bwMode="auto">
            <a:xfrm>
              <a:off x="2657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2" name="Rectangle 345"/>
            <p:cNvSpPr>
              <a:spLocks noChangeArrowheads="1"/>
            </p:cNvSpPr>
            <p:nvPr/>
          </p:nvSpPr>
          <p:spPr bwMode="auto">
            <a:xfrm>
              <a:off x="2814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3" name="Rectangle 346"/>
            <p:cNvSpPr>
              <a:spLocks noChangeArrowheads="1"/>
            </p:cNvSpPr>
            <p:nvPr/>
          </p:nvSpPr>
          <p:spPr bwMode="auto">
            <a:xfrm>
              <a:off x="3599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4" name="Rectangle 347"/>
            <p:cNvSpPr>
              <a:spLocks noChangeArrowheads="1"/>
            </p:cNvSpPr>
            <p:nvPr/>
          </p:nvSpPr>
          <p:spPr bwMode="auto">
            <a:xfrm>
              <a:off x="3756" y="3913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5" name="Rectangle 348"/>
            <p:cNvSpPr>
              <a:spLocks noChangeArrowheads="1"/>
            </p:cNvSpPr>
            <p:nvPr/>
          </p:nvSpPr>
          <p:spPr bwMode="auto">
            <a:xfrm>
              <a:off x="140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6" name="Rectangle 349"/>
            <p:cNvSpPr>
              <a:spLocks noChangeArrowheads="1"/>
            </p:cNvSpPr>
            <p:nvPr/>
          </p:nvSpPr>
          <p:spPr bwMode="auto">
            <a:xfrm>
              <a:off x="155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7" name="Rectangle 350"/>
            <p:cNvSpPr>
              <a:spLocks noChangeArrowheads="1"/>
            </p:cNvSpPr>
            <p:nvPr/>
          </p:nvSpPr>
          <p:spPr bwMode="auto">
            <a:xfrm>
              <a:off x="171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8" name="Rectangle 351"/>
            <p:cNvSpPr>
              <a:spLocks noChangeArrowheads="1"/>
            </p:cNvSpPr>
            <p:nvPr/>
          </p:nvSpPr>
          <p:spPr bwMode="auto">
            <a:xfrm>
              <a:off x="187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59" name="Rectangle 352"/>
            <p:cNvSpPr>
              <a:spLocks noChangeArrowheads="1"/>
            </p:cNvSpPr>
            <p:nvPr/>
          </p:nvSpPr>
          <p:spPr bwMode="auto">
            <a:xfrm>
              <a:off x="77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0" name="Rectangle 353"/>
            <p:cNvSpPr>
              <a:spLocks noChangeArrowheads="1"/>
            </p:cNvSpPr>
            <p:nvPr/>
          </p:nvSpPr>
          <p:spPr bwMode="auto">
            <a:xfrm>
              <a:off x="93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1" name="Rectangle 354"/>
            <p:cNvSpPr>
              <a:spLocks noChangeArrowheads="1"/>
            </p:cNvSpPr>
            <p:nvPr/>
          </p:nvSpPr>
          <p:spPr bwMode="auto">
            <a:xfrm>
              <a:off x="108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2" name="Rectangle 355"/>
            <p:cNvSpPr>
              <a:spLocks noChangeArrowheads="1"/>
            </p:cNvSpPr>
            <p:nvPr/>
          </p:nvSpPr>
          <p:spPr bwMode="auto">
            <a:xfrm>
              <a:off x="124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3" name="Rectangle 356"/>
            <p:cNvSpPr>
              <a:spLocks noChangeArrowheads="1"/>
            </p:cNvSpPr>
            <p:nvPr/>
          </p:nvSpPr>
          <p:spPr bwMode="auto">
            <a:xfrm>
              <a:off x="202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4" name="Rectangle 357"/>
            <p:cNvSpPr>
              <a:spLocks noChangeArrowheads="1"/>
            </p:cNvSpPr>
            <p:nvPr/>
          </p:nvSpPr>
          <p:spPr bwMode="auto">
            <a:xfrm>
              <a:off x="218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5" name="Rectangle 358"/>
            <p:cNvSpPr>
              <a:spLocks noChangeArrowheads="1"/>
            </p:cNvSpPr>
            <p:nvPr/>
          </p:nvSpPr>
          <p:spPr bwMode="auto">
            <a:xfrm>
              <a:off x="2971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6" name="Rectangle 359"/>
            <p:cNvSpPr>
              <a:spLocks noChangeArrowheads="1"/>
            </p:cNvSpPr>
            <p:nvPr/>
          </p:nvSpPr>
          <p:spPr bwMode="auto">
            <a:xfrm>
              <a:off x="3128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7" name="Rectangle 360"/>
            <p:cNvSpPr>
              <a:spLocks noChangeArrowheads="1"/>
            </p:cNvSpPr>
            <p:nvPr/>
          </p:nvSpPr>
          <p:spPr bwMode="auto">
            <a:xfrm>
              <a:off x="3285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8" name="Rectangle 361"/>
            <p:cNvSpPr>
              <a:spLocks noChangeArrowheads="1"/>
            </p:cNvSpPr>
            <p:nvPr/>
          </p:nvSpPr>
          <p:spPr bwMode="auto">
            <a:xfrm>
              <a:off x="3442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69" name="Rectangle 362"/>
            <p:cNvSpPr>
              <a:spLocks noChangeArrowheads="1"/>
            </p:cNvSpPr>
            <p:nvPr/>
          </p:nvSpPr>
          <p:spPr bwMode="auto">
            <a:xfrm>
              <a:off x="2343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0" name="Rectangle 363"/>
            <p:cNvSpPr>
              <a:spLocks noChangeArrowheads="1"/>
            </p:cNvSpPr>
            <p:nvPr/>
          </p:nvSpPr>
          <p:spPr bwMode="auto">
            <a:xfrm>
              <a:off x="2500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1" name="Rectangle 364"/>
            <p:cNvSpPr>
              <a:spLocks noChangeArrowheads="1"/>
            </p:cNvSpPr>
            <p:nvPr/>
          </p:nvSpPr>
          <p:spPr bwMode="auto">
            <a:xfrm>
              <a:off x="2657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2" name="Rectangle 365"/>
            <p:cNvSpPr>
              <a:spLocks noChangeArrowheads="1"/>
            </p:cNvSpPr>
            <p:nvPr/>
          </p:nvSpPr>
          <p:spPr bwMode="auto">
            <a:xfrm>
              <a:off x="2814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3" name="Rectangle 366"/>
            <p:cNvSpPr>
              <a:spLocks noChangeArrowheads="1"/>
            </p:cNvSpPr>
            <p:nvPr/>
          </p:nvSpPr>
          <p:spPr bwMode="auto">
            <a:xfrm>
              <a:off x="3599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4" name="Rectangle 367"/>
            <p:cNvSpPr>
              <a:spLocks noChangeArrowheads="1"/>
            </p:cNvSpPr>
            <p:nvPr/>
          </p:nvSpPr>
          <p:spPr bwMode="auto">
            <a:xfrm>
              <a:off x="3756" y="4070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5" name="Rectangle 368"/>
            <p:cNvSpPr>
              <a:spLocks noChangeArrowheads="1"/>
            </p:cNvSpPr>
            <p:nvPr/>
          </p:nvSpPr>
          <p:spPr bwMode="auto">
            <a:xfrm>
              <a:off x="140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6" name="Rectangle 369"/>
            <p:cNvSpPr>
              <a:spLocks noChangeArrowheads="1"/>
            </p:cNvSpPr>
            <p:nvPr/>
          </p:nvSpPr>
          <p:spPr bwMode="auto">
            <a:xfrm>
              <a:off x="155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7" name="Rectangle 370"/>
            <p:cNvSpPr>
              <a:spLocks noChangeArrowheads="1"/>
            </p:cNvSpPr>
            <p:nvPr/>
          </p:nvSpPr>
          <p:spPr bwMode="auto">
            <a:xfrm>
              <a:off x="171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8" name="Rectangle 371"/>
            <p:cNvSpPr>
              <a:spLocks noChangeArrowheads="1"/>
            </p:cNvSpPr>
            <p:nvPr/>
          </p:nvSpPr>
          <p:spPr bwMode="auto">
            <a:xfrm>
              <a:off x="187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79" name="Rectangle 372"/>
            <p:cNvSpPr>
              <a:spLocks noChangeArrowheads="1"/>
            </p:cNvSpPr>
            <p:nvPr/>
          </p:nvSpPr>
          <p:spPr bwMode="auto">
            <a:xfrm>
              <a:off x="77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0" name="Rectangle 373"/>
            <p:cNvSpPr>
              <a:spLocks noChangeArrowheads="1"/>
            </p:cNvSpPr>
            <p:nvPr/>
          </p:nvSpPr>
          <p:spPr bwMode="auto">
            <a:xfrm>
              <a:off x="93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1" name="Rectangle 374"/>
            <p:cNvSpPr>
              <a:spLocks noChangeArrowheads="1"/>
            </p:cNvSpPr>
            <p:nvPr/>
          </p:nvSpPr>
          <p:spPr bwMode="auto">
            <a:xfrm>
              <a:off x="108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2" name="Rectangle 375"/>
            <p:cNvSpPr>
              <a:spLocks noChangeArrowheads="1"/>
            </p:cNvSpPr>
            <p:nvPr/>
          </p:nvSpPr>
          <p:spPr bwMode="auto">
            <a:xfrm>
              <a:off x="124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3" name="Rectangle 376"/>
            <p:cNvSpPr>
              <a:spLocks noChangeArrowheads="1"/>
            </p:cNvSpPr>
            <p:nvPr/>
          </p:nvSpPr>
          <p:spPr bwMode="auto">
            <a:xfrm>
              <a:off x="202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4" name="Rectangle 377"/>
            <p:cNvSpPr>
              <a:spLocks noChangeArrowheads="1"/>
            </p:cNvSpPr>
            <p:nvPr/>
          </p:nvSpPr>
          <p:spPr bwMode="auto">
            <a:xfrm>
              <a:off x="218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5" name="Rectangle 378"/>
            <p:cNvSpPr>
              <a:spLocks noChangeArrowheads="1"/>
            </p:cNvSpPr>
            <p:nvPr/>
          </p:nvSpPr>
          <p:spPr bwMode="auto">
            <a:xfrm>
              <a:off x="2971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6" name="Rectangle 379"/>
            <p:cNvSpPr>
              <a:spLocks noChangeArrowheads="1"/>
            </p:cNvSpPr>
            <p:nvPr/>
          </p:nvSpPr>
          <p:spPr bwMode="auto">
            <a:xfrm>
              <a:off x="3128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7" name="Rectangle 380"/>
            <p:cNvSpPr>
              <a:spLocks noChangeArrowheads="1"/>
            </p:cNvSpPr>
            <p:nvPr/>
          </p:nvSpPr>
          <p:spPr bwMode="auto">
            <a:xfrm>
              <a:off x="3285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8" name="Rectangle 381"/>
            <p:cNvSpPr>
              <a:spLocks noChangeArrowheads="1"/>
            </p:cNvSpPr>
            <p:nvPr/>
          </p:nvSpPr>
          <p:spPr bwMode="auto">
            <a:xfrm>
              <a:off x="3442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89" name="Rectangle 382"/>
            <p:cNvSpPr>
              <a:spLocks noChangeArrowheads="1"/>
            </p:cNvSpPr>
            <p:nvPr/>
          </p:nvSpPr>
          <p:spPr bwMode="auto">
            <a:xfrm>
              <a:off x="2343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0" name="Rectangle 383"/>
            <p:cNvSpPr>
              <a:spLocks noChangeArrowheads="1"/>
            </p:cNvSpPr>
            <p:nvPr/>
          </p:nvSpPr>
          <p:spPr bwMode="auto">
            <a:xfrm>
              <a:off x="2500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1" name="Rectangle 384"/>
            <p:cNvSpPr>
              <a:spLocks noChangeArrowheads="1"/>
            </p:cNvSpPr>
            <p:nvPr/>
          </p:nvSpPr>
          <p:spPr bwMode="auto">
            <a:xfrm>
              <a:off x="2657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2" name="Rectangle 385"/>
            <p:cNvSpPr>
              <a:spLocks noChangeArrowheads="1"/>
            </p:cNvSpPr>
            <p:nvPr/>
          </p:nvSpPr>
          <p:spPr bwMode="auto">
            <a:xfrm>
              <a:off x="2814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3" name="Rectangle 386"/>
            <p:cNvSpPr>
              <a:spLocks noChangeArrowheads="1"/>
            </p:cNvSpPr>
            <p:nvPr/>
          </p:nvSpPr>
          <p:spPr bwMode="auto">
            <a:xfrm>
              <a:off x="3599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4" name="Rectangle 387"/>
            <p:cNvSpPr>
              <a:spLocks noChangeArrowheads="1"/>
            </p:cNvSpPr>
            <p:nvPr/>
          </p:nvSpPr>
          <p:spPr bwMode="auto">
            <a:xfrm>
              <a:off x="3756" y="4227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5" name="Rectangle 388"/>
            <p:cNvSpPr>
              <a:spLocks noChangeArrowheads="1"/>
            </p:cNvSpPr>
            <p:nvPr/>
          </p:nvSpPr>
          <p:spPr bwMode="auto">
            <a:xfrm>
              <a:off x="140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6" name="Rectangle 389"/>
            <p:cNvSpPr>
              <a:spLocks noChangeArrowheads="1"/>
            </p:cNvSpPr>
            <p:nvPr/>
          </p:nvSpPr>
          <p:spPr bwMode="auto">
            <a:xfrm>
              <a:off x="155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7" name="Rectangle 390"/>
            <p:cNvSpPr>
              <a:spLocks noChangeArrowheads="1"/>
            </p:cNvSpPr>
            <p:nvPr/>
          </p:nvSpPr>
          <p:spPr bwMode="auto">
            <a:xfrm>
              <a:off x="171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8" name="Rectangle 391"/>
            <p:cNvSpPr>
              <a:spLocks noChangeArrowheads="1"/>
            </p:cNvSpPr>
            <p:nvPr/>
          </p:nvSpPr>
          <p:spPr bwMode="auto">
            <a:xfrm>
              <a:off x="187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99" name="Rectangle 392"/>
            <p:cNvSpPr>
              <a:spLocks noChangeArrowheads="1"/>
            </p:cNvSpPr>
            <p:nvPr/>
          </p:nvSpPr>
          <p:spPr bwMode="auto">
            <a:xfrm>
              <a:off x="77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0" name="Rectangle 393"/>
            <p:cNvSpPr>
              <a:spLocks noChangeArrowheads="1"/>
            </p:cNvSpPr>
            <p:nvPr/>
          </p:nvSpPr>
          <p:spPr bwMode="auto">
            <a:xfrm>
              <a:off x="93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1" name="Rectangle 394"/>
            <p:cNvSpPr>
              <a:spLocks noChangeArrowheads="1"/>
            </p:cNvSpPr>
            <p:nvPr/>
          </p:nvSpPr>
          <p:spPr bwMode="auto">
            <a:xfrm>
              <a:off x="108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2" name="Rectangle 395"/>
            <p:cNvSpPr>
              <a:spLocks noChangeArrowheads="1"/>
            </p:cNvSpPr>
            <p:nvPr/>
          </p:nvSpPr>
          <p:spPr bwMode="auto">
            <a:xfrm>
              <a:off x="124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3" name="Rectangle 396"/>
            <p:cNvSpPr>
              <a:spLocks noChangeArrowheads="1"/>
            </p:cNvSpPr>
            <p:nvPr/>
          </p:nvSpPr>
          <p:spPr bwMode="auto">
            <a:xfrm>
              <a:off x="202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4" name="Rectangle 397"/>
            <p:cNvSpPr>
              <a:spLocks noChangeArrowheads="1"/>
            </p:cNvSpPr>
            <p:nvPr/>
          </p:nvSpPr>
          <p:spPr bwMode="auto">
            <a:xfrm>
              <a:off x="218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5" name="Rectangle 398"/>
            <p:cNvSpPr>
              <a:spLocks noChangeArrowheads="1"/>
            </p:cNvSpPr>
            <p:nvPr/>
          </p:nvSpPr>
          <p:spPr bwMode="auto">
            <a:xfrm>
              <a:off x="2971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6" name="Rectangle 399"/>
            <p:cNvSpPr>
              <a:spLocks noChangeArrowheads="1"/>
            </p:cNvSpPr>
            <p:nvPr/>
          </p:nvSpPr>
          <p:spPr bwMode="auto">
            <a:xfrm>
              <a:off x="3128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7" name="Rectangle 400"/>
            <p:cNvSpPr>
              <a:spLocks noChangeArrowheads="1"/>
            </p:cNvSpPr>
            <p:nvPr/>
          </p:nvSpPr>
          <p:spPr bwMode="auto">
            <a:xfrm>
              <a:off x="3285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8" name="Rectangle 401"/>
            <p:cNvSpPr>
              <a:spLocks noChangeArrowheads="1"/>
            </p:cNvSpPr>
            <p:nvPr/>
          </p:nvSpPr>
          <p:spPr bwMode="auto">
            <a:xfrm>
              <a:off x="3442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09" name="Rectangle 402"/>
            <p:cNvSpPr>
              <a:spLocks noChangeArrowheads="1"/>
            </p:cNvSpPr>
            <p:nvPr/>
          </p:nvSpPr>
          <p:spPr bwMode="auto">
            <a:xfrm>
              <a:off x="2343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0" name="Rectangle 403"/>
            <p:cNvSpPr>
              <a:spLocks noChangeArrowheads="1"/>
            </p:cNvSpPr>
            <p:nvPr/>
          </p:nvSpPr>
          <p:spPr bwMode="auto">
            <a:xfrm>
              <a:off x="2500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1" name="Rectangle 404"/>
            <p:cNvSpPr>
              <a:spLocks noChangeArrowheads="1"/>
            </p:cNvSpPr>
            <p:nvPr/>
          </p:nvSpPr>
          <p:spPr bwMode="auto">
            <a:xfrm>
              <a:off x="2657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2" name="Rectangle 405"/>
            <p:cNvSpPr>
              <a:spLocks noChangeArrowheads="1"/>
            </p:cNvSpPr>
            <p:nvPr/>
          </p:nvSpPr>
          <p:spPr bwMode="auto">
            <a:xfrm>
              <a:off x="2814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3" name="Rectangle 406"/>
            <p:cNvSpPr>
              <a:spLocks noChangeArrowheads="1"/>
            </p:cNvSpPr>
            <p:nvPr/>
          </p:nvSpPr>
          <p:spPr bwMode="auto">
            <a:xfrm>
              <a:off x="3599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314" name="Rectangle 407"/>
            <p:cNvSpPr>
              <a:spLocks noChangeArrowheads="1"/>
            </p:cNvSpPr>
            <p:nvPr/>
          </p:nvSpPr>
          <p:spPr bwMode="auto">
            <a:xfrm>
              <a:off x="3756" y="4384"/>
              <a:ext cx="157" cy="15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1315" name="1314 Grupo"/>
          <p:cNvGrpSpPr/>
          <p:nvPr/>
        </p:nvGrpSpPr>
        <p:grpSpPr>
          <a:xfrm>
            <a:off x="3486151" y="1457327"/>
            <a:ext cx="4984755" cy="4984756"/>
            <a:chOff x="3486151" y="933452"/>
            <a:chExt cx="4984755" cy="4984756"/>
          </a:xfrm>
        </p:grpSpPr>
        <p:sp>
          <p:nvSpPr>
            <p:cNvPr id="1316" name="Line 408"/>
            <p:cNvSpPr>
              <a:spLocks noChangeShapeType="1"/>
            </p:cNvSpPr>
            <p:nvPr/>
          </p:nvSpPr>
          <p:spPr bwMode="auto">
            <a:xfrm>
              <a:off x="5978529" y="933452"/>
              <a:ext cx="0" cy="498475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17" name="Line 409"/>
            <p:cNvSpPr>
              <a:spLocks noChangeShapeType="1"/>
            </p:cNvSpPr>
            <p:nvPr/>
          </p:nvSpPr>
          <p:spPr bwMode="auto">
            <a:xfrm>
              <a:off x="3486151" y="3425830"/>
              <a:ext cx="4984755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18" name="Text Box 410"/>
          <p:cNvSpPr txBox="1">
            <a:spLocks noChangeArrowheads="1"/>
          </p:cNvSpPr>
          <p:nvPr/>
        </p:nvSpPr>
        <p:spPr bwMode="auto">
          <a:xfrm>
            <a:off x="5791200" y="3990975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grpSp>
        <p:nvGrpSpPr>
          <p:cNvPr id="1319" name="1318 Grupo"/>
          <p:cNvGrpSpPr/>
          <p:nvPr/>
        </p:nvGrpSpPr>
        <p:grpSpPr>
          <a:xfrm>
            <a:off x="3200400" y="981075"/>
            <a:ext cx="5657850" cy="5648325"/>
            <a:chOff x="3200400" y="457200"/>
            <a:chExt cx="5657850" cy="5648325"/>
          </a:xfrm>
        </p:grpSpPr>
        <p:sp>
          <p:nvSpPr>
            <p:cNvPr id="1320" name="Text Box 433"/>
            <p:cNvSpPr txBox="1">
              <a:spLocks noChangeArrowheads="1"/>
            </p:cNvSpPr>
            <p:nvPr/>
          </p:nvSpPr>
          <p:spPr bwMode="auto">
            <a:xfrm>
              <a:off x="5848350" y="457200"/>
              <a:ext cx="323850" cy="3968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GB" sz="2000">
                  <a:latin typeface="Comic Sans MS" pitchFamily="66" charset="0"/>
                </a:rPr>
                <a:t>y</a:t>
              </a:r>
            </a:p>
          </p:txBody>
        </p:sp>
        <p:grpSp>
          <p:nvGrpSpPr>
            <p:cNvPr id="1321" name="470 Grupo"/>
            <p:cNvGrpSpPr/>
            <p:nvPr/>
          </p:nvGrpSpPr>
          <p:grpSpPr>
            <a:xfrm>
              <a:off x="3200400" y="874713"/>
              <a:ext cx="5657850" cy="5230812"/>
              <a:chOff x="3200400" y="874713"/>
              <a:chExt cx="5657850" cy="5230812"/>
            </a:xfrm>
          </p:grpSpPr>
          <p:sp>
            <p:nvSpPr>
              <p:cNvPr id="1322" name="Text Box 411"/>
              <p:cNvSpPr txBox="1">
                <a:spLocks noChangeArrowheads="1"/>
              </p:cNvSpPr>
              <p:nvPr/>
            </p:nvSpPr>
            <p:spPr bwMode="auto">
              <a:xfrm>
                <a:off x="5783263" y="33845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0</a:t>
                </a:r>
              </a:p>
            </p:txBody>
          </p:sp>
          <p:sp>
            <p:nvSpPr>
              <p:cNvPr id="1323" name="Text Box 412"/>
              <p:cNvSpPr txBox="1">
                <a:spLocks noChangeArrowheads="1"/>
              </p:cNvSpPr>
              <p:nvPr/>
            </p:nvSpPr>
            <p:spPr bwMode="auto">
              <a:xfrm>
                <a:off x="60515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324" name="Text Box 413"/>
              <p:cNvSpPr txBox="1">
                <a:spLocks noChangeArrowheads="1"/>
              </p:cNvSpPr>
              <p:nvPr/>
            </p:nvSpPr>
            <p:spPr bwMode="auto">
              <a:xfrm>
                <a:off x="6292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325" name="Text Box 414"/>
              <p:cNvSpPr txBox="1">
                <a:spLocks noChangeArrowheads="1"/>
              </p:cNvSpPr>
              <p:nvPr/>
            </p:nvSpPr>
            <p:spPr bwMode="auto">
              <a:xfrm>
                <a:off x="65468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326" name="Text Box 415"/>
              <p:cNvSpPr txBox="1">
                <a:spLocks noChangeArrowheads="1"/>
              </p:cNvSpPr>
              <p:nvPr/>
            </p:nvSpPr>
            <p:spPr bwMode="auto">
              <a:xfrm>
                <a:off x="6775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327" name="Text Box 416"/>
              <p:cNvSpPr txBox="1">
                <a:spLocks noChangeArrowheads="1"/>
              </p:cNvSpPr>
              <p:nvPr/>
            </p:nvSpPr>
            <p:spPr bwMode="auto">
              <a:xfrm>
                <a:off x="7016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328" name="Text Box 417"/>
              <p:cNvSpPr txBox="1">
                <a:spLocks noChangeArrowheads="1"/>
              </p:cNvSpPr>
              <p:nvPr/>
            </p:nvSpPr>
            <p:spPr bwMode="auto">
              <a:xfrm>
                <a:off x="72834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329" name="Text Box 418"/>
              <p:cNvSpPr txBox="1">
                <a:spLocks noChangeArrowheads="1"/>
              </p:cNvSpPr>
              <p:nvPr/>
            </p:nvSpPr>
            <p:spPr bwMode="auto">
              <a:xfrm>
                <a:off x="752475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330" name="Text Box 419"/>
              <p:cNvSpPr txBox="1">
                <a:spLocks noChangeArrowheads="1"/>
              </p:cNvSpPr>
              <p:nvPr/>
            </p:nvSpPr>
            <p:spPr bwMode="auto">
              <a:xfrm>
                <a:off x="7759700" y="3403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331" name="Text Box 420"/>
              <p:cNvSpPr txBox="1">
                <a:spLocks noChangeArrowheads="1"/>
              </p:cNvSpPr>
              <p:nvPr/>
            </p:nvSpPr>
            <p:spPr bwMode="auto">
              <a:xfrm>
                <a:off x="8013700" y="33972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1332" name="Text Box 421"/>
              <p:cNvSpPr txBox="1">
                <a:spLocks noChangeArrowheads="1"/>
              </p:cNvSpPr>
              <p:nvPr/>
            </p:nvSpPr>
            <p:spPr bwMode="auto">
              <a:xfrm>
                <a:off x="8235950" y="3400549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1333" name="Text Box 422"/>
              <p:cNvSpPr txBox="1">
                <a:spLocks noChangeArrowheads="1"/>
              </p:cNvSpPr>
              <p:nvPr/>
            </p:nvSpPr>
            <p:spPr bwMode="auto">
              <a:xfrm>
                <a:off x="3479800" y="3403600"/>
                <a:ext cx="3556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1334" name="Text Box 423"/>
              <p:cNvSpPr txBox="1">
                <a:spLocks noChangeArrowheads="1"/>
              </p:cNvSpPr>
              <p:nvPr/>
            </p:nvSpPr>
            <p:spPr bwMode="auto">
              <a:xfrm>
                <a:off x="3746500" y="3403600"/>
                <a:ext cx="3429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1335" name="Text Box 424"/>
              <p:cNvSpPr txBox="1">
                <a:spLocks noChangeArrowheads="1"/>
              </p:cNvSpPr>
              <p:nvPr/>
            </p:nvSpPr>
            <p:spPr bwMode="auto">
              <a:xfrm>
                <a:off x="3987800" y="3409950"/>
                <a:ext cx="3175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1336" name="Text Box 425"/>
              <p:cNvSpPr txBox="1">
                <a:spLocks noChangeArrowheads="1"/>
              </p:cNvSpPr>
              <p:nvPr/>
            </p:nvSpPr>
            <p:spPr bwMode="auto">
              <a:xfrm>
                <a:off x="424815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1337" name="Text Box 426"/>
              <p:cNvSpPr txBox="1">
                <a:spLocks noChangeArrowheads="1"/>
              </p:cNvSpPr>
              <p:nvPr/>
            </p:nvSpPr>
            <p:spPr bwMode="auto">
              <a:xfrm>
                <a:off x="4476750" y="3409950"/>
                <a:ext cx="3746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1338" name="Text Box 427"/>
              <p:cNvSpPr txBox="1">
                <a:spLocks noChangeArrowheads="1"/>
              </p:cNvSpPr>
              <p:nvPr/>
            </p:nvSpPr>
            <p:spPr bwMode="auto">
              <a:xfrm>
                <a:off x="4737100" y="3403600"/>
                <a:ext cx="3619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1339" name="Text Box 428"/>
              <p:cNvSpPr txBox="1">
                <a:spLocks noChangeArrowheads="1"/>
              </p:cNvSpPr>
              <p:nvPr/>
            </p:nvSpPr>
            <p:spPr bwMode="auto">
              <a:xfrm>
                <a:off x="4984750" y="3403600"/>
                <a:ext cx="3810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1340" name="Text Box 429"/>
              <p:cNvSpPr txBox="1">
                <a:spLocks noChangeArrowheads="1"/>
              </p:cNvSpPr>
              <p:nvPr/>
            </p:nvSpPr>
            <p:spPr bwMode="auto">
              <a:xfrm>
                <a:off x="5232400" y="340360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1341" name="Text Box 430"/>
              <p:cNvSpPr txBox="1">
                <a:spLocks noChangeArrowheads="1"/>
              </p:cNvSpPr>
              <p:nvPr/>
            </p:nvSpPr>
            <p:spPr bwMode="auto">
              <a:xfrm>
                <a:off x="5511800" y="3409950"/>
                <a:ext cx="3683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1342" name="Text Box 431"/>
              <p:cNvSpPr txBox="1">
                <a:spLocks noChangeArrowheads="1"/>
              </p:cNvSpPr>
              <p:nvPr/>
            </p:nvSpPr>
            <p:spPr bwMode="auto">
              <a:xfrm>
                <a:off x="3200400" y="3397250"/>
                <a:ext cx="38735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  <p:sp>
            <p:nvSpPr>
              <p:cNvPr id="1343" name="Text Box 432"/>
              <p:cNvSpPr txBox="1">
                <a:spLocks noChangeArrowheads="1"/>
              </p:cNvSpPr>
              <p:nvPr/>
            </p:nvSpPr>
            <p:spPr bwMode="auto">
              <a:xfrm>
                <a:off x="8534400" y="3238500"/>
                <a:ext cx="323850" cy="3968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2000" dirty="0">
                    <a:latin typeface="Comic Sans MS" pitchFamily="66" charset="0"/>
                  </a:rPr>
                  <a:t>x</a:t>
                </a:r>
              </a:p>
            </p:txBody>
          </p:sp>
          <p:sp>
            <p:nvSpPr>
              <p:cNvPr id="1344" name="Text Box 434"/>
              <p:cNvSpPr txBox="1">
                <a:spLocks noChangeArrowheads="1"/>
              </p:cNvSpPr>
              <p:nvPr/>
            </p:nvSpPr>
            <p:spPr bwMode="auto">
              <a:xfrm>
                <a:off x="5792788" y="31178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</a:t>
                </a:r>
              </a:p>
            </p:txBody>
          </p:sp>
          <p:sp>
            <p:nvSpPr>
              <p:cNvPr id="1345" name="Text Box 435"/>
              <p:cNvSpPr txBox="1">
                <a:spLocks noChangeArrowheads="1"/>
              </p:cNvSpPr>
              <p:nvPr/>
            </p:nvSpPr>
            <p:spPr bwMode="auto">
              <a:xfrm>
                <a:off x="5773738" y="28797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2</a:t>
                </a:r>
              </a:p>
            </p:txBody>
          </p:sp>
          <p:sp>
            <p:nvSpPr>
              <p:cNvPr id="1346" name="Text Box 436"/>
              <p:cNvSpPr txBox="1">
                <a:spLocks noChangeArrowheads="1"/>
              </p:cNvSpPr>
              <p:nvPr/>
            </p:nvSpPr>
            <p:spPr bwMode="auto">
              <a:xfrm>
                <a:off x="5783263" y="263683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3</a:t>
                </a:r>
              </a:p>
            </p:txBody>
          </p:sp>
          <p:sp>
            <p:nvSpPr>
              <p:cNvPr id="1347" name="Text Box 437"/>
              <p:cNvSpPr txBox="1">
                <a:spLocks noChangeArrowheads="1"/>
              </p:cNvSpPr>
              <p:nvPr/>
            </p:nvSpPr>
            <p:spPr bwMode="auto">
              <a:xfrm>
                <a:off x="5773738" y="23844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4</a:t>
                </a:r>
              </a:p>
            </p:txBody>
          </p:sp>
          <p:sp>
            <p:nvSpPr>
              <p:cNvPr id="1348" name="Text Box 438"/>
              <p:cNvSpPr txBox="1">
                <a:spLocks noChangeArrowheads="1"/>
              </p:cNvSpPr>
              <p:nvPr/>
            </p:nvSpPr>
            <p:spPr bwMode="auto">
              <a:xfrm>
                <a:off x="5773738" y="2122488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5</a:t>
                </a:r>
              </a:p>
            </p:txBody>
          </p:sp>
          <p:sp>
            <p:nvSpPr>
              <p:cNvPr id="1349" name="Text Box 439"/>
              <p:cNvSpPr txBox="1">
                <a:spLocks noChangeArrowheads="1"/>
              </p:cNvSpPr>
              <p:nvPr/>
            </p:nvSpPr>
            <p:spPr bwMode="auto">
              <a:xfrm>
                <a:off x="5778500" y="18796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6</a:t>
                </a:r>
              </a:p>
            </p:txBody>
          </p:sp>
          <p:sp>
            <p:nvSpPr>
              <p:cNvPr id="1350" name="Text Box 440"/>
              <p:cNvSpPr txBox="1">
                <a:spLocks noChangeArrowheads="1"/>
              </p:cNvSpPr>
              <p:nvPr/>
            </p:nvSpPr>
            <p:spPr bwMode="auto">
              <a:xfrm>
                <a:off x="5773738" y="163195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7</a:t>
                </a:r>
              </a:p>
            </p:txBody>
          </p:sp>
          <p:sp>
            <p:nvSpPr>
              <p:cNvPr id="1351" name="Text Box 441"/>
              <p:cNvSpPr txBox="1">
                <a:spLocks noChangeArrowheads="1"/>
              </p:cNvSpPr>
              <p:nvPr/>
            </p:nvSpPr>
            <p:spPr bwMode="auto">
              <a:xfrm>
                <a:off x="5778500" y="1384300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8</a:t>
                </a:r>
              </a:p>
            </p:txBody>
          </p:sp>
          <p:sp>
            <p:nvSpPr>
              <p:cNvPr id="1352" name="Text Box 442"/>
              <p:cNvSpPr txBox="1">
                <a:spLocks noChangeArrowheads="1"/>
              </p:cNvSpPr>
              <p:nvPr/>
            </p:nvSpPr>
            <p:spPr bwMode="auto">
              <a:xfrm>
                <a:off x="5773738" y="1127125"/>
                <a:ext cx="292100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9</a:t>
                </a:r>
              </a:p>
            </p:txBody>
          </p:sp>
          <p:sp>
            <p:nvSpPr>
              <p:cNvPr id="1353" name="Text Box 443"/>
              <p:cNvSpPr txBox="1">
                <a:spLocks noChangeArrowheads="1"/>
              </p:cNvSpPr>
              <p:nvPr/>
            </p:nvSpPr>
            <p:spPr bwMode="auto">
              <a:xfrm>
                <a:off x="5724128" y="874713"/>
                <a:ext cx="373063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10</a:t>
                </a:r>
              </a:p>
            </p:txBody>
          </p:sp>
          <p:sp>
            <p:nvSpPr>
              <p:cNvPr id="1354" name="Text Box 444"/>
              <p:cNvSpPr txBox="1">
                <a:spLocks noChangeArrowheads="1"/>
              </p:cNvSpPr>
              <p:nvPr/>
            </p:nvSpPr>
            <p:spPr bwMode="auto">
              <a:xfrm>
                <a:off x="5759450" y="3613150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 dirty="0">
                    <a:latin typeface="Comic Sans MS" pitchFamily="66" charset="0"/>
                  </a:rPr>
                  <a:t>-1</a:t>
                </a:r>
              </a:p>
            </p:txBody>
          </p:sp>
          <p:sp>
            <p:nvSpPr>
              <p:cNvPr id="1355" name="Text Box 445"/>
              <p:cNvSpPr txBox="1">
                <a:spLocks noChangeArrowheads="1"/>
              </p:cNvSpPr>
              <p:nvPr/>
            </p:nvSpPr>
            <p:spPr bwMode="auto">
              <a:xfrm>
                <a:off x="5740400" y="3875088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-2</a:t>
                </a:r>
              </a:p>
            </p:txBody>
          </p:sp>
          <p:sp>
            <p:nvSpPr>
              <p:cNvPr id="1356" name="Text Box 446"/>
              <p:cNvSpPr txBox="1">
                <a:spLocks noChangeArrowheads="1"/>
              </p:cNvSpPr>
              <p:nvPr/>
            </p:nvSpPr>
            <p:spPr bwMode="auto">
              <a:xfrm>
                <a:off x="5730875" y="4117975"/>
                <a:ext cx="32543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-3</a:t>
                </a:r>
              </a:p>
            </p:txBody>
          </p:sp>
          <p:sp>
            <p:nvSpPr>
              <p:cNvPr id="1357" name="Text Box 447"/>
              <p:cNvSpPr txBox="1">
                <a:spLocks noChangeArrowheads="1"/>
              </p:cNvSpPr>
              <p:nvPr/>
            </p:nvSpPr>
            <p:spPr bwMode="auto">
              <a:xfrm>
                <a:off x="5726113" y="43703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-4</a:t>
                </a:r>
              </a:p>
            </p:txBody>
          </p:sp>
          <p:sp>
            <p:nvSpPr>
              <p:cNvPr id="1358" name="Text Box 448"/>
              <p:cNvSpPr txBox="1">
                <a:spLocks noChangeArrowheads="1"/>
              </p:cNvSpPr>
              <p:nvPr/>
            </p:nvSpPr>
            <p:spPr bwMode="auto">
              <a:xfrm>
                <a:off x="5726113" y="4632325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-5</a:t>
                </a:r>
              </a:p>
            </p:txBody>
          </p:sp>
          <p:sp>
            <p:nvSpPr>
              <p:cNvPr id="1359" name="Text Box 449"/>
              <p:cNvSpPr txBox="1">
                <a:spLocks noChangeArrowheads="1"/>
              </p:cNvSpPr>
              <p:nvPr/>
            </p:nvSpPr>
            <p:spPr bwMode="auto">
              <a:xfrm>
                <a:off x="5726113" y="486568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-6</a:t>
                </a:r>
              </a:p>
            </p:txBody>
          </p:sp>
          <p:sp>
            <p:nvSpPr>
              <p:cNvPr id="1360" name="Text Box 450"/>
              <p:cNvSpPr txBox="1">
                <a:spLocks noChangeArrowheads="1"/>
              </p:cNvSpPr>
              <p:nvPr/>
            </p:nvSpPr>
            <p:spPr bwMode="auto">
              <a:xfrm>
                <a:off x="5730875" y="5113338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-7</a:t>
                </a:r>
              </a:p>
            </p:txBody>
          </p:sp>
          <p:sp>
            <p:nvSpPr>
              <p:cNvPr id="1361" name="Text Box 451"/>
              <p:cNvSpPr txBox="1">
                <a:spLocks noChangeArrowheads="1"/>
              </p:cNvSpPr>
              <p:nvPr/>
            </p:nvSpPr>
            <p:spPr bwMode="auto">
              <a:xfrm>
                <a:off x="5721350" y="5370513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-8</a:t>
                </a:r>
              </a:p>
            </p:txBody>
          </p:sp>
          <p:sp>
            <p:nvSpPr>
              <p:cNvPr id="1362" name="Text Box 452"/>
              <p:cNvSpPr txBox="1">
                <a:spLocks noChangeArrowheads="1"/>
              </p:cNvSpPr>
              <p:nvPr/>
            </p:nvSpPr>
            <p:spPr bwMode="auto">
              <a:xfrm>
                <a:off x="5735638" y="561340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-9</a:t>
                </a:r>
              </a:p>
            </p:txBody>
          </p:sp>
          <p:sp>
            <p:nvSpPr>
              <p:cNvPr id="1363" name="Text Box 453"/>
              <p:cNvSpPr txBox="1">
                <a:spLocks noChangeArrowheads="1"/>
              </p:cNvSpPr>
              <p:nvPr/>
            </p:nvSpPr>
            <p:spPr bwMode="auto">
              <a:xfrm>
                <a:off x="5688013" y="5861050"/>
                <a:ext cx="382588" cy="24447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GB" sz="1000">
                    <a:latin typeface="Comic Sans MS" pitchFamily="66" charset="0"/>
                  </a:rPr>
                  <a:t>-10</a:t>
                </a:r>
              </a:p>
            </p:txBody>
          </p:sp>
        </p:grpSp>
      </p:grpSp>
      <p:sp>
        <p:nvSpPr>
          <p:cNvPr id="1366" name="Text Box 464"/>
          <p:cNvSpPr txBox="1">
            <a:spLocks noChangeArrowheads="1"/>
          </p:cNvSpPr>
          <p:nvPr/>
        </p:nvSpPr>
        <p:spPr bwMode="auto">
          <a:xfrm>
            <a:off x="4465762" y="3101008"/>
            <a:ext cx="151216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 = x + 3</a:t>
            </a:r>
          </a:p>
        </p:txBody>
      </p:sp>
      <p:sp>
        <p:nvSpPr>
          <p:cNvPr id="1367" name="Text Box 465"/>
          <p:cNvSpPr txBox="1">
            <a:spLocks noChangeArrowheads="1"/>
          </p:cNvSpPr>
          <p:nvPr/>
        </p:nvSpPr>
        <p:spPr bwMode="auto">
          <a:xfrm>
            <a:off x="6265962" y="4357082"/>
            <a:ext cx="1584176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0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GB" sz="20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 = x -  3</a:t>
            </a:r>
          </a:p>
        </p:txBody>
      </p:sp>
      <p:sp>
        <p:nvSpPr>
          <p:cNvPr id="1368" name="Line 470"/>
          <p:cNvSpPr>
            <a:spLocks noChangeShapeType="1"/>
          </p:cNvSpPr>
          <p:nvPr/>
        </p:nvSpPr>
        <p:spPr bwMode="auto">
          <a:xfrm flipV="1">
            <a:off x="3529658" y="1444824"/>
            <a:ext cx="4176464" cy="4176464"/>
          </a:xfrm>
          <a:prstGeom prst="line">
            <a:avLst/>
          </a:prstGeom>
          <a:noFill/>
          <a:ln w="28575">
            <a:solidFill>
              <a:srgbClr val="0000CC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69" name="Line 470"/>
          <p:cNvSpPr>
            <a:spLocks noChangeShapeType="1"/>
          </p:cNvSpPr>
          <p:nvPr/>
        </p:nvSpPr>
        <p:spPr bwMode="auto">
          <a:xfrm flipV="1">
            <a:off x="4249738" y="2236912"/>
            <a:ext cx="4176464" cy="4176464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0" name="Line 470"/>
          <p:cNvSpPr>
            <a:spLocks noChangeShapeType="1"/>
          </p:cNvSpPr>
          <p:nvPr/>
        </p:nvSpPr>
        <p:spPr bwMode="auto">
          <a:xfrm flipV="1">
            <a:off x="3500514" y="1444824"/>
            <a:ext cx="4968552" cy="4968552"/>
          </a:xfrm>
          <a:prstGeom prst="line">
            <a:avLst/>
          </a:prstGeom>
          <a:noFill/>
          <a:ln w="28575">
            <a:solidFill>
              <a:schemeClr val="tx1">
                <a:lumMod val="65000"/>
                <a:lumOff val="35000"/>
              </a:schemeClr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1371" name="Text Box 464"/>
          <p:cNvSpPr txBox="1">
            <a:spLocks noChangeArrowheads="1"/>
          </p:cNvSpPr>
          <p:nvPr/>
        </p:nvSpPr>
        <p:spPr bwMode="auto">
          <a:xfrm>
            <a:off x="7778130" y="1876872"/>
            <a:ext cx="900608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GB" sz="20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 </a:t>
            </a:r>
          </a:p>
        </p:txBody>
      </p:sp>
      <p:sp>
        <p:nvSpPr>
          <p:cNvPr id="1372" name="Rectangle 5"/>
          <p:cNvSpPr>
            <a:spLocks noGrp="1" noChangeArrowheads="1"/>
          </p:cNvSpPr>
          <p:nvPr>
            <p:ph type="title"/>
          </p:nvPr>
        </p:nvSpPr>
        <p:spPr>
          <a:xfrm>
            <a:off x="467544" y="44624"/>
            <a:ext cx="8229600" cy="492664"/>
          </a:xfrm>
        </p:spPr>
        <p:txBody>
          <a:bodyPr>
            <a:normAutofit fontScale="90000"/>
          </a:bodyPr>
          <a:lstStyle/>
          <a:p>
            <a:r>
              <a:rPr lang="en-US" sz="2800" dirty="0">
                <a:latin typeface="Comic Sans MS" pitchFamily="66" charset="0"/>
              </a:rPr>
              <a:t>Inverse function</a:t>
            </a:r>
          </a:p>
        </p:txBody>
      </p:sp>
      <p:sp>
        <p:nvSpPr>
          <p:cNvPr id="1373" name="1372 Rectángulo"/>
          <p:cNvSpPr/>
          <p:nvPr/>
        </p:nvSpPr>
        <p:spPr>
          <a:xfrm>
            <a:off x="161750" y="2204864"/>
            <a:ext cx="3707904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tx2"/>
                </a:solidFill>
                <a:latin typeface="Comic Sans MS" pitchFamily="66" charset="0"/>
              </a:rPr>
              <a:t>Graphically 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2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en-US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200" dirty="0">
                <a:solidFill>
                  <a:schemeClr val="tx2"/>
                </a:solidFill>
                <a:latin typeface="Comic Sans MS" pitchFamily="66" charset="0"/>
              </a:rPr>
              <a:t>is a reflection of </a:t>
            </a:r>
            <a:r>
              <a:rPr lang="en-US" sz="2200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f(x)</a:t>
            </a:r>
            <a:r>
              <a:rPr lang="en-US" sz="2200" dirty="0">
                <a:solidFill>
                  <a:schemeClr val="tx2"/>
                </a:solidFill>
                <a:latin typeface="Comic Sans MS" pitchFamily="66" charset="0"/>
              </a:rPr>
              <a:t> in 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endParaRPr lang="en-GB" sz="22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0" name="Rectangle 5"/>
          <p:cNvSpPr txBox="1">
            <a:spLocks noChangeArrowheads="1"/>
          </p:cNvSpPr>
          <p:nvPr/>
        </p:nvSpPr>
        <p:spPr>
          <a:xfrm>
            <a:off x="511646" y="638704"/>
            <a:ext cx="4765650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</a:rPr>
              <a:t>Consider the functions </a:t>
            </a:r>
            <a:r>
              <a:rPr lang="en-US" sz="2400" i="1" dirty="0">
                <a:solidFill>
                  <a:srgbClr val="0000CC"/>
                </a:solidFill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f(x) = x</a:t>
            </a:r>
            <a:r>
              <a:rPr lang="en-US" sz="2400" dirty="0">
                <a:solidFill>
                  <a:srgbClr val="0000CC"/>
                </a:solidFill>
                <a:latin typeface="+mj-lt"/>
                <a:ea typeface="+mj-ea"/>
                <a:cs typeface="+mj-cs"/>
                <a:sym typeface="Symbol"/>
              </a:rPr>
              <a:t> + 3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1" name="Rectangle 5"/>
          <p:cNvSpPr txBox="1">
            <a:spLocks noChangeArrowheads="1"/>
          </p:cNvSpPr>
          <p:nvPr/>
        </p:nvSpPr>
        <p:spPr>
          <a:xfrm>
            <a:off x="6244084" y="642329"/>
            <a:ext cx="2347095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4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(x) =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 </a:t>
            </a:r>
            <a:r>
              <a:rPr kumimoji="0" lang="en-US" sz="2400" b="0" i="1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  <a:sym typeface="Symbol"/>
              </a:rPr>
              <a:t>x – 3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j-lt"/>
                <a:ea typeface="+mj-ea"/>
                <a:cs typeface="+mj-cs"/>
                <a:sym typeface="Symbol"/>
              </a:rPr>
              <a:t>, 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2" name="Rectangle 5"/>
          <p:cNvSpPr txBox="1">
            <a:spLocks noChangeArrowheads="1"/>
          </p:cNvSpPr>
          <p:nvPr/>
        </p:nvSpPr>
        <p:spPr>
          <a:xfrm>
            <a:off x="5398584" y="638704"/>
            <a:ext cx="646361" cy="474155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pPr lvl="0">
              <a:spcBef>
                <a:spcPct val="0"/>
              </a:spcBef>
              <a:defRPr/>
            </a:pPr>
            <a:r>
              <a:rPr lang="en-US" sz="2400" dirty="0">
                <a:solidFill>
                  <a:schemeClr val="tx2"/>
                </a:solidFill>
                <a:latin typeface="Comic Sans MS" pitchFamily="66" charset="0"/>
                <a:ea typeface="+mj-ea"/>
                <a:cs typeface="+mj-cs"/>
                <a:sym typeface="Symbol"/>
              </a:rPr>
              <a:t>and</a:t>
            </a: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63" name="1372 Rectángulo"/>
          <p:cNvSpPr/>
          <p:nvPr/>
        </p:nvSpPr>
        <p:spPr>
          <a:xfrm>
            <a:off x="410476" y="1220106"/>
            <a:ext cx="370790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tx2"/>
                </a:solidFill>
                <a:latin typeface="Comic Sans MS" pitchFamily="66" charset="0"/>
              </a:rPr>
              <a:t>And the line 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endParaRPr lang="en-GB" sz="22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4" name="1372 Rectángulo"/>
          <p:cNvSpPr/>
          <p:nvPr/>
        </p:nvSpPr>
        <p:spPr>
          <a:xfrm>
            <a:off x="137260" y="1700808"/>
            <a:ext cx="3461734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tx2"/>
                </a:solidFill>
                <a:latin typeface="Comic Sans MS" pitchFamily="66" charset="0"/>
              </a:rPr>
              <a:t>What do you notice?</a:t>
            </a:r>
            <a:endParaRPr lang="en-GB" sz="22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5" name="1372 Rectángulo"/>
          <p:cNvSpPr/>
          <p:nvPr/>
        </p:nvSpPr>
        <p:spPr>
          <a:xfrm>
            <a:off x="117937" y="3140968"/>
            <a:ext cx="3245331" cy="11079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tx2"/>
                </a:solidFill>
                <a:latin typeface="Comic Sans MS" pitchFamily="66" charset="0"/>
              </a:rPr>
              <a:t>If (x, y) lies on the line f(x), then (y, x) lies on 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f </a:t>
            </a:r>
            <a:r>
              <a:rPr lang="en-US" sz="2200" i="1" baseline="30000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en-US" sz="2200" dirty="0">
                <a:solidFill>
                  <a:srgbClr val="FF0000"/>
                </a:solidFill>
                <a:latin typeface="Comic Sans MS" pitchFamily="66" charset="0"/>
              </a:rPr>
              <a:t> </a:t>
            </a:r>
            <a:r>
              <a:rPr lang="en-US" sz="22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(x)</a:t>
            </a:r>
            <a:r>
              <a:rPr lang="en-US" sz="2200" dirty="0">
                <a:solidFill>
                  <a:srgbClr val="FF0000"/>
                </a:solidFill>
                <a:latin typeface="Comic Sans MS" pitchFamily="66" charset="0"/>
              </a:rPr>
              <a:t>. </a:t>
            </a:r>
            <a:endParaRPr lang="en-GB" sz="22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6" name="1372 Rectángulo"/>
          <p:cNvSpPr/>
          <p:nvPr/>
        </p:nvSpPr>
        <p:spPr>
          <a:xfrm>
            <a:off x="125554" y="4437112"/>
            <a:ext cx="339710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>
                <a:solidFill>
                  <a:schemeClr val="tx2"/>
                </a:solidFill>
                <a:latin typeface="Comic Sans MS" pitchFamily="66" charset="0"/>
              </a:rPr>
              <a:t>Reflecting the function in the line </a:t>
            </a:r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</a:t>
            </a:r>
            <a:r>
              <a:rPr lang="en-US" sz="2200" dirty="0">
                <a:solidFill>
                  <a:schemeClr val="tx2"/>
                </a:solidFill>
                <a:latin typeface="Comic Sans MS" pitchFamily="66" charset="0"/>
              </a:rPr>
              <a:t> ‘swaps’ </a:t>
            </a:r>
            <a:r>
              <a:rPr lang="en-US" sz="22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200" dirty="0">
                <a:solidFill>
                  <a:schemeClr val="tx2"/>
                </a:solidFill>
                <a:latin typeface="Comic Sans MS" pitchFamily="66" charset="0"/>
              </a:rPr>
              <a:t> and </a:t>
            </a:r>
            <a:r>
              <a:rPr lang="en-US" sz="2200" i="1" dirty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sz="2200" dirty="0">
                <a:solidFill>
                  <a:schemeClr val="tx2"/>
                </a:solidFill>
                <a:latin typeface="Comic Sans MS" pitchFamily="66" charset="0"/>
              </a:rPr>
              <a:t>, so the point (1, 4) reflected in the line </a:t>
            </a:r>
          </a:p>
          <a:p>
            <a:r>
              <a:rPr lang="en-US" sz="2200" i="1" dirty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itchFamily="18" charset="0"/>
                <a:cs typeface="Times New Roman" pitchFamily="18" charset="0"/>
              </a:rPr>
              <a:t>y = x </a:t>
            </a:r>
            <a:r>
              <a:rPr lang="en-US" sz="2200" dirty="0">
                <a:solidFill>
                  <a:schemeClr val="tx2"/>
                </a:solidFill>
                <a:latin typeface="Comic Sans MS" pitchFamily="66" charset="0"/>
              </a:rPr>
              <a:t>becomes (4, 1)</a:t>
            </a:r>
            <a:endParaRPr lang="en-GB" sz="2200" i="1" dirty="0">
              <a:solidFill>
                <a:schemeClr val="tx1">
                  <a:lumMod val="65000"/>
                  <a:lumOff val="3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67" name="Rectangle 466">
            <a:hlinkClick r:id="rId2"/>
            <a:extLst>
              <a:ext uri="{FF2B5EF4-FFF2-40B4-BE49-F238E27FC236}">
                <a16:creationId xmlns:a16="http://schemas.microsoft.com/office/drawing/2014/main" id="{1FA65BB4-0782-4C1B-82EF-F9F9B9154EB8}"/>
              </a:ext>
            </a:extLst>
          </p:cNvPr>
          <p:cNvSpPr/>
          <p:nvPr/>
        </p:nvSpPr>
        <p:spPr>
          <a:xfrm>
            <a:off x="8077200" y="6124136"/>
            <a:ext cx="990600" cy="6096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8" name="Rectangle 467">
            <a:hlinkClick r:id="rId2"/>
            <a:extLst>
              <a:ext uri="{FF2B5EF4-FFF2-40B4-BE49-F238E27FC236}">
                <a16:creationId xmlns:a16="http://schemas.microsoft.com/office/drawing/2014/main" id="{CDB73F76-4A1F-4DE0-9C8A-95A12C250BAE}"/>
              </a:ext>
            </a:extLst>
          </p:cNvPr>
          <p:cNvSpPr/>
          <p:nvPr/>
        </p:nvSpPr>
        <p:spPr>
          <a:xfrm>
            <a:off x="800100" y="6553200"/>
            <a:ext cx="1714500" cy="19929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1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66" grpId="0"/>
      <p:bldP spid="1367" grpId="0" autoUpdateAnimBg="0"/>
      <p:bldP spid="1368" grpId="0" animBg="1"/>
      <p:bldP spid="1369" grpId="0" animBg="1"/>
      <p:bldP spid="1370" grpId="0" animBg="1"/>
      <p:bldP spid="1371" grpId="0"/>
      <p:bldP spid="1373" grpId="0"/>
      <p:bldP spid="461" grpId="0"/>
      <p:bldP spid="462" grpId="0"/>
      <p:bldP spid="463" grpId="0"/>
      <p:bldP spid="464" grpId="0"/>
      <p:bldP spid="465" grpId="0"/>
      <p:bldP spid="466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heme1">
  <a:themeElements>
    <a:clrScheme name="Orange Red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ersonalizado 1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quidad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1_10_solvexpeqs" id="{BFB07C4A-7573-457B-9229-667375C26C2E}" vid="{31DC8531-9E75-490C-A2AB-54B4CC27F20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 4_IBAA</Template>
  <TotalTime>73</TotalTime>
  <Words>1449</Words>
  <Application>Microsoft Office PowerPoint</Application>
  <PresentationFormat>On-screen Show (4:3)</PresentationFormat>
  <Paragraphs>349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7" baseType="lpstr">
      <vt:lpstr>Arial</vt:lpstr>
      <vt:lpstr>Arial Black</vt:lpstr>
      <vt:lpstr>Arial Unicode MS</vt:lpstr>
      <vt:lpstr>Calibri</vt:lpstr>
      <vt:lpstr>Comic Sans MS</vt:lpstr>
      <vt:lpstr>Times New Roman</vt:lpstr>
      <vt:lpstr>Wingdings</vt:lpstr>
      <vt:lpstr>Wingdings 2</vt:lpstr>
      <vt:lpstr>Theme1</vt:lpstr>
      <vt:lpstr>Inverse function</vt:lpstr>
      <vt:lpstr>Inverse function</vt:lpstr>
      <vt:lpstr>Inverse function</vt:lpstr>
      <vt:lpstr>The Horizontal Line Test</vt:lpstr>
      <vt:lpstr>PowerPoint Presentation</vt:lpstr>
      <vt:lpstr>PowerPoint Presentation</vt:lpstr>
      <vt:lpstr>PowerPoint Presentation</vt:lpstr>
      <vt:lpstr>PowerPoint Presentation</vt:lpstr>
      <vt:lpstr>Inverse function</vt:lpstr>
      <vt:lpstr>Inverse function</vt:lpstr>
      <vt:lpstr>Inverse function</vt:lpstr>
      <vt:lpstr>Inverse function</vt:lpstr>
      <vt:lpstr>Finding inverse functions algebraically</vt:lpstr>
      <vt:lpstr>Finding inverse functions algebraically</vt:lpstr>
      <vt:lpstr>PowerPoint Presentation</vt:lpstr>
      <vt:lpstr>PowerPoint Presentation</vt:lpstr>
      <vt:lpstr>PowerPoint Presentation</vt:lpstr>
      <vt:lpstr>PowerPoint Presentation</vt:lpstr>
    </vt:vector>
  </TitlesOfParts>
  <Company>CCSD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Inverse function</dc:title>
  <dc:creator>Mathssupport</dc:creator>
  <cp:lastModifiedBy>Orlando Hurtado</cp:lastModifiedBy>
  <cp:revision>9</cp:revision>
  <dcterms:created xsi:type="dcterms:W3CDTF">2020-03-20T14:54:02Z</dcterms:created>
  <dcterms:modified xsi:type="dcterms:W3CDTF">2023-08-11T10:21:16Z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ShowTimer">
    <vt:bool>true</vt:bool>
  </property>
  <property fmtid="{D5CDD505-2E9C-101B-9397-08002B2CF9AE}" pid="3" name="ShowPercent">
    <vt:bool>true</vt:bool>
  </property>
</Properties>
</file>